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3" r:id="rId3"/>
    <p:sldId id="259" r:id="rId4"/>
    <p:sldId id="266" r:id="rId5"/>
    <p:sldId id="258" r:id="rId6"/>
    <p:sldId id="260" r:id="rId7"/>
    <p:sldId id="265" r:id="rId8"/>
    <p:sldId id="267" r:id="rId9"/>
    <p:sldId id="268" r:id="rId10"/>
    <p:sldId id="269" r:id="rId11"/>
    <p:sldId id="270" r:id="rId12"/>
    <p:sldId id="271" r:id="rId13"/>
    <p:sldId id="272" r:id="rId14"/>
    <p:sldId id="273" r:id="rId15"/>
    <p:sldId id="274" r:id="rId16"/>
  </p:sldIdLst>
  <p:sldSz cx="12192000" cy="6858000"/>
  <p:notesSz cx="6858000" cy="9144000"/>
  <p:embeddedFontLst>
    <p:embeddedFont>
      <p:font typeface="Open Sans" panose="020B0604020202020204" charset="0"/>
      <p:regular r:id="rId18"/>
      <p:bold r:id="rId19"/>
      <p:italic r:id="rId20"/>
      <p:boldItalic r:id="rId21"/>
    </p:embeddedFont>
    <p:embeddedFont>
      <p:font typeface="Oi"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116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249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575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93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569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80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65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293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49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107996"/>
          </a:xfrm>
          <a:prstGeom prst="rect">
            <a:avLst/>
          </a:prstGeom>
          <a:noFill/>
          <a:ln>
            <a:noFill/>
          </a:ln>
        </p:spPr>
        <p:txBody>
          <a:bodyPr spcFirstLastPara="1" wrap="square" lIns="0" tIns="0" rIns="0" bIns="0" anchor="t" anchorCtr="0">
            <a:spAutoFit/>
          </a:bodyPr>
          <a:lstStyle/>
          <a:p>
            <a:pPr lvl="0" algn="ctr"/>
            <a:r>
              <a:rPr lang="vi-VN" sz="2400" b="1" dirty="0">
                <a:solidFill>
                  <a:srgbClr val="154A8D"/>
                </a:solidFill>
                <a:latin typeface="+mj-lt"/>
              </a:rPr>
              <a:t>Xây dựng phương thức (function), Exception Handling, </a:t>
            </a:r>
            <a:endParaRPr lang="en-US" sz="2400" b="1" dirty="0">
              <a:solidFill>
                <a:srgbClr val="154A8D"/>
              </a:solidFill>
              <a:latin typeface="+mj-lt"/>
            </a:endParaRPr>
          </a:p>
          <a:p>
            <a:pPr lvl="0" algn="ctr"/>
            <a:r>
              <a:rPr lang="vi-VN" sz="2400" b="1" dirty="0">
                <a:solidFill>
                  <a:srgbClr val="154A8D"/>
                </a:solidFill>
                <a:latin typeface="+mj-lt"/>
              </a:rPr>
              <a:t>tham biến và tham trị</a:t>
            </a:r>
            <a:endParaRPr sz="2400" b="1" i="0" u="none" strike="noStrike" cap="none" dirty="0">
              <a:solidFill>
                <a:srgbClr val="154A8D"/>
              </a:solidFill>
              <a:latin typeface="+mj-lt"/>
              <a:sym typeface="Arial"/>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7465327" y="906376"/>
            <a:ext cx="4870118" cy="707886"/>
          </a:xfrm>
          <a:prstGeom prst="rect">
            <a:avLst/>
          </a:prstGeom>
          <a:noFill/>
        </p:spPr>
        <p:txBody>
          <a:bodyPr wrap="square" rtlCol="0">
            <a:spAutoFit/>
          </a:bodyPr>
          <a:lstStyle/>
          <a:p>
            <a:pPr algn="l"/>
            <a:r>
              <a:rPr lang="en-US" sz="4000" b="0" i="0" dirty="0" err="1">
                <a:solidFill>
                  <a:srgbClr val="212529"/>
                </a:solidFill>
                <a:effectLst/>
                <a:latin typeface="Times New Roman" panose="02020603050405020304" pitchFamily="18" charset="0"/>
                <a:cs typeface="Times New Roman" panose="02020603050405020304" pitchFamily="18" charset="0"/>
              </a:rPr>
              <a:t>một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số</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thuộc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tính</a:t>
            </a:r>
            <a:endParaRPr lang="en-US" sz="32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454871" y="2197472"/>
            <a:ext cx="8070129"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Message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CFFF0B-4E20-246B-D223-7ECE7B0E57F6}"/>
              </a:ext>
            </a:extLst>
          </p:cNvPr>
          <p:cNvSpPr txBox="1"/>
          <p:nvPr/>
        </p:nvSpPr>
        <p:spPr>
          <a:xfrm>
            <a:off x="1447800" y="3288513"/>
            <a:ext cx="8233344" cy="769441"/>
          </a:xfrm>
          <a:prstGeom prst="rect">
            <a:avLst/>
          </a:prstGeom>
          <a:noFill/>
        </p:spPr>
        <p:txBody>
          <a:bodyPr wrap="none" rtlCol="0">
            <a:spAutoFit/>
          </a:bodyPr>
          <a:lstStyle/>
          <a:p>
            <a:pPr marL="342900" indent="-342900">
              <a:buFont typeface="Wingdings" panose="05000000000000000000" pitchFamily="2" charset="2"/>
              <a:buChar char="Ø"/>
            </a:pPr>
            <a:r>
              <a:rPr lang="vi-VN" sz="2000" b="1" dirty="0">
                <a:latin typeface="Times New Roman" panose="02020603050405020304" pitchFamily="18" charset="0"/>
                <a:cs typeface="Times New Roman" panose="02020603050405020304" pitchFamily="18" charset="0"/>
              </a:rPr>
              <a:t>StackTrace</a:t>
            </a:r>
            <a:r>
              <a:rPr lang="vi-VN" sz="20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chuỗi</a:t>
            </a:r>
            <a:r>
              <a:rPr lang="vi-VN" sz="2000" dirty="0">
                <a:latin typeface="Times New Roman" panose="02020603050405020304" pitchFamily="18" charset="0"/>
                <a:cs typeface="Times New Roman" panose="02020603050405020304" pitchFamily="18" charset="0"/>
              </a:rPr>
              <a:t> chứa các bước thực thi chương trình cho đến khi bị lỗi </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(có chứa các phương thức, hàm khi thực thi gây lỗi, vị trí file lỗi ...)</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EEF4BB4-13FC-975D-30BD-EF7D4B14DAE9}"/>
              </a:ext>
            </a:extLst>
          </p:cNvPr>
          <p:cNvSpPr txBox="1"/>
          <p:nvPr/>
        </p:nvSpPr>
        <p:spPr>
          <a:xfrm>
            <a:off x="1415065" y="4319318"/>
            <a:ext cx="6394699" cy="461665"/>
          </a:xfrm>
          <a:prstGeom prst="rect">
            <a:avLst/>
          </a:prstGeom>
          <a:noFill/>
        </p:spPr>
        <p:txBody>
          <a:bodyPr wrap="none" rtlCol="0">
            <a:spAutoFit/>
          </a:bodyPr>
          <a:lstStyle/>
          <a:p>
            <a:pPr marL="342900" indent="-342900">
              <a:buFont typeface="Wingdings" panose="05000000000000000000" pitchFamily="2" charset="2"/>
              <a:buChar char="Ø"/>
            </a:pPr>
            <a:r>
              <a:rPr lang="vi-VN" sz="2400" b="1" i="0" dirty="0">
                <a:solidFill>
                  <a:schemeClr val="tx1"/>
                </a:solidFill>
                <a:effectLst/>
                <a:latin typeface="Times New Roman" panose="02020603050405020304" pitchFamily="18" charset="0"/>
                <a:cs typeface="Times New Roman" panose="02020603050405020304" pitchFamily="18" charset="0"/>
              </a:rPr>
              <a:t>Source</a:t>
            </a:r>
            <a:r>
              <a:rPr lang="vi-VN" sz="2400" i="0" dirty="0">
                <a:solidFill>
                  <a:schemeClr val="tx1"/>
                </a:solidFill>
                <a:effectLst/>
                <a:latin typeface="Times New Roman" panose="02020603050405020304" pitchFamily="18" charset="0"/>
                <a:cs typeface="Times New Roman" panose="02020603050405020304" pitchFamily="18" charset="0"/>
              </a:rPr>
              <a:t> chứa tên ứng dụng hoặc đối tượng bị lỗi</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5997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759177" y="957040"/>
            <a:ext cx="4870118" cy="584775"/>
          </a:xfrm>
          <a:prstGeom prst="rect">
            <a:avLst/>
          </a:prstGeom>
          <a:noFill/>
        </p:spPr>
        <p:txBody>
          <a:bodyPr wrap="square" rtlCol="0">
            <a:spAutoFit/>
          </a:bodyPr>
          <a:lstStyle/>
          <a:p>
            <a:pPr algn="l"/>
            <a:r>
              <a:rPr lang="en-US" sz="3200" b="1" i="0" dirty="0" err="1">
                <a:solidFill>
                  <a:srgbClr val="1B1B1B"/>
                </a:solidFill>
                <a:effectLst/>
                <a:latin typeface="Times New Roman" panose="02020603050405020304" pitchFamily="18" charset="0"/>
                <a:cs typeface="Times New Roman" panose="02020603050405020304" pitchFamily="18" charset="0"/>
              </a:rPr>
              <a:t>Bắt</a:t>
            </a:r>
            <a:r>
              <a:rPr lang="en-US" sz="3200" b="1" i="0" dirty="0">
                <a:solidFill>
                  <a:srgbClr val="1B1B1B"/>
                </a:solidFill>
                <a:effectLst/>
                <a:latin typeface="Times New Roman" panose="02020603050405020304" pitchFamily="18" charset="0"/>
                <a:cs typeface="Times New Roman" panose="02020603050405020304" pitchFamily="18" charset="0"/>
              </a:rPr>
              <a:t> </a:t>
            </a:r>
            <a:r>
              <a:rPr lang="en-US" sz="3200" b="1" i="0" dirty="0" err="1">
                <a:solidFill>
                  <a:srgbClr val="1B1B1B"/>
                </a:solidFill>
                <a:effectLst/>
                <a:latin typeface="Times New Roman" panose="02020603050405020304" pitchFamily="18" charset="0"/>
                <a:cs typeface="Times New Roman" panose="02020603050405020304" pitchFamily="18" charset="0"/>
              </a:rPr>
              <a:t>nhiều</a:t>
            </a:r>
            <a:r>
              <a:rPr lang="en-US" sz="3200" b="1" i="0" dirty="0">
                <a:solidFill>
                  <a:srgbClr val="1B1B1B"/>
                </a:solidFill>
                <a:effectLst/>
                <a:latin typeface="Times New Roman" panose="02020603050405020304" pitchFamily="18" charset="0"/>
                <a:cs typeface="Times New Roman" panose="02020603050405020304" pitchFamily="18" charset="0"/>
              </a:rPr>
              <a:t> </a:t>
            </a:r>
            <a:r>
              <a:rPr lang="en-US" sz="3200" b="1" i="0" dirty="0" err="1">
                <a:solidFill>
                  <a:srgbClr val="1B1B1B"/>
                </a:solidFill>
                <a:effectLst/>
                <a:latin typeface="Times New Roman" panose="02020603050405020304" pitchFamily="18" charset="0"/>
                <a:cs typeface="Times New Roman" panose="02020603050405020304" pitchFamily="18" charset="0"/>
              </a:rPr>
              <a:t>ngoại</a:t>
            </a:r>
            <a:r>
              <a:rPr lang="en-US" sz="3200" b="1" i="0" dirty="0">
                <a:solidFill>
                  <a:srgbClr val="1B1B1B"/>
                </a:solidFill>
                <a:effectLst/>
                <a:latin typeface="Times New Roman" panose="02020603050405020304" pitchFamily="18" charset="0"/>
                <a:cs typeface="Times New Roman" panose="02020603050405020304" pitchFamily="18" charset="0"/>
              </a:rPr>
              <a:t> </a:t>
            </a:r>
            <a:r>
              <a:rPr lang="en-US" sz="3200" b="1" i="0" dirty="0" err="1">
                <a:solidFill>
                  <a:srgbClr val="1B1B1B"/>
                </a:solidFill>
                <a:effectLst/>
                <a:latin typeface="Times New Roman" panose="02020603050405020304" pitchFamily="18" charset="0"/>
                <a:cs typeface="Times New Roman" panose="02020603050405020304" pitchFamily="18" charset="0"/>
              </a:rPr>
              <a:t>lệ</a:t>
            </a:r>
            <a:endParaRPr lang="en-US" sz="32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454871" y="2197472"/>
            <a:ext cx="9941010" cy="1200329"/>
          </a:xfrm>
          <a:prstGeom prst="rect">
            <a:avLst/>
          </a:prstGeom>
          <a:noFill/>
        </p:spPr>
        <p:txBody>
          <a:bodyPr wrap="square" rtlCol="0">
            <a:spAutoFit/>
          </a:bodyPr>
          <a:lstStyle/>
          <a:p>
            <a:pPr marL="457200" indent="-457200">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Trong .NET từ lớp cơ sở Exception nó xây dựng nên rất nhiều loại ngoại lệ </a:t>
            </a:r>
          </a:p>
          <a:p>
            <a:r>
              <a:rPr lang="vi-VN" sz="1800" dirty="0">
                <a:latin typeface="Times New Roman" panose="02020603050405020304" pitchFamily="18" charset="0"/>
                <a:cs typeface="Times New Roman" panose="02020603050405020304" pitchFamily="18" charset="0"/>
              </a:rPr>
              <a:t>khác phục vụ chi tiết cho từng loại lỗi phát sinh khác nhau như:</a:t>
            </a:r>
          </a:p>
          <a:p>
            <a:r>
              <a:rPr lang="vi-VN" sz="1800"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FileNotFoundException, FormatException, </a:t>
            </a:r>
            <a:r>
              <a:rPr lang="vi-VN" sz="1800" b="1" dirty="0" smtClean="0">
                <a:latin typeface="Times New Roman" panose="02020603050405020304" pitchFamily="18" charset="0"/>
                <a:cs typeface="Times New Roman" panose="02020603050405020304" pitchFamily="18" charset="0"/>
              </a:rPr>
              <a:t>OutOfMemoryException, </a:t>
            </a:r>
            <a:r>
              <a:rPr lang="vi-VN" sz="1800" b="1" dirty="0">
                <a:latin typeface="Times New Roman" panose="02020603050405020304" pitchFamily="18" charset="0"/>
                <a:cs typeface="Times New Roman" panose="02020603050405020304" pitchFamily="18" charset="0"/>
              </a:rPr>
              <a:t>ArgumentException, NullReferenceException, IndexOutOfRangeException, DivideByZeroException...</a:t>
            </a:r>
            <a:endParaRPr lang="en-US" sz="1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8A14FA-091A-6CF0-42F8-12D5FBFEC71C}"/>
              </a:ext>
            </a:extLst>
          </p:cNvPr>
          <p:cNvSpPr txBox="1"/>
          <p:nvPr/>
        </p:nvSpPr>
        <p:spPr>
          <a:xfrm>
            <a:off x="1591349" y="3460200"/>
            <a:ext cx="7034036"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try {</a:t>
            </a:r>
          </a:p>
          <a:p>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catch (</a:t>
            </a:r>
            <a:r>
              <a:rPr lang="en-US" sz="1600" b="1" dirty="0" err="1">
                <a:latin typeface="Times New Roman" panose="02020603050405020304" pitchFamily="18" charset="0"/>
                <a:cs typeface="Times New Roman" panose="02020603050405020304" pitchFamily="18" charset="0"/>
              </a:rPr>
              <a:t>DivideByZeroException</a:t>
            </a:r>
            <a:r>
              <a:rPr lang="en-US" sz="1600" b="1" dirty="0">
                <a:latin typeface="Times New Roman" panose="02020603050405020304" pitchFamily="18" charset="0"/>
                <a:cs typeface="Times New Roman" panose="02020603050405020304" pitchFamily="18" charset="0"/>
              </a:rPr>
              <a:t> e1) {</a:t>
            </a:r>
          </a:p>
          <a:p>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Console.WriteLine</a:t>
            </a:r>
            <a:r>
              <a:rPr lang="en-US" sz="1600" b="1" dirty="0">
                <a:latin typeface="Times New Roman" panose="02020603050405020304" pitchFamily="18" charset="0"/>
                <a:cs typeface="Times New Roman" panose="02020603050405020304" pitchFamily="18" charset="0"/>
              </a:rPr>
              <a:t>(e1.Message);</a:t>
            </a:r>
          </a:p>
          <a:p>
            <a:r>
              <a:rPr lang="en-US" sz="1600" b="1" dirty="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catch (Exception e2) {</a:t>
            </a:r>
          </a:p>
          <a:p>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Console.WriteLine</a:t>
            </a:r>
            <a:r>
              <a:rPr lang="en-US" sz="1600" b="1" dirty="0">
                <a:latin typeface="Times New Roman" panose="02020603050405020304" pitchFamily="18" charset="0"/>
                <a:cs typeface="Times New Roman" panose="02020603050405020304" pitchFamily="18" charset="0"/>
              </a:rPr>
              <a:t>(e2.Message);</a:t>
            </a:r>
          </a:p>
          <a:p>
            <a:r>
              <a:rPr 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34921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7588155" y="940267"/>
            <a:ext cx="6088304" cy="584775"/>
          </a:xfrm>
          <a:prstGeom prst="rect">
            <a:avLst/>
          </a:prstGeom>
          <a:noFill/>
        </p:spPr>
        <p:txBody>
          <a:bodyPr wrap="square" rtlCol="0">
            <a:spAutoFit/>
          </a:bodyPr>
          <a:lstStyle/>
          <a:p>
            <a:pPr algn="l"/>
            <a:r>
              <a:rPr lang="en-US" sz="3200" b="1" dirty="0" err="1">
                <a:solidFill>
                  <a:srgbClr val="1B1B1B"/>
                </a:solidFill>
                <a:latin typeface="Times New Roman" panose="02020603050405020304" pitchFamily="18" charset="0"/>
                <a:cs typeface="Times New Roman" panose="02020603050405020304" pitchFamily="18" charset="0"/>
              </a:rPr>
              <a:t>K</a:t>
            </a:r>
            <a:r>
              <a:rPr lang="en-US" sz="3200" b="1" i="0" dirty="0" err="1">
                <a:solidFill>
                  <a:srgbClr val="1B1B1B"/>
                </a:solidFill>
                <a:effectLst/>
                <a:latin typeface="Times New Roman" panose="02020603050405020304" pitchFamily="18" charset="0"/>
                <a:cs typeface="Times New Roman" panose="02020603050405020304" pitchFamily="18" charset="0"/>
              </a:rPr>
              <a:t>hối</a:t>
            </a:r>
            <a:r>
              <a:rPr lang="en-US" sz="3200" b="1" i="0" dirty="0">
                <a:solidFill>
                  <a:srgbClr val="1B1B1B"/>
                </a:solidFill>
                <a:effectLst/>
                <a:latin typeface="Times New Roman" panose="02020603050405020304" pitchFamily="18" charset="0"/>
                <a:cs typeface="Times New Roman" panose="02020603050405020304" pitchFamily="18" charset="0"/>
              </a:rPr>
              <a:t> finally</a:t>
            </a:r>
          </a:p>
        </p:txBody>
      </p:sp>
      <p:sp>
        <p:nvSpPr>
          <p:cNvPr id="3" name="TextBox 2"/>
          <p:cNvSpPr txBox="1"/>
          <p:nvPr/>
        </p:nvSpPr>
        <p:spPr>
          <a:xfrm>
            <a:off x="1850656" y="2484075"/>
            <a:ext cx="8070129" cy="3416320"/>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try {</a:t>
            </a:r>
          </a:p>
          <a:p>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catch (DivideByZeroException e1) {</a:t>
            </a:r>
          </a:p>
          <a:p>
            <a:r>
              <a:rPr lang="vi-VN" sz="2400" dirty="0">
                <a:latin typeface="Times New Roman" panose="02020603050405020304" pitchFamily="18" charset="0"/>
                <a:cs typeface="Times New Roman" panose="02020603050405020304" pitchFamily="18" charset="0"/>
              </a:rPr>
              <a:t>    Console.WriteLine(e1.Message);</a:t>
            </a:r>
          </a:p>
          <a:p>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finally {</a:t>
            </a:r>
          </a:p>
          <a:p>
            <a:r>
              <a:rPr lang="vi-VN" sz="2400" dirty="0">
                <a:latin typeface="Times New Roman" panose="02020603050405020304" pitchFamily="18" charset="0"/>
                <a:cs typeface="Times New Roman" panose="02020603050405020304" pitchFamily="18" charset="0"/>
              </a:rPr>
              <a:t>    // Luôn được thi hành dù có phát sinh ngoại lệ hay không</a:t>
            </a:r>
          </a:p>
          <a:p>
            <a:r>
              <a:rPr lang="vi-VN" sz="2400" dirty="0">
                <a:latin typeface="Times New Roman" panose="02020603050405020304" pitchFamily="18" charset="0"/>
                <a:cs typeface="Times New Roman" panose="02020603050405020304" pitchFamily="18" charset="0"/>
              </a:rPr>
              <a:t>    Console.WriteLine(z);</a:t>
            </a:r>
          </a:p>
          <a:p>
            <a:r>
              <a:rPr lang="vi-V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FED7B7-B780-D7FD-BF34-81A18AB76B3C}"/>
              </a:ext>
            </a:extLst>
          </p:cNvPr>
          <p:cNvSpPr txBox="1"/>
          <p:nvPr/>
        </p:nvSpPr>
        <p:spPr>
          <a:xfrm>
            <a:off x="1147549" y="1824201"/>
            <a:ext cx="8763938" cy="646331"/>
          </a:xfrm>
          <a:prstGeom prst="rect">
            <a:avLst/>
          </a:prstGeom>
          <a:noFill/>
        </p:spPr>
        <p:txBody>
          <a:bodyPr wrap="none" rtlCol="0">
            <a:spAutoFit/>
          </a:bodyPr>
          <a:lstStyle/>
          <a:p>
            <a:r>
              <a:rPr lang="en-US" sz="1800" b="1" dirty="0">
                <a:latin typeface="+mj-lt"/>
              </a:rPr>
              <a:t>K</a:t>
            </a:r>
            <a:r>
              <a:rPr lang="vi-VN" sz="1800" b="1" dirty="0">
                <a:latin typeface="+mj-lt"/>
              </a:rPr>
              <a:t>hối finally,</a:t>
            </a:r>
            <a:r>
              <a:rPr lang="en-US" sz="1800" b="1" dirty="0">
                <a:latin typeface="+mj-lt"/>
              </a:rPr>
              <a:t> </a:t>
            </a:r>
            <a:r>
              <a:rPr lang="vi-VN" sz="1800" dirty="0">
                <a:latin typeface="+mj-lt"/>
              </a:rPr>
              <a:t>code trong khối này được thực thi ngay cả khi có phát sinh ngoại lệ hay không.</a:t>
            </a:r>
            <a:endParaRPr lang="en-US" sz="1800" dirty="0">
              <a:latin typeface="+mj-lt"/>
            </a:endParaRPr>
          </a:p>
          <a:p>
            <a:r>
              <a:rPr lang="vi-VN" sz="1800" dirty="0">
                <a:latin typeface="+mj-lt"/>
              </a:rPr>
              <a:t> Khối này cơ bản để giải phóng các tài nguyên chiếm giữ.</a:t>
            </a:r>
            <a:endParaRPr lang="en-US" sz="1800" dirty="0">
              <a:latin typeface="+mj-lt"/>
            </a:endParaRPr>
          </a:p>
        </p:txBody>
      </p:sp>
    </p:spTree>
    <p:extLst>
      <p:ext uri="{BB962C8B-B14F-4D97-AF65-F5344CB8AC3E}">
        <p14:creationId xmlns:p14="http://schemas.microsoft.com/office/powerpoint/2010/main" val="20989300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876633" y="957605"/>
            <a:ext cx="6088304" cy="584775"/>
          </a:xfrm>
          <a:prstGeom prst="rect">
            <a:avLst/>
          </a:prstGeom>
          <a:noFill/>
        </p:spPr>
        <p:txBody>
          <a:bodyPr wrap="square" rtlCol="0">
            <a:spAutoFit/>
          </a:bodyPr>
          <a:lstStyle/>
          <a:p>
            <a:pPr algn="l"/>
            <a:r>
              <a:rPr lang="en-US" sz="3200" b="1" dirty="0" err="1">
                <a:solidFill>
                  <a:srgbClr val="1B1B1B"/>
                </a:solidFill>
                <a:latin typeface="Times New Roman" panose="02020603050405020304" pitchFamily="18" charset="0"/>
                <a:cs typeface="Times New Roman" panose="02020603050405020304" pitchFamily="18" charset="0"/>
              </a:rPr>
              <a:t>Tạo</a:t>
            </a:r>
            <a:r>
              <a:rPr lang="en-US" sz="3200" b="1" dirty="0">
                <a:solidFill>
                  <a:srgbClr val="1B1B1B"/>
                </a:solidFill>
                <a:latin typeface="Times New Roman" panose="02020603050405020304" pitchFamily="18" charset="0"/>
                <a:cs typeface="Times New Roman" panose="02020603050405020304" pitchFamily="18" charset="0"/>
              </a:rPr>
              <a:t> </a:t>
            </a:r>
            <a:r>
              <a:rPr lang="en-US" sz="3200" b="1" dirty="0" err="1">
                <a:solidFill>
                  <a:srgbClr val="1B1B1B"/>
                </a:solidFill>
                <a:latin typeface="Times New Roman" panose="02020603050405020304" pitchFamily="18" charset="0"/>
                <a:cs typeface="Times New Roman" panose="02020603050405020304" pitchFamily="18" charset="0"/>
              </a:rPr>
              <a:t>Exeption</a:t>
            </a:r>
            <a:r>
              <a:rPr lang="en-US" sz="3200" b="1" dirty="0">
                <a:solidFill>
                  <a:srgbClr val="1B1B1B"/>
                </a:solidFill>
                <a:latin typeface="Times New Roman" panose="02020603050405020304" pitchFamily="18" charset="0"/>
                <a:cs typeface="Times New Roman" panose="02020603050405020304" pitchFamily="18" charset="0"/>
              </a:rPr>
              <a:t> </a:t>
            </a:r>
            <a:r>
              <a:rPr lang="en-US" sz="3200" b="1" dirty="0" err="1">
                <a:solidFill>
                  <a:srgbClr val="1B1B1B"/>
                </a:solidFill>
                <a:latin typeface="Times New Roman" panose="02020603050405020304" pitchFamily="18" charset="0"/>
                <a:cs typeface="Times New Roman" panose="02020603050405020304" pitchFamily="18" charset="0"/>
              </a:rPr>
              <a:t>riêng</a:t>
            </a:r>
            <a:endParaRPr lang="en-US" sz="32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850656" y="2484075"/>
            <a:ext cx="8070129" cy="2308324"/>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public class DataTooLongExeption : Exception</a:t>
            </a:r>
          </a:p>
          <a:p>
            <a:r>
              <a:rPr lang="vi-VN" sz="2400" dirty="0">
                <a:latin typeface="Times New Roman" panose="02020603050405020304" pitchFamily="18" charset="0"/>
                <a:cs typeface="Times New Roman" panose="02020603050405020304" pitchFamily="18" charset="0"/>
              </a:rPr>
              <a:t>    {</a:t>
            </a:r>
          </a:p>
          <a:p>
            <a:r>
              <a:rPr lang="vi-VN" sz="2400" dirty="0">
                <a:latin typeface="Times New Roman" panose="02020603050405020304" pitchFamily="18" charset="0"/>
                <a:cs typeface="Times New Roman" panose="02020603050405020304" pitchFamily="18" charset="0"/>
              </a:rPr>
              <a:t>        const string erroMessage = "Dữ liệu quá dài";</a:t>
            </a:r>
          </a:p>
          <a:p>
            <a:r>
              <a:rPr lang="vi-VN" sz="2400" dirty="0">
                <a:latin typeface="Times New Roman" panose="02020603050405020304" pitchFamily="18" charset="0"/>
                <a:cs typeface="Times New Roman" panose="02020603050405020304" pitchFamily="18" charset="0"/>
              </a:rPr>
              <a:t>        public DataTooLongExeption() : base(erroMessage) {</a:t>
            </a:r>
          </a:p>
          <a:p>
            <a:r>
              <a:rPr lang="vi-VN" sz="2400" dirty="0">
                <a:latin typeface="Times New Roman" panose="02020603050405020304" pitchFamily="18" charset="0"/>
                <a:cs typeface="Times New Roman" panose="02020603050405020304" pitchFamily="18" charset="0"/>
              </a:rPr>
              <a:t>        }</a:t>
            </a:r>
          </a:p>
          <a:p>
            <a:r>
              <a:rPr lang="vi-VN"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FED7B7-B780-D7FD-BF34-81A18AB76B3C}"/>
              </a:ext>
            </a:extLst>
          </p:cNvPr>
          <p:cNvSpPr txBox="1"/>
          <p:nvPr/>
        </p:nvSpPr>
        <p:spPr>
          <a:xfrm>
            <a:off x="1147549" y="1824201"/>
            <a:ext cx="8763938" cy="646331"/>
          </a:xfrm>
          <a:prstGeom prst="rect">
            <a:avLst/>
          </a:prstGeom>
          <a:noFill/>
        </p:spPr>
        <p:txBody>
          <a:bodyPr wrap="none" rtlCol="0">
            <a:spAutoFit/>
          </a:bodyPr>
          <a:lstStyle/>
          <a:p>
            <a:r>
              <a:rPr lang="en-US" sz="1800" b="1" dirty="0">
                <a:latin typeface="+mj-lt"/>
              </a:rPr>
              <a:t>K</a:t>
            </a:r>
            <a:r>
              <a:rPr lang="vi-VN" sz="1800" b="1" dirty="0">
                <a:latin typeface="+mj-lt"/>
              </a:rPr>
              <a:t>hối finally,</a:t>
            </a:r>
            <a:r>
              <a:rPr lang="en-US" sz="1800" b="1" dirty="0">
                <a:latin typeface="+mj-lt"/>
              </a:rPr>
              <a:t> </a:t>
            </a:r>
            <a:r>
              <a:rPr lang="vi-VN" sz="1800" dirty="0">
                <a:latin typeface="+mj-lt"/>
              </a:rPr>
              <a:t>code trong khối này được thực thi ngay cả khi có phát sinh ngoại lệ hay không.</a:t>
            </a:r>
            <a:endParaRPr lang="en-US" sz="1800" dirty="0">
              <a:latin typeface="+mj-lt"/>
            </a:endParaRPr>
          </a:p>
          <a:p>
            <a:r>
              <a:rPr lang="vi-VN" sz="1800" dirty="0">
                <a:latin typeface="+mj-lt"/>
              </a:rPr>
              <a:t> Khối này cơ bản để giải phóng các tài nguyên chiếm giữ.</a:t>
            </a:r>
            <a:endParaRPr lang="en-US" sz="1800" dirty="0">
              <a:latin typeface="+mj-lt"/>
            </a:endParaRPr>
          </a:p>
        </p:txBody>
      </p:sp>
    </p:spTree>
    <p:extLst>
      <p:ext uri="{BB962C8B-B14F-4D97-AF65-F5344CB8AC3E}">
        <p14:creationId xmlns:p14="http://schemas.microsoft.com/office/powerpoint/2010/main" val="29416406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876633" y="957605"/>
            <a:ext cx="6088304" cy="584775"/>
          </a:xfrm>
          <a:prstGeom prst="rect">
            <a:avLst/>
          </a:prstGeom>
          <a:noFill/>
        </p:spPr>
        <p:txBody>
          <a:bodyPr wrap="square" rtlCol="0">
            <a:spAutoFit/>
          </a:bodyPr>
          <a:lstStyle/>
          <a:p>
            <a:pPr algn="l"/>
            <a:r>
              <a:rPr lang="en-US" sz="3200" b="1" dirty="0" err="1">
                <a:solidFill>
                  <a:srgbClr val="1B1B1B"/>
                </a:solidFill>
                <a:latin typeface="Times New Roman" panose="02020603050405020304" pitchFamily="18" charset="0"/>
                <a:cs typeface="Times New Roman" panose="02020603050405020304" pitchFamily="18" charset="0"/>
              </a:rPr>
              <a:t>Tạo</a:t>
            </a:r>
            <a:r>
              <a:rPr lang="en-US" sz="3200" b="1" dirty="0">
                <a:solidFill>
                  <a:srgbClr val="1B1B1B"/>
                </a:solidFill>
                <a:latin typeface="Times New Roman" panose="02020603050405020304" pitchFamily="18" charset="0"/>
                <a:cs typeface="Times New Roman" panose="02020603050405020304" pitchFamily="18" charset="0"/>
              </a:rPr>
              <a:t> </a:t>
            </a:r>
            <a:r>
              <a:rPr lang="en-US" sz="3200" b="1" dirty="0" err="1">
                <a:solidFill>
                  <a:srgbClr val="1B1B1B"/>
                </a:solidFill>
                <a:latin typeface="Times New Roman" panose="02020603050405020304" pitchFamily="18" charset="0"/>
                <a:cs typeface="Times New Roman" panose="02020603050405020304" pitchFamily="18" charset="0"/>
              </a:rPr>
              <a:t>Exeption</a:t>
            </a:r>
            <a:r>
              <a:rPr lang="en-US" sz="3200" b="1" dirty="0">
                <a:solidFill>
                  <a:srgbClr val="1B1B1B"/>
                </a:solidFill>
                <a:latin typeface="Times New Roman" panose="02020603050405020304" pitchFamily="18" charset="0"/>
                <a:cs typeface="Times New Roman" panose="02020603050405020304" pitchFamily="18" charset="0"/>
              </a:rPr>
              <a:t> </a:t>
            </a:r>
            <a:r>
              <a:rPr lang="en-US" sz="3200" b="1" dirty="0" err="1">
                <a:solidFill>
                  <a:srgbClr val="1B1B1B"/>
                </a:solidFill>
                <a:latin typeface="Times New Roman" panose="02020603050405020304" pitchFamily="18" charset="0"/>
                <a:cs typeface="Times New Roman" panose="02020603050405020304" pitchFamily="18" charset="0"/>
              </a:rPr>
              <a:t>riêng</a:t>
            </a:r>
            <a:endParaRPr lang="en-US" sz="32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682388" y="1542381"/>
            <a:ext cx="9238397" cy="5016758"/>
          </a:xfrm>
          <a:prstGeom prst="rect">
            <a:avLst/>
          </a:prstGeom>
          <a:noFill/>
        </p:spPr>
        <p:txBody>
          <a:bodyPr wrap="square" rtlCol="0">
            <a:spAutoFit/>
          </a:bodyPr>
          <a:lstStyle/>
          <a:p>
            <a:r>
              <a:rPr lang="vi-VN" sz="1600" dirty="0">
                <a:latin typeface="Times New Roman" panose="02020603050405020304" pitchFamily="18" charset="0"/>
                <a:cs typeface="Times New Roman" panose="02020603050405020304" pitchFamily="18" charset="0"/>
              </a:rPr>
              <a:t>public static void UserInput(string  s) {</a:t>
            </a:r>
          </a:p>
          <a:p>
            <a:r>
              <a:rPr lang="vi-VN" sz="1600" dirty="0">
                <a:latin typeface="Times New Roman" panose="02020603050405020304" pitchFamily="18" charset="0"/>
                <a:cs typeface="Times New Roman" panose="02020603050405020304" pitchFamily="18" charset="0"/>
              </a:rPr>
              <a:t>            if (s.Length &gt; 10)</a:t>
            </a:r>
          </a:p>
          <a:p>
            <a:r>
              <a:rPr lang="vi-VN" sz="1600" dirty="0">
                <a:latin typeface="Times New Roman" panose="02020603050405020304" pitchFamily="18" charset="0"/>
                <a:cs typeface="Times New Roman" panose="02020603050405020304" pitchFamily="18" charset="0"/>
              </a:rPr>
              <a:t>            {</a:t>
            </a:r>
          </a:p>
          <a:p>
            <a:r>
              <a:rPr lang="vi-VN" sz="1600" dirty="0">
                <a:latin typeface="Times New Roman" panose="02020603050405020304" pitchFamily="18" charset="0"/>
                <a:cs typeface="Times New Roman" panose="02020603050405020304" pitchFamily="18" charset="0"/>
              </a:rPr>
              <a:t>                Exception e = new DataTooLongExeption();</a:t>
            </a:r>
          </a:p>
          <a:p>
            <a:r>
              <a:rPr lang="vi-VN" sz="1600" dirty="0">
                <a:latin typeface="Times New Roman" panose="02020603050405020304" pitchFamily="18" charset="0"/>
                <a:cs typeface="Times New Roman" panose="02020603050405020304" pitchFamily="18" charset="0"/>
              </a:rPr>
              <a:t>                throw e;    // lỗi văng ra</a:t>
            </a:r>
          </a:p>
          <a:p>
            <a:r>
              <a:rPr lang="vi-VN" sz="1600" dirty="0">
                <a:latin typeface="Times New Roman" panose="02020603050405020304" pitchFamily="18" charset="0"/>
                <a:cs typeface="Times New Roman" panose="02020603050405020304" pitchFamily="18" charset="0"/>
              </a:rPr>
              <a:t>            }</a:t>
            </a:r>
          </a:p>
          <a:p>
            <a:r>
              <a:rPr lang="vi-VN" sz="1600" dirty="0">
                <a:latin typeface="Times New Roman" panose="02020603050405020304" pitchFamily="18" charset="0"/>
                <a:cs typeface="Times New Roman" panose="02020603050405020304" pitchFamily="18" charset="0"/>
              </a:rPr>
              <a:t>            //Other code - no exeption</a:t>
            </a:r>
          </a:p>
          <a:p>
            <a:r>
              <a:rPr lang="vi-VN" sz="1600" dirty="0">
                <a:latin typeface="Times New Roman" panose="02020603050405020304" pitchFamily="18" charset="0"/>
                <a:cs typeface="Times New Roman" panose="02020603050405020304" pitchFamily="18" charset="0"/>
              </a:rPr>
              <a:t>        }</a:t>
            </a:r>
          </a:p>
          <a:p>
            <a:r>
              <a:rPr lang="vi-VN" sz="1600" dirty="0">
                <a:latin typeface="Times New Roman" panose="02020603050405020304" pitchFamily="18" charset="0"/>
                <a:cs typeface="Times New Roman" panose="02020603050405020304" pitchFamily="18" charset="0"/>
              </a:rPr>
              <a:t>        static void Main(string[] args)a</a:t>
            </a:r>
          </a:p>
          <a:p>
            <a:r>
              <a:rPr lang="vi-VN" sz="1600" dirty="0">
                <a:latin typeface="Times New Roman" panose="02020603050405020304" pitchFamily="18" charset="0"/>
                <a:cs typeface="Times New Roman" panose="02020603050405020304" pitchFamily="18" charset="0"/>
              </a:rPr>
              <a:t>        {</a:t>
            </a:r>
          </a:p>
          <a:p>
            <a:r>
              <a:rPr lang="vi-VN" sz="1600" dirty="0">
                <a:latin typeface="Times New Roman" panose="02020603050405020304" pitchFamily="18" charset="0"/>
                <a:cs typeface="Times New Roman" panose="02020603050405020304" pitchFamily="18" charset="0"/>
              </a:rPr>
              <a:t>             try {</a:t>
            </a:r>
          </a:p>
          <a:p>
            <a:r>
              <a:rPr lang="vi-VN" sz="1600" dirty="0">
                <a:latin typeface="Times New Roman" panose="02020603050405020304" pitchFamily="18" charset="0"/>
                <a:cs typeface="Times New Roman" panose="02020603050405020304" pitchFamily="18" charset="0"/>
              </a:rPr>
              <a:t>                 UserInput("Đây là một chuỗi rất dài ...");</a:t>
            </a:r>
          </a:p>
          <a:p>
            <a:r>
              <a:rPr lang="vi-VN" sz="1600" dirty="0">
                <a:latin typeface="Times New Roman" panose="02020603050405020304" pitchFamily="18" charset="0"/>
                <a:cs typeface="Times New Roman" panose="02020603050405020304" pitchFamily="18" charset="0"/>
              </a:rPr>
              <a:t>             }</a:t>
            </a:r>
          </a:p>
          <a:p>
            <a:r>
              <a:rPr lang="vi-VN" sz="1600" dirty="0">
                <a:latin typeface="Times New Roman" panose="02020603050405020304" pitchFamily="18" charset="0"/>
                <a:cs typeface="Times New Roman" panose="02020603050405020304" pitchFamily="18" charset="0"/>
              </a:rPr>
              <a:t>             catch (DataTooLongExeption e) {</a:t>
            </a:r>
          </a:p>
          <a:p>
            <a:r>
              <a:rPr lang="vi-VN" sz="1600" dirty="0">
                <a:latin typeface="Times New Roman" panose="02020603050405020304" pitchFamily="18" charset="0"/>
                <a:cs typeface="Times New Roman" panose="02020603050405020304" pitchFamily="18" charset="0"/>
              </a:rPr>
              <a:t>                 Console.WriteLine(e.Message);</a:t>
            </a:r>
          </a:p>
          <a:p>
            <a:r>
              <a:rPr lang="vi-VN" sz="1600" dirty="0">
                <a:latin typeface="Times New Roman" panose="02020603050405020304" pitchFamily="18" charset="0"/>
                <a:cs typeface="Times New Roman" panose="02020603050405020304" pitchFamily="18" charset="0"/>
              </a:rPr>
              <a:t>             }</a:t>
            </a:r>
          </a:p>
          <a:p>
            <a:r>
              <a:rPr lang="vi-VN" sz="1600" dirty="0">
                <a:latin typeface="Times New Roman" panose="02020603050405020304" pitchFamily="18" charset="0"/>
                <a:cs typeface="Times New Roman" panose="02020603050405020304" pitchFamily="18" charset="0"/>
              </a:rPr>
              <a:t>             catch (Exception otherExeption) {</a:t>
            </a:r>
          </a:p>
          <a:p>
            <a:r>
              <a:rPr lang="vi-VN" sz="1600" dirty="0">
                <a:latin typeface="Times New Roman" panose="02020603050405020304" pitchFamily="18" charset="0"/>
                <a:cs typeface="Times New Roman" panose="02020603050405020304" pitchFamily="18" charset="0"/>
              </a:rPr>
              <a:t>                 Console.WriteLine(otherExeption.Message);</a:t>
            </a:r>
          </a:p>
          <a:p>
            <a:r>
              <a:rPr lang="vi-VN" sz="1600" dirty="0">
                <a:latin typeface="Times New Roman" panose="02020603050405020304" pitchFamily="18" charset="0"/>
                <a:cs typeface="Times New Roman" panose="02020603050405020304" pitchFamily="18" charset="0"/>
              </a:rPr>
              <a:t>             }</a:t>
            </a:r>
          </a:p>
          <a:p>
            <a:r>
              <a:rPr lang="vi-VN"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477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876633" y="957605"/>
            <a:ext cx="6088304" cy="584775"/>
          </a:xfrm>
          <a:prstGeom prst="rect">
            <a:avLst/>
          </a:prstGeom>
          <a:noFill/>
        </p:spPr>
        <p:txBody>
          <a:bodyPr wrap="square" rtlCol="0">
            <a:spAutoFit/>
          </a:bodyPr>
          <a:lstStyle/>
          <a:p>
            <a:pPr algn="l"/>
            <a:r>
              <a:rPr lang="en-US" sz="3200" b="1" dirty="0" err="1">
                <a:solidFill>
                  <a:srgbClr val="1B1B1B"/>
                </a:solidFill>
                <a:latin typeface="Times New Roman" panose="02020603050405020304" pitchFamily="18" charset="0"/>
                <a:cs typeface="Times New Roman" panose="02020603050405020304" pitchFamily="18" charset="0"/>
              </a:rPr>
              <a:t>Tạo</a:t>
            </a:r>
            <a:r>
              <a:rPr lang="en-US" sz="3200" b="1" dirty="0">
                <a:solidFill>
                  <a:srgbClr val="1B1B1B"/>
                </a:solidFill>
                <a:latin typeface="Times New Roman" panose="02020603050405020304" pitchFamily="18" charset="0"/>
                <a:cs typeface="Times New Roman" panose="02020603050405020304" pitchFamily="18" charset="0"/>
              </a:rPr>
              <a:t> </a:t>
            </a:r>
            <a:r>
              <a:rPr lang="en-US" sz="3200" b="1" dirty="0" err="1">
                <a:solidFill>
                  <a:srgbClr val="1B1B1B"/>
                </a:solidFill>
                <a:latin typeface="Times New Roman" panose="02020603050405020304" pitchFamily="18" charset="0"/>
                <a:cs typeface="Times New Roman" panose="02020603050405020304" pitchFamily="18" charset="0"/>
              </a:rPr>
              <a:t>Exeption</a:t>
            </a:r>
            <a:r>
              <a:rPr lang="en-US" sz="3200" b="1" dirty="0">
                <a:solidFill>
                  <a:srgbClr val="1B1B1B"/>
                </a:solidFill>
                <a:latin typeface="Times New Roman" panose="02020603050405020304" pitchFamily="18" charset="0"/>
                <a:cs typeface="Times New Roman" panose="02020603050405020304" pitchFamily="18" charset="0"/>
              </a:rPr>
              <a:t> </a:t>
            </a:r>
            <a:r>
              <a:rPr lang="en-US" sz="3200" b="1" dirty="0" err="1">
                <a:solidFill>
                  <a:srgbClr val="1B1B1B"/>
                </a:solidFill>
                <a:latin typeface="Times New Roman" panose="02020603050405020304" pitchFamily="18" charset="0"/>
                <a:cs typeface="Times New Roman" panose="02020603050405020304" pitchFamily="18" charset="0"/>
              </a:rPr>
              <a:t>riêng</a:t>
            </a:r>
            <a:endParaRPr lang="en-US" sz="3200" b="1" i="0" dirty="0">
              <a:solidFill>
                <a:srgbClr val="1B1B1B"/>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682388" y="1542381"/>
            <a:ext cx="9238397" cy="3046988"/>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Bài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hàm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p>
          <a:p>
            <a:pPr marL="342900" indent="-342900">
              <a:buAutoNum type="arabicPeriod"/>
            </a:pPr>
            <a:r>
              <a:rPr lang="en-US" sz="3200" dirty="0" err="1" smtClean="0">
                <a:latin typeface="Times New Roman" panose="02020603050405020304" pitchFamily="18" charset="0"/>
                <a:cs typeface="Times New Roman" panose="02020603050405020304" pitchFamily="18" charset="0"/>
              </a:rPr>
              <a:t>Sắp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xếp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mảng</a:t>
            </a:r>
            <a:r>
              <a:rPr lang="en-US" sz="3200" dirty="0" smtClean="0">
                <a:latin typeface="Times New Roman" panose="02020603050405020304" pitchFamily="18" charset="0"/>
                <a:cs typeface="Times New Roman" panose="02020603050405020304" pitchFamily="18" charset="0"/>
              </a:rPr>
              <a:t> tang </a:t>
            </a:r>
            <a:r>
              <a:rPr lang="en-US" sz="3200" dirty="0" err="1" smtClean="0">
                <a:latin typeface="Times New Roman" panose="02020603050405020304" pitchFamily="18" charset="0"/>
                <a:cs typeface="Times New Roman" panose="02020603050405020304" pitchFamily="18" charset="0"/>
              </a:rPr>
              <a:t>dần</a:t>
            </a:r>
            <a:r>
              <a:rPr lang="en-US" sz="3200" dirty="0" smtClean="0">
                <a:latin typeface="Times New Roman" panose="02020603050405020304" pitchFamily="18" charset="0"/>
                <a:cs typeface="Times New Roman" panose="02020603050405020304" pitchFamily="18" charset="0"/>
              </a:rPr>
              <a:t> </a:t>
            </a:r>
          </a:p>
          <a:p>
            <a:pPr marL="342900" indent="-342900">
              <a:buAutoNum type="arabicPeriod"/>
            </a:pPr>
            <a:r>
              <a:rPr lang="en-US" sz="3200" dirty="0" err="1" smtClean="0">
                <a:latin typeface="Times New Roman" panose="02020603050405020304" pitchFamily="18" charset="0"/>
                <a:cs typeface="Times New Roman" panose="02020603050405020304" pitchFamily="18" charset="0"/>
              </a:rPr>
              <a:t>Sắp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xếp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dần</a:t>
            </a:r>
            <a:endParaRPr lang="en-US" sz="3200" dirty="0" smtClean="0">
              <a:latin typeface="Times New Roman" panose="02020603050405020304" pitchFamily="18" charset="0"/>
              <a:cs typeface="Times New Roman" panose="02020603050405020304" pitchFamily="18" charset="0"/>
            </a:endParaRPr>
          </a:p>
          <a:p>
            <a:pPr marL="342900" indent="-342900">
              <a:buAutoNum type="arabicPeriod"/>
            </a:pPr>
            <a:r>
              <a:rPr lang="en-US" sz="3200" dirty="0" smtClean="0">
                <a:latin typeface="Times New Roman" panose="02020603050405020304" pitchFamily="18" charset="0"/>
                <a:cs typeface="Times New Roman" panose="02020603050405020304" pitchFamily="18" charset="0"/>
              </a:rPr>
              <a:t>In </a:t>
            </a:r>
            <a:r>
              <a:rPr lang="en-US" sz="3200" dirty="0" err="1" smtClean="0">
                <a:latin typeface="Times New Roman" panose="02020603050405020304" pitchFamily="18" charset="0"/>
                <a:cs typeface="Times New Roman" panose="02020603050405020304" pitchFamily="18" charset="0"/>
              </a:rPr>
              <a:t>ra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chẳn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lẻ</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trước</a:t>
            </a:r>
            <a:endParaRPr lang="en-US" sz="3200" dirty="0" smtClean="0">
              <a:latin typeface="Times New Roman" panose="02020603050405020304" pitchFamily="18" charset="0"/>
              <a:cs typeface="Times New Roman" panose="02020603050405020304" pitchFamily="18" charset="0"/>
            </a:endParaRPr>
          </a:p>
          <a:p>
            <a:pPr marL="342900" indent="-342900">
              <a:buAutoNum type="arabicPeriod"/>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custom Exception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custom exception </a:t>
            </a:r>
            <a:r>
              <a:rPr lang="en-US" sz="3200" dirty="0" err="1" smtClean="0">
                <a:latin typeface="Times New Roman" panose="02020603050405020304" pitchFamily="18" charset="0"/>
                <a:cs typeface="Times New Roman" panose="02020603050405020304" pitchFamily="18" charset="0"/>
              </a:rPr>
              <a:t>đó</a:t>
            </a:r>
            <a:r>
              <a:rPr lang="en-US" sz="3200" smtClean="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5716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416B508A-C653-B1F4-1069-4750536F891E}"/>
              </a:ext>
            </a:extLst>
          </p:cNvPr>
          <p:cNvSpPr txBox="1"/>
          <p:nvPr/>
        </p:nvSpPr>
        <p:spPr>
          <a:xfrm>
            <a:off x="1556803" y="2508876"/>
            <a:ext cx="1653017"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a:solidFill>
                  <a:srgbClr val="154A8D"/>
                </a:solidFill>
                <a:latin typeface="+mj-lt"/>
              </a:rPr>
              <a:t>F</a:t>
            </a:r>
            <a:r>
              <a:rPr lang="vi-VN" sz="2400" b="1" dirty="0">
                <a:solidFill>
                  <a:srgbClr val="154A8D"/>
                </a:solidFill>
                <a:latin typeface="+mj-lt"/>
              </a:rPr>
              <a:t>unction</a:t>
            </a:r>
            <a:endParaRPr lang="en-US" sz="2400" b="1"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1556803" y="3056463"/>
            <a:ext cx="3430747" cy="830997"/>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a:solidFill>
                  <a:srgbClr val="154A8D"/>
                </a:solidFill>
                <a:latin typeface="+mj-lt"/>
              </a:rPr>
              <a:t>T</a:t>
            </a:r>
            <a:r>
              <a:rPr lang="vi-VN" sz="2400" b="1" dirty="0">
                <a:solidFill>
                  <a:srgbClr val="154A8D"/>
                </a:solidFill>
                <a:latin typeface="+mj-lt"/>
              </a:rPr>
              <a:t>ham biến và tham trị</a:t>
            </a:r>
            <a:endParaRPr lang="vi-VN" sz="2400" b="1" i="0" u="none" strike="noStrike" cap="none" dirty="0">
              <a:solidFill>
                <a:srgbClr val="154A8D"/>
              </a:solidFill>
              <a:latin typeface="+mj-lt"/>
              <a:sym typeface="Arial"/>
            </a:endParaRPr>
          </a:p>
          <a:p>
            <a:pPr marL="285750" indent="-285750">
              <a:buFont typeface="Wingdings" panose="05000000000000000000" pitchFamily="2" charset="2"/>
              <a:buChar char="Ø"/>
            </a:pPr>
            <a:endParaRPr lang="en-US" sz="2400" b="1" dirty="0"/>
          </a:p>
        </p:txBody>
      </p:sp>
      <p:sp>
        <p:nvSpPr>
          <p:cNvPr id="11" name="TextBox 10">
            <a:extLst>
              <a:ext uri="{FF2B5EF4-FFF2-40B4-BE49-F238E27FC236}">
                <a16:creationId xmlns:a16="http://schemas.microsoft.com/office/drawing/2014/main" id="{F1B015AF-4A79-660E-E924-BBCCB403A438}"/>
              </a:ext>
            </a:extLst>
          </p:cNvPr>
          <p:cNvSpPr txBox="1"/>
          <p:nvPr/>
        </p:nvSpPr>
        <p:spPr>
          <a:xfrm>
            <a:off x="1556803" y="3476296"/>
            <a:ext cx="3259226"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i="0" dirty="0">
                <a:solidFill>
                  <a:srgbClr val="000000"/>
                </a:solidFill>
                <a:effectLst/>
                <a:latin typeface="times new roman" panose="02020603050405020304" pitchFamily="18" charset="0"/>
              </a:rPr>
              <a:t> </a:t>
            </a:r>
            <a:r>
              <a:rPr lang="en-US" sz="2400" dirty="0">
                <a:solidFill>
                  <a:srgbClr val="154A8D"/>
                </a:solidFill>
              </a:rPr>
              <a:t> </a:t>
            </a:r>
            <a:r>
              <a:rPr lang="vi-VN" sz="2400" b="1" dirty="0">
                <a:solidFill>
                  <a:srgbClr val="154A8D"/>
                </a:solidFill>
                <a:latin typeface="+mj-lt"/>
              </a:rPr>
              <a:t>Exception Handling</a:t>
            </a:r>
            <a:endParaRPr lang="en-US" sz="2400" dirty="0"/>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4"/>
          <p:cNvPicPr preferRelativeResize="0"/>
          <p:nvPr/>
        </p:nvPicPr>
        <p:blipFill rotWithShape="1">
          <a:blip r:embed="rId3">
            <a:alphaModFix/>
          </a:blip>
          <a:srcRect/>
          <a:stretch/>
        </p:blipFill>
        <p:spPr>
          <a:xfrm>
            <a:off x="0" y="30735"/>
            <a:ext cx="12192000" cy="6858000"/>
          </a:xfrm>
          <a:prstGeom prst="rect">
            <a:avLst/>
          </a:prstGeom>
          <a:noFill/>
          <a:ln>
            <a:noFill/>
          </a:ln>
        </p:spPr>
      </p:pic>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250676" y="728553"/>
            <a:ext cx="4551176" cy="584775"/>
          </a:xfrm>
          <a:prstGeom prst="rect">
            <a:avLst/>
          </a:prstGeom>
          <a:noFill/>
        </p:spPr>
        <p:txBody>
          <a:bodyPr wrap="square" rtlCol="0">
            <a:spAutoFit/>
          </a:bodyPr>
          <a:lstStyle/>
          <a:p>
            <a:pPr algn="l"/>
            <a:r>
              <a:rPr lang="en-US" sz="3200" b="1" dirty="0">
                <a:solidFill>
                  <a:srgbClr val="17A2B8"/>
                </a:solidFill>
                <a:latin typeface="+mj-lt"/>
              </a:rPr>
              <a:t>P</a:t>
            </a:r>
            <a:r>
              <a:rPr lang="vi-VN" sz="3200" b="1" i="0" dirty="0">
                <a:solidFill>
                  <a:srgbClr val="17A2B8"/>
                </a:solidFill>
                <a:effectLst/>
                <a:latin typeface="+mj-lt"/>
              </a:rPr>
              <a:t>hương thức trong C#</a:t>
            </a:r>
          </a:p>
        </p:txBody>
      </p:sp>
      <p:sp>
        <p:nvSpPr>
          <p:cNvPr id="3" name="TextBox 2"/>
          <p:cNvSpPr txBox="1"/>
          <p:nvPr/>
        </p:nvSpPr>
        <p:spPr>
          <a:xfrm>
            <a:off x="1082448" y="1748768"/>
            <a:ext cx="8329254" cy="1200329"/>
          </a:xfrm>
          <a:prstGeom prst="rect">
            <a:avLst/>
          </a:prstGeom>
          <a:noFill/>
        </p:spPr>
        <p:txBody>
          <a:bodyPr wrap="square" rtlCol="0">
            <a:spAutoFit/>
          </a:bodyPr>
          <a:lstStyle/>
          <a:p>
            <a:pPr marL="342900" indent="-342900">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Phương thức </a:t>
            </a:r>
            <a:r>
              <a:rPr lang="vi-VN" sz="2400" dirty="0">
                <a:latin typeface="Times New Roman" panose="02020603050405020304" pitchFamily="18" charset="0"/>
                <a:cs typeface="Times New Roman" panose="02020603050405020304" pitchFamily="18" charset="0"/>
              </a:rPr>
              <a:t>là một nhóm các lệnh nhằm thực hiện một tác vụ nào đó, dùng phương thức để sử dụng lại code, dễ dàng kiểm tra và bảo trì ứng dụng</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7" name="TextBox 6"/>
          <p:cNvSpPr txBox="1"/>
          <p:nvPr/>
        </p:nvSpPr>
        <p:spPr>
          <a:xfrm>
            <a:off x="876300" y="3445267"/>
            <a:ext cx="9357049" cy="523220"/>
          </a:xfrm>
          <a:prstGeom prst="rect">
            <a:avLst/>
          </a:prstGeom>
          <a:noFill/>
        </p:spPr>
        <p:txBody>
          <a:bodyPr wrap="none" rtlCol="0">
            <a:spAutoFit/>
          </a:bodyPr>
          <a:lstStyle/>
          <a:p>
            <a:pPr marL="342900" indent="-342900">
              <a:buFont typeface="Wingdings" panose="05000000000000000000" pitchFamily="2" charset="2"/>
              <a:buChar char="Ø"/>
            </a:pPr>
            <a:r>
              <a:rPr lang="en-US" sz="2800" dirty="0">
                <a:latin typeface="+mj-lt"/>
              </a:rPr>
              <a:t>K</a:t>
            </a:r>
            <a:r>
              <a:rPr lang="vi-VN" sz="2800" dirty="0">
                <a:latin typeface="+mj-lt"/>
              </a:rPr>
              <a:t>hai báo phương thức thì phải khai báo trong một lớp nào đó.</a:t>
            </a:r>
            <a:endParaRPr lang="en-US" sz="2800" b="1" dirty="0">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3D214A9B-EDF9-E0DA-3C1B-0651D55C6F14}"/>
              </a:ext>
            </a:extLst>
          </p:cNvPr>
          <p:cNvSpPr txBox="1"/>
          <p:nvPr/>
        </p:nvSpPr>
        <p:spPr>
          <a:xfrm>
            <a:off x="2640234" y="4572826"/>
            <a:ext cx="5886030" cy="1200329"/>
          </a:xfrm>
          <a:prstGeom prst="rect">
            <a:avLst/>
          </a:prstGeom>
          <a:noFill/>
        </p:spPr>
        <p:txBody>
          <a:bodyPr wrap="square" rtlCol="0">
            <a:spAutoFit/>
          </a:bodyPr>
          <a:lstStyle/>
          <a:p>
            <a:r>
              <a:rPr lang="en-US" sz="1800" b="1" dirty="0" err="1">
                <a:latin typeface="Times New Roman" panose="02020603050405020304" pitchFamily="18" charset="0"/>
                <a:cs typeface="Times New Roman" panose="02020603050405020304" pitchFamily="18" charset="0"/>
              </a:rPr>
              <a:t>Ví</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dụ</a:t>
            </a:r>
            <a:r>
              <a:rPr lang="en-US" sz="1800" b="1"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static void Main(string[] </a:t>
            </a:r>
            <a:r>
              <a:rPr lang="en-US" sz="1800" dirty="0" err="1">
                <a:solidFill>
                  <a:srgbClr val="FF0000"/>
                </a:solidFill>
                <a:latin typeface="Times New Roman" panose="02020603050405020304" pitchFamily="18" charset="0"/>
                <a:cs typeface="Times New Roman" panose="02020603050405020304" pitchFamily="18" charset="0"/>
              </a:rPr>
              <a:t>args</a:t>
            </a:r>
            <a:r>
              <a:rPr lang="en-US" sz="1800" dirty="0">
                <a:solidFill>
                  <a:srgbClr val="FF0000"/>
                </a:solidFill>
                <a:latin typeface="Times New Roman" panose="02020603050405020304" pitchFamily="18" charset="0"/>
                <a:cs typeface="Times New Roman" panose="02020603050405020304" pitchFamily="18" charset="0"/>
              </a:rPr>
              <a:t>)</a:t>
            </a:r>
          </a:p>
          <a:p>
            <a:r>
              <a:rPr lang="en-US" sz="1800" dirty="0">
                <a:solidFill>
                  <a:srgbClr val="FF0000"/>
                </a:solidFill>
                <a:latin typeface="Times New Roman" panose="02020603050405020304" pitchFamily="18" charset="0"/>
                <a:cs typeface="Times New Roman" panose="02020603050405020304" pitchFamily="18" charset="0"/>
              </a:rPr>
              <a:t>        {</a:t>
            </a:r>
          </a:p>
          <a:p>
            <a:r>
              <a:rPr lang="en-US" sz="1800" dirty="0">
                <a:solidFill>
                  <a:srgbClr val="FF0000"/>
                </a:solidFill>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Console.WriteLine</a:t>
            </a:r>
            <a:r>
              <a:rPr lang="en-US" sz="1800" dirty="0">
                <a:solidFill>
                  <a:srgbClr val="FF0000"/>
                </a:solidFill>
                <a:latin typeface="Times New Roman" panose="02020603050405020304" pitchFamily="18" charset="0"/>
                <a:cs typeface="Times New Roman" panose="02020603050405020304" pitchFamily="18" charset="0"/>
              </a:rPr>
              <a:t>("Xin </a:t>
            </a:r>
            <a:r>
              <a:rPr lang="en-US" sz="1800" dirty="0" err="1">
                <a:solidFill>
                  <a:srgbClr val="FF0000"/>
                </a:solidFill>
                <a:latin typeface="Times New Roman" panose="02020603050405020304" pitchFamily="18" charset="0"/>
                <a:cs typeface="Times New Roman" panose="02020603050405020304" pitchFamily="18" charset="0"/>
              </a:rPr>
              <a:t>chào</a:t>
            </a:r>
            <a:r>
              <a:rPr lang="en-US" sz="1800" dirty="0">
                <a:solidFill>
                  <a:srgbClr val="FF0000"/>
                </a:solidFill>
                <a:latin typeface="Times New Roman" panose="02020603050405020304" pitchFamily="18" charset="0"/>
                <a:cs typeface="Times New Roman" panose="02020603050405020304" pitchFamily="18" charset="0"/>
              </a:rPr>
              <a:t> C# !");</a:t>
            </a:r>
          </a:p>
          <a:p>
            <a:r>
              <a:rPr lang="en-US" sz="1800" dirty="0">
                <a:solidFill>
                  <a:srgbClr val="FF0000"/>
                </a:solidFill>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200167"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7739418" y="862216"/>
            <a:ext cx="3659976" cy="523220"/>
          </a:xfrm>
          <a:prstGeom prst="rect">
            <a:avLst/>
          </a:prstGeom>
          <a:noFill/>
        </p:spPr>
        <p:txBody>
          <a:bodyPr wrap="none" rtlCol="0">
            <a:spAutoFit/>
          </a:bodyPr>
          <a:lstStyle/>
          <a:p>
            <a:pPr algn="l" fontAlgn="base"/>
            <a:r>
              <a:rPr lang="en-US" sz="2800" b="1" dirty="0" err="1">
                <a:solidFill>
                  <a:srgbClr val="1B1B1B"/>
                </a:solidFill>
                <a:latin typeface="Times New Roman" panose="02020603050405020304" pitchFamily="18" charset="0"/>
                <a:cs typeface="Times New Roman" panose="02020603050405020304" pitchFamily="18" charset="0"/>
              </a:rPr>
              <a:t>K</a:t>
            </a:r>
            <a:r>
              <a:rPr lang="en-US" sz="2800" b="1" i="0" dirty="0" err="1">
                <a:solidFill>
                  <a:srgbClr val="1B1B1B"/>
                </a:solidFill>
                <a:effectLst/>
                <a:latin typeface="Times New Roman" panose="02020603050405020304" pitchFamily="18" charset="0"/>
                <a:cs typeface="Times New Roman" panose="02020603050405020304" pitchFamily="18" charset="0"/>
              </a:rPr>
              <a:t>hai</a:t>
            </a:r>
            <a:r>
              <a:rPr lang="en-US" sz="2800" b="1" i="0" dirty="0">
                <a:solidFill>
                  <a:srgbClr val="1B1B1B"/>
                </a:solidFill>
                <a:effectLst/>
                <a:latin typeface="Times New Roman" panose="02020603050405020304" pitchFamily="18" charset="0"/>
                <a:cs typeface="Times New Roman" panose="02020603050405020304" pitchFamily="18" charset="0"/>
              </a:rPr>
              <a:t> </a:t>
            </a:r>
            <a:r>
              <a:rPr lang="en-US" sz="2800" b="1" i="0" dirty="0" err="1">
                <a:solidFill>
                  <a:srgbClr val="1B1B1B"/>
                </a:solidFill>
                <a:effectLst/>
                <a:latin typeface="Times New Roman" panose="02020603050405020304" pitchFamily="18" charset="0"/>
                <a:cs typeface="Times New Roman" panose="02020603050405020304" pitchFamily="18" charset="0"/>
              </a:rPr>
              <a:t>báo</a:t>
            </a:r>
            <a:r>
              <a:rPr lang="en-US" sz="2800" b="1" i="0" dirty="0">
                <a:solidFill>
                  <a:srgbClr val="1B1B1B"/>
                </a:solidFill>
                <a:effectLst/>
                <a:latin typeface="Times New Roman" panose="02020603050405020304" pitchFamily="18" charset="0"/>
                <a:cs typeface="Times New Roman" panose="02020603050405020304" pitchFamily="18" charset="0"/>
              </a:rPr>
              <a:t> </a:t>
            </a:r>
            <a:r>
              <a:rPr lang="en-US" sz="2800" b="1" i="0" dirty="0" err="1">
                <a:solidFill>
                  <a:srgbClr val="1B1B1B"/>
                </a:solidFill>
                <a:effectLst/>
                <a:latin typeface="Times New Roman" panose="02020603050405020304" pitchFamily="18" charset="0"/>
                <a:cs typeface="Times New Roman" panose="02020603050405020304" pitchFamily="18" charset="0"/>
              </a:rPr>
              <a:t>phương</a:t>
            </a:r>
            <a:r>
              <a:rPr lang="en-US" sz="2800" b="1" i="0" dirty="0">
                <a:solidFill>
                  <a:srgbClr val="1B1B1B"/>
                </a:solidFill>
                <a:effectLst/>
                <a:latin typeface="Times New Roman" panose="02020603050405020304" pitchFamily="18" charset="0"/>
                <a:cs typeface="Times New Roman" panose="02020603050405020304" pitchFamily="18" charset="0"/>
              </a:rPr>
              <a:t> </a:t>
            </a:r>
            <a:r>
              <a:rPr lang="en-US" sz="2800" b="1" i="0" dirty="0" err="1">
                <a:solidFill>
                  <a:srgbClr val="1B1B1B"/>
                </a:solidFill>
                <a:effectLst/>
                <a:latin typeface="Times New Roman" panose="02020603050405020304" pitchFamily="18" charset="0"/>
                <a:cs typeface="Times New Roman" panose="02020603050405020304" pitchFamily="18" charset="0"/>
              </a:rPr>
              <a:t>thức</a:t>
            </a:r>
            <a:endParaRPr lang="vi-VN" sz="2800" b="0" i="0" dirty="0">
              <a:solidFill>
                <a:srgbClr val="080823"/>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E2969C-3DD3-3C6A-AC6A-5A65311A4540}"/>
              </a:ext>
            </a:extLst>
          </p:cNvPr>
          <p:cNvSpPr txBox="1"/>
          <p:nvPr/>
        </p:nvSpPr>
        <p:spPr>
          <a:xfrm>
            <a:off x="1086485" y="1299609"/>
            <a:ext cx="7656393" cy="1631216"/>
          </a:xfrm>
          <a:prstGeom prst="rect">
            <a:avLst/>
          </a:prstGeom>
          <a:noFill/>
        </p:spPr>
        <p:txBody>
          <a:bodyPr wrap="square" rtlCol="0">
            <a:spAutoFit/>
          </a:bodyPr>
          <a:lstStyle/>
          <a:p>
            <a:pPr lvl="0" eaLnBrk="0" fontAlgn="base" hangingPunct="0">
              <a:spcBef>
                <a:spcPct val="0"/>
              </a:spcBef>
              <a:spcAft>
                <a:spcPct val="0"/>
              </a:spcAft>
              <a:buClrTx/>
            </a:pPr>
            <a:r>
              <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&lt;</a:t>
            </a:r>
            <a:r>
              <a:rPr kumimoji="0" lang="vi-VN" altLang="en-US" sz="2000" b="1"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Access Modifiers</a:t>
            </a:r>
            <a:r>
              <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&gt; &lt;</a:t>
            </a:r>
            <a:r>
              <a:rPr kumimoji="0" lang="vi-VN" altLang="en-US" sz="2000" b="1"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return type</a:t>
            </a:r>
            <a:r>
              <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&gt; &lt;</a:t>
            </a:r>
            <a:r>
              <a:rPr kumimoji="0" lang="vi-VN" altLang="en-US" sz="2000" b="1"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name_method</a:t>
            </a:r>
            <a:r>
              <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&gt;(&lt;</a:t>
            </a:r>
            <a:r>
              <a:rPr kumimoji="0" lang="vi-VN" altLang="en-US" sz="2000" b="1"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parameters</a:t>
            </a:r>
            <a:r>
              <a:rPr kumimoji="0" lang="en-US" altLang="en-US" sz="2000" b="1"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1 ,</a:t>
            </a:r>
            <a:r>
              <a:rPr lang="vi-VN" altLang="en-US" sz="2000" b="1" dirty="0">
                <a:solidFill>
                  <a:srgbClr val="1B1B1B"/>
                </a:solidFill>
                <a:latin typeface="Times New Roman" panose="02020603050405020304" pitchFamily="18" charset="0"/>
                <a:cs typeface="Times New Roman" panose="02020603050405020304" pitchFamily="18" charset="0"/>
              </a:rPr>
              <a:t> </a:t>
            </a:r>
            <a:r>
              <a:rPr lang="vi-VN" altLang="en-US" sz="2000" b="1" dirty="0" smtClean="0">
                <a:solidFill>
                  <a:srgbClr val="1B1B1B"/>
                </a:solidFill>
                <a:latin typeface="Times New Roman" panose="02020603050405020304" pitchFamily="18" charset="0"/>
                <a:cs typeface="Times New Roman" panose="02020603050405020304" pitchFamily="18" charset="0"/>
              </a:rPr>
              <a:t>parameters</a:t>
            </a:r>
            <a:r>
              <a:rPr lang="en-US" altLang="en-US" sz="2000" b="1" dirty="0" smtClean="0">
                <a:solidFill>
                  <a:srgbClr val="1B1B1B"/>
                </a:solidFill>
                <a:latin typeface="Times New Roman" panose="02020603050405020304" pitchFamily="18" charset="0"/>
                <a:cs typeface="Times New Roman" panose="02020603050405020304" pitchFamily="18" charset="0"/>
              </a:rPr>
              <a:t>2..vvv </a:t>
            </a:r>
            <a:r>
              <a:rPr kumimoji="0" lang="vi-VN" altLang="en-US" sz="2000" i="0" u="none" strike="noStrike" cap="none" normalizeH="0" baseline="0" dirty="0" smtClean="0">
                <a:ln>
                  <a:noFill/>
                </a:ln>
                <a:solidFill>
                  <a:srgbClr val="1B1B1B"/>
                </a:solidFill>
                <a:effectLst/>
                <a:latin typeface="Times New Roman" panose="02020603050405020304" pitchFamily="18" charset="0"/>
                <a:cs typeface="Times New Roman" panose="02020603050405020304" pitchFamily="18" charset="0"/>
              </a:rPr>
              <a:t>&gt;)</a:t>
            </a:r>
            <a:endPar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 Các câu lệnh trong phương thức</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12FFCBE-E1B6-9466-4159-780B3A6BA4B7}"/>
              </a:ext>
            </a:extLst>
          </p:cNvPr>
          <p:cNvSpPr txBox="1"/>
          <p:nvPr/>
        </p:nvSpPr>
        <p:spPr>
          <a:xfrm>
            <a:off x="390100" y="3081781"/>
            <a:ext cx="10515599" cy="707886"/>
          </a:xfrm>
          <a:prstGeom prst="rect">
            <a:avLst/>
          </a:prstGeom>
          <a:noFill/>
        </p:spPr>
        <p:txBody>
          <a:bodyPr wrap="square" rtlCol="0">
            <a:spAutoFit/>
          </a:bodyPr>
          <a:lstStyle/>
          <a:p>
            <a:pPr marL="285750" indent="-285750">
              <a:buFont typeface="Wingdings" panose="05000000000000000000" pitchFamily="2" charset="2"/>
              <a:buChar char="Ø"/>
            </a:pPr>
            <a:r>
              <a:rPr lang="vi-VN" sz="2000" b="1" dirty="0">
                <a:solidFill>
                  <a:srgbClr val="FF0000"/>
                </a:solidFill>
                <a:latin typeface="+mj-lt"/>
              </a:rPr>
              <a:t>Access Modifiers</a:t>
            </a:r>
            <a:r>
              <a:rPr lang="en-US" sz="2000" b="1" dirty="0">
                <a:solidFill>
                  <a:srgbClr val="FF0000"/>
                </a:solidFill>
                <a:latin typeface="+mj-lt"/>
              </a:rPr>
              <a:t> </a:t>
            </a:r>
            <a:r>
              <a:rPr lang="en-US" sz="2000" b="1" dirty="0">
                <a:latin typeface="+mj-lt"/>
              </a:rPr>
              <a:t>:</a:t>
            </a:r>
            <a:r>
              <a:rPr lang="vi-VN" sz="2000" b="1" dirty="0">
                <a:latin typeface="+mj-lt"/>
              </a:rPr>
              <a:t> </a:t>
            </a:r>
            <a:r>
              <a:rPr lang="vi-VN" sz="2000" dirty="0">
                <a:latin typeface="+mj-lt"/>
              </a:rPr>
              <a:t>cho biết cấp độ được phép truy cập đến hàm</a:t>
            </a:r>
            <a:r>
              <a:rPr lang="en-US" sz="2000" dirty="0">
                <a:latin typeface="+mj-lt"/>
              </a:rPr>
              <a:t> </a:t>
            </a:r>
            <a:r>
              <a:rPr lang="vi-VN" sz="2000" dirty="0">
                <a:latin typeface="+mj-lt"/>
              </a:rPr>
              <a:t>có các mức độ </a:t>
            </a:r>
            <a:r>
              <a:rPr lang="vi-VN" sz="2000" dirty="0" smtClean="0">
                <a:latin typeface="+mj-lt"/>
              </a:rPr>
              <a:t>như</a:t>
            </a:r>
            <a:r>
              <a:rPr lang="en-US" sz="2000" dirty="0" smtClean="0">
                <a:latin typeface="+mj-lt"/>
              </a:rPr>
              <a:t>:</a:t>
            </a:r>
          </a:p>
          <a:p>
            <a:pPr marL="285750" indent="-285750">
              <a:buFont typeface="Wingdings" panose="05000000000000000000" pitchFamily="2" charset="2"/>
              <a:buChar char="Ø"/>
            </a:pPr>
            <a:r>
              <a:rPr lang="vi-VN" sz="2000" dirty="0" smtClean="0">
                <a:latin typeface="+mj-lt"/>
              </a:rPr>
              <a:t> </a:t>
            </a:r>
            <a:r>
              <a:rPr lang="vi-VN" sz="2000" dirty="0">
                <a:latin typeface="+mj-lt"/>
              </a:rPr>
              <a:t>public, private, protect, internal </a:t>
            </a:r>
            <a:r>
              <a:rPr lang="vi-VN" sz="2000" dirty="0" smtClean="0">
                <a:latin typeface="+mj-lt"/>
              </a:rPr>
              <a:t>...</a:t>
            </a:r>
            <a:r>
              <a:rPr lang="en-US" sz="2000" dirty="0">
                <a:latin typeface="+mj-lt"/>
              </a:rPr>
              <a:t>(</a:t>
            </a:r>
            <a:r>
              <a:rPr lang="en-US" dirty="0" smtClean="0"/>
              <a:t>internal</a:t>
            </a:r>
            <a:r>
              <a:rPr lang="en-US" dirty="0"/>
              <a:t> </a:t>
            </a:r>
            <a:r>
              <a:rPr lang="en-US" b="1" dirty="0" err="1"/>
              <a:t>là</a:t>
            </a:r>
            <a:r>
              <a:rPr lang="en-US" b="1" dirty="0"/>
              <a:t> </a:t>
            </a:r>
            <a:r>
              <a:rPr lang="en-US" b="1" dirty="0" err="1"/>
              <a:t>độ</a:t>
            </a:r>
            <a:r>
              <a:rPr lang="en-US" b="1" dirty="0"/>
              <a:t> </a:t>
            </a:r>
            <a:r>
              <a:rPr lang="en-US" b="1" dirty="0" err="1"/>
              <a:t>truy</a:t>
            </a:r>
            <a:r>
              <a:rPr lang="en-US" b="1" dirty="0"/>
              <a:t> </a:t>
            </a:r>
            <a:r>
              <a:rPr lang="en-US" b="1" dirty="0" err="1"/>
              <a:t>cập</a:t>
            </a:r>
            <a:r>
              <a:rPr lang="en-US" b="1" dirty="0"/>
              <a:t> </a:t>
            </a:r>
            <a:r>
              <a:rPr lang="en-US" b="1" dirty="0" err="1"/>
              <a:t>nội</a:t>
            </a:r>
            <a:r>
              <a:rPr lang="en-US" b="1" dirty="0"/>
              <a:t> </a:t>
            </a:r>
            <a:r>
              <a:rPr lang="en-US" b="1" dirty="0" err="1"/>
              <a:t>bộ</a:t>
            </a:r>
            <a:r>
              <a:rPr lang="en-US" b="1" dirty="0"/>
              <a:t>, </a:t>
            </a:r>
            <a:r>
              <a:rPr lang="en-US" b="1" dirty="0" err="1"/>
              <a:t>nó</a:t>
            </a:r>
            <a:r>
              <a:rPr lang="en-US" b="1" dirty="0"/>
              <a:t> </a:t>
            </a:r>
            <a:r>
              <a:rPr lang="en-US" b="1" dirty="0" err="1"/>
              <a:t>bị</a:t>
            </a:r>
            <a:r>
              <a:rPr lang="en-US" b="1" dirty="0"/>
              <a:t> </a:t>
            </a:r>
            <a:r>
              <a:rPr lang="en-US" b="1" dirty="0" err="1"/>
              <a:t>giới</a:t>
            </a:r>
            <a:r>
              <a:rPr lang="en-US" b="1" dirty="0"/>
              <a:t> </a:t>
            </a:r>
            <a:r>
              <a:rPr lang="en-US" b="1" dirty="0" err="1"/>
              <a:t>hạn</a:t>
            </a:r>
            <a:r>
              <a:rPr lang="en-US" b="1" dirty="0"/>
              <a:t> </a:t>
            </a:r>
            <a:r>
              <a:rPr lang="en-US" b="1" dirty="0" err="1"/>
              <a:t>trong</a:t>
            </a:r>
            <a:r>
              <a:rPr lang="en-US" b="1" dirty="0"/>
              <a:t> </a:t>
            </a:r>
            <a:r>
              <a:rPr lang="en-US" b="1" dirty="0" err="1"/>
              <a:t>một</a:t>
            </a:r>
            <a:r>
              <a:rPr lang="en-US" b="1" dirty="0"/>
              <a:t> </a:t>
            </a:r>
            <a:r>
              <a:rPr lang="en-US" b="1" dirty="0" smtClean="0"/>
              <a:t>Assembly)</a:t>
            </a:r>
            <a:r>
              <a:rPr lang="en-US" dirty="0" smtClean="0"/>
              <a:t>.</a:t>
            </a:r>
            <a:endParaRPr lang="en-US" sz="2000" dirty="0">
              <a:latin typeface="+mj-lt"/>
            </a:endParaRPr>
          </a:p>
        </p:txBody>
      </p:sp>
      <p:sp>
        <p:nvSpPr>
          <p:cNvPr id="10" name="TextBox 9">
            <a:extLst>
              <a:ext uri="{FF2B5EF4-FFF2-40B4-BE49-F238E27FC236}">
                <a16:creationId xmlns:a16="http://schemas.microsoft.com/office/drawing/2014/main" id="{C6677661-CD63-7F59-03C1-2ABEC1A9F015}"/>
              </a:ext>
            </a:extLst>
          </p:cNvPr>
          <p:cNvSpPr txBox="1"/>
          <p:nvPr/>
        </p:nvSpPr>
        <p:spPr>
          <a:xfrm>
            <a:off x="556876" y="3954783"/>
            <a:ext cx="11835291" cy="400110"/>
          </a:xfrm>
          <a:prstGeom prst="rect">
            <a:avLst/>
          </a:prstGeom>
          <a:noFill/>
        </p:spPr>
        <p:txBody>
          <a:bodyPr wrap="square" rtlCol="0">
            <a:spAutoFit/>
          </a:bodyPr>
          <a:lstStyle/>
          <a:p>
            <a:pPr marL="342900" indent="-342900">
              <a:buFont typeface="Wingdings" panose="05000000000000000000" pitchFamily="2" charset="2"/>
              <a:buChar char="Ø"/>
            </a:pPr>
            <a:r>
              <a:rPr lang="vi-VN" sz="2000" b="1" dirty="0">
                <a:solidFill>
                  <a:srgbClr val="FF0000"/>
                </a:solidFill>
                <a:latin typeface="+mj-lt"/>
              </a:rPr>
              <a:t>return type</a:t>
            </a:r>
            <a:r>
              <a:rPr lang="vi-VN" sz="2000" b="1" dirty="0">
                <a:latin typeface="+mj-lt"/>
              </a:rPr>
              <a:t> </a:t>
            </a:r>
            <a:r>
              <a:rPr lang="vi-VN" sz="2000" dirty="0">
                <a:latin typeface="+mj-lt"/>
              </a:rPr>
              <a:t>là kiểu trả về của hàm như int, double, string ... nếu hàm không có kiểu trả về thì đề từ khóa void.</a:t>
            </a:r>
            <a:endParaRPr lang="en-US" sz="2000" dirty="0">
              <a:latin typeface="+mj-lt"/>
            </a:endParaRPr>
          </a:p>
        </p:txBody>
      </p:sp>
      <p:sp>
        <p:nvSpPr>
          <p:cNvPr id="12" name="TextBox 11">
            <a:extLst>
              <a:ext uri="{FF2B5EF4-FFF2-40B4-BE49-F238E27FC236}">
                <a16:creationId xmlns:a16="http://schemas.microsoft.com/office/drawing/2014/main" id="{1062F615-BF8B-2A55-F8EF-DD46DD3B4504}"/>
              </a:ext>
            </a:extLst>
          </p:cNvPr>
          <p:cNvSpPr txBox="1"/>
          <p:nvPr/>
        </p:nvSpPr>
        <p:spPr>
          <a:xfrm>
            <a:off x="1333379" y="4575268"/>
            <a:ext cx="6426759" cy="461665"/>
          </a:xfrm>
          <a:prstGeom prst="rect">
            <a:avLst/>
          </a:prstGeom>
          <a:noFill/>
        </p:spPr>
        <p:txBody>
          <a:bodyPr wrap="none" rtlCol="0">
            <a:spAutoFit/>
          </a:bodyPr>
          <a:lstStyle/>
          <a:p>
            <a:pPr marL="342900" indent="-342900">
              <a:buFont typeface="Wingdings" panose="05000000000000000000" pitchFamily="2" charset="2"/>
              <a:buChar char="Ø"/>
            </a:pPr>
            <a:r>
              <a:rPr lang="vi-VN" sz="2400" b="1" dirty="0">
                <a:solidFill>
                  <a:srgbClr val="FF0000"/>
                </a:solidFill>
                <a:latin typeface="+mj-lt"/>
              </a:rPr>
              <a:t>name_method</a:t>
            </a:r>
            <a:r>
              <a:rPr lang="vi-VN" sz="2400" b="1" dirty="0">
                <a:latin typeface="+mj-lt"/>
              </a:rPr>
              <a:t> </a:t>
            </a:r>
            <a:r>
              <a:rPr lang="vi-VN" sz="2400" dirty="0">
                <a:latin typeface="+mj-lt"/>
              </a:rPr>
              <a:t>tên của phương thức do bạn đặt.</a:t>
            </a:r>
            <a:endParaRPr lang="en-US" sz="2400" dirty="0">
              <a:latin typeface="+mj-lt"/>
            </a:endParaRPr>
          </a:p>
        </p:txBody>
      </p:sp>
      <p:sp>
        <p:nvSpPr>
          <p:cNvPr id="14" name="TextBox 13">
            <a:extLst>
              <a:ext uri="{FF2B5EF4-FFF2-40B4-BE49-F238E27FC236}">
                <a16:creationId xmlns:a16="http://schemas.microsoft.com/office/drawing/2014/main" id="{C9F1B399-B0D9-A93D-0BA4-E0551A33C803}"/>
              </a:ext>
            </a:extLst>
          </p:cNvPr>
          <p:cNvSpPr txBox="1"/>
          <p:nvPr/>
        </p:nvSpPr>
        <p:spPr>
          <a:xfrm>
            <a:off x="1447800" y="5035050"/>
            <a:ext cx="11302181" cy="1015663"/>
          </a:xfrm>
          <a:prstGeom prst="rect">
            <a:avLst/>
          </a:prstGeom>
          <a:noFill/>
        </p:spPr>
        <p:txBody>
          <a:bodyPr wrap="square" rtlCol="0">
            <a:spAutoFit/>
          </a:bodyPr>
          <a:lstStyle/>
          <a:p>
            <a:endParaRPr lang="vi-VN" sz="2000" dirty="0">
              <a:latin typeface="+mj-lt"/>
            </a:endParaRPr>
          </a:p>
          <a:p>
            <a:pPr marL="342900" indent="-342900">
              <a:buFont typeface="Wingdings" panose="05000000000000000000" pitchFamily="2" charset="2"/>
              <a:buChar char="Ø"/>
            </a:pPr>
            <a:r>
              <a:rPr lang="en-US" sz="2000" b="1" dirty="0">
                <a:solidFill>
                  <a:srgbClr val="FF0000"/>
                </a:solidFill>
                <a:latin typeface="+mj-lt"/>
              </a:rPr>
              <a:t>P</a:t>
            </a:r>
            <a:r>
              <a:rPr lang="vi-VN" sz="2000" b="1" dirty="0">
                <a:solidFill>
                  <a:srgbClr val="FF0000"/>
                </a:solidFill>
                <a:latin typeface="+mj-lt"/>
              </a:rPr>
              <a:t>arameters </a:t>
            </a:r>
            <a:r>
              <a:rPr lang="vi-VN" sz="2000" dirty="0">
                <a:latin typeface="+mj-lt"/>
              </a:rPr>
              <a:t>là các tham số của hàm nếu có, các tham số khai báo theo mẫu kiểu tên như int thamso1, nhiều tham số thì cách nhau bởi dấu ,.</a:t>
            </a:r>
            <a:endParaRPr lang="en-US" sz="2000" dirty="0">
              <a:latin typeface="+mj-lt"/>
            </a:endParaRP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3"/>
          <p:cNvPicPr preferRelativeResize="0"/>
          <p:nvPr/>
        </p:nvPicPr>
        <p:blipFill rotWithShape="1">
          <a:blip r:embed="rId3">
            <a:alphaModFix/>
          </a:blip>
          <a:srcRect/>
          <a:stretch/>
        </p:blipFill>
        <p:spPr>
          <a:xfrm>
            <a:off x="0" y="-78447"/>
            <a:ext cx="12192000" cy="6858000"/>
          </a:xfrm>
          <a:prstGeom prst="rect">
            <a:avLst/>
          </a:prstGeom>
          <a:noFill/>
          <a:ln>
            <a:noFill/>
          </a:ln>
        </p:spPr>
      </p:pic>
      <p:sp>
        <p:nvSpPr>
          <p:cNvPr id="77" name="Google Shape;77;p3"/>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78" name="Google Shape;78;p3"/>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16EEFFB2-E142-8463-4A03-158382D3C496}"/>
              </a:ext>
            </a:extLst>
          </p:cNvPr>
          <p:cNvSpPr txBox="1"/>
          <p:nvPr/>
        </p:nvSpPr>
        <p:spPr>
          <a:xfrm>
            <a:off x="4995081" y="795010"/>
            <a:ext cx="6155140" cy="461665"/>
          </a:xfrm>
          <a:prstGeom prst="rect">
            <a:avLst/>
          </a:prstGeom>
          <a:noFill/>
        </p:spPr>
        <p:txBody>
          <a:bodyPr wrap="square" rtlCol="0">
            <a:spAutoFit/>
          </a:bodyPr>
          <a:lstStyle/>
          <a:p>
            <a:r>
              <a:rPr lang="vi-VN" sz="2400" b="1" i="0" dirty="0">
                <a:solidFill>
                  <a:schemeClr val="tx1"/>
                </a:solidFill>
                <a:effectLst/>
                <a:latin typeface="+mj-lt"/>
              </a:rPr>
              <a:t>Truyền tham số tham chiếu và tham trị</a:t>
            </a:r>
            <a:endParaRPr lang="en-US" sz="2400" dirty="0">
              <a:solidFill>
                <a:schemeClr val="tx1"/>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1F196760-F2CB-B31F-5989-2442D5EE6A85}"/>
              </a:ext>
            </a:extLst>
          </p:cNvPr>
          <p:cNvSpPr txBox="1"/>
          <p:nvPr/>
        </p:nvSpPr>
        <p:spPr>
          <a:xfrm>
            <a:off x="759785" y="2186396"/>
            <a:ext cx="11254854" cy="707886"/>
          </a:xfrm>
          <a:prstGeom prst="rect">
            <a:avLst/>
          </a:prstGeom>
          <a:noFill/>
        </p:spPr>
        <p:txBody>
          <a:bodyPr wrap="square" rtlCol="0">
            <a:spAutoFit/>
          </a:bodyPr>
          <a:lstStyle/>
          <a:p>
            <a:r>
              <a:rPr lang="en-US" sz="2000" b="1" dirty="0">
                <a:latin typeface="+mj-lt"/>
              </a:rPr>
              <a:t>T</a:t>
            </a:r>
            <a:r>
              <a:rPr lang="vi-VN" sz="2000" b="1" dirty="0">
                <a:latin typeface="+mj-lt"/>
              </a:rPr>
              <a:t>ham trị </a:t>
            </a:r>
            <a:r>
              <a:rPr lang="en-US" sz="2000" b="1" dirty="0">
                <a:latin typeface="+mj-lt"/>
              </a:rPr>
              <a:t>:</a:t>
            </a:r>
            <a:r>
              <a:rPr lang="vi-VN" sz="2000" dirty="0">
                <a:latin typeface="+mj-lt"/>
              </a:rPr>
              <a:t>là cách gán tham số bằng một biến,thì giá trị của biến được copy và sử dụng trong phương thức như biến cục bộ,  còn bản thân biến bên ngoài không hề ảnh hưởng.</a:t>
            </a:r>
            <a:endParaRPr lang="en-US" sz="2000" dirty="0">
              <a:latin typeface="+mj-lt"/>
            </a:endParaRPr>
          </a:p>
        </p:txBody>
      </p:sp>
      <p:sp>
        <p:nvSpPr>
          <p:cNvPr id="6" name="TextBox 5">
            <a:extLst>
              <a:ext uri="{FF2B5EF4-FFF2-40B4-BE49-F238E27FC236}">
                <a16:creationId xmlns:a16="http://schemas.microsoft.com/office/drawing/2014/main" id="{5AFC6597-1165-18AB-452F-E3CEDE7F4420}"/>
              </a:ext>
            </a:extLst>
          </p:cNvPr>
          <p:cNvSpPr txBox="1"/>
          <p:nvPr/>
        </p:nvSpPr>
        <p:spPr>
          <a:xfrm>
            <a:off x="1214771" y="3824003"/>
            <a:ext cx="10344883" cy="1631216"/>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1B1B1B"/>
                </a:solidFill>
                <a:effectLst/>
                <a:latin typeface="+mj-lt"/>
              </a:rPr>
              <a:t>T</a:t>
            </a:r>
            <a:r>
              <a:rPr lang="vi-VN" sz="2000" b="1" i="0" dirty="0">
                <a:solidFill>
                  <a:srgbClr val="1B1B1B"/>
                </a:solidFill>
                <a:effectLst/>
                <a:latin typeface="+mj-lt"/>
              </a:rPr>
              <a:t>ham chiếu </a:t>
            </a:r>
            <a:r>
              <a:rPr lang="vi-VN" sz="2000" b="0" i="0" dirty="0">
                <a:solidFill>
                  <a:srgbClr val="1B1B1B"/>
                </a:solidFill>
                <a:effectLst/>
                <a:latin typeface="+mj-lt"/>
              </a:rPr>
              <a:t>thì bản thân biến ở tham số sẽ được hàm sử dụng trực tiếp (tham chiếu) </a:t>
            </a:r>
          </a:p>
          <a:p>
            <a:pPr algn="l"/>
            <a:r>
              <a:rPr lang="vi-VN" sz="2000" b="0" i="0" dirty="0">
                <a:solidFill>
                  <a:srgbClr val="1B1B1B"/>
                </a:solidFill>
                <a:effectLst/>
                <a:latin typeface="+mj-lt"/>
              </a:rPr>
              <a:t>chứ không tạo ra một biến cục bộ trong hàm, nên nó có tác động trực tiếp đến biến này bên ngoài.</a:t>
            </a:r>
            <a:endParaRPr lang="en-US" sz="2000" b="0" i="0" dirty="0">
              <a:solidFill>
                <a:srgbClr val="1B1B1B"/>
              </a:solidFill>
              <a:effectLst/>
              <a:latin typeface="+mj-lt"/>
            </a:endParaRPr>
          </a:p>
          <a:p>
            <a:pPr algn="l"/>
            <a:endParaRPr lang="en-US" sz="2000" dirty="0">
              <a:solidFill>
                <a:srgbClr val="1B1B1B"/>
              </a:solidFill>
              <a:latin typeface="+mj-lt"/>
            </a:endParaRPr>
          </a:p>
          <a:p>
            <a:pPr algn="l"/>
            <a:r>
              <a:rPr lang="vi-VN" sz="2000" b="0" i="0" dirty="0">
                <a:solidFill>
                  <a:srgbClr val="1B1B1B"/>
                </a:solidFill>
                <a:effectLst/>
                <a:latin typeface="+mj-lt"/>
              </a:rPr>
              <a:t>Để sử dụng được tham chiếu thì khai báo tham số ở phương thức, cũng như khi gọi cần cho thêm từ khóa </a:t>
            </a:r>
            <a:r>
              <a:rPr lang="vi-VN" sz="2000" b="1" i="0" dirty="0" smtClean="0">
                <a:solidFill>
                  <a:srgbClr val="FF0000"/>
                </a:solidFill>
                <a:effectLst/>
                <a:latin typeface="+mj-lt"/>
              </a:rPr>
              <a:t>ref</a:t>
            </a:r>
            <a:r>
              <a:rPr lang="en-US" sz="2000" b="1" i="0" dirty="0" smtClean="0">
                <a:solidFill>
                  <a:srgbClr val="FF0000"/>
                </a:solidFill>
                <a:effectLst/>
                <a:latin typeface="+mj-lt"/>
              </a:rPr>
              <a:t> , out</a:t>
            </a:r>
            <a:endParaRPr lang="vi-VN" sz="2000" b="1" i="0" dirty="0">
              <a:solidFill>
                <a:srgbClr val="FF0000"/>
              </a:solidFill>
              <a:effectLst/>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237028" y="1500188"/>
            <a:ext cx="4864360" cy="461665"/>
          </a:xfrm>
          <a:prstGeom prst="rect">
            <a:avLst/>
          </a:prstGeom>
          <a:noFill/>
        </p:spPr>
        <p:txBody>
          <a:bodyPr wrap="square" rtlCol="0">
            <a:spAutoFit/>
          </a:bodyPr>
          <a:lstStyle/>
          <a:p>
            <a:pPr algn="l"/>
            <a:r>
              <a:rPr lang="en-US" sz="2400" b="1" i="0" dirty="0" err="1">
                <a:solidFill>
                  <a:srgbClr val="1B1B1B"/>
                </a:solidFill>
                <a:effectLst/>
                <a:latin typeface="Open Sans" panose="020B0606030504020204" pitchFamily="34" charset="0"/>
              </a:rPr>
              <a:t>Ví</a:t>
            </a:r>
            <a:r>
              <a:rPr lang="en-US" sz="2400" b="1" i="0" dirty="0">
                <a:solidFill>
                  <a:srgbClr val="1B1B1B"/>
                </a:solidFill>
                <a:effectLst/>
                <a:latin typeface="Open Sans" panose="020B0606030504020204" pitchFamily="34" charset="0"/>
              </a:rPr>
              <a:t> </a:t>
            </a:r>
            <a:r>
              <a:rPr lang="en-US" sz="2400" b="1" i="0" dirty="0" err="1">
                <a:solidFill>
                  <a:srgbClr val="1B1B1B"/>
                </a:solidFill>
                <a:effectLst/>
                <a:latin typeface="Open Sans" panose="020B0606030504020204" pitchFamily="34" charset="0"/>
              </a:rPr>
              <a:t>dụ</a:t>
            </a:r>
            <a:r>
              <a:rPr lang="en-US" sz="2400" b="1" i="0" dirty="0">
                <a:solidFill>
                  <a:srgbClr val="1B1B1B"/>
                </a:solidFill>
                <a:effectLst/>
                <a:latin typeface="Open Sans" panose="020B0606030504020204" pitchFamily="34" charset="0"/>
              </a:rPr>
              <a:t> </a:t>
            </a:r>
            <a:r>
              <a:rPr lang="en-US" sz="2400" b="1" i="0" dirty="0" err="1">
                <a:solidFill>
                  <a:srgbClr val="1B1B1B"/>
                </a:solidFill>
                <a:effectLst/>
                <a:latin typeface="Open Sans" panose="020B0606030504020204" pitchFamily="34" charset="0"/>
              </a:rPr>
              <a:t>tham</a:t>
            </a:r>
            <a:r>
              <a:rPr lang="en-US" sz="2400" b="1" i="0" dirty="0">
                <a:solidFill>
                  <a:srgbClr val="1B1B1B"/>
                </a:solidFill>
                <a:effectLst/>
                <a:latin typeface="Open Sans" panose="020B0606030504020204" pitchFamily="34" charset="0"/>
              </a:rPr>
              <a:t> </a:t>
            </a:r>
            <a:r>
              <a:rPr lang="en-US" sz="2400" b="1" i="0" dirty="0" err="1">
                <a:solidFill>
                  <a:srgbClr val="1B1B1B"/>
                </a:solidFill>
                <a:effectLst/>
                <a:latin typeface="Open Sans" panose="020B0606030504020204" pitchFamily="34" charset="0"/>
              </a:rPr>
              <a:t>chiếu</a:t>
            </a:r>
            <a:r>
              <a:rPr lang="en-US" sz="2400" b="1" i="0" dirty="0">
                <a:solidFill>
                  <a:srgbClr val="1B1B1B"/>
                </a:solidFill>
                <a:effectLst/>
                <a:latin typeface="Open Sans" panose="020B0606030504020204" pitchFamily="34" charset="0"/>
              </a:rPr>
              <a:t>:</a:t>
            </a:r>
          </a:p>
        </p:txBody>
      </p:sp>
      <p:sp>
        <p:nvSpPr>
          <p:cNvPr id="4" name="TextBox 3">
            <a:extLst>
              <a:ext uri="{FF2B5EF4-FFF2-40B4-BE49-F238E27FC236}">
                <a16:creationId xmlns:a16="http://schemas.microsoft.com/office/drawing/2014/main" id="{375728E5-CF6E-11F1-C9CD-E6FBD22478E5}"/>
              </a:ext>
            </a:extLst>
          </p:cNvPr>
          <p:cNvSpPr txBox="1"/>
          <p:nvPr/>
        </p:nvSpPr>
        <p:spPr>
          <a:xfrm>
            <a:off x="564107" y="1500188"/>
            <a:ext cx="5312673" cy="3908762"/>
          </a:xfrm>
          <a:prstGeom prst="rect">
            <a:avLst/>
          </a:prstGeom>
          <a:noFill/>
        </p:spPr>
        <p:txBody>
          <a:bodyPr wrap="none" rtlCol="0">
            <a:spAutoFit/>
          </a:bodyPr>
          <a:lstStyle/>
          <a:p>
            <a:endParaRPr lang="en-US" sz="2400" b="1" dirty="0">
              <a:solidFill>
                <a:schemeClr val="tx1"/>
              </a:solidFill>
              <a:latin typeface="Times New Roman" panose="02020603050405020304" pitchFamily="18" charset="0"/>
              <a:cs typeface="Times New Roman" panose="02020603050405020304" pitchFamily="18" charset="0"/>
            </a:endParaRPr>
          </a:p>
          <a:p>
            <a:r>
              <a:rPr lang="en-US" sz="2400" b="1" i="0" dirty="0" err="1">
                <a:solidFill>
                  <a:schemeClr val="tx1"/>
                </a:solidFill>
                <a:effectLst/>
                <a:latin typeface="Times New Roman" panose="02020603050405020304" pitchFamily="18" charset="0"/>
                <a:cs typeface="Times New Roman" panose="02020603050405020304" pitchFamily="18" charset="0"/>
              </a:rPr>
              <a:t>Ví</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dụ</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tham</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1" i="0" dirty="0" err="1">
                <a:solidFill>
                  <a:schemeClr val="tx1"/>
                </a:solidFill>
                <a:effectLst/>
                <a:latin typeface="Times New Roman" panose="02020603050405020304" pitchFamily="18" charset="0"/>
                <a:cs typeface="Times New Roman" panose="02020603050405020304" pitchFamily="18" charset="0"/>
              </a:rPr>
              <a:t>trị</a:t>
            </a:r>
            <a:r>
              <a:rPr lang="en-US" sz="2400" b="1" i="0" dirty="0">
                <a:solidFill>
                  <a:schemeClr val="tx1"/>
                </a:solidFill>
                <a:effectLst/>
                <a:latin typeface="Times New Roman" panose="02020603050405020304" pitchFamily="18" charset="0"/>
                <a:cs typeface="Times New Roman" panose="02020603050405020304" pitchFamily="18" charset="0"/>
              </a:rPr>
              <a:t>:</a:t>
            </a:r>
          </a:p>
          <a:p>
            <a:endParaRPr lang="en-US" sz="2000" dirty="0">
              <a:latin typeface="+mj-lt"/>
            </a:endParaRPr>
          </a:p>
          <a:p>
            <a:r>
              <a:rPr lang="vi-VN" sz="2000" dirty="0">
                <a:latin typeface="+mj-lt"/>
              </a:rPr>
              <a:t>public static void ThamChieuThamTri(int x) {</a:t>
            </a:r>
          </a:p>
          <a:p>
            <a:r>
              <a:rPr lang="vi-VN" sz="2000" dirty="0">
                <a:latin typeface="+mj-lt"/>
              </a:rPr>
              <a:t>    x = x * x;</a:t>
            </a:r>
          </a:p>
          <a:p>
            <a:r>
              <a:rPr lang="vi-VN" sz="2000" dirty="0">
                <a:latin typeface="+mj-lt"/>
              </a:rPr>
              <a:t>    Console.WriteLine(x);</a:t>
            </a:r>
          </a:p>
          <a:p>
            <a:r>
              <a:rPr lang="vi-VN" sz="2000" dirty="0">
                <a:latin typeface="+mj-lt"/>
              </a:rPr>
              <a:t>}</a:t>
            </a:r>
            <a:endParaRPr lang="en-US" sz="2000" dirty="0">
              <a:latin typeface="+mj-lt"/>
            </a:endParaRPr>
          </a:p>
          <a:p>
            <a:endParaRPr lang="en-US" sz="2000" dirty="0">
              <a:latin typeface="+mj-lt"/>
            </a:endParaRPr>
          </a:p>
          <a:p>
            <a:r>
              <a:rPr lang="en-US" sz="2000" dirty="0">
                <a:latin typeface="+mj-lt"/>
              </a:rPr>
              <a:t>int a = 10;</a:t>
            </a:r>
          </a:p>
          <a:p>
            <a:r>
              <a:rPr lang="en-US" sz="2000" dirty="0" err="1">
                <a:latin typeface="+mj-lt"/>
              </a:rPr>
              <a:t>ThamChieuThamTri</a:t>
            </a:r>
            <a:r>
              <a:rPr lang="en-US" sz="2000" dirty="0">
                <a:latin typeface="+mj-lt"/>
              </a:rPr>
              <a:t>(a);</a:t>
            </a:r>
          </a:p>
          <a:p>
            <a:r>
              <a:rPr lang="en-US" sz="2000" dirty="0" err="1">
                <a:latin typeface="+mj-lt"/>
              </a:rPr>
              <a:t>Console.WriteLine</a:t>
            </a:r>
            <a:r>
              <a:rPr lang="en-US" sz="2000" dirty="0">
                <a:latin typeface="+mj-lt"/>
              </a:rPr>
              <a:t>(a);</a:t>
            </a:r>
          </a:p>
          <a:p>
            <a:r>
              <a:rPr lang="en-US" sz="2000" dirty="0">
                <a:latin typeface="+mj-lt"/>
              </a:rPr>
              <a:t> </a:t>
            </a:r>
            <a:r>
              <a:rPr lang="en-US" sz="2000" dirty="0" err="1">
                <a:solidFill>
                  <a:srgbClr val="FF0000"/>
                </a:solidFill>
                <a:latin typeface="+mj-lt"/>
              </a:rPr>
              <a:t>Biến</a:t>
            </a:r>
            <a:r>
              <a:rPr lang="en-US" sz="2000" dirty="0">
                <a:solidFill>
                  <a:srgbClr val="FF0000"/>
                </a:solidFill>
                <a:latin typeface="+mj-lt"/>
              </a:rPr>
              <a:t> a KHÔNG </a:t>
            </a:r>
            <a:r>
              <a:rPr lang="en-US" sz="2000" dirty="0" err="1">
                <a:solidFill>
                  <a:srgbClr val="FF0000"/>
                </a:solidFill>
                <a:latin typeface="+mj-lt"/>
              </a:rPr>
              <a:t>bị</a:t>
            </a:r>
            <a:r>
              <a:rPr lang="en-US" sz="2000" dirty="0">
                <a:solidFill>
                  <a:srgbClr val="FF0000"/>
                </a:solidFill>
                <a:latin typeface="+mj-lt"/>
              </a:rPr>
              <a:t> </a:t>
            </a:r>
            <a:r>
              <a:rPr lang="en-US" sz="2000" dirty="0" err="1">
                <a:solidFill>
                  <a:srgbClr val="FF0000"/>
                </a:solidFill>
                <a:latin typeface="+mj-lt"/>
              </a:rPr>
              <a:t>thay</a:t>
            </a:r>
            <a:r>
              <a:rPr lang="en-US" sz="2000" dirty="0">
                <a:solidFill>
                  <a:srgbClr val="FF0000"/>
                </a:solidFill>
                <a:latin typeface="+mj-lt"/>
              </a:rPr>
              <a:t> </a:t>
            </a:r>
            <a:r>
              <a:rPr lang="en-US" sz="2000" dirty="0" err="1">
                <a:solidFill>
                  <a:srgbClr val="FF0000"/>
                </a:solidFill>
                <a:latin typeface="+mj-lt"/>
              </a:rPr>
              <a:t>đổi</a:t>
            </a:r>
            <a:r>
              <a:rPr lang="en-US" sz="2000" dirty="0">
                <a:solidFill>
                  <a:srgbClr val="FF0000"/>
                </a:solidFill>
                <a:latin typeface="+mj-lt"/>
              </a:rPr>
              <a:t> </a:t>
            </a:r>
            <a:r>
              <a:rPr lang="en-US" sz="2000" dirty="0" err="1">
                <a:solidFill>
                  <a:srgbClr val="FF0000"/>
                </a:solidFill>
                <a:latin typeface="+mj-lt"/>
              </a:rPr>
              <a:t>khi</a:t>
            </a:r>
            <a:r>
              <a:rPr lang="en-US" sz="2000" dirty="0">
                <a:solidFill>
                  <a:srgbClr val="FF0000"/>
                </a:solidFill>
                <a:latin typeface="+mj-lt"/>
              </a:rPr>
              <a:t> </a:t>
            </a:r>
            <a:r>
              <a:rPr lang="en-US" sz="2000" dirty="0" err="1">
                <a:solidFill>
                  <a:srgbClr val="FF0000"/>
                </a:solidFill>
                <a:latin typeface="+mj-lt"/>
              </a:rPr>
              <a:t>chạy</a:t>
            </a:r>
            <a:r>
              <a:rPr lang="en-US" sz="2000" dirty="0">
                <a:solidFill>
                  <a:srgbClr val="FF0000"/>
                </a:solidFill>
                <a:latin typeface="+mj-lt"/>
              </a:rPr>
              <a:t> qua </a:t>
            </a:r>
            <a:r>
              <a:rPr lang="en-US" sz="2000" dirty="0" err="1">
                <a:solidFill>
                  <a:srgbClr val="FF0000"/>
                </a:solidFill>
                <a:latin typeface="+mj-lt"/>
              </a:rPr>
              <a:t>hàm</a:t>
            </a:r>
            <a:endParaRPr lang="en-US" sz="2000" dirty="0">
              <a:solidFill>
                <a:srgbClr val="FF0000"/>
              </a:solidFill>
              <a:latin typeface="+mj-lt"/>
            </a:endParaRPr>
          </a:p>
        </p:txBody>
      </p:sp>
      <p:sp>
        <p:nvSpPr>
          <p:cNvPr id="6" name="TextBox 5">
            <a:extLst>
              <a:ext uri="{FF2B5EF4-FFF2-40B4-BE49-F238E27FC236}">
                <a16:creationId xmlns:a16="http://schemas.microsoft.com/office/drawing/2014/main" id="{BAEC69F4-920C-5A0A-B2FA-84A9ED516F6B}"/>
              </a:ext>
            </a:extLst>
          </p:cNvPr>
          <p:cNvSpPr txBox="1"/>
          <p:nvPr/>
        </p:nvSpPr>
        <p:spPr>
          <a:xfrm>
            <a:off x="6953821" y="2524836"/>
            <a:ext cx="5724316"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public static void </a:t>
            </a:r>
            <a:r>
              <a:rPr lang="en-US" sz="2000" dirty="0" err="1">
                <a:latin typeface="Times New Roman" panose="02020603050405020304" pitchFamily="18" charset="0"/>
                <a:cs typeface="Times New Roman" panose="02020603050405020304" pitchFamily="18" charset="0"/>
              </a:rPr>
              <a:t>ThamChieuThamTri</a:t>
            </a:r>
            <a:r>
              <a:rPr lang="en-US" sz="2000" dirty="0">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ref</a:t>
            </a:r>
            <a:r>
              <a:rPr lang="en-US" sz="2000" dirty="0">
                <a:latin typeface="Times New Roman" panose="02020603050405020304" pitchFamily="18" charset="0"/>
                <a:cs typeface="Times New Roman" panose="02020603050405020304" pitchFamily="18" charset="0"/>
              </a:rPr>
              <a:t> int x) {</a:t>
            </a:r>
          </a:p>
          <a:p>
            <a:r>
              <a:rPr lang="en-US" sz="2000" dirty="0">
                <a:latin typeface="Times New Roman" panose="02020603050405020304" pitchFamily="18" charset="0"/>
                <a:cs typeface="Times New Roman" panose="02020603050405020304" pitchFamily="18" charset="0"/>
              </a:rPr>
              <a:t>    x = x * x;</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Console.WriteLine</a:t>
            </a:r>
            <a:r>
              <a:rPr lang="en-US" sz="2000" dirty="0">
                <a:latin typeface="Times New Roman" panose="02020603050405020304" pitchFamily="18" charset="0"/>
                <a:cs typeface="Times New Roman" panose="02020603050405020304" pitchFamily="18" charset="0"/>
              </a:rPr>
              <a:t>(x);</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mj-lt"/>
              </a:rPr>
              <a:t>int a = 10;</a:t>
            </a:r>
          </a:p>
          <a:p>
            <a:r>
              <a:rPr lang="en-US" sz="2000" dirty="0" err="1">
                <a:latin typeface="+mj-lt"/>
              </a:rPr>
              <a:t>ThamChieuThamTri</a:t>
            </a:r>
            <a:r>
              <a:rPr lang="en-US" sz="2000" dirty="0">
                <a:latin typeface="+mj-lt"/>
              </a:rPr>
              <a:t>(ref a);</a:t>
            </a:r>
          </a:p>
          <a:p>
            <a:r>
              <a:rPr lang="en-US" sz="2000" dirty="0" err="1">
                <a:latin typeface="+mj-lt"/>
              </a:rPr>
              <a:t>Console.WriteLine</a:t>
            </a:r>
            <a:r>
              <a:rPr lang="en-US" sz="2000" dirty="0">
                <a:latin typeface="+mj-lt"/>
              </a:rPr>
              <a:t>(a);</a:t>
            </a:r>
          </a:p>
          <a:p>
            <a:endParaRPr lang="en-US" sz="2000" dirty="0">
              <a:latin typeface="+mj-lt"/>
              <a:cs typeface="Times New Roman" panose="02020603050405020304" pitchFamily="18" charset="0"/>
            </a:endParaRPr>
          </a:p>
          <a:p>
            <a:r>
              <a:rPr lang="en-US" sz="2000" dirty="0" err="1">
                <a:solidFill>
                  <a:srgbClr val="FF0000"/>
                </a:solidFill>
                <a:latin typeface="+mj-lt"/>
              </a:rPr>
              <a:t>Biến</a:t>
            </a:r>
            <a:r>
              <a:rPr lang="en-US" sz="2000" dirty="0">
                <a:solidFill>
                  <a:srgbClr val="FF0000"/>
                </a:solidFill>
                <a:latin typeface="+mj-lt"/>
              </a:rPr>
              <a:t> a CÓ </a:t>
            </a:r>
            <a:r>
              <a:rPr lang="en-US" sz="2000" dirty="0" err="1">
                <a:solidFill>
                  <a:srgbClr val="FF0000"/>
                </a:solidFill>
                <a:latin typeface="+mj-lt"/>
              </a:rPr>
              <a:t>bị</a:t>
            </a:r>
            <a:r>
              <a:rPr lang="en-US" sz="2000" dirty="0">
                <a:solidFill>
                  <a:srgbClr val="FF0000"/>
                </a:solidFill>
                <a:latin typeface="+mj-lt"/>
              </a:rPr>
              <a:t> </a:t>
            </a:r>
            <a:r>
              <a:rPr lang="en-US" sz="2000" dirty="0" err="1">
                <a:solidFill>
                  <a:srgbClr val="FF0000"/>
                </a:solidFill>
                <a:latin typeface="+mj-lt"/>
              </a:rPr>
              <a:t>thay</a:t>
            </a:r>
            <a:r>
              <a:rPr lang="en-US" sz="2000" dirty="0">
                <a:solidFill>
                  <a:srgbClr val="FF0000"/>
                </a:solidFill>
                <a:latin typeface="+mj-lt"/>
              </a:rPr>
              <a:t> </a:t>
            </a:r>
            <a:r>
              <a:rPr lang="en-US" sz="2000" dirty="0" err="1">
                <a:solidFill>
                  <a:srgbClr val="FF0000"/>
                </a:solidFill>
                <a:latin typeface="+mj-lt"/>
              </a:rPr>
              <a:t>đổi</a:t>
            </a:r>
            <a:r>
              <a:rPr lang="en-US" sz="2000" dirty="0">
                <a:solidFill>
                  <a:srgbClr val="FF0000"/>
                </a:solidFill>
                <a:latin typeface="+mj-lt"/>
              </a:rPr>
              <a:t> </a:t>
            </a:r>
            <a:r>
              <a:rPr lang="en-US" sz="2000" dirty="0" err="1">
                <a:solidFill>
                  <a:srgbClr val="FF0000"/>
                </a:solidFill>
                <a:latin typeface="+mj-lt"/>
              </a:rPr>
              <a:t>khi</a:t>
            </a:r>
            <a:r>
              <a:rPr lang="en-US" sz="2000" dirty="0">
                <a:solidFill>
                  <a:srgbClr val="FF0000"/>
                </a:solidFill>
                <a:latin typeface="+mj-lt"/>
              </a:rPr>
              <a:t> </a:t>
            </a:r>
            <a:r>
              <a:rPr lang="en-US" sz="2000" dirty="0" err="1">
                <a:solidFill>
                  <a:srgbClr val="FF0000"/>
                </a:solidFill>
                <a:latin typeface="+mj-lt"/>
              </a:rPr>
              <a:t>chạy</a:t>
            </a:r>
            <a:r>
              <a:rPr lang="en-US" sz="2000" dirty="0">
                <a:solidFill>
                  <a:srgbClr val="FF0000"/>
                </a:solidFill>
                <a:latin typeface="+mj-lt"/>
              </a:rPr>
              <a:t> qua </a:t>
            </a:r>
            <a:r>
              <a:rPr lang="en-US" sz="2000" dirty="0" err="1">
                <a:solidFill>
                  <a:srgbClr val="FF0000"/>
                </a:solidFill>
                <a:latin typeface="+mj-lt"/>
              </a:rPr>
              <a:t>hàm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250676" y="880579"/>
            <a:ext cx="4064900" cy="584775"/>
          </a:xfrm>
          <a:prstGeom prst="rect">
            <a:avLst/>
          </a:prstGeom>
          <a:noFill/>
        </p:spPr>
        <p:txBody>
          <a:bodyPr wrap="square" rtlCol="0">
            <a:spAutoFit/>
          </a:bodyPr>
          <a:lstStyle/>
          <a:p>
            <a:pPr algn="l"/>
            <a:r>
              <a:rPr lang="en-US" sz="3200" b="1" dirty="0" err="1">
                <a:solidFill>
                  <a:schemeClr val="tx1"/>
                </a:solidFill>
                <a:latin typeface="Times New Roman" panose="02020603050405020304" pitchFamily="18" charset="0"/>
                <a:cs typeface="Times New Roman" panose="02020603050405020304" pitchFamily="18" charset="0"/>
              </a:rPr>
              <a:t>Tham</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chiếu</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với</a:t>
            </a:r>
            <a:r>
              <a:rPr lang="en-US" sz="3200" b="1" dirty="0">
                <a:solidFill>
                  <a:schemeClr val="tx1"/>
                </a:solidFill>
                <a:latin typeface="Times New Roman" panose="02020603050405020304" pitchFamily="18" charset="0"/>
                <a:cs typeface="Times New Roman" panose="02020603050405020304" pitchFamily="18" charset="0"/>
              </a:rPr>
              <a:t> out</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295326" y="1583245"/>
            <a:ext cx="10209737" cy="1569660"/>
          </a:xfrm>
          <a:prstGeom prst="rect">
            <a:avLst/>
          </a:prstGeom>
          <a:noFill/>
        </p:spPr>
        <p:txBody>
          <a:bodyPr wrap="square" rtlCol="0">
            <a:spAutoFit/>
          </a:bodyPr>
          <a:lstStyle/>
          <a:p>
            <a:r>
              <a:rPr lang="vi-VN" sz="2400" dirty="0">
                <a:latin typeface="+mj-lt"/>
              </a:rPr>
              <a:t>Ngoài dùng từ khóa </a:t>
            </a:r>
            <a:r>
              <a:rPr lang="vi-VN" sz="2400" b="1" dirty="0">
                <a:solidFill>
                  <a:srgbClr val="FF0000"/>
                </a:solidFill>
                <a:latin typeface="+mj-lt"/>
              </a:rPr>
              <a:t>ref</a:t>
            </a:r>
            <a:r>
              <a:rPr lang="vi-VN" sz="2400" dirty="0">
                <a:latin typeface="+mj-lt"/>
              </a:rPr>
              <a:t> trong khai báo tham chiếu, bạn cũng có thể thay thế nó bằng từ khóa </a:t>
            </a:r>
            <a:r>
              <a:rPr lang="vi-VN" sz="2400" b="1" dirty="0">
                <a:solidFill>
                  <a:srgbClr val="FF0000"/>
                </a:solidFill>
                <a:latin typeface="+mj-lt"/>
              </a:rPr>
              <a:t>out</a:t>
            </a:r>
            <a:r>
              <a:rPr lang="vi-VN" sz="2400" dirty="0">
                <a:latin typeface="+mj-lt"/>
              </a:rPr>
              <a:t>,</a:t>
            </a:r>
          </a:p>
          <a:p>
            <a:r>
              <a:rPr lang="vi-VN" sz="2400" dirty="0">
                <a:latin typeface="+mj-lt"/>
              </a:rPr>
              <a:t> điểm khác biệt duy nhất là nếu dùng từ khóa out thì tham số không cần khởi tạo khi truyền cho phương thức, còn dùng </a:t>
            </a:r>
            <a:r>
              <a:rPr lang="vi-VN" sz="2400" b="1" dirty="0">
                <a:solidFill>
                  <a:srgbClr val="FF0000"/>
                </a:solidFill>
                <a:latin typeface="+mj-lt"/>
              </a:rPr>
              <a:t>ref</a:t>
            </a:r>
            <a:r>
              <a:rPr lang="vi-VN" sz="2400" dirty="0">
                <a:latin typeface="+mj-lt"/>
              </a:rPr>
              <a:t> thì biến làm tham số phải khởi tạo.</a:t>
            </a:r>
            <a:endParaRPr lang="en-US" sz="2400" b="1" dirty="0">
              <a:solidFill>
                <a:srgbClr val="FF0000"/>
              </a:solidFill>
              <a:latin typeface="+mj-lt"/>
            </a:endParaRPr>
          </a:p>
        </p:txBody>
      </p:sp>
      <p:sp>
        <p:nvSpPr>
          <p:cNvPr id="6" name="TextBox 5">
            <a:extLst>
              <a:ext uri="{FF2B5EF4-FFF2-40B4-BE49-F238E27FC236}">
                <a16:creationId xmlns:a16="http://schemas.microsoft.com/office/drawing/2014/main" id="{B0C3C558-0F52-4FA3-B569-9344B64C45E2}"/>
              </a:ext>
            </a:extLst>
          </p:cNvPr>
          <p:cNvSpPr txBox="1"/>
          <p:nvPr/>
        </p:nvSpPr>
        <p:spPr>
          <a:xfrm>
            <a:off x="2006220" y="3705096"/>
            <a:ext cx="3984506" cy="22467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b-NO" sz="2800" b="0" i="0" dirty="0">
                <a:solidFill>
                  <a:srgbClr val="D73A49"/>
                </a:solidFill>
                <a:effectLst/>
                <a:latin typeface="Times New Roman" panose="02020603050405020304" pitchFamily="18" charset="0"/>
                <a:cs typeface="Times New Roman" panose="02020603050405020304" pitchFamily="18" charset="0"/>
              </a:rPr>
              <a:t>Ví dụ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a:solidFill>
                  <a:srgbClr val="D73A49"/>
                </a:solidFill>
                <a:effectLst/>
                <a:latin typeface="Times New Roman" panose="02020603050405020304" pitchFamily="18" charset="0"/>
                <a:cs typeface="Times New Roman" panose="02020603050405020304" pitchFamily="18" charset="0"/>
              </a:rPr>
              <a:t>public static void </a:t>
            </a:r>
            <a:r>
              <a:rPr lang="en-US" sz="2800" b="0" i="0" dirty="0" err="1">
                <a:solidFill>
                  <a:srgbClr val="D73A49"/>
                </a:solidFill>
                <a:effectLst/>
                <a:latin typeface="Times New Roman" panose="02020603050405020304" pitchFamily="18" charset="0"/>
                <a:cs typeface="Times New Roman" panose="02020603050405020304" pitchFamily="18" charset="0"/>
              </a:rPr>
              <a:t>OutExample</a:t>
            </a:r>
            <a:r>
              <a:rPr lang="en-US" sz="2800" b="0" i="0" dirty="0">
                <a:solidFill>
                  <a:srgbClr val="D73A49"/>
                </a:solidFill>
                <a:effectLst/>
                <a:latin typeface="Times New Roman" panose="02020603050405020304" pitchFamily="18" charset="0"/>
                <a:cs typeface="Times New Roman" panose="02020603050405020304" pitchFamily="18" charset="0"/>
              </a:rPr>
              <a:t>(out int x) {</a:t>
            </a:r>
          </a:p>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a:solidFill>
                  <a:srgbClr val="D73A49"/>
                </a:solidFill>
                <a:effectLst/>
                <a:latin typeface="Times New Roman" panose="02020603050405020304" pitchFamily="18" charset="0"/>
                <a:cs typeface="Times New Roman" panose="02020603050405020304" pitchFamily="18" charset="0"/>
              </a:rPr>
              <a:t>    x = 100;</a:t>
            </a:r>
          </a:p>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a:solidFill>
                  <a:srgbClr val="D73A49"/>
                </a:solidFill>
                <a:effectLst/>
                <a:latin typeface="Times New Roman" panose="02020603050405020304" pitchFamily="18" charset="0"/>
                <a:cs typeface="Times New Roman" panose="02020603050405020304" pitchFamily="18" charset="0"/>
              </a:rPr>
              <a:t>}</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F9E0D8-9F58-94E1-F2A2-BF629C3D6CE9}"/>
              </a:ext>
            </a:extLst>
          </p:cNvPr>
          <p:cNvSpPr txBox="1"/>
          <p:nvPr/>
        </p:nvSpPr>
        <p:spPr>
          <a:xfrm>
            <a:off x="7151427" y="3705096"/>
            <a:ext cx="3823483" cy="1015663"/>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Sử</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dụng</a:t>
            </a:r>
            <a:r>
              <a:rPr lang="en-US" sz="2000" b="1" dirty="0">
                <a:solidFill>
                  <a:srgbClr val="FF0000"/>
                </a:solidFill>
                <a:latin typeface="Times New Roman" panose="02020603050405020304" pitchFamily="18" charset="0"/>
                <a:cs typeface="Times New Roman" panose="02020603050405020304" pitchFamily="18" charset="0"/>
              </a:rPr>
              <a:t> Out</a:t>
            </a:r>
          </a:p>
          <a:p>
            <a:r>
              <a:rPr lang="en-US" sz="2000" dirty="0">
                <a:latin typeface="Times New Roman" panose="02020603050405020304" pitchFamily="18" charset="0"/>
                <a:cs typeface="Times New Roman" panose="02020603050405020304" pitchFamily="18" charset="0"/>
              </a:rPr>
              <a:t>int a;             //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OutExample</a:t>
            </a:r>
            <a:r>
              <a:rPr lang="en-US" sz="2000" dirty="0">
                <a:latin typeface="Times New Roman" panose="02020603050405020304" pitchFamily="18" charset="0"/>
                <a:cs typeface="Times New Roman" panose="02020603050405020304" pitchFamily="18" charset="0"/>
              </a:rPr>
              <a:t>(out a); // </a:t>
            </a:r>
            <a:r>
              <a:rPr lang="en-US" sz="2000" dirty="0" err="1">
                <a:latin typeface="Times New Roman" panose="02020603050405020304" pitchFamily="18" charset="0"/>
                <a:cs typeface="Times New Roman" panose="02020603050405020304" pitchFamily="18" charset="0"/>
              </a:rPr>
              <a:t>Giờ</a:t>
            </a:r>
            <a:r>
              <a:rPr lang="en-US" sz="2000" dirty="0">
                <a:latin typeface="Times New Roman" panose="02020603050405020304" pitchFamily="18" charset="0"/>
                <a:cs typeface="Times New Roman" panose="02020603050405020304" pitchFamily="18" charset="0"/>
              </a:rPr>
              <a:t> a = 100;</a:t>
            </a:r>
          </a:p>
        </p:txBody>
      </p:sp>
    </p:spTree>
    <p:extLst>
      <p:ext uri="{BB962C8B-B14F-4D97-AF65-F5344CB8AC3E}">
        <p14:creationId xmlns:p14="http://schemas.microsoft.com/office/powerpoint/2010/main" val="35150855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728348" y="969090"/>
            <a:ext cx="4870118" cy="584775"/>
          </a:xfrm>
          <a:prstGeom prst="rect">
            <a:avLst/>
          </a:prstGeom>
          <a:noFill/>
        </p:spPr>
        <p:txBody>
          <a:bodyPr wrap="square" rtlCol="0">
            <a:spAutoFit/>
          </a:bodyPr>
          <a:lstStyle/>
          <a:p>
            <a:pPr algn="l"/>
            <a:r>
              <a:rPr lang="en-US" sz="3200" b="1" i="0" dirty="0">
                <a:solidFill>
                  <a:srgbClr val="1B1B1B"/>
                </a:solidFill>
                <a:effectLst/>
                <a:latin typeface="Times New Roman" panose="02020603050405020304" pitchFamily="18" charset="0"/>
                <a:cs typeface="Times New Roman" panose="02020603050405020304" pitchFamily="18" charset="0"/>
              </a:rPr>
              <a:t>Exception </a:t>
            </a:r>
            <a:r>
              <a:rPr lang="en-US" sz="3200" b="1" i="0" dirty="0" err="1">
                <a:solidFill>
                  <a:srgbClr val="1B1B1B"/>
                </a:solidFill>
                <a:effectLst/>
                <a:latin typeface="Times New Roman" panose="02020603050405020304" pitchFamily="18" charset="0"/>
                <a:cs typeface="Times New Roman" panose="02020603050405020304" pitchFamily="18" charset="0"/>
              </a:rPr>
              <a:t>trong</a:t>
            </a:r>
            <a:r>
              <a:rPr lang="en-US" sz="3200" b="1" i="0" dirty="0">
                <a:solidFill>
                  <a:srgbClr val="1B1B1B"/>
                </a:solidFill>
                <a:effectLst/>
                <a:latin typeface="Times New Roman" panose="02020603050405020304" pitchFamily="18" charset="0"/>
                <a:cs typeface="Times New Roman" panose="02020603050405020304" pitchFamily="18" charset="0"/>
              </a:rPr>
              <a:t> C#</a:t>
            </a:r>
          </a:p>
        </p:txBody>
      </p:sp>
      <p:sp>
        <p:nvSpPr>
          <p:cNvPr id="3" name="TextBox 2"/>
          <p:cNvSpPr txBox="1"/>
          <p:nvPr/>
        </p:nvSpPr>
        <p:spPr>
          <a:xfrm>
            <a:off x="1454871" y="2197472"/>
            <a:ext cx="8070129" cy="2554545"/>
          </a:xfrm>
          <a:prstGeom prst="rect">
            <a:avLst/>
          </a:prstGeom>
          <a:noFill/>
        </p:spPr>
        <p:txBody>
          <a:bodyPr wrap="square" rtlCol="0">
            <a:spAutoFit/>
          </a:bodyPr>
          <a:lstStyle/>
          <a:p>
            <a:r>
              <a:rPr lang="vi-VN" sz="2000" dirty="0">
                <a:latin typeface="+mj-lt"/>
              </a:rPr>
              <a:t>Ngoại lệ (exception) là vấn đề - lỗi phát sinh trong quá trình thực thi chương trình. </a:t>
            </a:r>
            <a:endParaRPr lang="en-US" sz="2000" dirty="0">
              <a:latin typeface="+mj-lt"/>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r>
              <a:rPr lang="en-US" sz="2000" dirty="0">
                <a:latin typeface="Times New Roman" panose="02020603050405020304" pitchFamily="18" charset="0"/>
                <a:cs typeface="Times New Roman" panose="02020603050405020304" pitchFamily="18" charset="0"/>
              </a:rPr>
              <a:t> Exception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C# ta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lệnh</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try catch finally</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 cung cấp sẵn một đối tượng lớp Exeption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namespace </a:t>
            </a:r>
            <a:r>
              <a:rPr lang="vi-VN" sz="2000" dirty="0">
                <a:latin typeface="Times New Roman" panose="02020603050405020304" pitchFamily="18" charset="0"/>
                <a:cs typeface="Times New Roman" panose="02020603050405020304" pitchFamily="18" charset="0"/>
              </a:rPr>
              <a:t>(System.System)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5701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3903260" y="906376"/>
            <a:ext cx="8432185" cy="584775"/>
          </a:xfrm>
          <a:prstGeom prst="rect">
            <a:avLst/>
          </a:prstGeom>
          <a:noFill/>
        </p:spPr>
        <p:txBody>
          <a:bodyPr wrap="square" rtlCol="0">
            <a:spAutoFit/>
          </a:bodyPr>
          <a:lstStyle/>
          <a:p>
            <a:pPr algn="ctr"/>
            <a:r>
              <a:rPr lang="fr-FR" sz="3200" b="1" i="0" dirty="0" err="1">
                <a:solidFill>
                  <a:schemeClr val="tx1"/>
                </a:solidFill>
                <a:effectLst/>
                <a:latin typeface="Times New Roman" panose="02020603050405020304" pitchFamily="18" charset="0"/>
                <a:cs typeface="Times New Roman" panose="02020603050405020304" pitchFamily="18" charset="0"/>
              </a:rPr>
              <a:t>Xử</a:t>
            </a:r>
            <a:r>
              <a:rPr lang="fr-FR" sz="3200" b="1" i="0" dirty="0">
                <a:solidFill>
                  <a:schemeClr val="tx1"/>
                </a:solidFill>
                <a:effectLst/>
                <a:latin typeface="Times New Roman" panose="02020603050405020304" pitchFamily="18" charset="0"/>
                <a:cs typeface="Times New Roman" panose="02020603050405020304" pitchFamily="18" charset="0"/>
              </a:rPr>
              <a:t> </a:t>
            </a:r>
            <a:r>
              <a:rPr lang="fr-FR" sz="3200" b="1" i="0" dirty="0" err="1">
                <a:solidFill>
                  <a:schemeClr val="tx1"/>
                </a:solidFill>
                <a:effectLst/>
                <a:latin typeface="Times New Roman" panose="02020603050405020304" pitchFamily="18" charset="0"/>
                <a:cs typeface="Times New Roman" panose="02020603050405020304" pitchFamily="18" charset="0"/>
              </a:rPr>
              <a:t>lý</a:t>
            </a:r>
            <a:r>
              <a:rPr lang="fr-FR" sz="3200" b="1" i="0" dirty="0">
                <a:solidFill>
                  <a:schemeClr val="tx1"/>
                </a:solidFill>
                <a:effectLst/>
                <a:latin typeface="Times New Roman" panose="02020603050405020304" pitchFamily="18" charset="0"/>
                <a:cs typeface="Times New Roman" panose="02020603050405020304" pitchFamily="18" charset="0"/>
              </a:rPr>
              <a:t> </a:t>
            </a:r>
            <a:r>
              <a:rPr lang="fr-FR" sz="3200" b="1" i="0" dirty="0" err="1">
                <a:solidFill>
                  <a:schemeClr val="tx1"/>
                </a:solidFill>
                <a:effectLst/>
                <a:latin typeface="Times New Roman" panose="02020603050405020304" pitchFamily="18" charset="0"/>
                <a:cs typeface="Times New Roman" panose="02020603050405020304" pitchFamily="18" charset="0"/>
              </a:rPr>
              <a:t>ngoại</a:t>
            </a:r>
            <a:r>
              <a:rPr lang="fr-FR" sz="3200" b="1" i="0" dirty="0">
                <a:solidFill>
                  <a:schemeClr val="tx1"/>
                </a:solidFill>
                <a:effectLst/>
                <a:latin typeface="Times New Roman" panose="02020603050405020304" pitchFamily="18" charset="0"/>
                <a:cs typeface="Times New Roman" panose="02020603050405020304" pitchFamily="18" charset="0"/>
              </a:rPr>
              <a:t> </a:t>
            </a:r>
            <a:r>
              <a:rPr lang="fr-FR" sz="3200" b="1" i="0" dirty="0" err="1">
                <a:solidFill>
                  <a:schemeClr val="tx1"/>
                </a:solidFill>
                <a:effectLst/>
                <a:latin typeface="Times New Roman" panose="02020603050405020304" pitchFamily="18" charset="0"/>
                <a:cs typeface="Times New Roman" panose="02020603050405020304" pitchFamily="18" charset="0"/>
              </a:rPr>
              <a:t>lệ</a:t>
            </a:r>
            <a:r>
              <a:rPr lang="fr-FR" sz="3200" b="1" i="0" dirty="0">
                <a:solidFill>
                  <a:schemeClr val="tx1"/>
                </a:solidFill>
                <a:effectLst/>
                <a:latin typeface="Times New Roman" panose="02020603050405020304" pitchFamily="18" charset="0"/>
                <a:cs typeface="Times New Roman" panose="02020603050405020304" pitchFamily="18" charset="0"/>
              </a:rPr>
              <a:t> - Exception</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454871" y="2197472"/>
            <a:ext cx="8070129" cy="3416320"/>
          </a:xfrm>
          <a:prstGeom prst="rect">
            <a:avLst/>
          </a:prstGeom>
          <a:noFill/>
        </p:spPr>
        <p:txBody>
          <a:bodyPr wrap="square" rtlCol="0">
            <a:spAutoFit/>
          </a:bodyPr>
          <a:lstStyle/>
          <a:p>
            <a:r>
              <a:rPr lang="vi-VN" sz="1800" b="1" dirty="0">
                <a:latin typeface="+mj-lt"/>
                <a:cs typeface="Times New Roman" panose="02020603050405020304" pitchFamily="18" charset="0"/>
              </a:rPr>
              <a:t>try {</a:t>
            </a:r>
          </a:p>
          <a:p>
            <a:r>
              <a:rPr lang="vi-VN" sz="1800" b="1" dirty="0">
                <a:latin typeface="+mj-lt"/>
                <a:cs typeface="Times New Roman" panose="02020603050405020304" pitchFamily="18" charset="0"/>
              </a:rPr>
              <a:t>   // Các khối code được giám sát để bắt lỗi nếu có</a:t>
            </a:r>
          </a:p>
          <a:p>
            <a:r>
              <a:rPr lang="vi-VN" sz="1800" b="1" dirty="0">
                <a:latin typeface="+mj-lt"/>
                <a:cs typeface="Times New Roman" panose="02020603050405020304" pitchFamily="18" charset="0"/>
              </a:rPr>
              <a:t>   // nếu có lỗi sẽ phát sinh ngoại lệ Exception</a:t>
            </a:r>
          </a:p>
          <a:p>
            <a:r>
              <a:rPr lang="vi-VN" sz="1800" b="1" dirty="0">
                <a:latin typeface="+mj-lt"/>
                <a:cs typeface="Times New Roman" panose="02020603050405020304" pitchFamily="18" charset="0"/>
              </a:rPr>
              <a:t>   // Ngoại lệ này bắt lại được ở khối catch</a:t>
            </a:r>
          </a:p>
          <a:p>
            <a:r>
              <a:rPr lang="vi-VN" sz="1800" b="1" dirty="0">
                <a:latin typeface="+mj-lt"/>
                <a:cs typeface="Times New Roman" panose="02020603050405020304" pitchFamily="18" charset="0"/>
              </a:rPr>
              <a:t>}</a:t>
            </a:r>
          </a:p>
          <a:p>
            <a:r>
              <a:rPr lang="vi-VN" sz="1800" b="1" dirty="0">
                <a:latin typeface="+mj-lt"/>
                <a:cs typeface="Times New Roman" panose="02020603050405020304" pitchFamily="18" charset="0"/>
              </a:rPr>
              <a:t>catch (Exception loi)</a:t>
            </a:r>
          </a:p>
          <a:p>
            <a:r>
              <a:rPr lang="vi-VN" sz="1800" b="1" dirty="0">
                <a:latin typeface="+mj-lt"/>
                <a:cs typeface="Times New Roman" panose="02020603050405020304" pitchFamily="18" charset="0"/>
              </a:rPr>
              <a:t>{</a:t>
            </a:r>
          </a:p>
          <a:p>
            <a:r>
              <a:rPr lang="vi-VN" sz="1800" b="1" dirty="0">
                <a:latin typeface="+mj-lt"/>
                <a:cs typeface="Times New Roman" panose="02020603050405020304" pitchFamily="18" charset="0"/>
              </a:rPr>
              <a:t>  // Khối này thực thi khi có lỗi - đối tượng Exception bắt được lưu ở biến loi</a:t>
            </a:r>
          </a:p>
          <a:p>
            <a:r>
              <a:rPr lang="vi-VN" sz="1800" b="1" dirty="0" smtClean="0">
                <a:latin typeface="+mj-lt"/>
                <a:cs typeface="Times New Roman" panose="02020603050405020304" pitchFamily="18" charset="0"/>
              </a:rPr>
              <a:t>}</a:t>
            </a:r>
            <a:r>
              <a:rPr lang="en-US" sz="1800" b="1" dirty="0" smtClean="0">
                <a:latin typeface="+mj-lt"/>
                <a:cs typeface="Times New Roman" panose="02020603050405020304" pitchFamily="18" charset="0"/>
              </a:rPr>
              <a:t>finally</a:t>
            </a:r>
          </a:p>
          <a:p>
            <a:r>
              <a:rPr lang="en-US" sz="1800" b="1" dirty="0" smtClean="0">
                <a:latin typeface="+mj-lt"/>
                <a:cs typeface="Times New Roman" panose="02020603050405020304" pitchFamily="18" charset="0"/>
              </a:rPr>
              <a:t>{</a:t>
            </a:r>
          </a:p>
          <a:p>
            <a:r>
              <a:rPr lang="en-US" sz="1800" b="1" dirty="0">
                <a:latin typeface="+mj-lt"/>
                <a:cs typeface="Times New Roman" panose="02020603050405020304" pitchFamily="18" charset="0"/>
              </a:rPr>
              <a:t> </a:t>
            </a:r>
            <a:r>
              <a:rPr lang="en-US" sz="1800" b="1" dirty="0" smtClean="0">
                <a:latin typeface="+mj-lt"/>
                <a:cs typeface="Times New Roman" panose="02020603050405020304" pitchFamily="18" charset="0"/>
              </a:rPr>
              <a:t>// </a:t>
            </a:r>
            <a:r>
              <a:rPr lang="en-US" sz="1800" b="1" dirty="0" err="1" smtClean="0">
                <a:latin typeface="+mj-lt"/>
                <a:cs typeface="Times New Roman" panose="02020603050405020304" pitchFamily="18" charset="0"/>
              </a:rPr>
              <a:t>Có</a:t>
            </a:r>
            <a:r>
              <a:rPr lang="en-US" sz="1800" b="1" dirty="0" smtClean="0">
                <a:latin typeface="+mj-lt"/>
                <a:cs typeface="Times New Roman" panose="02020603050405020304" pitchFamily="18" charset="0"/>
              </a:rPr>
              <a:t> </a:t>
            </a:r>
            <a:r>
              <a:rPr lang="en-US" sz="1800" b="1" dirty="0" err="1" smtClean="0">
                <a:latin typeface="+mj-lt"/>
                <a:cs typeface="Times New Roman" panose="02020603050405020304" pitchFamily="18" charset="0"/>
              </a:rPr>
              <a:t>lỗi</a:t>
            </a:r>
            <a:r>
              <a:rPr lang="en-US" sz="1800" b="1" dirty="0" smtClean="0">
                <a:latin typeface="+mj-lt"/>
                <a:cs typeface="Times New Roman" panose="02020603050405020304" pitchFamily="18" charset="0"/>
              </a:rPr>
              <a:t> hay </a:t>
            </a:r>
            <a:r>
              <a:rPr lang="en-US" sz="1800" b="1" dirty="0" err="1" smtClean="0">
                <a:latin typeface="+mj-lt"/>
                <a:cs typeface="Times New Roman" panose="02020603050405020304" pitchFamily="18" charset="0"/>
              </a:rPr>
              <a:t>không</a:t>
            </a:r>
            <a:r>
              <a:rPr lang="en-US" sz="1800" b="1" dirty="0" smtClean="0">
                <a:latin typeface="+mj-lt"/>
                <a:cs typeface="Times New Roman" panose="02020603050405020304" pitchFamily="18" charset="0"/>
              </a:rPr>
              <a:t> </a:t>
            </a:r>
            <a:r>
              <a:rPr lang="en-US" sz="1800" b="1" dirty="0" err="1" smtClean="0">
                <a:latin typeface="+mj-lt"/>
                <a:cs typeface="Times New Roman" panose="02020603050405020304" pitchFamily="18" charset="0"/>
              </a:rPr>
              <a:t>có</a:t>
            </a:r>
            <a:r>
              <a:rPr lang="en-US" sz="1800" b="1" dirty="0" smtClean="0">
                <a:latin typeface="+mj-lt"/>
                <a:cs typeface="Times New Roman" panose="02020603050405020304" pitchFamily="18" charset="0"/>
              </a:rPr>
              <a:t> </a:t>
            </a:r>
            <a:r>
              <a:rPr lang="en-US" sz="1800" b="1" dirty="0" err="1" smtClean="0">
                <a:latin typeface="+mj-lt"/>
                <a:cs typeface="Times New Roman" panose="02020603050405020304" pitchFamily="18" charset="0"/>
              </a:rPr>
              <a:t>lối</a:t>
            </a:r>
            <a:r>
              <a:rPr lang="en-US" sz="1800" b="1" dirty="0" smtClean="0">
                <a:latin typeface="+mj-lt"/>
                <a:cs typeface="Times New Roman" panose="02020603050405020304" pitchFamily="18" charset="0"/>
              </a:rPr>
              <a:t> </a:t>
            </a:r>
            <a:endParaRPr lang="en-US" sz="1800" b="1" dirty="0" smtClean="0">
              <a:latin typeface="+mj-lt"/>
              <a:cs typeface="Times New Roman" panose="02020603050405020304" pitchFamily="18" charset="0"/>
            </a:endParaRPr>
          </a:p>
          <a:p>
            <a:r>
              <a:rPr lang="en-US" sz="1800" b="1" dirty="0" smtClean="0">
                <a:latin typeface="+mj-lt"/>
                <a:cs typeface="Times New Roman" panose="02020603050405020304" pitchFamily="18" charset="0"/>
              </a:rPr>
              <a:t>}</a:t>
            </a:r>
            <a:endParaRPr lang="en-US" sz="1800" b="1" dirty="0">
              <a:latin typeface="+mj-lt"/>
              <a:cs typeface="Times New Roman" panose="02020603050405020304" pitchFamily="18" charset="0"/>
            </a:endParaRPr>
          </a:p>
        </p:txBody>
      </p:sp>
    </p:spTree>
    <p:extLst>
      <p:ext uri="{BB962C8B-B14F-4D97-AF65-F5344CB8AC3E}">
        <p14:creationId xmlns:p14="http://schemas.microsoft.com/office/powerpoint/2010/main" val="12312450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1103</Words>
  <Application>Microsoft Office PowerPoint</Application>
  <PresentationFormat>Widescreen</PresentationFormat>
  <Paragraphs>164</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Open Sans</vt:lpstr>
      <vt:lpstr>Oi</vt:lpstr>
      <vt:lpstr>Arial</vt:lpstr>
      <vt:lpstr>Wingdings</vt:lpstr>
      <vt:lpstr>times new 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127</cp:revision>
  <dcterms:created xsi:type="dcterms:W3CDTF">2020-08-07T13:14:06Z</dcterms:created>
  <dcterms:modified xsi:type="dcterms:W3CDTF">2023-03-01T13:35:19Z</dcterms:modified>
</cp:coreProperties>
</file>