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9" r:id="rId4"/>
    <p:sldId id="266" r:id="rId5"/>
    <p:sldId id="258" r:id="rId6"/>
    <p:sldId id="260" r:id="rId7"/>
    <p:sldId id="265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embeddedFontLst>
    <p:embeddedFont>
      <p:font typeface="Oi" panose="020B0604020202020204" charset="0"/>
      <p:regular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tyW5ytG2QzhO0bomHZxkHQZwE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16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56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6801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659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293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9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/>
        </p:nvSpPr>
        <p:spPr>
          <a:xfrm>
            <a:off x="0" y="-712232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D7D7D7"/>
                </a:solidFill>
                <a:latin typeface="Oi"/>
                <a:ea typeface="Oi"/>
                <a:cs typeface="Oi"/>
                <a:sym typeface="Oi"/>
              </a:rPr>
              <a:t>www.9slide.vn</a:t>
            </a:r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34961778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4" name="Google Shape;14;p8"/>
          <p:cNvSpPr/>
          <p:nvPr/>
        </p:nvSpPr>
        <p:spPr>
          <a:xfrm>
            <a:off x="34961778" y="1949318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-23164800" y="1949318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grpSp>
        <p:nvGrpSpPr>
          <p:cNvPr id="16" name="Google Shape;16;p8"/>
          <p:cNvGrpSpPr/>
          <p:nvPr/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7" name="Google Shape;17;p8"/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 extrusionOk="0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BFBFB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1639214" y="1878024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môn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học</a:t>
            </a:r>
            <a:endParaRPr dirty="0"/>
          </a:p>
        </p:txBody>
      </p:sp>
      <p:sp>
        <p:nvSpPr>
          <p:cNvPr id="61" name="Google Shape;61;p1"/>
          <p:cNvSpPr txBox="1"/>
          <p:nvPr/>
        </p:nvSpPr>
        <p:spPr>
          <a:xfrm>
            <a:off x="166765" y="2435426"/>
            <a:ext cx="5219856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en-US" sz="3200" dirty="0" err="1">
                <a:solidFill>
                  <a:srgbClr val="154A8D"/>
                </a:solidFill>
              </a:rPr>
              <a:t>Giới</a:t>
            </a:r>
            <a:r>
              <a:rPr lang="en-US" sz="3200" dirty="0">
                <a:solidFill>
                  <a:srgbClr val="154A8D"/>
                </a:solidFill>
              </a:rPr>
              <a:t> </a:t>
            </a:r>
            <a:r>
              <a:rPr lang="en-US" sz="3200" dirty="0" err="1">
                <a:solidFill>
                  <a:srgbClr val="154A8D"/>
                </a:solidFill>
              </a:rPr>
              <a:t>thiệu</a:t>
            </a:r>
            <a:r>
              <a:rPr lang="en-US" sz="3200" dirty="0">
                <a:solidFill>
                  <a:srgbClr val="154A8D"/>
                </a:solidFill>
              </a:rPr>
              <a:t> </a:t>
            </a:r>
            <a:r>
              <a:rPr lang="en-US" sz="3200" dirty="0" err="1">
                <a:solidFill>
                  <a:srgbClr val="154A8D"/>
                </a:solidFill>
              </a:rPr>
              <a:t>về</a:t>
            </a:r>
            <a:r>
              <a:rPr lang="en-US" sz="3200" dirty="0">
                <a:solidFill>
                  <a:srgbClr val="154A8D"/>
                </a:solidFill>
              </a:rPr>
              <a:t> </a:t>
            </a:r>
            <a:r>
              <a:rPr lang="en-US" sz="3200" dirty="0" err="1">
                <a:solidFill>
                  <a:srgbClr val="154A8D"/>
                </a:solidFill>
              </a:rPr>
              <a:t>Kiểu</a:t>
            </a:r>
            <a:r>
              <a:rPr lang="en-US" sz="3200" dirty="0">
                <a:solidFill>
                  <a:srgbClr val="154A8D"/>
                </a:solidFill>
              </a:rPr>
              <a:t> </a:t>
            </a:r>
            <a:r>
              <a:rPr lang="en-US" sz="3200" dirty="0" err="1">
                <a:solidFill>
                  <a:srgbClr val="154A8D"/>
                </a:solidFill>
              </a:rPr>
              <a:t>cấu</a:t>
            </a:r>
            <a:r>
              <a:rPr lang="en-US" sz="3200" dirty="0">
                <a:solidFill>
                  <a:srgbClr val="154A8D"/>
                </a:solidFill>
              </a:rPr>
              <a:t> </a:t>
            </a:r>
            <a:r>
              <a:rPr lang="en-US" sz="3200" dirty="0" err="1">
                <a:solidFill>
                  <a:srgbClr val="154A8D"/>
                </a:solidFill>
              </a:rPr>
              <a:t>trúc</a:t>
            </a:r>
            <a:r>
              <a:rPr lang="en-US" sz="3200" dirty="0">
                <a:solidFill>
                  <a:srgbClr val="154A8D"/>
                </a:solidFill>
              </a:rPr>
              <a:t> (Struct), Enum, Array</a:t>
            </a:r>
            <a:endParaRPr sz="3200" b="0" i="0" u="none" strike="noStrike" cap="none" dirty="0">
              <a:solidFill>
                <a:srgbClr val="154A8D"/>
              </a:solidFill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676400" y="376178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Giảng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viên</a:t>
            </a:r>
            <a:endParaRPr dirty="0"/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3212" y="914400"/>
            <a:ext cx="7445124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950051" y="4191268"/>
            <a:ext cx="4273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NGUYỄN TRỌNG QUÂN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465327" y="906376"/>
            <a:ext cx="487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2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3200" b="1" i="0" dirty="0">
              <a:solidFill>
                <a:srgbClr val="1B1B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4871" y="2197472"/>
            <a:ext cx="8070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[]: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FFF0B-4E20-246B-D223-7ECE7B0E57F6}"/>
              </a:ext>
            </a:extLst>
          </p:cNvPr>
          <p:cNvSpPr txBox="1"/>
          <p:nvPr/>
        </p:nvSpPr>
        <p:spPr>
          <a:xfrm>
            <a:off x="1447800" y="3288513"/>
            <a:ext cx="6308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string[] cars = {"Honda", "BMW", "Ford", "Mazda"};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8A14FA-091A-6CF0-42F8-12D5FBFEC71C}"/>
              </a:ext>
            </a:extLst>
          </p:cNvPr>
          <p:cNvSpPr txBox="1"/>
          <p:nvPr/>
        </p:nvSpPr>
        <p:spPr>
          <a:xfrm>
            <a:off x="1454871" y="3796098"/>
            <a:ext cx="5630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cars[0]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F35C8-23CF-4336-5D37-C1B656B0F114}"/>
              </a:ext>
            </a:extLst>
          </p:cNvPr>
          <p:cNvSpPr txBox="1"/>
          <p:nvPr/>
        </p:nvSpPr>
        <p:spPr>
          <a:xfrm>
            <a:off x="1266943" y="5342445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b="1" i="0" dirty="0">
                <a:solidFill>
                  <a:srgbClr val="FF0000"/>
                </a:solidFill>
                <a:effectLst/>
                <a:latin typeface="+mj-lt"/>
              </a:rPr>
              <a:t>Lưu ý: Chỉ mục của mảng bắt đầu bằng 0: [0] là phần tử đầu tiên. [1] là phần tử thứ hai, v.v.</a:t>
            </a:r>
            <a:endParaRPr lang="en-US" sz="1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F4BB4-13FC-975D-30BD-EF7D4B14DAE9}"/>
              </a:ext>
            </a:extLst>
          </p:cNvPr>
          <p:cNvSpPr txBox="1"/>
          <p:nvPr/>
        </p:nvSpPr>
        <p:spPr>
          <a:xfrm>
            <a:off x="1454871" y="4666082"/>
            <a:ext cx="75087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cars[0] = "Mercedes G63";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95997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489935" y="891629"/>
            <a:ext cx="487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2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3200" b="1" i="0" dirty="0">
              <a:solidFill>
                <a:srgbClr val="1B1B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4871" y="2197472"/>
            <a:ext cx="8070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FFF0B-4E20-246B-D223-7ECE7B0E57F6}"/>
              </a:ext>
            </a:extLst>
          </p:cNvPr>
          <p:cNvSpPr txBox="1"/>
          <p:nvPr/>
        </p:nvSpPr>
        <p:spPr>
          <a:xfrm>
            <a:off x="1447800" y="3083630"/>
            <a:ext cx="8053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8A14FA-091A-6CF0-42F8-12D5FBFEC71C}"/>
              </a:ext>
            </a:extLst>
          </p:cNvPr>
          <p:cNvSpPr txBox="1"/>
          <p:nvPr/>
        </p:nvSpPr>
        <p:spPr>
          <a:xfrm>
            <a:off x="1454871" y="3796098"/>
            <a:ext cx="5402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Array.Sort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(cars);</a:t>
            </a:r>
          </a:p>
        </p:txBody>
      </p:sp>
    </p:spTree>
    <p:extLst>
      <p:ext uri="{BB962C8B-B14F-4D97-AF65-F5344CB8AC3E}">
        <p14:creationId xmlns:p14="http://schemas.microsoft.com/office/powerpoint/2010/main" val="31234921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489935" y="891629"/>
            <a:ext cx="487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32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2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endParaRPr lang="en-US" sz="3200" b="1" i="0" dirty="0">
              <a:solidFill>
                <a:srgbClr val="1B1B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0656" y="2484075"/>
            <a:ext cx="8070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IndexOutOfRangeException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6FB2F-D2C0-6111-C721-A3D398CF4E66}"/>
              </a:ext>
            </a:extLst>
          </p:cNvPr>
          <p:cNvSpPr txBox="1"/>
          <p:nvPr/>
        </p:nvSpPr>
        <p:spPr>
          <a:xfrm>
            <a:off x="2702257" y="3261815"/>
            <a:ext cx="6526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Accessing or modifying the field of a null object.</a:t>
            </a:r>
          </a:p>
        </p:txBody>
      </p:sp>
    </p:spTree>
    <p:extLst>
      <p:ext uri="{BB962C8B-B14F-4D97-AF65-F5344CB8AC3E}">
        <p14:creationId xmlns:p14="http://schemas.microsoft.com/office/powerpoint/2010/main" val="20989300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18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0;p2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bài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học</a:t>
            </a:r>
            <a:endParaRPr sz="1700" b="0" i="0" u="none" strike="noStrike" cap="none" dirty="0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5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7C9F93-1593-370E-32CA-87759CFC3AE1}"/>
              </a:ext>
            </a:extLst>
          </p:cNvPr>
          <p:cNvSpPr txBox="1"/>
          <p:nvPr/>
        </p:nvSpPr>
        <p:spPr>
          <a:xfrm>
            <a:off x="5635782" y="297406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B508A-C653-B1F4-1069-4750536F891E}"/>
              </a:ext>
            </a:extLst>
          </p:cNvPr>
          <p:cNvSpPr txBox="1"/>
          <p:nvPr/>
        </p:nvSpPr>
        <p:spPr>
          <a:xfrm>
            <a:off x="1556803" y="2508876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154A8D"/>
                </a:solidFill>
              </a:rPr>
              <a:t>Kiểu</a:t>
            </a:r>
            <a:r>
              <a:rPr lang="en-US" sz="2400" dirty="0">
                <a:solidFill>
                  <a:srgbClr val="154A8D"/>
                </a:solidFill>
              </a:rPr>
              <a:t> </a:t>
            </a:r>
            <a:r>
              <a:rPr lang="en-US" sz="2400" dirty="0" err="1">
                <a:solidFill>
                  <a:srgbClr val="154A8D"/>
                </a:solidFill>
              </a:rPr>
              <a:t>cấu</a:t>
            </a:r>
            <a:r>
              <a:rPr lang="en-US" sz="2400" dirty="0">
                <a:solidFill>
                  <a:srgbClr val="154A8D"/>
                </a:solidFill>
              </a:rPr>
              <a:t> </a:t>
            </a:r>
            <a:r>
              <a:rPr lang="en-US" sz="2400" dirty="0" err="1">
                <a:solidFill>
                  <a:srgbClr val="154A8D"/>
                </a:solidFill>
              </a:rPr>
              <a:t>trúc</a:t>
            </a:r>
            <a:r>
              <a:rPr lang="en-US" sz="2400" dirty="0">
                <a:solidFill>
                  <a:srgbClr val="154A8D"/>
                </a:solidFill>
              </a:rPr>
              <a:t> (Struct)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394FB-E864-BE92-826E-2723E4FE1AD7}"/>
              </a:ext>
            </a:extLst>
          </p:cNvPr>
          <p:cNvSpPr txBox="1"/>
          <p:nvPr/>
        </p:nvSpPr>
        <p:spPr>
          <a:xfrm>
            <a:off x="1556803" y="2988322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154A8D"/>
                </a:solidFill>
              </a:rPr>
              <a:t>Enum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015AF-4A79-660E-E924-BBCCB403A438}"/>
              </a:ext>
            </a:extLst>
          </p:cNvPr>
          <p:cNvSpPr txBox="1"/>
          <p:nvPr/>
        </p:nvSpPr>
        <p:spPr>
          <a:xfrm>
            <a:off x="1556803" y="3476296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154A8D"/>
                </a:solidFill>
              </a:rPr>
              <a:t> Array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BC3177-E4B7-942E-9D6C-21D3636B1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232" y="1690688"/>
            <a:ext cx="6425780" cy="304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5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73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58000" y="728553"/>
            <a:ext cx="3943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truct </a:t>
            </a:r>
            <a:r>
              <a:rPr lang="en-US" sz="40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algn="l" fontAlgn="base"/>
            <a:endParaRPr lang="en-US" sz="3200" b="1" i="0" dirty="0">
              <a:solidFill>
                <a:srgbClr val="0808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2448" y="1748768"/>
            <a:ext cx="832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9013" y="41719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5696" y="2513043"/>
            <a:ext cx="10027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gộp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6300" y="3445267"/>
            <a:ext cx="1052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struct có thể chứa: trường dữ liệu, thuộc tính, phương thức khởi tạo,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hằng số, các phương thức, toán tử, sự kiện.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81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0;p2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bài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học</a:t>
            </a:r>
            <a:endParaRPr sz="1700" b="0" i="0" u="none" strike="noStrike" cap="none" dirty="0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5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739418" y="862216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sz="28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Struct</a:t>
            </a:r>
            <a:endParaRPr lang="vi-VN" sz="2800" b="0" i="0" dirty="0">
              <a:solidFill>
                <a:srgbClr val="0808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2969C-3DD3-3C6A-AC6A-5A65311A4540}"/>
              </a:ext>
            </a:extLst>
          </p:cNvPr>
          <p:cNvSpPr txBox="1"/>
          <p:nvPr/>
        </p:nvSpPr>
        <p:spPr>
          <a:xfrm>
            <a:off x="1639856" y="1821180"/>
            <a:ext cx="35872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Struct: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truct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altLang="en-US" sz="2000" dirty="0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// </a:t>
            </a:r>
            <a:r>
              <a:rPr lang="en-US" altLang="en-US" sz="2000" dirty="0" err="1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000" dirty="0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000" dirty="0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// </a:t>
            </a:r>
            <a:r>
              <a:rPr lang="en-US" altLang="en-US" sz="2000" dirty="0" err="1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000" dirty="0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000" dirty="0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// </a:t>
            </a:r>
            <a:r>
              <a:rPr lang="en-US" altLang="en-US" sz="2000" dirty="0" err="1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2000" dirty="0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000" dirty="0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6868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altLang="en-US" sz="2000" dirty="0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thưc</a:t>
            </a:r>
            <a:r>
              <a:rPr lang="en-US" altLang="en-US" sz="2000" dirty="0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6868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6868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6868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1CE4D-7981-BA7F-4366-CF6B1641A99C}"/>
              </a:ext>
            </a:extLst>
          </p:cNvPr>
          <p:cNvSpPr txBox="1"/>
          <p:nvPr/>
        </p:nvSpPr>
        <p:spPr>
          <a:xfrm>
            <a:off x="5555863" y="2055813"/>
            <a:ext cx="541847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public struct Product {</a:t>
            </a:r>
          </a:p>
          <a:p>
            <a:endParaRPr lang="vi-VN" sz="2000" b="1" i="0" dirty="0">
              <a:solidFill>
                <a:srgbClr val="0808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string name;   // trường tên sản phẩm</a:t>
            </a:r>
          </a:p>
          <a:p>
            <a:r>
              <a:rPr lang="vi-VN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public decimal price; // trường giá sản phẩm</a:t>
            </a:r>
          </a:p>
          <a:p>
            <a:endParaRPr lang="vi-VN" sz="2000" b="1" i="0" dirty="0">
              <a:solidFill>
                <a:srgbClr val="0808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// Phương thức sinh ra chuỗi thông tin</a:t>
            </a:r>
          </a:p>
          <a:p>
            <a:r>
              <a:rPr lang="vi-VN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riceToString() </a:t>
            </a:r>
            <a:r>
              <a:rPr lang="en-US" sz="2000" b="1" dirty="0">
                <a:solidFill>
                  <a:srgbClr val="0808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b="1" dirty="0">
                <a:solidFill>
                  <a:srgbClr val="0808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808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2000" b="1" dirty="0">
                <a:solidFill>
                  <a:srgbClr val="0808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2000" b="1" dirty="0">
                <a:solidFill>
                  <a:srgbClr val="0808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808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000" b="1" dirty="0">
                <a:solidFill>
                  <a:srgbClr val="0808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()+”</a:t>
            </a:r>
            <a:r>
              <a:rPr lang="en-US" sz="2000" b="1" dirty="0" err="1">
                <a:solidFill>
                  <a:srgbClr val="0808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vnd</a:t>
            </a:r>
            <a:r>
              <a:rPr lang="en-US" sz="2000" b="1" dirty="0">
                <a:solidFill>
                  <a:srgbClr val="0808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  </a:t>
            </a:r>
          </a:p>
          <a:p>
            <a:r>
              <a:rPr lang="en-US" sz="2000" b="1" dirty="0">
                <a:solidFill>
                  <a:srgbClr val="0808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vi-VN" sz="2000" b="1" i="0" dirty="0">
              <a:solidFill>
                <a:srgbClr val="0808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 b="1" i="0" dirty="0">
              <a:solidFill>
                <a:srgbClr val="0808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b="1" i="0" dirty="0">
              <a:solidFill>
                <a:srgbClr val="0808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844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EEFFB2-E142-8463-4A03-158382D3C496}"/>
              </a:ext>
            </a:extLst>
          </p:cNvPr>
          <p:cNvSpPr txBox="1"/>
          <p:nvPr/>
        </p:nvSpPr>
        <p:spPr>
          <a:xfrm>
            <a:off x="7151427" y="795010"/>
            <a:ext cx="399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i="0" dirty="0">
                <a:solidFill>
                  <a:srgbClr val="B1154A"/>
                </a:solidFill>
                <a:effectLst/>
                <a:latin typeface="+mj-lt"/>
              </a:rPr>
              <a:t>Phương thức khởi tạo struct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96760-F2CB-B31F-5989-2442D5EE6A85}"/>
              </a:ext>
            </a:extLst>
          </p:cNvPr>
          <p:cNvSpPr txBox="1"/>
          <p:nvPr/>
        </p:nvSpPr>
        <p:spPr>
          <a:xfrm>
            <a:off x="304800" y="1791784"/>
            <a:ext cx="11283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8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>
                <a:solidFill>
                  <a:srgbClr val="212529"/>
                </a:solidFill>
                <a:effectLst/>
                <a:latin typeface="+mj-lt"/>
              </a:rPr>
              <a:t>dùng để khởi tạo giá trị các trường hoặc thuộc tính. 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C6597-1165-18AB-452F-E3CEDE7F4420}"/>
              </a:ext>
            </a:extLst>
          </p:cNvPr>
          <p:cNvSpPr txBox="1"/>
          <p:nvPr/>
        </p:nvSpPr>
        <p:spPr>
          <a:xfrm>
            <a:off x="403174" y="2642667"/>
            <a:ext cx="9225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sz="2000" b="0" i="0" dirty="0">
                <a:solidFill>
                  <a:srgbClr val="1B1B1B"/>
                </a:solidFill>
                <a:effectLst/>
                <a:latin typeface="+mj-lt"/>
              </a:rPr>
              <a:t>Khi có phương thức khởi tạo (hàm tạo) muốn chạy nó thì phải dùng toán tử new để có bản thực thi của struct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BF084-23F1-E04A-83E9-5DD995F8ECA1}"/>
              </a:ext>
            </a:extLst>
          </p:cNvPr>
          <p:cNvSpPr txBox="1"/>
          <p:nvPr/>
        </p:nvSpPr>
        <p:spPr>
          <a:xfrm>
            <a:off x="876300" y="3818557"/>
            <a:ext cx="1054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</a:rPr>
              <a:t>LƯU Ý  : phương thức khởi tạo bắt buộc phải khởi tạo toàn bộ 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  <a:p>
            <a:r>
              <a:rPr lang="vi-VN" sz="2400" b="1" dirty="0">
                <a:solidFill>
                  <a:srgbClr val="FF0000"/>
                </a:solidFill>
                <a:latin typeface="+mj-lt"/>
              </a:rPr>
              <a:t>thành viên dữ liệu (trường, thuộc tính) có trong struct.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237028" y="1500188"/>
            <a:ext cx="486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Ví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dụ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phương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thức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khởi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tạo</a:t>
            </a:r>
            <a:endParaRPr lang="en-US" sz="2400" b="1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728E5-CF6E-11F1-C9CD-E6FBD22478E5}"/>
              </a:ext>
            </a:extLst>
          </p:cNvPr>
          <p:cNvSpPr txBox="1"/>
          <p:nvPr/>
        </p:nvSpPr>
        <p:spPr>
          <a:xfrm>
            <a:off x="564107" y="1500188"/>
            <a:ext cx="649889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latin typeface="+mj-lt"/>
              </a:rPr>
              <a:t>public struct Product {</a:t>
            </a:r>
          </a:p>
          <a:p>
            <a:endParaRPr lang="vi-VN" sz="2000" dirty="0">
              <a:latin typeface="+mj-lt"/>
            </a:endParaRPr>
          </a:p>
          <a:p>
            <a:r>
              <a:rPr lang="vi-VN" sz="2000" dirty="0">
                <a:latin typeface="+mj-lt"/>
              </a:rPr>
              <a:t>    public Product(string _name)</a:t>
            </a:r>
          </a:p>
          <a:p>
            <a:r>
              <a:rPr lang="vi-VN" sz="2000" dirty="0">
                <a:latin typeface="+mj-lt"/>
              </a:rPr>
              <a:t>    {</a:t>
            </a:r>
          </a:p>
          <a:p>
            <a:r>
              <a:rPr lang="vi-VN" sz="2000" dirty="0">
                <a:latin typeface="+mj-lt"/>
              </a:rPr>
              <a:t>      // trong cấu trúc có bao nhiêu trường dữ liệu, thuộc tính</a:t>
            </a:r>
          </a:p>
          <a:p>
            <a:r>
              <a:rPr lang="vi-VN" sz="2000" dirty="0">
                <a:latin typeface="+mj-lt"/>
              </a:rPr>
              <a:t>      // phải khởi tạo hết trong hàm tạo (thiếu sẽ lỗi)</a:t>
            </a:r>
          </a:p>
          <a:p>
            <a:r>
              <a:rPr lang="vi-VN" sz="2000" dirty="0">
                <a:latin typeface="+mj-lt"/>
              </a:rPr>
              <a:t>      name = _name;</a:t>
            </a:r>
          </a:p>
          <a:p>
            <a:r>
              <a:rPr lang="vi-VN" sz="2000" dirty="0">
                <a:latin typeface="+mj-lt"/>
              </a:rPr>
              <a:t>      price = 100;</a:t>
            </a:r>
          </a:p>
          <a:p>
            <a:r>
              <a:rPr lang="vi-VN" sz="2000" dirty="0">
                <a:latin typeface="+mj-lt"/>
              </a:rPr>
              <a:t>    }</a:t>
            </a:r>
          </a:p>
          <a:p>
            <a:endParaRPr lang="vi-VN" sz="2000" dirty="0">
              <a:latin typeface="+mj-lt"/>
            </a:endParaRPr>
          </a:p>
          <a:p>
            <a:r>
              <a:rPr lang="vi-VN" sz="2000" dirty="0">
                <a:latin typeface="+mj-lt"/>
              </a:rPr>
              <a:t>    public string name;   // trường tên sản phẩm</a:t>
            </a:r>
          </a:p>
          <a:p>
            <a:r>
              <a:rPr lang="vi-VN" sz="2000" dirty="0">
                <a:latin typeface="+mj-lt"/>
              </a:rPr>
              <a:t>    public decimal price; // trường giá sản phẩm</a:t>
            </a:r>
            <a:endParaRPr lang="en-US" sz="2000" dirty="0">
              <a:latin typeface="+mj-lt"/>
            </a:endParaRPr>
          </a:p>
          <a:p>
            <a:r>
              <a:rPr lang="vi-VN" sz="2000" dirty="0">
                <a:latin typeface="+mj-lt"/>
              </a:rPr>
              <a:t>// Phương thức sinh ra chuỗi thông tin</a:t>
            </a:r>
          </a:p>
          <a:p>
            <a:r>
              <a:rPr lang="vi-VN" sz="2000" dirty="0">
                <a:latin typeface="+mj-lt"/>
              </a:rPr>
              <a:t>    public override string ToString() =&gt; $"{name} : {price}$";</a:t>
            </a:r>
          </a:p>
          <a:p>
            <a:r>
              <a:rPr lang="en-US" sz="2000" dirty="0">
                <a:latin typeface="+mj-lt"/>
              </a:rPr>
              <a:t>   </a:t>
            </a:r>
            <a:r>
              <a:rPr lang="vi-VN" sz="2000" dirty="0"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C69F4-920C-5A0A-B2FA-84A9ED516F6B}"/>
              </a:ext>
            </a:extLst>
          </p:cNvPr>
          <p:cNvSpPr txBox="1"/>
          <p:nvPr/>
        </p:nvSpPr>
        <p:spPr>
          <a:xfrm>
            <a:off x="6953821" y="2524836"/>
            <a:ext cx="5724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Product(“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14");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product.ToString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7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43712" y="880579"/>
            <a:ext cx="3471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iểu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Enum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326" y="1583245"/>
            <a:ext cx="8070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+mj-lt"/>
              </a:rPr>
              <a:t>Kiểu liệt kê (enum) khai báo một tập hợp các hằng số có tên, mặc định giá trị các hằng số này là kiểu int và bắt đầu từ </a:t>
            </a:r>
            <a:r>
              <a:rPr lang="vi-VN" sz="2400" b="1" dirty="0">
                <a:solidFill>
                  <a:srgbClr val="FF0000"/>
                </a:solidFill>
                <a:latin typeface="+mj-lt"/>
              </a:rPr>
              <a:t>0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59A29-7507-4E62-7D8D-A0DE3C0A4DCC}"/>
              </a:ext>
            </a:extLst>
          </p:cNvPr>
          <p:cNvSpPr txBox="1"/>
          <p:nvPr/>
        </p:nvSpPr>
        <p:spPr>
          <a:xfrm>
            <a:off x="1447800" y="2633090"/>
            <a:ext cx="61398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>
                <a:solidFill>
                  <a:srgbClr val="D73A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tên_enum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…}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3C558-0F52-4FA3-B569-9344B64C45E2}"/>
              </a:ext>
            </a:extLst>
          </p:cNvPr>
          <p:cNvSpPr txBox="1"/>
          <p:nvPr/>
        </p:nvSpPr>
        <p:spPr>
          <a:xfrm>
            <a:off x="4639598" y="4443759"/>
            <a:ext cx="44082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800" b="0" i="0" dirty="0"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 dụ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800" b="0" i="0" dirty="0"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enum </a:t>
            </a:r>
            <a:r>
              <a:rPr lang="nb-NO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HocLuc {Kem, TrungBinh, Kha, Gioi};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855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465327" y="906376"/>
            <a:ext cx="487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Enum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4871" y="2197472"/>
            <a:ext cx="807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(int)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HocLuc.Kha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// cast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</a:t>
            </a:r>
          </a:p>
        </p:txBody>
      </p:sp>
    </p:spTree>
    <p:extLst>
      <p:ext uri="{BB962C8B-B14F-4D97-AF65-F5344CB8AC3E}">
        <p14:creationId xmlns:p14="http://schemas.microsoft.com/office/powerpoint/2010/main" val="13175701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903260" y="906376"/>
            <a:ext cx="843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(Array) </a:t>
            </a:r>
            <a:r>
              <a:rPr lang="en-US" sz="3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4871" y="2197472"/>
            <a:ext cx="807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b="1" dirty="0">
                <a:latin typeface="+mj-lt"/>
              </a:rPr>
              <a:t>Mảng (Array) trong C# </a:t>
            </a:r>
            <a:r>
              <a:rPr lang="vi-VN" sz="1800" dirty="0">
                <a:latin typeface="+mj-lt"/>
              </a:rPr>
              <a:t>là một đối tượng chứa các phần tử có kiểu dữ liệu giống nhau</a:t>
            </a:r>
            <a:endParaRPr lang="en-US" sz="18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146" name="Picture 2" descr="Mảng array trong C#">
            <a:extLst>
              <a:ext uri="{FF2B5EF4-FFF2-40B4-BE49-F238E27FC236}">
                <a16:creationId xmlns:a16="http://schemas.microsoft.com/office/drawing/2014/main" id="{B52D5626-7266-F152-4507-6FC2CC3DC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252198"/>
            <a:ext cx="39338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2450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9Slide - 2019">
      <a:dk1>
        <a:srgbClr val="000000"/>
      </a:dk1>
      <a:lt1>
        <a:srgbClr val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666</Words>
  <Application>Microsoft Office PowerPoint</Application>
  <PresentationFormat>Widescreen</PresentationFormat>
  <Paragraphs>94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 New Roman</vt:lpstr>
      <vt:lpstr>Arial</vt:lpstr>
      <vt:lpstr>Open Sans</vt:lpstr>
      <vt:lpstr>Wingdings</vt:lpstr>
      <vt:lpstr>Oi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Nguyen Trong Quan (FTEL ISC HN)</cp:lastModifiedBy>
  <cp:revision>67</cp:revision>
  <dcterms:created xsi:type="dcterms:W3CDTF">2020-08-07T13:14:06Z</dcterms:created>
  <dcterms:modified xsi:type="dcterms:W3CDTF">2022-08-15T08:28:40Z</dcterms:modified>
</cp:coreProperties>
</file>