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59" r:id="rId4"/>
    <p:sldId id="266" r:id="rId5"/>
    <p:sldId id="258" r:id="rId6"/>
    <p:sldId id="260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embeddedFontLst>
    <p:embeddedFont>
      <p:font typeface="Oi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tyW5ytG2QzhO0bomHZxkHQZwE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162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4249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753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9719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736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241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087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76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56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680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659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293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9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/>
        </p:nvSpPr>
        <p:spPr>
          <a:xfrm>
            <a:off x="0" y="-712232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D7D7D7"/>
                </a:solidFill>
                <a:latin typeface="Oi"/>
                <a:ea typeface="Oi"/>
                <a:cs typeface="Oi"/>
                <a:sym typeface="Oi"/>
              </a:rPr>
              <a:t>www.9slide.vn</a:t>
            </a:r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34961778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4" name="Google Shape;14;p8"/>
          <p:cNvSpPr/>
          <p:nvPr/>
        </p:nvSpPr>
        <p:spPr>
          <a:xfrm>
            <a:off x="34961778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-23164800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grpSp>
        <p:nvGrpSpPr>
          <p:cNvPr id="16" name="Google Shape;16;p8"/>
          <p:cNvGrpSpPr/>
          <p:nvPr/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7" name="Google Shape;17;p8"/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 extrusionOk="0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BFBFB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1639214" y="1878024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môn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học</a:t>
            </a:r>
            <a:endParaRPr dirty="0"/>
          </a:p>
        </p:txBody>
      </p:sp>
      <p:sp>
        <p:nvSpPr>
          <p:cNvPr id="61" name="Google Shape;61;p1"/>
          <p:cNvSpPr txBox="1"/>
          <p:nvPr/>
        </p:nvSpPr>
        <p:spPr>
          <a:xfrm>
            <a:off x="166765" y="2435426"/>
            <a:ext cx="521985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vi-VN" sz="2400" b="1" dirty="0">
                <a:solidFill>
                  <a:srgbClr val="154A8D"/>
                </a:solidFill>
                <a:latin typeface="+mj-lt"/>
              </a:rPr>
              <a:t>Xử lý chuỗi (String) và thời gian (Datetime)</a:t>
            </a:r>
            <a:endParaRPr sz="2400" b="1" i="0" u="none" strike="noStrike" cap="none" dirty="0">
              <a:solidFill>
                <a:srgbClr val="154A8D"/>
              </a:solidFill>
              <a:latin typeface="+mj-lt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676400" y="376178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Giảng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viên</a:t>
            </a:r>
            <a:endParaRPr dirty="0"/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3212" y="914400"/>
            <a:ext cx="7445124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950051" y="4191268"/>
            <a:ext cx="4273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NGUYỄN TRỌNG QUÂN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400801" y="755755"/>
            <a:ext cx="4870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4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endParaRPr lang="en-US" sz="3200" b="1" i="0" dirty="0"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4871" y="2197472"/>
            <a:ext cx="807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1800" dirty="0">
                <a:latin typeface="+mj-lt"/>
              </a:rPr>
              <a:t>Định dạng DateTime nghĩa là chuyển đổi đối tượng DateTime thành một string theo một khuôn mẫu nào đó, chẳng hạn theo định dạng ngày/tháng/năm, ... hoặc định dạng dựa vào địa phương (locale) cụ thể.</a:t>
            </a:r>
            <a:endParaRPr lang="en-US" sz="1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FFF0B-4E20-246B-D223-7ECE7B0E57F6}"/>
              </a:ext>
            </a:extLst>
          </p:cNvPr>
          <p:cNvSpPr txBox="1"/>
          <p:nvPr/>
        </p:nvSpPr>
        <p:spPr>
          <a:xfrm>
            <a:off x="1447800" y="3288513"/>
            <a:ext cx="92520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DateTime aDateTime = new DateTime(20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30,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// Các định dạng date-time được hỗ trợ.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string[] formattedStrings = aDateTime.GetDateTimeFormats();</a:t>
            </a:r>
          </a:p>
          <a:p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foreach (string format in formattedStrings)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Console.WriteLine(format);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997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759177" y="957040"/>
            <a:ext cx="487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sz="3200" b="1" i="0" dirty="0"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01A4A0-5215-EF45-B1F4-962675062E97}"/>
              </a:ext>
            </a:extLst>
          </p:cNvPr>
          <p:cNvGraphicFramePr>
            <a:graphicFrameLocks noGrp="1"/>
          </p:cNvGraphicFramePr>
          <p:nvPr/>
        </p:nvGraphicFramePr>
        <p:xfrm>
          <a:off x="1789586" y="2423954"/>
          <a:ext cx="8612828" cy="3154680"/>
        </p:xfrm>
        <a:graphic>
          <a:graphicData uri="http://schemas.openxmlformats.org/drawingml/2006/table">
            <a:tbl>
              <a:tblPr/>
              <a:tblGrid>
                <a:gridCol w="4306414">
                  <a:extLst>
                    <a:ext uri="{9D8B030D-6E8A-4147-A177-3AD203B41FA5}">
                      <a16:colId xmlns:a16="http://schemas.microsoft.com/office/drawing/2014/main" val="3814385717"/>
                    </a:ext>
                  </a:extLst>
                </a:gridCol>
                <a:gridCol w="4306414">
                  <a:extLst>
                    <a:ext uri="{9D8B030D-6E8A-4147-A177-3AD203B41FA5}">
                      <a16:colId xmlns:a16="http://schemas.microsoft.com/office/drawing/2014/main" val="2902518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vi-VN" b="0">
                          <a:effectLst/>
                        </a:rPr>
                        <a:t>Phương thức</a:t>
                      </a:r>
                      <a:endParaRPr lang="vi-VN">
                        <a:effectLst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Mô tả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13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ToString</a:t>
                      </a:r>
                      <a:r>
                        <a:rPr lang="en-US" dirty="0">
                          <a:effectLst/>
                        </a:rPr>
                        <a:t>(String, </a:t>
                      </a:r>
                      <a:r>
                        <a:rPr lang="en-US" dirty="0" err="1">
                          <a:effectLst/>
                        </a:rPr>
                        <a:t>IFormatProvider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effectLst/>
                        </a:rPr>
                        <a:t>Chuyển đổi các giá trị của đối tượng </a:t>
                      </a:r>
                      <a:r>
                        <a:rPr lang="vi-VN" b="0" dirty="0">
                          <a:effectLst/>
                        </a:rPr>
                        <a:t>DateTime </a:t>
                      </a:r>
                      <a:r>
                        <a:rPr lang="vi-VN" dirty="0">
                          <a:effectLst/>
                        </a:rPr>
                        <a:t>hiện tại thành string đại diện tương đương của nó bằng cách sử dụng định dạng cho bởi tham số </a:t>
                      </a:r>
                      <a:r>
                        <a:rPr lang="vi-VN" b="0" dirty="0">
                          <a:effectLst/>
                        </a:rPr>
                        <a:t>String</a:t>
                      </a:r>
                      <a:r>
                        <a:rPr lang="vi-VN" dirty="0">
                          <a:effectLst/>
                        </a:rPr>
                        <a:t>, và các thông tin định dạng văn hóa (Culture) cho bởi tham số </a:t>
                      </a:r>
                      <a:r>
                        <a:rPr lang="vi-VN" b="0" i="1" dirty="0">
                          <a:effectLst/>
                        </a:rPr>
                        <a:t>IFormatProvider</a:t>
                      </a:r>
                      <a:r>
                        <a:rPr lang="vi-VN" dirty="0">
                          <a:effectLst/>
                        </a:rPr>
                        <a:t>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744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ToString(IFormatProvider)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effectLst/>
                        </a:rPr>
                        <a:t>Chuyển đổi giá trị của đối tượng </a:t>
                      </a:r>
                      <a:r>
                        <a:rPr lang="vi-VN" b="0">
                          <a:effectLst/>
                        </a:rPr>
                        <a:t>DateTime </a:t>
                      </a:r>
                      <a:r>
                        <a:rPr lang="vi-VN">
                          <a:effectLst/>
                        </a:rPr>
                        <a:t>hiện tại thành một string tương ứng với thông tin định dạng văn hóa (Culture) cho bởi tham số </a:t>
                      </a:r>
                      <a:r>
                        <a:rPr lang="vi-VN" b="0" i="1">
                          <a:effectLst/>
                        </a:rPr>
                        <a:t>IFormatProvider</a:t>
                      </a:r>
                      <a:r>
                        <a:rPr lang="vi-VN">
                          <a:effectLst/>
                        </a:rPr>
                        <a:t>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612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ToString</a:t>
                      </a:r>
                      <a:r>
                        <a:rPr lang="en-US" dirty="0">
                          <a:effectLst/>
                        </a:rPr>
                        <a:t>(String)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effectLst/>
                        </a:rPr>
                        <a:t>Chuyển đổi các giá trị của đối tượng </a:t>
                      </a:r>
                      <a:r>
                        <a:rPr lang="vi-VN" b="0" dirty="0">
                          <a:effectLst/>
                        </a:rPr>
                        <a:t>DateTime </a:t>
                      </a:r>
                      <a:r>
                        <a:rPr lang="vi-VN" dirty="0">
                          <a:effectLst/>
                        </a:rPr>
                        <a:t>hiện tại thành một string tương đương của nó bằng cách sử dụng định dạng cho bởi tham số </a:t>
                      </a:r>
                      <a:r>
                        <a:rPr lang="vi-VN" b="0" dirty="0">
                          <a:effectLst/>
                        </a:rPr>
                        <a:t>String </a:t>
                      </a:r>
                      <a:r>
                        <a:rPr lang="vi-VN" dirty="0">
                          <a:effectLst/>
                        </a:rPr>
                        <a:t>và các quy ước định dạng của nền văn hóa hiện tại.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30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492163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588155" y="940267"/>
            <a:ext cx="608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sz="3200" b="1" i="0" dirty="0"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ED7B7-B780-D7FD-BF34-81A18AB76B3C}"/>
              </a:ext>
            </a:extLst>
          </p:cNvPr>
          <p:cNvSpPr txBox="1"/>
          <p:nvPr/>
        </p:nvSpPr>
        <p:spPr>
          <a:xfrm>
            <a:off x="1147549" y="1824201"/>
            <a:ext cx="810189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vi-VN" sz="1800" dirty="0">
              <a:latin typeface="+mj-lt"/>
            </a:endParaRPr>
          </a:p>
          <a:p>
            <a:r>
              <a:rPr lang="vi-VN" sz="1800" dirty="0">
                <a:latin typeface="+mj-lt"/>
              </a:rPr>
              <a:t>         char[] formats = {'d', 'D','f','F','g','G','M', 'm','O', 'o','R', 'r','s','t','T','u','U','Y', 'y'};  </a:t>
            </a:r>
          </a:p>
          <a:p>
            <a:r>
              <a:rPr lang="vi-VN" sz="1800" dirty="0">
                <a:latin typeface="+mj-lt"/>
              </a:rPr>
              <a:t>            DateTime aDateTime = new DateTime(</a:t>
            </a:r>
            <a:r>
              <a:rPr lang="en-US" sz="1800" dirty="0">
                <a:latin typeface="+mj-lt"/>
              </a:rPr>
              <a:t>2022</a:t>
            </a:r>
            <a:r>
              <a:rPr lang="vi-VN" sz="1800" dirty="0">
                <a:latin typeface="+mj-lt"/>
              </a:rPr>
              <a:t>, </a:t>
            </a:r>
            <a:r>
              <a:rPr lang="en-US" sz="1800" dirty="0">
                <a:latin typeface="+mj-lt"/>
              </a:rPr>
              <a:t>8</a:t>
            </a:r>
            <a:r>
              <a:rPr lang="vi-VN" sz="1800" dirty="0">
                <a:latin typeface="+mj-lt"/>
              </a:rPr>
              <a:t>, </a:t>
            </a:r>
            <a:r>
              <a:rPr lang="en-US" sz="1800" dirty="0">
                <a:latin typeface="+mj-lt"/>
              </a:rPr>
              <a:t>23</a:t>
            </a:r>
            <a:r>
              <a:rPr lang="vi-VN" sz="1800" dirty="0">
                <a:latin typeface="+mj-lt"/>
              </a:rPr>
              <a:t>, </a:t>
            </a:r>
            <a:r>
              <a:rPr lang="en-US" sz="1800" dirty="0">
                <a:latin typeface="+mj-lt"/>
              </a:rPr>
              <a:t>19</a:t>
            </a:r>
            <a:r>
              <a:rPr lang="vi-VN" sz="1800" dirty="0">
                <a:latin typeface="+mj-lt"/>
              </a:rPr>
              <a:t>, 30, </a:t>
            </a:r>
            <a:r>
              <a:rPr lang="en-US" sz="1800" dirty="0">
                <a:latin typeface="+mj-lt"/>
              </a:rPr>
              <a:t>00</a:t>
            </a:r>
            <a:r>
              <a:rPr lang="vi-VN" sz="1800" dirty="0">
                <a:latin typeface="+mj-lt"/>
              </a:rPr>
              <a:t>); </a:t>
            </a:r>
          </a:p>
          <a:p>
            <a:r>
              <a:rPr lang="vi-VN" sz="1800" dirty="0">
                <a:latin typeface="+mj-lt"/>
              </a:rPr>
              <a:t>            foreach (char ch in formats)</a:t>
            </a:r>
          </a:p>
          <a:p>
            <a:r>
              <a:rPr lang="vi-VN" sz="1800" dirty="0">
                <a:latin typeface="+mj-lt"/>
              </a:rPr>
              <a:t>            {</a:t>
            </a:r>
          </a:p>
          <a:p>
            <a:r>
              <a:rPr lang="vi-VN" sz="1800" dirty="0">
                <a:latin typeface="+mj-lt"/>
              </a:rPr>
              <a:t>                Console.WriteLine("\n======" + ch + " ========\n"); </a:t>
            </a:r>
          </a:p>
          <a:p>
            <a:r>
              <a:rPr lang="vi-VN" sz="1800" dirty="0">
                <a:latin typeface="+mj-lt"/>
              </a:rPr>
              <a:t>                // Các định dạng date-time được hỗ trợ.</a:t>
            </a:r>
          </a:p>
          <a:p>
            <a:r>
              <a:rPr lang="vi-VN" sz="1800" dirty="0">
                <a:latin typeface="+mj-lt"/>
              </a:rPr>
              <a:t>                string[] formattedStrings = aDateTime.GetDateTimeFormats(ch);</a:t>
            </a:r>
          </a:p>
          <a:p>
            <a:endParaRPr lang="vi-VN" sz="1800" dirty="0">
              <a:latin typeface="+mj-lt"/>
            </a:endParaRPr>
          </a:p>
          <a:p>
            <a:r>
              <a:rPr lang="vi-VN" sz="1800" dirty="0">
                <a:latin typeface="+mj-lt"/>
              </a:rPr>
              <a:t>                foreach (string format in formattedStrings)</a:t>
            </a:r>
          </a:p>
          <a:p>
            <a:r>
              <a:rPr lang="vi-VN" sz="1800" dirty="0">
                <a:latin typeface="+mj-lt"/>
              </a:rPr>
              <a:t>                {</a:t>
            </a:r>
          </a:p>
          <a:p>
            <a:r>
              <a:rPr lang="vi-VN" sz="1800" dirty="0">
                <a:latin typeface="+mj-lt"/>
              </a:rPr>
              <a:t>                    Console.WriteLine(format);</a:t>
            </a:r>
          </a:p>
          <a:p>
            <a:r>
              <a:rPr lang="vi-VN" sz="1800" dirty="0">
                <a:latin typeface="+mj-lt"/>
              </a:rPr>
              <a:t>                }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8930087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76633" y="957605"/>
            <a:ext cx="608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sang Datetime</a:t>
            </a:r>
            <a:endParaRPr lang="en-US" sz="3200" b="1" i="0" dirty="0"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967" y="2922871"/>
            <a:ext cx="97706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DateTime.ParseExact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createDateString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"dd/MM/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CultureInfo.InvariantCulture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datetime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If(!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DateTime.TryParseExact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"dd/MM/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CultureInfo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-US"),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DateTimeStyles.None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ED7B7-B780-D7FD-BF34-81A18AB76B3C}"/>
              </a:ext>
            </a:extLst>
          </p:cNvPr>
          <p:cNvSpPr txBox="1"/>
          <p:nvPr/>
        </p:nvSpPr>
        <p:spPr>
          <a:xfrm>
            <a:off x="504967" y="1824201"/>
            <a:ext cx="9622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sang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DateTime.Parse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(string).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DateTime.ParseExact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(string,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fomat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,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6406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76633" y="957605"/>
            <a:ext cx="608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32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endParaRPr lang="en-US" sz="3200" b="1" i="0" dirty="0"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388" y="1542381"/>
            <a:ext cx="9238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DateTime.ToString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fomat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"dd/MM/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HH:mm:ss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yyyyMMdd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HH:mm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HH:mm:ss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dd/MM/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477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76633" y="957605"/>
            <a:ext cx="608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468" y="1841734"/>
            <a:ext cx="92383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latin typeface="+mj-lt"/>
              </a:rPr>
              <a:t>String</a:t>
            </a:r>
            <a:r>
              <a:rPr lang="vi-VN" sz="1600" dirty="0">
                <a:latin typeface="+mj-lt"/>
              </a:rPr>
              <a:t> là một kiểu dữ liệu tham chiếu được dùng để lưu trữ chuỗi ký tự.</a:t>
            </a:r>
            <a:r>
              <a:rPr lang="en-US" sz="1600" dirty="0">
                <a:latin typeface="+mj-lt"/>
              </a:rPr>
              <a:t> </a:t>
            </a:r>
          </a:p>
          <a:p>
            <a:r>
              <a:rPr lang="vi-VN" sz="1600" b="1" dirty="0">
                <a:latin typeface="+mj-lt"/>
              </a:rPr>
              <a:t>Length: </a:t>
            </a:r>
            <a:r>
              <a:rPr lang="vi-VN" sz="1600" dirty="0">
                <a:latin typeface="+mj-lt"/>
              </a:rPr>
              <a:t>Lấy số ký tự của đối tượng String hiện tại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r>
              <a:rPr lang="en-US" sz="1600" b="1" dirty="0" err="1">
                <a:latin typeface="+mj-lt"/>
              </a:rPr>
              <a:t>Phương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thức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của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lớp</a:t>
            </a:r>
            <a:r>
              <a:rPr lang="en-US" sz="1600" b="1" dirty="0">
                <a:latin typeface="+mj-lt"/>
              </a:rPr>
              <a:t> String </a:t>
            </a:r>
            <a:r>
              <a:rPr lang="en-US" sz="1600" b="1" dirty="0" err="1">
                <a:latin typeface="+mj-lt"/>
              </a:rPr>
              <a:t>trong</a:t>
            </a:r>
            <a:r>
              <a:rPr lang="en-US" sz="1600" b="1" dirty="0">
                <a:latin typeface="+mj-lt"/>
              </a:rPr>
              <a:t> C#</a:t>
            </a:r>
          </a:p>
          <a:p>
            <a:endParaRPr lang="en-US" sz="16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dirty="0">
                <a:latin typeface="+mj-lt"/>
              </a:rPr>
              <a:t>public static int Compare(string strA, string strB): So sánh hai đối tượng String cụ thể và trả về một integer mà chỉ vị trí có liên quan của chúng trong thứ tự sắp xếp.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600" dirty="0">
                <a:latin typeface="+mj-lt"/>
              </a:rPr>
              <a:t>public static string </a:t>
            </a:r>
            <a:r>
              <a:rPr lang="vi-VN" sz="1600" b="1" dirty="0">
                <a:latin typeface="+mj-lt"/>
              </a:rPr>
              <a:t>Concat</a:t>
            </a:r>
            <a:r>
              <a:rPr lang="vi-VN" sz="1600" dirty="0">
                <a:latin typeface="+mj-lt"/>
              </a:rPr>
              <a:t>(string str0, string str1): Nối chuỗi hai đối tượng String.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public string </a:t>
            </a:r>
            <a:r>
              <a:rPr lang="en-US" sz="1600" b="1" dirty="0">
                <a:latin typeface="+mj-lt"/>
              </a:rPr>
              <a:t>Replace</a:t>
            </a:r>
            <a:r>
              <a:rPr lang="en-US" sz="1600" dirty="0">
                <a:latin typeface="+mj-lt"/>
              </a:rPr>
              <a:t>(char </a:t>
            </a:r>
            <a:r>
              <a:rPr lang="en-US" sz="1600" dirty="0" err="1">
                <a:latin typeface="+mj-lt"/>
              </a:rPr>
              <a:t>oldChar</a:t>
            </a:r>
            <a:r>
              <a:rPr lang="en-US" sz="1600" dirty="0">
                <a:latin typeface="+mj-lt"/>
              </a:rPr>
              <a:t>, char </a:t>
            </a:r>
            <a:r>
              <a:rPr lang="en-US" sz="1600" dirty="0" err="1">
                <a:latin typeface="+mj-lt"/>
              </a:rPr>
              <a:t>newChar</a:t>
            </a:r>
            <a:r>
              <a:rPr lang="en-US" sz="1600" dirty="0">
                <a:latin typeface="+mj-lt"/>
              </a:rPr>
              <a:t>):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public string </a:t>
            </a:r>
            <a:r>
              <a:rPr lang="en-US" sz="1600" b="1" dirty="0">
                <a:latin typeface="+mj-lt"/>
              </a:rPr>
              <a:t>Remove</a:t>
            </a:r>
            <a:r>
              <a:rPr lang="en-US" sz="1600" dirty="0">
                <a:latin typeface="+mj-lt"/>
              </a:rPr>
              <a:t>(int </a:t>
            </a:r>
            <a:r>
              <a:rPr lang="en-US" sz="1600" dirty="0" err="1">
                <a:latin typeface="+mj-lt"/>
              </a:rPr>
              <a:t>startIndex</a:t>
            </a:r>
            <a:r>
              <a:rPr lang="en-US" sz="1600" dirty="0">
                <a:latin typeface="+mj-lt"/>
              </a:rPr>
              <a:t>, int count):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public string[] </a:t>
            </a:r>
            <a:r>
              <a:rPr lang="en-US" sz="1600" b="1" dirty="0">
                <a:latin typeface="+mj-lt"/>
              </a:rPr>
              <a:t>Split</a:t>
            </a:r>
            <a:r>
              <a:rPr lang="en-US" sz="1600" dirty="0">
                <a:latin typeface="+mj-lt"/>
              </a:rPr>
              <a:t>(params char[] separator):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Public string </a:t>
            </a:r>
            <a:r>
              <a:rPr lang="en-US" sz="1600" b="1" dirty="0">
                <a:latin typeface="+mj-lt"/>
              </a:rPr>
              <a:t>Substring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index,count</a:t>
            </a:r>
            <a:r>
              <a:rPr lang="en-US" sz="1600" dirty="0">
                <a:latin typeface="+mj-lt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/>
              <a:t> </a:t>
            </a:r>
            <a:r>
              <a:rPr lang="vi-VN" sz="1800" b="1" dirty="0">
                <a:latin typeface="+mj-lt"/>
              </a:rPr>
              <a:t>ToUpper</a:t>
            </a:r>
            <a:r>
              <a:rPr lang="vi-VN" sz="1800" dirty="0">
                <a:latin typeface="+mj-lt"/>
              </a:rPr>
              <a:t> để viết hoa và </a:t>
            </a:r>
            <a:r>
              <a:rPr lang="vi-VN" sz="1800" b="1" dirty="0">
                <a:latin typeface="+mj-lt"/>
              </a:rPr>
              <a:t>ToLower</a:t>
            </a:r>
            <a:r>
              <a:rPr lang="vi-VN" sz="1800" dirty="0">
                <a:latin typeface="+mj-lt"/>
              </a:rPr>
              <a:t> để viết thường.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+mj-lt"/>
            </a:endParaRPr>
          </a:p>
          <a:p>
            <a:endParaRPr lang="en-US" sz="1600" b="1" dirty="0">
              <a:latin typeface="+mj-lt"/>
            </a:endParaRPr>
          </a:p>
          <a:p>
            <a:r>
              <a:rPr lang="vi-VN" sz="1600" dirty="0">
                <a:latin typeface="+mj-lt"/>
              </a:rPr>
              <a:t> </a:t>
            </a:r>
            <a:endParaRPr lang="en-US" sz="16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934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76633" y="957605"/>
            <a:ext cx="608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StringBuilder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468" y="1841734"/>
            <a:ext cx="923839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+mj-lt"/>
              </a:rPr>
              <a:t>Lớp </a:t>
            </a:r>
            <a:r>
              <a:rPr lang="vi-VN" b="1" dirty="0">
                <a:latin typeface="+mj-lt"/>
              </a:rPr>
              <a:t>StringBuilder</a:t>
            </a:r>
            <a:r>
              <a:rPr lang="vi-VN" dirty="0">
                <a:latin typeface="+mj-lt"/>
              </a:rPr>
              <a:t> được .NET xây dựng sẵn giúp chúng ta thao tác trực tiếp với chuỗi gốc và giúp tiết kiệm bộ nhớ hơn so với lớp </a:t>
            </a:r>
            <a:r>
              <a:rPr lang="vi-VN" b="1" dirty="0">
                <a:latin typeface="+mj-lt"/>
              </a:rPr>
              <a:t>String</a:t>
            </a:r>
            <a:r>
              <a:rPr lang="vi-VN" dirty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vi-VN" dirty="0">
                <a:latin typeface="+mj-lt"/>
              </a:rPr>
              <a:t>Đặc điểm của StringBuilder là: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+mj-lt"/>
              </a:rPr>
              <a:t>Cho phép thao tác trực tiếp trên chuỗi ban đầu.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+mj-lt"/>
              </a:rPr>
              <a:t>Có khả năng tự mở rộng vùng nhớ khi cần thiết.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+mj-lt"/>
              </a:rPr>
              <a:t>Không cho phép lớp khác kế thừa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string</a:t>
            </a:r>
            <a:r>
              <a:rPr lang="en-US" dirty="0">
                <a:latin typeface="+mj-lt"/>
              </a:rPr>
              <a:t> Value = “</a:t>
            </a:r>
            <a:r>
              <a:rPr lang="en-US" dirty="0" err="1">
                <a:latin typeface="+mj-lt"/>
              </a:rPr>
              <a:t>MyName</a:t>
            </a:r>
            <a:r>
              <a:rPr lang="en-US" dirty="0">
                <a:latin typeface="+mj-lt"/>
              </a:rPr>
              <a:t>"; </a:t>
            </a:r>
          </a:p>
          <a:p>
            <a:r>
              <a:rPr lang="en-US" dirty="0">
                <a:latin typeface="+mj-lt"/>
              </a:rPr>
              <a:t>Value = Value + “Is Quan";</a:t>
            </a:r>
          </a:p>
          <a:p>
            <a:endParaRPr lang="en-US" b="1" dirty="0">
              <a:latin typeface="+mj-lt"/>
            </a:endParaRPr>
          </a:p>
          <a:p>
            <a:r>
              <a:rPr lang="vi-VN" sz="1600" dirty="0">
                <a:latin typeface="+mj-lt"/>
              </a:rPr>
              <a:t>Ở 2 dòng lệnh ta có thể thấy bộ nhớ sẽ được lưu trữ như sau:</a:t>
            </a:r>
          </a:p>
          <a:p>
            <a:r>
              <a:rPr lang="vi-VN" sz="1600" dirty="0">
                <a:latin typeface="+mj-lt"/>
              </a:rPr>
              <a:t>Đầu tiên tạo 1 vùng nhớ đối tượng kiểu string tên là Value.</a:t>
            </a:r>
          </a:p>
          <a:p>
            <a:r>
              <a:rPr lang="vi-VN" sz="1600" dirty="0">
                <a:latin typeface="+mj-lt"/>
              </a:rPr>
              <a:t>Tạo 1 vùng nhớ chứa giá trị “</a:t>
            </a:r>
            <a:r>
              <a:rPr lang="en-US" sz="1600" dirty="0">
                <a:latin typeface="+mj-lt"/>
              </a:rPr>
              <a:t>Is Quan</a:t>
            </a:r>
            <a:r>
              <a:rPr lang="vi-VN" sz="1600" dirty="0">
                <a:latin typeface="+mj-lt"/>
              </a:rPr>
              <a:t>”.</a:t>
            </a:r>
          </a:p>
          <a:p>
            <a:r>
              <a:rPr lang="vi-VN" sz="1600" dirty="0">
                <a:latin typeface="+mj-lt"/>
              </a:rPr>
              <a:t>Khi thực hiện toán tử cộng trên 2 chuỗi sẽ tạo ra 1 vùng nhớ nữa để chứa giá trị chuỗi mới sau khi cộng.</a:t>
            </a:r>
          </a:p>
          <a:p>
            <a:r>
              <a:rPr lang="vi-VN" sz="1600" dirty="0">
                <a:latin typeface="+mj-lt"/>
              </a:rPr>
              <a:t>Cuối cùng là phép gán sẽ thực hiện trỏ đối tượng Value sang vùng nhớ chứa chuỗi kết quả của phép cộng.</a:t>
            </a:r>
          </a:p>
          <a:p>
            <a:endParaRPr lang="en-US" b="1" dirty="0">
              <a:latin typeface="+mj-lt"/>
            </a:endParaRPr>
          </a:p>
          <a:p>
            <a:r>
              <a:rPr lang="vi-VN" dirty="0">
                <a:latin typeface="+mj-lt"/>
              </a:rPr>
              <a:t> 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255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76633" y="957605"/>
            <a:ext cx="608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StringBuilder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468" y="1841734"/>
            <a:ext cx="92383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StringBuilder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StringBuilder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MutableValue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StringBuilder(“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MutableValue.Append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(“Is Quan");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2 câu lệnh trên bộ nhớ sẽ lưu trữ như sau: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một vùng nhớ cho đối tượng MutableValue chứa giá trị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một vùng nhớ chứa giá trị 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Quan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rộng vùng nhớ của MutableValue để nối chuỗi 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Quan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vào sau chuỗi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MyName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72579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76633" y="957605"/>
            <a:ext cx="608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StringBuilder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468" y="1841734"/>
            <a:ext cx="92383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 err="1">
                <a:solidFill>
                  <a:schemeClr val="tx1"/>
                </a:solidFill>
                <a:effectLst/>
                <a:latin typeface="+mj-lt"/>
              </a:rPr>
              <a:t>Nên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+mj-lt"/>
              </a:rPr>
              <a:t>dùng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+mj-lt"/>
              </a:rPr>
              <a:t> String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+mj-lt"/>
              </a:rPr>
              <a:t>và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+mj-lt"/>
              </a:rPr>
              <a:t>StringBuider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+mj-lt"/>
              </a:rPr>
              <a:t>khi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+mj-lt"/>
              </a:rPr>
              <a:t>nào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 ?</a:t>
            </a:r>
            <a:endParaRPr lang="vi-VN" sz="2800" b="1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vi-VN" sz="2400" i="0" dirty="0">
                <a:solidFill>
                  <a:schemeClr val="tx1"/>
                </a:solidFill>
                <a:effectLst/>
                <a:latin typeface="+mj-lt"/>
              </a:rPr>
              <a:t>StringBuilder nên thao tác với chuỗi như gán, nối chuỗi, . . . phải thông qua các phương thức chứ không thể thực hiện trực tiếp được. </a:t>
            </a:r>
            <a:endParaRPr lang="en-US" sz="240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vi-VN" sz="2400" i="0" dirty="0">
                <a:solidFill>
                  <a:schemeClr val="tx1"/>
                </a:solidFill>
                <a:effectLst/>
                <a:latin typeface="+mj-lt"/>
              </a:rPr>
              <a:t> Thông thường đối với các bài toán đòi hỏi thao tác nhiều với chuỗi gốc như cộng chuỗi, chèn chuỗi, xoá bỏ một số ký tự, . . . thì nên sử dụng StringBuilder để tối ưu bộ nhớ.</a:t>
            </a:r>
          </a:p>
          <a:p>
            <a:pPr algn="l"/>
            <a:r>
              <a:rPr lang="vi-VN" sz="2400" i="0" dirty="0">
                <a:solidFill>
                  <a:schemeClr val="tx1"/>
                </a:solidFill>
                <a:effectLst/>
                <a:latin typeface="+mj-lt"/>
              </a:rPr>
              <a:t> Còn lại thì nên sử dụng String để việc thao tác thuận tiện hơn.</a:t>
            </a:r>
          </a:p>
        </p:txBody>
      </p:sp>
    </p:spTree>
    <p:extLst>
      <p:ext uri="{BB962C8B-B14F-4D97-AF65-F5344CB8AC3E}">
        <p14:creationId xmlns:p14="http://schemas.microsoft.com/office/powerpoint/2010/main" val="644552598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76633" y="957605"/>
            <a:ext cx="608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sz="4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4411" y="1841734"/>
            <a:ext cx="1083348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0" dirty="0">
                <a:solidFill>
                  <a:schemeClr val="tx1"/>
                </a:solidFill>
                <a:effectLst/>
                <a:latin typeface="+mj-lt"/>
              </a:rPr>
              <a:t>1 .</a:t>
            </a:r>
            <a:r>
              <a:rPr lang="vi-VN" sz="1800" i="0" dirty="0">
                <a:solidFill>
                  <a:schemeClr val="tx1"/>
                </a:solidFill>
                <a:effectLst/>
                <a:latin typeface="+mj-lt"/>
              </a:rPr>
              <a:t>Viết chương trình C# để kiểm tra username và password và in ra thông báo rằng người dùng đã nhập đúng hay sai username và password.</a:t>
            </a:r>
            <a:endParaRPr lang="en-US" sz="180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endParaRPr lang="en-US" sz="1800" i="0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+mj-lt"/>
              </a:rPr>
              <a:t>2.</a:t>
            </a:r>
            <a:r>
              <a:rPr lang="vi-VN" sz="1800" i="0" dirty="0">
                <a:solidFill>
                  <a:srgbClr val="000000"/>
                </a:solidFill>
                <a:effectLst/>
                <a:latin typeface="+mj-lt"/>
              </a:rPr>
              <a:t>Viết chương trình C# để chuyển chữ hoa thành chữ thường và chữ thường thành chữ hoa rồi in chuỗi kết quả trên màn hình.</a:t>
            </a:r>
            <a:endParaRPr lang="en-US" sz="180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sz="1800" i="0" dirty="0">
                <a:solidFill>
                  <a:schemeClr val="tx1"/>
                </a:solidFill>
                <a:effectLst/>
                <a:latin typeface="+mj-lt"/>
              </a:rPr>
              <a:t>3.</a:t>
            </a: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chương trình C# minh họa lời giải cho bài tập đếm số phụ âm, nguyên âm trong C#:</a:t>
            </a:r>
            <a:endParaRPr lang="vi-VN" sz="20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886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18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0;p2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bài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học</a:t>
            </a:r>
            <a:endParaRPr sz="1700" b="0" i="0" u="none" strike="noStrike" cap="none" dirty="0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5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7C9F93-1593-370E-32CA-87759CFC3AE1}"/>
              </a:ext>
            </a:extLst>
          </p:cNvPr>
          <p:cNvSpPr txBox="1"/>
          <p:nvPr/>
        </p:nvSpPr>
        <p:spPr>
          <a:xfrm>
            <a:off x="5635782" y="297406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394FB-E864-BE92-826E-2723E4FE1AD7}"/>
              </a:ext>
            </a:extLst>
          </p:cNvPr>
          <p:cNvSpPr txBox="1"/>
          <p:nvPr/>
        </p:nvSpPr>
        <p:spPr>
          <a:xfrm>
            <a:off x="1556803" y="3056463"/>
            <a:ext cx="3291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154A8D"/>
                </a:solidFill>
                <a:latin typeface="+mj-lt"/>
              </a:rPr>
              <a:t>T</a:t>
            </a:r>
            <a:r>
              <a:rPr lang="vi-VN" sz="2400" b="1" dirty="0">
                <a:solidFill>
                  <a:srgbClr val="154A8D"/>
                </a:solidFill>
                <a:latin typeface="+mj-lt"/>
              </a:rPr>
              <a:t>hời gian (Datetime</a:t>
            </a:r>
            <a:r>
              <a:rPr lang="en-US" sz="2400" b="1" dirty="0">
                <a:solidFill>
                  <a:srgbClr val="154A8D"/>
                </a:solidFill>
                <a:latin typeface="+mj-lt"/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b="1" dirty="0">
                <a:solidFill>
                  <a:srgbClr val="154A8D"/>
                </a:solidFill>
                <a:latin typeface="+mj-lt"/>
              </a:rPr>
              <a:t>Xử lý chuỗi (String)</a:t>
            </a: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BC3177-E4B7-942E-9D6C-21D3636B1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232" y="1690688"/>
            <a:ext cx="6425780" cy="30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5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250676" y="728553"/>
            <a:ext cx="455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154A8D"/>
                </a:solidFill>
                <a:latin typeface="+mj-lt"/>
              </a:rPr>
              <a:t>T</a:t>
            </a:r>
            <a:r>
              <a:rPr lang="vi-VN" sz="3200" b="1" dirty="0">
                <a:solidFill>
                  <a:srgbClr val="154A8D"/>
                </a:solidFill>
                <a:latin typeface="+mj-lt"/>
              </a:rPr>
              <a:t>hời gian (Datetime</a:t>
            </a:r>
            <a:r>
              <a:rPr lang="en-US" sz="3200" b="1" dirty="0">
                <a:solidFill>
                  <a:srgbClr val="154A8D"/>
                </a:solidFill>
                <a:latin typeface="+mj-lt"/>
              </a:rPr>
              <a:t>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2448" y="1748768"/>
            <a:ext cx="8329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.NET Framework,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System.DateTime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12:00:00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01-01-0001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11:59:59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31-12-9999.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29013" y="41719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10D46-56B6-0738-151A-1C492C04D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532" y="3136702"/>
            <a:ext cx="8677275" cy="268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167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0;p2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bài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học</a:t>
            </a:r>
            <a:endParaRPr sz="1700" b="0" i="0" u="none" strike="noStrike" cap="none" dirty="0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5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739418" y="862216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sz="3600" b="0" i="0" dirty="0"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endParaRPr lang="vi-VN" sz="2800" b="0" i="0" dirty="0">
              <a:solidFill>
                <a:srgbClr val="0808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2969C-3DD3-3C6A-AC6A-5A65311A4540}"/>
              </a:ext>
            </a:extLst>
          </p:cNvPr>
          <p:cNvSpPr txBox="1"/>
          <p:nvPr/>
        </p:nvSpPr>
        <p:spPr>
          <a:xfrm>
            <a:off x="1819702" y="2426882"/>
            <a:ext cx="7656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 year, int month, int day)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 year, int month, int day, Calendar calendar)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 year, int month, int day, int hour, int minute, int second)</a:t>
            </a:r>
          </a:p>
        </p:txBody>
      </p:sp>
    </p:spTree>
    <p:extLst>
      <p:ext uri="{BB962C8B-B14F-4D97-AF65-F5344CB8AC3E}">
        <p14:creationId xmlns:p14="http://schemas.microsoft.com/office/powerpoint/2010/main" val="41674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844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EFFB2-E142-8463-4A03-158382D3C496}"/>
              </a:ext>
            </a:extLst>
          </p:cNvPr>
          <p:cNvSpPr txBox="1"/>
          <p:nvPr/>
        </p:nvSpPr>
        <p:spPr>
          <a:xfrm>
            <a:off x="6619165" y="893391"/>
            <a:ext cx="61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dirty="0" err="1">
                <a:solidFill>
                  <a:srgbClr val="FF92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b="0" i="0" dirty="0">
                <a:solidFill>
                  <a:srgbClr val="FF92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FF92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0" i="0" dirty="0">
                <a:solidFill>
                  <a:srgbClr val="FF92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FF92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3200" b="0" i="0" dirty="0">
                <a:solidFill>
                  <a:srgbClr val="FF92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FF92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b="0" i="0" dirty="0">
                <a:solidFill>
                  <a:srgbClr val="FF92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FF92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3200" b="0" i="0" dirty="0">
              <a:solidFill>
                <a:srgbClr val="FF92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96760-F2CB-B31F-5989-2442D5EE6A85}"/>
              </a:ext>
            </a:extLst>
          </p:cNvPr>
          <p:cNvSpPr txBox="1"/>
          <p:nvPr/>
        </p:nvSpPr>
        <p:spPr>
          <a:xfrm>
            <a:off x="304800" y="1791784"/>
            <a:ext cx="11254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i="0" dirty="0">
                <a:solidFill>
                  <a:srgbClr val="000000"/>
                </a:solidFill>
                <a:effectLst/>
                <a:latin typeface="+mj-lt"/>
              </a:rPr>
              <a:t>DateTime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+mj-lt"/>
              </a:rPr>
              <a:t> cung cấp các phương thức cho phép bạn thêm, hoặc trừ một khoảng thời gian. 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+mj-lt"/>
              </a:rPr>
              <a:t>TimeSpan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+mj-lt"/>
              </a:rPr>
              <a:t> là một class chứa thông tin một khoảng thời gian, nó có thể tham gia như một tham số trong các phương thức thêm bớt thời gian của 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+mj-lt"/>
              </a:rPr>
              <a:t>DateTime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EDE228-2E35-D48C-E616-9AB90F79A8F1}"/>
              </a:ext>
            </a:extLst>
          </p:cNvPr>
          <p:cNvSpPr txBox="1"/>
          <p:nvPr/>
        </p:nvSpPr>
        <p:spPr>
          <a:xfrm>
            <a:off x="3653410" y="2807447"/>
            <a:ext cx="58715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r>
              <a:rPr lang="en-US" dirty="0"/>
              <a:t>           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aDateTime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 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("Now is " + </a:t>
            </a:r>
            <a:r>
              <a:rPr lang="en-US" dirty="0" err="1"/>
              <a:t>aDateTime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//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</a:t>
            </a:r>
          </a:p>
          <a:p>
            <a:r>
              <a:rPr lang="en-US" dirty="0"/>
              <a:t>            // 1 </a:t>
            </a:r>
            <a:r>
              <a:rPr lang="en-US" dirty="0" err="1"/>
              <a:t>giờ</a:t>
            </a:r>
            <a:r>
              <a:rPr lang="en-US" dirty="0"/>
              <a:t> + 1 </a:t>
            </a:r>
            <a:r>
              <a:rPr lang="en-US" dirty="0" err="1"/>
              <a:t>phút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TimeSpan</a:t>
            </a:r>
            <a:r>
              <a:rPr lang="en-US" dirty="0"/>
              <a:t> </a:t>
            </a:r>
            <a:r>
              <a:rPr lang="en-US" dirty="0" err="1"/>
              <a:t>aInterval</a:t>
            </a:r>
            <a:r>
              <a:rPr lang="en-US" dirty="0"/>
              <a:t> = new </a:t>
            </a:r>
            <a:r>
              <a:rPr lang="en-US" dirty="0" err="1"/>
              <a:t>System.TimeSpan</a:t>
            </a:r>
            <a:r>
              <a:rPr lang="en-US" dirty="0"/>
              <a:t>(0, 1, 1, 0);</a:t>
            </a:r>
          </a:p>
          <a:p>
            <a:endParaRPr lang="en-US" dirty="0"/>
          </a:p>
          <a:p>
            <a:r>
              <a:rPr lang="en-US" dirty="0"/>
              <a:t>            //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r>
              <a:rPr lang="en-US" dirty="0"/>
              <a:t>           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newTime</a:t>
            </a:r>
            <a:r>
              <a:rPr lang="en-US" dirty="0"/>
              <a:t> = </a:t>
            </a:r>
            <a:r>
              <a:rPr lang="en-US" dirty="0" err="1"/>
              <a:t>aDateTime.Add</a:t>
            </a:r>
            <a:r>
              <a:rPr lang="en-US" dirty="0"/>
              <a:t>(</a:t>
            </a:r>
            <a:r>
              <a:rPr lang="en-US" dirty="0" err="1"/>
              <a:t>aInterval</a:t>
            </a:r>
            <a:r>
              <a:rPr lang="en-US" dirty="0"/>
              <a:t>);  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("After add 1 hour, 1 minute: " + </a:t>
            </a:r>
            <a:r>
              <a:rPr lang="en-US" dirty="0" err="1"/>
              <a:t>newTime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//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r>
              <a:rPr lang="en-US" dirty="0"/>
              <a:t>            </a:t>
            </a:r>
            <a:r>
              <a:rPr lang="en-US" dirty="0" err="1"/>
              <a:t>newTime</a:t>
            </a:r>
            <a:r>
              <a:rPr lang="en-US" dirty="0"/>
              <a:t> = </a:t>
            </a:r>
            <a:r>
              <a:rPr lang="en-US" dirty="0" err="1"/>
              <a:t>aDateTime.Subtract</a:t>
            </a:r>
            <a:r>
              <a:rPr lang="en-US" dirty="0"/>
              <a:t>(</a:t>
            </a:r>
            <a:r>
              <a:rPr lang="en-US" dirty="0" err="1"/>
              <a:t>aInterval</a:t>
            </a:r>
            <a:r>
              <a:rPr lang="en-US" dirty="0"/>
              <a:t>);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5728E5-CF6E-11F1-C9CD-E6FBD22478E5}"/>
              </a:ext>
            </a:extLst>
          </p:cNvPr>
          <p:cNvSpPr txBox="1"/>
          <p:nvPr/>
        </p:nvSpPr>
        <p:spPr>
          <a:xfrm>
            <a:off x="564107" y="1500188"/>
            <a:ext cx="10845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Class </a:t>
            </a:r>
            <a:r>
              <a:rPr lang="vi-VN" sz="2400" b="1" i="0" dirty="0">
                <a:solidFill>
                  <a:srgbClr val="000000"/>
                </a:solidFill>
                <a:effectLst/>
                <a:latin typeface="+mj-lt"/>
              </a:rPr>
              <a:t>DateTime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 cũng có các phương thức cho phép thêm bớt một loại đơn vị thời gian chẳng hạn: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FC9DE-F7B4-2F65-E816-5758E82F94DA}"/>
              </a:ext>
            </a:extLst>
          </p:cNvPr>
          <p:cNvSpPr txBox="1"/>
          <p:nvPr/>
        </p:nvSpPr>
        <p:spPr>
          <a:xfrm>
            <a:off x="3466531" y="2803267"/>
            <a:ext cx="23823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AddYears</a:t>
            </a:r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AddDays</a:t>
            </a:r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AddMinutes</a:t>
            </a:r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AddSecond</a:t>
            </a:r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7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250676" y="880579"/>
            <a:ext cx="406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2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6558" y="1567855"/>
            <a:ext cx="10209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GetFistDayInMonth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year, int month)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aDateTime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(year, month, 1);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aDateTime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3C558-0F52-4FA3-B569-9344B64C45E2}"/>
              </a:ext>
            </a:extLst>
          </p:cNvPr>
          <p:cNvSpPr txBox="1"/>
          <p:nvPr/>
        </p:nvSpPr>
        <p:spPr>
          <a:xfrm>
            <a:off x="2006219" y="3705096"/>
            <a:ext cx="5145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20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DateTime.DaysInMonth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08);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9E0D8-9F58-94E1-F2A2-BF629C3D6CE9}"/>
              </a:ext>
            </a:extLst>
          </p:cNvPr>
          <p:cNvSpPr txBox="1"/>
          <p:nvPr/>
        </p:nvSpPr>
        <p:spPr>
          <a:xfrm>
            <a:off x="5839619" y="3474264"/>
            <a:ext cx="65646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GetLastDayInYear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year)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aDateTime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(year +1, 1, 1);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retDateTime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aDateTime.AddDays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retDateTime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</p:txBody>
      </p:sp>
    </p:spTree>
    <p:extLst>
      <p:ext uri="{BB962C8B-B14F-4D97-AF65-F5344CB8AC3E}">
        <p14:creationId xmlns:p14="http://schemas.microsoft.com/office/powerpoint/2010/main" val="35150855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728348" y="969090"/>
            <a:ext cx="487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32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2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3200" b="1" i="0" dirty="0"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4871" y="2197472"/>
            <a:ext cx="807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k</a:t>
            </a:r>
            <a:r>
              <a:rPr lang="vi-VN" sz="1800" dirty="0">
                <a:latin typeface="+mj-lt"/>
              </a:rPr>
              <a:t>hoảng thời gian giữa 2 đối tượng</a:t>
            </a:r>
            <a:r>
              <a:rPr lang="en-US" sz="1800" dirty="0">
                <a:latin typeface="+mj-lt"/>
              </a:rPr>
              <a:t> </a:t>
            </a:r>
            <a:r>
              <a:rPr lang="vi-VN" sz="1800" dirty="0">
                <a:latin typeface="+mj-lt"/>
              </a:rPr>
              <a:t>kết quả nhận được là một đối tượng </a:t>
            </a:r>
            <a:r>
              <a:rPr lang="vi-VN" sz="1800" b="1" dirty="0">
                <a:latin typeface="+mj-lt"/>
              </a:rPr>
              <a:t>TimeSpan</a:t>
            </a:r>
            <a:r>
              <a:rPr lang="vi-VN" sz="1800" dirty="0">
                <a:latin typeface="+mj-lt"/>
              </a:rPr>
              <a:t>.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FDC56-F44F-EBA7-532B-397150B48066}"/>
              </a:ext>
            </a:extLst>
          </p:cNvPr>
          <p:cNvSpPr txBox="1"/>
          <p:nvPr/>
        </p:nvSpPr>
        <p:spPr>
          <a:xfrm>
            <a:off x="3070746" y="2743201"/>
            <a:ext cx="541205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//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r>
              <a:rPr lang="en-US" dirty="0"/>
              <a:t>           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aDateTime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    //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2000</a:t>
            </a:r>
          </a:p>
          <a:p>
            <a:r>
              <a:rPr lang="en-US" dirty="0"/>
              <a:t>            </a:t>
            </a:r>
            <a:r>
              <a:rPr lang="en-US" dirty="0" err="1"/>
              <a:t>DateTime</a:t>
            </a:r>
            <a:r>
              <a:rPr lang="en-US" dirty="0"/>
              <a:t> y2K = new </a:t>
            </a:r>
            <a:r>
              <a:rPr lang="en-US" dirty="0" err="1"/>
              <a:t>DateTime</a:t>
            </a:r>
            <a:r>
              <a:rPr lang="en-US" dirty="0"/>
              <a:t>(2000,1,1);</a:t>
            </a:r>
          </a:p>
          <a:p>
            <a:endParaRPr lang="en-US" dirty="0"/>
          </a:p>
          <a:p>
            <a:r>
              <a:rPr lang="en-US" dirty="0"/>
              <a:t>            //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2000 </a:t>
            </a:r>
            <a:r>
              <a:rPr lang="en-US" dirty="0" err="1"/>
              <a:t>tới</a:t>
            </a:r>
            <a:r>
              <a:rPr lang="en-US" dirty="0"/>
              <a:t> nay.</a:t>
            </a:r>
          </a:p>
          <a:p>
            <a:r>
              <a:rPr lang="en-US" dirty="0"/>
              <a:t>            </a:t>
            </a:r>
            <a:r>
              <a:rPr lang="en-US" dirty="0" err="1"/>
              <a:t>TimeSpan</a:t>
            </a:r>
            <a:r>
              <a:rPr lang="en-US" dirty="0"/>
              <a:t> interval = </a:t>
            </a:r>
            <a:r>
              <a:rPr lang="en-US" dirty="0" err="1"/>
              <a:t>aDateTime.Subtract</a:t>
            </a:r>
            <a:r>
              <a:rPr lang="en-US" dirty="0"/>
              <a:t>(y2K); 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("Interval from Y2K to Now: " + interval);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("Days: " + </a:t>
            </a:r>
            <a:r>
              <a:rPr lang="en-US" dirty="0" err="1"/>
              <a:t>interval.Days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("Hours: " + </a:t>
            </a:r>
            <a:r>
              <a:rPr lang="en-US" dirty="0" err="1"/>
              <a:t>interval.Hours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("Minutes: " + </a:t>
            </a:r>
            <a:r>
              <a:rPr lang="en-US" dirty="0" err="1"/>
              <a:t>interval.Minutes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("Seconds: " + </a:t>
            </a:r>
            <a:r>
              <a:rPr lang="en-US" dirty="0" err="1"/>
              <a:t>interval.Seconds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3175701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903260" y="906376"/>
            <a:ext cx="843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sánh hai đối tượng DateTime</a:t>
            </a:r>
            <a:endParaRPr lang="en-US" sz="32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4871" y="2197472"/>
            <a:ext cx="10036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+mj-lt"/>
              </a:rPr>
              <a:t>DateTime</a:t>
            </a:r>
            <a:r>
              <a:rPr lang="vi-VN" sz="2400" dirty="0">
                <a:latin typeface="+mj-lt"/>
              </a:rPr>
              <a:t> có một phương thức tĩnh là </a:t>
            </a:r>
            <a:r>
              <a:rPr lang="vi-VN" sz="2400" i="1" dirty="0">
                <a:latin typeface="+mj-lt"/>
              </a:rPr>
              <a:t>Compare</a:t>
            </a:r>
            <a:r>
              <a:rPr lang="vi-VN" sz="2400" dirty="0">
                <a:latin typeface="+mj-lt"/>
              </a:rPr>
              <a:t>. Phương thức dùng để so sánh 2 đối tượng </a:t>
            </a:r>
            <a:r>
              <a:rPr lang="vi-VN" sz="2400" b="1" dirty="0">
                <a:latin typeface="+mj-lt"/>
              </a:rPr>
              <a:t>DateTime</a:t>
            </a:r>
            <a:r>
              <a:rPr lang="vi-VN" sz="2400" dirty="0">
                <a:latin typeface="+mj-lt"/>
              </a:rPr>
              <a:t> xem đối tượng nào sớm hơn đối tượng còn lại:</a:t>
            </a:r>
            <a:endParaRPr lang="en-US" sz="2400" dirty="0">
              <a:latin typeface="+mj-lt"/>
            </a:endParaRPr>
          </a:p>
          <a:p>
            <a:endParaRPr lang="en-US" sz="24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 Nếu giá trị &lt; 0 nghĩa là firstDateTime sớm hơn (đứng trước) </a:t>
            </a:r>
            <a:endParaRPr lang="en-US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 Nếu giá trị &gt; 0 nghĩa là secondDateTime sớm hơn (đứng trước).</a:t>
            </a:r>
            <a:endParaRPr lang="en-US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  Nếu giá trị = 0 nghĩa là 2 đối tượng này giống nhau về mặt thời gian. </a:t>
            </a:r>
            <a:endParaRPr lang="en-US" sz="2400" dirty="0">
              <a:latin typeface="+mj-lt"/>
            </a:endParaRPr>
          </a:p>
          <a:p>
            <a:endParaRPr lang="en-US" sz="2400" b="1" dirty="0">
              <a:latin typeface="+mj-lt"/>
            </a:endParaRPr>
          </a:p>
          <a:p>
            <a:r>
              <a:rPr lang="vi-VN" sz="2400" b="1" dirty="0">
                <a:solidFill>
                  <a:srgbClr val="FF0000"/>
                </a:solidFill>
                <a:latin typeface="+mj-lt"/>
              </a:rPr>
              <a:t>public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vi-VN" sz="2400" b="1" dirty="0">
                <a:solidFill>
                  <a:srgbClr val="FF0000"/>
                </a:solidFill>
                <a:latin typeface="+mj-lt"/>
              </a:rPr>
              <a:t>static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 int </a:t>
            </a:r>
            <a:r>
              <a:rPr lang="vi-VN" sz="2400" b="1" dirty="0">
                <a:solidFill>
                  <a:srgbClr val="FF0000"/>
                </a:solidFill>
                <a:latin typeface="+mj-lt"/>
              </a:rPr>
              <a:t>Compare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(DateTime firstDateTime, DateTime secondDateTime);</a:t>
            </a:r>
            <a:endParaRPr lang="en-US" sz="2400" b="1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450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9Slide - 2019">
      <a:dk1>
        <a:srgbClr val="000000"/>
      </a:dk1>
      <a:lt1>
        <a:srgbClr val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1806</Words>
  <Application>Microsoft Office PowerPoint</Application>
  <PresentationFormat>Widescreen</PresentationFormat>
  <Paragraphs>205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Times New Roman</vt:lpstr>
      <vt:lpstr>Arial</vt:lpstr>
      <vt:lpstr>Wingdings</vt:lpstr>
      <vt:lpstr>Oi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Nguyen Trong Quan (FTEL FTI HN)</cp:lastModifiedBy>
  <cp:revision>178</cp:revision>
  <dcterms:created xsi:type="dcterms:W3CDTF">2020-08-07T13:14:06Z</dcterms:created>
  <dcterms:modified xsi:type="dcterms:W3CDTF">2022-08-22T07:52:07Z</dcterms:modified>
</cp:coreProperties>
</file>