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63" r:id="rId3"/>
    <p:sldId id="279" r:id="rId4"/>
    <p:sldId id="259" r:id="rId5"/>
    <p:sldId id="266" r:id="rId6"/>
    <p:sldId id="258" r:id="rId7"/>
    <p:sldId id="260" r:id="rId8"/>
    <p:sldId id="265" r:id="rId9"/>
    <p:sldId id="280" r:id="rId10"/>
    <p:sldId id="281" r:id="rId11"/>
    <p:sldId id="282" r:id="rId12"/>
    <p:sldId id="283" r:id="rId13"/>
    <p:sldId id="284" r:id="rId14"/>
  </p:sldIdLst>
  <p:sldSz cx="12192000" cy="6858000"/>
  <p:notesSz cx="6858000" cy="9144000"/>
  <p:embeddedFontLst>
    <p:embeddedFont>
      <p:font typeface="Consolas" panose="020B0609020204030204" pitchFamily="49" charset="0"/>
      <p:regular r:id="rId16"/>
      <p:bold r:id="rId17"/>
      <p:italic r:id="rId18"/>
      <p:boldItalic r:id="rId19"/>
    </p:embeddedFont>
    <p:embeddedFont>
      <p:font typeface="Oi" panose="020B0604020202020204" charset="0"/>
      <p:regular r:id="rId20"/>
    </p:embeddedFont>
    <p:embeddedFont>
      <p:font typeface="Oswald" panose="00000500000000000000" pitchFamily="2" charset="0"/>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htyW5ytG2QzhO0bomHZxkHQZwEe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230" y="-61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 name="Google Shape;5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956217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29852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3749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 name="Google Shape;7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55697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37455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2761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8637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
        <p:cNvGrpSpPr/>
        <p:nvPr/>
      </p:nvGrpSpPr>
      <p:grpSpPr>
        <a:xfrm>
          <a:off x="0" y="0"/>
          <a:ext cx="0" cy="0"/>
          <a:chOff x="0" y="0"/>
          <a:chExt cx="0" cy="0"/>
        </a:xfrm>
      </p:grpSpPr>
      <p:sp>
        <p:nvSpPr>
          <p:cNvPr id="21" name="Google Shape;21;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9"/>
        <p:cNvGrpSpPr/>
        <p:nvPr/>
      </p:nvGrpSpPr>
      <p:grpSpPr>
        <a:xfrm>
          <a:off x="0" y="0"/>
          <a:ext cx="0" cy="0"/>
          <a:chOff x="0" y="0"/>
          <a:chExt cx="0" cy="0"/>
        </a:xfrm>
      </p:grpSpPr>
      <p:sp>
        <p:nvSpPr>
          <p:cNvPr id="30" name="Google Shape;30;p1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2" name="Google Shape;3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5"/>
        <p:cNvGrpSpPr/>
        <p:nvPr/>
      </p:nvGrpSpPr>
      <p:grpSpPr>
        <a:xfrm>
          <a:off x="0" y="0"/>
          <a:ext cx="0" cy="0"/>
          <a:chOff x="0" y="0"/>
          <a:chExt cx="0" cy="0"/>
        </a:xfrm>
      </p:grpSpPr>
      <p:sp>
        <p:nvSpPr>
          <p:cNvPr id="36" name="Google Shape;36;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2"/>
          <p:cNvSpPr>
            <a:spLocks noGrp="1"/>
          </p:cNvSpPr>
          <p:nvPr>
            <p:ph type="pic" idx="2"/>
          </p:nvPr>
        </p:nvSpPr>
        <p:spPr>
          <a:xfrm>
            <a:off x="5183188" y="987425"/>
            <a:ext cx="6172200" cy="4873625"/>
          </a:xfrm>
          <a:prstGeom prst="rect">
            <a:avLst/>
          </a:prstGeom>
          <a:noFill/>
          <a:ln>
            <a:noFill/>
          </a:ln>
        </p:spPr>
      </p:sp>
      <p:sp>
        <p:nvSpPr>
          <p:cNvPr id="38" name="Google Shape;38;p1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9" name="Google Shape;39;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2"/>
        <p:cNvGrpSpPr/>
        <p:nvPr/>
      </p:nvGrpSpPr>
      <p:grpSpPr>
        <a:xfrm>
          <a:off x="0" y="0"/>
          <a:ext cx="0" cy="0"/>
          <a:chOff x="0" y="0"/>
          <a:chExt cx="0" cy="0"/>
        </a:xfrm>
      </p:grpSpPr>
      <p:sp>
        <p:nvSpPr>
          <p:cNvPr id="43" name="Google Shape;43;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8"/>
        <p:cNvGrpSpPr/>
        <p:nvPr/>
      </p:nvGrpSpPr>
      <p:grpSpPr>
        <a:xfrm>
          <a:off x="0" y="0"/>
          <a:ext cx="0" cy="0"/>
          <a:chOff x="0" y="0"/>
          <a:chExt cx="0" cy="0"/>
        </a:xfrm>
      </p:grpSpPr>
      <p:sp>
        <p:nvSpPr>
          <p:cNvPr id="49" name="Google Shape;4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1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p:nvPr/>
        </p:nvSpPr>
        <p:spPr>
          <a:xfrm>
            <a:off x="0" y="-712232"/>
            <a:ext cx="12192000" cy="369332"/>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2400" b="0" i="0" u="none" strike="noStrike" cap="none">
                <a:solidFill>
                  <a:srgbClr val="D7D7D7"/>
                </a:solidFill>
                <a:latin typeface="Oi"/>
                <a:ea typeface="Oi"/>
                <a:cs typeface="Oi"/>
                <a:sym typeface="Oi"/>
              </a:rPr>
              <a:t>www.9slide.vn</a:t>
            </a:r>
            <a:endParaRPr/>
          </a:p>
        </p:txBody>
      </p:sp>
      <p:sp>
        <p:nvSpPr>
          <p:cNvPr id="7" name="Google Shape;7;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i"/>
                <a:ea typeface="Oi"/>
                <a:cs typeface="Oi"/>
                <a:sym typeface="O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i"/>
                <a:ea typeface="Oi"/>
                <a:cs typeface="Oi"/>
                <a:sym typeface="O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i"/>
                <a:ea typeface="Oi"/>
                <a:cs typeface="Oi"/>
                <a:sym typeface="O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9pPr>
          </a:lstStyle>
          <a:p>
            <a:endParaRPr/>
          </a:p>
        </p:txBody>
      </p:sp>
      <p:sp>
        <p:nvSpPr>
          <p:cNvPr id="9" name="Google Shape;9;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Oi"/>
                <a:ea typeface="Oi"/>
                <a:cs typeface="Oi"/>
                <a:sym typeface="Oi"/>
              </a:defRPr>
            </a:lvl1pPr>
            <a:lvl2pPr marR="0" lvl="1" algn="l" rtl="0">
              <a:spcBef>
                <a:spcPts val="0"/>
              </a:spcBef>
              <a:spcAft>
                <a:spcPts val="0"/>
              </a:spcAft>
              <a:buSzPts val="1400"/>
              <a:buNone/>
              <a:defRPr sz="1800" b="0" i="0" u="none" strike="noStrike" cap="none">
                <a:solidFill>
                  <a:schemeClr val="dk1"/>
                </a:solidFill>
                <a:latin typeface="Oi"/>
                <a:ea typeface="Oi"/>
                <a:cs typeface="Oi"/>
                <a:sym typeface="Oi"/>
              </a:defRPr>
            </a:lvl2pPr>
            <a:lvl3pPr marR="0" lvl="2" algn="l" rtl="0">
              <a:spcBef>
                <a:spcPts val="0"/>
              </a:spcBef>
              <a:spcAft>
                <a:spcPts val="0"/>
              </a:spcAft>
              <a:buSzPts val="1400"/>
              <a:buNone/>
              <a:defRPr sz="1800" b="0" i="0" u="none" strike="noStrike" cap="none">
                <a:solidFill>
                  <a:schemeClr val="dk1"/>
                </a:solidFill>
                <a:latin typeface="Oi"/>
                <a:ea typeface="Oi"/>
                <a:cs typeface="Oi"/>
                <a:sym typeface="Oi"/>
              </a:defRPr>
            </a:lvl3pPr>
            <a:lvl4pPr marR="0" lvl="3" algn="l" rtl="0">
              <a:spcBef>
                <a:spcPts val="0"/>
              </a:spcBef>
              <a:spcAft>
                <a:spcPts val="0"/>
              </a:spcAft>
              <a:buSzPts val="1400"/>
              <a:buNone/>
              <a:defRPr sz="1800" b="0" i="0" u="none" strike="noStrike" cap="none">
                <a:solidFill>
                  <a:schemeClr val="dk1"/>
                </a:solidFill>
                <a:latin typeface="Oi"/>
                <a:ea typeface="Oi"/>
                <a:cs typeface="Oi"/>
                <a:sym typeface="Oi"/>
              </a:defRPr>
            </a:lvl4pPr>
            <a:lvl5pPr marR="0" lvl="4" algn="l" rtl="0">
              <a:spcBef>
                <a:spcPts val="0"/>
              </a:spcBef>
              <a:spcAft>
                <a:spcPts val="0"/>
              </a:spcAft>
              <a:buSzPts val="1400"/>
              <a:buNone/>
              <a:defRPr sz="1800" b="0" i="0" u="none" strike="noStrike" cap="none">
                <a:solidFill>
                  <a:schemeClr val="dk1"/>
                </a:solidFill>
                <a:latin typeface="Oi"/>
                <a:ea typeface="Oi"/>
                <a:cs typeface="Oi"/>
                <a:sym typeface="Oi"/>
              </a:defRPr>
            </a:lvl5pPr>
            <a:lvl6pPr marR="0" lvl="5" algn="l" rtl="0">
              <a:spcBef>
                <a:spcPts val="0"/>
              </a:spcBef>
              <a:spcAft>
                <a:spcPts val="0"/>
              </a:spcAft>
              <a:buSzPts val="1400"/>
              <a:buNone/>
              <a:defRPr sz="1800" b="0" i="0" u="none" strike="noStrike" cap="none">
                <a:solidFill>
                  <a:schemeClr val="dk1"/>
                </a:solidFill>
                <a:latin typeface="Oi"/>
                <a:ea typeface="Oi"/>
                <a:cs typeface="Oi"/>
                <a:sym typeface="Oi"/>
              </a:defRPr>
            </a:lvl6pPr>
            <a:lvl7pPr marR="0" lvl="6" algn="l" rtl="0">
              <a:spcBef>
                <a:spcPts val="0"/>
              </a:spcBef>
              <a:spcAft>
                <a:spcPts val="0"/>
              </a:spcAft>
              <a:buSzPts val="1400"/>
              <a:buNone/>
              <a:defRPr sz="1800" b="0" i="0" u="none" strike="noStrike" cap="none">
                <a:solidFill>
                  <a:schemeClr val="dk1"/>
                </a:solidFill>
                <a:latin typeface="Oi"/>
                <a:ea typeface="Oi"/>
                <a:cs typeface="Oi"/>
                <a:sym typeface="Oi"/>
              </a:defRPr>
            </a:lvl7pPr>
            <a:lvl8pPr marR="0" lvl="7" algn="l" rtl="0">
              <a:spcBef>
                <a:spcPts val="0"/>
              </a:spcBef>
              <a:spcAft>
                <a:spcPts val="0"/>
              </a:spcAft>
              <a:buSzPts val="1400"/>
              <a:buNone/>
              <a:defRPr sz="1800" b="0" i="0" u="none" strike="noStrike" cap="none">
                <a:solidFill>
                  <a:schemeClr val="dk1"/>
                </a:solidFill>
                <a:latin typeface="Oi"/>
                <a:ea typeface="Oi"/>
                <a:cs typeface="Oi"/>
                <a:sym typeface="Oi"/>
              </a:defRPr>
            </a:lvl8pPr>
            <a:lvl9pPr marR="0" lvl="8" algn="l" rtl="0">
              <a:spcBef>
                <a:spcPts val="0"/>
              </a:spcBef>
              <a:spcAft>
                <a:spcPts val="0"/>
              </a:spcAft>
              <a:buSzPts val="1400"/>
              <a:buNone/>
              <a:defRPr sz="1800" b="0" i="0" u="none" strike="noStrike" cap="none">
                <a:solidFill>
                  <a:schemeClr val="dk1"/>
                </a:solidFill>
                <a:latin typeface="Oi"/>
                <a:ea typeface="Oi"/>
                <a:cs typeface="Oi"/>
                <a:sym typeface="Oi"/>
              </a:defRPr>
            </a:lvl9pPr>
          </a:lstStyle>
          <a:p>
            <a:endParaRPr/>
          </a:p>
        </p:txBody>
      </p:sp>
      <p:sp>
        <p:nvSpPr>
          <p:cNvPr id="10" name="Google Shape;10;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Oi"/>
                <a:ea typeface="Oi"/>
                <a:cs typeface="Oi"/>
                <a:sym typeface="Oi"/>
              </a:defRPr>
            </a:lvl1pPr>
            <a:lvl2pPr marR="0" lvl="1" algn="l" rtl="0">
              <a:spcBef>
                <a:spcPts val="0"/>
              </a:spcBef>
              <a:spcAft>
                <a:spcPts val="0"/>
              </a:spcAft>
              <a:buSzPts val="1400"/>
              <a:buNone/>
              <a:defRPr sz="1800" b="0" i="0" u="none" strike="noStrike" cap="none">
                <a:solidFill>
                  <a:schemeClr val="dk1"/>
                </a:solidFill>
                <a:latin typeface="Oi"/>
                <a:ea typeface="Oi"/>
                <a:cs typeface="Oi"/>
                <a:sym typeface="Oi"/>
              </a:defRPr>
            </a:lvl2pPr>
            <a:lvl3pPr marR="0" lvl="2" algn="l" rtl="0">
              <a:spcBef>
                <a:spcPts val="0"/>
              </a:spcBef>
              <a:spcAft>
                <a:spcPts val="0"/>
              </a:spcAft>
              <a:buSzPts val="1400"/>
              <a:buNone/>
              <a:defRPr sz="1800" b="0" i="0" u="none" strike="noStrike" cap="none">
                <a:solidFill>
                  <a:schemeClr val="dk1"/>
                </a:solidFill>
                <a:latin typeface="Oi"/>
                <a:ea typeface="Oi"/>
                <a:cs typeface="Oi"/>
                <a:sym typeface="Oi"/>
              </a:defRPr>
            </a:lvl3pPr>
            <a:lvl4pPr marR="0" lvl="3" algn="l" rtl="0">
              <a:spcBef>
                <a:spcPts val="0"/>
              </a:spcBef>
              <a:spcAft>
                <a:spcPts val="0"/>
              </a:spcAft>
              <a:buSzPts val="1400"/>
              <a:buNone/>
              <a:defRPr sz="1800" b="0" i="0" u="none" strike="noStrike" cap="none">
                <a:solidFill>
                  <a:schemeClr val="dk1"/>
                </a:solidFill>
                <a:latin typeface="Oi"/>
                <a:ea typeface="Oi"/>
                <a:cs typeface="Oi"/>
                <a:sym typeface="Oi"/>
              </a:defRPr>
            </a:lvl4pPr>
            <a:lvl5pPr marR="0" lvl="4" algn="l" rtl="0">
              <a:spcBef>
                <a:spcPts val="0"/>
              </a:spcBef>
              <a:spcAft>
                <a:spcPts val="0"/>
              </a:spcAft>
              <a:buSzPts val="1400"/>
              <a:buNone/>
              <a:defRPr sz="1800" b="0" i="0" u="none" strike="noStrike" cap="none">
                <a:solidFill>
                  <a:schemeClr val="dk1"/>
                </a:solidFill>
                <a:latin typeface="Oi"/>
                <a:ea typeface="Oi"/>
                <a:cs typeface="Oi"/>
                <a:sym typeface="Oi"/>
              </a:defRPr>
            </a:lvl5pPr>
            <a:lvl6pPr marR="0" lvl="5" algn="l" rtl="0">
              <a:spcBef>
                <a:spcPts val="0"/>
              </a:spcBef>
              <a:spcAft>
                <a:spcPts val="0"/>
              </a:spcAft>
              <a:buSzPts val="1400"/>
              <a:buNone/>
              <a:defRPr sz="1800" b="0" i="0" u="none" strike="noStrike" cap="none">
                <a:solidFill>
                  <a:schemeClr val="dk1"/>
                </a:solidFill>
                <a:latin typeface="Oi"/>
                <a:ea typeface="Oi"/>
                <a:cs typeface="Oi"/>
                <a:sym typeface="Oi"/>
              </a:defRPr>
            </a:lvl6pPr>
            <a:lvl7pPr marR="0" lvl="6" algn="l" rtl="0">
              <a:spcBef>
                <a:spcPts val="0"/>
              </a:spcBef>
              <a:spcAft>
                <a:spcPts val="0"/>
              </a:spcAft>
              <a:buSzPts val="1400"/>
              <a:buNone/>
              <a:defRPr sz="1800" b="0" i="0" u="none" strike="noStrike" cap="none">
                <a:solidFill>
                  <a:schemeClr val="dk1"/>
                </a:solidFill>
                <a:latin typeface="Oi"/>
                <a:ea typeface="Oi"/>
                <a:cs typeface="Oi"/>
                <a:sym typeface="Oi"/>
              </a:defRPr>
            </a:lvl7pPr>
            <a:lvl8pPr marR="0" lvl="7" algn="l" rtl="0">
              <a:spcBef>
                <a:spcPts val="0"/>
              </a:spcBef>
              <a:spcAft>
                <a:spcPts val="0"/>
              </a:spcAft>
              <a:buSzPts val="1400"/>
              <a:buNone/>
              <a:defRPr sz="1800" b="0" i="0" u="none" strike="noStrike" cap="none">
                <a:solidFill>
                  <a:schemeClr val="dk1"/>
                </a:solidFill>
                <a:latin typeface="Oi"/>
                <a:ea typeface="Oi"/>
                <a:cs typeface="Oi"/>
                <a:sym typeface="Oi"/>
              </a:defRPr>
            </a:lvl8pPr>
            <a:lvl9pPr marR="0" lvl="8" algn="l" rtl="0">
              <a:spcBef>
                <a:spcPts val="0"/>
              </a:spcBef>
              <a:spcAft>
                <a:spcPts val="0"/>
              </a:spcAft>
              <a:buSzPts val="1400"/>
              <a:buNone/>
              <a:defRPr sz="1800" b="0" i="0" u="none" strike="noStrike" cap="none">
                <a:solidFill>
                  <a:schemeClr val="dk1"/>
                </a:solidFill>
                <a:latin typeface="Oi"/>
                <a:ea typeface="Oi"/>
                <a:cs typeface="Oi"/>
                <a:sym typeface="Oi"/>
              </a:defRPr>
            </a:lvl9pPr>
          </a:lstStyle>
          <a:p>
            <a:endParaRPr/>
          </a:p>
        </p:txBody>
      </p:sp>
      <p:sp>
        <p:nvSpPr>
          <p:cNvPr id="11" name="Google Shape;11;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Oi"/>
                <a:ea typeface="Oi"/>
                <a:cs typeface="Oi"/>
                <a:sym typeface="Oi"/>
              </a:defRPr>
            </a:lvl1pPr>
            <a:lvl2pPr marL="0" marR="0" lvl="1" indent="0" algn="r" rtl="0">
              <a:spcBef>
                <a:spcPts val="0"/>
              </a:spcBef>
              <a:buNone/>
              <a:defRPr sz="1200" b="0" i="0" u="none" strike="noStrike" cap="none">
                <a:solidFill>
                  <a:srgbClr val="888888"/>
                </a:solidFill>
                <a:latin typeface="Oi"/>
                <a:ea typeface="Oi"/>
                <a:cs typeface="Oi"/>
                <a:sym typeface="Oi"/>
              </a:defRPr>
            </a:lvl2pPr>
            <a:lvl3pPr marL="0" marR="0" lvl="2" indent="0" algn="r" rtl="0">
              <a:spcBef>
                <a:spcPts val="0"/>
              </a:spcBef>
              <a:buNone/>
              <a:defRPr sz="1200" b="0" i="0" u="none" strike="noStrike" cap="none">
                <a:solidFill>
                  <a:srgbClr val="888888"/>
                </a:solidFill>
                <a:latin typeface="Oi"/>
                <a:ea typeface="Oi"/>
                <a:cs typeface="Oi"/>
                <a:sym typeface="Oi"/>
              </a:defRPr>
            </a:lvl3pPr>
            <a:lvl4pPr marL="0" marR="0" lvl="3" indent="0" algn="r" rtl="0">
              <a:spcBef>
                <a:spcPts val="0"/>
              </a:spcBef>
              <a:buNone/>
              <a:defRPr sz="1200" b="0" i="0" u="none" strike="noStrike" cap="none">
                <a:solidFill>
                  <a:srgbClr val="888888"/>
                </a:solidFill>
                <a:latin typeface="Oi"/>
                <a:ea typeface="Oi"/>
                <a:cs typeface="Oi"/>
                <a:sym typeface="Oi"/>
              </a:defRPr>
            </a:lvl4pPr>
            <a:lvl5pPr marL="0" marR="0" lvl="4" indent="0" algn="r" rtl="0">
              <a:spcBef>
                <a:spcPts val="0"/>
              </a:spcBef>
              <a:buNone/>
              <a:defRPr sz="1200" b="0" i="0" u="none" strike="noStrike" cap="none">
                <a:solidFill>
                  <a:srgbClr val="888888"/>
                </a:solidFill>
                <a:latin typeface="Oi"/>
                <a:ea typeface="Oi"/>
                <a:cs typeface="Oi"/>
                <a:sym typeface="Oi"/>
              </a:defRPr>
            </a:lvl5pPr>
            <a:lvl6pPr marL="0" marR="0" lvl="5" indent="0" algn="r" rtl="0">
              <a:spcBef>
                <a:spcPts val="0"/>
              </a:spcBef>
              <a:buNone/>
              <a:defRPr sz="1200" b="0" i="0" u="none" strike="noStrike" cap="none">
                <a:solidFill>
                  <a:srgbClr val="888888"/>
                </a:solidFill>
                <a:latin typeface="Oi"/>
                <a:ea typeface="Oi"/>
                <a:cs typeface="Oi"/>
                <a:sym typeface="Oi"/>
              </a:defRPr>
            </a:lvl6pPr>
            <a:lvl7pPr marL="0" marR="0" lvl="6" indent="0" algn="r" rtl="0">
              <a:spcBef>
                <a:spcPts val="0"/>
              </a:spcBef>
              <a:buNone/>
              <a:defRPr sz="1200" b="0" i="0" u="none" strike="noStrike" cap="none">
                <a:solidFill>
                  <a:srgbClr val="888888"/>
                </a:solidFill>
                <a:latin typeface="Oi"/>
                <a:ea typeface="Oi"/>
                <a:cs typeface="Oi"/>
                <a:sym typeface="Oi"/>
              </a:defRPr>
            </a:lvl7pPr>
            <a:lvl8pPr marL="0" marR="0" lvl="7" indent="0" algn="r" rtl="0">
              <a:spcBef>
                <a:spcPts val="0"/>
              </a:spcBef>
              <a:buNone/>
              <a:defRPr sz="1200" b="0" i="0" u="none" strike="noStrike" cap="none">
                <a:solidFill>
                  <a:srgbClr val="888888"/>
                </a:solidFill>
                <a:latin typeface="Oi"/>
                <a:ea typeface="Oi"/>
                <a:cs typeface="Oi"/>
                <a:sym typeface="Oi"/>
              </a:defRPr>
            </a:lvl8pPr>
            <a:lvl9pPr marL="0" marR="0" lvl="8" indent="0" algn="r" rtl="0">
              <a:spcBef>
                <a:spcPts val="0"/>
              </a:spcBef>
              <a:buNone/>
              <a:defRPr sz="1200" b="0" i="0" u="none" strike="noStrike" cap="none">
                <a:solidFill>
                  <a:srgbClr val="888888"/>
                </a:solidFill>
                <a:latin typeface="Oi"/>
                <a:ea typeface="Oi"/>
                <a:cs typeface="Oi"/>
                <a:sym typeface="Oi"/>
              </a:defRPr>
            </a:lvl9pPr>
          </a:lstStyle>
          <a:p>
            <a:pPr marL="0" lvl="0" indent="0" algn="r" rtl="0">
              <a:spcBef>
                <a:spcPts val="0"/>
              </a:spcBef>
              <a:spcAft>
                <a:spcPts val="0"/>
              </a:spcAft>
              <a:buNone/>
            </a:pPr>
            <a:fld id="{00000000-1234-1234-1234-123412341234}" type="slidenum">
              <a:rPr lang="en-US"/>
              <a:t>‹#›</a:t>
            </a:fld>
            <a:endParaRPr/>
          </a:p>
        </p:txBody>
      </p:sp>
      <p:sp>
        <p:nvSpPr>
          <p:cNvPr id="12" name="Google Shape;12;p8"/>
          <p:cNvSpPr/>
          <p:nvPr/>
        </p:nvSpPr>
        <p:spPr>
          <a:xfrm>
            <a:off x="-23164800" y="-1303020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3" name="Google Shape;13;p8"/>
          <p:cNvSpPr/>
          <p:nvPr/>
        </p:nvSpPr>
        <p:spPr>
          <a:xfrm>
            <a:off x="34961778" y="-1303020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4" name="Google Shape;14;p8"/>
          <p:cNvSpPr/>
          <p:nvPr/>
        </p:nvSpPr>
        <p:spPr>
          <a:xfrm>
            <a:off x="34961778" y="1949318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5" name="Google Shape;15;p8"/>
          <p:cNvSpPr/>
          <p:nvPr/>
        </p:nvSpPr>
        <p:spPr>
          <a:xfrm>
            <a:off x="-23164800" y="1949318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grpSp>
        <p:nvGrpSpPr>
          <p:cNvPr id="16" name="Google Shape;16;p8"/>
          <p:cNvGrpSpPr/>
          <p:nvPr/>
        </p:nvGrpSpPr>
        <p:grpSpPr>
          <a:xfrm>
            <a:off x="-2202100" y="-2224223"/>
            <a:ext cx="16596200" cy="11284323"/>
            <a:chOff x="-2202100" y="-2224223"/>
            <a:chExt cx="16596200" cy="11284323"/>
          </a:xfrm>
        </p:grpSpPr>
        <p:sp>
          <p:nvSpPr>
            <p:cNvPr id="17" name="Google Shape;17;p8"/>
            <p:cNvSpPr/>
            <p:nvPr/>
          </p:nvSpPr>
          <p:spPr>
            <a:xfrm>
              <a:off x="4851540" y="8494776"/>
              <a:ext cx="2488920" cy="565324"/>
            </a:xfrm>
            <a:prstGeom prst="rect">
              <a:avLst/>
            </a:prstGeom>
            <a:noFill/>
            <a:ln w="21575"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Oi"/>
                <a:ea typeface="Oi"/>
                <a:cs typeface="Oi"/>
                <a:sym typeface="Oi"/>
              </a:endParaRPr>
            </a:p>
          </p:txBody>
        </p:sp>
        <p:sp>
          <p:nvSpPr>
            <p:cNvPr id="18" name="Google Shape;18;p8"/>
            <p:cNvSpPr/>
            <p:nvPr/>
          </p:nvSpPr>
          <p:spPr>
            <a:xfrm>
              <a:off x="5006988" y="8647176"/>
              <a:ext cx="2178025" cy="260524"/>
            </a:xfrm>
            <a:custGeom>
              <a:avLst/>
              <a:gdLst/>
              <a:ahLst/>
              <a:cxnLst/>
              <a:rect l="l" t="t" r="r" b="b"/>
              <a:pathLst>
                <a:path w="2178025" h="260524" extrusionOk="0">
                  <a:moveTo>
                    <a:pt x="1807648" y="222182"/>
                  </a:moveTo>
                  <a:cubicBezTo>
                    <a:pt x="1814010" y="222182"/>
                    <a:pt x="1818838" y="223968"/>
                    <a:pt x="1822130" y="227540"/>
                  </a:cubicBezTo>
                  <a:cubicBezTo>
                    <a:pt x="1825423" y="231111"/>
                    <a:pt x="1827070" y="235576"/>
                    <a:pt x="1827070" y="240934"/>
                  </a:cubicBezTo>
                  <a:cubicBezTo>
                    <a:pt x="1827070" y="246069"/>
                    <a:pt x="1825423" y="250366"/>
                    <a:pt x="1822130" y="253826"/>
                  </a:cubicBezTo>
                  <a:cubicBezTo>
                    <a:pt x="1818838" y="257287"/>
                    <a:pt x="1814010" y="259017"/>
                    <a:pt x="1807648" y="259017"/>
                  </a:cubicBezTo>
                  <a:cubicBezTo>
                    <a:pt x="1801285" y="259017"/>
                    <a:pt x="1796513" y="257287"/>
                    <a:pt x="1793332" y="253826"/>
                  </a:cubicBezTo>
                  <a:cubicBezTo>
                    <a:pt x="1790151" y="250366"/>
                    <a:pt x="1788560" y="246069"/>
                    <a:pt x="1788560" y="240934"/>
                  </a:cubicBezTo>
                  <a:cubicBezTo>
                    <a:pt x="1788560" y="235576"/>
                    <a:pt x="1790151" y="231111"/>
                    <a:pt x="1793332" y="227540"/>
                  </a:cubicBezTo>
                  <a:cubicBezTo>
                    <a:pt x="1796513" y="223968"/>
                    <a:pt x="1801285" y="222182"/>
                    <a:pt x="1807648" y="222182"/>
                  </a:cubicBezTo>
                  <a:close/>
                  <a:moveTo>
                    <a:pt x="807523" y="222182"/>
                  </a:moveTo>
                  <a:cubicBezTo>
                    <a:pt x="813885" y="222182"/>
                    <a:pt x="818713" y="223968"/>
                    <a:pt x="822005" y="227540"/>
                  </a:cubicBezTo>
                  <a:cubicBezTo>
                    <a:pt x="825298" y="231111"/>
                    <a:pt x="826945" y="235576"/>
                    <a:pt x="826945" y="240934"/>
                  </a:cubicBezTo>
                  <a:cubicBezTo>
                    <a:pt x="826945" y="246069"/>
                    <a:pt x="825298" y="250366"/>
                    <a:pt x="822005" y="253826"/>
                  </a:cubicBezTo>
                  <a:cubicBezTo>
                    <a:pt x="818713" y="257287"/>
                    <a:pt x="813885" y="259017"/>
                    <a:pt x="807523" y="259017"/>
                  </a:cubicBezTo>
                  <a:cubicBezTo>
                    <a:pt x="801160" y="259017"/>
                    <a:pt x="796388" y="257287"/>
                    <a:pt x="793207" y="253826"/>
                  </a:cubicBezTo>
                  <a:cubicBezTo>
                    <a:pt x="790026" y="250366"/>
                    <a:pt x="788435" y="246069"/>
                    <a:pt x="788435" y="240934"/>
                  </a:cubicBezTo>
                  <a:cubicBezTo>
                    <a:pt x="788435" y="235576"/>
                    <a:pt x="790026" y="231111"/>
                    <a:pt x="793207" y="227540"/>
                  </a:cubicBezTo>
                  <a:cubicBezTo>
                    <a:pt x="796388" y="223968"/>
                    <a:pt x="801160" y="222182"/>
                    <a:pt x="807523" y="222182"/>
                  </a:cubicBezTo>
                  <a:close/>
                  <a:moveTo>
                    <a:pt x="1488076" y="98952"/>
                  </a:moveTo>
                  <a:cubicBezTo>
                    <a:pt x="1472896" y="98952"/>
                    <a:pt x="1461064" y="104812"/>
                    <a:pt x="1452581" y="116532"/>
                  </a:cubicBezTo>
                  <a:cubicBezTo>
                    <a:pt x="1444098" y="128253"/>
                    <a:pt x="1439856" y="145610"/>
                    <a:pt x="1439856" y="168604"/>
                  </a:cubicBezTo>
                  <a:cubicBezTo>
                    <a:pt x="1439856" y="189142"/>
                    <a:pt x="1444098" y="205215"/>
                    <a:pt x="1452581" y="216824"/>
                  </a:cubicBezTo>
                  <a:cubicBezTo>
                    <a:pt x="1461064" y="228433"/>
                    <a:pt x="1472784" y="234237"/>
                    <a:pt x="1487741" y="234237"/>
                  </a:cubicBezTo>
                  <a:cubicBezTo>
                    <a:pt x="1507387" y="234237"/>
                    <a:pt x="1521730" y="225419"/>
                    <a:pt x="1530771" y="207783"/>
                  </a:cubicBezTo>
                  <a:lnTo>
                    <a:pt x="1530771" y="124569"/>
                  </a:lnTo>
                  <a:cubicBezTo>
                    <a:pt x="1521507" y="107491"/>
                    <a:pt x="1507275" y="98952"/>
                    <a:pt x="1488076" y="98952"/>
                  </a:cubicBezTo>
                  <a:close/>
                  <a:moveTo>
                    <a:pt x="1678241" y="98115"/>
                  </a:moveTo>
                  <a:cubicBezTo>
                    <a:pt x="1665740" y="98115"/>
                    <a:pt x="1655248" y="102663"/>
                    <a:pt x="1646764" y="111761"/>
                  </a:cubicBezTo>
                  <a:cubicBezTo>
                    <a:pt x="1638281" y="120858"/>
                    <a:pt x="1633035" y="133610"/>
                    <a:pt x="1631026" y="150019"/>
                  </a:cubicBezTo>
                  <a:lnTo>
                    <a:pt x="1721774" y="150019"/>
                  </a:lnTo>
                  <a:lnTo>
                    <a:pt x="1721774" y="147675"/>
                  </a:lnTo>
                  <a:cubicBezTo>
                    <a:pt x="1720881" y="131936"/>
                    <a:pt x="1716639" y="119742"/>
                    <a:pt x="1709049" y="111091"/>
                  </a:cubicBezTo>
                  <a:cubicBezTo>
                    <a:pt x="1701459" y="102440"/>
                    <a:pt x="1691190" y="98115"/>
                    <a:pt x="1678241" y="98115"/>
                  </a:cubicBezTo>
                  <a:close/>
                  <a:moveTo>
                    <a:pt x="1855700" y="76014"/>
                  </a:moveTo>
                  <a:lnTo>
                    <a:pt x="1887345" y="76014"/>
                  </a:lnTo>
                  <a:lnTo>
                    <a:pt x="1933389" y="215150"/>
                  </a:lnTo>
                  <a:lnTo>
                    <a:pt x="1978260" y="76014"/>
                  </a:lnTo>
                  <a:lnTo>
                    <a:pt x="2009905" y="76014"/>
                  </a:lnTo>
                  <a:lnTo>
                    <a:pt x="1944941" y="257175"/>
                  </a:lnTo>
                  <a:lnTo>
                    <a:pt x="1921334" y="257175"/>
                  </a:lnTo>
                  <a:close/>
                  <a:moveTo>
                    <a:pt x="1333370" y="76014"/>
                  </a:moveTo>
                  <a:lnTo>
                    <a:pt x="1364344" y="76014"/>
                  </a:lnTo>
                  <a:lnTo>
                    <a:pt x="1364344" y="257175"/>
                  </a:lnTo>
                  <a:lnTo>
                    <a:pt x="1333370" y="257175"/>
                  </a:lnTo>
                  <a:close/>
                  <a:moveTo>
                    <a:pt x="514350" y="76014"/>
                  </a:moveTo>
                  <a:lnTo>
                    <a:pt x="545157" y="76014"/>
                  </a:lnTo>
                  <a:lnTo>
                    <a:pt x="580820" y="211634"/>
                  </a:lnTo>
                  <a:lnTo>
                    <a:pt x="623013" y="76014"/>
                  </a:lnTo>
                  <a:lnTo>
                    <a:pt x="647960" y="76014"/>
                  </a:lnTo>
                  <a:lnTo>
                    <a:pt x="690990" y="214480"/>
                  </a:lnTo>
                  <a:lnTo>
                    <a:pt x="725816" y="76014"/>
                  </a:lnTo>
                  <a:lnTo>
                    <a:pt x="756791" y="76014"/>
                  </a:lnTo>
                  <a:lnTo>
                    <a:pt x="704050" y="257175"/>
                  </a:lnTo>
                  <a:lnTo>
                    <a:pt x="678935" y="257175"/>
                  </a:lnTo>
                  <a:lnTo>
                    <a:pt x="634901" y="119881"/>
                  </a:lnTo>
                  <a:lnTo>
                    <a:pt x="592038" y="257175"/>
                  </a:lnTo>
                  <a:lnTo>
                    <a:pt x="566923" y="257175"/>
                  </a:lnTo>
                  <a:close/>
                  <a:moveTo>
                    <a:pt x="257175" y="76014"/>
                  </a:moveTo>
                  <a:lnTo>
                    <a:pt x="287982" y="76014"/>
                  </a:lnTo>
                  <a:lnTo>
                    <a:pt x="323645" y="211634"/>
                  </a:lnTo>
                  <a:lnTo>
                    <a:pt x="365838" y="76014"/>
                  </a:lnTo>
                  <a:lnTo>
                    <a:pt x="390785" y="76014"/>
                  </a:lnTo>
                  <a:lnTo>
                    <a:pt x="433815" y="214480"/>
                  </a:lnTo>
                  <a:lnTo>
                    <a:pt x="468641" y="76014"/>
                  </a:lnTo>
                  <a:lnTo>
                    <a:pt x="499616" y="76014"/>
                  </a:lnTo>
                  <a:lnTo>
                    <a:pt x="446875" y="257175"/>
                  </a:lnTo>
                  <a:lnTo>
                    <a:pt x="421760" y="257175"/>
                  </a:lnTo>
                  <a:lnTo>
                    <a:pt x="377726" y="119881"/>
                  </a:lnTo>
                  <a:lnTo>
                    <a:pt x="334863" y="257175"/>
                  </a:lnTo>
                  <a:lnTo>
                    <a:pt x="309748" y="257175"/>
                  </a:lnTo>
                  <a:close/>
                  <a:moveTo>
                    <a:pt x="0" y="76014"/>
                  </a:moveTo>
                  <a:lnTo>
                    <a:pt x="30807" y="76014"/>
                  </a:lnTo>
                  <a:lnTo>
                    <a:pt x="66470" y="211634"/>
                  </a:lnTo>
                  <a:lnTo>
                    <a:pt x="108663" y="76014"/>
                  </a:lnTo>
                  <a:lnTo>
                    <a:pt x="133610" y="76014"/>
                  </a:lnTo>
                  <a:lnTo>
                    <a:pt x="176640" y="214480"/>
                  </a:lnTo>
                  <a:lnTo>
                    <a:pt x="211466" y="76014"/>
                  </a:lnTo>
                  <a:lnTo>
                    <a:pt x="242441" y="76014"/>
                  </a:lnTo>
                  <a:lnTo>
                    <a:pt x="189700" y="257175"/>
                  </a:lnTo>
                  <a:lnTo>
                    <a:pt x="164585" y="257175"/>
                  </a:lnTo>
                  <a:lnTo>
                    <a:pt x="120551" y="119881"/>
                  </a:lnTo>
                  <a:lnTo>
                    <a:pt x="77688" y="257175"/>
                  </a:lnTo>
                  <a:lnTo>
                    <a:pt x="52573" y="257175"/>
                  </a:lnTo>
                  <a:close/>
                  <a:moveTo>
                    <a:pt x="2120094" y="72666"/>
                  </a:moveTo>
                  <a:cubicBezTo>
                    <a:pt x="2158380" y="72666"/>
                    <a:pt x="2177690" y="94264"/>
                    <a:pt x="2178025" y="137461"/>
                  </a:cubicBezTo>
                  <a:lnTo>
                    <a:pt x="2178025" y="257175"/>
                  </a:lnTo>
                  <a:lnTo>
                    <a:pt x="2147050" y="257175"/>
                  </a:lnTo>
                  <a:lnTo>
                    <a:pt x="2147050" y="137294"/>
                  </a:lnTo>
                  <a:cubicBezTo>
                    <a:pt x="2146938" y="124234"/>
                    <a:pt x="2143953" y="114579"/>
                    <a:pt x="2138092" y="108328"/>
                  </a:cubicBezTo>
                  <a:cubicBezTo>
                    <a:pt x="2132232" y="102077"/>
                    <a:pt x="2123107" y="98952"/>
                    <a:pt x="2110717" y="98952"/>
                  </a:cubicBezTo>
                  <a:cubicBezTo>
                    <a:pt x="2100671" y="98952"/>
                    <a:pt x="2091853" y="101631"/>
                    <a:pt x="2084263" y="106989"/>
                  </a:cubicBezTo>
                  <a:cubicBezTo>
                    <a:pt x="2076673" y="112347"/>
                    <a:pt x="2070757" y="119379"/>
                    <a:pt x="2066515" y="128085"/>
                  </a:cubicBezTo>
                  <a:lnTo>
                    <a:pt x="2066515" y="257175"/>
                  </a:lnTo>
                  <a:lnTo>
                    <a:pt x="2035541" y="257175"/>
                  </a:lnTo>
                  <a:lnTo>
                    <a:pt x="2035541" y="76014"/>
                  </a:lnTo>
                  <a:lnTo>
                    <a:pt x="2064841" y="76014"/>
                  </a:lnTo>
                  <a:lnTo>
                    <a:pt x="2065846" y="98785"/>
                  </a:lnTo>
                  <a:cubicBezTo>
                    <a:pt x="2079687" y="81372"/>
                    <a:pt x="2097769" y="72666"/>
                    <a:pt x="2120094" y="72666"/>
                  </a:cubicBezTo>
                  <a:close/>
                  <a:moveTo>
                    <a:pt x="1678241" y="72666"/>
                  </a:moveTo>
                  <a:cubicBezTo>
                    <a:pt x="1701794" y="72666"/>
                    <a:pt x="1720099" y="80423"/>
                    <a:pt x="1733159" y="95938"/>
                  </a:cubicBezTo>
                  <a:cubicBezTo>
                    <a:pt x="1746219" y="111454"/>
                    <a:pt x="1752749" y="133666"/>
                    <a:pt x="1752749" y="162576"/>
                  </a:cubicBezTo>
                  <a:lnTo>
                    <a:pt x="1752749" y="175468"/>
                  </a:lnTo>
                  <a:lnTo>
                    <a:pt x="1630021" y="175468"/>
                  </a:lnTo>
                  <a:cubicBezTo>
                    <a:pt x="1630468" y="193328"/>
                    <a:pt x="1635686" y="207755"/>
                    <a:pt x="1645676" y="218749"/>
                  </a:cubicBezTo>
                  <a:cubicBezTo>
                    <a:pt x="1655666" y="229744"/>
                    <a:pt x="1668363" y="235241"/>
                    <a:pt x="1683767" y="235241"/>
                  </a:cubicBezTo>
                  <a:cubicBezTo>
                    <a:pt x="1694706" y="235241"/>
                    <a:pt x="1703970" y="233009"/>
                    <a:pt x="1711560" y="228544"/>
                  </a:cubicBezTo>
                  <a:cubicBezTo>
                    <a:pt x="1719151" y="224079"/>
                    <a:pt x="1725792" y="218163"/>
                    <a:pt x="1731485" y="210796"/>
                  </a:cubicBezTo>
                  <a:lnTo>
                    <a:pt x="1750405" y="225530"/>
                  </a:lnTo>
                  <a:cubicBezTo>
                    <a:pt x="1735224" y="248859"/>
                    <a:pt x="1712453" y="260524"/>
                    <a:pt x="1682092" y="260524"/>
                  </a:cubicBezTo>
                  <a:cubicBezTo>
                    <a:pt x="1657536" y="260524"/>
                    <a:pt x="1637556" y="252459"/>
                    <a:pt x="1622152" y="236330"/>
                  </a:cubicBezTo>
                  <a:cubicBezTo>
                    <a:pt x="1606748" y="220201"/>
                    <a:pt x="1599046" y="198630"/>
                    <a:pt x="1599046" y="171617"/>
                  </a:cubicBezTo>
                  <a:lnTo>
                    <a:pt x="1599046" y="165925"/>
                  </a:lnTo>
                  <a:cubicBezTo>
                    <a:pt x="1599046" y="147954"/>
                    <a:pt x="1602479" y="131908"/>
                    <a:pt x="1609343" y="117788"/>
                  </a:cubicBezTo>
                  <a:cubicBezTo>
                    <a:pt x="1616208" y="103668"/>
                    <a:pt x="1625807" y="92618"/>
                    <a:pt x="1638142" y="84637"/>
                  </a:cubicBezTo>
                  <a:cubicBezTo>
                    <a:pt x="1650476" y="76656"/>
                    <a:pt x="1663842" y="72666"/>
                    <a:pt x="1678241" y="72666"/>
                  </a:cubicBezTo>
                  <a:close/>
                  <a:moveTo>
                    <a:pt x="1129624" y="72666"/>
                  </a:moveTo>
                  <a:cubicBezTo>
                    <a:pt x="1150162" y="72666"/>
                    <a:pt x="1166822" y="77968"/>
                    <a:pt x="1179602" y="88572"/>
                  </a:cubicBezTo>
                  <a:cubicBezTo>
                    <a:pt x="1192383" y="99175"/>
                    <a:pt x="1198773" y="112737"/>
                    <a:pt x="1198773" y="129257"/>
                  </a:cubicBezTo>
                  <a:lnTo>
                    <a:pt x="1167631" y="129257"/>
                  </a:lnTo>
                  <a:cubicBezTo>
                    <a:pt x="1167631" y="120774"/>
                    <a:pt x="1164031" y="113463"/>
                    <a:pt x="1156831" y="107324"/>
                  </a:cubicBezTo>
                  <a:cubicBezTo>
                    <a:pt x="1149632" y="101185"/>
                    <a:pt x="1140563" y="98115"/>
                    <a:pt x="1129624" y="98115"/>
                  </a:cubicBezTo>
                  <a:cubicBezTo>
                    <a:pt x="1118350" y="98115"/>
                    <a:pt x="1109532" y="100571"/>
                    <a:pt x="1103170" y="105482"/>
                  </a:cubicBezTo>
                  <a:cubicBezTo>
                    <a:pt x="1096807" y="110393"/>
                    <a:pt x="1093626" y="116811"/>
                    <a:pt x="1093626" y="124737"/>
                  </a:cubicBezTo>
                  <a:cubicBezTo>
                    <a:pt x="1093626" y="132215"/>
                    <a:pt x="1096584" y="137852"/>
                    <a:pt x="1102500" y="141647"/>
                  </a:cubicBezTo>
                  <a:cubicBezTo>
                    <a:pt x="1108416" y="145442"/>
                    <a:pt x="1119104" y="149070"/>
                    <a:pt x="1134563" y="152530"/>
                  </a:cubicBezTo>
                  <a:cubicBezTo>
                    <a:pt x="1150023" y="155990"/>
                    <a:pt x="1162552" y="160120"/>
                    <a:pt x="1172151" y="164920"/>
                  </a:cubicBezTo>
                  <a:cubicBezTo>
                    <a:pt x="1181751" y="169720"/>
                    <a:pt x="1188867" y="175496"/>
                    <a:pt x="1193499" y="182249"/>
                  </a:cubicBezTo>
                  <a:cubicBezTo>
                    <a:pt x="1198131" y="189002"/>
                    <a:pt x="1200447" y="197234"/>
                    <a:pt x="1200447" y="206945"/>
                  </a:cubicBezTo>
                  <a:cubicBezTo>
                    <a:pt x="1200447" y="223131"/>
                    <a:pt x="1193973" y="236107"/>
                    <a:pt x="1181025" y="245873"/>
                  </a:cubicBezTo>
                  <a:cubicBezTo>
                    <a:pt x="1168077" y="255640"/>
                    <a:pt x="1151278" y="260524"/>
                    <a:pt x="1130628" y="260524"/>
                  </a:cubicBezTo>
                  <a:cubicBezTo>
                    <a:pt x="1116118" y="260524"/>
                    <a:pt x="1103281" y="257956"/>
                    <a:pt x="1092119" y="252822"/>
                  </a:cubicBezTo>
                  <a:cubicBezTo>
                    <a:pt x="1080957" y="247687"/>
                    <a:pt x="1072223" y="240516"/>
                    <a:pt x="1065916" y="231307"/>
                  </a:cubicBezTo>
                  <a:cubicBezTo>
                    <a:pt x="1059610" y="222098"/>
                    <a:pt x="1056456" y="212136"/>
                    <a:pt x="1056456" y="201420"/>
                  </a:cubicBezTo>
                  <a:lnTo>
                    <a:pt x="1087431" y="201420"/>
                  </a:lnTo>
                  <a:cubicBezTo>
                    <a:pt x="1087989" y="211801"/>
                    <a:pt x="1092147" y="220033"/>
                    <a:pt x="1099905" y="226116"/>
                  </a:cubicBezTo>
                  <a:cubicBezTo>
                    <a:pt x="1107662" y="232200"/>
                    <a:pt x="1117904" y="235241"/>
                    <a:pt x="1130628" y="235241"/>
                  </a:cubicBezTo>
                  <a:cubicBezTo>
                    <a:pt x="1142349" y="235241"/>
                    <a:pt x="1151753" y="232869"/>
                    <a:pt x="1158841" y="228126"/>
                  </a:cubicBezTo>
                  <a:cubicBezTo>
                    <a:pt x="1165929" y="223382"/>
                    <a:pt x="1169473" y="217047"/>
                    <a:pt x="1169473" y="209122"/>
                  </a:cubicBezTo>
                  <a:cubicBezTo>
                    <a:pt x="1169473" y="200751"/>
                    <a:pt x="1166319" y="194249"/>
                    <a:pt x="1160013" y="189616"/>
                  </a:cubicBezTo>
                  <a:cubicBezTo>
                    <a:pt x="1153706" y="184984"/>
                    <a:pt x="1142711" y="180994"/>
                    <a:pt x="1127029" y="177645"/>
                  </a:cubicBezTo>
                  <a:cubicBezTo>
                    <a:pt x="1111346" y="174296"/>
                    <a:pt x="1098900" y="170278"/>
                    <a:pt x="1089691" y="165590"/>
                  </a:cubicBezTo>
                  <a:cubicBezTo>
                    <a:pt x="1080483" y="160902"/>
                    <a:pt x="1073674" y="155321"/>
                    <a:pt x="1069265" y="148847"/>
                  </a:cubicBezTo>
                  <a:cubicBezTo>
                    <a:pt x="1064856" y="142373"/>
                    <a:pt x="1062651" y="134671"/>
                    <a:pt x="1062651" y="125741"/>
                  </a:cubicBezTo>
                  <a:cubicBezTo>
                    <a:pt x="1062651" y="110896"/>
                    <a:pt x="1068930" y="98338"/>
                    <a:pt x="1081487" y="88069"/>
                  </a:cubicBezTo>
                  <a:cubicBezTo>
                    <a:pt x="1094045" y="77800"/>
                    <a:pt x="1110090" y="72666"/>
                    <a:pt x="1129624" y="72666"/>
                  </a:cubicBezTo>
                  <a:close/>
                  <a:moveTo>
                    <a:pt x="942472" y="35831"/>
                  </a:moveTo>
                  <a:cubicBezTo>
                    <a:pt x="928855" y="35831"/>
                    <a:pt x="917916" y="41049"/>
                    <a:pt x="909656" y="51485"/>
                  </a:cubicBezTo>
                  <a:cubicBezTo>
                    <a:pt x="901396" y="61922"/>
                    <a:pt x="897266" y="75679"/>
                    <a:pt x="897266" y="92757"/>
                  </a:cubicBezTo>
                  <a:cubicBezTo>
                    <a:pt x="897266" y="109389"/>
                    <a:pt x="901256" y="123090"/>
                    <a:pt x="909237" y="133862"/>
                  </a:cubicBezTo>
                  <a:cubicBezTo>
                    <a:pt x="917218" y="144633"/>
                    <a:pt x="927906" y="150019"/>
                    <a:pt x="941300" y="150019"/>
                  </a:cubicBezTo>
                  <a:cubicBezTo>
                    <a:pt x="951681" y="150019"/>
                    <a:pt x="961253" y="146838"/>
                    <a:pt x="970015" y="140475"/>
                  </a:cubicBezTo>
                  <a:cubicBezTo>
                    <a:pt x="978777" y="134113"/>
                    <a:pt x="985168" y="126243"/>
                    <a:pt x="989186" y="116867"/>
                  </a:cubicBezTo>
                  <a:lnTo>
                    <a:pt x="989186" y="104477"/>
                  </a:lnTo>
                  <a:cubicBezTo>
                    <a:pt x="989186" y="84163"/>
                    <a:pt x="984777" y="67643"/>
                    <a:pt x="975959" y="54918"/>
                  </a:cubicBezTo>
                  <a:cubicBezTo>
                    <a:pt x="967141" y="42193"/>
                    <a:pt x="955979" y="35831"/>
                    <a:pt x="942472" y="35831"/>
                  </a:cubicBezTo>
                  <a:close/>
                  <a:moveTo>
                    <a:pt x="1349108" y="10046"/>
                  </a:moveTo>
                  <a:cubicBezTo>
                    <a:pt x="1355136" y="10046"/>
                    <a:pt x="1359712" y="11776"/>
                    <a:pt x="1362837" y="15237"/>
                  </a:cubicBezTo>
                  <a:cubicBezTo>
                    <a:pt x="1365963" y="18697"/>
                    <a:pt x="1367526" y="22938"/>
                    <a:pt x="1367526" y="27961"/>
                  </a:cubicBezTo>
                  <a:cubicBezTo>
                    <a:pt x="1367526" y="32984"/>
                    <a:pt x="1365963" y="37170"/>
                    <a:pt x="1362837" y="40519"/>
                  </a:cubicBezTo>
                  <a:cubicBezTo>
                    <a:pt x="1359712" y="43867"/>
                    <a:pt x="1355136" y="45542"/>
                    <a:pt x="1349108" y="45542"/>
                  </a:cubicBezTo>
                  <a:cubicBezTo>
                    <a:pt x="1343081" y="45542"/>
                    <a:pt x="1338532" y="43867"/>
                    <a:pt x="1335462" y="40519"/>
                  </a:cubicBezTo>
                  <a:cubicBezTo>
                    <a:pt x="1332393" y="37170"/>
                    <a:pt x="1330858" y="32984"/>
                    <a:pt x="1330858" y="27961"/>
                  </a:cubicBezTo>
                  <a:cubicBezTo>
                    <a:pt x="1330858" y="22938"/>
                    <a:pt x="1332393" y="18697"/>
                    <a:pt x="1335462" y="15237"/>
                  </a:cubicBezTo>
                  <a:cubicBezTo>
                    <a:pt x="1338532" y="11776"/>
                    <a:pt x="1343081" y="10046"/>
                    <a:pt x="1349108" y="10046"/>
                  </a:cubicBezTo>
                  <a:close/>
                  <a:moveTo>
                    <a:pt x="942305" y="10046"/>
                  </a:moveTo>
                  <a:cubicBezTo>
                    <a:pt x="966415" y="10046"/>
                    <a:pt x="985419" y="19060"/>
                    <a:pt x="999316" y="37086"/>
                  </a:cubicBezTo>
                  <a:cubicBezTo>
                    <a:pt x="1013212" y="55113"/>
                    <a:pt x="1020161" y="79698"/>
                    <a:pt x="1020161" y="110840"/>
                  </a:cubicBezTo>
                  <a:lnTo>
                    <a:pt x="1020161" y="119881"/>
                  </a:lnTo>
                  <a:cubicBezTo>
                    <a:pt x="1020161" y="167320"/>
                    <a:pt x="1010785" y="201950"/>
                    <a:pt x="992032" y="223772"/>
                  </a:cubicBezTo>
                  <a:cubicBezTo>
                    <a:pt x="973280" y="245594"/>
                    <a:pt x="944984" y="256784"/>
                    <a:pt x="907144" y="257342"/>
                  </a:cubicBezTo>
                  <a:lnTo>
                    <a:pt x="901117" y="257342"/>
                  </a:lnTo>
                  <a:lnTo>
                    <a:pt x="901117" y="231056"/>
                  </a:lnTo>
                  <a:lnTo>
                    <a:pt x="907647" y="231056"/>
                  </a:lnTo>
                  <a:cubicBezTo>
                    <a:pt x="933208" y="230611"/>
                    <a:pt x="952853" y="223956"/>
                    <a:pt x="966583" y="211089"/>
                  </a:cubicBezTo>
                  <a:cubicBezTo>
                    <a:pt x="980312" y="198223"/>
                    <a:pt x="987791" y="177866"/>
                    <a:pt x="989018" y="150019"/>
                  </a:cubicBezTo>
                  <a:cubicBezTo>
                    <a:pt x="982545" y="157721"/>
                    <a:pt x="974815" y="163916"/>
                    <a:pt x="965829" y="168604"/>
                  </a:cubicBezTo>
                  <a:cubicBezTo>
                    <a:pt x="956844" y="173292"/>
                    <a:pt x="946993" y="175636"/>
                    <a:pt x="936278" y="175636"/>
                  </a:cubicBezTo>
                  <a:cubicBezTo>
                    <a:pt x="922213" y="175636"/>
                    <a:pt x="909963" y="172176"/>
                    <a:pt x="899526" y="165255"/>
                  </a:cubicBezTo>
                  <a:cubicBezTo>
                    <a:pt x="889090" y="158335"/>
                    <a:pt x="881025" y="148596"/>
                    <a:pt x="875332" y="136038"/>
                  </a:cubicBezTo>
                  <a:cubicBezTo>
                    <a:pt x="869640" y="123481"/>
                    <a:pt x="866793" y="109612"/>
                    <a:pt x="866793" y="94431"/>
                  </a:cubicBezTo>
                  <a:cubicBezTo>
                    <a:pt x="866793" y="78135"/>
                    <a:pt x="869891" y="63457"/>
                    <a:pt x="876086" y="50397"/>
                  </a:cubicBezTo>
                  <a:cubicBezTo>
                    <a:pt x="882281" y="37338"/>
                    <a:pt x="891071" y="27347"/>
                    <a:pt x="902456" y="20427"/>
                  </a:cubicBezTo>
                  <a:cubicBezTo>
                    <a:pt x="913842" y="13506"/>
                    <a:pt x="927125" y="10046"/>
                    <a:pt x="942305" y="10046"/>
                  </a:cubicBezTo>
                  <a:close/>
                  <a:moveTo>
                    <a:pt x="1530771" y="0"/>
                  </a:moveTo>
                  <a:lnTo>
                    <a:pt x="1561746" y="0"/>
                  </a:lnTo>
                  <a:lnTo>
                    <a:pt x="1561746" y="257175"/>
                  </a:lnTo>
                  <a:lnTo>
                    <a:pt x="1533283" y="257175"/>
                  </a:lnTo>
                  <a:lnTo>
                    <a:pt x="1531776" y="237753"/>
                  </a:lnTo>
                  <a:cubicBezTo>
                    <a:pt x="1519386" y="252933"/>
                    <a:pt x="1502141" y="260524"/>
                    <a:pt x="1480040" y="260524"/>
                  </a:cubicBezTo>
                  <a:cubicBezTo>
                    <a:pt x="1459055" y="260524"/>
                    <a:pt x="1441949" y="251929"/>
                    <a:pt x="1428722" y="234739"/>
                  </a:cubicBezTo>
                  <a:cubicBezTo>
                    <a:pt x="1415495" y="217549"/>
                    <a:pt x="1408881" y="195114"/>
                    <a:pt x="1408881" y="167432"/>
                  </a:cubicBezTo>
                  <a:lnTo>
                    <a:pt x="1408881" y="165088"/>
                  </a:lnTo>
                  <a:cubicBezTo>
                    <a:pt x="1408881" y="137294"/>
                    <a:pt x="1415467" y="114942"/>
                    <a:pt x="1428638" y="98031"/>
                  </a:cubicBezTo>
                  <a:cubicBezTo>
                    <a:pt x="1441809" y="81121"/>
                    <a:pt x="1459055" y="72666"/>
                    <a:pt x="1480375" y="72666"/>
                  </a:cubicBezTo>
                  <a:cubicBezTo>
                    <a:pt x="1501583" y="72666"/>
                    <a:pt x="1518381" y="79921"/>
                    <a:pt x="1530771" y="94431"/>
                  </a:cubicBezTo>
                  <a:close/>
                  <a:moveTo>
                    <a:pt x="1247645" y="0"/>
                  </a:moveTo>
                  <a:lnTo>
                    <a:pt x="1278619" y="0"/>
                  </a:lnTo>
                  <a:lnTo>
                    <a:pt x="1278619" y="257175"/>
                  </a:lnTo>
                  <a:lnTo>
                    <a:pt x="1247645" y="257175"/>
                  </a:lnTo>
                  <a:close/>
                </a:path>
              </a:pathLst>
            </a:custGeom>
            <a:solidFill>
              <a:srgbClr val="BFBFB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700" b="0" i="0" u="none" strike="noStrike" cap="none">
                <a:solidFill>
                  <a:srgbClr val="BFBFBF"/>
                </a:solidFill>
                <a:latin typeface="Oi"/>
                <a:ea typeface="Oi"/>
                <a:cs typeface="Oi"/>
                <a:sym typeface="Oi"/>
              </a:endParaRPr>
            </a:p>
          </p:txBody>
        </p:sp>
        <p:sp>
          <p:nvSpPr>
            <p:cNvPr id="19" name="Google Shape;19;p8"/>
            <p:cNvSpPr/>
            <p:nvPr/>
          </p:nvSpPr>
          <p:spPr>
            <a:xfrm>
              <a:off x="-2202100" y="-2224223"/>
              <a:ext cx="16596200" cy="11284323"/>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hyperlink" Target="http://minhhn.com/lap-trinh-c-sharp/kieu-struct-trong-lap-trinh-csharp/" TargetMode="External"/><Relationship Id="rId4" Type="http://schemas.openxmlformats.org/officeDocument/2006/relationships/hyperlink" Target="http://minhhn.com/lap-trinh-c-sharp/interface-trong-lap-trinh-csharp/"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60" name="Google Shape;60;p1"/>
          <p:cNvSpPr txBox="1"/>
          <p:nvPr/>
        </p:nvSpPr>
        <p:spPr>
          <a:xfrm>
            <a:off x="1639214" y="1878024"/>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môn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dirty="0"/>
          </a:p>
        </p:txBody>
      </p:sp>
      <p:sp>
        <p:nvSpPr>
          <p:cNvPr id="61" name="Google Shape;61;p1"/>
          <p:cNvSpPr txBox="1"/>
          <p:nvPr/>
        </p:nvSpPr>
        <p:spPr>
          <a:xfrm>
            <a:off x="166765" y="2435426"/>
            <a:ext cx="5219856" cy="984885"/>
          </a:xfrm>
          <a:prstGeom prst="rect">
            <a:avLst/>
          </a:prstGeom>
          <a:noFill/>
          <a:ln>
            <a:noFill/>
          </a:ln>
        </p:spPr>
        <p:txBody>
          <a:bodyPr spcFirstLastPara="1" wrap="square" lIns="0" tIns="0" rIns="0" bIns="0" anchor="t" anchorCtr="0">
            <a:spAutoFit/>
          </a:bodyPr>
          <a:lstStyle/>
          <a:p>
            <a:pPr algn="ctr" fontAlgn="base"/>
            <a:r>
              <a:rPr lang="en-US" sz="3200" b="1" i="0" dirty="0" err="1">
                <a:solidFill>
                  <a:schemeClr val="bg2">
                    <a:lumMod val="60000"/>
                    <a:lumOff val="40000"/>
                  </a:schemeClr>
                </a:solidFill>
                <a:effectLst/>
                <a:latin typeface="Times New Roman" panose="02020603050405020304" pitchFamily="18" charset="0"/>
                <a:cs typeface="Times New Roman" panose="02020603050405020304" pitchFamily="18" charset="0"/>
              </a:rPr>
              <a:t>Làm</a:t>
            </a:r>
            <a:r>
              <a:rPr lang="en-US" sz="3200" b="1" i="0" dirty="0">
                <a:solidFill>
                  <a:schemeClr val="bg2">
                    <a:lumMod val="60000"/>
                    <a:lumOff val="40000"/>
                  </a:schemeClr>
                </a:solidFill>
                <a:effectLst/>
                <a:latin typeface="Times New Roman" panose="02020603050405020304" pitchFamily="18" charset="0"/>
                <a:cs typeface="Times New Roman" panose="02020603050405020304" pitchFamily="18" charset="0"/>
              </a:rPr>
              <a:t> </a:t>
            </a:r>
            <a:r>
              <a:rPr lang="en-US" sz="3200" b="1" i="0" dirty="0" err="1">
                <a:solidFill>
                  <a:schemeClr val="bg2">
                    <a:lumMod val="60000"/>
                    <a:lumOff val="40000"/>
                  </a:schemeClr>
                </a:solidFill>
                <a:effectLst/>
                <a:latin typeface="Times New Roman" panose="02020603050405020304" pitchFamily="18" charset="0"/>
                <a:cs typeface="Times New Roman" panose="02020603050405020304" pitchFamily="18" charset="0"/>
              </a:rPr>
              <a:t>việc</a:t>
            </a:r>
            <a:r>
              <a:rPr lang="en-US" sz="3200" b="1" i="0" dirty="0">
                <a:solidFill>
                  <a:schemeClr val="bg2">
                    <a:lumMod val="60000"/>
                    <a:lumOff val="40000"/>
                  </a:schemeClr>
                </a:solidFill>
                <a:effectLst/>
                <a:latin typeface="Times New Roman" panose="02020603050405020304" pitchFamily="18" charset="0"/>
                <a:cs typeface="Times New Roman" panose="02020603050405020304" pitchFamily="18" charset="0"/>
              </a:rPr>
              <a:t> </a:t>
            </a:r>
            <a:r>
              <a:rPr lang="en-US" sz="3200" b="1" i="0" dirty="0" err="1">
                <a:solidFill>
                  <a:schemeClr val="bg2">
                    <a:lumMod val="60000"/>
                    <a:lumOff val="40000"/>
                  </a:schemeClr>
                </a:solidFill>
                <a:effectLst/>
                <a:latin typeface="Times New Roman" panose="02020603050405020304" pitchFamily="18" charset="0"/>
                <a:cs typeface="Times New Roman" panose="02020603050405020304" pitchFamily="18" charset="0"/>
              </a:rPr>
              <a:t>với</a:t>
            </a:r>
            <a:r>
              <a:rPr lang="en-US" sz="3200" b="1" i="0" dirty="0">
                <a:solidFill>
                  <a:schemeClr val="bg2">
                    <a:lumMod val="60000"/>
                    <a:lumOff val="40000"/>
                  </a:schemeClr>
                </a:solidFill>
                <a:effectLst/>
                <a:latin typeface="Times New Roman" panose="02020603050405020304" pitchFamily="18" charset="0"/>
                <a:cs typeface="Times New Roman" panose="02020603050405020304" pitchFamily="18" charset="0"/>
              </a:rPr>
              <a:t> Collection </a:t>
            </a:r>
            <a:r>
              <a:rPr lang="en-US" sz="3200" b="1" i="0" dirty="0" err="1">
                <a:solidFill>
                  <a:schemeClr val="bg2">
                    <a:lumMod val="60000"/>
                    <a:lumOff val="40000"/>
                  </a:schemeClr>
                </a:solidFill>
                <a:effectLst/>
                <a:latin typeface="Times New Roman" panose="02020603050405020304" pitchFamily="18" charset="0"/>
                <a:cs typeface="Times New Roman" panose="02020603050405020304" pitchFamily="18" charset="0"/>
              </a:rPr>
              <a:t>và</a:t>
            </a:r>
            <a:r>
              <a:rPr lang="en-US" sz="3200" b="1" i="0" dirty="0">
                <a:solidFill>
                  <a:schemeClr val="bg2">
                    <a:lumMod val="60000"/>
                    <a:lumOff val="40000"/>
                  </a:schemeClr>
                </a:solidFill>
                <a:effectLst/>
                <a:latin typeface="Times New Roman" panose="02020603050405020304" pitchFamily="18" charset="0"/>
                <a:cs typeface="Times New Roman" panose="02020603050405020304" pitchFamily="18" charset="0"/>
              </a:rPr>
              <a:t> Generic </a:t>
            </a:r>
            <a:r>
              <a:rPr lang="en-US" sz="3200" b="1" i="0" dirty="0" err="1">
                <a:solidFill>
                  <a:schemeClr val="bg2">
                    <a:lumMod val="60000"/>
                    <a:lumOff val="40000"/>
                  </a:schemeClr>
                </a:solidFill>
                <a:effectLst/>
                <a:latin typeface="Times New Roman" panose="02020603050405020304" pitchFamily="18" charset="0"/>
                <a:cs typeface="Times New Roman" panose="02020603050405020304" pitchFamily="18" charset="0"/>
              </a:rPr>
              <a:t>trong</a:t>
            </a:r>
            <a:r>
              <a:rPr lang="en-US" sz="3200" b="1" i="0" dirty="0">
                <a:solidFill>
                  <a:schemeClr val="bg2">
                    <a:lumMod val="60000"/>
                    <a:lumOff val="40000"/>
                  </a:schemeClr>
                </a:solidFill>
                <a:effectLst/>
                <a:latin typeface="Times New Roman" panose="02020603050405020304" pitchFamily="18" charset="0"/>
                <a:cs typeface="Times New Roman" panose="02020603050405020304" pitchFamily="18" charset="0"/>
              </a:rPr>
              <a:t> C#</a:t>
            </a:r>
          </a:p>
        </p:txBody>
      </p:sp>
      <p:sp>
        <p:nvSpPr>
          <p:cNvPr id="62" name="Google Shape;62;p1"/>
          <p:cNvSpPr txBox="1"/>
          <p:nvPr/>
        </p:nvSpPr>
        <p:spPr>
          <a:xfrm>
            <a:off x="1676400" y="376178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Giảng</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viên</a:t>
            </a:r>
            <a:endParaRPr dirty="0"/>
          </a:p>
        </p:txBody>
      </p:sp>
      <p:pic>
        <p:nvPicPr>
          <p:cNvPr id="63" name="Google Shape;63;p1"/>
          <p:cNvPicPr preferRelativeResize="0"/>
          <p:nvPr/>
        </p:nvPicPr>
        <p:blipFill rotWithShape="1">
          <a:blip r:embed="rId4">
            <a:alphaModFix/>
          </a:blip>
          <a:srcRect/>
          <a:stretch/>
        </p:blipFill>
        <p:spPr>
          <a:xfrm>
            <a:off x="4153212" y="914400"/>
            <a:ext cx="7445124" cy="5029200"/>
          </a:xfrm>
          <a:prstGeom prst="rect">
            <a:avLst/>
          </a:prstGeom>
          <a:noFill/>
          <a:ln>
            <a:noFill/>
          </a:ln>
        </p:spPr>
      </p:pic>
      <p:pic>
        <p:nvPicPr>
          <p:cNvPr id="64" name="Google Shape;64;p1"/>
          <p:cNvPicPr preferRelativeResize="0"/>
          <p:nvPr/>
        </p:nvPicPr>
        <p:blipFill rotWithShape="1">
          <a:blip r:embed="rId5">
            <a:alphaModFix/>
          </a:blip>
          <a:srcRect/>
          <a:stretch/>
        </p:blipFill>
        <p:spPr>
          <a:xfrm>
            <a:off x="304800" y="228600"/>
            <a:ext cx="1143000" cy="821245"/>
          </a:xfrm>
          <a:prstGeom prst="rect">
            <a:avLst/>
          </a:prstGeom>
          <a:noFill/>
          <a:ln>
            <a:noFill/>
          </a:ln>
        </p:spPr>
      </p:pic>
      <p:sp>
        <p:nvSpPr>
          <p:cNvPr id="2" name="Rectangle 1"/>
          <p:cNvSpPr/>
          <p:nvPr/>
        </p:nvSpPr>
        <p:spPr>
          <a:xfrm>
            <a:off x="950051" y="4191268"/>
            <a:ext cx="4273927" cy="523220"/>
          </a:xfrm>
          <a:prstGeom prst="rect">
            <a:avLst/>
          </a:prstGeom>
        </p:spPr>
        <p:txBody>
          <a:bodyPr wrap="none">
            <a:spAutoFit/>
          </a:bodyPr>
          <a:lstStyle/>
          <a:p>
            <a:r>
              <a:rPr lang="en-US" sz="2800" b="1" dirty="0"/>
              <a:t>NGUYỄN TRỌNG QUÂN</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5"/>
          <p:cNvPicPr preferRelativeResize="0"/>
          <p:nvPr/>
        </p:nvPicPr>
        <p:blipFill rotWithShape="1">
          <a:blip r:embed="rId3">
            <a:alphaModFix/>
          </a:blip>
          <a:srcRect/>
          <a:stretch/>
        </p:blipFill>
        <p:spPr>
          <a:xfrm>
            <a:off x="35717" y="0"/>
            <a:ext cx="12192000" cy="6858000"/>
          </a:xfrm>
          <a:prstGeom prst="rect">
            <a:avLst/>
          </a:prstGeom>
          <a:noFill/>
          <a:ln>
            <a:noFill/>
          </a:ln>
        </p:spPr>
      </p:pic>
      <p:sp>
        <p:nvSpPr>
          <p:cNvPr id="91" name="Google Shape;91;p5"/>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92" name="Google Shape;92;p5"/>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2" name="TextBox 1"/>
          <p:cNvSpPr txBox="1"/>
          <p:nvPr/>
        </p:nvSpPr>
        <p:spPr>
          <a:xfrm>
            <a:off x="6250676" y="880579"/>
            <a:ext cx="4064900" cy="584775"/>
          </a:xfrm>
          <a:prstGeom prst="rect">
            <a:avLst/>
          </a:prstGeom>
          <a:noFill/>
        </p:spPr>
        <p:txBody>
          <a:bodyPr wrap="square" rtlCol="0">
            <a:spAutoFit/>
          </a:bodyPr>
          <a:lstStyle/>
          <a:p>
            <a:pPr algn="l"/>
            <a:r>
              <a:rPr lang="en-US" sz="3200" b="1" dirty="0">
                <a:solidFill>
                  <a:schemeClr val="tx1"/>
                </a:solidFill>
                <a:latin typeface="Times New Roman" panose="02020603050405020304" pitchFamily="18" charset="0"/>
                <a:cs typeface="Times New Roman" panose="02020603050405020304" pitchFamily="18" charset="0"/>
              </a:rPr>
              <a:t>Collection</a:t>
            </a:r>
            <a:endParaRPr lang="en-US" sz="3200" b="1" i="0" dirty="0">
              <a:solidFill>
                <a:schemeClr val="tx1"/>
              </a:solidFill>
              <a:effectLst/>
              <a:latin typeface="Times New Roman" panose="02020603050405020304" pitchFamily="18" charset="0"/>
              <a:cs typeface="Times New Roman" panose="02020603050405020304" pitchFamily="18" charset="0"/>
            </a:endParaRPr>
          </a:p>
        </p:txBody>
      </p:sp>
      <p:sp>
        <p:nvSpPr>
          <p:cNvPr id="3" name="TextBox 2"/>
          <p:cNvSpPr txBox="1"/>
          <p:nvPr/>
        </p:nvSpPr>
        <p:spPr>
          <a:xfrm>
            <a:off x="1050878" y="1567855"/>
            <a:ext cx="10440537" cy="923330"/>
          </a:xfrm>
          <a:prstGeom prst="rect">
            <a:avLst/>
          </a:prstGeom>
          <a:noFill/>
        </p:spPr>
        <p:txBody>
          <a:bodyPr wrap="square" rtlCol="0">
            <a:spAutoFit/>
          </a:bodyPr>
          <a:lstStyle/>
          <a:p>
            <a:r>
              <a:rPr lang="vi-VN" sz="1800" dirty="0">
                <a:latin typeface="+mj-lt"/>
              </a:rPr>
              <a:t> </a:t>
            </a:r>
            <a:r>
              <a:rPr lang="vi-VN" sz="1800" b="1" dirty="0">
                <a:latin typeface="+mj-lt"/>
              </a:rPr>
              <a:t>Collection</a:t>
            </a:r>
            <a:r>
              <a:rPr lang="vi-VN" sz="1800" dirty="0">
                <a:latin typeface="+mj-lt"/>
              </a:rPr>
              <a:t> là một tập hợp các dữ liệu không cùng kiểu, ví dụ khi khai báo </a:t>
            </a:r>
            <a:r>
              <a:rPr lang="vi-VN" sz="1800" i="1" dirty="0">
                <a:latin typeface="+mj-lt"/>
              </a:rPr>
              <a:t>ArrayList arrList = new ArrayList() { 1, “5”, 2.5, true };</a:t>
            </a:r>
            <a:r>
              <a:rPr lang="vi-VN" sz="1800" dirty="0">
                <a:latin typeface="+mj-lt"/>
              </a:rPr>
              <a:t>. </a:t>
            </a:r>
            <a:r>
              <a:rPr lang="vi-VN" sz="1800" i="1" dirty="0">
                <a:latin typeface="+mj-lt"/>
              </a:rPr>
              <a:t>Collection</a:t>
            </a:r>
            <a:r>
              <a:rPr lang="vi-VN" sz="1800" dirty="0">
                <a:latin typeface="+mj-lt"/>
              </a:rPr>
              <a:t> cung cấp rất nhiều các method giúp lập trình viên thao tác với dữ liệu một cách đơn giản và dễ dàng.</a:t>
            </a:r>
            <a:endParaRPr lang="en-US" sz="1800" dirty="0">
              <a:solidFill>
                <a:schemeClr val="tx1"/>
              </a:solidFill>
              <a:latin typeface="+mj-lt"/>
              <a:cs typeface="Times New Roman" panose="02020603050405020304" pitchFamily="18" charset="0"/>
            </a:endParaRPr>
          </a:p>
        </p:txBody>
      </p:sp>
      <p:sp>
        <p:nvSpPr>
          <p:cNvPr id="5" name="TextBox 4">
            <a:extLst>
              <a:ext uri="{FF2B5EF4-FFF2-40B4-BE49-F238E27FC236}">
                <a16:creationId xmlns:a16="http://schemas.microsoft.com/office/drawing/2014/main" id="{9F944E08-8EA5-76DA-6085-E40E2806C85B}"/>
              </a:ext>
            </a:extLst>
          </p:cNvPr>
          <p:cNvSpPr txBox="1"/>
          <p:nvPr/>
        </p:nvSpPr>
        <p:spPr>
          <a:xfrm>
            <a:off x="952115" y="2771599"/>
            <a:ext cx="12391534" cy="646331"/>
          </a:xfrm>
          <a:prstGeom prst="rect">
            <a:avLst/>
          </a:prstGeom>
          <a:noFill/>
        </p:spPr>
        <p:txBody>
          <a:bodyPr wrap="none" rtlCol="0">
            <a:spAutoFit/>
          </a:bodyPr>
          <a:lstStyle/>
          <a:p>
            <a:r>
              <a:rPr lang="vi-VN" sz="1800" b="0" i="0" dirty="0">
                <a:solidFill>
                  <a:srgbClr val="000000"/>
                </a:solidFill>
                <a:effectLst/>
                <a:latin typeface="+mj-lt"/>
              </a:rPr>
              <a:t> </a:t>
            </a:r>
            <a:r>
              <a:rPr lang="vi-VN" sz="1800" b="1" i="0" dirty="0">
                <a:solidFill>
                  <a:srgbClr val="000000"/>
                </a:solidFill>
                <a:effectLst/>
                <a:latin typeface="+mj-lt"/>
              </a:rPr>
              <a:t>Collection</a:t>
            </a:r>
            <a:r>
              <a:rPr lang="vi-VN" sz="1800" b="0" i="0" dirty="0">
                <a:solidFill>
                  <a:srgbClr val="000000"/>
                </a:solidFill>
                <a:effectLst/>
                <a:latin typeface="+mj-lt"/>
              </a:rPr>
              <a:t> là một tập hợp các dữ liệu không cùng kiểu, ví dụ khi khai báo </a:t>
            </a:r>
            <a:r>
              <a:rPr lang="vi-VN" sz="1800" b="0" i="1" dirty="0">
                <a:solidFill>
                  <a:srgbClr val="000000"/>
                </a:solidFill>
                <a:effectLst/>
                <a:latin typeface="+mj-lt"/>
              </a:rPr>
              <a:t>ArrayList arrList = new ArrayList() { 1, “5”, 2.5, true };</a:t>
            </a:r>
            <a:endParaRPr lang="en-US" sz="1800" b="0" i="1" dirty="0">
              <a:solidFill>
                <a:srgbClr val="000000"/>
              </a:solidFill>
              <a:effectLst/>
              <a:latin typeface="+mj-lt"/>
            </a:endParaRPr>
          </a:p>
          <a:p>
            <a:r>
              <a:rPr lang="vi-VN" sz="1800" b="0" i="0" dirty="0">
                <a:solidFill>
                  <a:srgbClr val="000000"/>
                </a:solidFill>
                <a:effectLst/>
                <a:latin typeface="+mj-lt"/>
              </a:rPr>
              <a:t>. </a:t>
            </a:r>
            <a:r>
              <a:rPr lang="vi-VN" sz="1800" b="0" i="1" dirty="0">
                <a:solidFill>
                  <a:srgbClr val="000000"/>
                </a:solidFill>
                <a:effectLst/>
                <a:latin typeface="+mj-lt"/>
              </a:rPr>
              <a:t>Collection</a:t>
            </a:r>
            <a:r>
              <a:rPr lang="vi-VN" sz="1800" b="0" i="0" dirty="0">
                <a:solidFill>
                  <a:srgbClr val="000000"/>
                </a:solidFill>
                <a:effectLst/>
                <a:latin typeface="+mj-lt"/>
              </a:rPr>
              <a:t> cung cấp rất nhiều các method giúp lập trình viên thao tác với dữ liệu một cách đơn giản và dễ dàng.</a:t>
            </a:r>
            <a:endParaRPr lang="en-US" sz="1800" dirty="0">
              <a:latin typeface="+mj-lt"/>
            </a:endParaRPr>
          </a:p>
        </p:txBody>
      </p:sp>
      <p:sp>
        <p:nvSpPr>
          <p:cNvPr id="6" name="TextBox 5">
            <a:extLst>
              <a:ext uri="{FF2B5EF4-FFF2-40B4-BE49-F238E27FC236}">
                <a16:creationId xmlns:a16="http://schemas.microsoft.com/office/drawing/2014/main" id="{08D9BE90-9566-06C7-8A0B-724DA27A44F4}"/>
              </a:ext>
            </a:extLst>
          </p:cNvPr>
          <p:cNvSpPr txBox="1"/>
          <p:nvPr/>
        </p:nvSpPr>
        <p:spPr>
          <a:xfrm>
            <a:off x="1050878" y="3821444"/>
            <a:ext cx="4881465" cy="400110"/>
          </a:xfrm>
          <a:prstGeom prst="rect">
            <a:avLst/>
          </a:prstGeom>
          <a:noFill/>
        </p:spPr>
        <p:txBody>
          <a:bodyPr wrap="none" rtlCol="0">
            <a:spAutoFit/>
          </a:bodyPr>
          <a:lstStyle/>
          <a:p>
            <a:r>
              <a:rPr lang="vi-VN" sz="2000" b="1" i="0" dirty="0">
                <a:solidFill>
                  <a:srgbClr val="000000"/>
                </a:solidFill>
                <a:effectLst/>
                <a:latin typeface="+mj-lt"/>
              </a:rPr>
              <a:t>Collection</a:t>
            </a:r>
            <a:r>
              <a:rPr lang="vi-VN" sz="2000" b="0" i="0" dirty="0">
                <a:solidFill>
                  <a:srgbClr val="000000"/>
                </a:solidFill>
                <a:effectLst/>
                <a:latin typeface="+mj-lt"/>
              </a:rPr>
              <a:t> thuộc thư viện System.Collections</a:t>
            </a:r>
            <a:endParaRPr lang="en-US" sz="2000" dirty="0">
              <a:latin typeface="+mj-lt"/>
            </a:endParaRPr>
          </a:p>
        </p:txBody>
      </p:sp>
      <p:sp>
        <p:nvSpPr>
          <p:cNvPr id="7" name="TextBox 6">
            <a:extLst>
              <a:ext uri="{FF2B5EF4-FFF2-40B4-BE49-F238E27FC236}">
                <a16:creationId xmlns:a16="http://schemas.microsoft.com/office/drawing/2014/main" id="{6B27CC38-262D-58CD-7398-99957BB16037}"/>
              </a:ext>
            </a:extLst>
          </p:cNvPr>
          <p:cNvSpPr txBox="1"/>
          <p:nvPr/>
        </p:nvSpPr>
        <p:spPr>
          <a:xfrm>
            <a:off x="1050878" y="4129221"/>
            <a:ext cx="6135013" cy="646331"/>
          </a:xfrm>
          <a:prstGeom prst="rect">
            <a:avLst/>
          </a:prstGeom>
          <a:noFill/>
        </p:spPr>
        <p:txBody>
          <a:bodyPr wrap="none" rtlCol="0">
            <a:spAutoFit/>
          </a:bodyPr>
          <a:lstStyle/>
          <a:p>
            <a:endParaRPr lang="en-US" sz="1800" b="0" i="0" dirty="0">
              <a:solidFill>
                <a:srgbClr val="000000"/>
              </a:solidFill>
              <a:effectLst/>
              <a:latin typeface="Times New Roman" panose="02020603050405020304" pitchFamily="18" charset="0"/>
              <a:cs typeface="Times New Roman" panose="02020603050405020304" pitchFamily="18" charset="0"/>
            </a:endParaRPr>
          </a:p>
          <a:p>
            <a:r>
              <a:rPr lang="en-US" sz="1800" b="0" i="0" dirty="0">
                <a:solidFill>
                  <a:srgbClr val="000000"/>
                </a:solidFill>
                <a:effectLst/>
                <a:latin typeface="Times New Roman" panose="02020603050405020304" pitchFamily="18" charset="0"/>
                <a:cs typeface="Times New Roman" panose="02020603050405020304" pitchFamily="18" charset="0"/>
              </a:rPr>
              <a:t> </a:t>
            </a:r>
            <a:r>
              <a:rPr lang="en-US" sz="1800" b="0" i="0" dirty="0" err="1">
                <a:solidFill>
                  <a:srgbClr val="000000"/>
                </a:solidFill>
                <a:effectLst/>
                <a:latin typeface="Times New Roman" panose="02020603050405020304" pitchFamily="18" charset="0"/>
                <a:cs typeface="Times New Roman" panose="02020603050405020304" pitchFamily="18" charset="0"/>
              </a:rPr>
              <a:t>Đa</a:t>
            </a:r>
            <a:r>
              <a:rPr lang="en-US" sz="1800" b="0" i="0" dirty="0">
                <a:solidFill>
                  <a:srgbClr val="000000"/>
                </a:solidFill>
                <a:effectLst/>
                <a:latin typeface="Times New Roman" panose="02020603050405020304" pitchFamily="18" charset="0"/>
                <a:cs typeface="Times New Roman" panose="02020603050405020304" pitchFamily="18" charset="0"/>
              </a:rPr>
              <a:t> </a:t>
            </a:r>
            <a:r>
              <a:rPr lang="en-US" sz="1800" b="0" i="0" dirty="0" err="1">
                <a:solidFill>
                  <a:srgbClr val="000000"/>
                </a:solidFill>
                <a:effectLst/>
                <a:latin typeface="Times New Roman" panose="02020603050405020304" pitchFamily="18" charset="0"/>
                <a:cs typeface="Times New Roman" panose="02020603050405020304" pitchFamily="18" charset="0"/>
              </a:rPr>
              <a:t>số</a:t>
            </a:r>
            <a:r>
              <a:rPr lang="en-US" sz="1800" b="0" i="0" dirty="0">
                <a:solidFill>
                  <a:srgbClr val="000000"/>
                </a:solidFill>
                <a:effectLst/>
                <a:latin typeface="Times New Roman" panose="02020603050405020304" pitchFamily="18" charset="0"/>
                <a:cs typeface="Times New Roman" panose="02020603050405020304" pitchFamily="18" charset="0"/>
              </a:rPr>
              <a:t> </a:t>
            </a:r>
            <a:r>
              <a:rPr lang="en-US" sz="1800" b="0" i="0" dirty="0" err="1">
                <a:solidFill>
                  <a:srgbClr val="000000"/>
                </a:solidFill>
                <a:effectLst/>
                <a:latin typeface="Times New Roman" panose="02020603050405020304" pitchFamily="18" charset="0"/>
                <a:cs typeface="Times New Roman" panose="02020603050405020304" pitchFamily="18" charset="0"/>
              </a:rPr>
              <a:t>các</a:t>
            </a:r>
            <a:r>
              <a:rPr lang="en-US" sz="1800" b="0" i="0" dirty="0">
                <a:solidFill>
                  <a:srgbClr val="000000"/>
                </a:solidFill>
                <a:effectLst/>
                <a:latin typeface="Times New Roman" panose="02020603050405020304" pitchFamily="18" charset="0"/>
                <a:cs typeface="Times New Roman" panose="02020603050405020304" pitchFamily="18" charset="0"/>
              </a:rPr>
              <a:t> </a:t>
            </a:r>
            <a:r>
              <a:rPr lang="en-US" sz="1800" b="0" i="0" dirty="0" err="1">
                <a:solidFill>
                  <a:srgbClr val="000000"/>
                </a:solidFill>
                <a:effectLst/>
                <a:latin typeface="Times New Roman" panose="02020603050405020304" pitchFamily="18" charset="0"/>
                <a:cs typeface="Times New Roman" panose="02020603050405020304" pitchFamily="18" charset="0"/>
              </a:rPr>
              <a:t>lớp</a:t>
            </a:r>
            <a:r>
              <a:rPr lang="en-US" sz="1800" b="0" i="0" dirty="0">
                <a:solidFill>
                  <a:srgbClr val="000000"/>
                </a:solidFill>
                <a:effectLst/>
                <a:latin typeface="Times New Roman" panose="02020603050405020304" pitchFamily="18" charset="0"/>
                <a:cs typeface="Times New Roman" panose="02020603050405020304" pitchFamily="18" charset="0"/>
              </a:rPr>
              <a:t> Collection </a:t>
            </a:r>
            <a:r>
              <a:rPr lang="en-US" sz="1800" b="0" i="0" dirty="0" err="1">
                <a:solidFill>
                  <a:srgbClr val="000000"/>
                </a:solidFill>
                <a:effectLst/>
                <a:latin typeface="Times New Roman" panose="02020603050405020304" pitchFamily="18" charset="0"/>
                <a:cs typeface="Times New Roman" panose="02020603050405020304" pitchFamily="18" charset="0"/>
              </a:rPr>
              <a:t>trong</a:t>
            </a:r>
            <a:r>
              <a:rPr lang="en-US" sz="1800" b="0" i="0" dirty="0">
                <a:solidFill>
                  <a:srgbClr val="000000"/>
                </a:solidFill>
                <a:effectLst/>
                <a:latin typeface="Times New Roman" panose="02020603050405020304" pitchFamily="18" charset="0"/>
                <a:cs typeface="Times New Roman" panose="02020603050405020304" pitchFamily="18" charset="0"/>
              </a:rPr>
              <a:t> C# </a:t>
            </a:r>
            <a:r>
              <a:rPr lang="en-US" sz="1800" b="0" i="0" dirty="0" err="1">
                <a:solidFill>
                  <a:srgbClr val="000000"/>
                </a:solidFill>
                <a:effectLst/>
                <a:latin typeface="Times New Roman" panose="02020603050405020304" pitchFamily="18" charset="0"/>
                <a:cs typeface="Times New Roman" panose="02020603050405020304" pitchFamily="18" charset="0"/>
              </a:rPr>
              <a:t>triển</a:t>
            </a:r>
            <a:r>
              <a:rPr lang="en-US" sz="1800" b="0" i="0" dirty="0">
                <a:solidFill>
                  <a:srgbClr val="000000"/>
                </a:solidFill>
                <a:effectLst/>
                <a:latin typeface="Times New Roman" panose="02020603050405020304" pitchFamily="18" charset="0"/>
                <a:cs typeface="Times New Roman" panose="02020603050405020304" pitchFamily="18" charset="0"/>
              </a:rPr>
              <a:t> </a:t>
            </a:r>
            <a:r>
              <a:rPr lang="en-US" sz="1800" b="0" i="0" dirty="0" err="1">
                <a:solidFill>
                  <a:srgbClr val="000000"/>
                </a:solidFill>
                <a:effectLst/>
                <a:latin typeface="Times New Roman" panose="02020603050405020304" pitchFamily="18" charset="0"/>
                <a:cs typeface="Times New Roman" panose="02020603050405020304" pitchFamily="18" charset="0"/>
              </a:rPr>
              <a:t>khai</a:t>
            </a:r>
            <a:r>
              <a:rPr lang="en-US" sz="1800" b="0" i="0" dirty="0">
                <a:solidFill>
                  <a:srgbClr val="000000"/>
                </a:solidFill>
                <a:effectLst/>
                <a:latin typeface="Times New Roman" panose="02020603050405020304" pitchFamily="18" charset="0"/>
                <a:cs typeface="Times New Roman" panose="02020603050405020304" pitchFamily="18" charset="0"/>
              </a:rPr>
              <a:t> </a:t>
            </a:r>
            <a:r>
              <a:rPr lang="en-US" sz="1800" b="0" i="0" dirty="0" err="1">
                <a:solidFill>
                  <a:srgbClr val="000000"/>
                </a:solidFill>
                <a:effectLst/>
                <a:latin typeface="Times New Roman" panose="02020603050405020304" pitchFamily="18" charset="0"/>
                <a:cs typeface="Times New Roman" panose="02020603050405020304" pitchFamily="18" charset="0"/>
              </a:rPr>
              <a:t>cùng</a:t>
            </a:r>
            <a:r>
              <a:rPr lang="en-US" sz="1800" b="0" i="0" dirty="0">
                <a:solidFill>
                  <a:srgbClr val="000000"/>
                </a:solidFill>
                <a:effectLst/>
                <a:latin typeface="Times New Roman" panose="02020603050405020304" pitchFamily="18" charset="0"/>
                <a:cs typeface="Times New Roman" panose="02020603050405020304" pitchFamily="18" charset="0"/>
              </a:rPr>
              <a:t> </a:t>
            </a:r>
            <a:r>
              <a:rPr lang="en-US" sz="1800" b="0" i="0" dirty="0" err="1">
                <a:solidFill>
                  <a:srgbClr val="000000"/>
                </a:solidFill>
                <a:effectLst/>
                <a:latin typeface="Times New Roman" panose="02020603050405020304" pitchFamily="18" charset="0"/>
                <a:cs typeface="Times New Roman" panose="02020603050405020304" pitchFamily="18" charset="0"/>
              </a:rPr>
              <a:t>các</a:t>
            </a:r>
            <a:r>
              <a:rPr lang="en-US" sz="1800" b="0" i="0" dirty="0">
                <a:solidFill>
                  <a:srgbClr val="000000"/>
                </a:solidFill>
                <a:effectLst/>
                <a:latin typeface="Times New Roman" panose="02020603050405020304" pitchFamily="18" charset="0"/>
                <a:cs typeface="Times New Roman" panose="02020603050405020304" pitchFamily="18" charset="0"/>
              </a:rPr>
              <a:t> Interface.</a:t>
            </a:r>
            <a:endParaRPr lang="en-US" sz="18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FA0623D-6428-9EBF-D90D-DC94DD5933E0}"/>
              </a:ext>
            </a:extLst>
          </p:cNvPr>
          <p:cNvSpPr txBox="1"/>
          <p:nvPr/>
        </p:nvSpPr>
        <p:spPr>
          <a:xfrm>
            <a:off x="876300" y="4954696"/>
            <a:ext cx="8881849" cy="523220"/>
          </a:xfrm>
          <a:prstGeom prst="rect">
            <a:avLst/>
          </a:prstGeom>
          <a:noFill/>
        </p:spPr>
        <p:txBody>
          <a:bodyPr wrap="square" rtlCol="0">
            <a:spAutoFit/>
          </a:bodyPr>
          <a:lstStyle/>
          <a:p>
            <a:r>
              <a:rPr lang="vi-VN" dirty="0"/>
              <a:t>Trong C#, các lớp Collection được sử dụng cho nhiều mục đích khác nhau như cấp phát bộ </a:t>
            </a:r>
            <a:endParaRPr lang="en-US" dirty="0"/>
          </a:p>
          <a:p>
            <a:r>
              <a:rPr lang="vi-VN" dirty="0"/>
              <a:t>nhớ động cho các phần tử, hay truy cập một danh sách các item dựa trên chỉ mục,…</a:t>
            </a:r>
            <a:endParaRPr lang="en-US" dirty="0"/>
          </a:p>
        </p:txBody>
      </p:sp>
    </p:spTree>
    <p:extLst>
      <p:ext uri="{BB962C8B-B14F-4D97-AF65-F5344CB8AC3E}">
        <p14:creationId xmlns:p14="http://schemas.microsoft.com/office/powerpoint/2010/main" val="218308418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5"/>
          <p:cNvPicPr preferRelativeResize="0"/>
          <p:nvPr/>
        </p:nvPicPr>
        <p:blipFill rotWithShape="1">
          <a:blip r:embed="rId3">
            <a:alphaModFix/>
          </a:blip>
          <a:srcRect/>
          <a:stretch/>
        </p:blipFill>
        <p:spPr>
          <a:xfrm>
            <a:off x="35717" y="0"/>
            <a:ext cx="12192000" cy="6858000"/>
          </a:xfrm>
          <a:prstGeom prst="rect">
            <a:avLst/>
          </a:prstGeom>
          <a:noFill/>
          <a:ln>
            <a:noFill/>
          </a:ln>
        </p:spPr>
      </p:pic>
      <p:sp>
        <p:nvSpPr>
          <p:cNvPr id="91" name="Google Shape;91;p5"/>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92" name="Google Shape;92;p5"/>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2" name="TextBox 1"/>
          <p:cNvSpPr txBox="1"/>
          <p:nvPr/>
        </p:nvSpPr>
        <p:spPr>
          <a:xfrm>
            <a:off x="5377218" y="880579"/>
            <a:ext cx="4938358" cy="584775"/>
          </a:xfrm>
          <a:prstGeom prst="rect">
            <a:avLst/>
          </a:prstGeom>
          <a:noFill/>
        </p:spPr>
        <p:txBody>
          <a:bodyPr wrap="square" rtlCol="0">
            <a:spAutoFit/>
          </a:bodyPr>
          <a:lstStyle/>
          <a:p>
            <a:pPr algn="l"/>
            <a:r>
              <a:rPr lang="en-US" sz="3200" b="1" dirty="0" err="1">
                <a:solidFill>
                  <a:schemeClr val="tx1"/>
                </a:solidFill>
                <a:latin typeface="Times New Roman" panose="02020603050405020304" pitchFamily="18" charset="0"/>
                <a:cs typeface="Times New Roman" panose="02020603050405020304" pitchFamily="18" charset="0"/>
              </a:rPr>
              <a:t>Các</a:t>
            </a:r>
            <a:r>
              <a:rPr lang="en-US" sz="3200" b="1" dirty="0">
                <a:solidFill>
                  <a:schemeClr val="tx1"/>
                </a:solidFill>
                <a:latin typeface="Times New Roman" panose="02020603050405020304" pitchFamily="18" charset="0"/>
                <a:cs typeface="Times New Roman" panose="02020603050405020304" pitchFamily="18" charset="0"/>
              </a:rPr>
              <a:t> Collection </a:t>
            </a:r>
            <a:r>
              <a:rPr lang="en-US" sz="3200" b="1" dirty="0" err="1">
                <a:solidFill>
                  <a:schemeClr val="tx1"/>
                </a:solidFill>
                <a:latin typeface="Times New Roman" panose="02020603050405020304" pitchFamily="18" charset="0"/>
                <a:cs typeface="Times New Roman" panose="02020603050405020304" pitchFamily="18" charset="0"/>
              </a:rPr>
              <a:t>phổ</a:t>
            </a:r>
            <a:r>
              <a:rPr lang="en-US" sz="3200" b="1" dirty="0">
                <a:solidFill>
                  <a:schemeClr val="tx1"/>
                </a:solidFill>
                <a:latin typeface="Times New Roman" panose="02020603050405020304" pitchFamily="18" charset="0"/>
                <a:cs typeface="Times New Roman" panose="02020603050405020304" pitchFamily="18" charset="0"/>
              </a:rPr>
              <a:t> </a:t>
            </a:r>
            <a:r>
              <a:rPr lang="en-US" sz="3200" b="1" dirty="0" err="1">
                <a:solidFill>
                  <a:schemeClr val="tx1"/>
                </a:solidFill>
                <a:latin typeface="Times New Roman" panose="02020603050405020304" pitchFamily="18" charset="0"/>
                <a:cs typeface="Times New Roman" panose="02020603050405020304" pitchFamily="18" charset="0"/>
              </a:rPr>
              <a:t>biến</a:t>
            </a:r>
            <a:r>
              <a:rPr lang="en-US" sz="3200" b="1" dirty="0">
                <a:solidFill>
                  <a:schemeClr val="tx1"/>
                </a:solidFill>
                <a:latin typeface="Times New Roman" panose="02020603050405020304" pitchFamily="18" charset="0"/>
                <a:cs typeface="Times New Roman" panose="02020603050405020304" pitchFamily="18" charset="0"/>
              </a:rPr>
              <a:t>:</a:t>
            </a:r>
            <a:endParaRPr lang="en-US" sz="3200" b="1" i="0" dirty="0">
              <a:solidFill>
                <a:schemeClr val="tx1"/>
              </a:solidFill>
              <a:effectLst/>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543A1C00-2ED4-7E61-CE40-F0D9F099E35B}"/>
              </a:ext>
            </a:extLst>
          </p:cNvPr>
          <p:cNvGraphicFramePr>
            <a:graphicFrameLocks noGrp="1"/>
          </p:cNvGraphicFramePr>
          <p:nvPr>
            <p:extLst>
              <p:ext uri="{D42A27DB-BD31-4B8C-83A1-F6EECF244321}">
                <p14:modId xmlns:p14="http://schemas.microsoft.com/office/powerpoint/2010/main" val="387852335"/>
              </p:ext>
            </p:extLst>
          </p:nvPr>
        </p:nvGraphicFramePr>
        <p:xfrm>
          <a:off x="1236544" y="1930424"/>
          <a:ext cx="10445940" cy="1158240"/>
        </p:xfrm>
        <a:graphic>
          <a:graphicData uri="http://schemas.openxmlformats.org/drawingml/2006/table">
            <a:tbl>
              <a:tblPr/>
              <a:tblGrid>
                <a:gridCol w="5222970">
                  <a:extLst>
                    <a:ext uri="{9D8B030D-6E8A-4147-A177-3AD203B41FA5}">
                      <a16:colId xmlns:a16="http://schemas.microsoft.com/office/drawing/2014/main" val="1007953534"/>
                    </a:ext>
                  </a:extLst>
                </a:gridCol>
                <a:gridCol w="5222970">
                  <a:extLst>
                    <a:ext uri="{9D8B030D-6E8A-4147-A177-3AD203B41FA5}">
                      <a16:colId xmlns:a16="http://schemas.microsoft.com/office/drawing/2014/main" val="2727895643"/>
                    </a:ext>
                  </a:extLst>
                </a:gridCol>
              </a:tblGrid>
              <a:tr h="0">
                <a:tc>
                  <a:txBody>
                    <a:bodyPr/>
                    <a:lstStyle/>
                    <a:p>
                      <a:pPr algn="l" fontAlgn="base"/>
                      <a:r>
                        <a:rPr lang="en-US" b="0" dirty="0" err="1">
                          <a:solidFill>
                            <a:srgbClr val="0000FF"/>
                          </a:solidFill>
                          <a:effectLst/>
                        </a:rPr>
                        <a:t>ArrayList</a:t>
                      </a:r>
                      <a:br>
                        <a:rPr lang="en-US" b="0" dirty="0">
                          <a:effectLst/>
                        </a:rPr>
                      </a:br>
                      <a:r>
                        <a:rPr lang="en-US" b="0" dirty="0">
                          <a:effectLst/>
                        </a:rPr>
                        <a:t>Generic Collection:</a:t>
                      </a:r>
                      <a:br>
                        <a:rPr lang="en-US" b="0" dirty="0">
                          <a:effectLst/>
                        </a:rPr>
                      </a:br>
                      <a:r>
                        <a:rPr lang="en-US" b="0" dirty="0">
                          <a:solidFill>
                            <a:srgbClr val="DC143C"/>
                          </a:solidFill>
                          <a:effectLst/>
                          <a:latin typeface="Consolas" panose="020B0609020204030204" pitchFamily="49" charset="0"/>
                        </a:rPr>
                        <a:t>List&lt;&gt;</a:t>
                      </a:r>
                      <a:endParaRPr lang="en-US" b="0" dirty="0">
                        <a:effectLst/>
                      </a:endParaRPr>
                    </a:p>
                  </a:txBody>
                  <a:tcPr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7F7F7"/>
                    </a:solidFill>
                  </a:tcPr>
                </a:tc>
                <a:tc>
                  <a:txBody>
                    <a:bodyPr/>
                    <a:lstStyle/>
                    <a:p>
                      <a:pPr algn="just" fontAlgn="base"/>
                      <a:r>
                        <a:rPr lang="en-US" b="0" dirty="0" err="1">
                          <a:effectLst/>
                        </a:rPr>
                        <a:t>Truy</a:t>
                      </a:r>
                      <a:r>
                        <a:rPr lang="en-US" b="0" dirty="0">
                          <a:effectLst/>
                        </a:rPr>
                        <a:t> </a:t>
                      </a:r>
                      <a:r>
                        <a:rPr lang="en-US" b="0" dirty="0" err="1">
                          <a:effectLst/>
                        </a:rPr>
                        <a:t>cập</a:t>
                      </a:r>
                      <a:r>
                        <a:rPr lang="en-US" b="0" dirty="0">
                          <a:effectLst/>
                        </a:rPr>
                        <a:t> </a:t>
                      </a:r>
                      <a:r>
                        <a:rPr lang="en-US" b="0" dirty="0" err="1">
                          <a:effectLst/>
                        </a:rPr>
                        <a:t>phần</a:t>
                      </a:r>
                      <a:r>
                        <a:rPr lang="en-US" b="0" dirty="0">
                          <a:effectLst/>
                        </a:rPr>
                        <a:t> </a:t>
                      </a:r>
                      <a:r>
                        <a:rPr lang="en-US" b="0" dirty="0" err="1">
                          <a:effectLst/>
                        </a:rPr>
                        <a:t>tử</a:t>
                      </a:r>
                      <a:r>
                        <a:rPr lang="en-US" b="0" dirty="0">
                          <a:effectLst/>
                        </a:rPr>
                        <a:t> (item) </a:t>
                      </a:r>
                      <a:r>
                        <a:rPr lang="en-US" b="0" dirty="0" err="1">
                          <a:effectLst/>
                        </a:rPr>
                        <a:t>theo</a:t>
                      </a:r>
                      <a:r>
                        <a:rPr lang="en-US" b="0" dirty="0">
                          <a:effectLst/>
                        </a:rPr>
                        <a:t> </a:t>
                      </a:r>
                      <a:r>
                        <a:rPr lang="en-US" b="1" dirty="0" err="1">
                          <a:effectLst/>
                        </a:rPr>
                        <a:t>Chỉ</a:t>
                      </a:r>
                      <a:r>
                        <a:rPr lang="en-US" b="1" dirty="0">
                          <a:effectLst/>
                        </a:rPr>
                        <a:t> </a:t>
                      </a:r>
                      <a:r>
                        <a:rPr lang="en-US" b="1" dirty="0" err="1">
                          <a:effectLst/>
                        </a:rPr>
                        <a:t>mục</a:t>
                      </a:r>
                      <a:r>
                        <a:rPr lang="en-US" b="0" dirty="0">
                          <a:effectLst/>
                        </a:rPr>
                        <a:t>. </a:t>
                      </a:r>
                      <a:r>
                        <a:rPr lang="en-US" b="0" dirty="0" err="1">
                          <a:effectLst/>
                        </a:rPr>
                        <a:t>Nó</a:t>
                      </a:r>
                      <a:r>
                        <a:rPr lang="en-US" b="0" dirty="0">
                          <a:effectLst/>
                        </a:rPr>
                        <a:t> </a:t>
                      </a:r>
                      <a:r>
                        <a:rPr lang="en-US" b="0" dirty="0" err="1">
                          <a:effectLst/>
                        </a:rPr>
                        <a:t>là</a:t>
                      </a:r>
                      <a:r>
                        <a:rPr lang="en-US" b="0" dirty="0">
                          <a:effectLst/>
                        </a:rPr>
                        <a:t> </a:t>
                      </a:r>
                      <a:r>
                        <a:rPr lang="en-US" b="0" dirty="0" err="1">
                          <a:effectLst/>
                        </a:rPr>
                        <a:t>một</a:t>
                      </a:r>
                      <a:r>
                        <a:rPr lang="en-US" b="0" dirty="0">
                          <a:effectLst/>
                        </a:rPr>
                        <a:t> </a:t>
                      </a:r>
                      <a:r>
                        <a:rPr lang="en-US" b="0" dirty="0" err="1">
                          <a:effectLst/>
                        </a:rPr>
                        <a:t>sự</a:t>
                      </a:r>
                      <a:r>
                        <a:rPr lang="en-US" b="0" dirty="0">
                          <a:effectLst/>
                        </a:rPr>
                        <a:t> </a:t>
                      </a:r>
                      <a:r>
                        <a:rPr lang="en-US" b="0" dirty="0" err="1">
                          <a:effectLst/>
                        </a:rPr>
                        <a:t>thay</a:t>
                      </a:r>
                      <a:r>
                        <a:rPr lang="en-US" b="0" dirty="0">
                          <a:effectLst/>
                        </a:rPr>
                        <a:t> </a:t>
                      </a:r>
                      <a:r>
                        <a:rPr lang="en-US" b="0" dirty="0" err="1">
                          <a:effectLst/>
                        </a:rPr>
                        <a:t>thế</a:t>
                      </a:r>
                      <a:r>
                        <a:rPr lang="en-US" b="0" dirty="0">
                          <a:effectLst/>
                        </a:rPr>
                        <a:t> </a:t>
                      </a:r>
                      <a:r>
                        <a:rPr lang="en-US" b="0" dirty="0" err="1">
                          <a:effectLst/>
                        </a:rPr>
                        <a:t>cho</a:t>
                      </a:r>
                      <a:r>
                        <a:rPr lang="en-US" b="0" dirty="0">
                          <a:effectLst/>
                        </a:rPr>
                        <a:t> </a:t>
                      </a:r>
                      <a:r>
                        <a:rPr lang="en-US" b="0" dirty="0" err="1">
                          <a:effectLst/>
                        </a:rPr>
                        <a:t>mảng</a:t>
                      </a:r>
                      <a:r>
                        <a:rPr lang="en-US" b="0" dirty="0">
                          <a:effectLst/>
                        </a:rPr>
                        <a:t>. </a:t>
                      </a:r>
                      <a:r>
                        <a:rPr lang="en-US" b="0" dirty="0" err="1">
                          <a:effectLst/>
                        </a:rPr>
                        <a:t>Không</a:t>
                      </a:r>
                      <a:r>
                        <a:rPr lang="en-US" b="0" dirty="0">
                          <a:effectLst/>
                        </a:rPr>
                        <a:t> </a:t>
                      </a:r>
                      <a:r>
                        <a:rPr lang="en-US" b="0" dirty="0" err="1">
                          <a:effectLst/>
                        </a:rPr>
                        <a:t>giống</a:t>
                      </a:r>
                      <a:r>
                        <a:rPr lang="en-US" b="0" dirty="0">
                          <a:effectLst/>
                        </a:rPr>
                        <a:t> </a:t>
                      </a:r>
                      <a:r>
                        <a:rPr lang="en-US" b="0" dirty="0" err="1">
                          <a:effectLst/>
                        </a:rPr>
                        <a:t>mảng</a:t>
                      </a:r>
                      <a:r>
                        <a:rPr lang="en-US" b="0" dirty="0">
                          <a:effectLst/>
                        </a:rPr>
                        <a:t>, </a:t>
                      </a:r>
                      <a:r>
                        <a:rPr lang="en-US" b="0" dirty="0" err="1">
                          <a:effectLst/>
                          <a:latin typeface="Consolas" panose="020B0609020204030204" pitchFamily="49" charset="0"/>
                        </a:rPr>
                        <a:t>ArrayList</a:t>
                      </a:r>
                      <a:r>
                        <a:rPr lang="en-US" b="0" dirty="0">
                          <a:effectLst/>
                        </a:rPr>
                        <a:t> </a:t>
                      </a:r>
                      <a:r>
                        <a:rPr lang="en-US" b="0" dirty="0" err="1">
                          <a:effectLst/>
                        </a:rPr>
                        <a:t>có</a:t>
                      </a:r>
                      <a:r>
                        <a:rPr lang="en-US" b="0" dirty="0">
                          <a:effectLst/>
                        </a:rPr>
                        <a:t> </a:t>
                      </a:r>
                      <a:r>
                        <a:rPr lang="en-US" b="0" dirty="0" err="1">
                          <a:effectLst/>
                        </a:rPr>
                        <a:t>thể</a:t>
                      </a:r>
                      <a:r>
                        <a:rPr lang="en-US" b="0" dirty="0">
                          <a:effectLst/>
                        </a:rPr>
                        <a:t> </a:t>
                      </a:r>
                      <a:r>
                        <a:rPr lang="en-US" b="0" dirty="0" err="1">
                          <a:effectLst/>
                        </a:rPr>
                        <a:t>thêm</a:t>
                      </a:r>
                      <a:r>
                        <a:rPr lang="en-US" b="0" dirty="0">
                          <a:effectLst/>
                        </a:rPr>
                        <a:t>, </a:t>
                      </a:r>
                      <a:r>
                        <a:rPr lang="en-US" b="0" dirty="0" err="1">
                          <a:effectLst/>
                        </a:rPr>
                        <a:t>xóa</a:t>
                      </a:r>
                      <a:r>
                        <a:rPr lang="en-US" b="0" dirty="0">
                          <a:effectLst/>
                        </a:rPr>
                        <a:t> item </a:t>
                      </a:r>
                      <a:r>
                        <a:rPr lang="en-US" b="0" dirty="0" err="1">
                          <a:effectLst/>
                        </a:rPr>
                        <a:t>thông</a:t>
                      </a:r>
                      <a:r>
                        <a:rPr lang="en-US" b="0" dirty="0">
                          <a:effectLst/>
                        </a:rPr>
                        <a:t> qua </a:t>
                      </a:r>
                      <a:r>
                        <a:rPr lang="en-US" b="0" dirty="0" err="1">
                          <a:effectLst/>
                        </a:rPr>
                        <a:t>chỉ</a:t>
                      </a:r>
                      <a:r>
                        <a:rPr lang="en-US" b="0" dirty="0">
                          <a:effectLst/>
                        </a:rPr>
                        <a:t> </a:t>
                      </a:r>
                      <a:r>
                        <a:rPr lang="en-US" b="0" dirty="0" err="1">
                          <a:effectLst/>
                        </a:rPr>
                        <a:t>mục</a:t>
                      </a:r>
                      <a:r>
                        <a:rPr lang="en-US" b="0" dirty="0">
                          <a:effectLst/>
                        </a:rPr>
                        <a:t> </a:t>
                      </a:r>
                      <a:r>
                        <a:rPr lang="en-US" b="0" dirty="0" err="1">
                          <a:effectLst/>
                        </a:rPr>
                        <a:t>và</a:t>
                      </a:r>
                      <a:r>
                        <a:rPr lang="en-US" b="0" dirty="0">
                          <a:effectLst/>
                        </a:rPr>
                        <a:t> </a:t>
                      </a:r>
                      <a:r>
                        <a:rPr lang="en-US" b="0" dirty="0" err="1">
                          <a:effectLst/>
                        </a:rPr>
                        <a:t>chính</a:t>
                      </a:r>
                      <a:r>
                        <a:rPr lang="en-US" b="0" dirty="0">
                          <a:effectLst/>
                        </a:rPr>
                        <a:t> </a:t>
                      </a:r>
                      <a:r>
                        <a:rPr lang="en-US" b="0" dirty="0" err="1">
                          <a:effectLst/>
                        </a:rPr>
                        <a:t>nó</a:t>
                      </a:r>
                      <a:r>
                        <a:rPr lang="en-US" b="0" dirty="0">
                          <a:effectLst/>
                        </a:rPr>
                        <a:t> </a:t>
                      </a:r>
                      <a:r>
                        <a:rPr lang="en-US" b="0" dirty="0" err="1">
                          <a:effectLst/>
                        </a:rPr>
                        <a:t>có</a:t>
                      </a:r>
                      <a:r>
                        <a:rPr lang="en-US" b="0" dirty="0">
                          <a:effectLst/>
                        </a:rPr>
                        <a:t> </a:t>
                      </a:r>
                      <a:r>
                        <a:rPr lang="en-US" b="0" dirty="0" err="1">
                          <a:effectLst/>
                        </a:rPr>
                        <a:t>thể</a:t>
                      </a:r>
                      <a:r>
                        <a:rPr lang="en-US" b="0" dirty="0">
                          <a:effectLst/>
                        </a:rPr>
                        <a:t> </a:t>
                      </a:r>
                      <a:r>
                        <a:rPr lang="en-US" b="0" dirty="0" err="1">
                          <a:effectLst/>
                        </a:rPr>
                        <a:t>tự</a:t>
                      </a:r>
                      <a:r>
                        <a:rPr lang="en-US" b="0" dirty="0">
                          <a:effectLst/>
                        </a:rPr>
                        <a:t> </a:t>
                      </a:r>
                      <a:r>
                        <a:rPr lang="en-US" b="0" dirty="0" err="1">
                          <a:effectLst/>
                        </a:rPr>
                        <a:t>điều</a:t>
                      </a:r>
                      <a:r>
                        <a:rPr lang="en-US" b="0" dirty="0">
                          <a:effectLst/>
                        </a:rPr>
                        <a:t> </a:t>
                      </a:r>
                      <a:r>
                        <a:rPr lang="en-US" b="0" dirty="0" err="1">
                          <a:effectLst/>
                        </a:rPr>
                        <a:t>chỉnh</a:t>
                      </a:r>
                      <a:r>
                        <a:rPr lang="en-US" b="0" dirty="0">
                          <a:effectLst/>
                        </a:rPr>
                        <a:t> size </a:t>
                      </a:r>
                      <a:r>
                        <a:rPr lang="en-US" b="0" dirty="0" err="1">
                          <a:effectLst/>
                        </a:rPr>
                        <a:t>một</a:t>
                      </a:r>
                      <a:r>
                        <a:rPr lang="en-US" b="0" dirty="0">
                          <a:effectLst/>
                        </a:rPr>
                        <a:t> </a:t>
                      </a:r>
                      <a:r>
                        <a:rPr lang="en-US" b="0" dirty="0" err="1">
                          <a:effectLst/>
                        </a:rPr>
                        <a:t>cách</a:t>
                      </a:r>
                      <a:r>
                        <a:rPr lang="en-US" b="0" dirty="0">
                          <a:effectLst/>
                        </a:rPr>
                        <a:t> </a:t>
                      </a:r>
                      <a:r>
                        <a:rPr lang="en-US" b="0" dirty="0" err="1">
                          <a:effectLst/>
                        </a:rPr>
                        <a:t>tự</a:t>
                      </a:r>
                      <a:r>
                        <a:rPr lang="en-US" b="0" dirty="0">
                          <a:effectLst/>
                        </a:rPr>
                        <a:t> </a:t>
                      </a:r>
                      <a:r>
                        <a:rPr lang="en-US" b="0" dirty="0" err="1">
                          <a:effectLst/>
                        </a:rPr>
                        <a:t>động</a:t>
                      </a:r>
                      <a:r>
                        <a:rPr lang="en-US" b="0" dirty="0">
                          <a:effectLst/>
                        </a:rPr>
                        <a:t>. </a:t>
                      </a:r>
                      <a:r>
                        <a:rPr lang="en-US" b="0" dirty="0" err="1">
                          <a:effectLst/>
                        </a:rPr>
                        <a:t>Ngoài</a:t>
                      </a:r>
                      <a:r>
                        <a:rPr lang="en-US" b="0" dirty="0">
                          <a:effectLst/>
                        </a:rPr>
                        <a:t> </a:t>
                      </a:r>
                      <a:r>
                        <a:rPr lang="en-US" b="0" dirty="0" err="1">
                          <a:effectLst/>
                        </a:rPr>
                        <a:t>ra</a:t>
                      </a:r>
                      <a:r>
                        <a:rPr lang="en-US" b="0" dirty="0">
                          <a:effectLst/>
                        </a:rPr>
                        <a:t>, </a:t>
                      </a:r>
                      <a:r>
                        <a:rPr lang="en-US" b="0" dirty="0" err="1">
                          <a:effectLst/>
                        </a:rPr>
                        <a:t>nó</a:t>
                      </a:r>
                      <a:r>
                        <a:rPr lang="en-US" b="0" dirty="0">
                          <a:effectLst/>
                        </a:rPr>
                        <a:t> </a:t>
                      </a:r>
                      <a:r>
                        <a:rPr lang="en-US" b="0" dirty="0" err="1">
                          <a:effectLst/>
                        </a:rPr>
                        <a:t>cũng</a:t>
                      </a:r>
                      <a:r>
                        <a:rPr lang="en-US" b="0" dirty="0">
                          <a:effectLst/>
                        </a:rPr>
                        <a:t> </a:t>
                      </a:r>
                      <a:r>
                        <a:rPr lang="en-US" b="0" dirty="0" err="1">
                          <a:effectLst/>
                        </a:rPr>
                        <a:t>cho</a:t>
                      </a:r>
                      <a:r>
                        <a:rPr lang="en-US" b="0" dirty="0">
                          <a:effectLst/>
                        </a:rPr>
                        <a:t> </a:t>
                      </a:r>
                      <a:r>
                        <a:rPr lang="en-US" b="0" dirty="0" err="1">
                          <a:effectLst/>
                        </a:rPr>
                        <a:t>phép</a:t>
                      </a:r>
                      <a:r>
                        <a:rPr lang="en-US" b="0" dirty="0">
                          <a:effectLst/>
                        </a:rPr>
                        <a:t> </a:t>
                      </a:r>
                      <a:r>
                        <a:rPr lang="en-US" b="0" dirty="0" err="1">
                          <a:effectLst/>
                        </a:rPr>
                        <a:t>cấp</a:t>
                      </a:r>
                      <a:r>
                        <a:rPr lang="en-US" b="0" dirty="0">
                          <a:effectLst/>
                        </a:rPr>
                        <a:t> </a:t>
                      </a:r>
                      <a:r>
                        <a:rPr lang="en-US" b="0" dirty="0" err="1">
                          <a:effectLst/>
                        </a:rPr>
                        <a:t>phát</a:t>
                      </a:r>
                      <a:r>
                        <a:rPr lang="en-US" b="0" dirty="0">
                          <a:effectLst/>
                        </a:rPr>
                        <a:t> </a:t>
                      </a:r>
                      <a:r>
                        <a:rPr lang="en-US" b="0" dirty="0" err="1">
                          <a:effectLst/>
                        </a:rPr>
                        <a:t>bộ</a:t>
                      </a:r>
                      <a:r>
                        <a:rPr lang="en-US" b="0" dirty="0">
                          <a:effectLst/>
                        </a:rPr>
                        <a:t> </a:t>
                      </a:r>
                      <a:r>
                        <a:rPr lang="en-US" b="0" dirty="0" err="1">
                          <a:effectLst/>
                        </a:rPr>
                        <a:t>nhớ</a:t>
                      </a:r>
                      <a:r>
                        <a:rPr lang="en-US" b="0" dirty="0">
                          <a:effectLst/>
                        </a:rPr>
                        <a:t> </a:t>
                      </a:r>
                      <a:r>
                        <a:rPr lang="en-US" b="0" dirty="0" err="1">
                          <a:effectLst/>
                        </a:rPr>
                        <a:t>động</a:t>
                      </a:r>
                      <a:r>
                        <a:rPr lang="en-US" b="0" dirty="0">
                          <a:effectLst/>
                        </a:rPr>
                        <a:t>, </a:t>
                      </a:r>
                      <a:r>
                        <a:rPr lang="en-US" b="0" dirty="0" err="1">
                          <a:effectLst/>
                        </a:rPr>
                        <a:t>thêm</a:t>
                      </a:r>
                      <a:r>
                        <a:rPr lang="en-US" b="0" dirty="0">
                          <a:effectLst/>
                        </a:rPr>
                        <a:t>, </a:t>
                      </a:r>
                      <a:r>
                        <a:rPr lang="en-US" b="0" dirty="0" err="1">
                          <a:effectLst/>
                        </a:rPr>
                        <a:t>tìm</a:t>
                      </a:r>
                      <a:r>
                        <a:rPr lang="en-US" b="0" dirty="0">
                          <a:effectLst/>
                        </a:rPr>
                        <a:t> </a:t>
                      </a:r>
                      <a:r>
                        <a:rPr lang="en-US" b="0" dirty="0" err="1">
                          <a:effectLst/>
                        </a:rPr>
                        <a:t>kiếm</a:t>
                      </a:r>
                      <a:r>
                        <a:rPr lang="en-US" b="0" dirty="0">
                          <a:effectLst/>
                        </a:rPr>
                        <a:t>, </a:t>
                      </a:r>
                      <a:r>
                        <a:rPr lang="en-US" b="0" dirty="0" err="1">
                          <a:effectLst/>
                        </a:rPr>
                        <a:t>sắp</a:t>
                      </a:r>
                      <a:r>
                        <a:rPr lang="en-US" b="0" dirty="0">
                          <a:effectLst/>
                        </a:rPr>
                        <a:t> </a:t>
                      </a:r>
                      <a:r>
                        <a:rPr lang="en-US" b="0" dirty="0" err="1">
                          <a:effectLst/>
                        </a:rPr>
                        <a:t>xếp</a:t>
                      </a:r>
                      <a:r>
                        <a:rPr lang="en-US" b="0" dirty="0">
                          <a:effectLst/>
                        </a:rPr>
                        <a:t>,… </a:t>
                      </a:r>
                      <a:r>
                        <a:rPr lang="en-US" b="0" dirty="0" err="1">
                          <a:effectLst/>
                        </a:rPr>
                        <a:t>các</a:t>
                      </a:r>
                      <a:r>
                        <a:rPr lang="en-US" b="0" dirty="0">
                          <a:effectLst/>
                        </a:rPr>
                        <a:t> item </a:t>
                      </a:r>
                      <a:r>
                        <a:rPr lang="en-US" b="0" dirty="0" err="1">
                          <a:effectLst/>
                        </a:rPr>
                        <a:t>trong</a:t>
                      </a:r>
                      <a:r>
                        <a:rPr lang="en-US" b="0" dirty="0">
                          <a:effectLst/>
                        </a:rPr>
                        <a:t> </a:t>
                      </a:r>
                      <a:r>
                        <a:rPr lang="en-US" b="0" dirty="0" err="1">
                          <a:effectLst/>
                        </a:rPr>
                        <a:t>một</a:t>
                      </a:r>
                      <a:r>
                        <a:rPr lang="en-US" b="0" dirty="0">
                          <a:effectLst/>
                        </a:rPr>
                        <a:t> list.</a:t>
                      </a:r>
                    </a:p>
                  </a:txBody>
                  <a:tcPr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7F7F7"/>
                    </a:solidFill>
                  </a:tcPr>
                </a:tc>
                <a:extLst>
                  <a:ext uri="{0D108BD9-81ED-4DB2-BD59-A6C34878D82A}">
                    <a16:rowId xmlns:a16="http://schemas.microsoft.com/office/drawing/2014/main" val="3738221733"/>
                  </a:ext>
                </a:extLst>
              </a:tr>
            </a:tbl>
          </a:graphicData>
        </a:graphic>
      </p:graphicFrame>
      <p:graphicFrame>
        <p:nvGraphicFramePr>
          <p:cNvPr id="9" name="Table 8">
            <a:extLst>
              <a:ext uri="{FF2B5EF4-FFF2-40B4-BE49-F238E27FC236}">
                <a16:creationId xmlns:a16="http://schemas.microsoft.com/office/drawing/2014/main" id="{E0E089A6-42A9-D2CF-985E-7BF93F537A71}"/>
              </a:ext>
            </a:extLst>
          </p:cNvPr>
          <p:cNvGraphicFramePr>
            <a:graphicFrameLocks noGrp="1"/>
          </p:cNvGraphicFramePr>
          <p:nvPr>
            <p:extLst>
              <p:ext uri="{D42A27DB-BD31-4B8C-83A1-F6EECF244321}">
                <p14:modId xmlns:p14="http://schemas.microsoft.com/office/powerpoint/2010/main" val="5117144"/>
              </p:ext>
            </p:extLst>
          </p:nvPr>
        </p:nvGraphicFramePr>
        <p:xfrm>
          <a:off x="1236544" y="3481077"/>
          <a:ext cx="10541474" cy="1371600"/>
        </p:xfrm>
        <a:graphic>
          <a:graphicData uri="http://schemas.openxmlformats.org/drawingml/2006/table">
            <a:tbl>
              <a:tblPr/>
              <a:tblGrid>
                <a:gridCol w="5270737">
                  <a:extLst>
                    <a:ext uri="{9D8B030D-6E8A-4147-A177-3AD203B41FA5}">
                      <a16:colId xmlns:a16="http://schemas.microsoft.com/office/drawing/2014/main" val="3552935697"/>
                    </a:ext>
                  </a:extLst>
                </a:gridCol>
                <a:gridCol w="5270737">
                  <a:extLst>
                    <a:ext uri="{9D8B030D-6E8A-4147-A177-3AD203B41FA5}">
                      <a16:colId xmlns:a16="http://schemas.microsoft.com/office/drawing/2014/main" val="3903080492"/>
                    </a:ext>
                  </a:extLst>
                </a:gridCol>
              </a:tblGrid>
              <a:tr h="0">
                <a:tc>
                  <a:txBody>
                    <a:bodyPr/>
                    <a:lstStyle/>
                    <a:p>
                      <a:pPr algn="just" fontAlgn="base"/>
                      <a:r>
                        <a:rPr lang="en-US" b="0">
                          <a:solidFill>
                            <a:srgbClr val="0000FF"/>
                          </a:solidFill>
                          <a:effectLst/>
                        </a:rPr>
                        <a:t>Hashtable</a:t>
                      </a:r>
                      <a:br>
                        <a:rPr lang="en-US" b="0">
                          <a:effectLst/>
                        </a:rPr>
                      </a:br>
                      <a:r>
                        <a:rPr lang="en-US" b="0">
                          <a:effectLst/>
                        </a:rPr>
                        <a:t>Generic Collection:</a:t>
                      </a:r>
                      <a:br>
                        <a:rPr lang="en-US" b="0">
                          <a:effectLst/>
                        </a:rPr>
                      </a:br>
                      <a:r>
                        <a:rPr lang="en-US" b="0">
                          <a:solidFill>
                            <a:srgbClr val="DC143C"/>
                          </a:solidFill>
                          <a:effectLst/>
                          <a:latin typeface="Consolas" panose="020B0609020204030204" pitchFamily="49" charset="0"/>
                        </a:rPr>
                        <a:t>Dictionary&lt;&gt;</a:t>
                      </a:r>
                      <a:endParaRPr lang="en-US" b="0">
                        <a:effectLst/>
                      </a:endParaRPr>
                    </a:p>
                    <a:p>
                      <a:pPr algn="just" fontAlgn="base"/>
                      <a:r>
                        <a:rPr lang="en-US" b="0">
                          <a:solidFill>
                            <a:srgbClr val="0000FF"/>
                          </a:solidFill>
                          <a:effectLst/>
                        </a:rPr>
                        <a:t>DictionaryEntry</a:t>
                      </a:r>
                      <a:br>
                        <a:rPr lang="en-US" b="0">
                          <a:effectLst/>
                        </a:rPr>
                      </a:br>
                      <a:r>
                        <a:rPr lang="en-US" b="0">
                          <a:effectLst/>
                        </a:rPr>
                        <a:t>Generic Collection:</a:t>
                      </a:r>
                      <a:br>
                        <a:rPr lang="en-US" b="0">
                          <a:effectLst/>
                        </a:rPr>
                      </a:br>
                      <a:r>
                        <a:rPr lang="en-US" b="0">
                          <a:solidFill>
                            <a:srgbClr val="DC143C"/>
                          </a:solidFill>
                          <a:effectLst/>
                          <a:latin typeface="Consolas" panose="020B0609020204030204" pitchFamily="49" charset="0"/>
                        </a:rPr>
                        <a:t>KeyValuePair&lt;&gt;</a:t>
                      </a:r>
                      <a:endParaRPr lang="en-US" b="0">
                        <a:effectLst/>
                      </a:endParaRPr>
                    </a:p>
                  </a:txBody>
                  <a:tcPr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just" fontAlgn="base"/>
                      <a:r>
                        <a:rPr lang="vi-VN" b="0" dirty="0">
                          <a:effectLst/>
                        </a:rPr>
                        <a:t>Truy cập phần tử (item) theo </a:t>
                      </a:r>
                      <a:r>
                        <a:rPr lang="vi-VN" b="1" dirty="0">
                          <a:effectLst/>
                        </a:rPr>
                        <a:t>Key</a:t>
                      </a:r>
                      <a:r>
                        <a:rPr lang="vi-VN" b="0" dirty="0">
                          <a:effectLst/>
                        </a:rPr>
                        <a:t>. Lớp </a:t>
                      </a:r>
                      <a:r>
                        <a:rPr lang="vi-VN" b="0" dirty="0">
                          <a:effectLst/>
                          <a:latin typeface="Consolas" panose="020B0609020204030204" pitchFamily="49" charset="0"/>
                        </a:rPr>
                        <a:t>Hashtable</a:t>
                      </a:r>
                      <a:r>
                        <a:rPr lang="vi-VN" b="0" dirty="0">
                          <a:effectLst/>
                        </a:rPr>
                        <a:t> sử dụng một cặp </a:t>
                      </a:r>
                      <a:r>
                        <a:rPr lang="vi-VN" b="0" i="1" dirty="0">
                          <a:effectLst/>
                        </a:rPr>
                        <a:t>Key-Value</a:t>
                      </a:r>
                      <a:r>
                        <a:rPr lang="vi-VN" b="0" dirty="0">
                          <a:effectLst/>
                        </a:rPr>
                        <a:t> để truy cập các item trong collection. Mỗi item trong </a:t>
                      </a:r>
                      <a:r>
                        <a:rPr lang="vi-VN" b="0" i="1" dirty="0">
                          <a:effectLst/>
                        </a:rPr>
                        <a:t>Hashtable</a:t>
                      </a:r>
                      <a:r>
                        <a:rPr lang="vi-VN" b="0" dirty="0">
                          <a:effectLst/>
                        </a:rPr>
                        <a:t> được truy cập bởi </a:t>
                      </a:r>
                      <a:r>
                        <a:rPr lang="vi-VN" b="0" i="1" dirty="0">
                          <a:effectLst/>
                        </a:rPr>
                        <a:t>Key</a:t>
                      </a:r>
                      <a:r>
                        <a:rPr lang="vi-VN" b="0" dirty="0">
                          <a:effectLst/>
                        </a:rPr>
                        <a:t> và sẽ có một </a:t>
                      </a:r>
                      <a:r>
                        <a:rPr lang="vi-VN" b="0" i="1" dirty="0">
                          <a:effectLst/>
                        </a:rPr>
                        <a:t>Value</a:t>
                      </a:r>
                      <a:r>
                        <a:rPr lang="vi-VN" b="0" dirty="0">
                          <a:effectLst/>
                        </a:rPr>
                        <a:t> tương ứng..</a:t>
                      </a:r>
                    </a:p>
                  </a:txBody>
                  <a:tcPr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931504493"/>
                  </a:ext>
                </a:extLst>
              </a:tr>
            </a:tbl>
          </a:graphicData>
        </a:graphic>
      </p:graphicFrame>
    </p:spTree>
    <p:extLst>
      <p:ext uri="{BB962C8B-B14F-4D97-AF65-F5344CB8AC3E}">
        <p14:creationId xmlns:p14="http://schemas.microsoft.com/office/powerpoint/2010/main" val="3243678858"/>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5"/>
          <p:cNvPicPr preferRelativeResize="0"/>
          <p:nvPr/>
        </p:nvPicPr>
        <p:blipFill rotWithShape="1">
          <a:blip r:embed="rId3">
            <a:alphaModFix/>
          </a:blip>
          <a:srcRect/>
          <a:stretch/>
        </p:blipFill>
        <p:spPr>
          <a:xfrm>
            <a:off x="35717" y="0"/>
            <a:ext cx="12192000" cy="6858000"/>
          </a:xfrm>
          <a:prstGeom prst="rect">
            <a:avLst/>
          </a:prstGeom>
          <a:noFill/>
          <a:ln>
            <a:noFill/>
          </a:ln>
        </p:spPr>
      </p:pic>
      <p:sp>
        <p:nvSpPr>
          <p:cNvPr id="91" name="Google Shape;91;p5"/>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92" name="Google Shape;92;p5"/>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2" name="TextBox 1"/>
          <p:cNvSpPr txBox="1"/>
          <p:nvPr/>
        </p:nvSpPr>
        <p:spPr>
          <a:xfrm>
            <a:off x="5377218" y="880579"/>
            <a:ext cx="4938358" cy="707886"/>
          </a:xfrm>
          <a:prstGeom prst="rect">
            <a:avLst/>
          </a:prstGeom>
          <a:noFill/>
        </p:spPr>
        <p:txBody>
          <a:bodyPr wrap="square" rtlCol="0">
            <a:spAutoFit/>
          </a:bodyPr>
          <a:lstStyle/>
          <a:p>
            <a:pPr algn="l"/>
            <a:r>
              <a:rPr lang="en-US" sz="4000" b="1" i="0" dirty="0" err="1">
                <a:effectLst/>
                <a:latin typeface="Arial" panose="020B0604020202020204" pitchFamily="34" charset="0"/>
              </a:rPr>
              <a:t>ArrayList</a:t>
            </a:r>
            <a:r>
              <a:rPr lang="en-US" sz="4000" b="1" i="0" dirty="0">
                <a:effectLst/>
                <a:latin typeface="Arial" panose="020B0604020202020204" pitchFamily="34" charset="0"/>
              </a:rPr>
              <a:t> </a:t>
            </a:r>
            <a:r>
              <a:rPr lang="en-US" sz="4000" b="1" i="0" dirty="0" err="1">
                <a:effectLst/>
                <a:latin typeface="Arial" panose="020B0604020202020204" pitchFamily="34" charset="0"/>
              </a:rPr>
              <a:t>trong</a:t>
            </a:r>
            <a:r>
              <a:rPr lang="en-US" sz="4000" b="1" i="0" dirty="0">
                <a:effectLst/>
                <a:latin typeface="Arial" panose="020B0604020202020204" pitchFamily="34" charset="0"/>
              </a:rPr>
              <a:t> C#</a:t>
            </a:r>
          </a:p>
        </p:txBody>
      </p:sp>
      <p:sp>
        <p:nvSpPr>
          <p:cNvPr id="3" name="TextBox 2">
            <a:extLst>
              <a:ext uri="{FF2B5EF4-FFF2-40B4-BE49-F238E27FC236}">
                <a16:creationId xmlns:a16="http://schemas.microsoft.com/office/drawing/2014/main" id="{7E40E014-5BEA-619D-4AA8-A4C091766F5F}"/>
              </a:ext>
            </a:extLst>
          </p:cNvPr>
          <p:cNvSpPr txBox="1"/>
          <p:nvPr/>
        </p:nvSpPr>
        <p:spPr>
          <a:xfrm>
            <a:off x="876300" y="1930424"/>
            <a:ext cx="10193816" cy="307777"/>
          </a:xfrm>
          <a:prstGeom prst="rect">
            <a:avLst/>
          </a:prstGeom>
          <a:noFill/>
        </p:spPr>
        <p:txBody>
          <a:bodyPr wrap="none" rtlCol="0">
            <a:spAutoFit/>
          </a:bodyPr>
          <a:lstStyle/>
          <a:p>
            <a:r>
              <a:rPr lang="vi-VN" b="1" i="0" dirty="0">
                <a:effectLst/>
                <a:latin typeface="Arial" panose="020B0604020202020204" pitchFamily="34" charset="0"/>
              </a:rPr>
              <a:t>ArrayList</a:t>
            </a:r>
            <a:r>
              <a:rPr lang="vi-VN" b="0" i="0" dirty="0">
                <a:effectLst/>
                <a:latin typeface="Arial" panose="020B0604020202020204" pitchFamily="34" charset="0"/>
              </a:rPr>
              <a:t> trong C# biểu diễn một tập hợp được sắp xếp của một đối tượng mà có thể được lập chỉ mục cho từng item riêng rẽ.</a:t>
            </a:r>
            <a:endParaRPr lang="en-US" dirty="0"/>
          </a:p>
        </p:txBody>
      </p:sp>
      <p:graphicFrame>
        <p:nvGraphicFramePr>
          <p:cNvPr id="5" name="Table 4">
            <a:extLst>
              <a:ext uri="{FF2B5EF4-FFF2-40B4-BE49-F238E27FC236}">
                <a16:creationId xmlns:a16="http://schemas.microsoft.com/office/drawing/2014/main" id="{4D14CB4F-6A38-4841-ECC1-C0A7C8FB1297}"/>
              </a:ext>
            </a:extLst>
          </p:cNvPr>
          <p:cNvGraphicFramePr>
            <a:graphicFrameLocks noGrp="1"/>
          </p:cNvGraphicFramePr>
          <p:nvPr>
            <p:extLst>
              <p:ext uri="{D42A27DB-BD31-4B8C-83A1-F6EECF244321}">
                <p14:modId xmlns:p14="http://schemas.microsoft.com/office/powerpoint/2010/main" val="1140785122"/>
              </p:ext>
            </p:extLst>
          </p:nvPr>
        </p:nvGraphicFramePr>
        <p:xfrm>
          <a:off x="1064525" y="2591594"/>
          <a:ext cx="8346176" cy="2392680"/>
        </p:xfrm>
        <a:graphic>
          <a:graphicData uri="http://schemas.openxmlformats.org/drawingml/2006/table">
            <a:tbl>
              <a:tblPr/>
              <a:tblGrid>
                <a:gridCol w="4173088">
                  <a:extLst>
                    <a:ext uri="{9D8B030D-6E8A-4147-A177-3AD203B41FA5}">
                      <a16:colId xmlns:a16="http://schemas.microsoft.com/office/drawing/2014/main" val="3031066650"/>
                    </a:ext>
                  </a:extLst>
                </a:gridCol>
                <a:gridCol w="4173088">
                  <a:extLst>
                    <a:ext uri="{9D8B030D-6E8A-4147-A177-3AD203B41FA5}">
                      <a16:colId xmlns:a16="http://schemas.microsoft.com/office/drawing/2014/main" val="1471011292"/>
                    </a:ext>
                  </a:extLst>
                </a:gridCol>
              </a:tblGrid>
              <a:tr h="0">
                <a:tc>
                  <a:txBody>
                    <a:bodyPr/>
                    <a:lstStyle/>
                    <a:p>
                      <a:r>
                        <a:rPr lang="en-US"/>
                        <a:t>Thuộc tính</a:t>
                      </a:r>
                    </a:p>
                  </a:txBody>
                  <a:tcPr anchor="ctr">
                    <a:lnL>
                      <a:noFill/>
                    </a:lnL>
                    <a:lnR>
                      <a:noFill/>
                    </a:lnR>
                    <a:lnT>
                      <a:noFill/>
                    </a:lnT>
                    <a:lnB>
                      <a:noFill/>
                    </a:lnB>
                    <a:solidFill>
                      <a:srgbClr val="FFFFFF"/>
                    </a:solidFill>
                  </a:tcPr>
                </a:tc>
                <a:tc>
                  <a:txBody>
                    <a:bodyPr/>
                    <a:lstStyle/>
                    <a:p>
                      <a:r>
                        <a:rPr lang="en-US"/>
                        <a:t>Mô tả</a:t>
                      </a:r>
                    </a:p>
                  </a:txBody>
                  <a:tcPr anchor="ctr">
                    <a:lnL>
                      <a:noFill/>
                    </a:lnL>
                    <a:lnR>
                      <a:noFill/>
                    </a:lnR>
                    <a:lnT>
                      <a:noFill/>
                    </a:lnT>
                    <a:lnB>
                      <a:noFill/>
                    </a:lnB>
                    <a:solidFill>
                      <a:srgbClr val="FFFFFF"/>
                    </a:solidFill>
                  </a:tcPr>
                </a:tc>
                <a:extLst>
                  <a:ext uri="{0D108BD9-81ED-4DB2-BD59-A6C34878D82A}">
                    <a16:rowId xmlns:a16="http://schemas.microsoft.com/office/drawing/2014/main" val="2242051138"/>
                  </a:ext>
                </a:extLst>
              </a:tr>
              <a:tr h="0">
                <a:tc>
                  <a:txBody>
                    <a:bodyPr/>
                    <a:lstStyle/>
                    <a:p>
                      <a:r>
                        <a:rPr lang="en-US">
                          <a:effectLst/>
                        </a:rPr>
                        <a:t>Capacity</a:t>
                      </a:r>
                    </a:p>
                  </a:txBody>
                  <a:tcPr marL="38100" marR="38100" marT="38100" marB="38100" anchor="ctr">
                    <a:lnL>
                      <a:noFill/>
                    </a:lnL>
                    <a:lnR>
                      <a:noFill/>
                    </a:lnR>
                    <a:lnT>
                      <a:noFill/>
                    </a:lnT>
                    <a:lnB>
                      <a:noFill/>
                    </a:lnB>
                    <a:solidFill>
                      <a:srgbClr val="FFFFFF"/>
                    </a:solidFill>
                  </a:tcPr>
                </a:tc>
                <a:tc>
                  <a:txBody>
                    <a:bodyPr/>
                    <a:lstStyle/>
                    <a:p>
                      <a:r>
                        <a:rPr lang="en-US">
                          <a:effectLst/>
                        </a:rPr>
                        <a:t>Lấy hoặc thiết lập số phần tử mà ArrayList có thể chứa.</a:t>
                      </a:r>
                    </a:p>
                  </a:txBody>
                  <a:tcPr marL="38100" marR="38100" marT="38100" marB="38100" anchor="ctr">
                    <a:lnL>
                      <a:noFill/>
                    </a:lnL>
                    <a:lnR>
                      <a:noFill/>
                    </a:lnR>
                    <a:lnT>
                      <a:noFill/>
                    </a:lnT>
                    <a:lnB>
                      <a:noFill/>
                    </a:lnB>
                    <a:solidFill>
                      <a:srgbClr val="FFFFFF"/>
                    </a:solidFill>
                  </a:tcPr>
                </a:tc>
                <a:extLst>
                  <a:ext uri="{0D108BD9-81ED-4DB2-BD59-A6C34878D82A}">
                    <a16:rowId xmlns:a16="http://schemas.microsoft.com/office/drawing/2014/main" val="1763143635"/>
                  </a:ext>
                </a:extLst>
              </a:tr>
              <a:tr h="0">
                <a:tc>
                  <a:txBody>
                    <a:bodyPr/>
                    <a:lstStyle/>
                    <a:p>
                      <a:r>
                        <a:rPr lang="en-US">
                          <a:effectLst/>
                        </a:rPr>
                        <a:t>Count</a:t>
                      </a:r>
                    </a:p>
                  </a:txBody>
                  <a:tcPr marL="38100" marR="38100" marT="38100" marB="38100" anchor="ctr">
                    <a:lnL>
                      <a:noFill/>
                    </a:lnL>
                    <a:lnR>
                      <a:noFill/>
                    </a:lnR>
                    <a:lnT>
                      <a:noFill/>
                    </a:lnT>
                    <a:lnB>
                      <a:noFill/>
                    </a:lnB>
                    <a:solidFill>
                      <a:srgbClr val="FFFFFF"/>
                    </a:solidFill>
                  </a:tcPr>
                </a:tc>
                <a:tc>
                  <a:txBody>
                    <a:bodyPr/>
                    <a:lstStyle/>
                    <a:p>
                      <a:r>
                        <a:rPr lang="vi-VN">
                          <a:effectLst/>
                        </a:rPr>
                        <a:t>Lấy số phần tử thực sự được chứa trong ArrayList.</a:t>
                      </a:r>
                    </a:p>
                  </a:txBody>
                  <a:tcPr marL="38100" marR="38100" marT="38100" marB="38100" anchor="ctr">
                    <a:lnL>
                      <a:noFill/>
                    </a:lnL>
                    <a:lnR>
                      <a:noFill/>
                    </a:lnR>
                    <a:lnT>
                      <a:noFill/>
                    </a:lnT>
                    <a:lnB>
                      <a:noFill/>
                    </a:lnB>
                    <a:solidFill>
                      <a:srgbClr val="FFFFFF"/>
                    </a:solidFill>
                  </a:tcPr>
                </a:tc>
                <a:extLst>
                  <a:ext uri="{0D108BD9-81ED-4DB2-BD59-A6C34878D82A}">
                    <a16:rowId xmlns:a16="http://schemas.microsoft.com/office/drawing/2014/main" val="3183711433"/>
                  </a:ext>
                </a:extLst>
              </a:tr>
              <a:tr h="0">
                <a:tc>
                  <a:txBody>
                    <a:bodyPr/>
                    <a:lstStyle/>
                    <a:p>
                      <a:r>
                        <a:rPr lang="en-US">
                          <a:effectLst/>
                        </a:rPr>
                        <a:t>IsFixedSize</a:t>
                      </a:r>
                    </a:p>
                  </a:txBody>
                  <a:tcPr marL="38100" marR="38100" marT="38100" marB="38100" anchor="ctr">
                    <a:lnL>
                      <a:noFill/>
                    </a:lnL>
                    <a:lnR>
                      <a:noFill/>
                    </a:lnR>
                    <a:lnT>
                      <a:noFill/>
                    </a:lnT>
                    <a:lnB>
                      <a:noFill/>
                    </a:lnB>
                    <a:solidFill>
                      <a:srgbClr val="FFFFFF"/>
                    </a:solidFill>
                  </a:tcPr>
                </a:tc>
                <a:tc>
                  <a:txBody>
                    <a:bodyPr/>
                    <a:lstStyle/>
                    <a:p>
                      <a:r>
                        <a:rPr lang="en-US">
                          <a:effectLst/>
                        </a:rPr>
                        <a:t>Lấy một giá trị chỉ rằng có hay không ArrayList là có một kích cỡ cố định.</a:t>
                      </a:r>
                    </a:p>
                  </a:txBody>
                  <a:tcPr marL="38100" marR="38100" marT="38100" marB="38100" anchor="ctr">
                    <a:lnL>
                      <a:noFill/>
                    </a:lnL>
                    <a:lnR>
                      <a:noFill/>
                    </a:lnR>
                    <a:lnT>
                      <a:noFill/>
                    </a:lnT>
                    <a:lnB>
                      <a:noFill/>
                    </a:lnB>
                    <a:solidFill>
                      <a:srgbClr val="FFFFFF"/>
                    </a:solidFill>
                  </a:tcPr>
                </a:tc>
                <a:extLst>
                  <a:ext uri="{0D108BD9-81ED-4DB2-BD59-A6C34878D82A}">
                    <a16:rowId xmlns:a16="http://schemas.microsoft.com/office/drawing/2014/main" val="1253492342"/>
                  </a:ext>
                </a:extLst>
              </a:tr>
              <a:tr h="0">
                <a:tc>
                  <a:txBody>
                    <a:bodyPr/>
                    <a:lstStyle/>
                    <a:p>
                      <a:r>
                        <a:rPr lang="en-US">
                          <a:effectLst/>
                        </a:rPr>
                        <a:t>IsReadOnly</a:t>
                      </a:r>
                    </a:p>
                  </a:txBody>
                  <a:tcPr marL="38100" marR="38100" marT="38100" marB="38100" anchor="ctr">
                    <a:lnL>
                      <a:noFill/>
                    </a:lnL>
                    <a:lnR>
                      <a:noFill/>
                    </a:lnR>
                    <a:lnT>
                      <a:noFill/>
                    </a:lnT>
                    <a:lnB>
                      <a:noFill/>
                    </a:lnB>
                    <a:solidFill>
                      <a:srgbClr val="FFFFFF"/>
                    </a:solidFill>
                  </a:tcPr>
                </a:tc>
                <a:tc>
                  <a:txBody>
                    <a:bodyPr/>
                    <a:lstStyle/>
                    <a:p>
                      <a:r>
                        <a:rPr lang="en-US">
                          <a:effectLst/>
                        </a:rPr>
                        <a:t>Lấy một giá trị chỉ rằng có hay không ArrayList là read-only.</a:t>
                      </a:r>
                    </a:p>
                  </a:txBody>
                  <a:tcPr marL="38100" marR="38100" marT="38100" marB="38100" anchor="ctr">
                    <a:lnL>
                      <a:noFill/>
                    </a:lnL>
                    <a:lnR>
                      <a:noFill/>
                    </a:lnR>
                    <a:lnT>
                      <a:noFill/>
                    </a:lnT>
                    <a:lnB>
                      <a:noFill/>
                    </a:lnB>
                    <a:solidFill>
                      <a:srgbClr val="FFFFFF"/>
                    </a:solidFill>
                  </a:tcPr>
                </a:tc>
                <a:extLst>
                  <a:ext uri="{0D108BD9-81ED-4DB2-BD59-A6C34878D82A}">
                    <a16:rowId xmlns:a16="http://schemas.microsoft.com/office/drawing/2014/main" val="2266564899"/>
                  </a:ext>
                </a:extLst>
              </a:tr>
              <a:tr h="0">
                <a:tc>
                  <a:txBody>
                    <a:bodyPr/>
                    <a:lstStyle/>
                    <a:p>
                      <a:r>
                        <a:rPr lang="en-US">
                          <a:effectLst/>
                        </a:rPr>
                        <a:t>Item</a:t>
                      </a:r>
                    </a:p>
                  </a:txBody>
                  <a:tcPr marL="38100" marR="38100" marT="38100" marB="38100" anchor="ctr">
                    <a:lnL>
                      <a:noFill/>
                    </a:lnL>
                    <a:lnR>
                      <a:noFill/>
                    </a:lnR>
                    <a:lnT>
                      <a:noFill/>
                    </a:lnT>
                    <a:lnB>
                      <a:noFill/>
                    </a:lnB>
                    <a:solidFill>
                      <a:srgbClr val="FFFFFF"/>
                    </a:solidFill>
                  </a:tcPr>
                </a:tc>
                <a:tc>
                  <a:txBody>
                    <a:bodyPr/>
                    <a:lstStyle/>
                    <a:p>
                      <a:r>
                        <a:rPr lang="en-US" dirty="0" err="1">
                          <a:effectLst/>
                        </a:rPr>
                        <a:t>Lấy</a:t>
                      </a:r>
                      <a:r>
                        <a:rPr lang="en-US" dirty="0">
                          <a:effectLst/>
                        </a:rPr>
                        <a:t> </a:t>
                      </a:r>
                      <a:r>
                        <a:rPr lang="en-US" dirty="0" err="1">
                          <a:effectLst/>
                        </a:rPr>
                        <a:t>hoặc</a:t>
                      </a:r>
                      <a:r>
                        <a:rPr lang="en-US" dirty="0">
                          <a:effectLst/>
                        </a:rPr>
                        <a:t> </a:t>
                      </a:r>
                      <a:r>
                        <a:rPr lang="en-US" dirty="0" err="1">
                          <a:effectLst/>
                        </a:rPr>
                        <a:t>thiết</a:t>
                      </a:r>
                      <a:r>
                        <a:rPr lang="en-US" dirty="0">
                          <a:effectLst/>
                        </a:rPr>
                        <a:t> </a:t>
                      </a:r>
                      <a:r>
                        <a:rPr lang="en-US" dirty="0" err="1">
                          <a:effectLst/>
                        </a:rPr>
                        <a:t>lập</a:t>
                      </a:r>
                      <a:r>
                        <a:rPr lang="en-US" dirty="0">
                          <a:effectLst/>
                        </a:rPr>
                        <a:t> </a:t>
                      </a:r>
                      <a:r>
                        <a:rPr lang="en-US" dirty="0" err="1">
                          <a:effectLst/>
                        </a:rPr>
                        <a:t>phần</a:t>
                      </a:r>
                      <a:r>
                        <a:rPr lang="en-US" dirty="0">
                          <a:effectLst/>
                        </a:rPr>
                        <a:t> </a:t>
                      </a:r>
                      <a:r>
                        <a:rPr lang="en-US" dirty="0" err="1">
                          <a:effectLst/>
                        </a:rPr>
                        <a:t>tử</a:t>
                      </a:r>
                      <a:r>
                        <a:rPr lang="en-US" dirty="0">
                          <a:effectLst/>
                        </a:rPr>
                        <a:t> </a:t>
                      </a:r>
                      <a:r>
                        <a:rPr lang="en-US" dirty="0" err="1">
                          <a:effectLst/>
                        </a:rPr>
                        <a:t>tại</a:t>
                      </a:r>
                      <a:r>
                        <a:rPr lang="en-US" dirty="0">
                          <a:effectLst/>
                        </a:rPr>
                        <a:t> </a:t>
                      </a:r>
                      <a:r>
                        <a:rPr lang="en-US" dirty="0" err="1">
                          <a:effectLst/>
                        </a:rPr>
                        <a:t>chỉ</a:t>
                      </a:r>
                      <a:r>
                        <a:rPr lang="en-US" dirty="0">
                          <a:effectLst/>
                        </a:rPr>
                        <a:t> </a:t>
                      </a:r>
                      <a:r>
                        <a:rPr lang="en-US" dirty="0" err="1">
                          <a:effectLst/>
                        </a:rPr>
                        <a:t>mục</a:t>
                      </a:r>
                      <a:r>
                        <a:rPr lang="en-US" dirty="0">
                          <a:effectLst/>
                        </a:rPr>
                        <a:t> </a:t>
                      </a:r>
                      <a:r>
                        <a:rPr lang="en-US" dirty="0" err="1">
                          <a:effectLst/>
                        </a:rPr>
                        <a:t>đã</a:t>
                      </a:r>
                      <a:r>
                        <a:rPr lang="en-US" dirty="0">
                          <a:effectLst/>
                        </a:rPr>
                        <a:t> </a:t>
                      </a:r>
                      <a:r>
                        <a:rPr lang="en-US" dirty="0" err="1">
                          <a:effectLst/>
                        </a:rPr>
                        <a:t>xác</a:t>
                      </a:r>
                      <a:r>
                        <a:rPr lang="en-US" dirty="0">
                          <a:effectLst/>
                        </a:rPr>
                        <a:t> </a:t>
                      </a:r>
                      <a:r>
                        <a:rPr lang="en-US" dirty="0" err="1">
                          <a:effectLst/>
                        </a:rPr>
                        <a:t>định</a:t>
                      </a:r>
                      <a:r>
                        <a:rPr lang="en-US" dirty="0">
                          <a:effectLst/>
                        </a:rPr>
                        <a:t>.</a:t>
                      </a:r>
                    </a:p>
                  </a:txBody>
                  <a:tcPr marL="38100" marR="38100" marT="38100" marB="38100" anchor="ctr">
                    <a:lnL>
                      <a:noFill/>
                    </a:lnL>
                    <a:lnR>
                      <a:noFill/>
                    </a:lnR>
                    <a:lnT>
                      <a:noFill/>
                    </a:lnT>
                    <a:lnB>
                      <a:noFill/>
                    </a:lnB>
                    <a:solidFill>
                      <a:srgbClr val="FFFFFF"/>
                    </a:solidFill>
                  </a:tcPr>
                </a:tc>
                <a:extLst>
                  <a:ext uri="{0D108BD9-81ED-4DB2-BD59-A6C34878D82A}">
                    <a16:rowId xmlns:a16="http://schemas.microsoft.com/office/drawing/2014/main" val="2621743141"/>
                  </a:ext>
                </a:extLst>
              </a:tr>
            </a:tbl>
          </a:graphicData>
        </a:graphic>
      </p:graphicFrame>
    </p:spTree>
    <p:extLst>
      <p:ext uri="{BB962C8B-B14F-4D97-AF65-F5344CB8AC3E}">
        <p14:creationId xmlns:p14="http://schemas.microsoft.com/office/powerpoint/2010/main" val="2852283652"/>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5"/>
          <p:cNvPicPr preferRelativeResize="0"/>
          <p:nvPr/>
        </p:nvPicPr>
        <p:blipFill rotWithShape="1">
          <a:blip r:embed="rId3">
            <a:alphaModFix/>
          </a:blip>
          <a:srcRect/>
          <a:stretch/>
        </p:blipFill>
        <p:spPr>
          <a:xfrm>
            <a:off x="35717" y="0"/>
            <a:ext cx="12192000" cy="6858000"/>
          </a:xfrm>
          <a:prstGeom prst="rect">
            <a:avLst/>
          </a:prstGeom>
          <a:noFill/>
          <a:ln>
            <a:noFill/>
          </a:ln>
        </p:spPr>
      </p:pic>
      <p:sp>
        <p:nvSpPr>
          <p:cNvPr id="91" name="Google Shape;91;p5"/>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92" name="Google Shape;92;p5"/>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2" name="TextBox 1"/>
          <p:cNvSpPr txBox="1"/>
          <p:nvPr/>
        </p:nvSpPr>
        <p:spPr>
          <a:xfrm>
            <a:off x="5377218" y="880579"/>
            <a:ext cx="4938358" cy="707886"/>
          </a:xfrm>
          <a:prstGeom prst="rect">
            <a:avLst/>
          </a:prstGeom>
          <a:noFill/>
        </p:spPr>
        <p:txBody>
          <a:bodyPr wrap="square" rtlCol="0">
            <a:spAutoFit/>
          </a:bodyPr>
          <a:lstStyle/>
          <a:p>
            <a:pPr algn="l"/>
            <a:r>
              <a:rPr lang="en-US" sz="4000" b="1" i="0" dirty="0" err="1">
                <a:effectLst/>
                <a:latin typeface="Arial" panose="020B0604020202020204" pitchFamily="34" charset="0"/>
              </a:rPr>
              <a:t>ArrayList</a:t>
            </a:r>
            <a:r>
              <a:rPr lang="en-US" sz="4000" b="1" i="0" dirty="0">
                <a:effectLst/>
                <a:latin typeface="Arial" panose="020B0604020202020204" pitchFamily="34" charset="0"/>
              </a:rPr>
              <a:t> </a:t>
            </a:r>
            <a:r>
              <a:rPr lang="en-US" sz="4000" b="1" i="0" dirty="0" err="1">
                <a:effectLst/>
                <a:latin typeface="Arial" panose="020B0604020202020204" pitchFamily="34" charset="0"/>
              </a:rPr>
              <a:t>trong</a:t>
            </a:r>
            <a:r>
              <a:rPr lang="en-US" sz="4000" b="1" i="0" dirty="0">
                <a:effectLst/>
                <a:latin typeface="Arial" panose="020B0604020202020204" pitchFamily="34" charset="0"/>
              </a:rPr>
              <a:t> C#</a:t>
            </a:r>
          </a:p>
        </p:txBody>
      </p:sp>
      <p:sp>
        <p:nvSpPr>
          <p:cNvPr id="3" name="TextBox 2">
            <a:extLst>
              <a:ext uri="{FF2B5EF4-FFF2-40B4-BE49-F238E27FC236}">
                <a16:creationId xmlns:a16="http://schemas.microsoft.com/office/drawing/2014/main" id="{7E40E014-5BEA-619D-4AA8-A4C091766F5F}"/>
              </a:ext>
            </a:extLst>
          </p:cNvPr>
          <p:cNvSpPr txBox="1"/>
          <p:nvPr/>
        </p:nvSpPr>
        <p:spPr>
          <a:xfrm>
            <a:off x="876300" y="1930424"/>
            <a:ext cx="7782900" cy="400110"/>
          </a:xfrm>
          <a:prstGeom prst="rect">
            <a:avLst/>
          </a:prstGeom>
          <a:noFill/>
        </p:spPr>
        <p:txBody>
          <a:bodyPr wrap="none" rtlCol="0">
            <a:spAutoFit/>
          </a:bodyPr>
          <a:lstStyle/>
          <a:p>
            <a:pPr marL="285750" indent="-285750">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C</a:t>
            </a:r>
            <a:r>
              <a:rPr lang="vi-VN" sz="2000" b="0" i="0" dirty="0">
                <a:effectLst/>
                <a:latin typeface="Times New Roman" panose="02020603050405020304" pitchFamily="18" charset="0"/>
                <a:cs typeface="Times New Roman" panose="02020603050405020304" pitchFamily="18" charset="0"/>
              </a:rPr>
              <a:t>ác </a:t>
            </a:r>
            <a:r>
              <a:rPr lang="vi-VN" sz="2000" b="1" i="0" dirty="0">
                <a:effectLst/>
                <a:latin typeface="Times New Roman" panose="02020603050405020304" pitchFamily="18" charset="0"/>
                <a:cs typeface="Times New Roman" panose="02020603050405020304" pitchFamily="18" charset="0"/>
              </a:rPr>
              <a:t>phương thức</a:t>
            </a:r>
            <a:r>
              <a:rPr lang="vi-VN" sz="2000" b="0" i="0" dirty="0">
                <a:effectLst/>
                <a:latin typeface="Times New Roman" panose="02020603050405020304" pitchFamily="18" charset="0"/>
                <a:cs typeface="Times New Roman" panose="02020603050405020304" pitchFamily="18" charset="0"/>
              </a:rPr>
              <a:t> được sử dụng phổ biến của lớp </a:t>
            </a:r>
            <a:r>
              <a:rPr lang="vi-VN" sz="2000" b="1" i="0" dirty="0">
                <a:effectLst/>
                <a:latin typeface="Times New Roman" panose="02020603050405020304" pitchFamily="18" charset="0"/>
                <a:cs typeface="Times New Roman" panose="02020603050405020304" pitchFamily="18" charset="0"/>
              </a:rPr>
              <a:t>ArrayList</a:t>
            </a:r>
            <a:r>
              <a:rPr lang="vi-VN" sz="2000" b="0" i="0" dirty="0">
                <a:effectLst/>
                <a:latin typeface="Times New Roman" panose="02020603050405020304" pitchFamily="18" charset="0"/>
                <a:cs typeface="Times New Roman" panose="02020603050405020304" pitchFamily="18" charset="0"/>
              </a:rPr>
              <a:t> trong C#:</a:t>
            </a:r>
            <a:endParaRPr lang="en-US"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2E9F6B6-5CB9-B321-CD4E-EE15CB4CFD37}"/>
              </a:ext>
            </a:extLst>
          </p:cNvPr>
          <p:cNvSpPr txBox="1"/>
          <p:nvPr/>
        </p:nvSpPr>
        <p:spPr>
          <a:xfrm>
            <a:off x="1009933" y="2803918"/>
            <a:ext cx="11171648" cy="1815882"/>
          </a:xfrm>
          <a:prstGeom prst="rect">
            <a:avLst/>
          </a:prstGeom>
          <a:noFill/>
        </p:spPr>
        <p:txBody>
          <a:bodyPr wrap="none" rtlCol="0">
            <a:spAutoFit/>
          </a:bodyPr>
          <a:lstStyle/>
          <a:p>
            <a:pPr algn="l">
              <a:buFont typeface="Arial" panose="020B0604020202020204" pitchFamily="34" charset="0"/>
              <a:buChar char="•"/>
            </a:pPr>
            <a:r>
              <a:rPr lang="vi-VN" b="1" i="0" dirty="0">
                <a:effectLst/>
                <a:latin typeface="+mj-lt"/>
              </a:rPr>
              <a:t>public virtual int Add(object value);</a:t>
            </a:r>
            <a:r>
              <a:rPr lang="vi-VN" b="0" i="0" dirty="0">
                <a:effectLst/>
                <a:latin typeface="+mj-lt"/>
              </a:rPr>
              <a:t>: Thêm một đối tượng vào phần cuối của ArrayList.</a:t>
            </a:r>
          </a:p>
          <a:p>
            <a:pPr algn="l">
              <a:buFont typeface="Arial" panose="020B0604020202020204" pitchFamily="34" charset="0"/>
              <a:buChar char="•"/>
            </a:pPr>
            <a:r>
              <a:rPr lang="vi-VN" b="1" i="0" dirty="0">
                <a:effectLst/>
                <a:latin typeface="+mj-lt"/>
              </a:rPr>
              <a:t>public virtual void AddRange(ICollection c);</a:t>
            </a:r>
            <a:r>
              <a:rPr lang="vi-VN" b="0" i="0" dirty="0">
                <a:effectLst/>
                <a:latin typeface="+mj-lt"/>
              </a:rPr>
              <a:t>: Thêm các phần tử của một ICollection vào phần cuối của ArrayList.</a:t>
            </a:r>
          </a:p>
          <a:p>
            <a:pPr algn="l">
              <a:buFont typeface="Arial" panose="020B0604020202020204" pitchFamily="34" charset="0"/>
              <a:buChar char="•"/>
            </a:pPr>
            <a:r>
              <a:rPr lang="vi-VN" b="1" i="0" dirty="0">
                <a:effectLst/>
                <a:latin typeface="+mj-lt"/>
              </a:rPr>
              <a:t>public virtual void Clear();</a:t>
            </a:r>
            <a:r>
              <a:rPr lang="vi-VN" b="0" i="0" dirty="0">
                <a:effectLst/>
                <a:latin typeface="+mj-lt"/>
              </a:rPr>
              <a:t>: Gỡ bỏ các phần tử từ ArrayList đó.</a:t>
            </a:r>
          </a:p>
          <a:p>
            <a:pPr algn="l">
              <a:buFont typeface="Arial" panose="020B0604020202020204" pitchFamily="34" charset="0"/>
              <a:buChar char="•"/>
            </a:pPr>
            <a:r>
              <a:rPr lang="vi-VN" b="1" i="0" dirty="0">
                <a:effectLst/>
                <a:latin typeface="+mj-lt"/>
              </a:rPr>
              <a:t>public virtual bool Contains(object item);</a:t>
            </a:r>
            <a:r>
              <a:rPr lang="vi-VN" b="0" i="0" dirty="0">
                <a:effectLst/>
                <a:latin typeface="+mj-lt"/>
              </a:rPr>
              <a:t>: Xác định có hay không một phần tử là nằm trong ArrayList.</a:t>
            </a:r>
          </a:p>
          <a:p>
            <a:pPr algn="l">
              <a:buFont typeface="Arial" panose="020B0604020202020204" pitchFamily="34" charset="0"/>
              <a:buChar char="•"/>
            </a:pPr>
            <a:r>
              <a:rPr lang="vi-VN" b="1" i="0" dirty="0">
                <a:effectLst/>
                <a:latin typeface="+mj-lt"/>
              </a:rPr>
              <a:t>public virtual ArrayList GetRange(int index, int count);</a:t>
            </a:r>
            <a:r>
              <a:rPr lang="vi-VN" b="0" i="0" dirty="0">
                <a:effectLst/>
                <a:latin typeface="+mj-lt"/>
              </a:rPr>
              <a:t>: Trả về một ArrayList mà biểu diễn một tập con của các phần tử trong ArrayList nguồn.</a:t>
            </a:r>
          </a:p>
          <a:p>
            <a:pPr algn="l">
              <a:buFont typeface="Arial" panose="020B0604020202020204" pitchFamily="34" charset="0"/>
              <a:buChar char="•"/>
            </a:pPr>
            <a:r>
              <a:rPr lang="vi-VN" b="1" i="0" dirty="0">
                <a:effectLst/>
                <a:latin typeface="+mj-lt"/>
              </a:rPr>
              <a:t>public virtual int IndexOf(object);</a:t>
            </a:r>
            <a:r>
              <a:rPr lang="vi-VN" b="0" i="0" dirty="0">
                <a:effectLst/>
                <a:latin typeface="+mj-lt"/>
              </a:rPr>
              <a:t>: Trả về chỉ mục (dựa trên cơ sở 0) của lần xuất hiện đầu tiên của một giá trị trong ArrayList hoặc một phần của nó.</a:t>
            </a:r>
          </a:p>
          <a:p>
            <a:pPr algn="l">
              <a:buFont typeface="Arial" panose="020B0604020202020204" pitchFamily="34" charset="0"/>
              <a:buChar char="•"/>
            </a:pPr>
            <a:r>
              <a:rPr lang="vi-VN" b="1" i="0" dirty="0">
                <a:effectLst/>
                <a:latin typeface="+mj-lt"/>
              </a:rPr>
              <a:t>public virtual void Insert(int index, object value);</a:t>
            </a:r>
            <a:r>
              <a:rPr lang="vi-VN" b="0" i="0" dirty="0">
                <a:effectLst/>
                <a:latin typeface="+mj-lt"/>
              </a:rPr>
              <a:t>: Chèn một phần tử vào ArrayList tại chỉ mục đã xác định.</a:t>
            </a:r>
          </a:p>
          <a:p>
            <a:endParaRPr lang="en-US" dirty="0">
              <a:latin typeface="+mj-lt"/>
            </a:endParaRPr>
          </a:p>
        </p:txBody>
      </p:sp>
      <p:sp>
        <p:nvSpPr>
          <p:cNvPr id="6" name="TextBox 5">
            <a:extLst>
              <a:ext uri="{FF2B5EF4-FFF2-40B4-BE49-F238E27FC236}">
                <a16:creationId xmlns:a16="http://schemas.microsoft.com/office/drawing/2014/main" id="{24710B55-0633-1FA7-DCB9-C08E294CE560}"/>
              </a:ext>
            </a:extLst>
          </p:cNvPr>
          <p:cNvSpPr txBox="1"/>
          <p:nvPr/>
        </p:nvSpPr>
        <p:spPr>
          <a:xfrm>
            <a:off x="2471178" y="4392383"/>
            <a:ext cx="5606022" cy="2246769"/>
          </a:xfrm>
          <a:prstGeom prst="rect">
            <a:avLst/>
          </a:prstGeom>
          <a:noFill/>
        </p:spPr>
        <p:txBody>
          <a:bodyPr wrap="none" rtlCol="0">
            <a:spAutoFit/>
          </a:bodyPr>
          <a:lstStyle/>
          <a:p>
            <a:r>
              <a:rPr lang="en-US" dirty="0"/>
              <a:t> </a:t>
            </a:r>
            <a:r>
              <a:rPr lang="en-US" dirty="0" err="1"/>
              <a:t>ArrayList</a:t>
            </a:r>
            <a:r>
              <a:rPr lang="en-US" dirty="0"/>
              <a:t> al = new </a:t>
            </a:r>
            <a:r>
              <a:rPr lang="en-US" dirty="0" err="1"/>
              <a:t>ArrayList</a:t>
            </a:r>
            <a:r>
              <a:rPr lang="en-US" dirty="0"/>
              <a:t>();</a:t>
            </a:r>
          </a:p>
          <a:p>
            <a:endParaRPr lang="en-US" dirty="0"/>
          </a:p>
          <a:p>
            <a:r>
              <a:rPr lang="en-US" dirty="0"/>
              <a:t>            </a:t>
            </a:r>
            <a:r>
              <a:rPr lang="en-US" dirty="0" err="1"/>
              <a:t>Console.WriteLine</a:t>
            </a:r>
            <a:r>
              <a:rPr lang="en-US" dirty="0"/>
              <a:t>("\</a:t>
            </a:r>
            <a:r>
              <a:rPr lang="en-US" dirty="0" err="1"/>
              <a:t>nChèn</a:t>
            </a:r>
            <a:r>
              <a:rPr lang="en-US" dirty="0"/>
              <a:t> </a:t>
            </a:r>
            <a:r>
              <a:rPr lang="en-US" dirty="0" err="1"/>
              <a:t>một</a:t>
            </a:r>
            <a:r>
              <a:rPr lang="en-US" dirty="0"/>
              <a:t> </a:t>
            </a:r>
            <a:r>
              <a:rPr lang="en-US" dirty="0" err="1"/>
              <a:t>vài</a:t>
            </a:r>
            <a:r>
              <a:rPr lang="en-US" dirty="0"/>
              <a:t> </a:t>
            </a:r>
            <a:r>
              <a:rPr lang="en-US" dirty="0" err="1"/>
              <a:t>phần</a:t>
            </a:r>
            <a:r>
              <a:rPr lang="en-US" dirty="0"/>
              <a:t> </a:t>
            </a:r>
            <a:r>
              <a:rPr lang="en-US" dirty="0" err="1"/>
              <a:t>tử</a:t>
            </a:r>
            <a:r>
              <a:rPr lang="en-US" dirty="0"/>
              <a:t> </a:t>
            </a:r>
            <a:r>
              <a:rPr lang="en-US" dirty="0" err="1"/>
              <a:t>vào</a:t>
            </a:r>
            <a:r>
              <a:rPr lang="en-US" dirty="0"/>
              <a:t> </a:t>
            </a:r>
            <a:r>
              <a:rPr lang="en-US" dirty="0" err="1"/>
              <a:t>ArrayList</a:t>
            </a:r>
            <a:r>
              <a:rPr lang="en-US" dirty="0"/>
              <a:t>: ");</a:t>
            </a:r>
          </a:p>
          <a:p>
            <a:r>
              <a:rPr lang="en-US" dirty="0"/>
              <a:t>            </a:t>
            </a:r>
            <a:r>
              <a:rPr lang="en-US" dirty="0" err="1"/>
              <a:t>al.Add</a:t>
            </a:r>
            <a:r>
              <a:rPr lang="en-US" dirty="0"/>
              <a:t>(50);</a:t>
            </a:r>
          </a:p>
          <a:p>
            <a:r>
              <a:rPr lang="en-US" dirty="0"/>
              <a:t>            </a:t>
            </a:r>
            <a:r>
              <a:rPr lang="en-US" dirty="0" err="1"/>
              <a:t>al.Add</a:t>
            </a:r>
            <a:r>
              <a:rPr lang="en-US" dirty="0"/>
              <a:t>(93);</a:t>
            </a:r>
          </a:p>
          <a:p>
            <a:r>
              <a:rPr lang="en-US" dirty="0"/>
              <a:t>            </a:t>
            </a:r>
            <a:r>
              <a:rPr lang="en-US" dirty="0" err="1"/>
              <a:t>al.Add</a:t>
            </a:r>
            <a:r>
              <a:rPr lang="en-US" dirty="0"/>
              <a:t>(85);</a:t>
            </a:r>
          </a:p>
          <a:p>
            <a:r>
              <a:rPr lang="en-US" dirty="0"/>
              <a:t>            </a:t>
            </a:r>
            <a:r>
              <a:rPr lang="en-US" dirty="0" err="1"/>
              <a:t>al.Add</a:t>
            </a:r>
            <a:r>
              <a:rPr lang="en-US" dirty="0"/>
              <a:t>(96);</a:t>
            </a:r>
          </a:p>
          <a:p>
            <a:r>
              <a:rPr lang="en-US" dirty="0"/>
              <a:t>            </a:t>
            </a:r>
            <a:r>
              <a:rPr lang="en-US" dirty="0" err="1"/>
              <a:t>al.Add</a:t>
            </a:r>
            <a:r>
              <a:rPr lang="en-US" dirty="0"/>
              <a:t>(82);</a:t>
            </a:r>
          </a:p>
          <a:p>
            <a:r>
              <a:rPr lang="en-US" dirty="0"/>
              <a:t>            </a:t>
            </a:r>
            <a:r>
              <a:rPr lang="en-US" dirty="0" err="1"/>
              <a:t>al.Add</a:t>
            </a:r>
            <a:r>
              <a:rPr lang="en-US" dirty="0"/>
              <a:t>(25);</a:t>
            </a:r>
          </a:p>
          <a:p>
            <a:r>
              <a:rPr lang="en-US" dirty="0"/>
              <a:t>            </a:t>
            </a:r>
            <a:r>
              <a:rPr lang="en-US" dirty="0" err="1"/>
              <a:t>al.Add</a:t>
            </a:r>
            <a:r>
              <a:rPr lang="en-US" dirty="0"/>
              <a:t>(90);    </a:t>
            </a:r>
          </a:p>
        </p:txBody>
      </p:sp>
    </p:spTree>
    <p:extLst>
      <p:ext uri="{BB962C8B-B14F-4D97-AF65-F5344CB8AC3E}">
        <p14:creationId xmlns:p14="http://schemas.microsoft.com/office/powerpoint/2010/main" val="3035995005"/>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2">
            <a:alphaModFix/>
          </a:blip>
          <a:srcRect/>
          <a:stretch/>
        </p:blipFill>
        <p:spPr>
          <a:xfrm>
            <a:off x="-3018" y="0"/>
            <a:ext cx="121920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8" name="TextBox 7">
            <a:extLst>
              <a:ext uri="{FF2B5EF4-FFF2-40B4-BE49-F238E27FC236}">
                <a16:creationId xmlns:a16="http://schemas.microsoft.com/office/drawing/2014/main" id="{917C9F93-1593-370E-32CA-87759CFC3AE1}"/>
              </a:ext>
            </a:extLst>
          </p:cNvPr>
          <p:cNvSpPr txBox="1"/>
          <p:nvPr/>
        </p:nvSpPr>
        <p:spPr>
          <a:xfrm>
            <a:off x="5635782" y="2974063"/>
            <a:ext cx="914400" cy="914400"/>
          </a:xfrm>
          <a:prstGeom prst="rect">
            <a:avLst/>
          </a:prstGeom>
          <a:noFill/>
        </p:spPr>
        <p:txBody>
          <a:bodyPr wrap="square" rtlCol="0">
            <a:spAutoFit/>
          </a:bodyPr>
          <a:lstStyle/>
          <a:p>
            <a:endParaRPr lang="en-US" dirty="0"/>
          </a:p>
        </p:txBody>
      </p:sp>
      <p:sp>
        <p:nvSpPr>
          <p:cNvPr id="10" name="TextBox 9">
            <a:extLst>
              <a:ext uri="{FF2B5EF4-FFF2-40B4-BE49-F238E27FC236}">
                <a16:creationId xmlns:a16="http://schemas.microsoft.com/office/drawing/2014/main" id="{BAF394FB-E864-BE92-826E-2723E4FE1AD7}"/>
              </a:ext>
            </a:extLst>
          </p:cNvPr>
          <p:cNvSpPr txBox="1"/>
          <p:nvPr/>
        </p:nvSpPr>
        <p:spPr>
          <a:xfrm>
            <a:off x="1556803" y="3056463"/>
            <a:ext cx="1805302" cy="830997"/>
          </a:xfrm>
          <a:prstGeom prst="rect">
            <a:avLst/>
          </a:prstGeom>
          <a:noFill/>
        </p:spPr>
        <p:txBody>
          <a:bodyPr wrap="none" rtlCol="0">
            <a:spAutoFit/>
          </a:bodyPr>
          <a:lstStyle/>
          <a:p>
            <a:pPr marL="285750" indent="-285750">
              <a:buFont typeface="Wingdings" panose="05000000000000000000" pitchFamily="2" charset="2"/>
              <a:buChar char="Ø"/>
            </a:pPr>
            <a:r>
              <a:rPr lang="en-US" sz="2400" b="1" i="0" dirty="0">
                <a:solidFill>
                  <a:schemeClr val="bg2">
                    <a:lumMod val="60000"/>
                    <a:lumOff val="40000"/>
                  </a:schemeClr>
                </a:solidFill>
                <a:effectLst/>
                <a:latin typeface="Times New Roman" panose="02020603050405020304" pitchFamily="18" charset="0"/>
                <a:cs typeface="Times New Roman" panose="02020603050405020304" pitchFamily="18" charset="0"/>
              </a:rPr>
              <a:t>Generic </a:t>
            </a:r>
          </a:p>
          <a:p>
            <a:pPr marL="285750" indent="-285750">
              <a:buFont typeface="Wingdings" panose="05000000000000000000" pitchFamily="2" charset="2"/>
              <a:buChar char="Ø"/>
            </a:pPr>
            <a:r>
              <a:rPr lang="en-US" sz="2400" b="1" i="0" dirty="0">
                <a:solidFill>
                  <a:schemeClr val="bg2">
                    <a:lumMod val="60000"/>
                    <a:lumOff val="40000"/>
                  </a:schemeClr>
                </a:solidFill>
                <a:effectLst/>
                <a:latin typeface="Times New Roman" panose="02020603050405020304" pitchFamily="18" charset="0"/>
                <a:cs typeface="Times New Roman" panose="02020603050405020304" pitchFamily="18" charset="0"/>
              </a:rPr>
              <a:t>Collection</a:t>
            </a:r>
            <a:endParaRPr lang="en-US" sz="2400" b="1" dirty="0"/>
          </a:p>
        </p:txBody>
      </p:sp>
      <p:pic>
        <p:nvPicPr>
          <p:cNvPr id="13" name="Picture 12">
            <a:extLst>
              <a:ext uri="{FF2B5EF4-FFF2-40B4-BE49-F238E27FC236}">
                <a16:creationId xmlns:a16="http://schemas.microsoft.com/office/drawing/2014/main" id="{75BC3177-E4B7-942E-9D6C-21D3636B1618}"/>
              </a:ext>
            </a:extLst>
          </p:cNvPr>
          <p:cNvPicPr>
            <a:picLocks noChangeAspect="1"/>
          </p:cNvPicPr>
          <p:nvPr/>
        </p:nvPicPr>
        <p:blipFill>
          <a:blip r:embed="rId4"/>
          <a:stretch>
            <a:fillRect/>
          </a:stretch>
        </p:blipFill>
        <p:spPr>
          <a:xfrm>
            <a:off x="5305232" y="1690688"/>
            <a:ext cx="6425780" cy="3049407"/>
          </a:xfrm>
          <a:prstGeom prst="rect">
            <a:avLst/>
          </a:prstGeom>
        </p:spPr>
      </p:pic>
    </p:spTree>
    <p:extLst>
      <p:ext uri="{BB962C8B-B14F-4D97-AF65-F5344CB8AC3E}">
        <p14:creationId xmlns:p14="http://schemas.microsoft.com/office/powerpoint/2010/main" val="32617567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3" name="TextBox 2"/>
          <p:cNvSpPr txBox="1"/>
          <p:nvPr/>
        </p:nvSpPr>
        <p:spPr>
          <a:xfrm>
            <a:off x="1131782" y="1328026"/>
            <a:ext cx="8329254" cy="707886"/>
          </a:xfrm>
          <a:prstGeom prst="rect">
            <a:avLst/>
          </a:prstGeom>
          <a:noFill/>
        </p:spPr>
        <p:txBody>
          <a:bodyPr wrap="square" rtlCol="0">
            <a:spAutoFit/>
          </a:bodyPr>
          <a:lstStyle/>
          <a:p>
            <a:pPr marL="342900" indent="-342900">
              <a:buFont typeface="Wingdings" panose="05000000000000000000" pitchFamily="2" charset="2"/>
              <a:buChar char="Ø"/>
            </a:pPr>
            <a:r>
              <a:rPr lang="en-US" sz="2000" dirty="0" err="1">
                <a:latin typeface="Times New Roman" panose="02020603050405020304" pitchFamily="18" charset="0"/>
                <a:cs typeface="Times New Roman" panose="02020603050405020304" pitchFamily="18" charset="0"/>
              </a:rPr>
              <a:t>Giả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đổi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trị</a:t>
            </a:r>
            <a:r>
              <a:rPr lang="en-US" sz="2000" dirty="0">
                <a:latin typeface="Times New Roman" panose="02020603050405020304" pitchFamily="18" charset="0"/>
                <a:cs typeface="Times New Roman" panose="02020603050405020304" pitchFamily="18" charset="0"/>
              </a:rPr>
              <a:t> 2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nguyên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hai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kiểu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INT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Double</a:t>
            </a: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EA999527-760E-DCA8-4429-2B735A23D9F0}"/>
              </a:ext>
            </a:extLst>
          </p:cNvPr>
          <p:cNvSpPr txBox="1"/>
          <p:nvPr/>
        </p:nvSpPr>
        <p:spPr>
          <a:xfrm>
            <a:off x="1522009" y="2307318"/>
            <a:ext cx="4198738" cy="1384995"/>
          </a:xfrm>
          <a:prstGeom prst="rect">
            <a:avLst/>
          </a:prstGeom>
          <a:noFill/>
        </p:spPr>
        <p:txBody>
          <a:bodyPr wrap="square" rtlCol="0">
            <a:spAutoFit/>
          </a:bodyPr>
          <a:lstStyle/>
          <a:p>
            <a:r>
              <a:rPr lang="en-US" dirty="0"/>
              <a:t>public static void Swap(ref </a:t>
            </a:r>
            <a:r>
              <a:rPr lang="en-US" dirty="0">
                <a:solidFill>
                  <a:srgbClr val="FF0000"/>
                </a:solidFill>
              </a:rPr>
              <a:t>int</a:t>
            </a:r>
            <a:r>
              <a:rPr lang="en-US" dirty="0"/>
              <a:t> a, ref </a:t>
            </a:r>
            <a:r>
              <a:rPr lang="en-US" dirty="0">
                <a:solidFill>
                  <a:srgbClr val="FF0000"/>
                </a:solidFill>
              </a:rPr>
              <a:t>int</a:t>
            </a:r>
            <a:r>
              <a:rPr lang="en-US" dirty="0"/>
              <a:t> b)</a:t>
            </a:r>
          </a:p>
          <a:p>
            <a:r>
              <a:rPr lang="en-US" dirty="0"/>
              <a:t>{</a:t>
            </a:r>
          </a:p>
          <a:p>
            <a:r>
              <a:rPr lang="en-US" dirty="0"/>
              <a:t>    </a:t>
            </a:r>
            <a:r>
              <a:rPr lang="en-US" dirty="0">
                <a:solidFill>
                  <a:srgbClr val="FF0000"/>
                </a:solidFill>
              </a:rPr>
              <a:t>int</a:t>
            </a:r>
            <a:r>
              <a:rPr lang="en-US" dirty="0"/>
              <a:t> temp = a;</a:t>
            </a:r>
          </a:p>
          <a:p>
            <a:r>
              <a:rPr lang="en-US" dirty="0"/>
              <a:t>    a = b;</a:t>
            </a:r>
          </a:p>
          <a:p>
            <a:r>
              <a:rPr lang="en-US" dirty="0"/>
              <a:t>    b = temp;</a:t>
            </a:r>
          </a:p>
          <a:p>
            <a:r>
              <a:rPr lang="en-US" dirty="0"/>
              <a:t>}</a:t>
            </a:r>
          </a:p>
        </p:txBody>
      </p:sp>
      <p:sp>
        <p:nvSpPr>
          <p:cNvPr id="6" name="TextBox 5">
            <a:extLst>
              <a:ext uri="{FF2B5EF4-FFF2-40B4-BE49-F238E27FC236}">
                <a16:creationId xmlns:a16="http://schemas.microsoft.com/office/drawing/2014/main" id="{35461A37-47C2-4F98-2B86-D41F919CE1D5}"/>
              </a:ext>
            </a:extLst>
          </p:cNvPr>
          <p:cNvSpPr txBox="1"/>
          <p:nvPr/>
        </p:nvSpPr>
        <p:spPr>
          <a:xfrm>
            <a:off x="6646459" y="3276815"/>
            <a:ext cx="4326341" cy="830997"/>
          </a:xfrm>
          <a:prstGeom prst="rect">
            <a:avLst/>
          </a:prstGeom>
          <a:noFill/>
        </p:spPr>
        <p:txBody>
          <a:bodyPr wrap="square" rtlCol="0">
            <a:spAutoFit/>
          </a:bodyPr>
          <a:lstStyle/>
          <a:p>
            <a:r>
              <a:rPr lang="en-US" sz="2400" b="0" i="0" dirty="0">
                <a:solidFill>
                  <a:srgbClr val="800080"/>
                </a:solidFill>
                <a:effectLst/>
                <a:latin typeface="Times New Roman" panose="02020603050405020304" pitchFamily="18" charset="0"/>
                <a:cs typeface="Times New Roman" panose="02020603050405020304" pitchFamily="18" charset="0"/>
              </a:rPr>
              <a:t>Swap&lt;</a:t>
            </a:r>
            <a:r>
              <a:rPr lang="en-US" sz="2400" b="1" i="0" dirty="0">
                <a:solidFill>
                  <a:srgbClr val="6377C5"/>
                </a:solidFill>
                <a:effectLst/>
                <a:latin typeface="Times New Roman" panose="02020603050405020304" pitchFamily="18" charset="0"/>
                <a:cs typeface="Times New Roman" panose="02020603050405020304" pitchFamily="18" charset="0"/>
              </a:rPr>
              <a:t>int</a:t>
            </a:r>
            <a:r>
              <a:rPr lang="en-US" sz="2400" b="0" i="0" dirty="0">
                <a:solidFill>
                  <a:srgbClr val="800080"/>
                </a:solidFill>
                <a:effectLst/>
                <a:latin typeface="Times New Roman" panose="02020603050405020304" pitchFamily="18" charset="0"/>
                <a:cs typeface="Times New Roman" panose="02020603050405020304" pitchFamily="18" charset="0"/>
              </a:rPr>
              <a:t>&gt;(</a:t>
            </a:r>
            <a:r>
              <a:rPr lang="en-US" sz="2400" b="1" i="0" dirty="0">
                <a:solidFill>
                  <a:srgbClr val="6377C5"/>
                </a:solidFill>
                <a:effectLst/>
                <a:latin typeface="Times New Roman" panose="02020603050405020304" pitchFamily="18" charset="0"/>
                <a:cs typeface="Times New Roman" panose="02020603050405020304" pitchFamily="18" charset="0"/>
              </a:rPr>
              <a:t>ref</a:t>
            </a:r>
            <a:r>
              <a:rPr lang="en-US" sz="2400" b="0" i="0" dirty="0">
                <a:solidFill>
                  <a:srgbClr val="800080"/>
                </a:solidFill>
                <a:effectLst/>
                <a:latin typeface="Times New Roman" panose="02020603050405020304" pitchFamily="18" charset="0"/>
                <a:cs typeface="Times New Roman" panose="02020603050405020304" pitchFamily="18" charset="0"/>
              </a:rPr>
              <a:t> a, </a:t>
            </a:r>
            <a:r>
              <a:rPr lang="en-US" sz="2400" b="1" i="0" dirty="0">
                <a:solidFill>
                  <a:srgbClr val="6377C5"/>
                </a:solidFill>
                <a:effectLst/>
                <a:latin typeface="Times New Roman" panose="02020603050405020304" pitchFamily="18" charset="0"/>
                <a:cs typeface="Times New Roman" panose="02020603050405020304" pitchFamily="18" charset="0"/>
              </a:rPr>
              <a:t>ref</a:t>
            </a:r>
            <a:r>
              <a:rPr lang="en-US" sz="2400" b="0" i="0" dirty="0">
                <a:solidFill>
                  <a:srgbClr val="800080"/>
                </a:solidFill>
                <a:effectLst/>
                <a:latin typeface="Times New Roman" panose="02020603050405020304" pitchFamily="18" charset="0"/>
                <a:cs typeface="Times New Roman" panose="02020603050405020304" pitchFamily="18" charset="0"/>
              </a:rPr>
              <a:t> b); </a:t>
            </a:r>
          </a:p>
          <a:p>
            <a:r>
              <a:rPr lang="en-US" sz="2400" b="0" i="0" dirty="0">
                <a:solidFill>
                  <a:srgbClr val="800080"/>
                </a:solidFill>
                <a:effectLst/>
                <a:latin typeface="Times New Roman" panose="02020603050405020304" pitchFamily="18" charset="0"/>
                <a:cs typeface="Times New Roman" panose="02020603050405020304" pitchFamily="18" charset="0"/>
              </a:rPr>
              <a:t>Swap&lt;</a:t>
            </a:r>
            <a:r>
              <a:rPr lang="en-US" sz="2400" b="1" i="0" dirty="0">
                <a:solidFill>
                  <a:srgbClr val="6377C5"/>
                </a:solidFill>
                <a:effectLst/>
                <a:latin typeface="Times New Roman" panose="02020603050405020304" pitchFamily="18" charset="0"/>
                <a:cs typeface="Times New Roman" panose="02020603050405020304" pitchFamily="18" charset="0"/>
              </a:rPr>
              <a:t>double</a:t>
            </a:r>
            <a:r>
              <a:rPr lang="en-US" sz="2400" b="0" i="0" dirty="0">
                <a:solidFill>
                  <a:srgbClr val="800080"/>
                </a:solidFill>
                <a:effectLst/>
                <a:latin typeface="Times New Roman" panose="02020603050405020304" pitchFamily="18" charset="0"/>
                <a:cs typeface="Times New Roman" panose="02020603050405020304" pitchFamily="18" charset="0"/>
              </a:rPr>
              <a:t>&gt;(</a:t>
            </a:r>
            <a:r>
              <a:rPr lang="en-US" sz="2400" b="1" i="0" dirty="0">
                <a:solidFill>
                  <a:srgbClr val="6377C5"/>
                </a:solidFill>
                <a:effectLst/>
                <a:latin typeface="Times New Roman" panose="02020603050405020304" pitchFamily="18" charset="0"/>
                <a:cs typeface="Times New Roman" panose="02020603050405020304" pitchFamily="18" charset="0"/>
              </a:rPr>
              <a:t>ref</a:t>
            </a:r>
            <a:r>
              <a:rPr lang="en-US" sz="2400" b="0" i="0" dirty="0">
                <a:solidFill>
                  <a:srgbClr val="800080"/>
                </a:solidFill>
                <a:effectLst/>
                <a:latin typeface="Times New Roman" panose="02020603050405020304" pitchFamily="18" charset="0"/>
                <a:cs typeface="Times New Roman" panose="02020603050405020304" pitchFamily="18" charset="0"/>
              </a:rPr>
              <a:t> c, </a:t>
            </a:r>
            <a:r>
              <a:rPr lang="en-US" sz="2400" b="1" i="0" dirty="0">
                <a:solidFill>
                  <a:srgbClr val="6377C5"/>
                </a:solidFill>
                <a:effectLst/>
                <a:latin typeface="Times New Roman" panose="02020603050405020304" pitchFamily="18" charset="0"/>
                <a:cs typeface="Times New Roman" panose="02020603050405020304" pitchFamily="18" charset="0"/>
              </a:rPr>
              <a:t>ref</a:t>
            </a:r>
            <a:r>
              <a:rPr lang="en-US" sz="2400" b="0" i="0" dirty="0">
                <a:solidFill>
                  <a:srgbClr val="800080"/>
                </a:solidFill>
                <a:effectLst/>
                <a:latin typeface="Times New Roman" panose="02020603050405020304" pitchFamily="18" charset="0"/>
                <a:cs typeface="Times New Roman" panose="02020603050405020304" pitchFamily="18" charset="0"/>
              </a:rPr>
              <a:t> d);</a:t>
            </a:r>
            <a:endParaRPr lang="en-US"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A8A8419B-E5C0-658B-D9D0-2FBB8987872B}"/>
              </a:ext>
            </a:extLst>
          </p:cNvPr>
          <p:cNvSpPr txBox="1"/>
          <p:nvPr/>
        </p:nvSpPr>
        <p:spPr>
          <a:xfrm>
            <a:off x="1651379" y="4171950"/>
            <a:ext cx="4104009" cy="1600438"/>
          </a:xfrm>
          <a:prstGeom prst="rect">
            <a:avLst/>
          </a:prstGeom>
          <a:noFill/>
        </p:spPr>
        <p:txBody>
          <a:bodyPr wrap="none" rtlCol="0">
            <a:spAutoFit/>
          </a:bodyPr>
          <a:lstStyle/>
          <a:p>
            <a:r>
              <a:rPr lang="en-US" dirty="0"/>
              <a:t>public static void Swap(ref </a:t>
            </a:r>
            <a:r>
              <a:rPr lang="en-US" dirty="0">
                <a:solidFill>
                  <a:srgbClr val="FF0000"/>
                </a:solidFill>
              </a:rPr>
              <a:t>double</a:t>
            </a:r>
            <a:r>
              <a:rPr lang="en-US" dirty="0"/>
              <a:t> a, ref </a:t>
            </a:r>
            <a:r>
              <a:rPr lang="en-US" dirty="0">
                <a:solidFill>
                  <a:srgbClr val="FF0000"/>
                </a:solidFill>
              </a:rPr>
              <a:t>double</a:t>
            </a:r>
            <a:r>
              <a:rPr lang="en-US" dirty="0"/>
              <a:t> b)</a:t>
            </a:r>
          </a:p>
          <a:p>
            <a:r>
              <a:rPr lang="en-US" dirty="0"/>
              <a:t>{</a:t>
            </a:r>
          </a:p>
          <a:p>
            <a:r>
              <a:rPr lang="en-US" dirty="0"/>
              <a:t> </a:t>
            </a:r>
            <a:r>
              <a:rPr lang="en-US" dirty="0">
                <a:solidFill>
                  <a:srgbClr val="FF0000"/>
                </a:solidFill>
              </a:rPr>
              <a:t>double</a:t>
            </a:r>
            <a:r>
              <a:rPr lang="en-US" dirty="0"/>
              <a:t> temp = a;</a:t>
            </a:r>
          </a:p>
          <a:p>
            <a:r>
              <a:rPr lang="en-US" dirty="0"/>
              <a:t>    a = b;</a:t>
            </a:r>
          </a:p>
          <a:p>
            <a:r>
              <a:rPr lang="en-US" dirty="0"/>
              <a:t>    b = temp;</a:t>
            </a:r>
          </a:p>
          <a:p>
            <a:r>
              <a:rPr lang="en-US" dirty="0"/>
              <a:t>}</a:t>
            </a:r>
          </a:p>
          <a:p>
            <a:endParaRPr lang="en-US" dirty="0"/>
          </a:p>
        </p:txBody>
      </p:sp>
    </p:spTree>
    <p:extLst>
      <p:ext uri="{BB962C8B-B14F-4D97-AF65-F5344CB8AC3E}">
        <p14:creationId xmlns:p14="http://schemas.microsoft.com/office/powerpoint/2010/main" val="2230748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6250676" y="728553"/>
            <a:ext cx="4551176" cy="584775"/>
          </a:xfrm>
          <a:prstGeom prst="rect">
            <a:avLst/>
          </a:prstGeom>
          <a:noFill/>
        </p:spPr>
        <p:txBody>
          <a:bodyPr wrap="square" rtlCol="0">
            <a:spAutoFit/>
          </a:bodyPr>
          <a:lstStyle/>
          <a:p>
            <a:pPr marL="285750" indent="-285750">
              <a:buFont typeface="Wingdings" panose="05000000000000000000" pitchFamily="2" charset="2"/>
              <a:buChar char="Ø"/>
            </a:pPr>
            <a:r>
              <a:rPr lang="en-US" sz="3200" b="1" i="0" dirty="0">
                <a:solidFill>
                  <a:schemeClr val="bg2">
                    <a:lumMod val="60000"/>
                    <a:lumOff val="40000"/>
                  </a:schemeClr>
                </a:solidFill>
                <a:effectLst/>
                <a:latin typeface="Times New Roman" panose="02020603050405020304" pitchFamily="18" charset="0"/>
                <a:cs typeface="Times New Roman" panose="02020603050405020304" pitchFamily="18" charset="0"/>
              </a:rPr>
              <a:t>Generic</a:t>
            </a:r>
            <a:endParaRPr lang="en-US" sz="3200" b="1" dirty="0">
              <a:solidFill>
                <a:srgbClr val="154A8D"/>
              </a:solidFill>
              <a:latin typeface="+mj-lt"/>
            </a:endParaRPr>
          </a:p>
        </p:txBody>
      </p:sp>
      <p:sp>
        <p:nvSpPr>
          <p:cNvPr id="3" name="TextBox 2"/>
          <p:cNvSpPr txBox="1"/>
          <p:nvPr/>
        </p:nvSpPr>
        <p:spPr>
          <a:xfrm>
            <a:off x="1082448" y="1748768"/>
            <a:ext cx="8329254" cy="923330"/>
          </a:xfrm>
          <a:prstGeom prst="rect">
            <a:avLst/>
          </a:prstGeom>
          <a:noFill/>
        </p:spPr>
        <p:txBody>
          <a:bodyPr wrap="square" rtlCol="0">
            <a:spAutoFit/>
          </a:bodyPr>
          <a:lstStyle/>
          <a:p>
            <a:pPr marL="342900" indent="-342900">
              <a:buFont typeface="Wingdings" panose="05000000000000000000" pitchFamily="2" charset="2"/>
              <a:buChar char="Ø"/>
            </a:pPr>
            <a:r>
              <a:rPr lang="vi-VN" sz="1800" b="1" dirty="0">
                <a:latin typeface="+mj-lt"/>
              </a:rPr>
              <a:t>Generic </a:t>
            </a:r>
            <a:r>
              <a:rPr lang="vi-VN" sz="1800" dirty="0">
                <a:latin typeface="+mj-lt"/>
              </a:rPr>
              <a:t>trong C# cho phép bạn định nghĩa một hàm, một lớp mà không cần chỉ ra đối số kiểu dữ liệu là gì. Tuỳ vào kiểu dữ liệu mà người dùng truyền vào thì nó sẽ hoạt động theo kiểu dữ liệu đó.</a:t>
            </a:r>
            <a:endParaRPr lang="en-US" sz="1800" dirty="0">
              <a:latin typeface="+mj-lt"/>
              <a:cs typeface="Times New Roman" panose="02020603050405020304" pitchFamily="18" charset="0"/>
            </a:endParaRP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6669444B-35B7-1FE3-40EE-292CF8193063}"/>
              </a:ext>
            </a:extLst>
          </p:cNvPr>
          <p:cNvSpPr txBox="1"/>
          <p:nvPr/>
        </p:nvSpPr>
        <p:spPr>
          <a:xfrm>
            <a:off x="1009434" y="3056260"/>
            <a:ext cx="10482484" cy="707886"/>
          </a:xfrm>
          <a:prstGeom prst="rect">
            <a:avLst/>
          </a:prstGeom>
          <a:noFill/>
        </p:spPr>
        <p:txBody>
          <a:bodyPr wrap="square" rtlCol="0">
            <a:spAutoFit/>
          </a:bodyPr>
          <a:lstStyle/>
          <a:p>
            <a:pPr marL="342900" indent="-342900">
              <a:buFont typeface="Wingdings" panose="05000000000000000000" pitchFamily="2" charset="2"/>
              <a:buChar char="Ø"/>
            </a:pPr>
            <a:r>
              <a:rPr lang="vi-VN" sz="2000" b="0" i="0" dirty="0">
                <a:solidFill>
                  <a:srgbClr val="000000"/>
                </a:solidFill>
                <a:effectLst/>
                <a:latin typeface="+mj-lt"/>
              </a:rPr>
              <a:t> </a:t>
            </a:r>
            <a:r>
              <a:rPr lang="vi-VN" sz="2000" b="1" i="0" dirty="0">
                <a:solidFill>
                  <a:srgbClr val="000000"/>
                </a:solidFill>
                <a:effectLst/>
                <a:latin typeface="+mj-lt"/>
              </a:rPr>
              <a:t>Generic</a:t>
            </a:r>
            <a:r>
              <a:rPr lang="vi-VN" sz="2000" b="0" i="0" dirty="0">
                <a:solidFill>
                  <a:srgbClr val="000000"/>
                </a:solidFill>
                <a:effectLst/>
                <a:latin typeface="+mj-lt"/>
              </a:rPr>
              <a:t> được định nghĩa bằng cách sử dụng </a:t>
            </a:r>
            <a:r>
              <a:rPr lang="vi-VN" sz="2000" b="1" i="0" dirty="0">
                <a:solidFill>
                  <a:srgbClr val="000000"/>
                </a:solidFill>
                <a:effectLst/>
                <a:latin typeface="+mj-lt"/>
              </a:rPr>
              <a:t>dấu ngoặc nhọn &lt;&gt;</a:t>
            </a:r>
            <a:r>
              <a:rPr lang="vi-VN" sz="2000" b="0" i="0" dirty="0">
                <a:solidFill>
                  <a:srgbClr val="000000"/>
                </a:solidFill>
                <a:effectLst/>
                <a:latin typeface="+mj-lt"/>
              </a:rPr>
              <a:t>. Trong .NET có sẵn trong namespace: System.Collections.Generic</a:t>
            </a:r>
            <a:endParaRPr lang="en-US" sz="2000" dirty="0">
              <a:latin typeface="+mj-lt"/>
            </a:endParaRPr>
          </a:p>
        </p:txBody>
      </p:sp>
      <p:sp>
        <p:nvSpPr>
          <p:cNvPr id="8" name="TextBox 7">
            <a:extLst>
              <a:ext uri="{FF2B5EF4-FFF2-40B4-BE49-F238E27FC236}">
                <a16:creationId xmlns:a16="http://schemas.microsoft.com/office/drawing/2014/main" id="{336BFA68-BF19-3F86-D81A-FA9156CB7B95}"/>
              </a:ext>
            </a:extLst>
          </p:cNvPr>
          <p:cNvSpPr txBox="1"/>
          <p:nvPr/>
        </p:nvSpPr>
        <p:spPr>
          <a:xfrm>
            <a:off x="942333" y="4148308"/>
            <a:ext cx="11312712" cy="1015663"/>
          </a:xfrm>
          <a:prstGeom prst="rect">
            <a:avLst/>
          </a:prstGeom>
          <a:noFill/>
        </p:spPr>
        <p:txBody>
          <a:bodyPr wrap="none" rtlCol="0">
            <a:spAutoFit/>
          </a:bodyPr>
          <a:lstStyle/>
          <a:p>
            <a:pPr marL="342900" indent="-342900">
              <a:buFont typeface="Wingdings" panose="05000000000000000000" pitchFamily="2" charset="2"/>
              <a:buChar char="Ø"/>
            </a:pPr>
            <a:r>
              <a:rPr lang="vi-VN" sz="2000" b="1" i="0" dirty="0">
                <a:solidFill>
                  <a:srgbClr val="000000"/>
                </a:solidFill>
                <a:effectLst/>
                <a:latin typeface="+mj-lt"/>
              </a:rPr>
              <a:t>Generic</a:t>
            </a:r>
            <a:r>
              <a:rPr lang="vi-VN" sz="2000" b="0" i="0" dirty="0">
                <a:solidFill>
                  <a:srgbClr val="000000"/>
                </a:solidFill>
                <a:effectLst/>
                <a:latin typeface="+mj-lt"/>
              </a:rPr>
              <a:t> cũng là một kiểu dữ liệu trong C# như int, string, bool,… nhưng nó là một kiểu dữ liệu “tự do”, </a:t>
            </a:r>
          </a:p>
          <a:p>
            <a:r>
              <a:rPr lang="vi-VN" sz="2000" b="0" i="0" dirty="0">
                <a:solidFill>
                  <a:srgbClr val="000000"/>
                </a:solidFill>
                <a:effectLst/>
                <a:latin typeface="+mj-lt"/>
              </a:rPr>
              <a:t>tùy vào mục đích sử dụng mà nó có thể đại diện cho tất cả các kiểu dữ liệu còn lại.</a:t>
            </a:r>
          </a:p>
          <a:p>
            <a:endParaRPr lang="en-US" sz="2000" dirty="0">
              <a:latin typeface="+mj-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2">
            <a:alphaModFix/>
          </a:blip>
          <a:srcRect/>
          <a:stretch/>
        </p:blipFill>
        <p:spPr>
          <a:xfrm>
            <a:off x="304800" y="0"/>
            <a:ext cx="121920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6" name="TextBox 5"/>
          <p:cNvSpPr txBox="1"/>
          <p:nvPr/>
        </p:nvSpPr>
        <p:spPr>
          <a:xfrm>
            <a:off x="5722645" y="858128"/>
            <a:ext cx="5250155" cy="769441"/>
          </a:xfrm>
          <a:prstGeom prst="rect">
            <a:avLst/>
          </a:prstGeom>
          <a:noFill/>
        </p:spPr>
        <p:txBody>
          <a:bodyPr wrap="none" rtlCol="0">
            <a:spAutoFit/>
          </a:bodyPr>
          <a:lstStyle/>
          <a:p>
            <a:pPr algn="l" fontAlgn="base"/>
            <a:r>
              <a:rPr lang="en-US" sz="4400" b="0" i="0" dirty="0" err="1">
                <a:solidFill>
                  <a:srgbClr val="000000"/>
                </a:solidFill>
                <a:effectLst/>
                <a:latin typeface="Times New Roman" panose="02020603050405020304" pitchFamily="18" charset="0"/>
                <a:cs typeface="Times New Roman" panose="02020603050405020304" pitchFamily="18" charset="0"/>
              </a:rPr>
              <a:t>Đặc</a:t>
            </a:r>
            <a:r>
              <a:rPr lang="en-US" sz="4400" b="0" i="0" dirty="0">
                <a:solidFill>
                  <a:srgbClr val="000000"/>
                </a:solidFill>
                <a:effectLst/>
                <a:latin typeface="Times New Roman" panose="02020603050405020304" pitchFamily="18" charset="0"/>
                <a:cs typeface="Times New Roman" panose="02020603050405020304" pitchFamily="18" charset="0"/>
              </a:rPr>
              <a:t> </a:t>
            </a:r>
            <a:r>
              <a:rPr lang="en-US" sz="4400" b="0" i="0" dirty="0" err="1">
                <a:solidFill>
                  <a:srgbClr val="000000"/>
                </a:solidFill>
                <a:effectLst/>
                <a:latin typeface="Times New Roman" panose="02020603050405020304" pitchFamily="18" charset="0"/>
                <a:cs typeface="Times New Roman" panose="02020603050405020304" pitchFamily="18" charset="0"/>
              </a:rPr>
              <a:t>điểm</a:t>
            </a:r>
            <a:r>
              <a:rPr lang="en-US" sz="4400" b="0" i="0" dirty="0">
                <a:solidFill>
                  <a:srgbClr val="000000"/>
                </a:solidFill>
                <a:effectLst/>
                <a:latin typeface="Times New Roman" panose="02020603050405020304" pitchFamily="18" charset="0"/>
                <a:cs typeface="Times New Roman" panose="02020603050405020304" pitchFamily="18" charset="0"/>
              </a:rPr>
              <a:t> </a:t>
            </a:r>
            <a:r>
              <a:rPr lang="en-US" sz="4400" b="0" i="0" dirty="0" err="1">
                <a:solidFill>
                  <a:srgbClr val="000000"/>
                </a:solidFill>
                <a:effectLst/>
                <a:latin typeface="Times New Roman" panose="02020603050405020304" pitchFamily="18" charset="0"/>
                <a:cs typeface="Times New Roman" panose="02020603050405020304" pitchFamily="18" charset="0"/>
              </a:rPr>
              <a:t>của</a:t>
            </a:r>
            <a:r>
              <a:rPr lang="en-US" sz="4400" b="0" i="0" dirty="0">
                <a:solidFill>
                  <a:srgbClr val="000000"/>
                </a:solidFill>
                <a:effectLst/>
                <a:latin typeface="Times New Roman" panose="02020603050405020304" pitchFamily="18" charset="0"/>
                <a:cs typeface="Times New Roman" panose="02020603050405020304" pitchFamily="18" charset="0"/>
              </a:rPr>
              <a:t> generic:</a:t>
            </a:r>
            <a:endParaRPr lang="vi-VN" sz="2800" b="0" i="0" dirty="0">
              <a:solidFill>
                <a:srgbClr val="080823"/>
              </a:solidFill>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0E2969C-3DD3-3C6A-AC6A-5A65311A4540}"/>
              </a:ext>
            </a:extLst>
          </p:cNvPr>
          <p:cNvSpPr txBox="1"/>
          <p:nvPr/>
        </p:nvSpPr>
        <p:spPr>
          <a:xfrm>
            <a:off x="1819702" y="2426882"/>
            <a:ext cx="10515600" cy="2246769"/>
          </a:xfrm>
          <a:prstGeom prst="rect">
            <a:avLst/>
          </a:prstGeom>
          <a:noFill/>
        </p:spPr>
        <p:txBody>
          <a:bodyPr wrap="square" rtlCol="0">
            <a:spAutoFit/>
          </a:bodyPr>
          <a:lstStyle/>
          <a:p>
            <a:pPr algn="just" fontAlgn="base">
              <a:buFont typeface="Arial" panose="020B0604020202020204" pitchFamily="34" charset="0"/>
              <a:buChar char="•"/>
            </a:pPr>
            <a:r>
              <a:rPr lang="en-US" sz="2000" b="0" i="0" dirty="0" err="1">
                <a:solidFill>
                  <a:srgbClr val="000000"/>
                </a:solidFill>
                <a:effectLst/>
                <a:latin typeface="Times New Roman" panose="02020603050405020304" pitchFamily="18" charset="0"/>
                <a:cs typeface="Times New Roman" panose="02020603050405020304" pitchFamily="18" charset="0"/>
              </a:rPr>
              <a:t>Giúp</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tối</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đa</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hóa</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sử</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dụng</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lại</a:t>
            </a:r>
            <a:r>
              <a:rPr lang="en-US" sz="2000" b="0" i="0" dirty="0">
                <a:solidFill>
                  <a:srgbClr val="000000"/>
                </a:solidFill>
                <a:effectLst/>
                <a:latin typeface="Times New Roman" panose="02020603050405020304" pitchFamily="18" charset="0"/>
                <a:cs typeface="Times New Roman" panose="02020603050405020304" pitchFamily="18" charset="0"/>
              </a:rPr>
              <a:t> code (</a:t>
            </a:r>
            <a:r>
              <a:rPr lang="en-US" sz="2000" b="0" i="0" dirty="0" err="1">
                <a:solidFill>
                  <a:srgbClr val="000000"/>
                </a:solidFill>
                <a:effectLst/>
                <a:latin typeface="Times New Roman" panose="02020603050405020304" pitchFamily="18" charset="0"/>
                <a:cs typeface="Times New Roman" panose="02020603050405020304" pitchFamily="18" charset="0"/>
              </a:rPr>
              <a:t>chỉ</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cần</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viết</a:t>
            </a:r>
            <a:r>
              <a:rPr lang="en-US" sz="2000" b="0" i="0" dirty="0">
                <a:solidFill>
                  <a:srgbClr val="000000"/>
                </a:solidFill>
                <a:effectLst/>
                <a:latin typeface="Times New Roman" panose="02020603050405020304" pitchFamily="18" charset="0"/>
                <a:cs typeface="Times New Roman" panose="02020603050405020304" pitchFamily="18" charset="0"/>
              </a:rPr>
              <a:t> 1 </a:t>
            </a:r>
            <a:r>
              <a:rPr lang="en-US" sz="2000" b="0" i="0" dirty="0" err="1">
                <a:solidFill>
                  <a:srgbClr val="000000"/>
                </a:solidFill>
                <a:effectLst/>
                <a:latin typeface="Times New Roman" panose="02020603050405020304" pitchFamily="18" charset="0"/>
                <a:cs typeface="Times New Roman" panose="02020603050405020304" pitchFamily="18" charset="0"/>
              </a:rPr>
              <a:t>hàm</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có</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thể</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tái</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sử</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dụng</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cho</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nhiều</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kiểu</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dữ</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liệu</a:t>
            </a:r>
            <a:r>
              <a:rPr lang="en-US" sz="2000" b="0" i="0" dirty="0">
                <a:solidFill>
                  <a:srgbClr val="000000"/>
                </a:solidFill>
                <a:effectLst/>
                <a:latin typeface="Times New Roman" panose="02020603050405020304" pitchFamily="18" charset="0"/>
                <a:cs typeface="Times New Roman" panose="02020603050405020304" pitchFamily="18" charset="0"/>
              </a:rPr>
              <a:t>), an </a:t>
            </a:r>
            <a:r>
              <a:rPr lang="en-US" sz="2000" b="0" i="0" dirty="0" err="1">
                <a:solidFill>
                  <a:srgbClr val="000000"/>
                </a:solidFill>
                <a:effectLst/>
                <a:latin typeface="Times New Roman" panose="02020603050405020304" pitchFamily="18" charset="0"/>
                <a:cs typeface="Times New Roman" panose="02020603050405020304" pitchFamily="18" charset="0"/>
              </a:rPr>
              <a:t>toàn</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và</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tăng</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tốc</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độ</a:t>
            </a:r>
            <a:r>
              <a:rPr lang="en-US" sz="2000" b="0" i="0" dirty="0">
                <a:solidFill>
                  <a:srgbClr val="000000"/>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US" sz="2000" b="0" i="0" dirty="0" err="1">
                <a:solidFill>
                  <a:srgbClr val="000000"/>
                </a:solidFill>
                <a:effectLst/>
                <a:latin typeface="Times New Roman" panose="02020603050405020304" pitchFamily="18" charset="0"/>
                <a:cs typeface="Times New Roman" panose="02020603050405020304" pitchFamily="18" charset="0"/>
              </a:rPr>
              <a:t>Có</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thể</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dùng</a:t>
            </a:r>
            <a:r>
              <a:rPr lang="en-US" sz="2000" b="0" i="0" dirty="0">
                <a:solidFill>
                  <a:srgbClr val="000000"/>
                </a:solidFill>
                <a:effectLst/>
                <a:latin typeface="Times New Roman" panose="02020603050405020304" pitchFamily="18" charset="0"/>
                <a:cs typeface="Times New Roman" panose="02020603050405020304" pitchFamily="18" charset="0"/>
              </a:rPr>
              <a:t> generic </a:t>
            </a:r>
            <a:r>
              <a:rPr lang="en-US" sz="2000" b="0" i="0" dirty="0" err="1">
                <a:solidFill>
                  <a:srgbClr val="000000"/>
                </a:solidFill>
                <a:effectLst/>
                <a:latin typeface="Times New Roman" panose="02020603050405020304" pitchFamily="18" charset="0"/>
                <a:cs typeface="Times New Roman" panose="02020603050405020304" pitchFamily="18" charset="0"/>
              </a:rPr>
              <a:t>với</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u="none" strike="noStrike" dirty="0">
                <a:solidFill>
                  <a:srgbClr val="CF4D35"/>
                </a:solidFill>
                <a:effectLst/>
                <a:latin typeface="Times New Roman" panose="02020603050405020304" pitchFamily="18" charset="0"/>
                <a:cs typeface="Times New Roman" panose="02020603050405020304" pitchFamily="18" charset="0"/>
                <a:hlinkClick r:id="rId4" tooltip="Giới thiệu interface trong lập trình C#"/>
              </a:rPr>
              <a:t>interfaces</a:t>
            </a:r>
            <a:r>
              <a:rPr lang="en-US" sz="2000" b="0" i="0" dirty="0">
                <a:solidFill>
                  <a:srgbClr val="000000"/>
                </a:solidFill>
                <a:effectLst/>
                <a:latin typeface="Times New Roman" panose="02020603050405020304" pitchFamily="18" charset="0"/>
                <a:cs typeface="Times New Roman" panose="02020603050405020304" pitchFamily="18" charset="0"/>
              </a:rPr>
              <a:t>, classes, methods, events, delegates, </a:t>
            </a:r>
            <a:r>
              <a:rPr lang="en-US" sz="2000" b="0" i="0" u="none" strike="noStrike" dirty="0">
                <a:solidFill>
                  <a:srgbClr val="CF4D35"/>
                </a:solidFill>
                <a:effectLst/>
                <a:latin typeface="Times New Roman" panose="02020603050405020304" pitchFamily="18" charset="0"/>
                <a:cs typeface="Times New Roman" panose="02020603050405020304" pitchFamily="18" charset="0"/>
                <a:hlinkClick r:id="rId5" tooltip="Kiểu struct trong lập trình C#"/>
              </a:rPr>
              <a:t>structs</a:t>
            </a:r>
            <a:r>
              <a:rPr lang="en-US" sz="2000" b="0" i="0" dirty="0">
                <a:solidFill>
                  <a:srgbClr val="000000"/>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US" sz="2000" b="0" i="0" dirty="0" err="1">
                <a:solidFill>
                  <a:srgbClr val="000000"/>
                </a:solidFill>
                <a:effectLst/>
                <a:latin typeface="Times New Roman" panose="02020603050405020304" pitchFamily="18" charset="0"/>
                <a:cs typeface="Times New Roman" panose="02020603050405020304" pitchFamily="18" charset="0"/>
              </a:rPr>
              <a:t>Có</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thể</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tạo</a:t>
            </a:r>
            <a:r>
              <a:rPr lang="en-US" sz="2000" b="0" i="0" dirty="0">
                <a:solidFill>
                  <a:srgbClr val="000000"/>
                </a:solidFill>
                <a:effectLst/>
                <a:latin typeface="Times New Roman" panose="02020603050405020304" pitchFamily="18" charset="0"/>
                <a:cs typeface="Times New Roman" panose="02020603050405020304" pitchFamily="18" charset="0"/>
              </a:rPr>
              <a:t> generic class </a:t>
            </a:r>
            <a:r>
              <a:rPr lang="en-US" sz="2000" b="0" i="0" dirty="0" err="1">
                <a:solidFill>
                  <a:srgbClr val="000000"/>
                </a:solidFill>
                <a:effectLst/>
                <a:latin typeface="Times New Roman" panose="02020603050405020304" pitchFamily="18" charset="0"/>
                <a:cs typeface="Times New Roman" panose="02020603050405020304" pitchFamily="18" charset="0"/>
              </a:rPr>
              <a:t>với</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ràng</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buộc</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cho</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các</a:t>
            </a:r>
            <a:r>
              <a:rPr lang="en-US" sz="2000" b="0" i="0" dirty="0">
                <a:solidFill>
                  <a:srgbClr val="000000"/>
                </a:solidFill>
                <a:effectLst/>
                <a:latin typeface="Times New Roman" panose="02020603050405020304" pitchFamily="18" charset="0"/>
                <a:cs typeface="Times New Roman" panose="02020603050405020304" pitchFamily="18" charset="0"/>
              </a:rPr>
              <a:t> method </a:t>
            </a:r>
            <a:r>
              <a:rPr lang="en-US" sz="2000" b="0" i="0" dirty="0" err="1">
                <a:solidFill>
                  <a:srgbClr val="000000"/>
                </a:solidFill>
                <a:effectLst/>
                <a:latin typeface="Times New Roman" panose="02020603050405020304" pitchFamily="18" charset="0"/>
                <a:cs typeface="Times New Roman" panose="02020603050405020304" pitchFamily="18" charset="0"/>
              </a:rPr>
              <a:t>trong</a:t>
            </a:r>
            <a:r>
              <a:rPr lang="en-US" sz="2000" b="0" i="0" dirty="0">
                <a:solidFill>
                  <a:srgbClr val="000000"/>
                </a:solidFill>
                <a:effectLst/>
                <a:latin typeface="Times New Roman" panose="02020603050405020304" pitchFamily="18" charset="0"/>
                <a:cs typeface="Times New Roman" panose="02020603050405020304" pitchFamily="18" charset="0"/>
              </a:rPr>
              <a:t> class.</a:t>
            </a:r>
          </a:p>
          <a:p>
            <a:pPr algn="just" fontAlgn="base">
              <a:buFont typeface="Arial" panose="020B0604020202020204" pitchFamily="34" charset="0"/>
              <a:buChar char="•"/>
            </a:pPr>
            <a:endParaRPr lang="en-US" sz="20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74683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76" name="Google Shape;76;p3"/>
          <p:cNvPicPr preferRelativeResize="0"/>
          <p:nvPr/>
        </p:nvPicPr>
        <p:blipFill rotWithShape="1">
          <a:blip r:embed="rId3">
            <a:alphaModFix/>
          </a:blip>
          <a:srcRect/>
          <a:stretch/>
        </p:blipFill>
        <p:spPr>
          <a:xfrm>
            <a:off x="0" y="-78447"/>
            <a:ext cx="12192000" cy="6858000"/>
          </a:xfrm>
          <a:prstGeom prst="rect">
            <a:avLst/>
          </a:prstGeom>
          <a:noFill/>
          <a:ln>
            <a:noFill/>
          </a:ln>
        </p:spPr>
      </p:pic>
      <p:sp>
        <p:nvSpPr>
          <p:cNvPr id="77" name="Google Shape;77;p3"/>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78" name="Google Shape;78;p3"/>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4" name="TextBox 3">
            <a:extLst>
              <a:ext uri="{FF2B5EF4-FFF2-40B4-BE49-F238E27FC236}">
                <a16:creationId xmlns:a16="http://schemas.microsoft.com/office/drawing/2014/main" id="{16EEFFB2-E142-8463-4A03-158382D3C496}"/>
              </a:ext>
            </a:extLst>
          </p:cNvPr>
          <p:cNvSpPr txBox="1"/>
          <p:nvPr/>
        </p:nvSpPr>
        <p:spPr>
          <a:xfrm>
            <a:off x="4599296" y="893391"/>
            <a:ext cx="8175009" cy="707886"/>
          </a:xfrm>
          <a:prstGeom prst="rect">
            <a:avLst/>
          </a:prstGeom>
          <a:noFill/>
        </p:spPr>
        <p:txBody>
          <a:bodyPr wrap="square" rtlCol="0">
            <a:spAutoFit/>
          </a:bodyPr>
          <a:lstStyle/>
          <a:p>
            <a:pPr algn="l"/>
            <a:r>
              <a:rPr lang="en-US" sz="4000" b="0" i="0" dirty="0">
                <a:solidFill>
                  <a:srgbClr val="000000"/>
                </a:solidFill>
                <a:effectLst/>
                <a:latin typeface="Times New Roman" panose="02020603050405020304" pitchFamily="18" charset="0"/>
                <a:cs typeface="Times New Roman" panose="02020603050405020304" pitchFamily="18" charset="0"/>
              </a:rPr>
              <a:t> Generic collections hay </a:t>
            </a:r>
            <a:r>
              <a:rPr lang="en-US" sz="4000" b="0" i="0" dirty="0" err="1">
                <a:solidFill>
                  <a:srgbClr val="000000"/>
                </a:solidFill>
                <a:effectLst/>
                <a:latin typeface="Times New Roman" panose="02020603050405020304" pitchFamily="18" charset="0"/>
                <a:cs typeface="Times New Roman" panose="02020603050405020304" pitchFamily="18" charset="0"/>
              </a:rPr>
              <a:t>dùng</a:t>
            </a:r>
            <a:endParaRPr lang="en-US" sz="3200" b="0" i="0" dirty="0">
              <a:solidFill>
                <a:srgbClr val="FF9249"/>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F196760-F2CB-B31F-5989-2442D5EE6A85}"/>
              </a:ext>
            </a:extLst>
          </p:cNvPr>
          <p:cNvSpPr txBox="1"/>
          <p:nvPr/>
        </p:nvSpPr>
        <p:spPr>
          <a:xfrm>
            <a:off x="304800" y="1791784"/>
            <a:ext cx="11254854" cy="707886"/>
          </a:xfrm>
          <a:prstGeom prst="rect">
            <a:avLst/>
          </a:prstGeom>
          <a:noFill/>
        </p:spPr>
        <p:txBody>
          <a:bodyPr wrap="square" rtlCol="0">
            <a:spAutoFit/>
          </a:bodyPr>
          <a:lstStyle/>
          <a:p>
            <a:r>
              <a:rPr lang="vi-VN" sz="2000" b="1" i="0" dirty="0">
                <a:solidFill>
                  <a:srgbClr val="000000"/>
                </a:solidFill>
                <a:effectLst/>
                <a:latin typeface="+mj-lt"/>
              </a:rPr>
              <a:t>List&lt;T&gt;	</a:t>
            </a:r>
            <a:r>
              <a:rPr lang="en-US" sz="2000" b="1" i="0" dirty="0">
                <a:solidFill>
                  <a:srgbClr val="000000"/>
                </a:solidFill>
                <a:effectLst/>
                <a:latin typeface="+mj-lt"/>
              </a:rPr>
              <a:t> </a:t>
            </a:r>
            <a:r>
              <a:rPr lang="vi-VN" sz="2000" i="0" dirty="0">
                <a:solidFill>
                  <a:srgbClr val="000000"/>
                </a:solidFill>
                <a:effectLst/>
                <a:latin typeface="+mj-lt"/>
              </a:rPr>
              <a:t>Chứa các elements của loại được chỉ định. Kích thước sẽ tăng lên tự động khi bạn thêm các elements vào danh sách.</a:t>
            </a:r>
            <a:endParaRPr lang="en-US" sz="2000" dirty="0">
              <a:latin typeface="+mj-lt"/>
            </a:endParaRPr>
          </a:p>
        </p:txBody>
      </p:sp>
      <p:sp>
        <p:nvSpPr>
          <p:cNvPr id="2" name="TextBox 1">
            <a:extLst>
              <a:ext uri="{FF2B5EF4-FFF2-40B4-BE49-F238E27FC236}">
                <a16:creationId xmlns:a16="http://schemas.microsoft.com/office/drawing/2014/main" id="{10EDE228-2E35-D48C-E616-9AB90F79A8F1}"/>
              </a:ext>
            </a:extLst>
          </p:cNvPr>
          <p:cNvSpPr txBox="1"/>
          <p:nvPr/>
        </p:nvSpPr>
        <p:spPr>
          <a:xfrm>
            <a:off x="357116" y="2690177"/>
            <a:ext cx="7646936"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Dictionary&lt;</a:t>
            </a:r>
            <a:r>
              <a:rPr lang="en-US" sz="2000" b="1" dirty="0" err="1">
                <a:latin typeface="Times New Roman" panose="02020603050405020304" pitchFamily="18" charset="0"/>
                <a:cs typeface="Times New Roman" panose="02020603050405020304" pitchFamily="18" charset="0"/>
              </a:rPr>
              <a:t>TKey,TValue</a:t>
            </a:r>
            <a:r>
              <a:rPr lang="en-US" sz="2000" b="1" dirty="0">
                <a:latin typeface="Times New Roman" panose="02020603050405020304" pitchFamily="18" charset="0"/>
                <a:cs typeface="Times New Roman" panose="02020603050405020304" pitchFamily="18" charset="0"/>
              </a:rPr>
              <a:t>&gt;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Chứa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cặp</a:t>
            </a:r>
            <a:r>
              <a:rPr lang="en-US" sz="2000" dirty="0">
                <a:latin typeface="Times New Roman" panose="02020603050405020304" pitchFamily="18" charset="0"/>
                <a:cs typeface="Times New Roman" panose="02020603050405020304" pitchFamily="18" charset="0"/>
              </a:rPr>
              <a:t> key-value.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5"/>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91" name="Google Shape;91;p5"/>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92" name="Google Shape;92;p5"/>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4" name="TextBox 3">
            <a:extLst>
              <a:ext uri="{FF2B5EF4-FFF2-40B4-BE49-F238E27FC236}">
                <a16:creationId xmlns:a16="http://schemas.microsoft.com/office/drawing/2014/main" id="{375728E5-CF6E-11F1-C9CD-E6FBD22478E5}"/>
              </a:ext>
            </a:extLst>
          </p:cNvPr>
          <p:cNvSpPr txBox="1"/>
          <p:nvPr/>
        </p:nvSpPr>
        <p:spPr>
          <a:xfrm>
            <a:off x="564107" y="1500188"/>
            <a:ext cx="10845421" cy="584775"/>
          </a:xfrm>
          <a:prstGeom prst="rect">
            <a:avLst/>
          </a:prstGeom>
          <a:noFill/>
        </p:spPr>
        <p:txBody>
          <a:bodyPr wrap="square" rtlCol="0">
            <a:spAutoFit/>
          </a:bodyPr>
          <a:lstStyle/>
          <a:p>
            <a:pPr algn="l" fontAlgn="base"/>
            <a:r>
              <a:rPr lang="en-US" sz="3200" b="0" i="0" u="sng" dirty="0" err="1">
                <a:solidFill>
                  <a:srgbClr val="000000"/>
                </a:solidFill>
                <a:effectLst/>
                <a:latin typeface="Oswald" panose="020B0604020202020204" pitchFamily="2" charset="0"/>
              </a:rPr>
              <a:t>Ví</a:t>
            </a:r>
            <a:r>
              <a:rPr lang="en-US" sz="3200" b="0" i="0" u="sng" dirty="0">
                <a:solidFill>
                  <a:srgbClr val="000000"/>
                </a:solidFill>
                <a:effectLst/>
                <a:latin typeface="Oswald" panose="020B0604020202020204" pitchFamily="2" charset="0"/>
              </a:rPr>
              <a:t> </a:t>
            </a:r>
            <a:r>
              <a:rPr lang="en-US" sz="3200" b="0" i="0" u="sng" dirty="0" err="1">
                <a:solidFill>
                  <a:srgbClr val="000000"/>
                </a:solidFill>
                <a:effectLst/>
                <a:latin typeface="Oswald" panose="020B0604020202020204" pitchFamily="2" charset="0"/>
              </a:rPr>
              <a:t>dụ</a:t>
            </a:r>
            <a:r>
              <a:rPr lang="en-US" sz="3200" b="0" i="0" u="sng" dirty="0">
                <a:solidFill>
                  <a:srgbClr val="000000"/>
                </a:solidFill>
                <a:effectLst/>
                <a:latin typeface="Oswald" panose="020B0604020202020204" pitchFamily="2" charset="0"/>
              </a:rPr>
              <a:t> </a:t>
            </a:r>
          </a:p>
        </p:txBody>
      </p:sp>
      <p:sp>
        <p:nvSpPr>
          <p:cNvPr id="3" name="TextBox 2">
            <a:extLst>
              <a:ext uri="{FF2B5EF4-FFF2-40B4-BE49-F238E27FC236}">
                <a16:creationId xmlns:a16="http://schemas.microsoft.com/office/drawing/2014/main" id="{A55FC9DE-F7B4-2F65-E816-5758E82F94DA}"/>
              </a:ext>
            </a:extLst>
          </p:cNvPr>
          <p:cNvSpPr txBox="1"/>
          <p:nvPr/>
        </p:nvSpPr>
        <p:spPr>
          <a:xfrm>
            <a:off x="1637731" y="1228299"/>
            <a:ext cx="9198591" cy="5478423"/>
          </a:xfrm>
          <a:prstGeom prst="rect">
            <a:avLst/>
          </a:prstGeom>
          <a:noFill/>
        </p:spPr>
        <p:txBody>
          <a:bodyPr wrap="square" rtlCol="0">
            <a:spAutoFit/>
          </a:bodyPr>
          <a:lstStyle/>
          <a:p>
            <a:pPr algn="l"/>
            <a:r>
              <a:rPr lang="en-US" b="0" i="0" dirty="0">
                <a:solidFill>
                  <a:srgbClr val="000000"/>
                </a:solidFill>
                <a:effectLst/>
                <a:latin typeface="Times New Roman" panose="02020603050405020304" pitchFamily="18" charset="0"/>
                <a:cs typeface="Times New Roman" panose="02020603050405020304" pitchFamily="18" charset="0"/>
              </a:rPr>
              <a:t>class </a:t>
            </a:r>
            <a:r>
              <a:rPr lang="en-US" b="0" i="0" dirty="0" err="1">
                <a:solidFill>
                  <a:srgbClr val="000000"/>
                </a:solidFill>
                <a:effectLst/>
                <a:latin typeface="Times New Roman" panose="02020603050405020304" pitchFamily="18" charset="0"/>
                <a:cs typeface="Times New Roman" panose="02020603050405020304" pitchFamily="18" charset="0"/>
              </a:rPr>
              <a:t>GenericClass</a:t>
            </a:r>
            <a:r>
              <a:rPr lang="en-US" b="0" i="0" dirty="0">
                <a:solidFill>
                  <a:srgbClr val="000000"/>
                </a:solidFill>
                <a:effectLst/>
                <a:latin typeface="Times New Roman" panose="02020603050405020304" pitchFamily="18" charset="0"/>
                <a:cs typeface="Times New Roman" panose="02020603050405020304" pitchFamily="18" charset="0"/>
              </a:rPr>
              <a:t>&lt;T&gt;</a:t>
            </a:r>
          </a:p>
          <a:p>
            <a:pPr algn="l"/>
            <a:r>
              <a:rPr lang="en-US" b="0" i="0" dirty="0">
                <a:solidFill>
                  <a:srgbClr val="000000"/>
                </a:solidFill>
                <a:effectLst/>
                <a:latin typeface="Times New Roman" panose="02020603050405020304" pitchFamily="18" charset="0"/>
                <a:cs typeface="Times New Roman" panose="02020603050405020304" pitchFamily="18" charset="0"/>
              </a:rPr>
              <a:t>    {</a:t>
            </a:r>
          </a:p>
          <a:p>
            <a:pPr algn="l"/>
            <a:r>
              <a:rPr lang="en-US" b="0" i="0" dirty="0">
                <a:solidFill>
                  <a:srgbClr val="000000"/>
                </a:solidFill>
                <a:effectLst/>
                <a:latin typeface="Times New Roman" panose="02020603050405020304" pitchFamily="18" charset="0"/>
                <a:cs typeface="Times New Roman" panose="02020603050405020304" pitchFamily="18" charset="0"/>
              </a:rPr>
              <a:t>        private T </a:t>
            </a:r>
            <a:r>
              <a:rPr lang="en-US" b="0" i="0" dirty="0" err="1">
                <a:solidFill>
                  <a:srgbClr val="000000"/>
                </a:solidFill>
                <a:effectLst/>
                <a:latin typeface="Times New Roman" panose="02020603050405020304" pitchFamily="18" charset="0"/>
                <a:cs typeface="Times New Roman" panose="02020603050405020304" pitchFamily="18" charset="0"/>
              </a:rPr>
              <a:t>genericField</a:t>
            </a:r>
            <a:r>
              <a:rPr lang="en-US" b="0" i="0" dirty="0">
                <a:solidFill>
                  <a:srgbClr val="000000"/>
                </a:solidFill>
                <a:effectLst/>
                <a:latin typeface="Times New Roman" panose="02020603050405020304" pitchFamily="18" charset="0"/>
                <a:cs typeface="Times New Roman" panose="02020603050405020304" pitchFamily="18" charset="0"/>
              </a:rPr>
              <a:t>;</a:t>
            </a:r>
          </a:p>
          <a:p>
            <a:pPr algn="l"/>
            <a:r>
              <a:rPr lang="en-US" b="0" i="0" dirty="0">
                <a:solidFill>
                  <a:srgbClr val="000000"/>
                </a:solidFill>
                <a:effectLst/>
                <a:latin typeface="Times New Roman" panose="02020603050405020304" pitchFamily="18" charset="0"/>
                <a:cs typeface="Times New Roman" panose="02020603050405020304" pitchFamily="18" charset="0"/>
              </a:rPr>
              <a:t> </a:t>
            </a:r>
          </a:p>
          <a:p>
            <a:pPr algn="l"/>
            <a:r>
              <a:rPr lang="en-US" b="0" i="0" dirty="0">
                <a:solidFill>
                  <a:srgbClr val="000000"/>
                </a:solidFill>
                <a:effectLst/>
                <a:latin typeface="Times New Roman" panose="02020603050405020304" pitchFamily="18" charset="0"/>
                <a:cs typeface="Times New Roman" panose="02020603050405020304" pitchFamily="18" charset="0"/>
              </a:rPr>
              <a:t>        public T </a:t>
            </a:r>
            <a:r>
              <a:rPr lang="en-US" b="0" i="0" dirty="0" err="1">
                <a:solidFill>
                  <a:srgbClr val="000000"/>
                </a:solidFill>
                <a:effectLst/>
                <a:latin typeface="Times New Roman" panose="02020603050405020304" pitchFamily="18" charset="0"/>
                <a:cs typeface="Times New Roman" panose="02020603050405020304" pitchFamily="18" charset="0"/>
              </a:rPr>
              <a:t>genericProperty</a:t>
            </a:r>
            <a:r>
              <a:rPr lang="en-US" b="0" i="0" dirty="0">
                <a:solidFill>
                  <a:srgbClr val="000000"/>
                </a:solidFill>
                <a:effectLst/>
                <a:latin typeface="Times New Roman" panose="02020603050405020304" pitchFamily="18" charset="0"/>
                <a:cs typeface="Times New Roman" panose="02020603050405020304" pitchFamily="18" charset="0"/>
              </a:rPr>
              <a:t> { get; set; }</a:t>
            </a:r>
          </a:p>
          <a:p>
            <a:pPr algn="l"/>
            <a:r>
              <a:rPr lang="en-US" b="0" i="0" dirty="0">
                <a:solidFill>
                  <a:srgbClr val="000000"/>
                </a:solidFill>
                <a:effectLst/>
                <a:latin typeface="Times New Roman" panose="02020603050405020304" pitchFamily="18" charset="0"/>
                <a:cs typeface="Times New Roman" panose="02020603050405020304" pitchFamily="18" charset="0"/>
              </a:rPr>
              <a:t> </a:t>
            </a:r>
          </a:p>
          <a:p>
            <a:pPr algn="l"/>
            <a:r>
              <a:rPr lang="en-US" b="0" i="0" dirty="0">
                <a:solidFill>
                  <a:srgbClr val="000000"/>
                </a:solidFill>
                <a:effectLst/>
                <a:latin typeface="Times New Roman" panose="02020603050405020304" pitchFamily="18" charset="0"/>
                <a:cs typeface="Times New Roman" panose="02020603050405020304" pitchFamily="18" charset="0"/>
              </a:rPr>
              <a:t>        // Constructor</a:t>
            </a:r>
          </a:p>
          <a:p>
            <a:pPr algn="l"/>
            <a:r>
              <a:rPr lang="en-US" b="0" i="0" dirty="0">
                <a:solidFill>
                  <a:srgbClr val="000000"/>
                </a:solidFill>
                <a:effectLst/>
                <a:latin typeface="Times New Roman" panose="02020603050405020304" pitchFamily="18" charset="0"/>
                <a:cs typeface="Times New Roman" panose="02020603050405020304" pitchFamily="18" charset="0"/>
              </a:rPr>
              <a:t>        public </a:t>
            </a:r>
            <a:r>
              <a:rPr lang="en-US" b="0" i="0" dirty="0" err="1">
                <a:solidFill>
                  <a:srgbClr val="000000"/>
                </a:solidFill>
                <a:effectLst/>
                <a:latin typeface="Times New Roman" panose="02020603050405020304" pitchFamily="18" charset="0"/>
                <a:cs typeface="Times New Roman" panose="02020603050405020304" pitchFamily="18" charset="0"/>
              </a:rPr>
              <a:t>GenericClass</a:t>
            </a:r>
            <a:r>
              <a:rPr lang="en-US" b="0" i="0" dirty="0">
                <a:solidFill>
                  <a:srgbClr val="000000"/>
                </a:solidFill>
                <a:effectLst/>
                <a:latin typeface="Times New Roman" panose="02020603050405020304" pitchFamily="18" charset="0"/>
                <a:cs typeface="Times New Roman" panose="02020603050405020304" pitchFamily="18" charset="0"/>
              </a:rPr>
              <a:t>(T </a:t>
            </a:r>
            <a:r>
              <a:rPr lang="en-US" b="0" i="0" dirty="0" err="1">
                <a:solidFill>
                  <a:srgbClr val="000000"/>
                </a:solidFill>
                <a:effectLst/>
                <a:latin typeface="Times New Roman" panose="02020603050405020304" pitchFamily="18" charset="0"/>
                <a:cs typeface="Times New Roman" panose="02020603050405020304" pitchFamily="18" charset="0"/>
              </a:rPr>
              <a:t>val</a:t>
            </a:r>
            <a:r>
              <a:rPr lang="en-US" b="0" i="0" dirty="0">
                <a:solidFill>
                  <a:srgbClr val="000000"/>
                </a:solidFill>
                <a:effectLst/>
                <a:latin typeface="Times New Roman" panose="02020603050405020304" pitchFamily="18" charset="0"/>
                <a:cs typeface="Times New Roman" panose="02020603050405020304" pitchFamily="18" charset="0"/>
              </a:rPr>
              <a:t>)</a:t>
            </a:r>
          </a:p>
          <a:p>
            <a:pPr algn="l"/>
            <a:r>
              <a:rPr lang="en-US" b="0" i="0" dirty="0">
                <a:solidFill>
                  <a:srgbClr val="000000"/>
                </a:solidFill>
                <a:effectLst/>
                <a:latin typeface="Times New Roman" panose="02020603050405020304" pitchFamily="18" charset="0"/>
                <a:cs typeface="Times New Roman" panose="02020603050405020304" pitchFamily="18" charset="0"/>
              </a:rPr>
              <a:t>        {</a:t>
            </a:r>
          </a:p>
          <a:p>
            <a:pPr algn="l"/>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err="1">
                <a:solidFill>
                  <a:srgbClr val="000000"/>
                </a:solidFill>
                <a:effectLst/>
                <a:latin typeface="Times New Roman" panose="02020603050405020304" pitchFamily="18" charset="0"/>
                <a:cs typeface="Times New Roman" panose="02020603050405020304" pitchFamily="18" charset="0"/>
              </a:rPr>
              <a:t>genericField</a:t>
            </a:r>
            <a:r>
              <a:rPr lang="en-US" b="0" i="0" dirty="0">
                <a:solidFill>
                  <a:srgbClr val="000000"/>
                </a:solidFill>
                <a:effectLst/>
                <a:latin typeface="Times New Roman" panose="02020603050405020304" pitchFamily="18" charset="0"/>
                <a:cs typeface="Times New Roman" panose="02020603050405020304" pitchFamily="18" charset="0"/>
              </a:rPr>
              <a:t> = </a:t>
            </a:r>
            <a:r>
              <a:rPr lang="en-US" b="0" i="0" dirty="0" err="1">
                <a:solidFill>
                  <a:srgbClr val="000000"/>
                </a:solidFill>
                <a:effectLst/>
                <a:latin typeface="Times New Roman" panose="02020603050405020304" pitchFamily="18" charset="0"/>
                <a:cs typeface="Times New Roman" panose="02020603050405020304" pitchFamily="18" charset="0"/>
              </a:rPr>
              <a:t>val</a:t>
            </a:r>
            <a:r>
              <a:rPr lang="en-US" b="0" i="0" dirty="0">
                <a:solidFill>
                  <a:srgbClr val="000000"/>
                </a:solidFill>
                <a:effectLst/>
                <a:latin typeface="Times New Roman" panose="02020603050405020304" pitchFamily="18" charset="0"/>
                <a:cs typeface="Times New Roman" panose="02020603050405020304" pitchFamily="18" charset="0"/>
              </a:rPr>
              <a:t>;</a:t>
            </a:r>
          </a:p>
          <a:p>
            <a:pPr algn="l"/>
            <a:r>
              <a:rPr lang="en-US" b="0" i="0" dirty="0">
                <a:solidFill>
                  <a:srgbClr val="000000"/>
                </a:solidFill>
                <a:effectLst/>
                <a:latin typeface="Times New Roman" panose="02020603050405020304" pitchFamily="18" charset="0"/>
                <a:cs typeface="Times New Roman" panose="02020603050405020304" pitchFamily="18" charset="0"/>
              </a:rPr>
              <a:t>        }</a:t>
            </a:r>
          </a:p>
          <a:p>
            <a:pPr algn="l"/>
            <a:r>
              <a:rPr lang="en-US" b="0" i="0" dirty="0">
                <a:solidFill>
                  <a:srgbClr val="000000"/>
                </a:solidFill>
                <a:effectLst/>
                <a:latin typeface="Times New Roman" panose="02020603050405020304" pitchFamily="18" charset="0"/>
                <a:cs typeface="Times New Roman" panose="02020603050405020304" pitchFamily="18" charset="0"/>
              </a:rPr>
              <a:t> </a:t>
            </a:r>
          </a:p>
          <a:p>
            <a:pPr algn="l"/>
            <a:r>
              <a:rPr lang="en-US" b="0" i="0" dirty="0">
                <a:solidFill>
                  <a:srgbClr val="000000"/>
                </a:solidFill>
                <a:effectLst/>
                <a:latin typeface="Times New Roman" panose="02020603050405020304" pitchFamily="18" charset="0"/>
                <a:cs typeface="Times New Roman" panose="02020603050405020304" pitchFamily="18" charset="0"/>
              </a:rPr>
              <a:t>        public T </a:t>
            </a:r>
            <a:r>
              <a:rPr lang="en-US" b="0" i="0" dirty="0" err="1">
                <a:solidFill>
                  <a:srgbClr val="000000"/>
                </a:solidFill>
                <a:effectLst/>
                <a:latin typeface="Times New Roman" panose="02020603050405020304" pitchFamily="18" charset="0"/>
                <a:cs typeface="Times New Roman" panose="02020603050405020304" pitchFamily="18" charset="0"/>
              </a:rPr>
              <a:t>genericMethod</a:t>
            </a:r>
            <a:r>
              <a:rPr lang="en-US" b="0" i="0" dirty="0">
                <a:solidFill>
                  <a:srgbClr val="000000"/>
                </a:solidFill>
                <a:effectLst/>
                <a:latin typeface="Times New Roman" panose="02020603050405020304" pitchFamily="18" charset="0"/>
                <a:cs typeface="Times New Roman" panose="02020603050405020304" pitchFamily="18" charset="0"/>
              </a:rPr>
              <a:t>(T </a:t>
            </a:r>
            <a:r>
              <a:rPr lang="en-US" b="0" i="0" dirty="0" err="1">
                <a:solidFill>
                  <a:srgbClr val="000000"/>
                </a:solidFill>
                <a:effectLst/>
                <a:latin typeface="Times New Roman" panose="02020603050405020304" pitchFamily="18" charset="0"/>
                <a:cs typeface="Times New Roman" panose="02020603050405020304" pitchFamily="18" charset="0"/>
              </a:rPr>
              <a:t>genericParameter</a:t>
            </a:r>
            <a:r>
              <a:rPr lang="en-US" b="0" i="0" dirty="0">
                <a:solidFill>
                  <a:srgbClr val="000000"/>
                </a:solidFill>
                <a:effectLst/>
                <a:latin typeface="Times New Roman" panose="02020603050405020304" pitchFamily="18" charset="0"/>
                <a:cs typeface="Times New Roman" panose="02020603050405020304" pitchFamily="18" charset="0"/>
              </a:rPr>
              <a:t>)</a:t>
            </a:r>
          </a:p>
          <a:p>
            <a:pPr algn="l"/>
            <a:r>
              <a:rPr lang="en-US" b="0" i="0" dirty="0">
                <a:solidFill>
                  <a:srgbClr val="000000"/>
                </a:solidFill>
                <a:effectLst/>
                <a:latin typeface="Times New Roman" panose="02020603050405020304" pitchFamily="18" charset="0"/>
                <a:cs typeface="Times New Roman" panose="02020603050405020304" pitchFamily="18" charset="0"/>
              </a:rPr>
              <a:t>        {</a:t>
            </a:r>
          </a:p>
          <a:p>
            <a:pPr algn="l"/>
            <a:r>
              <a:rPr lang="en-US" b="0" i="0" dirty="0">
                <a:solidFill>
                  <a:srgbClr val="000000"/>
                </a:solidFill>
                <a:effectLst/>
                <a:latin typeface="Times New Roman" panose="02020603050405020304" pitchFamily="18" charset="0"/>
                <a:cs typeface="Times New Roman" panose="02020603050405020304" pitchFamily="18" charset="0"/>
              </a:rPr>
              <a:t>            T </a:t>
            </a:r>
            <a:r>
              <a:rPr lang="en-US" b="0" i="0" dirty="0" err="1">
                <a:solidFill>
                  <a:srgbClr val="000000"/>
                </a:solidFill>
                <a:effectLst/>
                <a:latin typeface="Times New Roman" panose="02020603050405020304" pitchFamily="18" charset="0"/>
                <a:cs typeface="Times New Roman" panose="02020603050405020304" pitchFamily="18" charset="0"/>
              </a:rPr>
              <a:t>rtn</a:t>
            </a:r>
            <a:r>
              <a:rPr lang="en-US" b="0" i="0" dirty="0">
                <a:solidFill>
                  <a:srgbClr val="000000"/>
                </a:solidFill>
                <a:effectLst/>
                <a:latin typeface="Times New Roman" panose="02020603050405020304" pitchFamily="18" charset="0"/>
                <a:cs typeface="Times New Roman" panose="02020603050405020304" pitchFamily="18" charset="0"/>
              </a:rPr>
              <a:t> = default(T);</a:t>
            </a:r>
          </a:p>
          <a:p>
            <a:pPr algn="l"/>
            <a:r>
              <a:rPr lang="en-US" b="0" i="0" dirty="0">
                <a:solidFill>
                  <a:srgbClr val="000000"/>
                </a:solidFill>
                <a:effectLst/>
                <a:latin typeface="Times New Roman" panose="02020603050405020304" pitchFamily="18" charset="0"/>
                <a:cs typeface="Times New Roman" panose="02020603050405020304" pitchFamily="18" charset="0"/>
              </a:rPr>
              <a:t> </a:t>
            </a:r>
          </a:p>
          <a:p>
            <a:pPr algn="l"/>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err="1">
                <a:solidFill>
                  <a:srgbClr val="000000"/>
                </a:solidFill>
                <a:effectLst/>
                <a:latin typeface="Times New Roman" panose="02020603050405020304" pitchFamily="18" charset="0"/>
                <a:cs typeface="Times New Roman" panose="02020603050405020304" pitchFamily="18" charset="0"/>
              </a:rPr>
              <a:t>Console.WriteLine</a:t>
            </a:r>
            <a:r>
              <a:rPr lang="en-US" b="0" i="0" dirty="0">
                <a:solidFill>
                  <a:srgbClr val="000000"/>
                </a:solidFill>
                <a:effectLst/>
                <a:latin typeface="Times New Roman" panose="02020603050405020304" pitchFamily="18" charset="0"/>
                <a:cs typeface="Times New Roman" panose="02020603050405020304" pitchFamily="18" charset="0"/>
              </a:rPr>
              <a:t>("Field type: {0}, value: {1}", </a:t>
            </a:r>
            <a:r>
              <a:rPr lang="en-US" b="0" i="0" dirty="0" err="1">
                <a:solidFill>
                  <a:srgbClr val="000000"/>
                </a:solidFill>
                <a:effectLst/>
                <a:latin typeface="Times New Roman" panose="02020603050405020304" pitchFamily="18" charset="0"/>
                <a:cs typeface="Times New Roman" panose="02020603050405020304" pitchFamily="18" charset="0"/>
              </a:rPr>
              <a:t>typeof</a:t>
            </a:r>
            <a:r>
              <a:rPr lang="en-US" b="0" i="0" dirty="0">
                <a:solidFill>
                  <a:srgbClr val="000000"/>
                </a:solidFill>
                <a:effectLst/>
                <a:latin typeface="Times New Roman" panose="02020603050405020304" pitchFamily="18" charset="0"/>
                <a:cs typeface="Times New Roman" panose="02020603050405020304" pitchFamily="18" charset="0"/>
              </a:rPr>
              <a:t>(T).</a:t>
            </a:r>
            <a:r>
              <a:rPr lang="en-US" b="0" i="0" dirty="0" err="1">
                <a:solidFill>
                  <a:srgbClr val="000000"/>
                </a:solidFill>
                <a:effectLst/>
                <a:latin typeface="Times New Roman" panose="02020603050405020304" pitchFamily="18" charset="0"/>
                <a:cs typeface="Times New Roman" panose="02020603050405020304" pitchFamily="18" charset="0"/>
              </a:rPr>
              <a:t>ToString</a:t>
            </a:r>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err="1">
                <a:solidFill>
                  <a:srgbClr val="000000"/>
                </a:solidFill>
                <a:effectLst/>
                <a:latin typeface="Times New Roman" panose="02020603050405020304" pitchFamily="18" charset="0"/>
                <a:cs typeface="Times New Roman" panose="02020603050405020304" pitchFamily="18" charset="0"/>
              </a:rPr>
              <a:t>genericField</a:t>
            </a:r>
            <a:r>
              <a:rPr lang="en-US" b="0" i="0" dirty="0">
                <a:solidFill>
                  <a:srgbClr val="000000"/>
                </a:solidFill>
                <a:effectLst/>
                <a:latin typeface="Times New Roman" panose="02020603050405020304" pitchFamily="18" charset="0"/>
                <a:cs typeface="Times New Roman" panose="02020603050405020304" pitchFamily="18" charset="0"/>
              </a:rPr>
              <a:t>);</a:t>
            </a:r>
          </a:p>
          <a:p>
            <a:pPr algn="l"/>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err="1">
                <a:solidFill>
                  <a:srgbClr val="000000"/>
                </a:solidFill>
                <a:effectLst/>
                <a:latin typeface="Times New Roman" panose="02020603050405020304" pitchFamily="18" charset="0"/>
                <a:cs typeface="Times New Roman" panose="02020603050405020304" pitchFamily="18" charset="0"/>
              </a:rPr>
              <a:t>Console.WriteLine</a:t>
            </a:r>
            <a:r>
              <a:rPr lang="en-US" b="0" i="0" dirty="0">
                <a:solidFill>
                  <a:srgbClr val="000000"/>
                </a:solidFill>
                <a:effectLst/>
                <a:latin typeface="Times New Roman" panose="02020603050405020304" pitchFamily="18" charset="0"/>
                <a:cs typeface="Times New Roman" panose="02020603050405020304" pitchFamily="18" charset="0"/>
              </a:rPr>
              <a:t>("Property type: {0}, value: {1}", </a:t>
            </a:r>
            <a:r>
              <a:rPr lang="en-US" b="0" i="0" dirty="0" err="1">
                <a:solidFill>
                  <a:srgbClr val="000000"/>
                </a:solidFill>
                <a:effectLst/>
                <a:latin typeface="Times New Roman" panose="02020603050405020304" pitchFamily="18" charset="0"/>
                <a:cs typeface="Times New Roman" panose="02020603050405020304" pitchFamily="18" charset="0"/>
              </a:rPr>
              <a:t>typeof</a:t>
            </a:r>
            <a:r>
              <a:rPr lang="en-US" b="0" i="0" dirty="0">
                <a:solidFill>
                  <a:srgbClr val="000000"/>
                </a:solidFill>
                <a:effectLst/>
                <a:latin typeface="Times New Roman" panose="02020603050405020304" pitchFamily="18" charset="0"/>
                <a:cs typeface="Times New Roman" panose="02020603050405020304" pitchFamily="18" charset="0"/>
              </a:rPr>
              <a:t>(T).</a:t>
            </a:r>
            <a:r>
              <a:rPr lang="en-US" b="0" i="0" dirty="0" err="1">
                <a:solidFill>
                  <a:srgbClr val="000000"/>
                </a:solidFill>
                <a:effectLst/>
                <a:latin typeface="Times New Roman" panose="02020603050405020304" pitchFamily="18" charset="0"/>
                <a:cs typeface="Times New Roman" panose="02020603050405020304" pitchFamily="18" charset="0"/>
              </a:rPr>
              <a:t>ToString</a:t>
            </a:r>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err="1">
                <a:solidFill>
                  <a:srgbClr val="000000"/>
                </a:solidFill>
                <a:effectLst/>
                <a:latin typeface="Times New Roman" panose="02020603050405020304" pitchFamily="18" charset="0"/>
                <a:cs typeface="Times New Roman" panose="02020603050405020304" pitchFamily="18" charset="0"/>
              </a:rPr>
              <a:t>genericProperty</a:t>
            </a:r>
            <a:r>
              <a:rPr lang="en-US" b="0" i="0" dirty="0">
                <a:solidFill>
                  <a:srgbClr val="000000"/>
                </a:solidFill>
                <a:effectLst/>
                <a:latin typeface="Times New Roman" panose="02020603050405020304" pitchFamily="18" charset="0"/>
                <a:cs typeface="Times New Roman" panose="02020603050405020304" pitchFamily="18" charset="0"/>
              </a:rPr>
              <a:t>);</a:t>
            </a:r>
          </a:p>
          <a:p>
            <a:pPr algn="l"/>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err="1">
                <a:solidFill>
                  <a:srgbClr val="000000"/>
                </a:solidFill>
                <a:effectLst/>
                <a:latin typeface="Times New Roman" panose="02020603050405020304" pitchFamily="18" charset="0"/>
                <a:cs typeface="Times New Roman" panose="02020603050405020304" pitchFamily="18" charset="0"/>
              </a:rPr>
              <a:t>Console.WriteLine</a:t>
            </a:r>
            <a:r>
              <a:rPr lang="en-US" b="0" i="0" dirty="0">
                <a:solidFill>
                  <a:srgbClr val="000000"/>
                </a:solidFill>
                <a:effectLst/>
                <a:latin typeface="Times New Roman" panose="02020603050405020304" pitchFamily="18" charset="0"/>
                <a:cs typeface="Times New Roman" panose="02020603050405020304" pitchFamily="18" charset="0"/>
              </a:rPr>
              <a:t>("Parameter type: {0}, value: {1}", </a:t>
            </a:r>
            <a:r>
              <a:rPr lang="en-US" b="0" i="0" dirty="0" err="1">
                <a:solidFill>
                  <a:srgbClr val="000000"/>
                </a:solidFill>
                <a:effectLst/>
                <a:latin typeface="Times New Roman" panose="02020603050405020304" pitchFamily="18" charset="0"/>
                <a:cs typeface="Times New Roman" panose="02020603050405020304" pitchFamily="18" charset="0"/>
              </a:rPr>
              <a:t>typeof</a:t>
            </a:r>
            <a:r>
              <a:rPr lang="en-US" b="0" i="0" dirty="0">
                <a:solidFill>
                  <a:srgbClr val="000000"/>
                </a:solidFill>
                <a:effectLst/>
                <a:latin typeface="Times New Roman" panose="02020603050405020304" pitchFamily="18" charset="0"/>
                <a:cs typeface="Times New Roman" panose="02020603050405020304" pitchFamily="18" charset="0"/>
              </a:rPr>
              <a:t>(T).</a:t>
            </a:r>
            <a:r>
              <a:rPr lang="en-US" b="0" i="0" dirty="0" err="1">
                <a:solidFill>
                  <a:srgbClr val="000000"/>
                </a:solidFill>
                <a:effectLst/>
                <a:latin typeface="Times New Roman" panose="02020603050405020304" pitchFamily="18" charset="0"/>
                <a:cs typeface="Times New Roman" panose="02020603050405020304" pitchFamily="18" charset="0"/>
              </a:rPr>
              <a:t>ToString</a:t>
            </a:r>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err="1">
                <a:solidFill>
                  <a:srgbClr val="000000"/>
                </a:solidFill>
                <a:effectLst/>
                <a:latin typeface="Times New Roman" panose="02020603050405020304" pitchFamily="18" charset="0"/>
                <a:cs typeface="Times New Roman" panose="02020603050405020304" pitchFamily="18" charset="0"/>
              </a:rPr>
              <a:t>genericParameter</a:t>
            </a:r>
            <a:r>
              <a:rPr lang="en-US" b="0" i="0" dirty="0">
                <a:solidFill>
                  <a:srgbClr val="000000"/>
                </a:solidFill>
                <a:effectLst/>
                <a:latin typeface="Times New Roman" panose="02020603050405020304" pitchFamily="18" charset="0"/>
                <a:cs typeface="Times New Roman" panose="02020603050405020304" pitchFamily="18" charset="0"/>
              </a:rPr>
              <a:t>);</a:t>
            </a:r>
          </a:p>
          <a:p>
            <a:pPr algn="l"/>
            <a:r>
              <a:rPr lang="en-US" b="0" i="0" dirty="0">
                <a:solidFill>
                  <a:srgbClr val="000000"/>
                </a:solidFill>
                <a:effectLst/>
                <a:latin typeface="Times New Roman" panose="02020603050405020304" pitchFamily="18" charset="0"/>
                <a:cs typeface="Times New Roman" panose="02020603050405020304" pitchFamily="18" charset="0"/>
              </a:rPr>
              <a:t> </a:t>
            </a:r>
          </a:p>
          <a:p>
            <a:pPr algn="l"/>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err="1">
                <a:solidFill>
                  <a:srgbClr val="000000"/>
                </a:solidFill>
                <a:effectLst/>
                <a:latin typeface="Times New Roman" panose="02020603050405020304" pitchFamily="18" charset="0"/>
                <a:cs typeface="Times New Roman" panose="02020603050405020304" pitchFamily="18" charset="0"/>
              </a:rPr>
              <a:t>Console.WriteLine</a:t>
            </a:r>
            <a:r>
              <a:rPr lang="en-US" b="0" i="0" dirty="0">
                <a:solidFill>
                  <a:srgbClr val="000000"/>
                </a:solidFill>
                <a:effectLst/>
                <a:latin typeface="Times New Roman" panose="02020603050405020304" pitchFamily="18" charset="0"/>
                <a:cs typeface="Times New Roman" panose="02020603050405020304" pitchFamily="18" charset="0"/>
              </a:rPr>
              <a:t>("Return type: {0}", </a:t>
            </a:r>
            <a:r>
              <a:rPr lang="en-US" b="0" i="0" dirty="0" err="1">
                <a:solidFill>
                  <a:srgbClr val="000000"/>
                </a:solidFill>
                <a:effectLst/>
                <a:latin typeface="Times New Roman" panose="02020603050405020304" pitchFamily="18" charset="0"/>
                <a:cs typeface="Times New Roman" panose="02020603050405020304" pitchFamily="18" charset="0"/>
              </a:rPr>
              <a:t>typeof</a:t>
            </a:r>
            <a:r>
              <a:rPr lang="en-US" b="0" i="0" dirty="0">
                <a:solidFill>
                  <a:srgbClr val="000000"/>
                </a:solidFill>
                <a:effectLst/>
                <a:latin typeface="Times New Roman" panose="02020603050405020304" pitchFamily="18" charset="0"/>
                <a:cs typeface="Times New Roman" panose="02020603050405020304" pitchFamily="18" charset="0"/>
              </a:rPr>
              <a:t>(T).</a:t>
            </a:r>
            <a:r>
              <a:rPr lang="en-US" b="0" i="0" dirty="0" err="1">
                <a:solidFill>
                  <a:srgbClr val="000000"/>
                </a:solidFill>
                <a:effectLst/>
                <a:latin typeface="Times New Roman" panose="02020603050405020304" pitchFamily="18" charset="0"/>
                <a:cs typeface="Times New Roman" panose="02020603050405020304" pitchFamily="18" charset="0"/>
              </a:rPr>
              <a:t>ToString</a:t>
            </a:r>
            <a:r>
              <a:rPr lang="en-US" b="0" i="0" dirty="0">
                <a:solidFill>
                  <a:srgbClr val="000000"/>
                </a:solidFill>
                <a:effectLst/>
                <a:latin typeface="Times New Roman" panose="02020603050405020304" pitchFamily="18" charset="0"/>
                <a:cs typeface="Times New Roman" panose="02020603050405020304" pitchFamily="18" charset="0"/>
              </a:rPr>
              <a:t>());</a:t>
            </a:r>
          </a:p>
          <a:p>
            <a:pPr algn="l"/>
            <a:r>
              <a:rPr lang="en-US" b="0" i="0" dirty="0">
                <a:solidFill>
                  <a:srgbClr val="000000"/>
                </a:solidFill>
                <a:effectLst/>
                <a:latin typeface="Times New Roman" panose="02020603050405020304" pitchFamily="18" charset="0"/>
                <a:cs typeface="Times New Roman" panose="02020603050405020304" pitchFamily="18" charset="0"/>
              </a:rPr>
              <a:t> </a:t>
            </a:r>
          </a:p>
          <a:p>
            <a:pPr algn="l"/>
            <a:r>
              <a:rPr lang="en-US" b="0" i="0" dirty="0">
                <a:solidFill>
                  <a:srgbClr val="000000"/>
                </a:solidFill>
                <a:effectLst/>
                <a:latin typeface="Times New Roman" panose="02020603050405020304" pitchFamily="18" charset="0"/>
                <a:cs typeface="Times New Roman" panose="02020603050405020304" pitchFamily="18" charset="0"/>
              </a:rPr>
              <a:t>            return </a:t>
            </a:r>
            <a:r>
              <a:rPr lang="en-US" b="0" i="0" dirty="0" err="1">
                <a:solidFill>
                  <a:srgbClr val="000000"/>
                </a:solidFill>
                <a:effectLst/>
                <a:latin typeface="Times New Roman" panose="02020603050405020304" pitchFamily="18" charset="0"/>
                <a:cs typeface="Times New Roman" panose="02020603050405020304" pitchFamily="18" charset="0"/>
              </a:rPr>
              <a:t>rtn</a:t>
            </a:r>
            <a:r>
              <a:rPr lang="en-US" b="0" i="0" dirty="0">
                <a:solidFill>
                  <a:srgbClr val="000000"/>
                </a:solidFill>
                <a:effectLst/>
                <a:latin typeface="Times New Roman" panose="02020603050405020304" pitchFamily="18" charset="0"/>
                <a:cs typeface="Times New Roman" panose="02020603050405020304" pitchFamily="18" charset="0"/>
              </a:rPr>
              <a:t>;</a:t>
            </a:r>
          </a:p>
          <a:p>
            <a:pPr algn="l"/>
            <a:r>
              <a:rPr lang="en-US" b="0" i="0" dirty="0">
                <a:solidFill>
                  <a:srgbClr val="000000"/>
                </a:solidFill>
                <a:effectLst/>
                <a:latin typeface="Times New Roman" panose="02020603050405020304" pitchFamily="18" charset="0"/>
                <a:cs typeface="Times New Roman" panose="02020603050405020304" pitchFamily="18" charset="0"/>
              </a:rPr>
              <a:t>        }</a:t>
            </a:r>
          </a:p>
          <a:p>
            <a:pPr algn="l"/>
            <a:r>
              <a:rPr lang="en-US" b="0" i="0" dirty="0">
                <a:solidFill>
                  <a:srgbClr val="000000"/>
                </a:solidFill>
                <a:effectLst/>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5"/>
          <p:cNvPicPr preferRelativeResize="0"/>
          <p:nvPr/>
        </p:nvPicPr>
        <p:blipFill rotWithShape="1">
          <a:blip r:embed="rId3">
            <a:alphaModFix/>
          </a:blip>
          <a:srcRect/>
          <a:stretch/>
        </p:blipFill>
        <p:spPr>
          <a:xfrm>
            <a:off x="35717" y="0"/>
            <a:ext cx="12192000" cy="6858000"/>
          </a:xfrm>
          <a:prstGeom prst="rect">
            <a:avLst/>
          </a:prstGeom>
          <a:noFill/>
          <a:ln>
            <a:noFill/>
          </a:ln>
        </p:spPr>
      </p:pic>
      <p:sp>
        <p:nvSpPr>
          <p:cNvPr id="91" name="Google Shape;91;p5"/>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92" name="Google Shape;92;p5"/>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2" name="TextBox 1"/>
          <p:cNvSpPr txBox="1"/>
          <p:nvPr/>
        </p:nvSpPr>
        <p:spPr>
          <a:xfrm>
            <a:off x="6250676" y="880579"/>
            <a:ext cx="4064900" cy="584775"/>
          </a:xfrm>
          <a:prstGeom prst="rect">
            <a:avLst/>
          </a:prstGeom>
          <a:noFill/>
        </p:spPr>
        <p:txBody>
          <a:bodyPr wrap="square" rtlCol="0">
            <a:spAutoFit/>
          </a:bodyPr>
          <a:lstStyle/>
          <a:p>
            <a:pPr algn="l"/>
            <a:r>
              <a:rPr lang="en-US" sz="3200" b="1" dirty="0" err="1">
                <a:solidFill>
                  <a:schemeClr val="tx1"/>
                </a:solidFill>
                <a:latin typeface="Times New Roman" panose="02020603050405020304" pitchFamily="18" charset="0"/>
                <a:cs typeface="Times New Roman" panose="02020603050405020304" pitchFamily="18" charset="0"/>
              </a:rPr>
              <a:t>Ví</a:t>
            </a:r>
            <a:r>
              <a:rPr lang="en-US" sz="3200" b="1" dirty="0">
                <a:solidFill>
                  <a:schemeClr val="tx1"/>
                </a:solidFill>
                <a:latin typeface="Times New Roman" panose="02020603050405020304" pitchFamily="18" charset="0"/>
                <a:cs typeface="Times New Roman" panose="02020603050405020304" pitchFamily="18" charset="0"/>
              </a:rPr>
              <a:t> </a:t>
            </a:r>
            <a:r>
              <a:rPr lang="en-US" sz="3200" b="1" dirty="0" err="1">
                <a:solidFill>
                  <a:schemeClr val="tx1"/>
                </a:solidFill>
                <a:latin typeface="Times New Roman" panose="02020603050405020304" pitchFamily="18" charset="0"/>
                <a:cs typeface="Times New Roman" panose="02020603050405020304" pitchFamily="18" charset="0"/>
              </a:rPr>
              <a:t>dụ</a:t>
            </a:r>
            <a:endParaRPr lang="en-US" sz="3200" b="1" i="0" dirty="0">
              <a:solidFill>
                <a:schemeClr val="tx1"/>
              </a:solidFill>
              <a:effectLst/>
              <a:latin typeface="Times New Roman" panose="02020603050405020304" pitchFamily="18" charset="0"/>
              <a:cs typeface="Times New Roman" panose="02020603050405020304" pitchFamily="18" charset="0"/>
            </a:endParaRPr>
          </a:p>
        </p:txBody>
      </p:sp>
      <p:sp>
        <p:nvSpPr>
          <p:cNvPr id="3" name="TextBox 2"/>
          <p:cNvSpPr txBox="1"/>
          <p:nvPr/>
        </p:nvSpPr>
        <p:spPr>
          <a:xfrm>
            <a:off x="2046558" y="1567855"/>
            <a:ext cx="10209737" cy="2246769"/>
          </a:xfrm>
          <a:prstGeom prst="rect">
            <a:avLst/>
          </a:prstGeom>
          <a:noFill/>
        </p:spPr>
        <p:txBody>
          <a:bodyPr wrap="square" rtlCol="0">
            <a:spAutoFit/>
          </a:bodyPr>
          <a:lstStyle/>
          <a:p>
            <a:r>
              <a:rPr lang="en-US" sz="2000" b="1"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GenericClass</a:t>
            </a:r>
            <a:r>
              <a:rPr lang="en-US" sz="2000" dirty="0">
                <a:solidFill>
                  <a:schemeClr val="tx1"/>
                </a:solidFill>
                <a:latin typeface="Times New Roman" panose="02020603050405020304" pitchFamily="18" charset="0"/>
                <a:cs typeface="Times New Roman" panose="02020603050405020304" pitchFamily="18" charset="0"/>
              </a:rPr>
              <a:t>&lt;int&gt; </a:t>
            </a:r>
            <a:r>
              <a:rPr lang="en-US" sz="2000" dirty="0" err="1">
                <a:solidFill>
                  <a:schemeClr val="tx1"/>
                </a:solidFill>
                <a:latin typeface="Times New Roman" panose="02020603050405020304" pitchFamily="18" charset="0"/>
                <a:cs typeface="Times New Roman" panose="02020603050405020304" pitchFamily="18" charset="0"/>
              </a:rPr>
              <a:t>intGenericClass</a:t>
            </a:r>
            <a:r>
              <a:rPr lang="en-US" sz="2000" dirty="0">
                <a:solidFill>
                  <a:schemeClr val="tx1"/>
                </a:solidFill>
                <a:latin typeface="Times New Roman" panose="02020603050405020304" pitchFamily="18" charset="0"/>
                <a:cs typeface="Times New Roman" panose="02020603050405020304" pitchFamily="18" charset="0"/>
              </a:rPr>
              <a:t> = new </a:t>
            </a:r>
            <a:r>
              <a:rPr lang="en-US" sz="2000" dirty="0" err="1">
                <a:solidFill>
                  <a:schemeClr val="tx1"/>
                </a:solidFill>
                <a:latin typeface="Times New Roman" panose="02020603050405020304" pitchFamily="18" charset="0"/>
                <a:cs typeface="Times New Roman" panose="02020603050405020304" pitchFamily="18" charset="0"/>
              </a:rPr>
              <a:t>GenericClass</a:t>
            </a:r>
            <a:r>
              <a:rPr lang="en-US" sz="2000" dirty="0">
                <a:solidFill>
                  <a:schemeClr val="tx1"/>
                </a:solidFill>
                <a:latin typeface="Times New Roman" panose="02020603050405020304" pitchFamily="18" charset="0"/>
                <a:cs typeface="Times New Roman" panose="02020603050405020304" pitchFamily="18" charset="0"/>
              </a:rPr>
              <a:t>&lt;int&gt;(86);</a:t>
            </a:r>
          </a:p>
          <a:p>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intGenericClass.genericProperty</a:t>
            </a:r>
            <a:r>
              <a:rPr lang="en-US" sz="2000" dirty="0">
                <a:solidFill>
                  <a:schemeClr val="tx1"/>
                </a:solidFill>
                <a:latin typeface="Times New Roman" panose="02020603050405020304" pitchFamily="18" charset="0"/>
                <a:cs typeface="Times New Roman" panose="02020603050405020304" pitchFamily="18" charset="0"/>
              </a:rPr>
              <a:t> = 2017;</a:t>
            </a:r>
          </a:p>
          <a:p>
            <a:r>
              <a:rPr lang="en-US" sz="2000" dirty="0">
                <a:solidFill>
                  <a:schemeClr val="tx1"/>
                </a:solidFill>
                <a:latin typeface="Times New Roman" panose="02020603050405020304" pitchFamily="18" charset="0"/>
                <a:cs typeface="Times New Roman" panose="02020603050405020304" pitchFamily="18" charset="0"/>
              </a:rPr>
              <a:t>            int </a:t>
            </a:r>
            <a:r>
              <a:rPr lang="en-US" sz="2000" dirty="0" err="1">
                <a:solidFill>
                  <a:schemeClr val="tx1"/>
                </a:solidFill>
                <a:latin typeface="Times New Roman" panose="02020603050405020304" pitchFamily="18" charset="0"/>
                <a:cs typeface="Times New Roman" panose="02020603050405020304" pitchFamily="18" charset="0"/>
              </a:rPr>
              <a:t>intVal</a:t>
            </a:r>
            <a:r>
              <a:rPr lang="en-US" sz="2000" dirty="0">
                <a:solidFill>
                  <a:schemeClr val="tx1"/>
                </a:solidFill>
                <a:latin typeface="Times New Roman" panose="02020603050405020304" pitchFamily="18" charset="0"/>
                <a:cs typeface="Times New Roman" panose="02020603050405020304" pitchFamily="18" charset="0"/>
              </a:rPr>
              <a:t> = </a:t>
            </a:r>
            <a:r>
              <a:rPr lang="en-US" sz="2000" dirty="0" err="1">
                <a:solidFill>
                  <a:schemeClr val="tx1"/>
                </a:solidFill>
                <a:latin typeface="Times New Roman" panose="02020603050405020304" pitchFamily="18" charset="0"/>
                <a:cs typeface="Times New Roman" panose="02020603050405020304" pitchFamily="18" charset="0"/>
              </a:rPr>
              <a:t>intGenericClass.genericMethod</a:t>
            </a:r>
            <a:r>
              <a:rPr lang="en-US" sz="2000" dirty="0">
                <a:solidFill>
                  <a:schemeClr val="tx1"/>
                </a:solidFill>
                <a:latin typeface="Times New Roman" panose="02020603050405020304" pitchFamily="18" charset="0"/>
                <a:cs typeface="Times New Roman" panose="02020603050405020304" pitchFamily="18" charset="0"/>
              </a:rPr>
              <a:t>(2019);</a:t>
            </a:r>
          </a:p>
          <a:p>
            <a:r>
              <a:rPr lang="en-US" sz="2000" dirty="0">
                <a:solidFill>
                  <a:schemeClr val="tx1"/>
                </a:solidFill>
                <a:latin typeface="Times New Roman" panose="02020603050405020304" pitchFamily="18" charset="0"/>
                <a:cs typeface="Times New Roman" panose="02020603050405020304" pitchFamily="18" charset="0"/>
              </a:rPr>
              <a:t> </a:t>
            </a:r>
          </a:p>
          <a:p>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GenericClass</a:t>
            </a:r>
            <a:r>
              <a:rPr lang="en-US" sz="2000" dirty="0">
                <a:solidFill>
                  <a:schemeClr val="tx1"/>
                </a:solidFill>
                <a:latin typeface="Times New Roman" panose="02020603050405020304" pitchFamily="18" charset="0"/>
                <a:cs typeface="Times New Roman" panose="02020603050405020304" pitchFamily="18" charset="0"/>
              </a:rPr>
              <a:t>&lt;string&gt; </a:t>
            </a:r>
            <a:r>
              <a:rPr lang="en-US" sz="2000" dirty="0" err="1">
                <a:solidFill>
                  <a:schemeClr val="tx1"/>
                </a:solidFill>
                <a:latin typeface="Times New Roman" panose="02020603050405020304" pitchFamily="18" charset="0"/>
                <a:cs typeface="Times New Roman" panose="02020603050405020304" pitchFamily="18" charset="0"/>
              </a:rPr>
              <a:t>strGenericClass</a:t>
            </a:r>
            <a:r>
              <a:rPr lang="en-US" sz="2000" dirty="0">
                <a:solidFill>
                  <a:schemeClr val="tx1"/>
                </a:solidFill>
                <a:latin typeface="Times New Roman" panose="02020603050405020304" pitchFamily="18" charset="0"/>
                <a:cs typeface="Times New Roman" panose="02020603050405020304" pitchFamily="18" charset="0"/>
              </a:rPr>
              <a:t> = new </a:t>
            </a:r>
            <a:r>
              <a:rPr lang="en-US" sz="2000" dirty="0" err="1">
                <a:solidFill>
                  <a:schemeClr val="tx1"/>
                </a:solidFill>
                <a:latin typeface="Times New Roman" panose="02020603050405020304" pitchFamily="18" charset="0"/>
                <a:cs typeface="Times New Roman" panose="02020603050405020304" pitchFamily="18" charset="0"/>
              </a:rPr>
              <a:t>GenericClass</a:t>
            </a:r>
            <a:r>
              <a:rPr lang="en-US" sz="2000" dirty="0">
                <a:solidFill>
                  <a:schemeClr val="tx1"/>
                </a:solidFill>
                <a:latin typeface="Times New Roman" panose="02020603050405020304" pitchFamily="18" charset="0"/>
                <a:cs typeface="Times New Roman" panose="02020603050405020304" pitchFamily="18" charset="0"/>
              </a:rPr>
              <a:t>&lt;string&gt;("Welcome to");</a:t>
            </a:r>
          </a:p>
          <a:p>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strGenericClass.genericProperty</a:t>
            </a:r>
            <a:r>
              <a:rPr lang="en-US" sz="2000" dirty="0">
                <a:solidFill>
                  <a:schemeClr val="tx1"/>
                </a:solidFill>
                <a:latin typeface="Times New Roman" panose="02020603050405020304" pitchFamily="18" charset="0"/>
                <a:cs typeface="Times New Roman" panose="02020603050405020304" pitchFamily="18" charset="0"/>
              </a:rPr>
              <a:t> = "Minh </a:t>
            </a:r>
            <a:r>
              <a:rPr lang="en-US" sz="2000" dirty="0" err="1">
                <a:solidFill>
                  <a:schemeClr val="tx1"/>
                </a:solidFill>
                <a:latin typeface="Times New Roman" panose="02020603050405020304" pitchFamily="18" charset="0"/>
                <a:cs typeface="Times New Roman" panose="02020603050405020304" pitchFamily="18" charset="0"/>
              </a:rPr>
              <a:t>Hoàng</a:t>
            </a:r>
            <a:r>
              <a:rPr lang="en-US" sz="2000" dirty="0">
                <a:solidFill>
                  <a:schemeClr val="tx1"/>
                </a:solidFill>
                <a:latin typeface="Times New Roman" panose="02020603050405020304" pitchFamily="18" charset="0"/>
                <a:cs typeface="Times New Roman" panose="02020603050405020304" pitchFamily="18" charset="0"/>
              </a:rPr>
              <a:t> Blog";</a:t>
            </a:r>
          </a:p>
          <a:p>
            <a:r>
              <a:rPr lang="en-US" sz="2000" dirty="0">
                <a:solidFill>
                  <a:schemeClr val="tx1"/>
                </a:solidFill>
                <a:latin typeface="Times New Roman" panose="02020603050405020304" pitchFamily="18" charset="0"/>
                <a:cs typeface="Times New Roman" panose="02020603050405020304" pitchFamily="18" charset="0"/>
              </a:rPr>
              <a:t>            string </a:t>
            </a:r>
            <a:r>
              <a:rPr lang="en-US" sz="2000" dirty="0" err="1">
                <a:solidFill>
                  <a:schemeClr val="tx1"/>
                </a:solidFill>
                <a:latin typeface="Times New Roman" panose="02020603050405020304" pitchFamily="18" charset="0"/>
                <a:cs typeface="Times New Roman" panose="02020603050405020304" pitchFamily="18" charset="0"/>
              </a:rPr>
              <a:t>strVal</a:t>
            </a:r>
            <a:r>
              <a:rPr lang="en-US" sz="2000" dirty="0">
                <a:solidFill>
                  <a:schemeClr val="tx1"/>
                </a:solidFill>
                <a:latin typeface="Times New Roman" panose="02020603050405020304" pitchFamily="18" charset="0"/>
                <a:cs typeface="Times New Roman" panose="02020603050405020304" pitchFamily="18" charset="0"/>
              </a:rPr>
              <a:t> = </a:t>
            </a:r>
            <a:r>
              <a:rPr lang="en-US" sz="2000" dirty="0" err="1">
                <a:solidFill>
                  <a:schemeClr val="tx1"/>
                </a:solidFill>
                <a:latin typeface="Times New Roman" panose="02020603050405020304" pitchFamily="18" charset="0"/>
                <a:cs typeface="Times New Roman" panose="02020603050405020304" pitchFamily="18" charset="0"/>
              </a:rPr>
              <a:t>strGenericClass.genericMethod</a:t>
            </a:r>
            <a:r>
              <a:rPr lang="en-US" sz="2000" dirty="0">
                <a:solidFill>
                  <a:schemeClr val="tx1"/>
                </a:solidFill>
                <a:latin typeface="Times New Roman" panose="02020603050405020304" pitchFamily="18" charset="0"/>
                <a:cs typeface="Times New Roman" panose="02020603050405020304" pitchFamily="18" charset="0"/>
              </a:rPr>
              <a:t>(“</a:t>
            </a:r>
            <a:r>
              <a:rPr lang="en-US" sz="2000" dirty="0" err="1">
                <a:solidFill>
                  <a:schemeClr val="tx1"/>
                </a:solidFill>
                <a:latin typeface="Times New Roman" panose="02020603050405020304" pitchFamily="18" charset="0"/>
                <a:cs typeface="Times New Roman" panose="02020603050405020304" pitchFamily="18" charset="0"/>
              </a:rPr>
              <a:t>lop_aspnet</a:t>
            </a:r>
            <a:r>
              <a:rPr lang="en-US" sz="2000" dirty="0">
                <a:solidFill>
                  <a:schemeClr val="tx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51508556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5"/>
          <p:cNvPicPr preferRelativeResize="0"/>
          <p:nvPr/>
        </p:nvPicPr>
        <p:blipFill rotWithShape="1">
          <a:blip r:embed="rId3">
            <a:alphaModFix/>
          </a:blip>
          <a:srcRect/>
          <a:stretch/>
        </p:blipFill>
        <p:spPr>
          <a:xfrm>
            <a:off x="35717" y="0"/>
            <a:ext cx="12192000" cy="6858000"/>
          </a:xfrm>
          <a:prstGeom prst="rect">
            <a:avLst/>
          </a:prstGeom>
          <a:noFill/>
          <a:ln>
            <a:noFill/>
          </a:ln>
        </p:spPr>
      </p:pic>
      <p:sp>
        <p:nvSpPr>
          <p:cNvPr id="91" name="Google Shape;91;p5"/>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92" name="Google Shape;92;p5"/>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2" name="TextBox 1"/>
          <p:cNvSpPr txBox="1"/>
          <p:nvPr/>
        </p:nvSpPr>
        <p:spPr>
          <a:xfrm>
            <a:off x="6250676" y="880579"/>
            <a:ext cx="4064900" cy="584775"/>
          </a:xfrm>
          <a:prstGeom prst="rect">
            <a:avLst/>
          </a:prstGeom>
          <a:noFill/>
        </p:spPr>
        <p:txBody>
          <a:bodyPr wrap="square" rtlCol="0">
            <a:spAutoFit/>
          </a:bodyPr>
          <a:lstStyle/>
          <a:p>
            <a:pPr algn="l"/>
            <a:r>
              <a:rPr lang="en-US" sz="3200" b="1" dirty="0" err="1">
                <a:solidFill>
                  <a:schemeClr val="tx1"/>
                </a:solidFill>
                <a:latin typeface="Times New Roman" panose="02020603050405020304" pitchFamily="18" charset="0"/>
                <a:cs typeface="Times New Roman" panose="02020603050405020304" pitchFamily="18" charset="0"/>
              </a:rPr>
              <a:t>Ví</a:t>
            </a:r>
            <a:r>
              <a:rPr lang="en-US" sz="3200" b="1" dirty="0">
                <a:solidFill>
                  <a:schemeClr val="tx1"/>
                </a:solidFill>
                <a:latin typeface="Times New Roman" panose="02020603050405020304" pitchFamily="18" charset="0"/>
                <a:cs typeface="Times New Roman" panose="02020603050405020304" pitchFamily="18" charset="0"/>
              </a:rPr>
              <a:t> </a:t>
            </a:r>
            <a:r>
              <a:rPr lang="en-US" sz="3200" b="1" dirty="0" err="1">
                <a:solidFill>
                  <a:schemeClr val="tx1"/>
                </a:solidFill>
                <a:latin typeface="Times New Roman" panose="02020603050405020304" pitchFamily="18" charset="0"/>
                <a:cs typeface="Times New Roman" panose="02020603050405020304" pitchFamily="18" charset="0"/>
              </a:rPr>
              <a:t>dụ</a:t>
            </a:r>
            <a:endParaRPr lang="en-US" sz="3200" b="1" i="0" dirty="0">
              <a:solidFill>
                <a:schemeClr val="tx1"/>
              </a:solidFill>
              <a:effectLst/>
              <a:latin typeface="Times New Roman" panose="02020603050405020304" pitchFamily="18" charset="0"/>
              <a:cs typeface="Times New Roman" panose="02020603050405020304" pitchFamily="18" charset="0"/>
            </a:endParaRPr>
          </a:p>
        </p:txBody>
      </p:sp>
      <p:sp>
        <p:nvSpPr>
          <p:cNvPr id="3" name="TextBox 2"/>
          <p:cNvSpPr txBox="1"/>
          <p:nvPr/>
        </p:nvSpPr>
        <p:spPr>
          <a:xfrm>
            <a:off x="1050878" y="1567855"/>
            <a:ext cx="4926841" cy="1938992"/>
          </a:xfrm>
          <a:prstGeom prst="rect">
            <a:avLst/>
          </a:prstGeom>
          <a:noFill/>
        </p:spPr>
        <p:txBody>
          <a:bodyPr wrap="square" rtlCol="0">
            <a:spAutoFit/>
          </a:bodyPr>
          <a:lstStyle/>
          <a:p>
            <a:r>
              <a:rPr lang="fr-FR" sz="2000" dirty="0">
                <a:solidFill>
                  <a:schemeClr val="tx1"/>
                </a:solidFill>
                <a:latin typeface="Times New Roman" panose="02020603050405020304" pitchFamily="18" charset="0"/>
                <a:cs typeface="Times New Roman" panose="02020603050405020304" pitchFamily="18" charset="0"/>
              </a:rPr>
              <a:t> </a:t>
            </a:r>
            <a:r>
              <a:rPr lang="fr-FR" sz="2000" dirty="0" err="1">
                <a:solidFill>
                  <a:schemeClr val="tx1"/>
                </a:solidFill>
                <a:latin typeface="Times New Roman" panose="02020603050405020304" pitchFamily="18" charset="0"/>
                <a:cs typeface="Times New Roman" panose="02020603050405020304" pitchFamily="18" charset="0"/>
              </a:rPr>
              <a:t>static</a:t>
            </a:r>
            <a:r>
              <a:rPr lang="fr-FR" sz="2000" dirty="0">
                <a:solidFill>
                  <a:schemeClr val="tx1"/>
                </a:solidFill>
                <a:latin typeface="Times New Roman" panose="02020603050405020304" pitchFamily="18" charset="0"/>
                <a:cs typeface="Times New Roman" panose="02020603050405020304" pitchFamily="18" charset="0"/>
              </a:rPr>
              <a:t> </a:t>
            </a:r>
            <a:r>
              <a:rPr lang="fr-FR" sz="2000" dirty="0" err="1">
                <a:solidFill>
                  <a:schemeClr val="tx1"/>
                </a:solidFill>
                <a:latin typeface="Times New Roman" panose="02020603050405020304" pitchFamily="18" charset="0"/>
                <a:cs typeface="Times New Roman" panose="02020603050405020304" pitchFamily="18" charset="0"/>
              </a:rPr>
              <a:t>void</a:t>
            </a:r>
            <a:r>
              <a:rPr lang="fr-FR" sz="2000" dirty="0">
                <a:solidFill>
                  <a:schemeClr val="tx1"/>
                </a:solidFill>
                <a:latin typeface="Times New Roman" panose="02020603050405020304" pitchFamily="18" charset="0"/>
                <a:cs typeface="Times New Roman" panose="02020603050405020304" pitchFamily="18" charset="0"/>
              </a:rPr>
              <a:t> </a:t>
            </a:r>
            <a:r>
              <a:rPr lang="fr-FR" sz="2000" dirty="0" err="1">
                <a:solidFill>
                  <a:schemeClr val="tx1"/>
                </a:solidFill>
                <a:latin typeface="Times New Roman" panose="02020603050405020304" pitchFamily="18" charset="0"/>
                <a:cs typeface="Times New Roman" panose="02020603050405020304" pitchFamily="18" charset="0"/>
              </a:rPr>
              <a:t>HoanVi</a:t>
            </a:r>
            <a:r>
              <a:rPr lang="fr-FR" sz="2000" dirty="0">
                <a:solidFill>
                  <a:schemeClr val="tx1"/>
                </a:solidFill>
                <a:latin typeface="Times New Roman" panose="02020603050405020304" pitchFamily="18" charset="0"/>
                <a:cs typeface="Times New Roman" panose="02020603050405020304" pitchFamily="18" charset="0"/>
              </a:rPr>
              <a:t>&lt;T&gt;(</a:t>
            </a:r>
            <a:r>
              <a:rPr lang="fr-FR" sz="2000" dirty="0" err="1">
                <a:solidFill>
                  <a:schemeClr val="tx1"/>
                </a:solidFill>
                <a:latin typeface="Times New Roman" panose="02020603050405020304" pitchFamily="18" charset="0"/>
                <a:cs typeface="Times New Roman" panose="02020603050405020304" pitchFamily="18" charset="0"/>
              </a:rPr>
              <a:t>ref</a:t>
            </a:r>
            <a:r>
              <a:rPr lang="fr-FR" sz="2000" dirty="0">
                <a:solidFill>
                  <a:schemeClr val="tx1"/>
                </a:solidFill>
                <a:latin typeface="Times New Roman" panose="02020603050405020304" pitchFamily="18" charset="0"/>
                <a:cs typeface="Times New Roman" panose="02020603050405020304" pitchFamily="18" charset="0"/>
              </a:rPr>
              <a:t> T a, </a:t>
            </a:r>
            <a:r>
              <a:rPr lang="fr-FR" sz="2000" dirty="0" err="1">
                <a:solidFill>
                  <a:schemeClr val="tx1"/>
                </a:solidFill>
                <a:latin typeface="Times New Roman" panose="02020603050405020304" pitchFamily="18" charset="0"/>
                <a:cs typeface="Times New Roman" panose="02020603050405020304" pitchFamily="18" charset="0"/>
              </a:rPr>
              <a:t>ref</a:t>
            </a:r>
            <a:r>
              <a:rPr lang="fr-FR" sz="2000" dirty="0">
                <a:solidFill>
                  <a:schemeClr val="tx1"/>
                </a:solidFill>
                <a:latin typeface="Times New Roman" panose="02020603050405020304" pitchFamily="18" charset="0"/>
                <a:cs typeface="Times New Roman" panose="02020603050405020304" pitchFamily="18" charset="0"/>
              </a:rPr>
              <a:t> T b)</a:t>
            </a:r>
          </a:p>
          <a:p>
            <a:r>
              <a:rPr lang="fr-FR" sz="2000" dirty="0">
                <a:solidFill>
                  <a:schemeClr val="tx1"/>
                </a:solidFill>
                <a:latin typeface="Times New Roman" panose="02020603050405020304" pitchFamily="18" charset="0"/>
                <a:cs typeface="Times New Roman" panose="02020603050405020304" pitchFamily="18" charset="0"/>
              </a:rPr>
              <a:t>        {</a:t>
            </a:r>
          </a:p>
          <a:p>
            <a:r>
              <a:rPr lang="fr-FR" sz="2000" dirty="0">
                <a:solidFill>
                  <a:schemeClr val="tx1"/>
                </a:solidFill>
                <a:latin typeface="Times New Roman" panose="02020603050405020304" pitchFamily="18" charset="0"/>
                <a:cs typeface="Times New Roman" panose="02020603050405020304" pitchFamily="18" charset="0"/>
              </a:rPr>
              <a:t>            T </a:t>
            </a:r>
            <a:r>
              <a:rPr lang="fr-FR" sz="2000" dirty="0" err="1">
                <a:solidFill>
                  <a:schemeClr val="tx1"/>
                </a:solidFill>
                <a:latin typeface="Times New Roman" panose="02020603050405020304" pitchFamily="18" charset="0"/>
                <a:cs typeface="Times New Roman" panose="02020603050405020304" pitchFamily="18" charset="0"/>
              </a:rPr>
              <a:t>tmp</a:t>
            </a:r>
            <a:r>
              <a:rPr lang="fr-FR" sz="2000" dirty="0">
                <a:solidFill>
                  <a:schemeClr val="tx1"/>
                </a:solidFill>
                <a:latin typeface="Times New Roman" panose="02020603050405020304" pitchFamily="18" charset="0"/>
                <a:cs typeface="Times New Roman" panose="02020603050405020304" pitchFamily="18" charset="0"/>
              </a:rPr>
              <a:t> = a;</a:t>
            </a:r>
          </a:p>
          <a:p>
            <a:r>
              <a:rPr lang="fr-FR" sz="2000" dirty="0">
                <a:solidFill>
                  <a:schemeClr val="tx1"/>
                </a:solidFill>
                <a:latin typeface="Times New Roman" panose="02020603050405020304" pitchFamily="18" charset="0"/>
                <a:cs typeface="Times New Roman" panose="02020603050405020304" pitchFamily="18" charset="0"/>
              </a:rPr>
              <a:t>            a = b;</a:t>
            </a:r>
          </a:p>
          <a:p>
            <a:r>
              <a:rPr lang="fr-FR" sz="2000" dirty="0">
                <a:solidFill>
                  <a:schemeClr val="tx1"/>
                </a:solidFill>
                <a:latin typeface="Times New Roman" panose="02020603050405020304" pitchFamily="18" charset="0"/>
                <a:cs typeface="Times New Roman" panose="02020603050405020304" pitchFamily="18" charset="0"/>
              </a:rPr>
              <a:t>            b = </a:t>
            </a:r>
            <a:r>
              <a:rPr lang="fr-FR" sz="2000" dirty="0" err="1">
                <a:solidFill>
                  <a:schemeClr val="tx1"/>
                </a:solidFill>
                <a:latin typeface="Times New Roman" panose="02020603050405020304" pitchFamily="18" charset="0"/>
                <a:cs typeface="Times New Roman" panose="02020603050405020304" pitchFamily="18" charset="0"/>
              </a:rPr>
              <a:t>tmp</a:t>
            </a:r>
            <a:r>
              <a:rPr lang="fr-FR" sz="2000" dirty="0">
                <a:solidFill>
                  <a:schemeClr val="tx1"/>
                </a:solidFill>
                <a:latin typeface="Times New Roman" panose="02020603050405020304" pitchFamily="18" charset="0"/>
                <a:cs typeface="Times New Roman" panose="02020603050405020304" pitchFamily="18" charset="0"/>
              </a:rPr>
              <a:t>;</a:t>
            </a:r>
          </a:p>
          <a:p>
            <a:r>
              <a:rPr lang="fr-FR" sz="2000" dirty="0">
                <a:solidFill>
                  <a:schemeClr val="tx1"/>
                </a:solidFill>
                <a:latin typeface="Times New Roman" panose="02020603050405020304" pitchFamily="18" charset="0"/>
                <a:cs typeface="Times New Roman" panose="02020603050405020304" pitchFamily="18" charset="0"/>
              </a:rPr>
              <a:t>        }</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54163A5-0340-344B-D4C7-9D1A6082F59A}"/>
              </a:ext>
            </a:extLst>
          </p:cNvPr>
          <p:cNvSpPr txBox="1"/>
          <p:nvPr/>
        </p:nvSpPr>
        <p:spPr>
          <a:xfrm>
            <a:off x="5227094" y="1675590"/>
            <a:ext cx="7576466" cy="4185761"/>
          </a:xfrm>
          <a:prstGeom prst="rect">
            <a:avLst/>
          </a:prstGeom>
          <a:noFill/>
        </p:spPr>
        <p:txBody>
          <a:bodyPr wrap="square" rtlCol="0">
            <a:spAutoFit/>
          </a:bodyPr>
          <a:lstStyle/>
          <a:p>
            <a:endParaRPr lang="vi-VN" dirty="0"/>
          </a:p>
          <a:p>
            <a:r>
              <a:rPr lang="vi-VN" dirty="0"/>
              <a:t>  static void Main(string[] args)</a:t>
            </a:r>
          </a:p>
          <a:p>
            <a:r>
              <a:rPr lang="vi-VN" dirty="0"/>
              <a:t>        {</a:t>
            </a:r>
          </a:p>
          <a:p>
            <a:r>
              <a:rPr lang="vi-VN" dirty="0"/>
              <a:t>            int x = 6;</a:t>
            </a:r>
          </a:p>
          <a:p>
            <a:r>
              <a:rPr lang="vi-VN" dirty="0"/>
              <a:t>            int y = 8;</a:t>
            </a:r>
          </a:p>
          <a:p>
            <a:r>
              <a:rPr lang="vi-VN" dirty="0"/>
              <a:t> </a:t>
            </a:r>
          </a:p>
          <a:p>
            <a:r>
              <a:rPr lang="vi-VN" dirty="0"/>
              <a:t>            Console.WriteLine("Trước khi hoán vị: x = {0}, y = {1}", x, y);</a:t>
            </a:r>
          </a:p>
          <a:p>
            <a:r>
              <a:rPr lang="vi-VN" dirty="0"/>
              <a:t>            HoanVi&lt;int&gt;(ref x, ref y);</a:t>
            </a:r>
          </a:p>
          <a:p>
            <a:r>
              <a:rPr lang="vi-VN" dirty="0"/>
              <a:t>            Console.WriteLine("Sau khi hoán vị: x = {0}, y = {1}", x, y);</a:t>
            </a:r>
          </a:p>
          <a:p>
            <a:r>
              <a:rPr lang="vi-VN" dirty="0"/>
              <a:t> </a:t>
            </a:r>
          </a:p>
          <a:p>
            <a:r>
              <a:rPr lang="vi-VN" dirty="0"/>
              <a:t>            string str1 = "Minh Hoàng Blog";</a:t>
            </a:r>
          </a:p>
          <a:p>
            <a:r>
              <a:rPr lang="vi-VN" dirty="0"/>
              <a:t>            string str2 = "www.minhhn.com";</a:t>
            </a:r>
          </a:p>
          <a:p>
            <a:r>
              <a:rPr lang="vi-VN" dirty="0"/>
              <a:t> </a:t>
            </a:r>
          </a:p>
          <a:p>
            <a:r>
              <a:rPr lang="vi-VN" dirty="0"/>
              <a:t>            Console.WriteLine("Trước khi hoán vị: str1 = {0}, str2 = {1}", str1, str2);</a:t>
            </a:r>
          </a:p>
          <a:p>
            <a:r>
              <a:rPr lang="vi-VN" dirty="0"/>
              <a:t>            HoanVi&lt;string&gt;(ref str1, ref str2);</a:t>
            </a:r>
          </a:p>
          <a:p>
            <a:r>
              <a:rPr lang="vi-VN" dirty="0"/>
              <a:t>            Console.WriteLine("Sau khi hoán vị: str1 = {0}, str2 = {1}", str1, str2);</a:t>
            </a:r>
          </a:p>
          <a:p>
            <a:r>
              <a:rPr lang="vi-VN" dirty="0"/>
              <a:t> </a:t>
            </a:r>
          </a:p>
          <a:p>
            <a:r>
              <a:rPr lang="vi-VN" dirty="0"/>
              <a:t>            Console.ReadKey();</a:t>
            </a:r>
          </a:p>
          <a:p>
            <a:r>
              <a:rPr lang="vi-VN" dirty="0"/>
              <a:t>        }</a:t>
            </a:r>
            <a:endParaRPr lang="en-US" dirty="0"/>
          </a:p>
        </p:txBody>
      </p:sp>
    </p:spTree>
    <p:extLst>
      <p:ext uri="{BB962C8B-B14F-4D97-AF65-F5344CB8AC3E}">
        <p14:creationId xmlns:p14="http://schemas.microsoft.com/office/powerpoint/2010/main" val="267914591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9Slide - 2019">
      <a:dk1>
        <a:srgbClr val="000000"/>
      </a:dk1>
      <a:lt1>
        <a:srgbClr val="FFFFFF"/>
      </a:lt1>
      <a:dk2>
        <a:srgbClr val="092D6C"/>
      </a:dk2>
      <a:lt2>
        <a:srgbClr val="FCECD0"/>
      </a:lt2>
      <a:accent1>
        <a:srgbClr val="4FC1E9"/>
      </a:accent1>
      <a:accent2>
        <a:srgbClr val="48CFAD"/>
      </a:accent2>
      <a:accent3>
        <a:srgbClr val="A0D468"/>
      </a:accent3>
      <a:accent4>
        <a:srgbClr val="FFCE54"/>
      </a:accent4>
      <a:accent5>
        <a:srgbClr val="FC6E51"/>
      </a:accent5>
      <a:accent6>
        <a:srgbClr val="ED5565"/>
      </a:accent6>
      <a:hlink>
        <a:srgbClr val="5D9CEC"/>
      </a:hlink>
      <a:folHlink>
        <a:srgbClr val="AC92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429</TotalTime>
  <Words>1532</Words>
  <Application>Microsoft Office PowerPoint</Application>
  <PresentationFormat>Widescreen</PresentationFormat>
  <Paragraphs>155</Paragraphs>
  <Slides>13</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Times New Roman</vt:lpstr>
      <vt:lpstr>Arial</vt:lpstr>
      <vt:lpstr>Wingdings</vt:lpstr>
      <vt:lpstr>Consolas</vt:lpstr>
      <vt:lpstr>Oi</vt:lpstr>
      <vt:lpstr>Oswald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Nguyen Trong Quan (FTEL FTI HN)</cp:lastModifiedBy>
  <cp:revision>221</cp:revision>
  <dcterms:created xsi:type="dcterms:W3CDTF">2020-08-07T13:14:06Z</dcterms:created>
  <dcterms:modified xsi:type="dcterms:W3CDTF">2022-08-24T02:27:59Z</dcterms:modified>
</cp:coreProperties>
</file>