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300" r:id="rId3"/>
    <p:sldId id="306" r:id="rId4"/>
    <p:sldId id="305" r:id="rId5"/>
    <p:sldId id="309" r:id="rId6"/>
    <p:sldId id="298" r:id="rId7"/>
    <p:sldId id="320" r:id="rId8"/>
    <p:sldId id="307" r:id="rId9"/>
    <p:sldId id="302" r:id="rId10"/>
    <p:sldId id="303" r:id="rId11"/>
  </p:sldIdLst>
  <p:sldSz cx="12192000" cy="6858000"/>
  <p:notesSz cx="6858000" cy="9144000"/>
  <p:embeddedFontLst>
    <p:embeddedFont>
      <p:font typeface="Oi" panose="020B0604020202020204" charset="0"/>
      <p:regular r:id="rId13"/>
    </p:embeddedFon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36" autoAdjust="0"/>
  </p:normalViewPr>
  <p:slideViewPr>
    <p:cSldViewPr snapToGrid="0">
      <p:cViewPr varScale="1">
        <p:scale>
          <a:sx n="66" d="100"/>
          <a:sy n="66" d="100"/>
        </p:scale>
        <p:origin x="2346" y="5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04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257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655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413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514272" y="2362796"/>
            <a:ext cx="5219856" cy="1107996"/>
          </a:xfrm>
          <a:prstGeom prst="rect">
            <a:avLst/>
          </a:prstGeom>
          <a:noFill/>
          <a:ln>
            <a:noFill/>
          </a:ln>
        </p:spPr>
        <p:txBody>
          <a:bodyPr spcFirstLastPara="1" wrap="square" lIns="0" tIns="0" rIns="0" bIns="0" anchor="t" anchorCtr="0">
            <a:spAutoFit/>
          </a:bodyPr>
          <a:lstStyle/>
          <a:p>
            <a:r>
              <a:rPr lang="it-IT" sz="3600" dirty="0">
                <a:solidFill>
                  <a:srgbClr val="00B0F0"/>
                </a:solidFill>
              </a:rPr>
              <a:t>Data Model, Data Annotation và Validation </a:t>
            </a:r>
            <a:endParaRPr lang="en-US" sz="3600" b="1" dirty="0">
              <a:solidFill>
                <a:srgbClr val="00B0F0"/>
              </a:solidFill>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307777"/>
          </a:xfrm>
          <a:prstGeom prst="rect">
            <a:avLst/>
          </a:prstGeom>
          <a:noFill/>
        </p:spPr>
        <p:txBody>
          <a:bodyPr wrap="square" rtlCol="0">
            <a:spAutoFit/>
          </a:bodyPr>
          <a:lstStyle/>
          <a:p>
            <a:r>
              <a:rPr lang="en-US" b="1" dirty="0" err="1"/>
              <a:t>Thông</a:t>
            </a:r>
            <a:r>
              <a:rPr lang="en-US" b="1" dirty="0"/>
              <a:t> </a:t>
            </a:r>
            <a:r>
              <a:rPr lang="en-US" b="1" dirty="0" err="1"/>
              <a:t>báo</a:t>
            </a:r>
            <a:r>
              <a:rPr lang="en-US" b="1" dirty="0"/>
              <a:t> </a:t>
            </a:r>
            <a:r>
              <a:rPr lang="en-US" b="1" dirty="0" err="1"/>
              <a:t>lỗi</a:t>
            </a:r>
            <a:r>
              <a:rPr lang="en-US" b="1" dirty="0"/>
              <a:t> </a:t>
            </a:r>
            <a:r>
              <a:rPr lang="en-US" b="1" dirty="0" err="1"/>
              <a:t>tùy</a:t>
            </a:r>
            <a:r>
              <a:rPr lang="en-US" b="1" dirty="0"/>
              <a:t> </a:t>
            </a:r>
            <a:r>
              <a:rPr lang="en-US" b="1" dirty="0" err="1"/>
              <a:t>chỉnh</a:t>
            </a:r>
            <a:endParaRPr lang="en-US"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600075" y="1706693"/>
            <a:ext cx="11329988" cy="2893100"/>
          </a:xfrm>
          <a:prstGeom prst="rect">
            <a:avLst/>
          </a:prstGeom>
          <a:noFill/>
        </p:spPr>
        <p:txBody>
          <a:bodyPr wrap="square" rtlCol="0">
            <a:spAutoFit/>
          </a:bodyPr>
          <a:lstStyle/>
          <a:p>
            <a:r>
              <a:rPr lang="vi-VN" dirty="0"/>
              <a:t>Bạn có thể hiển thị thông báo lỗi tùy chỉnh thay vì thông báo lỗi mặc định như trên. Bạn có thể cung cấp thông báo lỗi tùy chỉnh trong thuộc tính chú thích dữ liệu hoặc trong phương thức ValidationMessageFor().</a:t>
            </a:r>
          </a:p>
          <a:p>
            <a:endParaRPr lang="vi-VN" dirty="0"/>
          </a:p>
          <a:p>
            <a:r>
              <a:rPr lang="vi-VN" dirty="0"/>
              <a:t>Sử dụng tham số ErrorMessage của thuộc tính chú thích dữ liệu để cung cấp thông báo lỗi tùy chỉnh của riêng bạn, như được hiển thị bên dưới</a:t>
            </a:r>
            <a:r>
              <a:rPr lang="vi-VN" dirty="0" smtClean="0"/>
              <a:t>.</a:t>
            </a:r>
            <a:endParaRPr lang="en-US" dirty="0" smtClean="0"/>
          </a:p>
          <a:p>
            <a:endParaRPr lang="en-US" dirty="0"/>
          </a:p>
          <a:p>
            <a:r>
              <a:rPr lang="en-US" dirty="0"/>
              <a:t>public class Student</a:t>
            </a:r>
          </a:p>
          <a:p>
            <a:r>
              <a:rPr lang="en-US" dirty="0"/>
              <a:t>{</a:t>
            </a:r>
          </a:p>
          <a:p>
            <a:r>
              <a:rPr lang="en-US" dirty="0"/>
              <a:t>    public </a:t>
            </a:r>
            <a:r>
              <a:rPr lang="en-US" dirty="0" err="1"/>
              <a:t>int</a:t>
            </a:r>
            <a:r>
              <a:rPr lang="en-US" dirty="0"/>
              <a:t> </a:t>
            </a:r>
            <a:r>
              <a:rPr lang="en-US" dirty="0" err="1"/>
              <a:t>StudentId</a:t>
            </a:r>
            <a:r>
              <a:rPr lang="en-US" dirty="0"/>
              <a:t> { get; set; }</a:t>
            </a:r>
          </a:p>
          <a:p>
            <a:r>
              <a:rPr lang="en-US" dirty="0"/>
              <a:t>    [Required(</a:t>
            </a:r>
            <a:r>
              <a:rPr lang="en-US" dirty="0" err="1"/>
              <a:t>ErrorMessage</a:t>
            </a:r>
            <a:r>
              <a:rPr lang="en-US" dirty="0"/>
              <a:t>="Please enter student name.")]</a:t>
            </a:r>
          </a:p>
          <a:p>
            <a:r>
              <a:rPr lang="en-US" dirty="0"/>
              <a:t>    public string </a:t>
            </a:r>
            <a:r>
              <a:rPr lang="en-US" dirty="0" err="1"/>
              <a:t>StudentName</a:t>
            </a:r>
            <a:r>
              <a:rPr lang="en-US" dirty="0"/>
              <a:t> { get; set; }</a:t>
            </a:r>
          </a:p>
          <a:p>
            <a:r>
              <a:rPr lang="en-US" dirty="0"/>
              <a:t>    public </a:t>
            </a:r>
            <a:r>
              <a:rPr lang="en-US" dirty="0" err="1"/>
              <a:t>int</a:t>
            </a:r>
            <a:r>
              <a:rPr lang="en-US" dirty="0"/>
              <a:t> Age { get; set; }</a:t>
            </a:r>
          </a:p>
          <a:p>
            <a:r>
              <a:rPr lang="en-US" dirty="0"/>
              <a:t>}</a:t>
            </a:r>
          </a:p>
        </p:txBody>
      </p:sp>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it-IT" sz="2800" dirty="0">
                <a:solidFill>
                  <a:srgbClr val="00B0F0"/>
                </a:solidFill>
              </a:rPr>
              <a:t>Data Model</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Google Shape;405;p15"/>
          <p:cNvSpPr txBox="1">
            <a:spLocks/>
          </p:cNvSpPr>
          <p:nvPr/>
        </p:nvSpPr>
        <p:spPr>
          <a:xfrm>
            <a:off x="1119187" y="2905039"/>
            <a:ext cx="8228190" cy="1420799"/>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t>Model là tập hợp các đối tượng chứa dữ liệu của ứng dụng có thể chứa thêm cả các logic nữa. Model chia làm một số loại dựa trên công dụng và nơi chúng sử dụng. Có 3 loại mục đích chính:</a:t>
            </a:r>
          </a:p>
          <a:p>
            <a:pPr marL="285750" indent="-285750">
              <a:buFont typeface="Wingdings" panose="05000000000000000000" pitchFamily="2" charset="2"/>
              <a:buChar char="Ø"/>
            </a:pPr>
            <a:r>
              <a:rPr lang="vi-VN" sz="2400" dirty="0"/>
              <a:t>Domain Model</a:t>
            </a:r>
          </a:p>
          <a:p>
            <a:pPr marL="285750" indent="-285750">
              <a:buFont typeface="Wingdings" panose="05000000000000000000" pitchFamily="2" charset="2"/>
              <a:buChar char="Ø"/>
            </a:pPr>
            <a:r>
              <a:rPr lang="vi-VN" sz="2400" dirty="0"/>
              <a:t>View Model</a:t>
            </a:r>
          </a:p>
          <a:p>
            <a:pPr marL="285750" indent="-285750">
              <a:buFont typeface="Wingdings" panose="05000000000000000000" pitchFamily="2" charset="2"/>
              <a:buChar char="Ø"/>
            </a:pPr>
            <a:r>
              <a:rPr lang="vi-VN" sz="2400" dirty="0"/>
              <a:t>Edit Model</a:t>
            </a:r>
          </a:p>
        </p:txBody>
      </p:sp>
      <p:pic>
        <p:nvPicPr>
          <p:cNvPr id="1028" name="Picture 4" descr="MVVM – ויקיפדי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309" y="3234829"/>
            <a:ext cx="6271947" cy="188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1447800" y="1298235"/>
            <a:ext cx="4168129" cy="584775"/>
          </a:xfrm>
          <a:prstGeom prst="rect">
            <a:avLst/>
          </a:prstGeom>
          <a:noFill/>
        </p:spPr>
        <p:txBody>
          <a:bodyPr wrap="none" rtlCol="0">
            <a:spAutoFit/>
          </a:bodyPr>
          <a:lstStyle/>
          <a:p>
            <a:r>
              <a:rPr lang="vi-VN" sz="3200" b="1" dirty="0"/>
              <a:t>Domain Model là gì?</a:t>
            </a:r>
          </a:p>
        </p:txBody>
      </p:sp>
      <p:sp>
        <p:nvSpPr>
          <p:cNvPr id="11" name="TextBox 10">
            <a:extLst>
              <a:ext uri="{FF2B5EF4-FFF2-40B4-BE49-F238E27FC236}">
                <a16:creationId xmlns:a16="http://schemas.microsoft.com/office/drawing/2014/main" id="{BFAAED71-3F3E-6568-A0EF-800D1261AF80}"/>
              </a:ext>
            </a:extLst>
          </p:cNvPr>
          <p:cNvSpPr txBox="1"/>
          <p:nvPr/>
        </p:nvSpPr>
        <p:spPr>
          <a:xfrm>
            <a:off x="1235060" y="2131400"/>
            <a:ext cx="7027877" cy="3046988"/>
          </a:xfrm>
          <a:prstGeom prst="rect">
            <a:avLst/>
          </a:prstGeom>
          <a:noFill/>
        </p:spPr>
        <p:txBody>
          <a:bodyPr wrap="square" rtlCol="0">
            <a:spAutoFit/>
          </a:bodyPr>
          <a:lstStyle/>
          <a:p>
            <a:r>
              <a:rPr lang="vi-VN" sz="2400" dirty="0" smtClean="0"/>
              <a:t>Một </a:t>
            </a:r>
            <a:r>
              <a:rPr lang="vi-VN" sz="2400" dirty="0"/>
              <a:t>Domain Model thể hiện một đối tượng trong database. Domain model thường có một mối quan hệ 1-1 với một bảng  trong cơ sở dữ liệu. Domain Model liên quan đến tầng truy cập dữ liệu (DAL) trong ứng dụng. Nó nhận từ cơ sở dữ liệu hoặc một nơi nào đó lưu dữ liệu bởi tầng truy cập dữ liệu. (DAL). Domain Model cũng được hiểu như entity model hay data model.</a:t>
            </a:r>
          </a:p>
        </p:txBody>
      </p:sp>
      <p:pic>
        <p:nvPicPr>
          <p:cNvPr id="1026" name="Picture 2" descr="https://tedu.com.vn/uploaded/images/072019/Model-Fundamenta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5337" y="2287488"/>
            <a:ext cx="3267075"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3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r>
              <a:rPr lang="en-US" sz="3200" b="1" dirty="0" err="1"/>
              <a:t>ViewModel</a:t>
            </a:r>
            <a:r>
              <a:rPr lang="en-US" sz="3200" b="1" dirty="0"/>
              <a:t> </a:t>
            </a:r>
            <a:r>
              <a:rPr lang="en-US" sz="3200" b="1" dirty="0" err="1"/>
              <a:t>là</a:t>
            </a:r>
            <a:r>
              <a:rPr lang="en-US" sz="3200" b="1" dirty="0"/>
              <a:t> </a:t>
            </a:r>
            <a:r>
              <a:rPr lang="en-US" sz="3200" b="1" dirty="0" err="1"/>
              <a:t>gì</a:t>
            </a:r>
            <a:r>
              <a:rPr lang="en-US" sz="3200" b="1" dirty="0" smtClean="0"/>
              <a:t>?	</a:t>
            </a:r>
            <a:endParaRPr lang="en-US" sz="32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D985FA7-F693-C25D-206B-ADB442EF068D}"/>
              </a:ext>
            </a:extLst>
          </p:cNvPr>
          <p:cNvSpPr txBox="1"/>
          <p:nvPr/>
        </p:nvSpPr>
        <p:spPr>
          <a:xfrm>
            <a:off x="973402" y="1874506"/>
            <a:ext cx="8219091" cy="3600986"/>
          </a:xfrm>
          <a:prstGeom prst="rect">
            <a:avLst/>
          </a:prstGeom>
          <a:noFill/>
        </p:spPr>
        <p:txBody>
          <a:bodyPr wrap="square" rtlCol="0">
            <a:spAutoFit/>
          </a:bodyPr>
          <a:lstStyle/>
          <a:p>
            <a:r>
              <a:rPr lang="vi-VN" sz="2800" dirty="0"/>
              <a:t>ViewModel được tham chiếu đến các đối tượng chứa dữ liệu cần cho việc hiển thị cho người dùng. ViewModel liên quan đến tầng hiển thị của ứng dụng. Nó được định nghĩa dựa trên cách thức dữ liệu được hiển thị cho người dùng hơn là cách chúng được lưu trữ ra sao</a:t>
            </a:r>
            <a:r>
              <a:rPr lang="vi-VN" sz="2800" dirty="0" smtClean="0"/>
              <a:t>?</a:t>
            </a:r>
            <a:endParaRPr lang="en-US" sz="2800" dirty="0" smtClean="0"/>
          </a:p>
          <a:p>
            <a:endParaRPr lang="en-US" sz="2800" dirty="0" smtClean="0"/>
          </a:p>
          <a:p>
            <a:r>
              <a:rPr lang="vi-VN" sz="1600" b="1" i="1" dirty="0"/>
              <a:t>Ví dụ trong Product </a:t>
            </a:r>
            <a:r>
              <a:rPr lang="vi-VN" sz="1600" b="1" i="1" dirty="0" smtClean="0"/>
              <a:t>Model, </a:t>
            </a:r>
            <a:r>
              <a:rPr lang="vi-VN" sz="1600" b="1" i="1" dirty="0"/>
              <a:t>người dùng cần hiển thị Brand Name và Supplier Name thay vì Brand ID và Supplier ID.</a:t>
            </a:r>
            <a:endParaRPr lang="vi-VN" sz="1600" b="1" i="1" dirty="0">
              <a:solidFill>
                <a:srgbClr val="222C37"/>
              </a:solidFill>
              <a:effectLst/>
              <a:latin typeface="+mj-lt"/>
            </a:endParaRPr>
          </a:p>
        </p:txBody>
      </p:sp>
    </p:spTree>
    <p:extLst>
      <p:ext uri="{BB962C8B-B14F-4D97-AF65-F5344CB8AC3E}">
        <p14:creationId xmlns:p14="http://schemas.microsoft.com/office/powerpoint/2010/main" val="20425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973402" y="1073148"/>
            <a:ext cx="10245195" cy="307777"/>
          </a:xfrm>
          <a:prstGeom prst="rect">
            <a:avLst/>
          </a:prstGeom>
          <a:noFill/>
        </p:spPr>
        <p:txBody>
          <a:bodyPr wrap="square" rtlCol="0">
            <a:spAutoFit/>
          </a:bodyPr>
          <a:lstStyle/>
          <a:p>
            <a:r>
              <a:rPr lang="en-US" b="1" dirty="0"/>
              <a:t>Edit Model </a:t>
            </a:r>
            <a:r>
              <a:rPr lang="en-US" b="1" dirty="0" err="1"/>
              <a:t>là</a:t>
            </a:r>
            <a:r>
              <a:rPr lang="en-US" b="1" dirty="0"/>
              <a:t> </a:t>
            </a:r>
            <a:r>
              <a:rPr lang="en-US" b="1" dirty="0" err="1"/>
              <a:t>gì</a:t>
            </a:r>
            <a:r>
              <a:rPr lang="en-US" b="1" dirty="0"/>
              <a:t>?</a:t>
            </a:r>
          </a:p>
        </p:txBody>
      </p:sp>
      <p:sp>
        <p:nvSpPr>
          <p:cNvPr id="11" name="TextBox 10">
            <a:extLst>
              <a:ext uri="{FF2B5EF4-FFF2-40B4-BE49-F238E27FC236}">
                <a16:creationId xmlns:a16="http://schemas.microsoft.com/office/drawing/2014/main" id="{3DF7055A-0FAC-E874-CCE4-52278E88E8E2}"/>
              </a:ext>
            </a:extLst>
          </p:cNvPr>
          <p:cNvSpPr txBox="1"/>
          <p:nvPr/>
        </p:nvSpPr>
        <p:spPr>
          <a:xfrm>
            <a:off x="973401" y="1946327"/>
            <a:ext cx="10245195" cy="2308324"/>
          </a:xfrm>
          <a:prstGeom prst="rect">
            <a:avLst/>
          </a:prstGeom>
          <a:noFill/>
        </p:spPr>
        <p:txBody>
          <a:bodyPr wrap="square" rtlCol="0">
            <a:spAutoFit/>
          </a:bodyPr>
          <a:lstStyle/>
          <a:p>
            <a:r>
              <a:rPr lang="vi-VN" sz="3600" dirty="0"/>
              <a:t>Edit Model hoặc Input Model đại điện dữ liệu cần để người dùng thay đổi hoặc thêm mới. Yêu cầu UI của Product cần chỉnh sửa khác với yêu cầu xem.</a:t>
            </a:r>
            <a:endParaRPr lang="vi-VN" sz="3600" b="1" i="0" dirty="0">
              <a:solidFill>
                <a:srgbClr val="222C37"/>
              </a:solidFill>
              <a:effectLst/>
              <a:latin typeface="+mj-lt"/>
            </a:endParaRPr>
          </a:p>
        </p:txBody>
      </p:sp>
    </p:spTree>
    <p:extLst>
      <p:ext uri="{BB962C8B-B14F-4D97-AF65-F5344CB8AC3E}">
        <p14:creationId xmlns:p14="http://schemas.microsoft.com/office/powerpoint/2010/main" val="107056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34337" y="547687"/>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304800" y="1183020"/>
            <a:ext cx="10245195" cy="523220"/>
          </a:xfrm>
          <a:prstGeom prst="rect">
            <a:avLst/>
          </a:prstGeom>
          <a:noFill/>
        </p:spPr>
        <p:txBody>
          <a:bodyPr wrap="square" rtlCol="0">
            <a:spAutoFit/>
          </a:bodyPr>
          <a:lstStyle/>
          <a:p>
            <a:r>
              <a:rPr lang="en-US" sz="2800" dirty="0"/>
              <a:t>Validation</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61924" y="1706240"/>
            <a:ext cx="11268075" cy="4770537"/>
          </a:xfrm>
          <a:prstGeom prst="rect">
            <a:avLst/>
          </a:prstGeom>
          <a:noFill/>
        </p:spPr>
        <p:txBody>
          <a:bodyPr wrap="square" rtlCol="0">
            <a:spAutoFit/>
          </a:bodyPr>
          <a:lstStyle/>
          <a:p>
            <a:pPr marL="285750" indent="-285750">
              <a:buFont typeface="Arial" panose="020B0604020202020204" pitchFamily="34" charset="0"/>
              <a:buChar char="•"/>
            </a:pPr>
            <a:r>
              <a:rPr lang="vi-VN" sz="1600" dirty="0"/>
              <a:t>Validation là một tính năng quan trọng trong ASP.NET MVC và được phát triển trong một thời gian dài. ASP.NET MVC2 đã hỗ trợ framework validation do Microsoft phát triển, tên là Data Annotations. Và trong phiên bản 3, framework validation đã hỗ trợ tốt hơn việc xác thực phía máy khách, và đây là một xu hướng của việc phát triển ứng dụng web ngày nay</a:t>
            </a:r>
            <a:r>
              <a:rPr lang="vi-VN" sz="1600" dirty="0" smtClean="0"/>
              <a:t>.</a:t>
            </a:r>
            <a:endParaRPr lang="en-US" sz="1600" dirty="0" smtClean="0"/>
          </a:p>
          <a:p>
            <a:pPr marL="285750" indent="-285750">
              <a:buFont typeface="Arial" panose="020B0604020202020204" pitchFamily="34" charset="0"/>
              <a:buChar char="•"/>
            </a:pPr>
            <a:endParaRPr lang="en-US" sz="1600" dirty="0" smtClean="0"/>
          </a:p>
          <a:p>
            <a:r>
              <a:rPr lang="en-US" sz="1600" b="1" dirty="0" err="1"/>
              <a:t>Tầm</a:t>
            </a:r>
            <a:r>
              <a:rPr lang="en-US" sz="1600" b="1" dirty="0"/>
              <a:t> quan </a:t>
            </a:r>
            <a:r>
              <a:rPr lang="en-US" sz="1600" b="1" dirty="0" err="1"/>
              <a:t>trọng</a:t>
            </a:r>
            <a:r>
              <a:rPr lang="en-US" sz="1600" b="1" dirty="0"/>
              <a:t> </a:t>
            </a:r>
            <a:r>
              <a:rPr lang="en-US" sz="1600" b="1" dirty="0" err="1"/>
              <a:t>của</a:t>
            </a:r>
            <a:r>
              <a:rPr lang="en-US" sz="1600" b="1" dirty="0"/>
              <a:t> </a:t>
            </a:r>
            <a:r>
              <a:rPr lang="en-US" sz="1600" b="1" dirty="0" smtClean="0"/>
              <a:t>Validation</a:t>
            </a:r>
          </a:p>
          <a:p>
            <a:endParaRPr lang="en-US" sz="1600" b="1" dirty="0"/>
          </a:p>
          <a:p>
            <a:r>
              <a:rPr lang="vi-VN" sz="1600" dirty="0"/>
              <a:t>Giả sử nếu bạn làm một website và không kiểm tra việc nhập dữ liệu của user, chuyện gì xảy ra nếu một đoạn mã độc được gởi lên server.</a:t>
            </a:r>
            <a:br>
              <a:rPr lang="vi-VN" sz="1600" dirty="0"/>
            </a:br>
            <a:r>
              <a:rPr lang="vi-VN" sz="1600" dirty="0"/>
              <a:t>Kiểm tra dữ liệu luôn là 1 thách thức đối với một lập trình viên. Bạn không chỉ kiểm tra dữ liệu ở trình duyệt mà còn phải kiểm tra dữ liệu (bao gồm cả phần logic) trên server. Việc kiểm tra ở phía client sẽ mang lại những thông tin cần thiết khi người dùng nhập dữ liệu trên form và việc kiểm tra trên server là 1 điều hết sức cần thiết, vì đây là nơi nhận bất kỳ thông tin từ 1 mạng nào đó</a:t>
            </a:r>
            <a:r>
              <a:rPr lang="vi-VN" sz="1600" dirty="0" smtClean="0"/>
              <a:t>.</a:t>
            </a:r>
            <a:endParaRPr lang="en-US" sz="1600" dirty="0" smtClean="0"/>
          </a:p>
          <a:p>
            <a:endParaRPr lang="en-US" sz="1600" dirty="0" smtClean="0"/>
          </a:p>
          <a:p>
            <a:r>
              <a:rPr lang="en-US" sz="1600" b="1" dirty="0" err="1"/>
              <a:t>ServerSide</a:t>
            </a:r>
            <a:r>
              <a:rPr lang="en-US" sz="1600" b="1" dirty="0"/>
              <a:t> Validation</a:t>
            </a:r>
          </a:p>
          <a:p>
            <a:r>
              <a:rPr lang="vi-VN" sz="1600" dirty="0"/>
              <a:t>Việc kiểm tra thông tin trên server nên hoàn thành dù có kiểm tra dữ liệu ở client hay không. Người dùng có thể vô hiệu hóa Javascript hoặc làm 1 cách nào đó để vượt qua sự kiểm tra dữ liệu ở client, và server là nơi phòng vệ cuối cùng trước những dữ liệu không mong muốn. Một vài quy tắc kiểm tra đòi hỏi chỉ được thực hiện ở server, vì đây là nơi tiếp cận nguồn dữ liệu an toàn hơn so với việc tiếp cận từ trình duyệt.</a:t>
            </a:r>
            <a:endParaRPr lang="en-US" sz="1600" dirty="0"/>
          </a:p>
        </p:txBody>
      </p:sp>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876300" y="1216702"/>
            <a:ext cx="10245195" cy="523220"/>
          </a:xfrm>
          <a:prstGeom prst="rect">
            <a:avLst/>
          </a:prstGeom>
          <a:noFill/>
        </p:spPr>
        <p:txBody>
          <a:bodyPr wrap="square" rtlCol="0">
            <a:spAutoFit/>
          </a:bodyPr>
          <a:lstStyle/>
          <a:p>
            <a:r>
              <a:rPr lang="en-US" sz="2800" b="1" dirty="0"/>
              <a:t>Validation </a:t>
            </a:r>
            <a:r>
              <a:rPr lang="en-US" sz="2800" b="1" dirty="0" err="1" smtClean="0"/>
              <a:t>với</a:t>
            </a:r>
            <a:r>
              <a:rPr lang="en-US" sz="2800" b="1" dirty="0"/>
              <a:t> </a:t>
            </a:r>
            <a:r>
              <a:rPr lang="en-US" sz="2800" b="1" dirty="0" smtClean="0"/>
              <a:t>Data Annotations</a:t>
            </a:r>
            <a:endParaRPr lang="en-US" sz="2800" b="1" dirty="0"/>
          </a:p>
        </p:txBody>
      </p:sp>
      <p:sp>
        <p:nvSpPr>
          <p:cNvPr id="11" name="TextBox 10">
            <a:extLst>
              <a:ext uri="{FF2B5EF4-FFF2-40B4-BE49-F238E27FC236}">
                <a16:creationId xmlns:a16="http://schemas.microsoft.com/office/drawing/2014/main" id="{3DF7055A-0FAC-E874-CCE4-52278E88E8E2}"/>
              </a:ext>
            </a:extLst>
          </p:cNvPr>
          <p:cNvSpPr txBox="1"/>
          <p:nvPr/>
        </p:nvSpPr>
        <p:spPr>
          <a:xfrm>
            <a:off x="973402" y="1946327"/>
            <a:ext cx="5274998" cy="4401205"/>
          </a:xfrm>
          <a:prstGeom prst="rect">
            <a:avLst/>
          </a:prstGeom>
          <a:noFill/>
        </p:spPr>
        <p:txBody>
          <a:bodyPr wrap="square" rtlCol="0">
            <a:spAutoFit/>
          </a:bodyPr>
          <a:lstStyle/>
          <a:p>
            <a:r>
              <a:rPr lang="vi-VN" dirty="0"/>
              <a:t>Data Annotations là 1 bộ tập hợp các thuộc tính và các class được định nghĩa trong System.ComponentModel.DataAnnotations, dùng để bổ sung thông tin cho class với metadata. MetaData gồm 1 bộ các quy tắc được dùng để chỉ ra đối tượng nào cần được kiểm tra.</a:t>
            </a:r>
            <a:br>
              <a:rPr lang="vi-VN" dirty="0"/>
            </a:br>
            <a:r>
              <a:rPr lang="vi-VN" dirty="0"/>
              <a:t>Ngoài ra, các thuộc tính trong Data Annotations còn dùng để điều khiển việc hiển thị dữ liệu (ví dụ như DisplayName, DataType…)</a:t>
            </a:r>
          </a:p>
          <a:p>
            <a:r>
              <a:rPr lang="vi-VN" dirty="0"/>
              <a:t>DataType : Chỉ ra kiểu dữ liệu</a:t>
            </a:r>
          </a:p>
          <a:p>
            <a:r>
              <a:rPr lang="vi-VN" dirty="0"/>
              <a:t>DisplayName : Đổi tên hiển thị của trường dữ liệu</a:t>
            </a:r>
          </a:p>
          <a:p>
            <a:r>
              <a:rPr lang="vi-VN" dirty="0"/>
              <a:t>DisplayFormat : Kiểu dữ liệu hiển thị</a:t>
            </a:r>
          </a:p>
          <a:p>
            <a:r>
              <a:rPr lang="vi-VN" dirty="0"/>
              <a:t>Required : Bắt buộc phải nhập dữ liệu</a:t>
            </a:r>
          </a:p>
          <a:p>
            <a:r>
              <a:rPr lang="vi-VN" dirty="0"/>
              <a:t>ReqularExpression : Dùng biểu thức RegularExpression để kiểm tra dữ liệu theo pattern</a:t>
            </a:r>
          </a:p>
          <a:p>
            <a:r>
              <a:rPr lang="vi-VN" dirty="0"/>
              <a:t>Range : Thiết lập phạm vi dữ liệu</a:t>
            </a:r>
          </a:p>
          <a:p>
            <a:r>
              <a:rPr lang="vi-VN" dirty="0"/>
              <a:t>StringLength : Độ dài của trường (tối đa, tối thiểu)</a:t>
            </a:r>
          </a:p>
          <a:p>
            <a:r>
              <a:rPr lang="vi-VN" dirty="0"/>
              <a:t>MaxLength : Kích thước tối đa của trường dữ liệu nhập vào</a:t>
            </a:r>
          </a:p>
          <a:p>
            <a:r>
              <a:rPr lang="vi-VN" dirty="0"/>
              <a:t>Bind : chỉ ra trường bind hoặc không bind dữ liệu cho data model</a:t>
            </a:r>
          </a:p>
          <a:p>
            <a:r>
              <a:rPr lang="vi-VN" dirty="0"/>
              <a:t>ScaffoldColumn : Ẩn hoặc hiển thị trường trên form</a:t>
            </a:r>
          </a:p>
        </p:txBody>
      </p:sp>
      <p:pic>
        <p:nvPicPr>
          <p:cNvPr id="2050" name="Picture 2" descr="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64" y="2221507"/>
            <a:ext cx="5900736" cy="3687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07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a:t>Data Annotations</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65583794-78E5-5995-9D14-7B4C8BA6665C}"/>
              </a:ext>
            </a:extLst>
          </p:cNvPr>
          <p:cNvSpPr txBox="1"/>
          <p:nvPr/>
        </p:nvSpPr>
        <p:spPr>
          <a:xfrm>
            <a:off x="973403" y="1568032"/>
            <a:ext cx="5784585" cy="1323439"/>
          </a:xfrm>
          <a:prstGeom prst="rect">
            <a:avLst/>
          </a:prstGeom>
          <a:noFill/>
        </p:spPr>
        <p:txBody>
          <a:bodyPr wrap="square" rtlCol="0">
            <a:spAutoFit/>
          </a:bodyPr>
          <a:lstStyle/>
          <a:p>
            <a:r>
              <a:rPr lang="vi-VN" sz="2000" dirty="0">
                <a:solidFill>
                  <a:srgbClr val="666666"/>
                </a:solidFill>
                <a:latin typeface="Roboto" panose="02000000000000000000" pitchFamily="2" charset="0"/>
              </a:rPr>
              <a:t>Sử dụng ModelState.IsValid để kiểm tra xem đối tượng model đã gửi có đáp ứng yêu cầu được chỉ định bởi tất cả các thuộc tính chú thích dữ liệu hay không.</a:t>
            </a:r>
            <a:endParaRPr lang="en-US" sz="2000" dirty="0"/>
          </a:p>
        </p:txBody>
      </p:sp>
      <p:pic>
        <p:nvPicPr>
          <p:cNvPr id="5" name="Picture 4"/>
          <p:cNvPicPr>
            <a:picLocks noChangeAspect="1"/>
          </p:cNvPicPr>
          <p:nvPr/>
        </p:nvPicPr>
        <p:blipFill>
          <a:blip r:embed="rId4"/>
          <a:stretch>
            <a:fillRect/>
          </a:stretch>
        </p:blipFill>
        <p:spPr>
          <a:xfrm>
            <a:off x="978165" y="3023381"/>
            <a:ext cx="5133975" cy="3457575"/>
          </a:xfrm>
          <a:prstGeom prst="rect">
            <a:avLst/>
          </a:prstGeom>
        </p:spPr>
      </p:pic>
      <p:pic>
        <p:nvPicPr>
          <p:cNvPr id="7" name="Picture 6"/>
          <p:cNvPicPr>
            <a:picLocks noChangeAspect="1"/>
          </p:cNvPicPr>
          <p:nvPr/>
        </p:nvPicPr>
        <p:blipFill>
          <a:blip r:embed="rId5"/>
          <a:stretch>
            <a:fillRect/>
          </a:stretch>
        </p:blipFill>
        <p:spPr>
          <a:xfrm>
            <a:off x="6757988" y="1619671"/>
            <a:ext cx="4595813" cy="4993195"/>
          </a:xfrm>
          <a:prstGeom prst="rect">
            <a:avLst/>
          </a:prstGeom>
        </p:spPr>
      </p:pic>
    </p:spTree>
    <p:extLst>
      <p:ext uri="{BB962C8B-B14F-4D97-AF65-F5344CB8AC3E}">
        <p14:creationId xmlns:p14="http://schemas.microsoft.com/office/powerpoint/2010/main" val="237743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461665"/>
          </a:xfrm>
          <a:prstGeom prst="rect">
            <a:avLst/>
          </a:prstGeom>
          <a:noFill/>
        </p:spPr>
        <p:txBody>
          <a:bodyPr wrap="square" rtlCol="0">
            <a:spAutoFit/>
          </a:bodyPr>
          <a:lstStyle/>
          <a:p>
            <a:r>
              <a:rPr lang="en-US" sz="2400" b="1" dirty="0"/>
              <a:t>Data Annotations</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90044" y="1812951"/>
            <a:ext cx="11316711" cy="4832092"/>
          </a:xfrm>
          <a:prstGeom prst="rect">
            <a:avLst/>
          </a:prstGeom>
          <a:noFill/>
        </p:spPr>
        <p:txBody>
          <a:bodyPr wrap="square" rtlCol="0">
            <a:spAutoFit/>
          </a:bodyPr>
          <a:lstStyle/>
          <a:p>
            <a:r>
              <a:rPr lang="vi-VN" dirty="0"/>
              <a:t>Trong giao diện trên, nó gọi phương thức HTML Helper là </a:t>
            </a:r>
            <a:r>
              <a:rPr lang="vi-VN" b="1" dirty="0"/>
              <a:t>ValidationMessageFor()</a:t>
            </a:r>
            <a:r>
              <a:rPr lang="vi-VN" dirty="0"/>
              <a:t> cho từng trường và phương thức </a:t>
            </a:r>
            <a:r>
              <a:rPr lang="vi-VN" b="1" dirty="0"/>
              <a:t>ValidationSummary()</a:t>
            </a:r>
            <a:r>
              <a:rPr lang="vi-VN" dirty="0"/>
              <a:t> ở trên cùng.</a:t>
            </a:r>
          </a:p>
          <a:p>
            <a:r>
              <a:rPr lang="vi-VN" dirty="0"/>
              <a:t>Phương thức ValidationMessageFor() sẽ hiển thị một thông báo lỗi cho từng trường cụ thể. Phương thức ValidationSummary() sẽ hiển thị một danh sách tất cả các thông báo lỗi cho tất cả các trường</a:t>
            </a:r>
            <a:r>
              <a:rPr lang="vi-VN" dirty="0" smtClean="0"/>
              <a:t>.</a:t>
            </a:r>
            <a:endParaRPr lang="en-US" dirty="0" smtClean="0"/>
          </a:p>
          <a:p>
            <a:endParaRPr lang="en-US" dirty="0"/>
          </a:p>
          <a:p>
            <a:r>
              <a:rPr lang="vi-VN" dirty="0"/>
              <a:t>Phương thức Html.ValidationMessageFor() là một phương thức mở rộng định kiểu mạnh. Nó sẽ hiển thị một thông báo xác thực nếu có lỗi cho trường được chỉ định trong đối tượng ModelStateDictionary</a:t>
            </a:r>
            <a:r>
              <a:rPr lang="vi-VN" dirty="0" smtClean="0"/>
              <a:t>.</a:t>
            </a:r>
            <a:endParaRPr lang="en-US" dirty="0" smtClean="0"/>
          </a:p>
          <a:p>
            <a:endParaRPr lang="en-US" dirty="0"/>
          </a:p>
          <a:p>
            <a:r>
              <a:rPr lang="vi-VN" dirty="0"/>
              <a:t>@model Student  </a:t>
            </a:r>
          </a:p>
          <a:p>
            <a:r>
              <a:rPr lang="vi-VN" dirty="0"/>
              <a:t>    </a:t>
            </a:r>
          </a:p>
          <a:p>
            <a:r>
              <a:rPr lang="vi-VN" dirty="0"/>
              <a:t>@Html.EditorFor(m =&gt; m.StudentName) &lt;br /&gt;</a:t>
            </a:r>
          </a:p>
          <a:p>
            <a:pPr lvl="1"/>
            <a:r>
              <a:rPr lang="vi-VN" dirty="0"/>
              <a:t>@Html.ValidationMessageFor(m =&gt; m.StudentName, "", new { @class = "text-danger" })</a:t>
            </a:r>
          </a:p>
          <a:p>
            <a:endParaRPr lang="vi-VN" dirty="0"/>
          </a:p>
          <a:p>
            <a:r>
              <a:rPr lang="vi-VN" dirty="0"/>
              <a:t>&lt;input id="StudentName" </a:t>
            </a:r>
          </a:p>
          <a:p>
            <a:r>
              <a:rPr lang="vi-VN" dirty="0"/>
              <a:t>        name="StudentName" </a:t>
            </a:r>
          </a:p>
          <a:p>
            <a:r>
              <a:rPr lang="vi-VN" dirty="0"/>
              <a:t>        type="text" </a:t>
            </a:r>
          </a:p>
          <a:p>
            <a:r>
              <a:rPr lang="vi-VN" dirty="0"/>
              <a:t>        value="" /&gt;</a:t>
            </a:r>
          </a:p>
          <a:p>
            <a:endParaRPr lang="vi-VN" dirty="0"/>
          </a:p>
          <a:p>
            <a:r>
              <a:rPr lang="vi-VN" dirty="0"/>
              <a:t>&lt;span class="field-validation-valid text-danger" </a:t>
            </a:r>
          </a:p>
          <a:p>
            <a:r>
              <a:rPr lang="vi-VN" dirty="0"/>
              <a:t>        data-valmsg-for="StudentName" </a:t>
            </a:r>
          </a:p>
          <a:p>
            <a:r>
              <a:rPr lang="vi-VN" dirty="0"/>
              <a:t>        data-valmsg-replace="true"&gt;</a:t>
            </a:r>
          </a:p>
          <a:p>
            <a:r>
              <a:rPr lang="vi-VN" dirty="0"/>
              <a:t>&lt;/span&gt;</a:t>
            </a:r>
          </a:p>
        </p:txBody>
      </p:sp>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1331</TotalTime>
  <Words>584</Words>
  <Application>Microsoft Office PowerPoint</Application>
  <PresentationFormat>Widescreen</PresentationFormat>
  <Paragraphs>81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Wingdings</vt:lpstr>
      <vt:lpstr>Oi</vt:lpstr>
      <vt:lpstr>Times New Roman</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631</cp:revision>
  <dcterms:created xsi:type="dcterms:W3CDTF">2020-08-07T13:14:06Z</dcterms:created>
  <dcterms:modified xsi:type="dcterms:W3CDTF">2022-11-05T07:41:41Z</dcterms:modified>
</cp:coreProperties>
</file>