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63" r:id="rId3"/>
    <p:sldId id="279" r:id="rId4"/>
    <p:sldId id="259" r:id="rId5"/>
    <p:sldId id="266" r:id="rId6"/>
    <p:sldId id="285" r:id="rId7"/>
    <p:sldId id="258" r:id="rId8"/>
    <p:sldId id="260" r:id="rId9"/>
    <p:sldId id="265" r:id="rId10"/>
    <p:sldId id="280" r:id="rId11"/>
    <p:sldId id="281" r:id="rId12"/>
    <p:sldId id="282" r:id="rId13"/>
    <p:sldId id="283" r:id="rId14"/>
    <p:sldId id="284" r:id="rId15"/>
  </p:sldIdLst>
  <p:sldSz cx="12192000" cy="6858000"/>
  <p:notesSz cx="6858000" cy="9144000"/>
  <p:embeddedFontLst>
    <p:embeddedFont>
      <p:font typeface="Nunito" pitchFamily="2" charset="0"/>
      <p:regular r:id="rId17"/>
      <p:bold r:id="rId18"/>
      <p:italic r:id="rId19"/>
      <p:boldItalic r:id="rId20"/>
    </p:embeddedFont>
    <p:embeddedFont>
      <p:font typeface="Oi"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816" y="2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5621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9852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749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5569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3745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2761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8637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0" name="Google Shape;60;p1"/>
          <p:cNvSpPr txBox="1"/>
          <p:nvPr/>
        </p:nvSpPr>
        <p:spPr>
          <a:xfrm>
            <a:off x="1639214" y="1878024"/>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môn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dirty="0"/>
          </a:p>
        </p:txBody>
      </p:sp>
      <p:sp>
        <p:nvSpPr>
          <p:cNvPr id="61" name="Google Shape;61;p1"/>
          <p:cNvSpPr txBox="1"/>
          <p:nvPr/>
        </p:nvSpPr>
        <p:spPr>
          <a:xfrm>
            <a:off x="166765" y="2435426"/>
            <a:ext cx="5219856" cy="984885"/>
          </a:xfrm>
          <a:prstGeom prst="rect">
            <a:avLst/>
          </a:prstGeom>
          <a:noFill/>
          <a:ln>
            <a:noFill/>
          </a:ln>
        </p:spPr>
        <p:txBody>
          <a:bodyPr spcFirstLastPara="1" wrap="square" lIns="0" tIns="0" rIns="0" bIns="0" anchor="t" anchorCtr="0">
            <a:spAutoFit/>
          </a:bodyPr>
          <a:lstStyle/>
          <a:p>
            <a:pPr algn="ctr" fontAlgn="base"/>
            <a:r>
              <a:rPr lang="vi-VN" sz="3200" b="1" i="0" dirty="0">
                <a:solidFill>
                  <a:schemeClr val="bg2">
                    <a:lumMod val="60000"/>
                    <a:lumOff val="40000"/>
                  </a:schemeClr>
                </a:solidFill>
                <a:effectLst/>
                <a:latin typeface="Times New Roman" panose="02020603050405020304" pitchFamily="18" charset="0"/>
                <a:cs typeface="Times New Roman" panose="02020603050405020304" pitchFamily="18" charset="0"/>
              </a:rPr>
              <a:t>Lập trình hướng đối tượng trong C#</a:t>
            </a:r>
            <a:endParaRPr lang="en-US" sz="3200" b="1" i="0" dirty="0">
              <a:solidFill>
                <a:schemeClr val="bg2">
                  <a:lumMod val="60000"/>
                  <a:lumOff val="40000"/>
                </a:schemeClr>
              </a:solidFill>
              <a:effectLst/>
              <a:latin typeface="Times New Roman" panose="02020603050405020304" pitchFamily="18" charset="0"/>
              <a:cs typeface="Times New Roman" panose="02020603050405020304" pitchFamily="18" charset="0"/>
            </a:endParaRPr>
          </a:p>
        </p:txBody>
      </p:sp>
      <p:sp>
        <p:nvSpPr>
          <p:cNvPr id="62" name="Google Shape;62;p1"/>
          <p:cNvSpPr txBox="1"/>
          <p:nvPr/>
        </p:nvSpPr>
        <p:spPr>
          <a:xfrm>
            <a:off x="1676400" y="376178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Giảng</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viên</a:t>
            </a:r>
            <a:endParaRPr dirty="0"/>
          </a:p>
        </p:txBody>
      </p:sp>
      <p:pic>
        <p:nvPicPr>
          <p:cNvPr id="63" name="Google Shape;63;p1"/>
          <p:cNvPicPr preferRelativeResize="0"/>
          <p:nvPr/>
        </p:nvPicPr>
        <p:blipFill rotWithShape="1">
          <a:blip r:embed="rId4">
            <a:alphaModFix/>
          </a:blip>
          <a:srcRect/>
          <a:stretch/>
        </p:blipFill>
        <p:spPr>
          <a:xfrm>
            <a:off x="4153212"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2" name="Rectangle 1"/>
          <p:cNvSpPr/>
          <p:nvPr/>
        </p:nvSpPr>
        <p:spPr>
          <a:xfrm>
            <a:off x="950051" y="4191268"/>
            <a:ext cx="4273927" cy="523220"/>
          </a:xfrm>
          <a:prstGeom prst="rect">
            <a:avLst/>
          </a:prstGeom>
        </p:spPr>
        <p:txBody>
          <a:bodyPr wrap="none">
            <a:spAutoFit/>
          </a:bodyPr>
          <a:lstStyle/>
          <a:p>
            <a:r>
              <a:rPr lang="en-US" sz="2800" b="1" dirty="0"/>
              <a:t>NGUYỄN TRỌNG QUÂN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4271749" y="880579"/>
            <a:ext cx="7192370" cy="707886"/>
          </a:xfrm>
          <a:prstGeom prst="rect">
            <a:avLst/>
          </a:prstGeom>
          <a:noFill/>
        </p:spPr>
        <p:txBody>
          <a:bodyPr wrap="square" rtlCol="0">
            <a:spAutoFit/>
          </a:bodyPr>
          <a:lstStyle/>
          <a:p>
            <a:pPr algn="l"/>
            <a:r>
              <a:rPr lang="en-US" sz="4000" b="1" i="0" dirty="0" err="1">
                <a:solidFill>
                  <a:srgbClr val="161C2D"/>
                </a:solidFill>
                <a:effectLst/>
                <a:latin typeface="Nunito" pitchFamily="2" charset="0"/>
              </a:rPr>
              <a:t>Tính</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kế</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thừa</a:t>
            </a:r>
            <a:r>
              <a:rPr lang="en-US" sz="4000" b="1" i="0" dirty="0">
                <a:solidFill>
                  <a:srgbClr val="161C2D"/>
                </a:solidFill>
                <a:effectLst/>
                <a:latin typeface="Nunito" pitchFamily="2" charset="0"/>
              </a:rPr>
              <a:t> (Inheritance)</a:t>
            </a:r>
          </a:p>
        </p:txBody>
      </p:sp>
      <p:sp>
        <p:nvSpPr>
          <p:cNvPr id="3" name="TextBox 2"/>
          <p:cNvSpPr txBox="1"/>
          <p:nvPr/>
        </p:nvSpPr>
        <p:spPr>
          <a:xfrm>
            <a:off x="1047926" y="2332130"/>
            <a:ext cx="10167582" cy="646331"/>
          </a:xfrm>
          <a:prstGeom prst="rect">
            <a:avLst/>
          </a:prstGeom>
          <a:noFill/>
        </p:spPr>
        <p:txBody>
          <a:bodyPr wrap="square" rtlCol="0">
            <a:spAutoFit/>
          </a:bodyPr>
          <a:lstStyle/>
          <a:p>
            <a:r>
              <a:rPr lang="vi-VN" sz="1800" b="1" dirty="0">
                <a:latin typeface="+mj-lt"/>
              </a:rPr>
              <a:t>Tính kế thừa</a:t>
            </a:r>
            <a:r>
              <a:rPr lang="vi-VN" sz="1800" dirty="0">
                <a:latin typeface="+mj-lt"/>
              </a:rPr>
              <a:t> là khả năng tạo một lớp mới dựa trên một lớp có sẵn. Lớp có sẵn là lớp cha (hoặc lớp cơ sở), lớp mới là lớp con (hoặc lớp dẫn xuất) và lớp con thừa kế các thành viên được định nghĩa ở lớp cha.</a:t>
            </a:r>
            <a:endParaRPr lang="en-US" sz="1800"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26791459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3207224" y="880579"/>
            <a:ext cx="7108352" cy="707886"/>
          </a:xfrm>
          <a:prstGeom prst="rect">
            <a:avLst/>
          </a:prstGeom>
          <a:noFill/>
        </p:spPr>
        <p:txBody>
          <a:bodyPr wrap="square" rtlCol="0">
            <a:spAutoFit/>
          </a:bodyPr>
          <a:lstStyle/>
          <a:p>
            <a:pPr algn="l"/>
            <a:r>
              <a:rPr lang="en-US" sz="4000" b="1" i="0" dirty="0" err="1">
                <a:solidFill>
                  <a:srgbClr val="161C2D"/>
                </a:solidFill>
                <a:effectLst/>
                <a:latin typeface="Nunito" pitchFamily="2" charset="0"/>
              </a:rPr>
              <a:t>Tính</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đa</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hình</a:t>
            </a:r>
            <a:r>
              <a:rPr lang="en-US" sz="4000" b="1" i="0" dirty="0">
                <a:solidFill>
                  <a:srgbClr val="161C2D"/>
                </a:solidFill>
                <a:effectLst/>
                <a:latin typeface="Nunito" pitchFamily="2" charset="0"/>
              </a:rPr>
              <a:t> (Polymorphism)</a:t>
            </a:r>
          </a:p>
        </p:txBody>
      </p:sp>
      <p:sp>
        <p:nvSpPr>
          <p:cNvPr id="3" name="TextBox 2"/>
          <p:cNvSpPr txBox="1"/>
          <p:nvPr/>
        </p:nvSpPr>
        <p:spPr>
          <a:xfrm>
            <a:off x="1050878" y="1567855"/>
            <a:ext cx="10440537" cy="830997"/>
          </a:xfrm>
          <a:prstGeom prst="rect">
            <a:avLst/>
          </a:prstGeom>
          <a:noFill/>
        </p:spPr>
        <p:txBody>
          <a:bodyPr wrap="square" rtlCol="0">
            <a:spAutoFit/>
          </a:bodyPr>
          <a:lstStyle/>
          <a:p>
            <a:r>
              <a:rPr lang="vi-VN" sz="2400" b="1" dirty="0">
                <a:latin typeface="+mj-lt"/>
              </a:rPr>
              <a:t>Tính đa hình</a:t>
            </a:r>
            <a:r>
              <a:rPr lang="vi-VN" sz="2400" dirty="0">
                <a:latin typeface="+mj-lt"/>
              </a:rPr>
              <a:t> là khả năng một đối tượng có thể thực hiện một tác vụ theo nhiều cách khác nhau. Đa hình gồm 2 loại là </a:t>
            </a:r>
            <a:r>
              <a:rPr lang="vi-VN" sz="2400" b="1" dirty="0">
                <a:latin typeface="+mj-lt"/>
              </a:rPr>
              <a:t>đa hình tĩnh và đa hình động.</a:t>
            </a:r>
            <a:endParaRPr lang="en-US" sz="2400" b="1" dirty="0">
              <a:solidFill>
                <a:schemeClr val="tx1"/>
              </a:solidFill>
              <a:latin typeface="+mj-lt"/>
              <a:cs typeface="Times New Roman" panose="02020603050405020304" pitchFamily="18" charset="0"/>
            </a:endParaRPr>
          </a:p>
        </p:txBody>
      </p:sp>
      <p:sp>
        <p:nvSpPr>
          <p:cNvPr id="5" name="TextBox 4">
            <a:extLst>
              <a:ext uri="{FF2B5EF4-FFF2-40B4-BE49-F238E27FC236}">
                <a16:creationId xmlns:a16="http://schemas.microsoft.com/office/drawing/2014/main" id="{9F944E08-8EA5-76DA-6085-E40E2806C85B}"/>
              </a:ext>
            </a:extLst>
          </p:cNvPr>
          <p:cNvSpPr txBox="1"/>
          <p:nvPr/>
        </p:nvSpPr>
        <p:spPr>
          <a:xfrm>
            <a:off x="952115" y="2771599"/>
            <a:ext cx="10989676" cy="923330"/>
          </a:xfrm>
          <a:prstGeom prst="rect">
            <a:avLst/>
          </a:prstGeom>
          <a:noFill/>
        </p:spPr>
        <p:txBody>
          <a:bodyPr wrap="square" rtlCol="0">
            <a:spAutoFit/>
          </a:bodyPr>
          <a:lstStyle/>
          <a:p>
            <a:pPr algn="l"/>
            <a:r>
              <a:rPr lang="en-US" sz="1800" b="1" i="0" dirty="0" err="1">
                <a:solidFill>
                  <a:srgbClr val="161C2D"/>
                </a:solidFill>
                <a:effectLst/>
                <a:latin typeface="Times New Roman" panose="02020603050405020304" pitchFamily="18" charset="0"/>
                <a:cs typeface="Times New Roman" panose="02020603050405020304" pitchFamily="18" charset="0"/>
              </a:rPr>
              <a:t>Đa</a:t>
            </a:r>
            <a:r>
              <a:rPr lang="en-US" sz="1800" b="1" i="0" dirty="0">
                <a:solidFill>
                  <a:srgbClr val="161C2D"/>
                </a:solidFill>
                <a:effectLst/>
                <a:latin typeface="Times New Roman" panose="02020603050405020304" pitchFamily="18" charset="0"/>
                <a:cs typeface="Times New Roman" panose="02020603050405020304" pitchFamily="18" charset="0"/>
              </a:rPr>
              <a:t> </a:t>
            </a:r>
            <a:r>
              <a:rPr lang="en-US" sz="1800" b="1" i="0" dirty="0" err="1">
                <a:solidFill>
                  <a:srgbClr val="161C2D"/>
                </a:solidFill>
                <a:effectLst/>
                <a:latin typeface="Times New Roman" panose="02020603050405020304" pitchFamily="18" charset="0"/>
                <a:cs typeface="Times New Roman" panose="02020603050405020304" pitchFamily="18" charset="0"/>
              </a:rPr>
              <a:t>hình</a:t>
            </a:r>
            <a:r>
              <a:rPr lang="en-US" sz="1800" b="1" i="0" dirty="0">
                <a:solidFill>
                  <a:srgbClr val="161C2D"/>
                </a:solidFill>
                <a:effectLst/>
                <a:latin typeface="Times New Roman" panose="02020603050405020304" pitchFamily="18" charset="0"/>
                <a:cs typeface="Times New Roman" panose="02020603050405020304" pitchFamily="18" charset="0"/>
              </a:rPr>
              <a:t> </a:t>
            </a:r>
            <a:r>
              <a:rPr lang="en-US" sz="1800" b="1" i="0" dirty="0" err="1">
                <a:solidFill>
                  <a:srgbClr val="161C2D"/>
                </a:solidFill>
                <a:effectLst/>
                <a:latin typeface="Times New Roman" panose="02020603050405020304" pitchFamily="18" charset="0"/>
                <a:cs typeface="Times New Roman" panose="02020603050405020304" pitchFamily="18" charset="0"/>
              </a:rPr>
              <a:t>tĩnh</a:t>
            </a:r>
            <a:r>
              <a:rPr lang="en-US" sz="1800" b="1" i="0" dirty="0">
                <a:solidFill>
                  <a:srgbClr val="161C2D"/>
                </a:solidFill>
                <a:effectLst/>
                <a:latin typeface="Times New Roman" panose="02020603050405020304" pitchFamily="18" charset="0"/>
                <a:cs typeface="Times New Roman" panose="02020603050405020304" pitchFamily="18" charset="0"/>
              </a:rPr>
              <a:t> (overloading) </a:t>
            </a:r>
          </a:p>
          <a:p>
            <a:pPr algn="l"/>
            <a:r>
              <a:rPr lang="en-US" sz="1800" b="1" i="0" dirty="0" err="1">
                <a:solidFill>
                  <a:srgbClr val="161C2D"/>
                </a:solidFill>
                <a:effectLst/>
                <a:latin typeface="Times New Roman" panose="02020603050405020304" pitchFamily="18" charset="0"/>
                <a:cs typeface="Times New Roman" panose="02020603050405020304" pitchFamily="18" charset="0"/>
              </a:rPr>
              <a:t>Đa</a:t>
            </a:r>
            <a:r>
              <a:rPr lang="en-US" sz="1800" b="1" i="0" dirty="0">
                <a:solidFill>
                  <a:srgbClr val="161C2D"/>
                </a:solidFill>
                <a:effectLst/>
                <a:latin typeface="Times New Roman" panose="02020603050405020304" pitchFamily="18" charset="0"/>
                <a:cs typeface="Times New Roman" panose="02020603050405020304" pitchFamily="18" charset="0"/>
              </a:rPr>
              <a:t> </a:t>
            </a:r>
            <a:r>
              <a:rPr lang="en-US" sz="1800" b="1" i="0" dirty="0" err="1">
                <a:solidFill>
                  <a:srgbClr val="161C2D"/>
                </a:solidFill>
                <a:effectLst/>
                <a:latin typeface="Times New Roman" panose="02020603050405020304" pitchFamily="18" charset="0"/>
                <a:cs typeface="Times New Roman" panose="02020603050405020304" pitchFamily="18" charset="0"/>
              </a:rPr>
              <a:t>hình</a:t>
            </a:r>
            <a:r>
              <a:rPr lang="en-US" sz="1800" b="1" i="0" dirty="0">
                <a:solidFill>
                  <a:srgbClr val="161C2D"/>
                </a:solidFill>
                <a:effectLst/>
                <a:latin typeface="Times New Roman" panose="02020603050405020304" pitchFamily="18" charset="0"/>
                <a:cs typeface="Times New Roman" panose="02020603050405020304" pitchFamily="18" charset="0"/>
              </a:rPr>
              <a:t> </a:t>
            </a:r>
            <a:r>
              <a:rPr lang="en-US" sz="1800" b="1" i="0" dirty="0" err="1">
                <a:solidFill>
                  <a:srgbClr val="161C2D"/>
                </a:solidFill>
                <a:effectLst/>
                <a:latin typeface="Times New Roman" panose="02020603050405020304" pitchFamily="18" charset="0"/>
                <a:cs typeface="Times New Roman" panose="02020603050405020304" pitchFamily="18" charset="0"/>
              </a:rPr>
              <a:t>tĩnh</a:t>
            </a:r>
            <a:r>
              <a:rPr lang="en-US" sz="1800" b="1" i="0" dirty="0">
                <a:solidFill>
                  <a:srgbClr val="161C2D"/>
                </a:solidFill>
                <a:effectLst/>
                <a:latin typeface="Times New Roman" panose="02020603050405020304" pitchFamily="18" charset="0"/>
                <a:cs typeface="Times New Roman" panose="02020603050405020304" pitchFamily="18" charset="0"/>
              </a:rPr>
              <a:t> </a:t>
            </a:r>
            <a:r>
              <a:rPr lang="en-US" sz="1800" i="0" dirty="0" err="1">
                <a:solidFill>
                  <a:srgbClr val="161C2D"/>
                </a:solidFill>
                <a:effectLst/>
                <a:latin typeface="Times New Roman" panose="02020603050405020304" pitchFamily="18" charset="0"/>
                <a:cs typeface="Times New Roman" panose="02020603050405020304" pitchFamily="18" charset="0"/>
              </a:rPr>
              <a:t>còn</a:t>
            </a:r>
            <a:r>
              <a:rPr lang="en-US" sz="1800" i="0" dirty="0">
                <a:solidFill>
                  <a:srgbClr val="161C2D"/>
                </a:solidFill>
                <a:effectLst/>
                <a:latin typeface="Times New Roman" panose="02020603050405020304" pitchFamily="18" charset="0"/>
                <a:cs typeface="Times New Roman" panose="02020603050405020304" pitchFamily="18" charset="0"/>
              </a:rPr>
              <a:t> </a:t>
            </a:r>
            <a:r>
              <a:rPr lang="en-US" sz="1800" i="0" dirty="0" err="1">
                <a:solidFill>
                  <a:srgbClr val="161C2D"/>
                </a:solidFill>
                <a:effectLst/>
                <a:latin typeface="Times New Roman" panose="02020603050405020304" pitchFamily="18" charset="0"/>
                <a:cs typeface="Times New Roman" panose="02020603050405020304" pitchFamily="18" charset="0"/>
              </a:rPr>
              <a:t>gọi</a:t>
            </a:r>
            <a:r>
              <a:rPr lang="en-US" sz="1800" i="0" dirty="0">
                <a:solidFill>
                  <a:srgbClr val="161C2D"/>
                </a:solidFill>
                <a:effectLst/>
                <a:latin typeface="Times New Roman" panose="02020603050405020304" pitchFamily="18" charset="0"/>
                <a:cs typeface="Times New Roman" panose="02020603050405020304" pitchFamily="18" charset="0"/>
              </a:rPr>
              <a:t> </a:t>
            </a:r>
            <a:r>
              <a:rPr lang="en-US" sz="1800" i="0" dirty="0" err="1">
                <a:solidFill>
                  <a:srgbClr val="161C2D"/>
                </a:solidFill>
                <a:effectLst/>
                <a:latin typeface="Times New Roman" panose="02020603050405020304" pitchFamily="18" charset="0"/>
                <a:cs typeface="Times New Roman" panose="02020603050405020304" pitchFamily="18" charset="0"/>
              </a:rPr>
              <a:t>là</a:t>
            </a:r>
            <a:r>
              <a:rPr lang="en-US" sz="1800" i="0" dirty="0">
                <a:solidFill>
                  <a:srgbClr val="161C2D"/>
                </a:solidFill>
                <a:effectLst/>
                <a:latin typeface="Times New Roman" panose="02020603050405020304" pitchFamily="18" charset="0"/>
                <a:cs typeface="Times New Roman" panose="02020603050405020304" pitchFamily="18" charset="0"/>
              </a:rPr>
              <a:t> </a:t>
            </a:r>
            <a:r>
              <a:rPr lang="en-US" sz="1800" i="0" dirty="0" err="1">
                <a:solidFill>
                  <a:srgbClr val="161C2D"/>
                </a:solidFill>
                <a:effectLst/>
                <a:latin typeface="Times New Roman" panose="02020603050405020304" pitchFamily="18" charset="0"/>
                <a:cs typeface="Times New Roman" panose="02020603050405020304" pitchFamily="18" charset="0"/>
              </a:rPr>
              <a:t>đa</a:t>
            </a:r>
            <a:r>
              <a:rPr lang="en-US" sz="1800" i="0" dirty="0">
                <a:solidFill>
                  <a:srgbClr val="161C2D"/>
                </a:solidFill>
                <a:effectLst/>
                <a:latin typeface="Times New Roman" panose="02020603050405020304" pitchFamily="18" charset="0"/>
                <a:cs typeface="Times New Roman" panose="02020603050405020304" pitchFamily="18" charset="0"/>
              </a:rPr>
              <a:t> </a:t>
            </a:r>
            <a:r>
              <a:rPr lang="en-US" sz="1800" i="0" dirty="0" err="1">
                <a:solidFill>
                  <a:srgbClr val="161C2D"/>
                </a:solidFill>
                <a:effectLst/>
                <a:latin typeface="Times New Roman" panose="02020603050405020304" pitchFamily="18" charset="0"/>
                <a:cs typeface="Times New Roman" panose="02020603050405020304" pitchFamily="18" charset="0"/>
              </a:rPr>
              <a:t>hình</a:t>
            </a:r>
            <a:r>
              <a:rPr lang="en-US" sz="1800" i="0" dirty="0">
                <a:solidFill>
                  <a:srgbClr val="161C2D"/>
                </a:solidFill>
                <a:effectLst/>
                <a:latin typeface="Times New Roman" panose="02020603050405020304" pitchFamily="18" charset="0"/>
                <a:cs typeface="Times New Roman" panose="02020603050405020304" pitchFamily="18" charset="0"/>
              </a:rPr>
              <a:t> </a:t>
            </a:r>
            <a:r>
              <a:rPr lang="en-US" sz="1800" i="0" dirty="0" err="1">
                <a:solidFill>
                  <a:srgbClr val="161C2D"/>
                </a:solidFill>
                <a:effectLst/>
                <a:latin typeface="Times New Roman" panose="02020603050405020304" pitchFamily="18" charset="0"/>
                <a:cs typeface="Times New Roman" panose="02020603050405020304" pitchFamily="18" charset="0"/>
              </a:rPr>
              <a:t>tại</a:t>
            </a:r>
            <a:r>
              <a:rPr lang="en-US" sz="1800" i="0" dirty="0">
                <a:solidFill>
                  <a:srgbClr val="161C2D"/>
                </a:solidFill>
                <a:effectLst/>
                <a:latin typeface="Times New Roman" panose="02020603050405020304" pitchFamily="18" charset="0"/>
                <a:cs typeface="Times New Roman" panose="02020603050405020304" pitchFamily="18" charset="0"/>
              </a:rPr>
              <a:t> </a:t>
            </a:r>
            <a:r>
              <a:rPr lang="en-US" sz="1800" i="0" dirty="0" err="1">
                <a:solidFill>
                  <a:srgbClr val="161C2D"/>
                </a:solidFill>
                <a:effectLst/>
                <a:latin typeface="Times New Roman" panose="02020603050405020304" pitchFamily="18" charset="0"/>
                <a:cs typeface="Times New Roman" panose="02020603050405020304" pitchFamily="18" charset="0"/>
              </a:rPr>
              <a:t>thời</a:t>
            </a:r>
            <a:r>
              <a:rPr lang="en-US" sz="1800" i="0" dirty="0">
                <a:solidFill>
                  <a:srgbClr val="161C2D"/>
                </a:solidFill>
                <a:effectLst/>
                <a:latin typeface="Times New Roman" panose="02020603050405020304" pitchFamily="18" charset="0"/>
                <a:cs typeface="Times New Roman" panose="02020603050405020304" pitchFamily="18" charset="0"/>
              </a:rPr>
              <a:t> </a:t>
            </a:r>
            <a:r>
              <a:rPr lang="en-US" sz="1800" i="0" dirty="0" err="1">
                <a:solidFill>
                  <a:srgbClr val="161C2D"/>
                </a:solidFill>
                <a:effectLst/>
                <a:latin typeface="Times New Roman" panose="02020603050405020304" pitchFamily="18" charset="0"/>
                <a:cs typeface="Times New Roman" panose="02020603050405020304" pitchFamily="18" charset="0"/>
              </a:rPr>
              <a:t>điểm</a:t>
            </a:r>
            <a:r>
              <a:rPr lang="en-US" sz="1800" i="0" dirty="0">
                <a:solidFill>
                  <a:srgbClr val="161C2D"/>
                </a:solidFill>
                <a:effectLst/>
                <a:latin typeface="Times New Roman" panose="02020603050405020304" pitchFamily="18" charset="0"/>
                <a:cs typeface="Times New Roman" panose="02020603050405020304" pitchFamily="18" charset="0"/>
              </a:rPr>
              <a:t> </a:t>
            </a:r>
            <a:r>
              <a:rPr lang="en-US" sz="1800" i="0" dirty="0" err="1">
                <a:solidFill>
                  <a:srgbClr val="161C2D"/>
                </a:solidFill>
                <a:effectLst/>
                <a:latin typeface="Times New Roman" panose="02020603050405020304" pitchFamily="18" charset="0"/>
                <a:cs typeface="Times New Roman" panose="02020603050405020304" pitchFamily="18" charset="0"/>
              </a:rPr>
              <a:t>biên</a:t>
            </a:r>
            <a:r>
              <a:rPr lang="en-US" sz="1800" i="0" dirty="0">
                <a:solidFill>
                  <a:srgbClr val="161C2D"/>
                </a:solidFill>
                <a:effectLst/>
                <a:latin typeface="Times New Roman" panose="02020603050405020304" pitchFamily="18" charset="0"/>
                <a:cs typeface="Times New Roman" panose="02020603050405020304" pitchFamily="18" charset="0"/>
              </a:rPr>
              <a:t> </a:t>
            </a:r>
            <a:r>
              <a:rPr lang="en-US" sz="1800" i="0" dirty="0" err="1">
                <a:solidFill>
                  <a:srgbClr val="161C2D"/>
                </a:solidFill>
                <a:effectLst/>
                <a:latin typeface="Times New Roman" panose="02020603050405020304" pitchFamily="18" charset="0"/>
                <a:cs typeface="Times New Roman" panose="02020603050405020304" pitchFamily="18" charset="0"/>
              </a:rPr>
              <a:t>dịch</a:t>
            </a:r>
            <a:r>
              <a:rPr lang="en-US" sz="1800" i="0" dirty="0">
                <a:solidFill>
                  <a:srgbClr val="161C2D"/>
                </a:solidFill>
                <a:effectLst/>
                <a:latin typeface="Times New Roman" panose="02020603050405020304" pitchFamily="18" charset="0"/>
                <a:cs typeface="Times New Roman" panose="02020603050405020304" pitchFamily="18" charset="0"/>
              </a:rPr>
              <a:t> (compile time). C# </a:t>
            </a:r>
            <a:r>
              <a:rPr lang="en-US" sz="1800" i="0" dirty="0" err="1">
                <a:solidFill>
                  <a:srgbClr val="161C2D"/>
                </a:solidFill>
                <a:effectLst/>
                <a:latin typeface="Times New Roman" panose="02020603050405020304" pitchFamily="18" charset="0"/>
                <a:cs typeface="Times New Roman" panose="02020603050405020304" pitchFamily="18" charset="0"/>
              </a:rPr>
              <a:t>cung</a:t>
            </a:r>
            <a:r>
              <a:rPr lang="en-US" sz="1800" i="0" dirty="0">
                <a:solidFill>
                  <a:srgbClr val="161C2D"/>
                </a:solidFill>
                <a:effectLst/>
                <a:latin typeface="Times New Roman" panose="02020603050405020304" pitchFamily="18" charset="0"/>
                <a:cs typeface="Times New Roman" panose="02020603050405020304" pitchFamily="18" charset="0"/>
              </a:rPr>
              <a:t> </a:t>
            </a:r>
            <a:r>
              <a:rPr lang="en-US" sz="1800" i="0" dirty="0" err="1">
                <a:solidFill>
                  <a:srgbClr val="161C2D"/>
                </a:solidFill>
                <a:effectLst/>
                <a:latin typeface="Times New Roman" panose="02020603050405020304" pitchFamily="18" charset="0"/>
                <a:cs typeface="Times New Roman" panose="02020603050405020304" pitchFamily="18" charset="0"/>
              </a:rPr>
              <a:t>cấp</a:t>
            </a:r>
            <a:r>
              <a:rPr lang="en-US" sz="1800" i="0" dirty="0">
                <a:solidFill>
                  <a:srgbClr val="161C2D"/>
                </a:solidFill>
                <a:effectLst/>
                <a:latin typeface="Times New Roman" panose="02020603050405020304" pitchFamily="18" charset="0"/>
                <a:cs typeface="Times New Roman" panose="02020603050405020304" pitchFamily="18" charset="0"/>
              </a:rPr>
              <a:t> </a:t>
            </a:r>
            <a:r>
              <a:rPr lang="en-US" sz="1800" i="0" dirty="0" err="1">
                <a:solidFill>
                  <a:srgbClr val="161C2D"/>
                </a:solidFill>
                <a:effectLst/>
                <a:latin typeface="Times New Roman" panose="02020603050405020304" pitchFamily="18" charset="0"/>
                <a:cs typeface="Times New Roman" panose="02020603050405020304" pitchFamily="18" charset="0"/>
              </a:rPr>
              <a:t>hai</a:t>
            </a:r>
            <a:r>
              <a:rPr lang="en-US" sz="1800" i="0" dirty="0">
                <a:solidFill>
                  <a:srgbClr val="161C2D"/>
                </a:solidFill>
                <a:effectLst/>
                <a:latin typeface="Times New Roman" panose="02020603050405020304" pitchFamily="18" charset="0"/>
                <a:cs typeface="Times New Roman" panose="02020603050405020304" pitchFamily="18" charset="0"/>
              </a:rPr>
              <a:t> </a:t>
            </a:r>
            <a:r>
              <a:rPr lang="en-US" sz="1800" i="0" dirty="0" err="1">
                <a:solidFill>
                  <a:srgbClr val="161C2D"/>
                </a:solidFill>
                <a:effectLst/>
                <a:latin typeface="Times New Roman" panose="02020603050405020304" pitchFamily="18" charset="0"/>
                <a:cs typeface="Times New Roman" panose="02020603050405020304" pitchFamily="18" charset="0"/>
              </a:rPr>
              <a:t>kỹ</a:t>
            </a:r>
            <a:r>
              <a:rPr lang="en-US" sz="1800" i="0" dirty="0">
                <a:solidFill>
                  <a:srgbClr val="161C2D"/>
                </a:solidFill>
                <a:effectLst/>
                <a:latin typeface="Times New Roman" panose="02020603050405020304" pitchFamily="18" charset="0"/>
                <a:cs typeface="Times New Roman" panose="02020603050405020304" pitchFamily="18" charset="0"/>
              </a:rPr>
              <a:t> </a:t>
            </a:r>
            <a:r>
              <a:rPr lang="en-US" sz="1800" i="0" dirty="0" err="1">
                <a:solidFill>
                  <a:srgbClr val="161C2D"/>
                </a:solidFill>
                <a:effectLst/>
                <a:latin typeface="Times New Roman" panose="02020603050405020304" pitchFamily="18" charset="0"/>
                <a:cs typeface="Times New Roman" panose="02020603050405020304" pitchFamily="18" charset="0"/>
              </a:rPr>
              <a:t>thuật</a:t>
            </a:r>
            <a:r>
              <a:rPr lang="en-US" sz="1800" i="0" dirty="0">
                <a:solidFill>
                  <a:srgbClr val="161C2D"/>
                </a:solidFill>
                <a:effectLst/>
                <a:latin typeface="Times New Roman" panose="02020603050405020304" pitchFamily="18" charset="0"/>
                <a:cs typeface="Times New Roman" panose="02020603050405020304" pitchFamily="18" charset="0"/>
              </a:rPr>
              <a:t> </a:t>
            </a:r>
            <a:r>
              <a:rPr lang="en-US" sz="1800" i="0" dirty="0" err="1">
                <a:solidFill>
                  <a:srgbClr val="161C2D"/>
                </a:solidFill>
                <a:effectLst/>
                <a:latin typeface="Times New Roman" panose="02020603050405020304" pitchFamily="18" charset="0"/>
                <a:cs typeface="Times New Roman" panose="02020603050405020304" pitchFamily="18" charset="0"/>
              </a:rPr>
              <a:t>để</a:t>
            </a:r>
            <a:r>
              <a:rPr lang="en-US" sz="1800" i="0" dirty="0">
                <a:solidFill>
                  <a:srgbClr val="161C2D"/>
                </a:solidFill>
                <a:effectLst/>
                <a:latin typeface="Times New Roman" panose="02020603050405020304" pitchFamily="18" charset="0"/>
                <a:cs typeface="Times New Roman" panose="02020603050405020304" pitchFamily="18" charset="0"/>
              </a:rPr>
              <a:t> </a:t>
            </a:r>
            <a:r>
              <a:rPr lang="en-US" sz="1800" i="0" dirty="0" err="1">
                <a:solidFill>
                  <a:srgbClr val="161C2D"/>
                </a:solidFill>
                <a:effectLst/>
                <a:latin typeface="Times New Roman" panose="02020603050405020304" pitchFamily="18" charset="0"/>
                <a:cs typeface="Times New Roman" panose="02020603050405020304" pitchFamily="18" charset="0"/>
              </a:rPr>
              <a:t>thực</a:t>
            </a:r>
            <a:r>
              <a:rPr lang="en-US" sz="1800" i="0" dirty="0">
                <a:solidFill>
                  <a:srgbClr val="161C2D"/>
                </a:solidFill>
                <a:effectLst/>
                <a:latin typeface="Times New Roman" panose="02020603050405020304" pitchFamily="18" charset="0"/>
                <a:cs typeface="Times New Roman" panose="02020603050405020304" pitchFamily="18" charset="0"/>
              </a:rPr>
              <a:t> </a:t>
            </a:r>
            <a:r>
              <a:rPr lang="en-US" sz="1800" i="0" dirty="0" err="1">
                <a:solidFill>
                  <a:srgbClr val="161C2D"/>
                </a:solidFill>
                <a:effectLst/>
                <a:latin typeface="Times New Roman" panose="02020603050405020304" pitchFamily="18" charset="0"/>
                <a:cs typeface="Times New Roman" panose="02020603050405020304" pitchFamily="18" charset="0"/>
              </a:rPr>
              <a:t>hiện</a:t>
            </a:r>
            <a:r>
              <a:rPr lang="en-US" sz="1800" i="0" dirty="0">
                <a:solidFill>
                  <a:srgbClr val="161C2D"/>
                </a:solidFill>
                <a:effectLst/>
                <a:latin typeface="Times New Roman" panose="02020603050405020304" pitchFamily="18" charset="0"/>
                <a:cs typeface="Times New Roman" panose="02020603050405020304" pitchFamily="18" charset="0"/>
              </a:rPr>
              <a:t> </a:t>
            </a:r>
            <a:r>
              <a:rPr lang="en-US" sz="1800" i="0" dirty="0" err="1">
                <a:solidFill>
                  <a:srgbClr val="161C2D"/>
                </a:solidFill>
                <a:effectLst/>
                <a:latin typeface="Times New Roman" panose="02020603050405020304" pitchFamily="18" charset="0"/>
                <a:cs typeface="Times New Roman" panose="02020603050405020304" pitchFamily="18" charset="0"/>
              </a:rPr>
              <a:t>đa</a:t>
            </a:r>
            <a:r>
              <a:rPr lang="en-US" sz="1800" i="0" dirty="0">
                <a:solidFill>
                  <a:srgbClr val="161C2D"/>
                </a:solidFill>
                <a:effectLst/>
                <a:latin typeface="Times New Roman" panose="02020603050405020304" pitchFamily="18" charset="0"/>
                <a:cs typeface="Times New Roman" panose="02020603050405020304" pitchFamily="18" charset="0"/>
              </a:rPr>
              <a:t> </a:t>
            </a:r>
            <a:r>
              <a:rPr lang="en-US" sz="1800" i="0" dirty="0" err="1">
                <a:solidFill>
                  <a:srgbClr val="161C2D"/>
                </a:solidFill>
                <a:effectLst/>
                <a:latin typeface="Times New Roman" panose="02020603050405020304" pitchFamily="18" charset="0"/>
                <a:cs typeface="Times New Roman" panose="02020603050405020304" pitchFamily="18" charset="0"/>
              </a:rPr>
              <a:t>hình</a:t>
            </a:r>
            <a:r>
              <a:rPr lang="en-US" sz="1800" i="0" dirty="0">
                <a:solidFill>
                  <a:srgbClr val="161C2D"/>
                </a:solidFill>
                <a:effectLst/>
                <a:latin typeface="Times New Roman" panose="02020603050405020304" pitchFamily="18" charset="0"/>
                <a:cs typeface="Times New Roman" panose="02020603050405020304" pitchFamily="18" charset="0"/>
              </a:rPr>
              <a:t> </a:t>
            </a:r>
            <a:r>
              <a:rPr lang="en-US" sz="1800" i="0" dirty="0" err="1">
                <a:solidFill>
                  <a:srgbClr val="161C2D"/>
                </a:solidFill>
                <a:effectLst/>
                <a:latin typeface="Times New Roman" panose="02020603050405020304" pitchFamily="18" charset="0"/>
                <a:cs typeface="Times New Roman" panose="02020603050405020304" pitchFamily="18" charset="0"/>
              </a:rPr>
              <a:t>tĩnh</a:t>
            </a:r>
            <a:r>
              <a:rPr lang="en-US" sz="1800" i="0" dirty="0">
                <a:solidFill>
                  <a:srgbClr val="161C2D"/>
                </a:solidFill>
                <a:effectLst/>
                <a:latin typeface="Times New Roman" panose="02020603050405020304" pitchFamily="18" charset="0"/>
                <a:cs typeface="Times New Roman" panose="02020603050405020304" pitchFamily="18" charset="0"/>
              </a:rPr>
              <a:t> </a:t>
            </a:r>
            <a:r>
              <a:rPr lang="en-US" sz="1800" i="0" dirty="0" err="1">
                <a:solidFill>
                  <a:srgbClr val="161C2D"/>
                </a:solidFill>
                <a:effectLst/>
                <a:latin typeface="Times New Roman" panose="02020603050405020304" pitchFamily="18" charset="0"/>
                <a:cs typeface="Times New Roman" panose="02020603050405020304" pitchFamily="18" charset="0"/>
              </a:rPr>
              <a:t>là</a:t>
            </a:r>
            <a:r>
              <a:rPr lang="en-US" sz="1800" i="0" dirty="0">
                <a:solidFill>
                  <a:srgbClr val="161C2D"/>
                </a:solidFill>
                <a:effectLst/>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08D9BE90-9566-06C7-8A0B-724DA27A44F4}"/>
              </a:ext>
            </a:extLst>
          </p:cNvPr>
          <p:cNvSpPr txBox="1"/>
          <p:nvPr/>
        </p:nvSpPr>
        <p:spPr>
          <a:xfrm>
            <a:off x="1050878" y="3821444"/>
            <a:ext cx="10989676" cy="1938992"/>
          </a:xfrm>
          <a:prstGeom prst="rect">
            <a:avLst/>
          </a:prstGeom>
          <a:noFill/>
        </p:spPr>
        <p:txBody>
          <a:bodyPr wrap="square" rtlCol="0">
            <a:spAutoFit/>
          </a:bodyPr>
          <a:lstStyle/>
          <a:p>
            <a:pPr algn="l">
              <a:buFont typeface="Arial" panose="020B0604020202020204" pitchFamily="34" charset="0"/>
              <a:buChar char="•"/>
            </a:pPr>
            <a:r>
              <a:rPr lang="vi-VN" sz="2400" b="0" i="0" dirty="0">
                <a:solidFill>
                  <a:srgbClr val="161C2D"/>
                </a:solidFill>
                <a:effectLst/>
                <a:latin typeface="+mj-lt"/>
              </a:rPr>
              <a:t>Nạp chồng phương thức: là các phương thức có cùng tên nhưng khác nhau về số lượng và/hoặc kiểu dữ liệu của tham số truyền vào.</a:t>
            </a:r>
          </a:p>
          <a:p>
            <a:pPr algn="l">
              <a:buFont typeface="Arial" panose="020B0604020202020204" pitchFamily="34" charset="0"/>
              <a:buChar char="•"/>
            </a:pPr>
            <a:r>
              <a:rPr lang="vi-VN" sz="2400" b="0" i="0" dirty="0">
                <a:solidFill>
                  <a:srgbClr val="161C2D"/>
                </a:solidFill>
                <a:effectLst/>
                <a:latin typeface="+mj-lt"/>
              </a:rPr>
              <a:t>Nạp chồng toán tử: Bạn có thể định nghĩa lại hoặc nạp chồng hầu hết các toán tử tích hợp sẵn có trong C#. Nhờ đó, bạn có thể sử dụng các toán tử với các kiểu do người dùng định nghĩa.</a:t>
            </a:r>
          </a:p>
        </p:txBody>
      </p:sp>
    </p:spTree>
    <p:extLst>
      <p:ext uri="{BB962C8B-B14F-4D97-AF65-F5344CB8AC3E}">
        <p14:creationId xmlns:p14="http://schemas.microsoft.com/office/powerpoint/2010/main" val="218308418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5377218" y="880579"/>
            <a:ext cx="6400800" cy="584775"/>
          </a:xfrm>
          <a:prstGeom prst="rect">
            <a:avLst/>
          </a:prstGeom>
          <a:noFill/>
        </p:spPr>
        <p:txBody>
          <a:bodyPr wrap="square" rtlCol="0">
            <a:spAutoFit/>
          </a:bodyPr>
          <a:lstStyle/>
          <a:p>
            <a:pPr algn="l"/>
            <a:r>
              <a:rPr lang="en-US" sz="3200" b="1" i="0" dirty="0" err="1">
                <a:solidFill>
                  <a:srgbClr val="161C2D"/>
                </a:solidFill>
                <a:effectLst/>
                <a:latin typeface="Nunito" pitchFamily="2" charset="0"/>
              </a:rPr>
              <a:t>Tính</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đa</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hình</a:t>
            </a:r>
            <a:r>
              <a:rPr lang="en-US" sz="3200" b="1" i="0" dirty="0">
                <a:solidFill>
                  <a:srgbClr val="161C2D"/>
                </a:solidFill>
                <a:effectLst/>
                <a:latin typeface="Nunito" pitchFamily="2" charset="0"/>
              </a:rPr>
              <a:t> (Polymorphism)</a:t>
            </a:r>
            <a:endParaRPr lang="en-US" sz="3200" b="1" i="0" dirty="0">
              <a:solidFill>
                <a:schemeClr val="tx1"/>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6D0652E-304E-351D-40F4-FFCD69B07E48}"/>
              </a:ext>
            </a:extLst>
          </p:cNvPr>
          <p:cNvSpPr txBox="1"/>
          <p:nvPr/>
        </p:nvSpPr>
        <p:spPr>
          <a:xfrm>
            <a:off x="641444" y="1634307"/>
            <a:ext cx="11286699" cy="523220"/>
          </a:xfrm>
          <a:prstGeom prst="rect">
            <a:avLst/>
          </a:prstGeom>
          <a:noFill/>
        </p:spPr>
        <p:txBody>
          <a:bodyPr wrap="square" rtlCol="0">
            <a:spAutoFit/>
          </a:bodyPr>
          <a:lstStyle/>
          <a:p>
            <a:r>
              <a:rPr lang="vi-VN" b="1" i="0" dirty="0">
                <a:solidFill>
                  <a:srgbClr val="161C2D"/>
                </a:solidFill>
                <a:effectLst/>
                <a:latin typeface="Nunito" pitchFamily="2" charset="0"/>
              </a:rPr>
              <a:t>Đa hình động</a:t>
            </a:r>
            <a:r>
              <a:rPr lang="vi-VN" b="0" i="0" dirty="0">
                <a:solidFill>
                  <a:srgbClr val="161C2D"/>
                </a:solidFill>
                <a:effectLst/>
                <a:latin typeface="Nunito" pitchFamily="2" charset="0"/>
              </a:rPr>
              <a:t> là đa hình lúc thực thi (runtime). C# cho phép bạn tạo các lớp trừu tượng (abstract class) </a:t>
            </a:r>
            <a:endParaRPr lang="en-US" b="0" i="0" dirty="0">
              <a:solidFill>
                <a:srgbClr val="161C2D"/>
              </a:solidFill>
              <a:effectLst/>
              <a:latin typeface="Nunito" pitchFamily="2" charset="0"/>
            </a:endParaRPr>
          </a:p>
          <a:p>
            <a:r>
              <a:rPr lang="vi-VN" b="0" i="0" dirty="0">
                <a:solidFill>
                  <a:srgbClr val="161C2D"/>
                </a:solidFill>
                <a:effectLst/>
                <a:latin typeface="Nunito" pitchFamily="2" charset="0"/>
              </a:rPr>
              <a:t>được sử dụng để cung cấp triển khai lớp một phần của giao diện.</a:t>
            </a:r>
            <a:endParaRPr lang="en-US" dirty="0"/>
          </a:p>
        </p:txBody>
      </p:sp>
      <p:sp>
        <p:nvSpPr>
          <p:cNvPr id="5" name="TextBox 4">
            <a:extLst>
              <a:ext uri="{FF2B5EF4-FFF2-40B4-BE49-F238E27FC236}">
                <a16:creationId xmlns:a16="http://schemas.microsoft.com/office/drawing/2014/main" id="{9C4D4952-3091-87A1-481B-D36986E4DD80}"/>
              </a:ext>
            </a:extLst>
          </p:cNvPr>
          <p:cNvSpPr txBox="1"/>
          <p:nvPr/>
        </p:nvSpPr>
        <p:spPr>
          <a:xfrm>
            <a:off x="3480179" y="2241352"/>
            <a:ext cx="5750822" cy="4616648"/>
          </a:xfrm>
          <a:prstGeom prst="rect">
            <a:avLst/>
          </a:prstGeom>
          <a:noFill/>
        </p:spPr>
        <p:txBody>
          <a:bodyPr wrap="square" rtlCol="0">
            <a:spAutoFit/>
          </a:bodyPr>
          <a:lstStyle/>
          <a:p>
            <a:r>
              <a:rPr lang="en-US" dirty="0"/>
              <a:t>abstract class Shape </a:t>
            </a:r>
          </a:p>
          <a:p>
            <a:r>
              <a:rPr lang="en-US" dirty="0"/>
              <a:t>   {</a:t>
            </a:r>
          </a:p>
          <a:p>
            <a:r>
              <a:rPr lang="en-US" dirty="0"/>
              <a:t>      public abstract int </a:t>
            </a:r>
            <a:r>
              <a:rPr lang="en-US" dirty="0" err="1"/>
              <a:t>GetArea</a:t>
            </a:r>
            <a:r>
              <a:rPr lang="en-US" dirty="0"/>
              <a:t>();</a:t>
            </a:r>
          </a:p>
          <a:p>
            <a:r>
              <a:rPr lang="en-US" dirty="0"/>
              <a:t>   }</a:t>
            </a:r>
          </a:p>
          <a:p>
            <a:r>
              <a:rPr lang="en-US" dirty="0"/>
              <a:t>   </a:t>
            </a:r>
          </a:p>
          <a:p>
            <a:r>
              <a:rPr lang="en-US" dirty="0"/>
              <a:t>   class Rectangle : Shape </a:t>
            </a:r>
          </a:p>
          <a:p>
            <a:r>
              <a:rPr lang="en-US" dirty="0"/>
              <a:t>   {</a:t>
            </a:r>
          </a:p>
          <a:p>
            <a:r>
              <a:rPr lang="en-US" dirty="0"/>
              <a:t>      public int Width { get; set; }</a:t>
            </a:r>
          </a:p>
          <a:p>
            <a:r>
              <a:rPr lang="en-US" dirty="0"/>
              <a:t>      public int Height { get; set; }</a:t>
            </a:r>
          </a:p>
          <a:p>
            <a:r>
              <a:rPr lang="en-US" dirty="0"/>
              <a:t>      </a:t>
            </a:r>
          </a:p>
          <a:p>
            <a:r>
              <a:rPr lang="en-US" dirty="0"/>
              <a:t>      public Rectangle(int width, int height) </a:t>
            </a:r>
          </a:p>
          <a:p>
            <a:r>
              <a:rPr lang="en-US" dirty="0"/>
              <a:t>      {</a:t>
            </a:r>
          </a:p>
          <a:p>
            <a:r>
              <a:rPr lang="en-US" dirty="0"/>
              <a:t>         Width = width;</a:t>
            </a:r>
          </a:p>
          <a:p>
            <a:r>
              <a:rPr lang="en-US" dirty="0"/>
              <a:t>         Height = height;</a:t>
            </a:r>
          </a:p>
          <a:p>
            <a:r>
              <a:rPr lang="en-US" dirty="0"/>
              <a:t>      }</a:t>
            </a:r>
          </a:p>
          <a:p>
            <a:r>
              <a:rPr lang="en-US" dirty="0"/>
              <a:t>      </a:t>
            </a:r>
          </a:p>
          <a:p>
            <a:r>
              <a:rPr lang="en-US" dirty="0"/>
              <a:t>      public override int </a:t>
            </a:r>
            <a:r>
              <a:rPr lang="en-US" dirty="0" err="1"/>
              <a:t>GetArea</a:t>
            </a:r>
            <a:r>
              <a:rPr lang="en-US" dirty="0"/>
              <a:t>() </a:t>
            </a:r>
          </a:p>
          <a:p>
            <a:r>
              <a:rPr lang="en-US" dirty="0"/>
              <a:t>      { </a:t>
            </a:r>
          </a:p>
          <a:p>
            <a:r>
              <a:rPr lang="en-US" dirty="0"/>
              <a:t>         return Width * Height; </a:t>
            </a:r>
          </a:p>
          <a:p>
            <a:r>
              <a:rPr lang="en-US" dirty="0"/>
              <a:t>      }</a:t>
            </a:r>
          </a:p>
          <a:p>
            <a:r>
              <a:rPr lang="en-US" dirty="0"/>
              <a:t>   }</a:t>
            </a:r>
          </a:p>
        </p:txBody>
      </p:sp>
    </p:spTree>
    <p:extLst>
      <p:ext uri="{BB962C8B-B14F-4D97-AF65-F5344CB8AC3E}">
        <p14:creationId xmlns:p14="http://schemas.microsoft.com/office/powerpoint/2010/main" val="3243678858"/>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2115403" y="880579"/>
            <a:ext cx="9389660" cy="830997"/>
          </a:xfrm>
          <a:prstGeom prst="rect">
            <a:avLst/>
          </a:prstGeom>
          <a:noFill/>
        </p:spPr>
        <p:txBody>
          <a:bodyPr wrap="square" rtlCol="0">
            <a:spAutoFit/>
          </a:bodyPr>
          <a:lstStyle/>
          <a:p>
            <a:pPr algn="l"/>
            <a:r>
              <a:rPr lang="vi-VN" sz="4800" b="1" i="0" dirty="0">
                <a:solidFill>
                  <a:srgbClr val="161C2D"/>
                </a:solidFill>
                <a:effectLst/>
                <a:latin typeface="Nunito" pitchFamily="2" charset="0"/>
              </a:rPr>
              <a:t>Tính trừu tượng (Abstraction)</a:t>
            </a:r>
          </a:p>
        </p:txBody>
      </p:sp>
      <p:sp>
        <p:nvSpPr>
          <p:cNvPr id="3" name="TextBox 2">
            <a:extLst>
              <a:ext uri="{FF2B5EF4-FFF2-40B4-BE49-F238E27FC236}">
                <a16:creationId xmlns:a16="http://schemas.microsoft.com/office/drawing/2014/main" id="{7E40E014-5BEA-619D-4AA8-A4C091766F5F}"/>
              </a:ext>
            </a:extLst>
          </p:cNvPr>
          <p:cNvSpPr txBox="1"/>
          <p:nvPr/>
        </p:nvSpPr>
        <p:spPr>
          <a:xfrm>
            <a:off x="924920" y="1607258"/>
            <a:ext cx="10342160" cy="646331"/>
          </a:xfrm>
          <a:prstGeom prst="rect">
            <a:avLst/>
          </a:prstGeom>
          <a:noFill/>
        </p:spPr>
        <p:txBody>
          <a:bodyPr wrap="square" rtlCol="0">
            <a:spAutoFit/>
          </a:bodyPr>
          <a:lstStyle/>
          <a:p>
            <a:r>
              <a:rPr lang="vi-VN" sz="1800" b="1" i="0" dirty="0">
                <a:solidFill>
                  <a:srgbClr val="161C2D"/>
                </a:solidFill>
                <a:effectLst/>
                <a:latin typeface="+mj-lt"/>
              </a:rPr>
              <a:t>Tính trừu tượng</a:t>
            </a:r>
            <a:r>
              <a:rPr lang="vi-VN" sz="1800" b="0" i="0" dirty="0">
                <a:solidFill>
                  <a:srgbClr val="161C2D"/>
                </a:solidFill>
                <a:effectLst/>
                <a:latin typeface="+mj-lt"/>
              </a:rPr>
              <a:t> là khả năng ẩn chi tiết triển khai, chỉ cung cấp thông tin tính năng tới người dùng. </a:t>
            </a:r>
            <a:endParaRPr lang="en-US" sz="1800" b="0" i="0" dirty="0">
              <a:solidFill>
                <a:srgbClr val="161C2D"/>
              </a:solidFill>
              <a:effectLst/>
              <a:latin typeface="+mj-lt"/>
            </a:endParaRPr>
          </a:p>
          <a:p>
            <a:r>
              <a:rPr lang="vi-VN" sz="1800" b="0" i="0" dirty="0">
                <a:solidFill>
                  <a:srgbClr val="161C2D"/>
                </a:solidFill>
                <a:effectLst/>
                <a:latin typeface="+mj-lt"/>
              </a:rPr>
              <a:t>Tính trừu tượng được thể hiện qua </a:t>
            </a:r>
            <a:r>
              <a:rPr lang="vi-VN" sz="1800" b="1" i="0" dirty="0">
                <a:solidFill>
                  <a:srgbClr val="161C2D"/>
                </a:solidFill>
                <a:effectLst/>
                <a:latin typeface="+mj-lt"/>
              </a:rPr>
              <a:t>abstract</a:t>
            </a:r>
            <a:r>
              <a:rPr lang="vi-VN" sz="1800" b="0" i="0" dirty="0">
                <a:solidFill>
                  <a:srgbClr val="161C2D"/>
                </a:solidFill>
                <a:effectLst/>
                <a:latin typeface="+mj-lt"/>
              </a:rPr>
              <a:t> class và </a:t>
            </a:r>
            <a:r>
              <a:rPr lang="vi-VN" sz="1800" b="1" i="0" dirty="0">
                <a:solidFill>
                  <a:srgbClr val="161C2D"/>
                </a:solidFill>
                <a:effectLst/>
                <a:latin typeface="+mj-lt"/>
              </a:rPr>
              <a:t>interface</a:t>
            </a:r>
            <a:r>
              <a:rPr lang="vi-VN" sz="1800" b="0" i="0" dirty="0">
                <a:solidFill>
                  <a:srgbClr val="161C2D"/>
                </a:solidFill>
                <a:effectLst/>
                <a:latin typeface="+mj-lt"/>
              </a:rPr>
              <a:t>. </a:t>
            </a:r>
            <a:endParaRPr lang="en-US" sz="1800" dirty="0">
              <a:latin typeface="+mj-lt"/>
            </a:endParaRPr>
          </a:p>
        </p:txBody>
      </p:sp>
      <p:sp>
        <p:nvSpPr>
          <p:cNvPr id="4" name="TextBox 3">
            <a:extLst>
              <a:ext uri="{FF2B5EF4-FFF2-40B4-BE49-F238E27FC236}">
                <a16:creationId xmlns:a16="http://schemas.microsoft.com/office/drawing/2014/main" id="{CF02F7F6-F635-38C0-4757-05FD17B1D5A2}"/>
              </a:ext>
            </a:extLst>
          </p:cNvPr>
          <p:cNvSpPr txBox="1"/>
          <p:nvPr/>
        </p:nvSpPr>
        <p:spPr>
          <a:xfrm>
            <a:off x="1447800" y="2456795"/>
            <a:ext cx="4153701" cy="4401205"/>
          </a:xfrm>
          <a:prstGeom prst="rect">
            <a:avLst/>
          </a:prstGeom>
          <a:noFill/>
        </p:spPr>
        <p:txBody>
          <a:bodyPr wrap="none" rtlCol="0">
            <a:spAutoFit/>
          </a:bodyPr>
          <a:lstStyle/>
          <a:p>
            <a:r>
              <a:rPr lang="en-US" dirty="0"/>
              <a:t>interface </a:t>
            </a:r>
            <a:r>
              <a:rPr lang="en-US" dirty="0" err="1"/>
              <a:t>IExportData</a:t>
            </a:r>
            <a:endParaRPr lang="en-US" dirty="0"/>
          </a:p>
          <a:p>
            <a:r>
              <a:rPr lang="en-US" dirty="0"/>
              <a:t>   {</a:t>
            </a:r>
          </a:p>
          <a:p>
            <a:r>
              <a:rPr lang="en-US" dirty="0"/>
              <a:t>      void Export();</a:t>
            </a:r>
          </a:p>
          <a:p>
            <a:r>
              <a:rPr lang="en-US" dirty="0"/>
              <a:t>   }</a:t>
            </a:r>
          </a:p>
          <a:p>
            <a:r>
              <a:rPr lang="en-US" dirty="0"/>
              <a:t>   </a:t>
            </a:r>
          </a:p>
          <a:p>
            <a:r>
              <a:rPr lang="en-US" dirty="0"/>
              <a:t>   class </a:t>
            </a:r>
            <a:r>
              <a:rPr lang="en-US" dirty="0" err="1"/>
              <a:t>TextExport</a:t>
            </a:r>
            <a:r>
              <a:rPr lang="en-US" dirty="0"/>
              <a:t> : </a:t>
            </a:r>
            <a:r>
              <a:rPr lang="en-US" dirty="0" err="1"/>
              <a:t>IExportData</a:t>
            </a:r>
            <a:r>
              <a:rPr lang="en-US" dirty="0"/>
              <a:t> </a:t>
            </a:r>
          </a:p>
          <a:p>
            <a:r>
              <a:rPr lang="en-US" dirty="0"/>
              <a:t>   {</a:t>
            </a:r>
          </a:p>
          <a:p>
            <a:r>
              <a:rPr lang="en-US" dirty="0"/>
              <a:t>      public void Export()</a:t>
            </a:r>
          </a:p>
          <a:p>
            <a:r>
              <a:rPr lang="en-US" dirty="0"/>
              <a:t>      {</a:t>
            </a:r>
          </a:p>
          <a:p>
            <a:r>
              <a:rPr lang="en-US" dirty="0"/>
              <a:t>         </a:t>
            </a:r>
            <a:r>
              <a:rPr lang="en-US" dirty="0" err="1"/>
              <a:t>Console.WriteLine</a:t>
            </a:r>
            <a:r>
              <a:rPr lang="en-US" dirty="0"/>
              <a:t>("Export data to .txt file");</a:t>
            </a:r>
          </a:p>
          <a:p>
            <a:r>
              <a:rPr lang="en-US" dirty="0"/>
              <a:t>      }</a:t>
            </a:r>
          </a:p>
          <a:p>
            <a:r>
              <a:rPr lang="en-US" dirty="0"/>
              <a:t>   }</a:t>
            </a:r>
          </a:p>
          <a:p>
            <a:r>
              <a:rPr lang="en-US" dirty="0"/>
              <a:t>   </a:t>
            </a:r>
          </a:p>
          <a:p>
            <a:r>
              <a:rPr lang="en-US" dirty="0"/>
              <a:t>   class </a:t>
            </a:r>
            <a:r>
              <a:rPr lang="en-US" dirty="0" err="1"/>
              <a:t>CsvExport</a:t>
            </a:r>
            <a:r>
              <a:rPr lang="en-US" dirty="0"/>
              <a:t> : </a:t>
            </a:r>
            <a:r>
              <a:rPr lang="en-US" dirty="0" err="1"/>
              <a:t>IExportData</a:t>
            </a:r>
            <a:r>
              <a:rPr lang="en-US" dirty="0"/>
              <a:t> </a:t>
            </a:r>
          </a:p>
          <a:p>
            <a:r>
              <a:rPr lang="en-US" dirty="0"/>
              <a:t>   {</a:t>
            </a:r>
          </a:p>
          <a:p>
            <a:r>
              <a:rPr lang="en-US" dirty="0"/>
              <a:t>      public void Export()</a:t>
            </a:r>
          </a:p>
          <a:p>
            <a:r>
              <a:rPr lang="en-US" dirty="0"/>
              <a:t>      {</a:t>
            </a:r>
          </a:p>
          <a:p>
            <a:r>
              <a:rPr lang="en-US" dirty="0"/>
              <a:t>         </a:t>
            </a:r>
            <a:r>
              <a:rPr lang="en-US" dirty="0" err="1"/>
              <a:t>Console.WriteLine</a:t>
            </a:r>
            <a:r>
              <a:rPr lang="en-US" dirty="0"/>
              <a:t>("Export data to .csv file");</a:t>
            </a:r>
          </a:p>
          <a:p>
            <a:r>
              <a:rPr lang="en-US" dirty="0"/>
              <a:t>      }</a:t>
            </a:r>
          </a:p>
          <a:p>
            <a:r>
              <a:rPr lang="en-US" dirty="0"/>
              <a:t>   }</a:t>
            </a:r>
          </a:p>
        </p:txBody>
      </p:sp>
      <p:sp>
        <p:nvSpPr>
          <p:cNvPr id="7" name="TextBox 6">
            <a:extLst>
              <a:ext uri="{FF2B5EF4-FFF2-40B4-BE49-F238E27FC236}">
                <a16:creationId xmlns:a16="http://schemas.microsoft.com/office/drawing/2014/main" id="{F5DCB572-4559-7E66-8246-5E31354597DD}"/>
              </a:ext>
            </a:extLst>
          </p:cNvPr>
          <p:cNvSpPr txBox="1"/>
          <p:nvPr/>
        </p:nvSpPr>
        <p:spPr>
          <a:xfrm>
            <a:off x="5898002" y="2241352"/>
            <a:ext cx="5320458" cy="4616648"/>
          </a:xfrm>
          <a:prstGeom prst="rect">
            <a:avLst/>
          </a:prstGeom>
          <a:noFill/>
        </p:spPr>
        <p:txBody>
          <a:bodyPr wrap="square" rtlCol="0">
            <a:spAutoFit/>
          </a:bodyPr>
          <a:lstStyle/>
          <a:p>
            <a:r>
              <a:rPr lang="en-US" dirty="0"/>
              <a:t>class Application</a:t>
            </a:r>
          </a:p>
          <a:p>
            <a:r>
              <a:rPr lang="en-US" dirty="0"/>
              <a:t>   {</a:t>
            </a:r>
          </a:p>
          <a:p>
            <a:r>
              <a:rPr lang="en-US" dirty="0"/>
              <a:t>      private </a:t>
            </a:r>
            <a:r>
              <a:rPr lang="en-US" dirty="0" err="1"/>
              <a:t>readonly</a:t>
            </a:r>
            <a:r>
              <a:rPr lang="en-US" dirty="0"/>
              <a:t> </a:t>
            </a:r>
            <a:r>
              <a:rPr lang="en-US" dirty="0" err="1"/>
              <a:t>IExportData</a:t>
            </a:r>
            <a:r>
              <a:rPr lang="en-US" dirty="0"/>
              <a:t> _</a:t>
            </a:r>
            <a:r>
              <a:rPr lang="en-US" dirty="0" err="1"/>
              <a:t>exportData</a:t>
            </a:r>
            <a:r>
              <a:rPr lang="en-US" dirty="0"/>
              <a:t>;</a:t>
            </a:r>
          </a:p>
          <a:p>
            <a:r>
              <a:rPr lang="en-US" dirty="0"/>
              <a:t>      </a:t>
            </a:r>
          </a:p>
          <a:p>
            <a:r>
              <a:rPr lang="en-US" dirty="0"/>
              <a:t>      public Application(</a:t>
            </a:r>
            <a:r>
              <a:rPr lang="en-US" dirty="0" err="1"/>
              <a:t>IExportData</a:t>
            </a:r>
            <a:r>
              <a:rPr lang="en-US" dirty="0"/>
              <a:t> </a:t>
            </a:r>
            <a:r>
              <a:rPr lang="en-US" dirty="0" err="1"/>
              <a:t>exportData</a:t>
            </a:r>
            <a:r>
              <a:rPr lang="en-US" dirty="0"/>
              <a:t>)</a:t>
            </a:r>
          </a:p>
          <a:p>
            <a:r>
              <a:rPr lang="en-US" dirty="0"/>
              <a:t>      {</a:t>
            </a:r>
          </a:p>
          <a:p>
            <a:r>
              <a:rPr lang="en-US" dirty="0"/>
              <a:t>         _</a:t>
            </a:r>
            <a:r>
              <a:rPr lang="en-US" dirty="0" err="1"/>
              <a:t>exportData</a:t>
            </a:r>
            <a:r>
              <a:rPr lang="en-US" dirty="0"/>
              <a:t> = </a:t>
            </a:r>
            <a:r>
              <a:rPr lang="en-US" dirty="0" err="1"/>
              <a:t>exportData</a:t>
            </a:r>
            <a:r>
              <a:rPr lang="en-US" dirty="0"/>
              <a:t>;</a:t>
            </a:r>
          </a:p>
          <a:p>
            <a:r>
              <a:rPr lang="en-US" dirty="0"/>
              <a:t>      }</a:t>
            </a:r>
          </a:p>
          <a:p>
            <a:r>
              <a:rPr lang="en-US" dirty="0"/>
              <a:t>      </a:t>
            </a:r>
          </a:p>
          <a:p>
            <a:r>
              <a:rPr lang="en-US" dirty="0"/>
              <a:t>      public void </a:t>
            </a:r>
            <a:r>
              <a:rPr lang="en-US" dirty="0" err="1"/>
              <a:t>ExportData</a:t>
            </a:r>
            <a:r>
              <a:rPr lang="en-US" dirty="0"/>
              <a:t>()</a:t>
            </a:r>
          </a:p>
          <a:p>
            <a:r>
              <a:rPr lang="en-US" dirty="0"/>
              <a:t>      {</a:t>
            </a:r>
          </a:p>
          <a:p>
            <a:r>
              <a:rPr lang="en-US" dirty="0"/>
              <a:t>         _</a:t>
            </a:r>
            <a:r>
              <a:rPr lang="en-US" dirty="0" err="1"/>
              <a:t>exportData.Export</a:t>
            </a:r>
            <a:r>
              <a:rPr lang="en-US" dirty="0"/>
              <a:t>();</a:t>
            </a:r>
          </a:p>
          <a:p>
            <a:r>
              <a:rPr lang="en-US" dirty="0"/>
              <a:t>      }</a:t>
            </a:r>
          </a:p>
          <a:p>
            <a:r>
              <a:rPr lang="en-US" dirty="0"/>
              <a:t>   }</a:t>
            </a:r>
          </a:p>
          <a:p>
            <a:endParaRPr lang="en-US" dirty="0"/>
          </a:p>
          <a:p>
            <a:r>
              <a:rPr lang="en-US" dirty="0">
                <a:solidFill>
                  <a:srgbClr val="FF0000"/>
                </a:solidFill>
              </a:rPr>
              <a:t>static void Main(string[] </a:t>
            </a:r>
            <a:r>
              <a:rPr lang="en-US" dirty="0" err="1">
                <a:solidFill>
                  <a:srgbClr val="FF0000"/>
                </a:solidFill>
              </a:rPr>
              <a:t>args</a:t>
            </a:r>
            <a:r>
              <a:rPr lang="en-US" dirty="0">
                <a:solidFill>
                  <a:srgbClr val="FF0000"/>
                </a:solidFill>
              </a:rPr>
              <a:t>) </a:t>
            </a:r>
          </a:p>
          <a:p>
            <a:r>
              <a:rPr lang="en-US" dirty="0">
                <a:solidFill>
                  <a:srgbClr val="FF0000"/>
                </a:solidFill>
              </a:rPr>
              <a:t>      {</a:t>
            </a:r>
          </a:p>
          <a:p>
            <a:r>
              <a:rPr lang="en-US" dirty="0">
                <a:solidFill>
                  <a:srgbClr val="FF0000"/>
                </a:solidFill>
              </a:rPr>
              <a:t>         Application app = new Application(new </a:t>
            </a:r>
            <a:r>
              <a:rPr lang="en-US" dirty="0" err="1">
                <a:solidFill>
                  <a:srgbClr val="FF0000"/>
                </a:solidFill>
              </a:rPr>
              <a:t>TextExport</a:t>
            </a:r>
            <a:r>
              <a:rPr lang="en-US" dirty="0">
                <a:solidFill>
                  <a:srgbClr val="FF0000"/>
                </a:solidFill>
              </a:rPr>
              <a:t>());</a:t>
            </a:r>
          </a:p>
          <a:p>
            <a:r>
              <a:rPr lang="en-US" dirty="0">
                <a:solidFill>
                  <a:srgbClr val="FF0000"/>
                </a:solidFill>
              </a:rPr>
              <a:t>         </a:t>
            </a:r>
            <a:r>
              <a:rPr lang="en-US" dirty="0" err="1">
                <a:solidFill>
                  <a:srgbClr val="FF0000"/>
                </a:solidFill>
              </a:rPr>
              <a:t>app.ExportData</a:t>
            </a:r>
            <a:r>
              <a:rPr lang="en-US" dirty="0">
                <a:solidFill>
                  <a:srgbClr val="FF0000"/>
                </a:solidFill>
              </a:rPr>
              <a:t>();</a:t>
            </a:r>
          </a:p>
          <a:p>
            <a:r>
              <a:rPr lang="en-US" dirty="0">
                <a:solidFill>
                  <a:srgbClr val="FF0000"/>
                </a:solidFill>
              </a:rPr>
              <a:t>         </a:t>
            </a:r>
            <a:r>
              <a:rPr lang="en-US" dirty="0" err="1">
                <a:solidFill>
                  <a:srgbClr val="FF0000"/>
                </a:solidFill>
              </a:rPr>
              <a:t>Console.ReadKey</a:t>
            </a:r>
            <a:r>
              <a:rPr lang="en-US" dirty="0">
                <a:solidFill>
                  <a:srgbClr val="FF0000"/>
                </a:solidFill>
              </a:rPr>
              <a:t>();</a:t>
            </a:r>
          </a:p>
          <a:p>
            <a:r>
              <a:rPr lang="en-US" dirty="0">
                <a:solidFill>
                  <a:srgbClr val="FF0000"/>
                </a:solidFill>
              </a:rPr>
              <a:t>      }</a:t>
            </a:r>
          </a:p>
        </p:txBody>
      </p:sp>
    </p:spTree>
    <p:extLst>
      <p:ext uri="{BB962C8B-B14F-4D97-AF65-F5344CB8AC3E}">
        <p14:creationId xmlns:p14="http://schemas.microsoft.com/office/powerpoint/2010/main" val="2852283652"/>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10419" y="-95534"/>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5377218" y="880579"/>
            <a:ext cx="4938358" cy="707886"/>
          </a:xfrm>
          <a:prstGeom prst="rect">
            <a:avLst/>
          </a:prstGeom>
          <a:noFill/>
        </p:spPr>
        <p:txBody>
          <a:bodyPr wrap="square" rtlCol="0">
            <a:spAutoFit/>
          </a:bodyPr>
          <a:lstStyle/>
          <a:p>
            <a:pPr algn="l"/>
            <a:r>
              <a:rPr lang="en-US" sz="4000" b="1" i="0" dirty="0" err="1">
                <a:effectLst/>
                <a:latin typeface="Arial" panose="020B0604020202020204" pitchFamily="34" charset="0"/>
              </a:rPr>
              <a:t>ArrayList</a:t>
            </a:r>
            <a:r>
              <a:rPr lang="en-US" sz="4000" b="1" i="0" dirty="0">
                <a:effectLst/>
                <a:latin typeface="Arial" panose="020B0604020202020204" pitchFamily="34" charset="0"/>
              </a:rPr>
              <a:t> </a:t>
            </a:r>
            <a:r>
              <a:rPr lang="en-US" sz="4000" b="1" i="0" dirty="0" err="1">
                <a:effectLst/>
                <a:latin typeface="Arial" panose="020B0604020202020204" pitchFamily="34" charset="0"/>
              </a:rPr>
              <a:t>trong</a:t>
            </a:r>
            <a:r>
              <a:rPr lang="en-US" sz="4000" b="1" i="0" dirty="0">
                <a:effectLst/>
                <a:latin typeface="Arial" panose="020B0604020202020204" pitchFamily="34" charset="0"/>
              </a:rPr>
              <a:t> C#</a:t>
            </a:r>
          </a:p>
        </p:txBody>
      </p:sp>
      <p:sp>
        <p:nvSpPr>
          <p:cNvPr id="3" name="TextBox 2">
            <a:extLst>
              <a:ext uri="{FF2B5EF4-FFF2-40B4-BE49-F238E27FC236}">
                <a16:creationId xmlns:a16="http://schemas.microsoft.com/office/drawing/2014/main" id="{7E40E014-5BEA-619D-4AA8-A4C091766F5F}"/>
              </a:ext>
            </a:extLst>
          </p:cNvPr>
          <p:cNvSpPr txBox="1"/>
          <p:nvPr/>
        </p:nvSpPr>
        <p:spPr>
          <a:xfrm>
            <a:off x="876300" y="1930424"/>
            <a:ext cx="11360802" cy="400110"/>
          </a:xfrm>
          <a:prstGeom prst="rect">
            <a:avLst/>
          </a:prstGeom>
          <a:noFill/>
        </p:spPr>
        <p:txBody>
          <a:bodyPr wrap="none" rtlCol="0">
            <a:spAutoFit/>
          </a:bodyPr>
          <a:lstStyle/>
          <a:p>
            <a:pPr marL="285750" indent="-285750">
              <a:buFont typeface="Wingdings" panose="05000000000000000000" pitchFamily="2" charset="2"/>
              <a:buChar char="Ø"/>
            </a:pPr>
            <a:r>
              <a:rPr lang="en-US" sz="2000" b="0" i="0" dirty="0" err="1">
                <a:solidFill>
                  <a:srgbClr val="000000"/>
                </a:solidFill>
                <a:effectLst/>
                <a:latin typeface="Times New Roman" panose="02020603050405020304" pitchFamily="18" charset="0"/>
                <a:cs typeface="Times New Roman" panose="02020603050405020304" pitchFamily="18" charset="0"/>
              </a:rPr>
              <a:t>Bài</a:t>
            </a:r>
            <a:r>
              <a:rPr lang="en-US" sz="2000" b="0" i="0" dirty="0">
                <a:solidFill>
                  <a:srgbClr val="000000"/>
                </a:solidFill>
                <a:effectLst/>
                <a:latin typeface="Times New Roman" panose="02020603050405020304" pitchFamily="18" charset="0"/>
                <a:cs typeface="Times New Roman" panose="02020603050405020304" pitchFamily="18" charset="0"/>
              </a:rPr>
              <a:t> 1  : </a:t>
            </a:r>
            <a:r>
              <a:rPr lang="en-US" sz="2000" dirty="0" err="1">
                <a:latin typeface="Times New Roman" panose="02020603050405020304" pitchFamily="18" charset="0"/>
                <a:cs typeface="Times New Roman" panose="02020603050405020304" pitchFamily="18" charset="0"/>
              </a:rPr>
              <a:t>T</a:t>
            </a:r>
            <a:r>
              <a:rPr lang="en-US" sz="2000" b="0" i="0" dirty="0" err="1">
                <a:solidFill>
                  <a:srgbClr val="000000"/>
                </a:solidFill>
                <a:effectLst/>
                <a:latin typeface="Times New Roman" panose="02020603050405020304" pitchFamily="18" charset="0"/>
                <a:cs typeface="Times New Roman" panose="02020603050405020304" pitchFamily="18" charset="0"/>
              </a:rPr>
              <a:t>ạo</a:t>
            </a:r>
            <a:r>
              <a:rPr lang="en-US" sz="2000" b="0" i="0" dirty="0">
                <a:solidFill>
                  <a:srgbClr val="000000"/>
                </a:solidFill>
                <a:effectLst/>
                <a:latin typeface="Times New Roman" panose="02020603050405020304" pitchFamily="18" charset="0"/>
                <a:cs typeface="Times New Roman" panose="02020603050405020304" pitchFamily="18" charset="0"/>
              </a:rPr>
              <a:t> 3 class: </a:t>
            </a:r>
            <a:r>
              <a:rPr lang="en-US" sz="2000" b="1" i="0" dirty="0">
                <a:solidFill>
                  <a:srgbClr val="000000"/>
                </a:solidFill>
                <a:effectLst/>
                <a:latin typeface="Times New Roman" panose="02020603050405020304" pitchFamily="18" charset="0"/>
                <a:cs typeface="Times New Roman" panose="02020603050405020304" pitchFamily="18" charset="0"/>
              </a:rPr>
              <a:t>Person, Teacher, Student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trong</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đó</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hai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lớp</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1" i="0" dirty="0">
                <a:solidFill>
                  <a:srgbClr val="000000"/>
                </a:solidFill>
                <a:effectLst/>
                <a:latin typeface="Times New Roman" panose="02020603050405020304" pitchFamily="18" charset="0"/>
                <a:cs typeface="Times New Roman" panose="02020603050405020304" pitchFamily="18" charset="0"/>
              </a:rPr>
              <a:t>Teacher</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và</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1" i="0" dirty="0">
                <a:solidFill>
                  <a:srgbClr val="000000"/>
                </a:solidFill>
                <a:effectLst/>
                <a:latin typeface="Times New Roman" panose="02020603050405020304" pitchFamily="18" charset="0"/>
                <a:cs typeface="Times New Roman" panose="02020603050405020304" pitchFamily="18" charset="0"/>
              </a:rPr>
              <a:t>Student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kế</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thừa</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lớp</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1" i="0" dirty="0">
                <a:solidFill>
                  <a:srgbClr val="000000"/>
                </a:solidFill>
                <a:effectLst/>
                <a:latin typeface="Times New Roman" panose="02020603050405020304" pitchFamily="18" charset="0"/>
                <a:cs typeface="Times New Roman" panose="02020603050405020304" pitchFamily="18" charset="0"/>
              </a:rPr>
              <a:t>Person</a:t>
            </a:r>
            <a:r>
              <a:rPr lang="en-US" sz="2000" b="0" i="0" dirty="0">
                <a:solidFill>
                  <a:srgbClr val="000000"/>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2E9F6B6-5CB9-B321-CD4E-EE15CB4CFD37}"/>
              </a:ext>
            </a:extLst>
          </p:cNvPr>
          <p:cNvSpPr txBox="1"/>
          <p:nvPr/>
        </p:nvSpPr>
        <p:spPr>
          <a:xfrm>
            <a:off x="304800" y="2450285"/>
            <a:ext cx="11737509" cy="1015663"/>
          </a:xfrm>
          <a:prstGeom prst="rect">
            <a:avLst/>
          </a:prstGeom>
          <a:noFill/>
        </p:spPr>
        <p:txBody>
          <a:bodyPr wrap="none" rtlCol="0">
            <a:spAutoFit/>
          </a:bodyPr>
          <a:lstStyle/>
          <a:p>
            <a:pPr algn="l">
              <a:buFont typeface="Arial" panose="020B0604020202020204" pitchFamily="34" charset="0"/>
              <a:buChar char="•"/>
            </a:pPr>
            <a:r>
              <a:rPr lang="en-US" sz="2000" b="1" i="0" dirty="0" err="1">
                <a:effectLst/>
                <a:latin typeface="Times New Roman" panose="02020603050405020304" pitchFamily="18" charset="0"/>
                <a:cs typeface="Times New Roman" panose="02020603050405020304" pitchFamily="18" charset="0"/>
              </a:rPr>
              <a:t>Lớp</a:t>
            </a:r>
            <a:r>
              <a:rPr lang="en-US" sz="2000" b="1" i="0" dirty="0">
                <a:effectLst/>
                <a:latin typeface="Times New Roman" panose="02020603050405020304" pitchFamily="18" charset="0"/>
                <a:cs typeface="Times New Roman" panose="02020603050405020304" pitchFamily="18" charset="0"/>
              </a:rPr>
              <a:t> Person </a:t>
            </a:r>
            <a:r>
              <a:rPr lang="en-US" sz="2000" i="0" dirty="0" err="1">
                <a:effectLst/>
                <a:latin typeface="Times New Roman" panose="02020603050405020304" pitchFamily="18" charset="0"/>
                <a:cs typeface="Times New Roman" panose="02020603050405020304" pitchFamily="18" charset="0"/>
              </a:rPr>
              <a:t>có</a:t>
            </a:r>
            <a:r>
              <a:rPr lang="en-US" sz="2000" i="0" dirty="0">
                <a:effectLst/>
                <a:latin typeface="Times New Roman" panose="02020603050405020304" pitchFamily="18" charset="0"/>
                <a:cs typeface="Times New Roman" panose="02020603050405020304" pitchFamily="18" charset="0"/>
              </a:rPr>
              <a:t> </a:t>
            </a:r>
            <a:r>
              <a:rPr lang="en-US" sz="2000" i="0" dirty="0" err="1">
                <a:effectLst/>
                <a:latin typeface="Times New Roman" panose="02020603050405020304" pitchFamily="18" charset="0"/>
                <a:cs typeface="Times New Roman" panose="02020603050405020304" pitchFamily="18" charset="0"/>
              </a:rPr>
              <a:t>các</a:t>
            </a:r>
            <a:r>
              <a:rPr lang="en-US" sz="2000" i="0" dirty="0">
                <a:effectLst/>
                <a:latin typeface="Times New Roman" panose="02020603050405020304" pitchFamily="18" charset="0"/>
                <a:cs typeface="Times New Roman" panose="02020603050405020304" pitchFamily="18" charset="0"/>
              </a:rPr>
              <a:t> </a:t>
            </a:r>
            <a:r>
              <a:rPr lang="en-US" sz="2000" i="0" dirty="0" err="1">
                <a:effectLst/>
                <a:latin typeface="Times New Roman" panose="02020603050405020304" pitchFamily="18" charset="0"/>
                <a:cs typeface="Times New Roman" panose="02020603050405020304" pitchFamily="18" charset="0"/>
              </a:rPr>
              <a:t>thuộc</a:t>
            </a:r>
            <a:r>
              <a:rPr lang="en-US" sz="2000" i="0" dirty="0">
                <a:effectLst/>
                <a:latin typeface="Times New Roman" panose="02020603050405020304" pitchFamily="18" charset="0"/>
                <a:cs typeface="Times New Roman" panose="02020603050405020304" pitchFamily="18" charset="0"/>
              </a:rPr>
              <a:t> </a:t>
            </a:r>
            <a:r>
              <a:rPr lang="en-US" sz="2000" i="0" dirty="0" err="1">
                <a:effectLst/>
                <a:latin typeface="Times New Roman" panose="02020603050405020304" pitchFamily="18" charset="0"/>
                <a:cs typeface="Times New Roman" panose="02020603050405020304" pitchFamily="18" charset="0"/>
              </a:rPr>
              <a:t>tính</a:t>
            </a:r>
            <a:r>
              <a:rPr lang="en-US" sz="200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Name</a:t>
            </a:r>
            <a:r>
              <a:rPr lang="en-US" sz="2000" i="0" dirty="0">
                <a:effectLst/>
                <a:latin typeface="Times New Roman" panose="02020603050405020304" pitchFamily="18" charset="0"/>
                <a:cs typeface="Times New Roman" panose="02020603050405020304" pitchFamily="18" charset="0"/>
              </a:rPr>
              <a:t> </a:t>
            </a:r>
            <a:r>
              <a:rPr lang="en-US" sz="2000" i="0" dirty="0" err="1">
                <a:effectLst/>
                <a:latin typeface="Times New Roman" panose="02020603050405020304" pitchFamily="18" charset="0"/>
                <a:cs typeface="Times New Roman" panose="02020603050405020304" pitchFamily="18" charset="0"/>
              </a:rPr>
              <a:t>và</a:t>
            </a:r>
            <a:r>
              <a:rPr lang="en-US" sz="2000" i="0" dirty="0">
                <a:effectLst/>
                <a:latin typeface="Times New Roman" panose="02020603050405020304" pitchFamily="18" charset="0"/>
                <a:cs typeface="Times New Roman" panose="02020603050405020304" pitchFamily="18" charset="0"/>
              </a:rPr>
              <a:t> </a:t>
            </a:r>
            <a:r>
              <a:rPr lang="en-US" sz="2000" i="0" dirty="0" err="1">
                <a:effectLst/>
                <a:latin typeface="Times New Roman" panose="02020603050405020304" pitchFamily="18" charset="0"/>
                <a:cs typeface="Times New Roman" panose="02020603050405020304" pitchFamily="18" charset="0"/>
              </a:rPr>
              <a:t>các</a:t>
            </a:r>
            <a:r>
              <a:rPr lang="en-US" sz="2000" i="0" dirty="0">
                <a:effectLst/>
                <a:latin typeface="Times New Roman" panose="02020603050405020304" pitchFamily="18" charset="0"/>
                <a:cs typeface="Times New Roman" panose="02020603050405020304" pitchFamily="18" charset="0"/>
              </a:rPr>
              <a:t> </a:t>
            </a:r>
            <a:r>
              <a:rPr lang="en-US" sz="2000" i="0" dirty="0" err="1">
                <a:effectLst/>
                <a:latin typeface="Times New Roman" panose="02020603050405020304" pitchFamily="18" charset="0"/>
                <a:cs typeface="Times New Roman" panose="02020603050405020304" pitchFamily="18" charset="0"/>
              </a:rPr>
              <a:t>phương</a:t>
            </a:r>
            <a:r>
              <a:rPr lang="en-US" sz="2000" i="0" dirty="0">
                <a:effectLst/>
                <a:latin typeface="Times New Roman" panose="02020603050405020304" pitchFamily="18" charset="0"/>
                <a:cs typeface="Times New Roman" panose="02020603050405020304" pitchFamily="18" charset="0"/>
              </a:rPr>
              <a:t> </a:t>
            </a:r>
            <a:r>
              <a:rPr lang="en-US" sz="2000" i="0" dirty="0" err="1">
                <a:effectLst/>
                <a:latin typeface="Times New Roman" panose="02020603050405020304" pitchFamily="18" charset="0"/>
                <a:cs typeface="Times New Roman" panose="02020603050405020304" pitchFamily="18" charset="0"/>
              </a:rPr>
              <a:t>thức</a:t>
            </a:r>
            <a:r>
              <a:rPr lang="en-US" sz="200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 </a:t>
            </a:r>
            <a:r>
              <a:rPr lang="en-US" sz="2000" b="1" i="0" dirty="0" err="1">
                <a:effectLst/>
                <a:latin typeface="Times New Roman" panose="02020603050405020304" pitchFamily="18" charset="0"/>
                <a:cs typeface="Times New Roman" panose="02020603050405020304" pitchFamily="18" charset="0"/>
              </a:rPr>
              <a:t>SetAge</a:t>
            </a:r>
            <a:r>
              <a:rPr lang="en-US" sz="2000" b="1" i="0" dirty="0">
                <a:effectLst/>
                <a:latin typeface="Times New Roman" panose="02020603050405020304" pitchFamily="18" charset="0"/>
                <a:cs typeface="Times New Roman" panose="02020603050405020304" pitchFamily="18" charset="0"/>
              </a:rPr>
              <a:t>()  </a:t>
            </a:r>
            <a:r>
              <a:rPr lang="en-US" sz="2000" b="1" i="0" dirty="0" err="1">
                <a:effectLst/>
                <a:latin typeface="Times New Roman" panose="02020603050405020304" pitchFamily="18" charset="0"/>
                <a:cs typeface="Times New Roman" panose="02020603050405020304" pitchFamily="18" charset="0"/>
              </a:rPr>
              <a:t>để</a:t>
            </a:r>
            <a:r>
              <a:rPr lang="en-US" sz="2000" b="1" i="0" dirty="0">
                <a:effectLst/>
                <a:latin typeface="Times New Roman" panose="02020603050405020304" pitchFamily="18" charset="0"/>
                <a:cs typeface="Times New Roman" panose="02020603050405020304" pitchFamily="18" charset="0"/>
              </a:rPr>
              <a:t> set </a:t>
            </a:r>
            <a:r>
              <a:rPr lang="en-US" sz="2000" b="1" i="0" dirty="0" err="1">
                <a:effectLst/>
                <a:latin typeface="Times New Roman" panose="02020603050405020304" pitchFamily="18" charset="0"/>
                <a:cs typeface="Times New Roman" panose="02020603050405020304" pitchFamily="18" charset="0"/>
              </a:rPr>
              <a:t>và</a:t>
            </a:r>
            <a:r>
              <a:rPr lang="en-US" sz="2000" b="1" i="0" dirty="0">
                <a:effectLst/>
                <a:latin typeface="Times New Roman" panose="02020603050405020304" pitchFamily="18" charset="0"/>
                <a:cs typeface="Times New Roman" panose="02020603050405020304" pitchFamily="18" charset="0"/>
              </a:rPr>
              <a:t> </a:t>
            </a:r>
            <a:r>
              <a:rPr lang="en-US" sz="2000" b="1" i="0" dirty="0" err="1">
                <a:effectLst/>
                <a:latin typeface="Times New Roman" panose="02020603050405020304" pitchFamily="18" charset="0"/>
                <a:cs typeface="Times New Roman" panose="02020603050405020304" pitchFamily="18" charset="0"/>
              </a:rPr>
              <a:t>hiển</a:t>
            </a:r>
            <a:r>
              <a:rPr lang="en-US" sz="2000" b="1" i="0" dirty="0">
                <a:effectLst/>
                <a:latin typeface="Times New Roman" panose="02020603050405020304" pitchFamily="18" charset="0"/>
                <a:cs typeface="Times New Roman" panose="02020603050405020304" pitchFamily="18" charset="0"/>
              </a:rPr>
              <a:t> </a:t>
            </a:r>
            <a:r>
              <a:rPr lang="en-US" sz="2000" b="1" i="0" dirty="0" err="1">
                <a:effectLst/>
                <a:latin typeface="Times New Roman" panose="02020603050405020304" pitchFamily="18" charset="0"/>
                <a:cs typeface="Times New Roman" panose="02020603050405020304" pitchFamily="18" charset="0"/>
              </a:rPr>
              <a:t>thị</a:t>
            </a:r>
            <a:r>
              <a:rPr lang="en-US" sz="2000" b="1" i="0" dirty="0">
                <a:effectLst/>
                <a:latin typeface="Times New Roman" panose="02020603050405020304" pitchFamily="18" charset="0"/>
                <a:cs typeface="Times New Roman" panose="02020603050405020304" pitchFamily="18" charset="0"/>
              </a:rPr>
              <a:t> </a:t>
            </a:r>
            <a:r>
              <a:rPr lang="en-US" sz="2000" b="1" i="0" dirty="0" err="1">
                <a:effectLst/>
                <a:latin typeface="Times New Roman" panose="02020603050405020304" pitchFamily="18" charset="0"/>
                <a:cs typeface="Times New Roman" panose="02020603050405020304" pitchFamily="18" charset="0"/>
              </a:rPr>
              <a:t>tên</a:t>
            </a:r>
            <a:endParaRPr lang="en-US" sz="2000" b="1"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err="1">
                <a:solidFill>
                  <a:srgbClr val="000000"/>
                </a:solidFill>
                <a:effectLst/>
                <a:latin typeface="Times New Roman" panose="02020603050405020304" pitchFamily="18" charset="0"/>
                <a:cs typeface="Times New Roman" panose="02020603050405020304" pitchFamily="18" charset="0"/>
              </a:rPr>
              <a:t>Lớp</a:t>
            </a:r>
            <a:r>
              <a:rPr lang="en-US" sz="2000" b="1" i="0" dirty="0">
                <a:solidFill>
                  <a:srgbClr val="000000"/>
                </a:solidFill>
                <a:effectLst/>
                <a:latin typeface="Times New Roman" panose="02020603050405020304" pitchFamily="18" charset="0"/>
                <a:cs typeface="Times New Roman" panose="02020603050405020304" pitchFamily="18" charset="0"/>
              </a:rPr>
              <a:t> Student </a:t>
            </a:r>
            <a:r>
              <a:rPr lang="en-US" sz="2000" i="0" dirty="0">
                <a:solidFill>
                  <a:srgbClr val="000000"/>
                </a:solidFill>
                <a:effectLst/>
                <a:latin typeface="Times New Roman" panose="02020603050405020304" pitchFamily="18" charset="0"/>
                <a:cs typeface="Times New Roman" panose="02020603050405020304" pitchFamily="18" charset="0"/>
              </a:rPr>
              <a:t>: </a:t>
            </a:r>
            <a:r>
              <a:rPr lang="en-US" sz="2000" i="0" dirty="0" err="1">
                <a:solidFill>
                  <a:srgbClr val="000000"/>
                </a:solidFill>
                <a:effectLst/>
                <a:latin typeface="Times New Roman" panose="02020603050405020304" pitchFamily="18" charset="0"/>
                <a:cs typeface="Times New Roman" panose="02020603050405020304" pitchFamily="18" charset="0"/>
              </a:rPr>
              <a:t>Kế</a:t>
            </a:r>
            <a:r>
              <a:rPr lang="en-US" sz="2000" i="0" dirty="0">
                <a:solidFill>
                  <a:srgbClr val="000000"/>
                </a:solidFill>
                <a:effectLst/>
                <a:latin typeface="Times New Roman" panose="02020603050405020304" pitchFamily="18" charset="0"/>
                <a:cs typeface="Times New Roman" panose="02020603050405020304" pitchFamily="18" charset="0"/>
              </a:rPr>
              <a:t> </a:t>
            </a:r>
            <a:r>
              <a:rPr lang="en-US" sz="2000" i="0" dirty="0" err="1">
                <a:solidFill>
                  <a:srgbClr val="000000"/>
                </a:solidFill>
                <a:effectLst/>
                <a:latin typeface="Times New Roman" panose="02020603050405020304" pitchFamily="18" charset="0"/>
                <a:cs typeface="Times New Roman" panose="02020603050405020304" pitchFamily="18" charset="0"/>
              </a:rPr>
              <a:t>thừa</a:t>
            </a:r>
            <a:r>
              <a:rPr lang="en-US" sz="2000" i="0" dirty="0">
                <a:solidFill>
                  <a:srgbClr val="000000"/>
                </a:solidFill>
                <a:effectLst/>
                <a:latin typeface="Times New Roman" panose="02020603050405020304" pitchFamily="18" charset="0"/>
                <a:cs typeface="Times New Roman" panose="02020603050405020304" pitchFamily="18" charset="0"/>
              </a:rPr>
              <a:t> </a:t>
            </a:r>
            <a:r>
              <a:rPr lang="en-US" sz="2000" i="0" dirty="0" err="1">
                <a:solidFill>
                  <a:srgbClr val="000000"/>
                </a:solidFill>
                <a:effectLst/>
                <a:latin typeface="Times New Roman" panose="02020603050405020304" pitchFamily="18" charset="0"/>
                <a:cs typeface="Times New Roman" panose="02020603050405020304" pitchFamily="18" charset="0"/>
              </a:rPr>
              <a:t>từ</a:t>
            </a:r>
            <a:r>
              <a:rPr lang="en-US" sz="2000" i="0" dirty="0">
                <a:solidFill>
                  <a:srgbClr val="000000"/>
                </a:solidFill>
                <a:effectLst/>
                <a:latin typeface="Times New Roman" panose="02020603050405020304" pitchFamily="18" charset="0"/>
                <a:cs typeface="Times New Roman" panose="02020603050405020304" pitchFamily="18" charset="0"/>
              </a:rPr>
              <a:t> </a:t>
            </a:r>
            <a:r>
              <a:rPr lang="en-US" sz="2000" i="0" dirty="0" err="1">
                <a:solidFill>
                  <a:srgbClr val="000000"/>
                </a:solidFill>
                <a:effectLst/>
                <a:latin typeface="Times New Roman" panose="02020603050405020304" pitchFamily="18" charset="0"/>
                <a:cs typeface="Times New Roman" panose="02020603050405020304" pitchFamily="18" charset="0"/>
              </a:rPr>
              <a:t>lớp</a:t>
            </a:r>
            <a:r>
              <a:rPr lang="en-US" sz="2000" i="0" dirty="0">
                <a:solidFill>
                  <a:srgbClr val="000000"/>
                </a:solidFill>
                <a:effectLst/>
                <a:latin typeface="Times New Roman" panose="02020603050405020304" pitchFamily="18" charset="0"/>
                <a:cs typeface="Times New Roman" panose="02020603050405020304" pitchFamily="18" charset="0"/>
              </a:rPr>
              <a:t> </a:t>
            </a:r>
            <a:r>
              <a:rPr lang="en-US" sz="2000" b="1" i="0" dirty="0">
                <a:solidFill>
                  <a:srgbClr val="000000"/>
                </a:solidFill>
                <a:effectLst/>
                <a:latin typeface="Times New Roman" panose="02020603050405020304" pitchFamily="18" charset="0"/>
                <a:cs typeface="Times New Roman" panose="02020603050405020304" pitchFamily="18" charset="0"/>
              </a:rPr>
              <a:t>Person</a:t>
            </a:r>
            <a:r>
              <a:rPr lang="en-US" sz="2000" i="0" dirty="0">
                <a:solidFill>
                  <a:srgbClr val="000000"/>
                </a:solidFill>
                <a:effectLst/>
                <a:latin typeface="Times New Roman" panose="02020603050405020304" pitchFamily="18" charset="0"/>
                <a:cs typeface="Times New Roman" panose="02020603050405020304" pitchFamily="18" charset="0"/>
              </a:rPr>
              <a:t> </a:t>
            </a:r>
            <a:r>
              <a:rPr lang="en-US" sz="2000" i="0" dirty="0" err="1">
                <a:solidFill>
                  <a:srgbClr val="000000"/>
                </a:solidFill>
                <a:effectLst/>
                <a:latin typeface="Times New Roman" panose="02020603050405020304" pitchFamily="18" charset="0"/>
                <a:cs typeface="Times New Roman" panose="02020603050405020304" pitchFamily="18" charset="0"/>
              </a:rPr>
              <a:t>có</a:t>
            </a:r>
            <a:r>
              <a:rPr lang="en-US" sz="2000" i="0" dirty="0">
                <a:solidFill>
                  <a:srgbClr val="000000"/>
                </a:solidFill>
                <a:effectLst/>
                <a:latin typeface="Times New Roman" panose="02020603050405020304" pitchFamily="18" charset="0"/>
                <a:cs typeface="Times New Roman" panose="02020603050405020304" pitchFamily="18" charset="0"/>
              </a:rPr>
              <a:t> </a:t>
            </a:r>
            <a:r>
              <a:rPr lang="en-US" sz="2000" i="0" dirty="0" err="1">
                <a:solidFill>
                  <a:srgbClr val="000000"/>
                </a:solidFill>
                <a:effectLst/>
                <a:latin typeface="Times New Roman" panose="02020603050405020304" pitchFamily="18" charset="0"/>
                <a:cs typeface="Times New Roman" panose="02020603050405020304" pitchFamily="18" charset="0"/>
              </a:rPr>
              <a:t>thuộc</a:t>
            </a:r>
            <a:r>
              <a:rPr lang="en-US" sz="2000" i="0" dirty="0">
                <a:solidFill>
                  <a:srgbClr val="000000"/>
                </a:solidFill>
                <a:effectLst/>
                <a:latin typeface="Times New Roman" panose="02020603050405020304" pitchFamily="18" charset="0"/>
                <a:cs typeface="Times New Roman" panose="02020603050405020304" pitchFamily="18" charset="0"/>
              </a:rPr>
              <a:t> </a:t>
            </a:r>
            <a:r>
              <a:rPr lang="en-US" sz="2000" i="0" dirty="0" err="1">
                <a:solidFill>
                  <a:srgbClr val="000000"/>
                </a:solidFill>
                <a:effectLst/>
                <a:latin typeface="Times New Roman" panose="02020603050405020304" pitchFamily="18" charset="0"/>
                <a:cs typeface="Times New Roman" panose="02020603050405020304" pitchFamily="18" charset="0"/>
              </a:rPr>
              <a:t>tính</a:t>
            </a:r>
            <a:r>
              <a:rPr lang="en-US" sz="2000" i="0" dirty="0">
                <a:solidFill>
                  <a:srgbClr val="000000"/>
                </a:solidFill>
                <a:effectLst/>
                <a:latin typeface="Times New Roman" panose="02020603050405020304" pitchFamily="18" charset="0"/>
                <a:cs typeface="Times New Roman" panose="02020603050405020304" pitchFamily="18" charset="0"/>
              </a:rPr>
              <a:t> </a:t>
            </a:r>
            <a:r>
              <a:rPr lang="en-US" sz="2000" b="1" i="0" dirty="0">
                <a:solidFill>
                  <a:srgbClr val="000000"/>
                </a:solidFill>
                <a:effectLst/>
                <a:latin typeface="Times New Roman" panose="02020603050405020304" pitchFamily="18" charset="0"/>
                <a:cs typeface="Times New Roman" panose="02020603050405020304" pitchFamily="18" charset="0"/>
              </a:rPr>
              <a:t>Age</a:t>
            </a:r>
            <a:r>
              <a:rPr lang="en-US" sz="2000" i="0" dirty="0">
                <a:solidFill>
                  <a:srgbClr val="000000"/>
                </a:solidFill>
                <a:effectLst/>
                <a:latin typeface="Times New Roman" panose="02020603050405020304" pitchFamily="18" charset="0"/>
                <a:cs typeface="Times New Roman" panose="02020603050405020304" pitchFamily="18" charset="0"/>
              </a:rPr>
              <a:t> </a:t>
            </a:r>
            <a:r>
              <a:rPr lang="en-US" sz="2000" i="0" dirty="0" err="1">
                <a:solidFill>
                  <a:srgbClr val="000000"/>
                </a:solidFill>
                <a:effectLst/>
                <a:latin typeface="Times New Roman" panose="02020603050405020304" pitchFamily="18" charset="0"/>
                <a:cs typeface="Times New Roman" panose="02020603050405020304" pitchFamily="18" charset="0"/>
              </a:rPr>
              <a:t>và</a:t>
            </a:r>
            <a:r>
              <a:rPr lang="en-US" sz="2000" i="0" dirty="0">
                <a:solidFill>
                  <a:srgbClr val="000000"/>
                </a:solidFill>
                <a:effectLst/>
                <a:latin typeface="Times New Roman" panose="02020603050405020304" pitchFamily="18" charset="0"/>
                <a:cs typeface="Times New Roman" panose="02020603050405020304" pitchFamily="18" charset="0"/>
              </a:rPr>
              <a:t> </a:t>
            </a:r>
            <a:r>
              <a:rPr lang="en-US" sz="2000" i="0" dirty="0" err="1">
                <a:solidFill>
                  <a:srgbClr val="000000"/>
                </a:solidFill>
                <a:effectLst/>
                <a:latin typeface="Times New Roman" panose="02020603050405020304" pitchFamily="18" charset="0"/>
                <a:cs typeface="Times New Roman" panose="02020603050405020304" pitchFamily="18" charset="0"/>
              </a:rPr>
              <a:t>phương</a:t>
            </a:r>
            <a:r>
              <a:rPr lang="en-US" sz="2000" i="0" dirty="0">
                <a:solidFill>
                  <a:srgbClr val="000000"/>
                </a:solidFill>
                <a:effectLst/>
                <a:latin typeface="Times New Roman" panose="02020603050405020304" pitchFamily="18" charset="0"/>
                <a:cs typeface="Times New Roman" panose="02020603050405020304" pitchFamily="18" charset="0"/>
              </a:rPr>
              <a:t> </a:t>
            </a:r>
            <a:r>
              <a:rPr lang="en-US" sz="2000" i="0" dirty="0" err="1">
                <a:solidFill>
                  <a:srgbClr val="000000"/>
                </a:solidFill>
                <a:effectLst/>
                <a:latin typeface="Times New Roman" panose="02020603050405020304" pitchFamily="18" charset="0"/>
                <a:cs typeface="Times New Roman" panose="02020603050405020304" pitchFamily="18" charset="0"/>
              </a:rPr>
              <a:t>thúc</a:t>
            </a:r>
            <a:r>
              <a:rPr lang="en-US" sz="2000" i="0" dirty="0">
                <a:solidFill>
                  <a:srgbClr val="000000"/>
                </a:solidFill>
                <a:effectLst/>
                <a:latin typeface="Times New Roman" panose="02020603050405020304" pitchFamily="18" charset="0"/>
                <a:cs typeface="Times New Roman" panose="02020603050405020304" pitchFamily="18" charset="0"/>
              </a:rPr>
              <a:t>  </a:t>
            </a:r>
            <a:r>
              <a:rPr lang="en-US" sz="2000" b="1" i="0" dirty="0" err="1">
                <a:solidFill>
                  <a:srgbClr val="000000"/>
                </a:solidFill>
                <a:effectLst/>
                <a:latin typeface="Times New Roman" panose="02020603050405020304" pitchFamily="18" charset="0"/>
                <a:cs typeface="Times New Roman" panose="02020603050405020304" pitchFamily="18" charset="0"/>
              </a:rPr>
              <a:t>SetAge</a:t>
            </a:r>
            <a:r>
              <a:rPr lang="en-US" sz="2000" i="0" dirty="0">
                <a:solidFill>
                  <a:srgbClr val="000000"/>
                </a:solidFill>
                <a:effectLst/>
                <a:latin typeface="Times New Roman" panose="02020603050405020304" pitchFamily="18" charset="0"/>
                <a:cs typeface="Times New Roman" panose="02020603050405020304" pitchFamily="18" charset="0"/>
              </a:rPr>
              <a:t>(); </a:t>
            </a:r>
            <a:r>
              <a:rPr lang="en-US" sz="2000" i="0" dirty="0" err="1">
                <a:solidFill>
                  <a:srgbClr val="000000"/>
                </a:solidFill>
                <a:effectLst/>
                <a:latin typeface="Times New Roman" panose="02020603050405020304" pitchFamily="18" charset="0"/>
                <a:cs typeface="Times New Roman" panose="02020603050405020304" pitchFamily="18" charset="0"/>
              </a:rPr>
              <a:t>để</a:t>
            </a:r>
            <a:r>
              <a:rPr lang="en-US" sz="2000" i="0" dirty="0">
                <a:solidFill>
                  <a:srgbClr val="000000"/>
                </a:solidFill>
                <a:effectLst/>
                <a:latin typeface="Times New Roman" panose="02020603050405020304" pitchFamily="18" charset="0"/>
                <a:cs typeface="Times New Roman" panose="02020603050405020304" pitchFamily="18" charset="0"/>
              </a:rPr>
              <a:t> </a:t>
            </a:r>
            <a:r>
              <a:rPr lang="en-US" sz="2000" i="0" dirty="0" err="1">
                <a:solidFill>
                  <a:srgbClr val="000000"/>
                </a:solidFill>
                <a:effectLst/>
                <a:latin typeface="Times New Roman" panose="02020603050405020304" pitchFamily="18" charset="0"/>
                <a:cs typeface="Times New Roman" panose="02020603050405020304" pitchFamily="18" charset="0"/>
              </a:rPr>
              <a:t>hiển</a:t>
            </a:r>
            <a:r>
              <a:rPr lang="en-US" sz="2000" i="0" dirty="0">
                <a:solidFill>
                  <a:srgbClr val="000000"/>
                </a:solidFill>
                <a:effectLst/>
                <a:latin typeface="Times New Roman" panose="02020603050405020304" pitchFamily="18" charset="0"/>
                <a:cs typeface="Times New Roman" panose="02020603050405020304" pitchFamily="18" charset="0"/>
              </a:rPr>
              <a:t> </a:t>
            </a:r>
            <a:r>
              <a:rPr lang="en-US" sz="2000" i="0" dirty="0" err="1">
                <a:solidFill>
                  <a:srgbClr val="000000"/>
                </a:solidFill>
                <a:effectLst/>
                <a:latin typeface="Times New Roman" panose="02020603050405020304" pitchFamily="18" charset="0"/>
                <a:cs typeface="Times New Roman" panose="02020603050405020304" pitchFamily="18" charset="0"/>
              </a:rPr>
              <a:t>thị</a:t>
            </a:r>
            <a:r>
              <a:rPr lang="en-US" sz="2000" i="0" dirty="0">
                <a:solidFill>
                  <a:srgbClr val="000000"/>
                </a:solidFill>
                <a:effectLst/>
                <a:latin typeface="Times New Roman" panose="02020603050405020304" pitchFamily="18" charset="0"/>
                <a:cs typeface="Times New Roman" panose="02020603050405020304" pitchFamily="18" charset="0"/>
              </a:rPr>
              <a:t> </a:t>
            </a:r>
            <a:r>
              <a:rPr lang="en-US" sz="2000" i="0" dirty="0" err="1">
                <a:solidFill>
                  <a:srgbClr val="000000"/>
                </a:solidFill>
                <a:effectLst/>
                <a:latin typeface="Times New Roman" panose="02020603050405020304" pitchFamily="18" charset="0"/>
                <a:cs typeface="Times New Roman" panose="02020603050405020304" pitchFamily="18" charset="0"/>
              </a:rPr>
              <a:t>tuổi</a:t>
            </a:r>
            <a:endParaRPr lang="en-US" sz="200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Lớp</a:t>
            </a:r>
            <a:r>
              <a:rPr lang="en-US" sz="2000" b="1" dirty="0">
                <a:latin typeface="Times New Roman" panose="02020603050405020304" pitchFamily="18" charset="0"/>
                <a:cs typeface="Times New Roman" panose="02020603050405020304" pitchFamily="18" charset="0"/>
              </a:rPr>
              <a:t> Teacher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Person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Job</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SetJob</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2E26E5DF-9FB3-BFA8-C86C-2773D42D01CF}"/>
              </a:ext>
            </a:extLst>
          </p:cNvPr>
          <p:cNvSpPr txBox="1"/>
          <p:nvPr/>
        </p:nvSpPr>
        <p:spPr>
          <a:xfrm>
            <a:off x="545911" y="4134284"/>
            <a:ext cx="12213600" cy="923330"/>
          </a:xfrm>
          <a:prstGeom prst="rect">
            <a:avLst/>
          </a:prstGeom>
          <a:noFill/>
        </p:spPr>
        <p:txBody>
          <a:bodyPr wrap="none" rtlCol="0">
            <a:spAutoFit/>
          </a:bodyPr>
          <a:lstStyle/>
          <a:p>
            <a:pPr marL="285750" indent="-28575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2 .</a:t>
            </a:r>
            <a:r>
              <a:rPr lang="vi-VN" sz="1800" dirty="0">
                <a:latin typeface="Times New Roman" panose="02020603050405020304" pitchFamily="18" charset="0"/>
                <a:cs typeface="Times New Roman" panose="02020603050405020304" pitchFamily="18" charset="0"/>
              </a:rPr>
              <a:t>Xây dựng một ứng dụng Console cơ bản quản lý danh sách các cuốn sách, mỗi cuốn sách này chứa các thông tin như sau:</a:t>
            </a:r>
            <a:endParaRPr lang="en-US"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 tên sách, tên tác giả, nhà xuất bản, năm xuất bản, số hiệu ISBN (International Standard Book Number)</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Khởi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1 </a:t>
            </a:r>
            <a:r>
              <a:rPr lang="en-US" sz="1800" dirty="0" err="1">
                <a:latin typeface="Times New Roman" panose="02020603050405020304" pitchFamily="18" charset="0"/>
                <a:cs typeface="Times New Roman" panose="02020603050405020304" pitchFamily="18" charset="0"/>
              </a:rPr>
              <a:t>quyển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in </a:t>
            </a:r>
            <a:r>
              <a:rPr lang="en-US" sz="1800" dirty="0" err="1">
                <a:latin typeface="Times New Roman" panose="02020603050405020304" pitchFamily="18" charset="0"/>
                <a:cs typeface="Times New Roman" panose="02020603050405020304" pitchFamily="18" charset="0"/>
              </a:rPr>
              <a: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màn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hình</a:t>
            </a:r>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3599500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18"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8" name="TextBox 7">
            <a:extLst>
              <a:ext uri="{FF2B5EF4-FFF2-40B4-BE49-F238E27FC236}">
                <a16:creationId xmlns:a16="http://schemas.microsoft.com/office/drawing/2014/main" id="{917C9F93-1593-370E-32CA-87759CFC3AE1}"/>
              </a:ext>
            </a:extLst>
          </p:cNvPr>
          <p:cNvSpPr txBox="1"/>
          <p:nvPr/>
        </p:nvSpPr>
        <p:spPr>
          <a:xfrm>
            <a:off x="5635782" y="2974063"/>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AF394FB-E864-BE92-826E-2723E4FE1AD7}"/>
              </a:ext>
            </a:extLst>
          </p:cNvPr>
          <p:cNvSpPr txBox="1"/>
          <p:nvPr/>
        </p:nvSpPr>
        <p:spPr>
          <a:xfrm>
            <a:off x="1556803" y="3056463"/>
            <a:ext cx="1805302" cy="830997"/>
          </a:xfrm>
          <a:prstGeom prst="rect">
            <a:avLst/>
          </a:prstGeom>
          <a:noFill/>
        </p:spPr>
        <p:txBody>
          <a:bodyPr wrap="none" rtlCol="0">
            <a:spAutoFit/>
          </a:bodyPr>
          <a:lstStyle/>
          <a:p>
            <a:pPr marL="285750" indent="-285750">
              <a:buFont typeface="Wingdings" panose="05000000000000000000" pitchFamily="2" charset="2"/>
              <a:buChar char="Ø"/>
            </a:pPr>
            <a:r>
              <a:rPr lang="en-US" sz="2400" b="1" i="0" dirty="0">
                <a:solidFill>
                  <a:schemeClr val="bg2">
                    <a:lumMod val="60000"/>
                    <a:lumOff val="40000"/>
                  </a:schemeClr>
                </a:solidFill>
                <a:effectLst/>
                <a:latin typeface="Times New Roman" panose="02020603050405020304" pitchFamily="18" charset="0"/>
                <a:cs typeface="Times New Roman" panose="02020603050405020304" pitchFamily="18" charset="0"/>
              </a:rPr>
              <a:t>Generic </a:t>
            </a:r>
          </a:p>
          <a:p>
            <a:pPr marL="285750" indent="-285750">
              <a:buFont typeface="Wingdings" panose="05000000000000000000" pitchFamily="2" charset="2"/>
              <a:buChar char="Ø"/>
            </a:pPr>
            <a:r>
              <a:rPr lang="en-US" sz="2400" b="1" i="0" dirty="0">
                <a:solidFill>
                  <a:schemeClr val="bg2">
                    <a:lumMod val="60000"/>
                    <a:lumOff val="40000"/>
                  </a:schemeClr>
                </a:solidFill>
                <a:effectLst/>
                <a:latin typeface="Times New Roman" panose="02020603050405020304" pitchFamily="18" charset="0"/>
                <a:cs typeface="Times New Roman" panose="02020603050405020304" pitchFamily="18" charset="0"/>
              </a:rPr>
              <a:t>Collection</a:t>
            </a:r>
            <a:endParaRPr lang="en-US" sz="2400" b="1" dirty="0"/>
          </a:p>
        </p:txBody>
      </p:sp>
      <p:pic>
        <p:nvPicPr>
          <p:cNvPr id="13" name="Picture 12">
            <a:extLst>
              <a:ext uri="{FF2B5EF4-FFF2-40B4-BE49-F238E27FC236}">
                <a16:creationId xmlns:a16="http://schemas.microsoft.com/office/drawing/2014/main" id="{75BC3177-E4B7-942E-9D6C-21D3636B1618}"/>
              </a:ext>
            </a:extLst>
          </p:cNvPr>
          <p:cNvPicPr>
            <a:picLocks noChangeAspect="1"/>
          </p:cNvPicPr>
          <p:nvPr/>
        </p:nvPicPr>
        <p:blipFill>
          <a:blip r:embed="rId4"/>
          <a:stretch>
            <a:fillRect/>
          </a:stretch>
        </p:blipFill>
        <p:spPr>
          <a:xfrm>
            <a:off x="5305232" y="1690688"/>
            <a:ext cx="6425780" cy="3049407"/>
          </a:xfrm>
          <a:prstGeom prst="rect">
            <a:avLst/>
          </a:prstGeom>
        </p:spPr>
      </p:pic>
    </p:spTree>
    <p:extLst>
      <p:ext uri="{BB962C8B-B14F-4D97-AF65-F5344CB8AC3E}">
        <p14:creationId xmlns:p14="http://schemas.microsoft.com/office/powerpoint/2010/main" val="3261756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3" name="TextBox 2"/>
          <p:cNvSpPr txBox="1"/>
          <p:nvPr/>
        </p:nvSpPr>
        <p:spPr>
          <a:xfrm>
            <a:off x="1131782" y="1328026"/>
            <a:ext cx="8329254" cy="646331"/>
          </a:xfrm>
          <a:prstGeom prst="rect">
            <a:avLst/>
          </a:prstGeom>
          <a:noFill/>
        </p:spPr>
        <p:txBody>
          <a:bodyPr wrap="square" rtlCol="0">
            <a:spAutoFit/>
          </a:bodyPr>
          <a:lstStyle/>
          <a:p>
            <a:pPr marL="342900" indent="-342900">
              <a:buFont typeface="Wingdings" panose="05000000000000000000" pitchFamily="2" charset="2"/>
              <a:buChar char="Ø"/>
            </a:pPr>
            <a:r>
              <a:rPr lang="vi-VN" sz="1800" dirty="0">
                <a:latin typeface="+mj-lt"/>
              </a:rPr>
              <a:t>Lập trình hướng đối tượng (OOP) là gì? Tại sao lập trình hướng đối tượng lại hay được hỏi khi đi phỏng vấn. </a:t>
            </a:r>
            <a:r>
              <a:rPr lang="en-US" sz="1800" dirty="0" err="1">
                <a:latin typeface="+mj-lt"/>
              </a:rPr>
              <a:t>Nó</a:t>
            </a:r>
            <a:r>
              <a:rPr lang="en-US" sz="1800" dirty="0">
                <a:latin typeface="+mj-lt"/>
              </a:rPr>
              <a:t> </a:t>
            </a:r>
            <a:r>
              <a:rPr lang="en-US" sz="1800" dirty="0" err="1">
                <a:latin typeface="+mj-lt"/>
              </a:rPr>
              <a:t>có</a:t>
            </a:r>
            <a:r>
              <a:rPr lang="en-US" sz="1800" dirty="0">
                <a:latin typeface="+mj-lt"/>
              </a:rPr>
              <a:t> </a:t>
            </a:r>
            <a:r>
              <a:rPr lang="en-US" sz="1800" dirty="0" err="1">
                <a:latin typeface="+mj-lt"/>
              </a:rPr>
              <a:t>những</a:t>
            </a:r>
            <a:r>
              <a:rPr lang="en-US" sz="1800" dirty="0">
                <a:latin typeface="+mj-lt"/>
              </a:rPr>
              <a:t> </a:t>
            </a:r>
            <a:r>
              <a:rPr lang="en-US" sz="1800" dirty="0" err="1">
                <a:latin typeface="+mj-lt"/>
              </a:rPr>
              <a:t>tính</a:t>
            </a:r>
            <a:r>
              <a:rPr lang="en-US" sz="1800" dirty="0">
                <a:latin typeface="+mj-lt"/>
              </a:rPr>
              <a:t> </a:t>
            </a:r>
            <a:r>
              <a:rPr lang="en-US" sz="1800" dirty="0" err="1">
                <a:latin typeface="+mj-lt"/>
              </a:rPr>
              <a:t>chất</a:t>
            </a:r>
            <a:r>
              <a:rPr lang="en-US" sz="1800" dirty="0">
                <a:latin typeface="+mj-lt"/>
              </a:rPr>
              <a:t> </a:t>
            </a:r>
            <a:r>
              <a:rPr lang="en-US" sz="1800" dirty="0" err="1">
                <a:latin typeface="+mj-lt"/>
              </a:rPr>
              <a:t>gì</a:t>
            </a:r>
            <a:r>
              <a:rPr lang="en-US" sz="1800" dirty="0">
                <a:latin typeface="+mj-lt"/>
              </a:rPr>
              <a:t> ?</a:t>
            </a:r>
            <a:endParaRPr lang="en-US" sz="1800" dirty="0">
              <a:latin typeface="+mj-lt"/>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EA999527-760E-DCA8-4429-2B735A23D9F0}"/>
              </a:ext>
            </a:extLst>
          </p:cNvPr>
          <p:cNvSpPr txBox="1"/>
          <p:nvPr/>
        </p:nvSpPr>
        <p:spPr>
          <a:xfrm>
            <a:off x="1522008" y="2307318"/>
            <a:ext cx="10269657" cy="646331"/>
          </a:xfrm>
          <a:prstGeom prst="rect">
            <a:avLst/>
          </a:prstGeom>
          <a:noFill/>
        </p:spPr>
        <p:txBody>
          <a:bodyPr wrap="square" rtlCol="0">
            <a:spAutoFit/>
          </a:bodyPr>
          <a:lstStyle/>
          <a:p>
            <a:r>
              <a:rPr lang="vi-VN" sz="1800" b="0" i="0" dirty="0">
                <a:solidFill>
                  <a:srgbClr val="161C2D"/>
                </a:solidFill>
                <a:effectLst/>
                <a:latin typeface="+mj-lt"/>
              </a:rPr>
              <a:t>Lập trình hướng đối tượng (OOP - Object Oriented Programming) là một phương pháp lập trình sử dụng các đối tượng (object) để xây dựng hệ thống phần mềm hoặc ứng dụng web.</a:t>
            </a:r>
            <a:endParaRPr lang="en-US" sz="1800" dirty="0">
              <a:latin typeface="+mj-lt"/>
            </a:endParaRPr>
          </a:p>
        </p:txBody>
      </p:sp>
      <p:sp>
        <p:nvSpPr>
          <p:cNvPr id="7" name="TextBox 6">
            <a:extLst>
              <a:ext uri="{FF2B5EF4-FFF2-40B4-BE49-F238E27FC236}">
                <a16:creationId xmlns:a16="http://schemas.microsoft.com/office/drawing/2014/main" id="{DD84435F-8EFE-2267-2FB4-6C4F4DB3411B}"/>
              </a:ext>
            </a:extLst>
          </p:cNvPr>
          <p:cNvSpPr txBox="1"/>
          <p:nvPr/>
        </p:nvSpPr>
        <p:spPr>
          <a:xfrm>
            <a:off x="2156345" y="3163500"/>
            <a:ext cx="4626592" cy="2677656"/>
          </a:xfrm>
          <a:prstGeom prst="rect">
            <a:avLst/>
          </a:prstGeom>
          <a:noFill/>
        </p:spPr>
        <p:txBody>
          <a:bodyPr wrap="square" rtlCol="0">
            <a:spAutoFit/>
          </a:bodyPr>
          <a:lstStyle/>
          <a:p>
            <a:r>
              <a:rPr lang="en-US" sz="2800" b="0" i="0" dirty="0">
                <a:solidFill>
                  <a:srgbClr val="161C2D"/>
                </a:solidFill>
                <a:effectLst/>
                <a:latin typeface="Times New Roman" panose="02020603050405020304" pitchFamily="18" charset="0"/>
                <a:cs typeface="Times New Roman" panose="02020603050405020304" pitchFamily="18" charset="0"/>
              </a:rPr>
              <a:t>M</a:t>
            </a:r>
            <a:r>
              <a:rPr lang="vi-VN" sz="2800" b="0" i="0" dirty="0">
                <a:solidFill>
                  <a:srgbClr val="161C2D"/>
                </a:solidFill>
                <a:effectLst/>
                <a:latin typeface="Times New Roman" panose="02020603050405020304" pitchFamily="18" charset="0"/>
                <a:cs typeface="Times New Roman" panose="02020603050405020304" pitchFamily="18" charset="0"/>
              </a:rPr>
              <a:t>ột số khái niệm như:</a:t>
            </a:r>
            <a:endParaRPr lang="en-US" sz="2800" b="0" i="0" dirty="0">
              <a:solidFill>
                <a:srgbClr val="161C2D"/>
              </a:solidFill>
              <a:effectLst/>
              <a:latin typeface="Times New Roman" panose="02020603050405020304" pitchFamily="18" charset="0"/>
              <a:cs typeface="Times New Roman" panose="02020603050405020304" pitchFamily="18" charset="0"/>
            </a:endParaRPr>
          </a:p>
          <a:p>
            <a:r>
              <a:rPr lang="vi-VN" sz="2800" b="0" i="0" dirty="0">
                <a:solidFill>
                  <a:srgbClr val="161C2D"/>
                </a:solidFill>
                <a:effectLst/>
                <a:latin typeface="Times New Roman" panose="02020603050405020304" pitchFamily="18" charset="0"/>
                <a:cs typeface="Times New Roman" panose="02020603050405020304" pitchFamily="18" charset="0"/>
              </a:rPr>
              <a:t> </a:t>
            </a:r>
            <a:r>
              <a:rPr lang="en-US" sz="2800" b="1" i="0" dirty="0">
                <a:solidFill>
                  <a:srgbClr val="FF0000"/>
                </a:solidFill>
                <a:effectLst/>
                <a:latin typeface="Times New Roman" panose="02020603050405020304" pitchFamily="18" charset="0"/>
                <a:cs typeface="Times New Roman" panose="02020603050405020304" pitchFamily="18" charset="0"/>
              </a:rPr>
              <a:t>L</a:t>
            </a:r>
            <a:r>
              <a:rPr lang="vi-VN" sz="2800" b="1" i="0" dirty="0">
                <a:solidFill>
                  <a:srgbClr val="FF0000"/>
                </a:solidFill>
                <a:effectLst/>
                <a:latin typeface="Times New Roman" panose="02020603050405020304" pitchFamily="18" charset="0"/>
                <a:cs typeface="Times New Roman" panose="02020603050405020304" pitchFamily="18" charset="0"/>
              </a:rPr>
              <a:t>ớp (class),</a:t>
            </a:r>
            <a:endParaRPr lang="en-US" sz="2800" b="1" i="0" dirty="0">
              <a:solidFill>
                <a:srgbClr val="FF0000"/>
              </a:solidFill>
              <a:effectLst/>
              <a:latin typeface="Times New Roman" panose="02020603050405020304" pitchFamily="18" charset="0"/>
              <a:cs typeface="Times New Roman" panose="02020603050405020304" pitchFamily="18" charset="0"/>
            </a:endParaRPr>
          </a:p>
          <a:p>
            <a:r>
              <a:rPr lang="vi-VN" sz="2800" b="1" i="0" dirty="0">
                <a:solidFill>
                  <a:srgbClr val="FF0000"/>
                </a:solidFill>
                <a:effectLst/>
                <a:latin typeface="Times New Roman" panose="02020603050405020304" pitchFamily="18" charset="0"/>
                <a:cs typeface="Times New Roman" panose="02020603050405020304" pitchFamily="18" charset="0"/>
              </a:rPr>
              <a:t> </a:t>
            </a:r>
            <a:r>
              <a:rPr lang="en-US" sz="2800" b="1" i="0" dirty="0">
                <a:solidFill>
                  <a:srgbClr val="FF0000"/>
                </a:solidFill>
                <a:effectLst/>
                <a:latin typeface="Times New Roman" panose="02020603050405020304" pitchFamily="18" charset="0"/>
                <a:cs typeface="Times New Roman" panose="02020603050405020304" pitchFamily="18" charset="0"/>
              </a:rPr>
              <a:t>P</a:t>
            </a:r>
            <a:r>
              <a:rPr lang="vi-VN" sz="2800" b="1" i="0" dirty="0">
                <a:solidFill>
                  <a:srgbClr val="FF0000"/>
                </a:solidFill>
                <a:effectLst/>
                <a:latin typeface="Times New Roman" panose="02020603050405020304" pitchFamily="18" charset="0"/>
                <a:cs typeface="Times New Roman" panose="02020603050405020304" pitchFamily="18" charset="0"/>
              </a:rPr>
              <a:t>hương thức (method), </a:t>
            </a:r>
            <a:endParaRPr lang="en-US" sz="2800" b="1" i="0" dirty="0">
              <a:solidFill>
                <a:srgbClr val="FF0000"/>
              </a:solidFill>
              <a:effectLst/>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T</a:t>
            </a:r>
            <a:r>
              <a:rPr lang="vi-VN" sz="2800" b="1" i="0" dirty="0">
                <a:solidFill>
                  <a:srgbClr val="FF0000"/>
                </a:solidFill>
                <a:effectLst/>
                <a:latin typeface="Times New Roman" panose="02020603050405020304" pitchFamily="18" charset="0"/>
                <a:cs typeface="Times New Roman" panose="02020603050405020304" pitchFamily="18" charset="0"/>
              </a:rPr>
              <a:t>huộc tính (property),</a:t>
            </a:r>
            <a:endParaRPr lang="en-US" sz="2800" b="1" i="0" dirty="0">
              <a:solidFill>
                <a:srgbClr val="FF0000"/>
              </a:solidFill>
              <a:effectLst/>
              <a:latin typeface="Times New Roman" panose="02020603050405020304" pitchFamily="18" charset="0"/>
              <a:cs typeface="Times New Roman" panose="02020603050405020304" pitchFamily="18" charset="0"/>
            </a:endParaRPr>
          </a:p>
          <a:p>
            <a:r>
              <a:rPr lang="en-US" sz="2800" b="1" i="0" dirty="0">
                <a:solidFill>
                  <a:srgbClr val="FF0000"/>
                </a:solidFill>
                <a:effectLst/>
                <a:latin typeface="Times New Roman" panose="02020603050405020304" pitchFamily="18" charset="0"/>
                <a:cs typeface="Times New Roman" panose="02020603050405020304" pitchFamily="18" charset="0"/>
              </a:rPr>
              <a:t>T</a:t>
            </a:r>
            <a:r>
              <a:rPr lang="vi-VN" sz="2800" b="1" i="0" dirty="0">
                <a:solidFill>
                  <a:srgbClr val="FF0000"/>
                </a:solidFill>
                <a:effectLst/>
                <a:latin typeface="Times New Roman" panose="02020603050405020304" pitchFamily="18" charset="0"/>
                <a:cs typeface="Times New Roman" panose="02020603050405020304" pitchFamily="18" charset="0"/>
              </a:rPr>
              <a:t>rường (field), </a:t>
            </a:r>
            <a:endParaRPr lang="en-US" sz="2800" b="1" i="0" dirty="0">
              <a:solidFill>
                <a:srgbClr val="FF0000"/>
              </a:solidFill>
              <a:effectLst/>
              <a:latin typeface="Times New Roman" panose="02020603050405020304" pitchFamily="18" charset="0"/>
              <a:cs typeface="Times New Roman" panose="02020603050405020304" pitchFamily="18" charset="0"/>
            </a:endParaRPr>
          </a:p>
          <a:p>
            <a:r>
              <a:rPr lang="en-US" sz="2800" b="1" i="0" dirty="0">
                <a:solidFill>
                  <a:srgbClr val="FF0000"/>
                </a:solidFill>
                <a:effectLst/>
                <a:latin typeface="Times New Roman" panose="02020603050405020304" pitchFamily="18" charset="0"/>
                <a:cs typeface="Times New Roman" panose="02020603050405020304" pitchFamily="18" charset="0"/>
              </a:rPr>
              <a:t>Đ</a:t>
            </a:r>
            <a:r>
              <a:rPr lang="vi-VN" sz="2800" b="1" i="0" dirty="0">
                <a:solidFill>
                  <a:srgbClr val="FF0000"/>
                </a:solidFill>
                <a:effectLst/>
                <a:latin typeface="Times New Roman" panose="02020603050405020304" pitchFamily="18" charset="0"/>
                <a:cs typeface="Times New Roman" panose="02020603050405020304" pitchFamily="18" charset="0"/>
              </a:rPr>
              <a:t>ối tượng (object)</a:t>
            </a:r>
            <a:endParaRPr 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74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6250676" y="728553"/>
            <a:ext cx="4551176" cy="707886"/>
          </a:xfrm>
          <a:prstGeom prst="rect">
            <a:avLst/>
          </a:prstGeom>
          <a:noFill/>
        </p:spPr>
        <p:txBody>
          <a:bodyPr wrap="square" rtlCol="0">
            <a:spAutoFit/>
          </a:bodyPr>
          <a:lstStyle/>
          <a:p>
            <a:pPr algn="l"/>
            <a:r>
              <a:rPr lang="en-US" sz="4000" b="1" i="0" dirty="0" err="1">
                <a:solidFill>
                  <a:srgbClr val="161C2D"/>
                </a:solidFill>
                <a:effectLst/>
                <a:latin typeface="Times New Roman" panose="02020603050405020304" pitchFamily="18" charset="0"/>
                <a:cs typeface="Times New Roman" panose="02020603050405020304" pitchFamily="18" charset="0"/>
              </a:rPr>
              <a:t>Lớp</a:t>
            </a:r>
            <a:r>
              <a:rPr lang="en-US" sz="4000" b="1" i="0" dirty="0">
                <a:solidFill>
                  <a:srgbClr val="161C2D"/>
                </a:solidFill>
                <a:effectLst/>
                <a:latin typeface="Times New Roman" panose="02020603050405020304" pitchFamily="18" charset="0"/>
                <a:cs typeface="Times New Roman" panose="02020603050405020304" pitchFamily="18" charset="0"/>
              </a:rPr>
              <a:t> (class)</a:t>
            </a:r>
          </a:p>
        </p:txBody>
      </p:sp>
      <p:sp>
        <p:nvSpPr>
          <p:cNvPr id="3" name="TextBox 2"/>
          <p:cNvSpPr txBox="1"/>
          <p:nvPr/>
        </p:nvSpPr>
        <p:spPr>
          <a:xfrm>
            <a:off x="1082447" y="1748768"/>
            <a:ext cx="9467271"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mj-lt"/>
              </a:rPr>
              <a:t>C</a:t>
            </a:r>
            <a:r>
              <a:rPr lang="vi-VN" sz="2400" b="1" dirty="0">
                <a:latin typeface="+mj-lt"/>
              </a:rPr>
              <a:t>lass</a:t>
            </a:r>
            <a:r>
              <a:rPr lang="vi-VN" sz="2400" dirty="0">
                <a:latin typeface="+mj-lt"/>
              </a:rPr>
              <a:t> trong lập trình hướng đối tượng là đại diện cho tập hợp các đối tượng có cùng các đặc điểm, hành vi, phương thức hoạt động.</a:t>
            </a:r>
            <a:endParaRPr lang="en-US" sz="2400" dirty="0">
              <a:latin typeface="+mj-lt"/>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6669444B-35B7-1FE3-40EE-292CF8193063}"/>
              </a:ext>
            </a:extLst>
          </p:cNvPr>
          <p:cNvSpPr txBox="1"/>
          <p:nvPr/>
        </p:nvSpPr>
        <p:spPr>
          <a:xfrm>
            <a:off x="880575" y="3060603"/>
            <a:ext cx="10482484" cy="892552"/>
          </a:xfrm>
          <a:prstGeom prst="rect">
            <a:avLst/>
          </a:prstGeom>
          <a:noFill/>
        </p:spPr>
        <p:txBody>
          <a:bodyPr wrap="square" rtlCol="0">
            <a:spAutoFit/>
          </a:bodyPr>
          <a:lstStyle/>
          <a:p>
            <a:pPr marL="342900" indent="-342900">
              <a:buFont typeface="Wingdings" panose="05000000000000000000" pitchFamily="2" charset="2"/>
              <a:buChar char="Ø"/>
            </a:pPr>
            <a:r>
              <a:rPr lang="en-US" sz="2800" b="1" i="0" dirty="0" err="1">
                <a:solidFill>
                  <a:srgbClr val="161C2D"/>
                </a:solidFill>
                <a:effectLst/>
                <a:latin typeface="Times New Roman" panose="02020603050405020304" pitchFamily="18" charset="0"/>
                <a:cs typeface="Times New Roman" panose="02020603050405020304" pitchFamily="18" charset="0"/>
              </a:rPr>
              <a:t>Thuộc</a:t>
            </a:r>
            <a:r>
              <a:rPr lang="en-US" sz="2800" b="1" i="0" dirty="0">
                <a:solidFill>
                  <a:srgbClr val="161C2D"/>
                </a:solidFill>
                <a:effectLst/>
                <a:latin typeface="Times New Roman" panose="02020603050405020304" pitchFamily="18" charset="0"/>
                <a:cs typeface="Times New Roman" panose="02020603050405020304" pitchFamily="18" charset="0"/>
              </a:rPr>
              <a:t> </a:t>
            </a:r>
            <a:r>
              <a:rPr lang="en-US" sz="2800" b="1" i="0" dirty="0" err="1">
                <a:solidFill>
                  <a:srgbClr val="161C2D"/>
                </a:solidFill>
                <a:effectLst/>
                <a:latin typeface="Times New Roman" panose="02020603050405020304" pitchFamily="18" charset="0"/>
                <a:cs typeface="Times New Roman" panose="02020603050405020304" pitchFamily="18" charset="0"/>
              </a:rPr>
              <a:t>tính</a:t>
            </a:r>
            <a:r>
              <a:rPr lang="en-US" sz="2800" b="1" i="0" dirty="0">
                <a:solidFill>
                  <a:srgbClr val="161C2D"/>
                </a:solidFill>
                <a:effectLst/>
                <a:latin typeface="Times New Roman" panose="02020603050405020304" pitchFamily="18" charset="0"/>
                <a:cs typeface="Times New Roman" panose="02020603050405020304" pitchFamily="18" charset="0"/>
              </a:rPr>
              <a:t> (property)</a:t>
            </a:r>
            <a:r>
              <a:rPr lang="vi-VN" sz="2800" b="1" i="0" dirty="0">
                <a:solidFill>
                  <a:srgbClr val="000000"/>
                </a:solidFill>
                <a:effectLst/>
                <a:latin typeface="Times New Roman" panose="02020603050405020304" pitchFamily="18" charset="0"/>
                <a:cs typeface="Times New Roman" panose="02020603050405020304" pitchFamily="18" charset="0"/>
              </a:rPr>
              <a:t> </a:t>
            </a:r>
            <a:r>
              <a:rPr lang="vi-VN" sz="2400" b="0" i="0" dirty="0">
                <a:solidFill>
                  <a:srgbClr val="161C2D"/>
                </a:solidFill>
                <a:effectLst/>
                <a:latin typeface="Times New Roman" panose="02020603050405020304" pitchFamily="18" charset="0"/>
                <a:cs typeface="Times New Roman" panose="02020603050405020304" pitchFamily="18" charset="0"/>
              </a:rPr>
              <a:t> các đặc điểm của đối tượng được thể hiện ra bên ngoài </a:t>
            </a: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36BFA68-BF19-3F86-D81A-FA9156CB7B95}"/>
              </a:ext>
            </a:extLst>
          </p:cNvPr>
          <p:cNvSpPr txBox="1"/>
          <p:nvPr/>
        </p:nvSpPr>
        <p:spPr>
          <a:xfrm>
            <a:off x="942333" y="4148308"/>
            <a:ext cx="9063700" cy="1138773"/>
          </a:xfrm>
          <a:prstGeom prst="rect">
            <a:avLst/>
          </a:prstGeom>
          <a:noFill/>
        </p:spPr>
        <p:txBody>
          <a:bodyPr wrap="none" rtlCol="0">
            <a:spAutoFit/>
          </a:bodyPr>
          <a:lstStyle/>
          <a:p>
            <a:pPr marL="342900" indent="-342900">
              <a:buFont typeface="Wingdings" panose="05000000000000000000" pitchFamily="2" charset="2"/>
              <a:buChar char="Ø"/>
            </a:pPr>
            <a:r>
              <a:rPr lang="vi-VN" sz="2800" b="1" i="0" dirty="0">
                <a:solidFill>
                  <a:srgbClr val="161C2D"/>
                </a:solidFill>
                <a:effectLst/>
                <a:latin typeface="+mj-lt"/>
              </a:rPr>
              <a:t>Phương thức (method)</a:t>
            </a:r>
            <a:endParaRPr lang="en-US" sz="2800" b="1" i="0" dirty="0">
              <a:solidFill>
                <a:srgbClr val="161C2D"/>
              </a:solidFill>
              <a:effectLst/>
              <a:latin typeface="+mj-lt"/>
            </a:endParaRPr>
          </a:p>
          <a:p>
            <a:r>
              <a:rPr lang="vi-VN" sz="2000" b="0" i="0" dirty="0">
                <a:solidFill>
                  <a:srgbClr val="000000"/>
                </a:solidFill>
                <a:effectLst/>
                <a:latin typeface="+mj-lt"/>
              </a:rPr>
              <a:t>  là các hành vi hay phương thức hoạt động của đối tượng.</a:t>
            </a:r>
          </a:p>
          <a:p>
            <a:r>
              <a:rPr lang="vi-VN" sz="2000" b="0" i="0" dirty="0">
                <a:solidFill>
                  <a:srgbClr val="000000"/>
                </a:solidFill>
                <a:effectLst/>
                <a:latin typeface="+mj-lt"/>
              </a:rPr>
              <a:t> Phương thức trong C# là một tập các câu lệnh cùng nhau thực hiện một tác vụ nào đó.</a:t>
            </a:r>
            <a:endParaRPr lang="en-US" sz="20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4552838" y="1069539"/>
            <a:ext cx="7048724" cy="923330"/>
          </a:xfrm>
          <a:prstGeom prst="rect">
            <a:avLst/>
          </a:prstGeom>
          <a:noFill/>
        </p:spPr>
        <p:txBody>
          <a:bodyPr wrap="none" rtlCol="0">
            <a:spAutoFit/>
          </a:bodyPr>
          <a:lstStyle/>
          <a:p>
            <a:pPr algn="l"/>
            <a:r>
              <a:rPr lang="en-US" sz="5400" b="1" i="0" dirty="0" err="1">
                <a:solidFill>
                  <a:srgbClr val="161C2D"/>
                </a:solidFill>
                <a:effectLst/>
                <a:latin typeface="Nunito" pitchFamily="2" charset="0"/>
              </a:rPr>
              <a:t>Thuộc</a:t>
            </a:r>
            <a:r>
              <a:rPr lang="en-US" sz="5400" b="1" i="0" dirty="0">
                <a:solidFill>
                  <a:srgbClr val="161C2D"/>
                </a:solidFill>
                <a:effectLst/>
                <a:latin typeface="Nunito" pitchFamily="2" charset="0"/>
              </a:rPr>
              <a:t> </a:t>
            </a:r>
            <a:r>
              <a:rPr lang="en-US" sz="5400" b="1" i="0" dirty="0" err="1">
                <a:solidFill>
                  <a:srgbClr val="161C2D"/>
                </a:solidFill>
                <a:effectLst/>
                <a:latin typeface="Nunito" pitchFamily="2" charset="0"/>
              </a:rPr>
              <a:t>tính</a:t>
            </a:r>
            <a:r>
              <a:rPr lang="en-US" sz="5400" b="1" i="0" dirty="0">
                <a:solidFill>
                  <a:srgbClr val="161C2D"/>
                </a:solidFill>
                <a:effectLst/>
                <a:latin typeface="Nunito" pitchFamily="2" charset="0"/>
              </a:rPr>
              <a:t> (property)</a:t>
            </a:r>
          </a:p>
        </p:txBody>
      </p:sp>
      <p:sp>
        <p:nvSpPr>
          <p:cNvPr id="8" name="TextBox 7">
            <a:extLst>
              <a:ext uri="{FF2B5EF4-FFF2-40B4-BE49-F238E27FC236}">
                <a16:creationId xmlns:a16="http://schemas.microsoft.com/office/drawing/2014/main" id="{30E2969C-3DD3-3C6A-AC6A-5A65311A4540}"/>
              </a:ext>
            </a:extLst>
          </p:cNvPr>
          <p:cNvSpPr txBox="1"/>
          <p:nvPr/>
        </p:nvSpPr>
        <p:spPr>
          <a:xfrm>
            <a:off x="1819702" y="2426882"/>
            <a:ext cx="10515600" cy="2554545"/>
          </a:xfrm>
          <a:prstGeom prst="rect">
            <a:avLst/>
          </a:prstGeom>
          <a:noFill/>
        </p:spPr>
        <p:txBody>
          <a:bodyPr wrap="square" rtlCol="0">
            <a:spAutoFit/>
          </a:bodyPr>
          <a:lstStyle/>
          <a:p>
            <a:pPr algn="just" fontAlgn="base">
              <a:buFont typeface="Arial" panose="020B0604020202020204" pitchFamily="34" charset="0"/>
              <a:buChar char="•"/>
            </a:pPr>
            <a:r>
              <a:rPr lang="vi-VN" sz="2800" b="0" i="0" dirty="0">
                <a:solidFill>
                  <a:srgbClr val="161C2D"/>
                </a:solidFill>
                <a:effectLst/>
                <a:latin typeface="+mj-lt"/>
              </a:rPr>
              <a:t>Một thuộc tính là một thành viên của class, nó cung cấp một cơ chế linh hoạt để truy cập các trường (field) của class.</a:t>
            </a:r>
            <a:endParaRPr lang="en-US" sz="2800" b="0" i="0" dirty="0">
              <a:solidFill>
                <a:srgbClr val="161C2D"/>
              </a:solidFill>
              <a:effectLst/>
              <a:latin typeface="+mj-lt"/>
            </a:endParaRPr>
          </a:p>
          <a:p>
            <a:pPr algn="just" fontAlgn="base">
              <a:buFont typeface="Arial" panose="020B0604020202020204" pitchFamily="34" charset="0"/>
              <a:buChar char="•"/>
            </a:pPr>
            <a:endParaRPr kumimoji="0" lang="en-US" altLang="en-US" sz="2000" i="0" u="none" strike="noStrike" cap="none" normalizeH="0" baseline="0" dirty="0">
              <a:ln>
                <a:noFill/>
              </a:ln>
              <a:solidFill>
                <a:srgbClr val="1B1B1B"/>
              </a:solidFill>
              <a:effectLst/>
              <a:latin typeface="+mj-lt"/>
              <a:cs typeface="Times New Roman" panose="02020603050405020304" pitchFamily="18" charset="0"/>
            </a:endParaRPr>
          </a:p>
          <a:p>
            <a:pPr algn="just" fontAlgn="base">
              <a:buFont typeface="Arial" panose="020B0604020202020204" pitchFamily="34" charset="0"/>
              <a:buChar char="•"/>
            </a:pPr>
            <a:r>
              <a:rPr lang="vi-VN" sz="2800" b="0" i="0" dirty="0">
                <a:solidFill>
                  <a:srgbClr val="161C2D"/>
                </a:solidFill>
                <a:effectLst/>
                <a:latin typeface="+mj-lt"/>
              </a:rPr>
              <a:t>Trong thuộc tính có 2 phương thức đặc biệt được gọi là accessor đó là </a:t>
            </a:r>
            <a:r>
              <a:rPr lang="vi-VN" sz="2800" b="1" i="0" dirty="0">
                <a:solidFill>
                  <a:srgbClr val="161C2D"/>
                </a:solidFill>
                <a:effectLst/>
                <a:latin typeface="+mj-lt"/>
              </a:rPr>
              <a:t>get</a:t>
            </a:r>
            <a:r>
              <a:rPr lang="vi-VN" sz="2800" b="0" i="0" dirty="0">
                <a:solidFill>
                  <a:srgbClr val="161C2D"/>
                </a:solidFill>
                <a:effectLst/>
                <a:latin typeface="+mj-lt"/>
              </a:rPr>
              <a:t> và </a:t>
            </a:r>
            <a:r>
              <a:rPr lang="vi-VN" sz="2800" b="1" i="0" dirty="0">
                <a:solidFill>
                  <a:srgbClr val="161C2D"/>
                </a:solidFill>
                <a:effectLst/>
                <a:latin typeface="+mj-lt"/>
              </a:rPr>
              <a:t>set</a:t>
            </a:r>
            <a:r>
              <a:rPr lang="vi-VN" sz="2800" b="0" i="0" dirty="0">
                <a:solidFill>
                  <a:srgbClr val="161C2D"/>
                </a:solidFill>
                <a:effectLst/>
                <a:latin typeface="+mj-lt"/>
              </a:rPr>
              <a:t>. Trong đó </a:t>
            </a:r>
            <a:r>
              <a:rPr lang="vi-VN" sz="2800" b="1" i="0" dirty="0">
                <a:solidFill>
                  <a:srgbClr val="161C2D"/>
                </a:solidFill>
                <a:effectLst/>
                <a:latin typeface="+mj-lt"/>
              </a:rPr>
              <a:t>get</a:t>
            </a:r>
            <a:r>
              <a:rPr lang="vi-VN" sz="2800" b="0" i="0" dirty="0">
                <a:solidFill>
                  <a:srgbClr val="161C2D"/>
                </a:solidFill>
                <a:effectLst/>
                <a:latin typeface="+mj-lt"/>
              </a:rPr>
              <a:t> sẽ trả về giá trị của trường còn </a:t>
            </a:r>
            <a:r>
              <a:rPr lang="vi-VN" sz="2800" b="1" i="0" dirty="0">
                <a:solidFill>
                  <a:srgbClr val="161C2D"/>
                </a:solidFill>
                <a:effectLst/>
                <a:latin typeface="+mj-lt"/>
              </a:rPr>
              <a:t>set</a:t>
            </a:r>
            <a:r>
              <a:rPr lang="vi-VN" sz="2800" b="0" i="0" dirty="0">
                <a:solidFill>
                  <a:srgbClr val="161C2D"/>
                </a:solidFill>
                <a:effectLst/>
                <a:latin typeface="+mj-lt"/>
              </a:rPr>
              <a:t> sẽ gán giá trị cho trường</a:t>
            </a:r>
            <a:endParaRPr lang="en-US" sz="2000" b="0" i="0" dirty="0">
              <a:solidFill>
                <a:srgbClr val="000000"/>
              </a:solidFill>
              <a:effectLst/>
              <a:latin typeface="+mj-lt"/>
              <a:cs typeface="Times New Roman" panose="02020603050405020304" pitchFamily="18" charset="0"/>
            </a:endParaRPr>
          </a:p>
        </p:txBody>
      </p:sp>
    </p:spTree>
    <p:extLst>
      <p:ext uri="{BB962C8B-B14F-4D97-AF65-F5344CB8AC3E}">
        <p14:creationId xmlns:p14="http://schemas.microsoft.com/office/powerpoint/2010/main" val="4167468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4552838" y="1069539"/>
            <a:ext cx="7048724" cy="923330"/>
          </a:xfrm>
          <a:prstGeom prst="rect">
            <a:avLst/>
          </a:prstGeom>
          <a:noFill/>
        </p:spPr>
        <p:txBody>
          <a:bodyPr wrap="none" rtlCol="0">
            <a:spAutoFit/>
          </a:bodyPr>
          <a:lstStyle/>
          <a:p>
            <a:pPr algn="l"/>
            <a:r>
              <a:rPr lang="en-US" sz="5400" b="1" i="0" dirty="0" err="1">
                <a:solidFill>
                  <a:srgbClr val="161C2D"/>
                </a:solidFill>
                <a:effectLst/>
                <a:latin typeface="Nunito" pitchFamily="2" charset="0"/>
              </a:rPr>
              <a:t>Thuộc</a:t>
            </a:r>
            <a:r>
              <a:rPr lang="en-US" sz="5400" b="1" i="0" dirty="0">
                <a:solidFill>
                  <a:srgbClr val="161C2D"/>
                </a:solidFill>
                <a:effectLst/>
                <a:latin typeface="Nunito" pitchFamily="2" charset="0"/>
              </a:rPr>
              <a:t> </a:t>
            </a:r>
            <a:r>
              <a:rPr lang="en-US" sz="5400" b="1" i="0" dirty="0" err="1">
                <a:solidFill>
                  <a:srgbClr val="161C2D"/>
                </a:solidFill>
                <a:effectLst/>
                <a:latin typeface="Nunito" pitchFamily="2" charset="0"/>
              </a:rPr>
              <a:t>tính</a:t>
            </a:r>
            <a:r>
              <a:rPr lang="en-US" sz="5400" b="1" i="0" dirty="0">
                <a:solidFill>
                  <a:srgbClr val="161C2D"/>
                </a:solidFill>
                <a:effectLst/>
                <a:latin typeface="Nunito" pitchFamily="2" charset="0"/>
              </a:rPr>
              <a:t> (property)</a:t>
            </a:r>
          </a:p>
        </p:txBody>
      </p:sp>
      <p:sp>
        <p:nvSpPr>
          <p:cNvPr id="8" name="TextBox 7">
            <a:extLst>
              <a:ext uri="{FF2B5EF4-FFF2-40B4-BE49-F238E27FC236}">
                <a16:creationId xmlns:a16="http://schemas.microsoft.com/office/drawing/2014/main" id="{30E2969C-3DD3-3C6A-AC6A-5A65311A4540}"/>
              </a:ext>
            </a:extLst>
          </p:cNvPr>
          <p:cNvSpPr txBox="1"/>
          <p:nvPr/>
        </p:nvSpPr>
        <p:spPr>
          <a:xfrm>
            <a:off x="1819702" y="2426882"/>
            <a:ext cx="10515600" cy="2554545"/>
          </a:xfrm>
          <a:prstGeom prst="rect">
            <a:avLst/>
          </a:prstGeom>
          <a:noFill/>
        </p:spPr>
        <p:txBody>
          <a:bodyPr wrap="square" rtlCol="0">
            <a:spAutoFit/>
          </a:bodyPr>
          <a:lstStyle/>
          <a:p>
            <a:pPr algn="just" fontAlgn="base">
              <a:buFont typeface="Arial" panose="020B0604020202020204" pitchFamily="34" charset="0"/>
              <a:buChar char="•"/>
            </a:pPr>
            <a:r>
              <a:rPr lang="vi-VN" sz="2800" b="0" i="0" dirty="0">
                <a:solidFill>
                  <a:srgbClr val="161C2D"/>
                </a:solidFill>
                <a:effectLst/>
                <a:latin typeface="+mj-lt"/>
              </a:rPr>
              <a:t>Một thuộc tính là một thành viên của class, nó cung cấp một cơ chế linh hoạt để truy cập các trường (field) của class.</a:t>
            </a:r>
            <a:endParaRPr lang="en-US" sz="2800" b="0" i="0" dirty="0">
              <a:solidFill>
                <a:srgbClr val="161C2D"/>
              </a:solidFill>
              <a:effectLst/>
              <a:latin typeface="+mj-lt"/>
            </a:endParaRPr>
          </a:p>
          <a:p>
            <a:pPr algn="just" fontAlgn="base">
              <a:buFont typeface="Arial" panose="020B0604020202020204" pitchFamily="34" charset="0"/>
              <a:buChar char="•"/>
            </a:pPr>
            <a:endParaRPr kumimoji="0" lang="en-US" altLang="en-US" sz="2000" i="0" u="none" strike="noStrike" cap="none" normalizeH="0" baseline="0" dirty="0">
              <a:ln>
                <a:noFill/>
              </a:ln>
              <a:solidFill>
                <a:srgbClr val="1B1B1B"/>
              </a:solidFill>
              <a:effectLst/>
              <a:latin typeface="+mj-lt"/>
              <a:cs typeface="Times New Roman" panose="02020603050405020304" pitchFamily="18" charset="0"/>
            </a:endParaRPr>
          </a:p>
          <a:p>
            <a:pPr algn="just" fontAlgn="base">
              <a:buFont typeface="Arial" panose="020B0604020202020204" pitchFamily="34" charset="0"/>
              <a:buChar char="•"/>
            </a:pPr>
            <a:r>
              <a:rPr lang="vi-VN" sz="2800" b="0" i="0" dirty="0">
                <a:solidFill>
                  <a:srgbClr val="161C2D"/>
                </a:solidFill>
                <a:effectLst/>
                <a:latin typeface="+mj-lt"/>
              </a:rPr>
              <a:t>Trong thuộc tính có 2 phương thức đặc biệt được gọi là accessor đó là </a:t>
            </a:r>
            <a:r>
              <a:rPr lang="vi-VN" sz="2800" b="1" i="0" dirty="0">
                <a:solidFill>
                  <a:srgbClr val="161C2D"/>
                </a:solidFill>
                <a:effectLst/>
                <a:latin typeface="+mj-lt"/>
              </a:rPr>
              <a:t>get</a:t>
            </a:r>
            <a:r>
              <a:rPr lang="vi-VN" sz="2800" b="0" i="0" dirty="0">
                <a:solidFill>
                  <a:srgbClr val="161C2D"/>
                </a:solidFill>
                <a:effectLst/>
                <a:latin typeface="+mj-lt"/>
              </a:rPr>
              <a:t> và </a:t>
            </a:r>
            <a:r>
              <a:rPr lang="vi-VN" sz="2800" b="1" i="0" dirty="0">
                <a:solidFill>
                  <a:srgbClr val="161C2D"/>
                </a:solidFill>
                <a:effectLst/>
                <a:latin typeface="+mj-lt"/>
              </a:rPr>
              <a:t>set</a:t>
            </a:r>
            <a:r>
              <a:rPr lang="vi-VN" sz="2800" b="0" i="0" dirty="0">
                <a:solidFill>
                  <a:srgbClr val="161C2D"/>
                </a:solidFill>
                <a:effectLst/>
                <a:latin typeface="+mj-lt"/>
              </a:rPr>
              <a:t>. Trong đó </a:t>
            </a:r>
            <a:r>
              <a:rPr lang="vi-VN" sz="2800" b="1" i="0" dirty="0">
                <a:solidFill>
                  <a:srgbClr val="161C2D"/>
                </a:solidFill>
                <a:effectLst/>
                <a:latin typeface="+mj-lt"/>
              </a:rPr>
              <a:t>get</a:t>
            </a:r>
            <a:r>
              <a:rPr lang="vi-VN" sz="2800" b="0" i="0" dirty="0">
                <a:solidFill>
                  <a:srgbClr val="161C2D"/>
                </a:solidFill>
                <a:effectLst/>
                <a:latin typeface="+mj-lt"/>
              </a:rPr>
              <a:t> sẽ trả về giá trị của trường còn </a:t>
            </a:r>
            <a:r>
              <a:rPr lang="vi-VN" sz="2800" b="1" i="0" dirty="0">
                <a:solidFill>
                  <a:srgbClr val="161C2D"/>
                </a:solidFill>
                <a:effectLst/>
                <a:latin typeface="+mj-lt"/>
              </a:rPr>
              <a:t>set</a:t>
            </a:r>
            <a:r>
              <a:rPr lang="vi-VN" sz="2800" b="0" i="0" dirty="0">
                <a:solidFill>
                  <a:srgbClr val="161C2D"/>
                </a:solidFill>
                <a:effectLst/>
                <a:latin typeface="+mj-lt"/>
              </a:rPr>
              <a:t> sẽ gán giá trị cho trường</a:t>
            </a:r>
            <a:endParaRPr lang="en-US" sz="2000" b="0" i="0" dirty="0">
              <a:solidFill>
                <a:srgbClr val="000000"/>
              </a:solidFill>
              <a:effectLst/>
              <a:latin typeface="+mj-lt"/>
              <a:cs typeface="Times New Roman" panose="02020603050405020304" pitchFamily="18" charset="0"/>
            </a:endParaRPr>
          </a:p>
        </p:txBody>
      </p:sp>
    </p:spTree>
    <p:extLst>
      <p:ext uri="{BB962C8B-B14F-4D97-AF65-F5344CB8AC3E}">
        <p14:creationId xmlns:p14="http://schemas.microsoft.com/office/powerpoint/2010/main" val="28819216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3"/>
          <p:cNvPicPr preferRelativeResize="0"/>
          <p:nvPr/>
        </p:nvPicPr>
        <p:blipFill rotWithShape="1">
          <a:blip r:embed="rId3">
            <a:alphaModFix/>
          </a:blip>
          <a:srcRect/>
          <a:stretch/>
        </p:blipFill>
        <p:spPr>
          <a:xfrm>
            <a:off x="0" y="-228600"/>
            <a:ext cx="12192000" cy="6858000"/>
          </a:xfrm>
          <a:prstGeom prst="rect">
            <a:avLst/>
          </a:prstGeom>
          <a:noFill/>
          <a:ln>
            <a:noFill/>
          </a:ln>
        </p:spPr>
      </p:pic>
      <p:sp>
        <p:nvSpPr>
          <p:cNvPr id="77" name="Google Shape;77;p3"/>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78" name="Google Shape;78;p3"/>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4" name="TextBox 3">
            <a:extLst>
              <a:ext uri="{FF2B5EF4-FFF2-40B4-BE49-F238E27FC236}">
                <a16:creationId xmlns:a16="http://schemas.microsoft.com/office/drawing/2014/main" id="{16EEFFB2-E142-8463-4A03-158382D3C496}"/>
              </a:ext>
            </a:extLst>
          </p:cNvPr>
          <p:cNvSpPr txBox="1"/>
          <p:nvPr/>
        </p:nvSpPr>
        <p:spPr>
          <a:xfrm>
            <a:off x="4599296" y="893391"/>
            <a:ext cx="8175009" cy="1015663"/>
          </a:xfrm>
          <a:prstGeom prst="rect">
            <a:avLst/>
          </a:prstGeom>
          <a:noFill/>
        </p:spPr>
        <p:txBody>
          <a:bodyPr wrap="square" rtlCol="0">
            <a:spAutoFit/>
          </a:bodyPr>
          <a:lstStyle/>
          <a:p>
            <a:pPr algn="l"/>
            <a:r>
              <a:rPr lang="en-US" sz="6000" b="0" i="0" dirty="0">
                <a:solidFill>
                  <a:srgbClr val="000000"/>
                </a:solidFill>
                <a:effectLst/>
                <a:latin typeface="Times New Roman" panose="02020603050405020304" pitchFamily="18" charset="0"/>
                <a:cs typeface="Times New Roman" panose="02020603050405020304" pitchFamily="18" charset="0"/>
              </a:rPr>
              <a:t> Abstract class</a:t>
            </a:r>
            <a:endParaRPr lang="vi-VN" sz="4800" b="1" i="0" dirty="0">
              <a:solidFill>
                <a:srgbClr val="161C2D"/>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F196760-F2CB-B31F-5989-2442D5EE6A85}"/>
              </a:ext>
            </a:extLst>
          </p:cNvPr>
          <p:cNvSpPr txBox="1"/>
          <p:nvPr/>
        </p:nvSpPr>
        <p:spPr>
          <a:xfrm>
            <a:off x="304800" y="1791784"/>
            <a:ext cx="11254854" cy="646331"/>
          </a:xfrm>
          <a:prstGeom prst="rect">
            <a:avLst/>
          </a:prstGeom>
          <a:noFill/>
        </p:spPr>
        <p:txBody>
          <a:bodyPr wrap="square" rtlCol="0">
            <a:spAutoFit/>
          </a:bodyPr>
          <a:lstStyle/>
          <a:p>
            <a:r>
              <a:rPr lang="vi-VN" sz="3600" b="1" i="0" dirty="0">
                <a:solidFill>
                  <a:srgbClr val="000000"/>
                </a:solidFill>
                <a:effectLst/>
                <a:latin typeface="+mj-lt"/>
              </a:rPr>
              <a:t>Abstract class</a:t>
            </a:r>
            <a:r>
              <a:rPr lang="vi-VN" sz="3600" b="0" i="0" dirty="0">
                <a:solidFill>
                  <a:srgbClr val="000000"/>
                </a:solidFill>
                <a:effectLst/>
                <a:latin typeface="+mj-lt"/>
              </a:rPr>
              <a:t> hay còn gọi là lớp trừu tượng.</a:t>
            </a:r>
            <a:endParaRPr lang="en-US" sz="3600" dirty="0">
              <a:latin typeface="+mj-lt"/>
            </a:endParaRPr>
          </a:p>
        </p:txBody>
      </p:sp>
      <p:sp>
        <p:nvSpPr>
          <p:cNvPr id="2" name="TextBox 1">
            <a:extLst>
              <a:ext uri="{FF2B5EF4-FFF2-40B4-BE49-F238E27FC236}">
                <a16:creationId xmlns:a16="http://schemas.microsoft.com/office/drawing/2014/main" id="{10EDE228-2E35-D48C-E616-9AB90F79A8F1}"/>
              </a:ext>
            </a:extLst>
          </p:cNvPr>
          <p:cNvSpPr txBox="1"/>
          <p:nvPr/>
        </p:nvSpPr>
        <p:spPr>
          <a:xfrm>
            <a:off x="357116" y="2690177"/>
            <a:ext cx="11507338" cy="830997"/>
          </a:xfrm>
          <a:prstGeom prst="rect">
            <a:avLst/>
          </a:prstGeom>
          <a:noFill/>
        </p:spPr>
        <p:txBody>
          <a:bodyPr wrap="square" rtlCol="0">
            <a:spAutoFit/>
          </a:bodyPr>
          <a:lstStyle/>
          <a:p>
            <a:r>
              <a:rPr lang="en-US" sz="2400" b="0" i="0" dirty="0" err="1">
                <a:solidFill>
                  <a:srgbClr val="000000"/>
                </a:solidFill>
                <a:effectLst/>
                <a:latin typeface="Times New Roman" panose="02020603050405020304" pitchFamily="18" charset="0"/>
                <a:cs typeface="Times New Roman" panose="02020603050405020304" pitchFamily="18" charset="0"/>
              </a:rPr>
              <a:t>Nó</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a:solidFill>
                  <a:srgbClr val="000000"/>
                </a:solidFill>
                <a:effectLst/>
                <a:latin typeface="Times New Roman" panose="02020603050405020304" pitchFamily="18" charset="0"/>
                <a:cs typeface="Times New Roman" panose="02020603050405020304" pitchFamily="18" charset="0"/>
              </a:rPr>
              <a:t>được xem như là một lớp cha(</a:t>
            </a:r>
            <a:r>
              <a:rPr lang="vi-VN" sz="2400" b="0" i="1" dirty="0">
                <a:solidFill>
                  <a:srgbClr val="000000"/>
                </a:solidFill>
                <a:effectLst/>
                <a:latin typeface="Times New Roman" panose="02020603050405020304" pitchFamily="18" charset="0"/>
                <a:cs typeface="Times New Roman" panose="02020603050405020304" pitchFamily="18" charset="0"/>
              </a:rPr>
              <a:t>base class</a:t>
            </a:r>
            <a:r>
              <a:rPr lang="vi-VN" sz="2400" b="0" i="0" dirty="0">
                <a:solidFill>
                  <a:srgbClr val="000000"/>
                </a:solidFill>
                <a:effectLst/>
                <a:latin typeface="Times New Roman" panose="02020603050405020304" pitchFamily="18" charset="0"/>
                <a:cs typeface="Times New Roman" panose="02020603050405020304" pitchFamily="18" charset="0"/>
              </a:rPr>
              <a:t>) cho tất cả các lớp con(</a:t>
            </a:r>
            <a:r>
              <a:rPr lang="vi-VN" sz="2400" b="0" i="1" dirty="0">
                <a:solidFill>
                  <a:srgbClr val="000000"/>
                </a:solidFill>
                <a:effectLst/>
                <a:latin typeface="Times New Roman" panose="02020603050405020304" pitchFamily="18" charset="0"/>
                <a:cs typeface="Times New Roman" panose="02020603050405020304" pitchFamily="18" charset="0"/>
              </a:rPr>
              <a:t>derived class</a:t>
            </a:r>
            <a:r>
              <a:rPr lang="vi-VN" sz="2400" b="0" i="0" dirty="0">
                <a:solidFill>
                  <a:srgbClr val="000000"/>
                </a:solidFill>
                <a:effectLst/>
                <a:latin typeface="Times New Roman" panose="02020603050405020304" pitchFamily="18" charset="0"/>
                <a:cs typeface="Times New Roman" panose="02020603050405020304" pitchFamily="18" charset="0"/>
              </a:rPr>
              <a:t>) có cùng bản chất (kiểu, loại, nhiệm vụ của lớp).</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888345B-62F2-7581-DC38-C4DD8BE71F07}"/>
              </a:ext>
            </a:extLst>
          </p:cNvPr>
          <p:cNvSpPr txBox="1"/>
          <p:nvPr/>
        </p:nvSpPr>
        <p:spPr>
          <a:xfrm>
            <a:off x="1275558" y="3630216"/>
            <a:ext cx="9926115" cy="2554545"/>
          </a:xfrm>
          <a:prstGeom prst="rect">
            <a:avLst/>
          </a:prstGeom>
          <a:noFill/>
        </p:spPr>
        <p:txBody>
          <a:bodyPr wrap="none" rtlCol="0">
            <a:spAutoFit/>
          </a:bodyPr>
          <a:lstStyle/>
          <a:p>
            <a:r>
              <a:rPr lang="vi-VN" sz="2000" b="0" i="0" u="sng" dirty="0">
                <a:solidFill>
                  <a:srgbClr val="000000"/>
                </a:solidFill>
                <a:effectLst/>
                <a:latin typeface="+mj-lt"/>
              </a:rPr>
              <a:t>Ví dụ:</a:t>
            </a:r>
            <a:r>
              <a:rPr lang="vi-VN" sz="2000" b="0" i="0" dirty="0">
                <a:solidFill>
                  <a:srgbClr val="000000"/>
                </a:solidFill>
                <a:effectLst/>
                <a:latin typeface="+mj-lt"/>
              </a:rPr>
              <a:t> chúng ta có một lớp </a:t>
            </a:r>
            <a:r>
              <a:rPr lang="vi-VN" sz="2000" b="1" i="0" dirty="0">
                <a:solidFill>
                  <a:srgbClr val="000000"/>
                </a:solidFill>
                <a:effectLst/>
                <a:latin typeface="+mj-lt"/>
              </a:rPr>
              <a:t>Animal</a:t>
            </a:r>
            <a:r>
              <a:rPr lang="vi-VN" sz="2000" b="0" i="0" dirty="0">
                <a:solidFill>
                  <a:srgbClr val="000000"/>
                </a:solidFill>
                <a:effectLst/>
                <a:latin typeface="+mj-lt"/>
              </a:rPr>
              <a:t> gồm 2 phương thức:</a:t>
            </a:r>
            <a:r>
              <a:rPr lang="en-US" sz="2000" b="0" i="0" dirty="0">
                <a:solidFill>
                  <a:srgbClr val="000000"/>
                </a:solidFill>
                <a:effectLst/>
                <a:latin typeface="+mj-lt"/>
              </a:rPr>
              <a:t> Eat() </a:t>
            </a:r>
            <a:r>
              <a:rPr lang="en-US" sz="2000" b="0" i="0" dirty="0" err="1">
                <a:solidFill>
                  <a:srgbClr val="000000"/>
                </a:solidFill>
                <a:effectLst/>
                <a:latin typeface="+mj-lt"/>
              </a:rPr>
              <a:t>và</a:t>
            </a:r>
            <a:r>
              <a:rPr lang="en-US" sz="2000" b="0" i="0" dirty="0">
                <a:solidFill>
                  <a:srgbClr val="000000"/>
                </a:solidFill>
                <a:effectLst/>
                <a:latin typeface="+mj-lt"/>
              </a:rPr>
              <a:t> </a:t>
            </a:r>
            <a:r>
              <a:rPr lang="en-US" sz="2000" b="0" i="0" dirty="0" err="1">
                <a:solidFill>
                  <a:srgbClr val="000000"/>
                </a:solidFill>
                <a:effectLst/>
                <a:latin typeface="+mj-lt"/>
              </a:rPr>
              <a:t>AnimalSound</a:t>
            </a:r>
            <a:r>
              <a:rPr lang="en-US" sz="2000" dirty="0">
                <a:latin typeface="+mj-lt"/>
              </a:rPr>
              <a:t>()</a:t>
            </a:r>
          </a:p>
          <a:p>
            <a:r>
              <a:rPr lang="vi-VN" sz="2000" dirty="0">
                <a:latin typeface="+mj-lt"/>
              </a:rPr>
              <a:t>– Và chúng ta có 3 lớp </a:t>
            </a:r>
            <a:r>
              <a:rPr lang="vi-VN" sz="2000" b="1" dirty="0">
                <a:latin typeface="+mj-lt"/>
              </a:rPr>
              <a:t>Cow, Cat, Bird </a:t>
            </a:r>
            <a:r>
              <a:rPr lang="vi-VN" sz="2000" dirty="0">
                <a:latin typeface="+mj-lt"/>
              </a:rPr>
              <a:t>kế thừa từ lớp </a:t>
            </a:r>
            <a:r>
              <a:rPr lang="vi-VN" sz="2000" b="1" dirty="0">
                <a:latin typeface="+mj-lt"/>
              </a:rPr>
              <a:t>Animal</a:t>
            </a:r>
            <a:r>
              <a:rPr lang="vi-VN" sz="2000" dirty="0">
                <a:latin typeface="+mj-lt"/>
              </a:rPr>
              <a:t>, tuy nhiên Cow, Cat, Bird thì:</a:t>
            </a:r>
          </a:p>
          <a:p>
            <a:endParaRPr lang="vi-VN" sz="2000" dirty="0">
              <a:latin typeface="+mj-lt"/>
            </a:endParaRPr>
          </a:p>
          <a:p>
            <a:r>
              <a:rPr lang="vi-VN" sz="2000" b="1" dirty="0">
                <a:latin typeface="+mj-lt"/>
              </a:rPr>
              <a:t>・ Không cùng ăn một loại thức ăn.</a:t>
            </a:r>
          </a:p>
          <a:p>
            <a:r>
              <a:rPr lang="vi-VN" sz="2000" b="1" dirty="0">
                <a:latin typeface="+mj-lt"/>
              </a:rPr>
              <a:t>・ Và tiếng kêu cũng không giống nhau.</a:t>
            </a:r>
            <a:endParaRPr lang="en-US" sz="2000" b="1" dirty="0">
              <a:latin typeface="+mj-lt"/>
            </a:endParaRPr>
          </a:p>
          <a:p>
            <a:endParaRPr lang="vi-VN" sz="2000" dirty="0">
              <a:latin typeface="+mj-lt"/>
            </a:endParaRPr>
          </a:p>
          <a:p>
            <a:r>
              <a:rPr lang="vi-VN" sz="2000" dirty="0">
                <a:latin typeface="+mj-lt"/>
              </a:rPr>
              <a:t>– Do đó mà các phương thức Eat(), AnimalSound() cần phải khác nhau cho từng loại động vật,</a:t>
            </a:r>
            <a:endParaRPr lang="en-US" sz="2000" dirty="0">
              <a:latin typeface="+mj-lt"/>
            </a:endParaRPr>
          </a:p>
          <a:p>
            <a:r>
              <a:rPr lang="vi-VN" sz="2000" dirty="0">
                <a:latin typeface="+mj-lt"/>
              </a:rPr>
              <a:t> trong khi chúng cùng được kế thừa từ một lớp duy nhất là Animal.</a:t>
            </a:r>
            <a:endParaRPr lang="en-US" sz="20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4" name="TextBox 3">
            <a:extLst>
              <a:ext uri="{FF2B5EF4-FFF2-40B4-BE49-F238E27FC236}">
                <a16:creationId xmlns:a16="http://schemas.microsoft.com/office/drawing/2014/main" id="{375728E5-CF6E-11F1-C9CD-E6FBD22478E5}"/>
              </a:ext>
            </a:extLst>
          </p:cNvPr>
          <p:cNvSpPr txBox="1"/>
          <p:nvPr/>
        </p:nvSpPr>
        <p:spPr>
          <a:xfrm>
            <a:off x="7865660" y="974467"/>
            <a:ext cx="2820538" cy="707886"/>
          </a:xfrm>
          <a:prstGeom prst="rect">
            <a:avLst/>
          </a:prstGeom>
          <a:noFill/>
        </p:spPr>
        <p:txBody>
          <a:bodyPr wrap="square" rtlCol="0">
            <a:spAutoFit/>
          </a:bodyPr>
          <a:lstStyle/>
          <a:p>
            <a:pPr algn="l"/>
            <a:r>
              <a:rPr lang="en-US" sz="4000" b="1" i="0" dirty="0">
                <a:solidFill>
                  <a:srgbClr val="161C2D"/>
                </a:solidFill>
                <a:effectLst/>
                <a:latin typeface="Nunito" pitchFamily="2" charset="0"/>
              </a:rPr>
              <a:t>T</a:t>
            </a:r>
            <a:r>
              <a:rPr lang="vi-VN" sz="4000" b="1" i="0" dirty="0">
                <a:solidFill>
                  <a:srgbClr val="161C2D"/>
                </a:solidFill>
                <a:effectLst/>
                <a:latin typeface="Nunito" pitchFamily="2" charset="0"/>
              </a:rPr>
              <a:t>ính chất</a:t>
            </a:r>
          </a:p>
        </p:txBody>
      </p:sp>
      <p:sp>
        <p:nvSpPr>
          <p:cNvPr id="2" name="TextBox 1">
            <a:extLst>
              <a:ext uri="{FF2B5EF4-FFF2-40B4-BE49-F238E27FC236}">
                <a16:creationId xmlns:a16="http://schemas.microsoft.com/office/drawing/2014/main" id="{B834BF3D-9992-2C4E-B42F-84453E7FD0C2}"/>
              </a:ext>
            </a:extLst>
          </p:cNvPr>
          <p:cNvSpPr txBox="1"/>
          <p:nvPr/>
        </p:nvSpPr>
        <p:spPr>
          <a:xfrm>
            <a:off x="2251881" y="2151727"/>
            <a:ext cx="5456943" cy="2554545"/>
          </a:xfrm>
          <a:prstGeom prst="rect">
            <a:avLst/>
          </a:prstGeom>
          <a:noFill/>
        </p:spPr>
        <p:txBody>
          <a:bodyPr wrap="none" rtlCol="0">
            <a:spAutoFit/>
          </a:bodyPr>
          <a:lstStyle/>
          <a:p>
            <a:pPr algn="l">
              <a:buFont typeface="Arial" panose="020B0604020202020204" pitchFamily="34" charset="0"/>
              <a:buChar char="•"/>
            </a:pPr>
            <a:r>
              <a:rPr lang="vi-VN" sz="3200" b="0" i="0" dirty="0">
                <a:solidFill>
                  <a:srgbClr val="161C2D"/>
                </a:solidFill>
                <a:effectLst/>
                <a:latin typeface="+mj-lt"/>
              </a:rPr>
              <a:t>Tính đóng gói (Encapsulation).</a:t>
            </a:r>
          </a:p>
          <a:p>
            <a:pPr algn="l">
              <a:buFont typeface="Arial" panose="020B0604020202020204" pitchFamily="34" charset="0"/>
              <a:buChar char="•"/>
            </a:pPr>
            <a:r>
              <a:rPr lang="vi-VN" sz="3200" b="0" i="0" dirty="0">
                <a:solidFill>
                  <a:srgbClr val="161C2D"/>
                </a:solidFill>
                <a:effectLst/>
                <a:latin typeface="+mj-lt"/>
              </a:rPr>
              <a:t>Tính kế thừa (Inheritance).</a:t>
            </a:r>
          </a:p>
          <a:p>
            <a:pPr algn="l">
              <a:buFont typeface="Arial" panose="020B0604020202020204" pitchFamily="34" charset="0"/>
              <a:buChar char="•"/>
            </a:pPr>
            <a:r>
              <a:rPr lang="vi-VN" sz="3200" b="0" i="0" dirty="0">
                <a:solidFill>
                  <a:srgbClr val="161C2D"/>
                </a:solidFill>
                <a:effectLst/>
                <a:latin typeface="+mj-lt"/>
              </a:rPr>
              <a:t>Tính đa hình (Polymorphism).</a:t>
            </a:r>
          </a:p>
          <a:p>
            <a:pPr algn="l">
              <a:buFont typeface="Arial" panose="020B0604020202020204" pitchFamily="34" charset="0"/>
              <a:buChar char="•"/>
            </a:pPr>
            <a:r>
              <a:rPr lang="vi-VN" sz="3200" b="0" i="0" dirty="0">
                <a:solidFill>
                  <a:srgbClr val="161C2D"/>
                </a:solidFill>
                <a:effectLst/>
                <a:latin typeface="+mj-lt"/>
              </a:rPr>
              <a:t>Tính trừu tượng (Abstraction).</a:t>
            </a:r>
          </a:p>
          <a:p>
            <a:endParaRPr lang="en-US" sz="3200" dirty="0">
              <a:latin typeface="+mj-lt"/>
            </a:endParaRPr>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3152633" y="957751"/>
            <a:ext cx="7820167" cy="707886"/>
          </a:xfrm>
          <a:prstGeom prst="rect">
            <a:avLst/>
          </a:prstGeom>
          <a:noFill/>
        </p:spPr>
        <p:txBody>
          <a:bodyPr wrap="square" rtlCol="0">
            <a:spAutoFit/>
          </a:bodyPr>
          <a:lstStyle/>
          <a:p>
            <a:pPr algn="l"/>
            <a:r>
              <a:rPr lang="en-US" sz="4000" b="1" i="0" dirty="0" err="1">
                <a:solidFill>
                  <a:srgbClr val="161C2D"/>
                </a:solidFill>
                <a:effectLst/>
                <a:latin typeface="Nunito" pitchFamily="2" charset="0"/>
              </a:rPr>
              <a:t>Tính</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đóng</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gói</a:t>
            </a:r>
            <a:r>
              <a:rPr lang="en-US" sz="4000" b="1" i="0" dirty="0">
                <a:solidFill>
                  <a:srgbClr val="161C2D"/>
                </a:solidFill>
                <a:effectLst/>
                <a:latin typeface="Nunito" pitchFamily="2" charset="0"/>
              </a:rPr>
              <a:t> (Encapsulation)</a:t>
            </a:r>
          </a:p>
        </p:txBody>
      </p:sp>
      <p:sp>
        <p:nvSpPr>
          <p:cNvPr id="3" name="TextBox 2"/>
          <p:cNvSpPr txBox="1"/>
          <p:nvPr/>
        </p:nvSpPr>
        <p:spPr>
          <a:xfrm>
            <a:off x="1946546" y="2454959"/>
            <a:ext cx="10209737" cy="2677656"/>
          </a:xfrm>
          <a:prstGeom prst="rect">
            <a:avLst/>
          </a:prstGeom>
          <a:noFill/>
        </p:spPr>
        <p:txBody>
          <a:bodyPr wrap="square" rtlCol="0">
            <a:spAutoFit/>
          </a:bodyPr>
          <a:lstStyle/>
          <a:p>
            <a:r>
              <a:rPr lang="vi-VN" sz="2800" b="1" dirty="0">
                <a:latin typeface="+mj-lt"/>
              </a:rPr>
              <a:t>Tính đóng gói</a:t>
            </a:r>
            <a:r>
              <a:rPr lang="vi-VN" sz="2800" dirty="0">
                <a:latin typeface="+mj-lt"/>
              </a:rPr>
              <a:t> là khả năng che giấu thông tin của đối tượng với môi trường bên ngoài.</a:t>
            </a:r>
            <a:endParaRPr lang="en-US" sz="2800" dirty="0">
              <a:latin typeface="+mj-lt"/>
            </a:endParaRPr>
          </a:p>
          <a:p>
            <a:endParaRPr lang="en-US" sz="2800" dirty="0">
              <a:latin typeface="+mj-lt"/>
            </a:endParaRPr>
          </a:p>
          <a:p>
            <a:r>
              <a:rPr lang="vi-VN" sz="2800" dirty="0">
                <a:latin typeface="+mj-lt"/>
              </a:rPr>
              <a:t>Tính chất này giúp đảm bảo sự toàn vẹn và bảo mật của đối tượng. Tính chất này được thể hiện thông qua các từ khóa chỉ định truy cập như: </a:t>
            </a:r>
            <a:r>
              <a:rPr lang="vi-VN" sz="2800" b="1" dirty="0">
                <a:latin typeface="+mj-lt"/>
              </a:rPr>
              <a:t>public</a:t>
            </a:r>
            <a:r>
              <a:rPr lang="vi-VN" sz="2800" dirty="0">
                <a:latin typeface="+mj-lt"/>
              </a:rPr>
              <a:t>, </a:t>
            </a:r>
            <a:r>
              <a:rPr lang="vi-VN" sz="2800" b="1" dirty="0">
                <a:latin typeface="+mj-lt"/>
              </a:rPr>
              <a:t>private, protected, internal, protected internal</a:t>
            </a:r>
            <a:r>
              <a:rPr lang="vi-VN" sz="2800" dirty="0">
                <a:latin typeface="+mj-lt"/>
              </a:rPr>
              <a:t>.</a:t>
            </a:r>
            <a:endParaRPr lang="en-US" sz="2800"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351508556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TotalTime>
  <Words>1354</Words>
  <Application>Microsoft Office PowerPoint</Application>
  <PresentationFormat>Widescreen</PresentationFormat>
  <Paragraphs>145</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Nunito</vt:lpstr>
      <vt:lpstr>Times New Roman</vt:lpstr>
      <vt:lpstr>Oi</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Quan Nguyen Trong</cp:lastModifiedBy>
  <cp:revision>275</cp:revision>
  <dcterms:created xsi:type="dcterms:W3CDTF">2020-08-07T13:14:06Z</dcterms:created>
  <dcterms:modified xsi:type="dcterms:W3CDTF">2022-08-29T03:03:26Z</dcterms:modified>
</cp:coreProperties>
</file>