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3" r:id="rId3"/>
    <p:sldId id="279" r:id="rId4"/>
    <p:sldId id="259" r:id="rId5"/>
    <p:sldId id="266" r:id="rId6"/>
    <p:sldId id="285" r:id="rId7"/>
    <p:sldId id="287" r:id="rId8"/>
    <p:sldId id="286" r:id="rId9"/>
    <p:sldId id="288" r:id="rId10"/>
    <p:sldId id="289" r:id="rId11"/>
    <p:sldId id="290" r:id="rId12"/>
    <p:sldId id="282" r:id="rId13"/>
    <p:sldId id="291" r:id="rId14"/>
    <p:sldId id="283" r:id="rId15"/>
    <p:sldId id="284" r:id="rId16"/>
  </p:sldIdLst>
  <p:sldSz cx="12192000" cy="6858000"/>
  <p:notesSz cx="6858000" cy="9144000"/>
  <p:embeddedFontLst>
    <p:embeddedFont>
      <p:font typeface="Nunito" pitchFamily="2" charset="0"/>
      <p:regular r:id="rId18"/>
      <p:bold r:id="rId19"/>
      <p:italic r:id="rId20"/>
      <p:boldItalic r:id="rId21"/>
    </p:embeddedFont>
    <p:embeddedFont>
      <p:font typeface="Oi" panose="020B0604020202020204" charset="0"/>
      <p:regular r:id="rId22"/>
    </p:embeddedFont>
    <p:embeddedFont>
      <p:font typeface="Open Sans" panose="020B06060305040202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50"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63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5772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621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85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web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166765" y="2435426"/>
            <a:ext cx="5219856" cy="1231106"/>
          </a:xfrm>
          <a:prstGeom prst="rect">
            <a:avLst/>
          </a:prstGeom>
          <a:noFill/>
          <a:ln>
            <a:noFill/>
          </a:ln>
        </p:spPr>
        <p:txBody>
          <a:bodyPr spcFirstLastPara="1" wrap="square" lIns="0" tIns="0" rIns="0" bIns="0" anchor="t" anchorCtr="0">
            <a:spAutoFit/>
          </a:bodyPr>
          <a:lstStyle/>
          <a:p>
            <a:pPr algn="l"/>
            <a:r>
              <a:rPr lang="vi-VN" sz="4000" b="1" i="0" dirty="0">
                <a:solidFill>
                  <a:srgbClr val="0070C0"/>
                </a:solidFill>
                <a:effectLst/>
                <a:latin typeface="Roboto" panose="02000000000000000000" pitchFamily="2" charset="0"/>
              </a:rPr>
              <a:t>Tính chất của lập trình hướng đối tượng</a:t>
            </a: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4552838" y="1069539"/>
            <a:ext cx="5586786" cy="1107996"/>
          </a:xfrm>
          <a:prstGeom prst="rect">
            <a:avLst/>
          </a:prstGeom>
          <a:noFill/>
        </p:spPr>
        <p:txBody>
          <a:bodyPr wrap="none" rtlCol="0">
            <a:spAutoFit/>
          </a:bodyPr>
          <a:lstStyle/>
          <a:p>
            <a:pPr algn="l"/>
            <a:r>
              <a:rPr lang="en-US" sz="6600" b="1" i="0" dirty="0" err="1">
                <a:solidFill>
                  <a:srgbClr val="1B1B1B"/>
                </a:solidFill>
                <a:effectLst/>
                <a:latin typeface="Open Sans" panose="020B0606030504020204" pitchFamily="34" charset="0"/>
              </a:rPr>
              <a:t>Tính</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kế</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thừa</a:t>
            </a:r>
            <a:endParaRPr lang="en-US" sz="6600" b="1" i="0" dirty="0">
              <a:solidFill>
                <a:srgbClr val="1B1B1B"/>
              </a:solidFill>
              <a:effectLst/>
              <a:latin typeface="Open Sans" panose="020B0606030504020204" pitchFamily="34"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1733265" y="2358729"/>
            <a:ext cx="4256293" cy="646331"/>
          </a:xfrm>
          <a:prstGeom prst="rect">
            <a:avLst/>
          </a:prstGeom>
          <a:noFill/>
        </p:spPr>
        <p:txBody>
          <a:bodyPr wrap="none" rtlCol="0">
            <a:spAutoFit/>
          </a:bodyPr>
          <a:lstStyle/>
          <a:p>
            <a:pPr algn="l"/>
            <a:r>
              <a:rPr lang="en-US" sz="3600" b="1" i="0" dirty="0">
                <a:solidFill>
                  <a:schemeClr val="tx1"/>
                </a:solidFill>
                <a:effectLst/>
                <a:latin typeface="+mj-lt"/>
              </a:rPr>
              <a:t>K</a:t>
            </a:r>
            <a:r>
              <a:rPr lang="vi-VN" sz="3600" b="1" i="0" dirty="0">
                <a:solidFill>
                  <a:schemeClr val="tx1"/>
                </a:solidFill>
                <a:effectLst/>
                <a:latin typeface="+mj-lt"/>
              </a:rPr>
              <a:t>hởi tạo khi kế thừa</a:t>
            </a:r>
          </a:p>
        </p:txBody>
      </p:sp>
      <p:sp>
        <p:nvSpPr>
          <p:cNvPr id="11" name="TextBox 10">
            <a:extLst>
              <a:ext uri="{FF2B5EF4-FFF2-40B4-BE49-F238E27FC236}">
                <a16:creationId xmlns:a16="http://schemas.microsoft.com/office/drawing/2014/main" id="{91990B62-13F8-1D92-956B-6AFB02DB93E8}"/>
              </a:ext>
            </a:extLst>
          </p:cNvPr>
          <p:cNvSpPr txBox="1"/>
          <p:nvPr/>
        </p:nvSpPr>
        <p:spPr>
          <a:xfrm>
            <a:off x="1173707" y="3167390"/>
            <a:ext cx="6203942" cy="400110"/>
          </a:xfrm>
          <a:prstGeom prst="rect">
            <a:avLst/>
          </a:prstGeom>
          <a:noFill/>
        </p:spPr>
        <p:txBody>
          <a:bodyPr wrap="none" rtlCol="0">
            <a:spAutoFit/>
          </a:bodyPr>
          <a:lstStyle/>
          <a:p>
            <a:r>
              <a:rPr lang="vi-VN" sz="2000" dirty="0">
                <a:latin typeface="+mj-lt"/>
              </a:rPr>
              <a:t> </a:t>
            </a:r>
            <a:r>
              <a:rPr lang="en-US" sz="2000" dirty="0">
                <a:latin typeface="+mj-lt"/>
              </a:rPr>
              <a:t>P</a:t>
            </a:r>
            <a:r>
              <a:rPr lang="vi-VN" sz="2000" dirty="0">
                <a:latin typeface="+mj-lt"/>
              </a:rPr>
              <a:t>hương thức khởi tạo chạy khi đối tượng được tạo (new), </a:t>
            </a:r>
            <a:endParaRPr lang="en-US" sz="2000" b="1" dirty="0">
              <a:solidFill>
                <a:srgbClr val="FF0000"/>
              </a:solidFill>
              <a:latin typeface="+mj-lt"/>
            </a:endParaRPr>
          </a:p>
        </p:txBody>
      </p:sp>
      <p:sp>
        <p:nvSpPr>
          <p:cNvPr id="15" name="Rectangle 3">
            <a:extLst>
              <a:ext uri="{FF2B5EF4-FFF2-40B4-BE49-F238E27FC236}">
                <a16:creationId xmlns:a16="http://schemas.microsoft.com/office/drawing/2014/main" id="{03814E5E-AFE4-E94B-74BA-DF03909347FB}"/>
              </a:ext>
            </a:extLst>
          </p:cNvPr>
          <p:cNvSpPr>
            <a:spLocks noChangeArrowheads="1"/>
          </p:cNvSpPr>
          <p:nvPr/>
        </p:nvSpPr>
        <p:spPr bwMode="auto">
          <a:xfrm>
            <a:off x="1513239" y="3883090"/>
            <a:ext cx="6285845" cy="170816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3600" b="0" i="0" dirty="0">
                <a:solidFill>
                  <a:srgbClr val="212529"/>
                </a:solidFill>
                <a:effectLst/>
                <a:latin typeface="+mj-lt"/>
              </a:rPr>
              <a:t>L</a:t>
            </a:r>
            <a:r>
              <a:rPr lang="vi-VN" sz="3600" b="0" i="0" dirty="0">
                <a:solidFill>
                  <a:srgbClr val="212529"/>
                </a:solidFill>
                <a:effectLst/>
                <a:latin typeface="+mj-lt"/>
              </a:rPr>
              <a:t>ưu ý: </a:t>
            </a:r>
            <a:r>
              <a:rPr lang="vi-VN" sz="3600" b="0" i="0" dirty="0">
                <a:solidFill>
                  <a:srgbClr val="FF0000"/>
                </a:solidFill>
                <a:effectLst/>
                <a:latin typeface="+mj-lt"/>
              </a:rPr>
              <a:t>hàm khởi tạo của lớp cơ sở chạy trước, xong đến hàm khởi tạo của lớp kế thừa.</a:t>
            </a:r>
            <a:endParaRPr kumimoji="0" lang="en-US" altLang="en-US" sz="2800" b="0" i="0" u="none" strike="noStrike" cap="none" normalizeH="0" baseline="0" dirty="0">
              <a:ln>
                <a:noFill/>
              </a:ln>
              <a:solidFill>
                <a:srgbClr val="FF0000"/>
              </a:solidFill>
              <a:effectLst/>
              <a:latin typeface="+mj-lt"/>
              <a:cs typeface="Times New Roman" panose="02020603050405020304" pitchFamily="18" charset="0"/>
            </a:endParaRPr>
          </a:p>
        </p:txBody>
      </p:sp>
      <p:sp>
        <p:nvSpPr>
          <p:cNvPr id="8" name="TextBox 7">
            <a:extLst>
              <a:ext uri="{FF2B5EF4-FFF2-40B4-BE49-F238E27FC236}">
                <a16:creationId xmlns:a16="http://schemas.microsoft.com/office/drawing/2014/main" id="{85EE308F-4504-8538-FB05-B3791B510FC1}"/>
              </a:ext>
            </a:extLst>
          </p:cNvPr>
          <p:cNvSpPr txBox="1"/>
          <p:nvPr/>
        </p:nvSpPr>
        <p:spPr>
          <a:xfrm>
            <a:off x="9007523" y="3179962"/>
            <a:ext cx="2751074" cy="2893100"/>
          </a:xfrm>
          <a:prstGeom prst="rect">
            <a:avLst/>
          </a:prstGeom>
          <a:noFill/>
        </p:spPr>
        <p:txBody>
          <a:bodyPr wrap="none" rtlCol="0">
            <a:spAutoFit/>
          </a:bodyPr>
          <a:lstStyle/>
          <a:p>
            <a:endParaRPr lang="en-US" dirty="0"/>
          </a:p>
          <a:p>
            <a:r>
              <a:rPr lang="en-US" dirty="0"/>
              <a:t>class A {</a:t>
            </a:r>
          </a:p>
          <a:p>
            <a:r>
              <a:rPr lang="en-US" dirty="0"/>
              <a:t>    public A() {</a:t>
            </a:r>
          </a:p>
          <a:p>
            <a:r>
              <a:rPr lang="en-US" dirty="0"/>
              <a:t>        </a:t>
            </a:r>
            <a:r>
              <a:rPr lang="en-US" dirty="0" err="1"/>
              <a:t>Console.WriteLine</a:t>
            </a:r>
            <a:r>
              <a:rPr lang="en-US" dirty="0"/>
              <a:t>("A Init");</a:t>
            </a:r>
          </a:p>
          <a:p>
            <a:r>
              <a:rPr lang="en-US" dirty="0"/>
              <a:t>    }</a:t>
            </a:r>
          </a:p>
          <a:p>
            <a:r>
              <a:rPr lang="en-US" dirty="0"/>
              <a:t>}</a:t>
            </a:r>
          </a:p>
          <a:p>
            <a:endParaRPr lang="en-US" dirty="0"/>
          </a:p>
          <a:p>
            <a:r>
              <a:rPr lang="en-US" dirty="0"/>
              <a:t>class B : A {</a:t>
            </a:r>
          </a:p>
          <a:p>
            <a:r>
              <a:rPr lang="en-US" dirty="0"/>
              <a:t>    public B()</a:t>
            </a:r>
          </a:p>
          <a:p>
            <a:r>
              <a:rPr lang="en-US" dirty="0"/>
              <a:t>    {</a:t>
            </a:r>
          </a:p>
          <a:p>
            <a:r>
              <a:rPr lang="en-US" dirty="0"/>
              <a:t>        </a:t>
            </a:r>
            <a:r>
              <a:rPr lang="en-US" dirty="0" err="1"/>
              <a:t>Console.WriteLine</a:t>
            </a:r>
            <a:r>
              <a:rPr lang="en-US" dirty="0"/>
              <a:t>("B Init");</a:t>
            </a:r>
          </a:p>
          <a:p>
            <a:r>
              <a:rPr lang="en-US" dirty="0"/>
              <a:t>    }</a:t>
            </a:r>
          </a:p>
          <a:p>
            <a:r>
              <a:rPr lang="en-US" dirty="0"/>
              <a:t>}</a:t>
            </a:r>
          </a:p>
        </p:txBody>
      </p:sp>
    </p:spTree>
    <p:extLst>
      <p:ext uri="{BB962C8B-B14F-4D97-AF65-F5344CB8AC3E}">
        <p14:creationId xmlns:p14="http://schemas.microsoft.com/office/powerpoint/2010/main" val="9151570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673290" y="92333"/>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4552838" y="1069539"/>
            <a:ext cx="5586786" cy="1107996"/>
          </a:xfrm>
          <a:prstGeom prst="rect">
            <a:avLst/>
          </a:prstGeom>
          <a:noFill/>
        </p:spPr>
        <p:txBody>
          <a:bodyPr wrap="none" rtlCol="0">
            <a:spAutoFit/>
          </a:bodyPr>
          <a:lstStyle/>
          <a:p>
            <a:pPr algn="l"/>
            <a:r>
              <a:rPr lang="en-US" sz="6600" b="1" i="0" dirty="0" err="1">
                <a:solidFill>
                  <a:srgbClr val="1B1B1B"/>
                </a:solidFill>
                <a:effectLst/>
                <a:latin typeface="Open Sans" panose="020B0606030504020204" pitchFamily="34" charset="0"/>
              </a:rPr>
              <a:t>Tính</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kế</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thừa</a:t>
            </a:r>
            <a:endParaRPr lang="en-US" sz="6600" b="1" i="0" dirty="0">
              <a:solidFill>
                <a:srgbClr val="1B1B1B"/>
              </a:solidFill>
              <a:effectLst/>
              <a:latin typeface="Open Sans" panose="020B0606030504020204" pitchFamily="34"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1733265" y="2358729"/>
            <a:ext cx="5626861" cy="769441"/>
          </a:xfrm>
          <a:prstGeom prst="rect">
            <a:avLst/>
          </a:prstGeom>
          <a:noFill/>
        </p:spPr>
        <p:txBody>
          <a:bodyPr wrap="none" rtlCol="0">
            <a:spAutoFit/>
          </a:bodyPr>
          <a:lstStyle/>
          <a:p>
            <a:pPr algn="l"/>
            <a:r>
              <a:rPr lang="en-US" sz="4400" b="1" i="0" dirty="0" err="1">
                <a:solidFill>
                  <a:schemeClr val="tx1"/>
                </a:solidFill>
                <a:effectLst/>
                <a:latin typeface="Times New Roman" panose="02020603050405020304" pitchFamily="18" charset="0"/>
                <a:cs typeface="Times New Roman" panose="02020603050405020304" pitchFamily="18" charset="0"/>
              </a:rPr>
              <a:t>Chuyển</a:t>
            </a:r>
            <a:r>
              <a:rPr lang="en-US" sz="4400" b="1" i="0" dirty="0">
                <a:solidFill>
                  <a:schemeClr val="tx1"/>
                </a:solidFill>
                <a:effectLst/>
                <a:latin typeface="Times New Roman" panose="02020603050405020304" pitchFamily="18" charset="0"/>
                <a:cs typeface="Times New Roman" panose="02020603050405020304" pitchFamily="18" charset="0"/>
              </a:rPr>
              <a:t> </a:t>
            </a:r>
            <a:r>
              <a:rPr lang="en-US" sz="4400" b="1" i="0" dirty="0" err="1">
                <a:solidFill>
                  <a:schemeClr val="tx1"/>
                </a:solidFill>
                <a:effectLst/>
                <a:latin typeface="Times New Roman" panose="02020603050405020304" pitchFamily="18" charset="0"/>
                <a:cs typeface="Times New Roman" panose="02020603050405020304" pitchFamily="18" charset="0"/>
              </a:rPr>
              <a:t>kiểu</a:t>
            </a:r>
            <a:r>
              <a:rPr lang="en-US" sz="4400" b="1" i="0" dirty="0">
                <a:solidFill>
                  <a:schemeClr val="tx1"/>
                </a:solidFill>
                <a:effectLst/>
                <a:latin typeface="Times New Roman" panose="02020603050405020304" pitchFamily="18" charset="0"/>
                <a:cs typeface="Times New Roman" panose="02020603050405020304" pitchFamily="18" charset="0"/>
              </a:rPr>
              <a:t> (</a:t>
            </a:r>
            <a:r>
              <a:rPr lang="en-US" sz="4400" b="1" i="0" dirty="0" err="1">
                <a:solidFill>
                  <a:schemeClr val="tx1"/>
                </a:solidFill>
                <a:effectLst/>
                <a:latin typeface="Times New Roman" panose="02020603050405020304" pitchFamily="18" charset="0"/>
                <a:cs typeface="Times New Roman" panose="02020603050405020304" pitchFamily="18" charset="0"/>
              </a:rPr>
              <a:t>Ép</a:t>
            </a:r>
            <a:r>
              <a:rPr lang="en-US" sz="4400" b="1" i="0" dirty="0">
                <a:solidFill>
                  <a:schemeClr val="tx1"/>
                </a:solidFill>
                <a:effectLst/>
                <a:latin typeface="Times New Roman" panose="02020603050405020304" pitchFamily="18" charset="0"/>
                <a:cs typeface="Times New Roman" panose="02020603050405020304" pitchFamily="18" charset="0"/>
              </a:rPr>
              <a:t> </a:t>
            </a:r>
            <a:r>
              <a:rPr lang="en-US" sz="4400" b="1" i="0" dirty="0" err="1">
                <a:solidFill>
                  <a:schemeClr val="tx1"/>
                </a:solidFill>
                <a:effectLst/>
                <a:latin typeface="Times New Roman" panose="02020603050405020304" pitchFamily="18" charset="0"/>
                <a:cs typeface="Times New Roman" panose="02020603050405020304" pitchFamily="18" charset="0"/>
              </a:rPr>
              <a:t>kiểu</a:t>
            </a:r>
            <a:r>
              <a:rPr lang="en-US" sz="4400" b="1" i="0" dirty="0">
                <a:solidFill>
                  <a:schemeClr val="tx1"/>
                </a:solidFill>
                <a:effectLst/>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91990B62-13F8-1D92-956B-6AFB02DB93E8}"/>
              </a:ext>
            </a:extLst>
          </p:cNvPr>
          <p:cNvSpPr txBox="1"/>
          <p:nvPr/>
        </p:nvSpPr>
        <p:spPr>
          <a:xfrm>
            <a:off x="1173707" y="3167390"/>
            <a:ext cx="6809878" cy="707886"/>
          </a:xfrm>
          <a:prstGeom prst="rect">
            <a:avLst/>
          </a:prstGeom>
          <a:noFill/>
        </p:spPr>
        <p:txBody>
          <a:bodyPr wrap="none" rtlCol="0">
            <a:spAutoFit/>
          </a:bodyPr>
          <a:lstStyle/>
          <a:p>
            <a:r>
              <a:rPr lang="vi-VN" sz="2000" dirty="0">
                <a:latin typeface="+mj-lt"/>
              </a:rPr>
              <a:t>Trong chuỗi kế thừa ví dụ lớp A là lớp cơ sở, kế thừa bởi lớp B, </a:t>
            </a:r>
            <a:endParaRPr lang="en-US" sz="2000">
              <a:latin typeface="+mj-lt"/>
            </a:endParaRPr>
          </a:p>
          <a:p>
            <a:r>
              <a:rPr lang="vi-VN" sz="2000">
                <a:latin typeface="+mj-lt"/>
              </a:rPr>
              <a:t>lớp </a:t>
            </a:r>
            <a:r>
              <a:rPr lang="vi-VN" sz="2000" dirty="0">
                <a:latin typeface="+mj-lt"/>
              </a:rPr>
              <a:t>B lại là lớp cơ sở kế thừa bởi C</a:t>
            </a:r>
            <a:endParaRPr lang="en-US" sz="2000" b="1" dirty="0">
              <a:solidFill>
                <a:srgbClr val="FF0000"/>
              </a:solidFill>
              <a:latin typeface="+mj-lt"/>
            </a:endParaRPr>
          </a:p>
        </p:txBody>
      </p:sp>
      <p:sp>
        <p:nvSpPr>
          <p:cNvPr id="8" name="TextBox 7">
            <a:extLst>
              <a:ext uri="{FF2B5EF4-FFF2-40B4-BE49-F238E27FC236}">
                <a16:creationId xmlns:a16="http://schemas.microsoft.com/office/drawing/2014/main" id="{85EE308F-4504-8538-FB05-B3791B510FC1}"/>
              </a:ext>
            </a:extLst>
          </p:cNvPr>
          <p:cNvSpPr txBox="1"/>
          <p:nvPr/>
        </p:nvSpPr>
        <p:spPr>
          <a:xfrm>
            <a:off x="6928657" y="3437035"/>
            <a:ext cx="6248827" cy="2585323"/>
          </a:xfrm>
          <a:prstGeom prst="rect">
            <a:avLst/>
          </a:prstGeom>
          <a:noFill/>
        </p:spPr>
        <p:txBody>
          <a:bodyPr wrap="none" rtlCol="0">
            <a:spAutoFit/>
          </a:bodyPr>
          <a:lstStyle/>
          <a:p>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a = (A)c;       // chuyển kiểu tường minh</a:t>
            </a:r>
          </a:p>
          <a:p>
            <a:r>
              <a:rPr lang="vi-VN" sz="1800" dirty="0">
                <a:latin typeface="Times New Roman" panose="02020603050405020304" pitchFamily="18" charset="0"/>
                <a:cs typeface="Times New Roman" panose="02020603050405020304" pitchFamily="18" charset="0"/>
              </a:rPr>
              <a:t>a = c;          // ngầm định</a:t>
            </a:r>
          </a:p>
          <a:p>
            <a:r>
              <a:rPr lang="vi-VN" sz="1800" dirty="0">
                <a:latin typeface="Times New Roman" panose="02020603050405020304" pitchFamily="18" charset="0"/>
                <a:cs typeface="Times New Roman" panose="02020603050405020304" pitchFamily="18" charset="0"/>
              </a:rPr>
              <a:t>a = new C();    // ngầm định</a:t>
            </a:r>
          </a:p>
          <a:p>
            <a:endParaRPr lang="vi-VN"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B b = c;        // ngầm định</a:t>
            </a:r>
          </a:p>
          <a:p>
            <a:endParaRPr lang="vi-VN"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c = new A();    // lỗi - không thể chuyển kiểu thuận cây kế thừa -  </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Lớp cha không chuyển thành con được</a:t>
            </a:r>
            <a:endParaRPr lang="en-US" sz="1800" dirty="0">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2349B48B-49F2-5397-ED93-91EF30F725BA}"/>
              </a:ext>
            </a:extLst>
          </p:cNvPr>
          <p:cNvSpPr>
            <a:spLocks noChangeArrowheads="1"/>
          </p:cNvSpPr>
          <p:nvPr/>
        </p:nvSpPr>
        <p:spPr bwMode="auto">
          <a:xfrm>
            <a:off x="1708814" y="4118025"/>
            <a:ext cx="5060476" cy="170816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class</a:t>
            </a:r>
            <a:r>
              <a:rPr kumimoji="0" lang="en-US" altLang="en-US" sz="36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a:t>
            </a:r>
            <a:r>
              <a:rPr kumimoji="0" lang="en-US" altLang="en-US" sz="3600" b="1" i="0" u="none" strike="noStrike" cap="none" normalizeH="0" baseline="0" dirty="0">
                <a:ln>
                  <a:noFill/>
                </a:ln>
                <a:solidFill>
                  <a:srgbClr val="880000"/>
                </a:solidFill>
                <a:effectLst/>
                <a:latin typeface="Times New Roman" panose="02020603050405020304" pitchFamily="18" charset="0"/>
                <a:cs typeface="Times New Roman" panose="02020603050405020304" pitchFamily="18" charset="0"/>
              </a:rPr>
              <a:t>A</a:t>
            </a:r>
            <a:r>
              <a:rPr kumimoji="0" lang="en-US" altLang="en-US" sz="36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class</a:t>
            </a:r>
            <a:r>
              <a:rPr kumimoji="0" lang="en-US" altLang="en-US" sz="36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a:t>
            </a:r>
            <a:r>
              <a:rPr kumimoji="0" lang="en-US" altLang="en-US" sz="3600" b="1" i="0" u="none" strike="noStrike" cap="none" normalizeH="0" baseline="0" dirty="0">
                <a:ln>
                  <a:noFill/>
                </a:ln>
                <a:solidFill>
                  <a:srgbClr val="880000"/>
                </a:solidFill>
                <a:effectLst/>
                <a:latin typeface="Times New Roman" panose="02020603050405020304" pitchFamily="18" charset="0"/>
                <a:cs typeface="Times New Roman" panose="02020603050405020304" pitchFamily="18" charset="0"/>
              </a:rPr>
              <a:t>B</a:t>
            </a:r>
            <a:r>
              <a:rPr kumimoji="0" lang="en-US" altLang="en-US" sz="36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 </a:t>
            </a:r>
            <a:r>
              <a:rPr kumimoji="0" lang="en-US" altLang="en-US" sz="3600" b="1" i="0" u="none" strike="noStrike" cap="none" normalizeH="0" baseline="0" dirty="0">
                <a:ln>
                  <a:noFill/>
                </a:ln>
                <a:solidFill>
                  <a:srgbClr val="880000"/>
                </a:solidFill>
                <a:effectLst/>
                <a:latin typeface="Times New Roman" panose="02020603050405020304" pitchFamily="18" charset="0"/>
                <a:cs typeface="Times New Roman" panose="02020603050405020304" pitchFamily="18" charset="0"/>
              </a:rPr>
              <a:t>A</a:t>
            </a:r>
            <a:r>
              <a:rPr kumimoji="0" lang="en-US" altLang="en-US" sz="36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class</a:t>
            </a:r>
            <a:r>
              <a:rPr kumimoji="0" lang="en-US" altLang="en-US" sz="36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a:t>
            </a:r>
            <a:r>
              <a:rPr kumimoji="0" lang="en-US" altLang="en-US" sz="3600" b="1" i="0" u="none" strike="noStrike" cap="none" normalizeH="0" baseline="0" dirty="0">
                <a:ln>
                  <a:noFill/>
                </a:ln>
                <a:solidFill>
                  <a:srgbClr val="880000"/>
                </a:solidFill>
                <a:effectLst/>
                <a:latin typeface="Times New Roman" panose="02020603050405020304" pitchFamily="18" charset="0"/>
                <a:cs typeface="Times New Roman" panose="02020603050405020304" pitchFamily="18" charset="0"/>
              </a:rPr>
              <a:t>C</a:t>
            </a:r>
            <a:r>
              <a:rPr kumimoji="0" lang="en-US" altLang="en-US" sz="36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 </a:t>
            </a:r>
            <a:r>
              <a:rPr kumimoji="0" lang="en-US" altLang="en-US" sz="3600" b="1" i="0" u="none" strike="noStrike" cap="none" normalizeH="0" baseline="0" dirty="0">
                <a:ln>
                  <a:noFill/>
                </a:ln>
                <a:solidFill>
                  <a:srgbClr val="880000"/>
                </a:solidFill>
                <a:effectLst/>
                <a:latin typeface="Times New Roman" panose="02020603050405020304" pitchFamily="18" charset="0"/>
                <a:cs typeface="Times New Roman" panose="02020603050405020304" pitchFamily="18" charset="0"/>
              </a:rPr>
              <a:t>B</a:t>
            </a:r>
            <a:r>
              <a:rPr kumimoji="0" lang="en-US" altLang="en-US" sz="36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 }</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57659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377218" y="880579"/>
            <a:ext cx="6400800" cy="584775"/>
          </a:xfrm>
          <a:prstGeom prst="rect">
            <a:avLst/>
          </a:prstGeom>
          <a:noFill/>
        </p:spPr>
        <p:txBody>
          <a:bodyPr wrap="square" rtlCol="0">
            <a:spAutoFit/>
          </a:bodyPr>
          <a:lstStyle/>
          <a:p>
            <a:pPr algn="l"/>
            <a:r>
              <a:rPr lang="en-US" sz="3200" b="1" i="0" dirty="0" err="1">
                <a:solidFill>
                  <a:srgbClr val="161C2D"/>
                </a:solidFill>
                <a:effectLst/>
                <a:latin typeface="Nunito" pitchFamily="2" charset="0"/>
              </a:rPr>
              <a:t>Tính</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đa</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hình</a:t>
            </a:r>
            <a:r>
              <a:rPr lang="en-US" sz="3200" b="1" i="0" dirty="0">
                <a:solidFill>
                  <a:srgbClr val="161C2D"/>
                </a:solidFill>
                <a:effectLst/>
                <a:latin typeface="Nunito" pitchFamily="2" charset="0"/>
              </a:rPr>
              <a:t> (Polymorphism)</a:t>
            </a:r>
            <a:endParaRPr lang="en-US" sz="3200" b="1" i="0" dirty="0">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6D0652E-304E-351D-40F4-FFCD69B07E48}"/>
              </a:ext>
            </a:extLst>
          </p:cNvPr>
          <p:cNvSpPr txBox="1"/>
          <p:nvPr/>
        </p:nvSpPr>
        <p:spPr>
          <a:xfrm>
            <a:off x="641444" y="1634307"/>
            <a:ext cx="11286699" cy="3477875"/>
          </a:xfrm>
          <a:prstGeom prst="rect">
            <a:avLst/>
          </a:prstGeom>
          <a:noFill/>
        </p:spPr>
        <p:txBody>
          <a:bodyPr wrap="square" rtlCol="0">
            <a:spAutoFit/>
          </a:bodyPr>
          <a:lstStyle/>
          <a:p>
            <a:pPr algn="l">
              <a:buFont typeface="Arial" panose="020B0604020202020204" pitchFamily="34" charset="0"/>
              <a:buChar char="•"/>
            </a:pPr>
            <a:r>
              <a:rPr lang="vi-VN" sz="2000" b="1" i="0" dirty="0">
                <a:solidFill>
                  <a:srgbClr val="161C2D"/>
                </a:solidFill>
                <a:effectLst/>
                <a:latin typeface="+mj-lt"/>
              </a:rPr>
              <a:t>Đa hình </a:t>
            </a:r>
            <a:r>
              <a:rPr lang="en-US" sz="2000" b="1" i="0" dirty="0" err="1">
                <a:solidFill>
                  <a:srgbClr val="161C2D"/>
                </a:solidFill>
                <a:effectLst/>
                <a:latin typeface="+mj-lt"/>
              </a:rPr>
              <a:t>tĩnh</a:t>
            </a:r>
            <a:r>
              <a:rPr lang="vi-VN" sz="2000" b="0" i="0" dirty="0">
                <a:solidFill>
                  <a:srgbClr val="161C2D"/>
                </a:solidFill>
                <a:effectLst/>
                <a:latin typeface="+mj-lt"/>
              </a:rPr>
              <a:t> là đa hình lúc thực thi (runtime)</a:t>
            </a:r>
            <a:endParaRPr lang="en-US" sz="2000" b="0" i="0" dirty="0">
              <a:solidFill>
                <a:srgbClr val="161C2D"/>
              </a:solidFill>
              <a:effectLst/>
              <a:latin typeface="+mj-lt"/>
            </a:endParaRPr>
          </a:p>
          <a:p>
            <a:pPr algn="l">
              <a:buFont typeface="Arial" panose="020B0604020202020204" pitchFamily="34" charset="0"/>
              <a:buChar char="•"/>
            </a:pPr>
            <a:r>
              <a:rPr lang="vi-VN" sz="2000" b="0" i="0" dirty="0">
                <a:solidFill>
                  <a:srgbClr val="161C2D"/>
                </a:solidFill>
                <a:effectLst/>
                <a:latin typeface="+mj-lt"/>
              </a:rPr>
              <a:t>. </a:t>
            </a:r>
            <a:r>
              <a:rPr lang="en-US" sz="2000" b="0" i="0" dirty="0" err="1">
                <a:solidFill>
                  <a:srgbClr val="1B1B1B"/>
                </a:solidFill>
                <a:effectLst/>
                <a:latin typeface="+mj-lt"/>
              </a:rPr>
              <a:t>Nạp</a:t>
            </a:r>
            <a:r>
              <a:rPr lang="en-US" sz="2000" b="0" i="0" dirty="0">
                <a:solidFill>
                  <a:srgbClr val="1B1B1B"/>
                </a:solidFill>
                <a:effectLst/>
                <a:latin typeface="+mj-lt"/>
              </a:rPr>
              <a:t> </a:t>
            </a:r>
            <a:r>
              <a:rPr lang="en-US" sz="2000" b="0" i="0" dirty="0" err="1">
                <a:solidFill>
                  <a:srgbClr val="1B1B1B"/>
                </a:solidFill>
                <a:effectLst/>
                <a:latin typeface="+mj-lt"/>
              </a:rPr>
              <a:t>chồng</a:t>
            </a:r>
            <a:r>
              <a:rPr lang="en-US" sz="2000" b="0" i="0" dirty="0">
                <a:solidFill>
                  <a:srgbClr val="1B1B1B"/>
                </a:solidFill>
                <a:effectLst/>
                <a:latin typeface="+mj-lt"/>
              </a:rPr>
              <a:t> </a:t>
            </a:r>
            <a:r>
              <a:rPr lang="en-US" sz="2000" b="0" i="0" dirty="0" err="1">
                <a:solidFill>
                  <a:srgbClr val="1B1B1B"/>
                </a:solidFill>
                <a:effectLst/>
                <a:latin typeface="+mj-lt"/>
              </a:rPr>
              <a:t>hàm</a:t>
            </a:r>
            <a:r>
              <a:rPr lang="en-US" sz="2000" b="0" i="0" dirty="0">
                <a:solidFill>
                  <a:srgbClr val="1B1B1B"/>
                </a:solidFill>
                <a:effectLst/>
                <a:latin typeface="+mj-lt"/>
              </a:rPr>
              <a:t> (Function overloading)</a:t>
            </a:r>
          </a:p>
          <a:p>
            <a:pPr algn="l">
              <a:buFont typeface="Arial" panose="020B0604020202020204" pitchFamily="34" charset="0"/>
              <a:buChar char="•"/>
            </a:pPr>
            <a:r>
              <a:rPr lang="en-US" sz="2000" b="0" i="0" dirty="0" err="1">
                <a:solidFill>
                  <a:srgbClr val="1B1B1B"/>
                </a:solidFill>
                <a:effectLst/>
                <a:latin typeface="+mj-lt"/>
              </a:rPr>
              <a:t>Nạp</a:t>
            </a:r>
            <a:r>
              <a:rPr lang="en-US" sz="2000" b="0" i="0" dirty="0">
                <a:solidFill>
                  <a:srgbClr val="1B1B1B"/>
                </a:solidFill>
                <a:effectLst/>
                <a:latin typeface="+mj-lt"/>
              </a:rPr>
              <a:t> </a:t>
            </a:r>
            <a:r>
              <a:rPr lang="en-US" sz="2000" b="0" i="0" dirty="0" err="1">
                <a:solidFill>
                  <a:srgbClr val="1B1B1B"/>
                </a:solidFill>
                <a:effectLst/>
                <a:latin typeface="+mj-lt"/>
              </a:rPr>
              <a:t>chồng</a:t>
            </a:r>
            <a:r>
              <a:rPr lang="en-US" sz="2000" b="0" i="0" dirty="0">
                <a:solidFill>
                  <a:srgbClr val="1B1B1B"/>
                </a:solidFill>
                <a:effectLst/>
                <a:latin typeface="+mj-lt"/>
              </a:rPr>
              <a:t> </a:t>
            </a:r>
            <a:r>
              <a:rPr lang="en-US" sz="2000" b="0" i="0" dirty="0" err="1">
                <a:solidFill>
                  <a:srgbClr val="1B1B1B"/>
                </a:solidFill>
                <a:effectLst/>
                <a:latin typeface="+mj-lt"/>
              </a:rPr>
              <a:t>toán</a:t>
            </a:r>
            <a:r>
              <a:rPr lang="en-US" sz="2000" b="0" i="0" dirty="0">
                <a:solidFill>
                  <a:srgbClr val="1B1B1B"/>
                </a:solidFill>
                <a:effectLst/>
                <a:latin typeface="+mj-lt"/>
              </a:rPr>
              <a:t> </a:t>
            </a:r>
            <a:r>
              <a:rPr lang="en-US" sz="2000" b="0" i="0" dirty="0" err="1">
                <a:solidFill>
                  <a:srgbClr val="1B1B1B"/>
                </a:solidFill>
                <a:effectLst/>
                <a:latin typeface="+mj-lt"/>
              </a:rPr>
              <a:t>tử</a:t>
            </a:r>
            <a:r>
              <a:rPr lang="en-US" sz="2000" b="0" i="0" dirty="0">
                <a:solidFill>
                  <a:srgbClr val="1B1B1B"/>
                </a:solidFill>
                <a:effectLst/>
                <a:latin typeface="+mj-lt"/>
              </a:rPr>
              <a:t> (Operator overloading)</a:t>
            </a:r>
          </a:p>
          <a:p>
            <a:pPr algn="l">
              <a:buFont typeface="Arial" panose="020B0604020202020204" pitchFamily="34" charset="0"/>
              <a:buChar char="•"/>
            </a:pPr>
            <a:endParaRPr lang="en-US" sz="2000" dirty="0">
              <a:solidFill>
                <a:srgbClr val="1B1B1B"/>
              </a:solidFill>
              <a:latin typeface="+mj-lt"/>
            </a:endParaRPr>
          </a:p>
          <a:p>
            <a:pPr algn="l">
              <a:buFont typeface="Arial" panose="020B0604020202020204" pitchFamily="34" charset="0"/>
              <a:buChar char="•"/>
            </a:pPr>
            <a:r>
              <a:rPr lang="vi-VN" sz="2000" b="0" i="0" dirty="0">
                <a:solidFill>
                  <a:srgbClr val="1B1B1B"/>
                </a:solidFill>
                <a:effectLst/>
                <a:latin typeface="+mj-lt"/>
              </a:rPr>
              <a:t>Nạp chồng hàm: Có thể có nhiều tên hàm giống nhau trong 1 class, nhưng với tham số truyền vào có kiểu hoặc số số lượng phải khác nhau. Trong c# không thể nạp chồng hmaf chỉ với kiểu trả về của hàm khác nhau.</a:t>
            </a:r>
            <a:endParaRPr lang="en-US" sz="2000" b="0" i="0" dirty="0">
              <a:solidFill>
                <a:srgbClr val="1B1B1B"/>
              </a:solidFill>
              <a:effectLst/>
              <a:latin typeface="+mj-lt"/>
            </a:endParaRPr>
          </a:p>
          <a:p>
            <a:pPr algn="l">
              <a:buFont typeface="Arial" panose="020B0604020202020204" pitchFamily="34" charset="0"/>
              <a:buChar char="•"/>
            </a:pPr>
            <a:endParaRPr lang="vi-VN" sz="2000" b="0" i="0" dirty="0">
              <a:solidFill>
                <a:srgbClr val="1B1B1B"/>
              </a:solidFill>
              <a:effectLst/>
              <a:latin typeface="+mj-lt"/>
            </a:endParaRPr>
          </a:p>
          <a:p>
            <a:pPr algn="l">
              <a:buFont typeface="Arial" panose="020B0604020202020204" pitchFamily="34" charset="0"/>
              <a:buChar char="•"/>
            </a:pPr>
            <a:r>
              <a:rPr lang="vi-VN" sz="2000" b="0" i="0" dirty="0">
                <a:solidFill>
                  <a:srgbClr val="1B1B1B"/>
                </a:solidFill>
                <a:effectLst/>
                <a:latin typeface="+mj-lt"/>
              </a:rPr>
              <a:t>Nạp chồng toán tử: Bạn có thể tái định nghĩa lại các phép toán + - * =v.v.v , vì thế chúng ta có thể tự định nghĩa 1 phép toán cho mình như các phép tính đối với 2 ma trận, ví dụ phép toán cộng 2 instance của 1 class:</a:t>
            </a:r>
            <a:endParaRPr lang="en-US" sz="2000" b="0" i="0" dirty="0">
              <a:solidFill>
                <a:srgbClr val="1B1B1B"/>
              </a:solidFill>
              <a:effectLst/>
              <a:latin typeface="+mj-lt"/>
            </a:endParaRPr>
          </a:p>
          <a:p>
            <a:endParaRPr lang="en-US" sz="2000" dirty="0">
              <a:latin typeface="+mj-lt"/>
            </a:endParaRPr>
          </a:p>
        </p:txBody>
      </p:sp>
    </p:spTree>
    <p:extLst>
      <p:ext uri="{BB962C8B-B14F-4D97-AF65-F5344CB8AC3E}">
        <p14:creationId xmlns:p14="http://schemas.microsoft.com/office/powerpoint/2010/main" val="324367885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377218" y="880579"/>
            <a:ext cx="6400800" cy="584775"/>
          </a:xfrm>
          <a:prstGeom prst="rect">
            <a:avLst/>
          </a:prstGeom>
          <a:noFill/>
        </p:spPr>
        <p:txBody>
          <a:bodyPr wrap="square" rtlCol="0">
            <a:spAutoFit/>
          </a:bodyPr>
          <a:lstStyle/>
          <a:p>
            <a:pPr algn="l"/>
            <a:r>
              <a:rPr lang="en-US" sz="3200" b="1" i="0" dirty="0" err="1">
                <a:solidFill>
                  <a:srgbClr val="161C2D"/>
                </a:solidFill>
                <a:effectLst/>
                <a:latin typeface="Nunito" pitchFamily="2" charset="0"/>
              </a:rPr>
              <a:t>Tính</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đa</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hình</a:t>
            </a:r>
            <a:r>
              <a:rPr lang="en-US" sz="3200" b="1" i="0" dirty="0">
                <a:solidFill>
                  <a:srgbClr val="161C2D"/>
                </a:solidFill>
                <a:effectLst/>
                <a:latin typeface="Nunito" pitchFamily="2" charset="0"/>
              </a:rPr>
              <a:t> (Polymorphism)</a:t>
            </a:r>
            <a:endParaRPr lang="en-US" sz="3200" b="1" i="0" dirty="0">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6D0652E-304E-351D-40F4-FFCD69B07E48}"/>
              </a:ext>
            </a:extLst>
          </p:cNvPr>
          <p:cNvSpPr txBox="1"/>
          <p:nvPr/>
        </p:nvSpPr>
        <p:spPr>
          <a:xfrm>
            <a:off x="641444" y="1634307"/>
            <a:ext cx="11286699" cy="523220"/>
          </a:xfrm>
          <a:prstGeom prst="rect">
            <a:avLst/>
          </a:prstGeom>
          <a:noFill/>
        </p:spPr>
        <p:txBody>
          <a:bodyPr wrap="square" rtlCol="0">
            <a:spAutoFit/>
          </a:bodyPr>
          <a:lstStyle/>
          <a:p>
            <a:r>
              <a:rPr lang="vi-VN" b="1" i="0" dirty="0">
                <a:solidFill>
                  <a:srgbClr val="161C2D"/>
                </a:solidFill>
                <a:effectLst/>
                <a:latin typeface="Nunito" pitchFamily="2" charset="0"/>
              </a:rPr>
              <a:t>Đa hình động</a:t>
            </a:r>
            <a:r>
              <a:rPr lang="vi-VN" b="0" i="0" dirty="0">
                <a:solidFill>
                  <a:srgbClr val="161C2D"/>
                </a:solidFill>
                <a:effectLst/>
                <a:latin typeface="Nunito" pitchFamily="2" charset="0"/>
              </a:rPr>
              <a:t> là đa hình lúc thực thi (runtime). C# cho phép bạn tạo các lớp trừu tượng (abstract class) </a:t>
            </a:r>
            <a:endParaRPr lang="en-US" b="0" i="0" dirty="0">
              <a:solidFill>
                <a:srgbClr val="161C2D"/>
              </a:solidFill>
              <a:effectLst/>
              <a:latin typeface="Nunito" pitchFamily="2" charset="0"/>
            </a:endParaRPr>
          </a:p>
          <a:p>
            <a:r>
              <a:rPr lang="vi-VN" b="0" i="0" dirty="0">
                <a:solidFill>
                  <a:srgbClr val="161C2D"/>
                </a:solidFill>
                <a:effectLst/>
                <a:latin typeface="Nunito" pitchFamily="2" charset="0"/>
              </a:rPr>
              <a:t>được sử dụng để cung cấp triển khai lớp một phần của giao diện.</a:t>
            </a:r>
            <a:endParaRPr lang="en-US" dirty="0"/>
          </a:p>
        </p:txBody>
      </p:sp>
      <p:sp>
        <p:nvSpPr>
          <p:cNvPr id="5" name="TextBox 4">
            <a:extLst>
              <a:ext uri="{FF2B5EF4-FFF2-40B4-BE49-F238E27FC236}">
                <a16:creationId xmlns:a16="http://schemas.microsoft.com/office/drawing/2014/main" id="{9C4D4952-3091-87A1-481B-D36986E4DD80}"/>
              </a:ext>
            </a:extLst>
          </p:cNvPr>
          <p:cNvSpPr txBox="1"/>
          <p:nvPr/>
        </p:nvSpPr>
        <p:spPr>
          <a:xfrm>
            <a:off x="3480179" y="2241352"/>
            <a:ext cx="5750822" cy="4616648"/>
          </a:xfrm>
          <a:prstGeom prst="rect">
            <a:avLst/>
          </a:prstGeom>
          <a:noFill/>
        </p:spPr>
        <p:txBody>
          <a:bodyPr wrap="square" rtlCol="0">
            <a:spAutoFit/>
          </a:bodyPr>
          <a:lstStyle/>
          <a:p>
            <a:r>
              <a:rPr lang="en-US" dirty="0"/>
              <a:t>abstract class Shape </a:t>
            </a:r>
          </a:p>
          <a:p>
            <a:r>
              <a:rPr lang="en-US" dirty="0"/>
              <a:t>   {</a:t>
            </a:r>
          </a:p>
          <a:p>
            <a:r>
              <a:rPr lang="en-US" dirty="0"/>
              <a:t>      public abstract int </a:t>
            </a:r>
            <a:r>
              <a:rPr lang="en-US" dirty="0" err="1"/>
              <a:t>GetArea</a:t>
            </a:r>
            <a:r>
              <a:rPr lang="en-US" dirty="0"/>
              <a:t>();</a:t>
            </a:r>
          </a:p>
          <a:p>
            <a:r>
              <a:rPr lang="en-US" dirty="0"/>
              <a:t>   }</a:t>
            </a:r>
          </a:p>
          <a:p>
            <a:r>
              <a:rPr lang="en-US" dirty="0"/>
              <a:t>   </a:t>
            </a:r>
          </a:p>
          <a:p>
            <a:r>
              <a:rPr lang="en-US" dirty="0"/>
              <a:t>   class Rectangle : Shape </a:t>
            </a:r>
          </a:p>
          <a:p>
            <a:r>
              <a:rPr lang="en-US" dirty="0"/>
              <a:t>   {</a:t>
            </a:r>
          </a:p>
          <a:p>
            <a:r>
              <a:rPr lang="en-US" dirty="0"/>
              <a:t>      public int Width { get; set; }</a:t>
            </a:r>
          </a:p>
          <a:p>
            <a:r>
              <a:rPr lang="en-US" dirty="0"/>
              <a:t>      public int Height { get; set; }</a:t>
            </a:r>
          </a:p>
          <a:p>
            <a:r>
              <a:rPr lang="en-US" dirty="0"/>
              <a:t>      </a:t>
            </a:r>
          </a:p>
          <a:p>
            <a:r>
              <a:rPr lang="en-US" dirty="0"/>
              <a:t>      public Rectangle(int width, int height) </a:t>
            </a:r>
          </a:p>
          <a:p>
            <a:r>
              <a:rPr lang="en-US" dirty="0"/>
              <a:t>      {</a:t>
            </a:r>
          </a:p>
          <a:p>
            <a:r>
              <a:rPr lang="en-US" dirty="0"/>
              <a:t>         Width = width;</a:t>
            </a:r>
          </a:p>
          <a:p>
            <a:r>
              <a:rPr lang="en-US" dirty="0"/>
              <a:t>         Height = height;</a:t>
            </a:r>
          </a:p>
          <a:p>
            <a:r>
              <a:rPr lang="en-US" dirty="0"/>
              <a:t>      }</a:t>
            </a:r>
          </a:p>
          <a:p>
            <a:r>
              <a:rPr lang="en-US" dirty="0"/>
              <a:t>      </a:t>
            </a:r>
          </a:p>
          <a:p>
            <a:r>
              <a:rPr lang="en-US" dirty="0"/>
              <a:t>      public override int </a:t>
            </a:r>
            <a:r>
              <a:rPr lang="en-US" dirty="0" err="1"/>
              <a:t>GetArea</a:t>
            </a:r>
            <a:r>
              <a:rPr lang="en-US" dirty="0"/>
              <a:t>() </a:t>
            </a:r>
          </a:p>
          <a:p>
            <a:r>
              <a:rPr lang="en-US" dirty="0"/>
              <a:t>      { </a:t>
            </a:r>
          </a:p>
          <a:p>
            <a:r>
              <a:rPr lang="en-US" dirty="0"/>
              <a:t>         return Width * Height; </a:t>
            </a:r>
          </a:p>
          <a:p>
            <a:r>
              <a:rPr lang="en-US" dirty="0"/>
              <a:t>      }</a:t>
            </a:r>
          </a:p>
          <a:p>
            <a:r>
              <a:rPr lang="en-US" dirty="0"/>
              <a:t>   }</a:t>
            </a:r>
          </a:p>
        </p:txBody>
      </p:sp>
    </p:spTree>
    <p:extLst>
      <p:ext uri="{BB962C8B-B14F-4D97-AF65-F5344CB8AC3E}">
        <p14:creationId xmlns:p14="http://schemas.microsoft.com/office/powerpoint/2010/main" val="2383404676"/>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2115403" y="880579"/>
            <a:ext cx="9389660" cy="830997"/>
          </a:xfrm>
          <a:prstGeom prst="rect">
            <a:avLst/>
          </a:prstGeom>
          <a:noFill/>
        </p:spPr>
        <p:txBody>
          <a:bodyPr wrap="square" rtlCol="0">
            <a:spAutoFit/>
          </a:bodyPr>
          <a:lstStyle/>
          <a:p>
            <a:pPr algn="l"/>
            <a:r>
              <a:rPr lang="vi-VN" sz="4800" b="1" i="0" dirty="0">
                <a:solidFill>
                  <a:srgbClr val="161C2D"/>
                </a:solidFill>
                <a:effectLst/>
                <a:latin typeface="Nunito" pitchFamily="2" charset="0"/>
              </a:rPr>
              <a:t>Tính trừu tượng (Abstraction)</a:t>
            </a:r>
          </a:p>
        </p:txBody>
      </p:sp>
      <p:sp>
        <p:nvSpPr>
          <p:cNvPr id="3" name="TextBox 2">
            <a:extLst>
              <a:ext uri="{FF2B5EF4-FFF2-40B4-BE49-F238E27FC236}">
                <a16:creationId xmlns:a16="http://schemas.microsoft.com/office/drawing/2014/main" id="{7E40E014-5BEA-619D-4AA8-A4C091766F5F}"/>
              </a:ext>
            </a:extLst>
          </p:cNvPr>
          <p:cNvSpPr txBox="1"/>
          <p:nvPr/>
        </p:nvSpPr>
        <p:spPr>
          <a:xfrm>
            <a:off x="924920" y="1607258"/>
            <a:ext cx="10342160" cy="646331"/>
          </a:xfrm>
          <a:prstGeom prst="rect">
            <a:avLst/>
          </a:prstGeom>
          <a:noFill/>
        </p:spPr>
        <p:txBody>
          <a:bodyPr wrap="square" rtlCol="0">
            <a:spAutoFit/>
          </a:bodyPr>
          <a:lstStyle/>
          <a:p>
            <a:r>
              <a:rPr lang="vi-VN" sz="1800" b="1" i="0" dirty="0">
                <a:solidFill>
                  <a:srgbClr val="161C2D"/>
                </a:solidFill>
                <a:effectLst/>
                <a:latin typeface="+mj-lt"/>
              </a:rPr>
              <a:t>Tính trừu tượng</a:t>
            </a:r>
            <a:r>
              <a:rPr lang="vi-VN" sz="1800" b="0" i="0" dirty="0">
                <a:solidFill>
                  <a:srgbClr val="161C2D"/>
                </a:solidFill>
                <a:effectLst/>
                <a:latin typeface="+mj-lt"/>
              </a:rPr>
              <a:t> là khả năng ẩn chi tiết triển khai, chỉ cung cấp thông tin tính năng tới người dùng. </a:t>
            </a:r>
            <a:endParaRPr lang="en-US" sz="1800" b="0" i="0" dirty="0">
              <a:solidFill>
                <a:srgbClr val="161C2D"/>
              </a:solidFill>
              <a:effectLst/>
              <a:latin typeface="+mj-lt"/>
            </a:endParaRPr>
          </a:p>
          <a:p>
            <a:r>
              <a:rPr lang="vi-VN" sz="1800" b="0" i="0" dirty="0">
                <a:solidFill>
                  <a:srgbClr val="161C2D"/>
                </a:solidFill>
                <a:effectLst/>
                <a:latin typeface="+mj-lt"/>
              </a:rPr>
              <a:t>Tính trừu tượng được thể hiện qua </a:t>
            </a:r>
            <a:r>
              <a:rPr lang="vi-VN" sz="1800" b="1" i="0" dirty="0">
                <a:solidFill>
                  <a:srgbClr val="161C2D"/>
                </a:solidFill>
                <a:effectLst/>
                <a:latin typeface="+mj-lt"/>
              </a:rPr>
              <a:t>abstract</a:t>
            </a:r>
            <a:r>
              <a:rPr lang="vi-VN" sz="1800" b="0" i="0" dirty="0">
                <a:solidFill>
                  <a:srgbClr val="161C2D"/>
                </a:solidFill>
                <a:effectLst/>
                <a:latin typeface="+mj-lt"/>
              </a:rPr>
              <a:t> class và </a:t>
            </a:r>
            <a:r>
              <a:rPr lang="vi-VN" sz="1800" b="1" i="0" dirty="0">
                <a:solidFill>
                  <a:srgbClr val="161C2D"/>
                </a:solidFill>
                <a:effectLst/>
                <a:latin typeface="+mj-lt"/>
              </a:rPr>
              <a:t>interface</a:t>
            </a:r>
            <a:r>
              <a:rPr lang="vi-VN" sz="1800" b="0" i="0" dirty="0">
                <a:solidFill>
                  <a:srgbClr val="161C2D"/>
                </a:solidFill>
                <a:effectLst/>
                <a:latin typeface="+mj-lt"/>
              </a:rPr>
              <a:t>. </a:t>
            </a:r>
            <a:endParaRPr lang="en-US" sz="1800" dirty="0">
              <a:latin typeface="+mj-lt"/>
            </a:endParaRPr>
          </a:p>
        </p:txBody>
      </p:sp>
      <p:sp>
        <p:nvSpPr>
          <p:cNvPr id="4" name="TextBox 3">
            <a:extLst>
              <a:ext uri="{FF2B5EF4-FFF2-40B4-BE49-F238E27FC236}">
                <a16:creationId xmlns:a16="http://schemas.microsoft.com/office/drawing/2014/main" id="{CF02F7F6-F635-38C0-4757-05FD17B1D5A2}"/>
              </a:ext>
            </a:extLst>
          </p:cNvPr>
          <p:cNvSpPr txBox="1"/>
          <p:nvPr/>
        </p:nvSpPr>
        <p:spPr>
          <a:xfrm>
            <a:off x="1447800" y="2456795"/>
            <a:ext cx="4153701" cy="4401205"/>
          </a:xfrm>
          <a:prstGeom prst="rect">
            <a:avLst/>
          </a:prstGeom>
          <a:noFill/>
        </p:spPr>
        <p:txBody>
          <a:bodyPr wrap="none" rtlCol="0">
            <a:spAutoFit/>
          </a:bodyPr>
          <a:lstStyle/>
          <a:p>
            <a:r>
              <a:rPr lang="en-US" dirty="0"/>
              <a:t>interface </a:t>
            </a:r>
            <a:r>
              <a:rPr lang="en-US" dirty="0" err="1"/>
              <a:t>IExportData</a:t>
            </a:r>
            <a:endParaRPr lang="en-US" dirty="0"/>
          </a:p>
          <a:p>
            <a:r>
              <a:rPr lang="en-US" dirty="0"/>
              <a:t>   {</a:t>
            </a:r>
          </a:p>
          <a:p>
            <a:r>
              <a:rPr lang="en-US" dirty="0"/>
              <a:t>      void Export();</a:t>
            </a:r>
          </a:p>
          <a:p>
            <a:r>
              <a:rPr lang="en-US" dirty="0"/>
              <a:t>   }</a:t>
            </a:r>
          </a:p>
          <a:p>
            <a:r>
              <a:rPr lang="en-US" dirty="0"/>
              <a:t>   </a:t>
            </a:r>
          </a:p>
          <a:p>
            <a:r>
              <a:rPr lang="en-US" dirty="0"/>
              <a:t>   class </a:t>
            </a:r>
            <a:r>
              <a:rPr lang="en-US" dirty="0" err="1"/>
              <a:t>TextExport</a:t>
            </a:r>
            <a:r>
              <a:rPr lang="en-US" dirty="0"/>
              <a:t> : </a:t>
            </a:r>
            <a:r>
              <a:rPr lang="en-US" dirty="0" err="1"/>
              <a:t>IExportData</a:t>
            </a:r>
            <a:r>
              <a:rPr lang="en-US" dirty="0"/>
              <a:t> </a:t>
            </a:r>
          </a:p>
          <a:p>
            <a:r>
              <a:rPr lang="en-US" dirty="0"/>
              <a:t>   {</a:t>
            </a:r>
          </a:p>
          <a:p>
            <a:r>
              <a:rPr lang="en-US" dirty="0"/>
              <a:t>      public void Export()</a:t>
            </a:r>
          </a:p>
          <a:p>
            <a:r>
              <a:rPr lang="en-US" dirty="0"/>
              <a:t>      {</a:t>
            </a:r>
          </a:p>
          <a:p>
            <a:r>
              <a:rPr lang="en-US" dirty="0"/>
              <a:t>         </a:t>
            </a:r>
            <a:r>
              <a:rPr lang="en-US" dirty="0" err="1"/>
              <a:t>Console.WriteLine</a:t>
            </a:r>
            <a:r>
              <a:rPr lang="en-US" dirty="0"/>
              <a:t>("Export data to .txt file");</a:t>
            </a:r>
          </a:p>
          <a:p>
            <a:r>
              <a:rPr lang="en-US" dirty="0"/>
              <a:t>      }</a:t>
            </a:r>
          </a:p>
          <a:p>
            <a:r>
              <a:rPr lang="en-US" dirty="0"/>
              <a:t>   }</a:t>
            </a:r>
          </a:p>
          <a:p>
            <a:r>
              <a:rPr lang="en-US" dirty="0"/>
              <a:t>   </a:t>
            </a:r>
          </a:p>
          <a:p>
            <a:r>
              <a:rPr lang="en-US" dirty="0"/>
              <a:t>   class </a:t>
            </a:r>
            <a:r>
              <a:rPr lang="en-US" dirty="0" err="1"/>
              <a:t>CsvExport</a:t>
            </a:r>
            <a:r>
              <a:rPr lang="en-US" dirty="0"/>
              <a:t> : </a:t>
            </a:r>
            <a:r>
              <a:rPr lang="en-US" dirty="0" err="1"/>
              <a:t>IExportData</a:t>
            </a:r>
            <a:r>
              <a:rPr lang="en-US" dirty="0"/>
              <a:t> </a:t>
            </a:r>
          </a:p>
          <a:p>
            <a:r>
              <a:rPr lang="en-US" dirty="0"/>
              <a:t>   {</a:t>
            </a:r>
          </a:p>
          <a:p>
            <a:r>
              <a:rPr lang="en-US" dirty="0"/>
              <a:t>      public void Export()</a:t>
            </a:r>
          </a:p>
          <a:p>
            <a:r>
              <a:rPr lang="en-US" dirty="0"/>
              <a:t>      {</a:t>
            </a:r>
          </a:p>
          <a:p>
            <a:r>
              <a:rPr lang="en-US" dirty="0"/>
              <a:t>         </a:t>
            </a:r>
            <a:r>
              <a:rPr lang="en-US" dirty="0" err="1"/>
              <a:t>Console.WriteLine</a:t>
            </a:r>
            <a:r>
              <a:rPr lang="en-US" dirty="0"/>
              <a:t>("Export data to .csv file");</a:t>
            </a:r>
          </a:p>
          <a:p>
            <a:r>
              <a:rPr lang="en-US" dirty="0"/>
              <a:t>      }</a:t>
            </a:r>
          </a:p>
          <a:p>
            <a:r>
              <a:rPr lang="en-US" dirty="0"/>
              <a:t>   }</a:t>
            </a:r>
          </a:p>
        </p:txBody>
      </p:sp>
      <p:sp>
        <p:nvSpPr>
          <p:cNvPr id="7" name="TextBox 6">
            <a:extLst>
              <a:ext uri="{FF2B5EF4-FFF2-40B4-BE49-F238E27FC236}">
                <a16:creationId xmlns:a16="http://schemas.microsoft.com/office/drawing/2014/main" id="{F5DCB572-4559-7E66-8246-5E31354597DD}"/>
              </a:ext>
            </a:extLst>
          </p:cNvPr>
          <p:cNvSpPr txBox="1"/>
          <p:nvPr/>
        </p:nvSpPr>
        <p:spPr>
          <a:xfrm>
            <a:off x="5898002" y="2241352"/>
            <a:ext cx="5320458" cy="4616648"/>
          </a:xfrm>
          <a:prstGeom prst="rect">
            <a:avLst/>
          </a:prstGeom>
          <a:noFill/>
        </p:spPr>
        <p:txBody>
          <a:bodyPr wrap="square" rtlCol="0">
            <a:spAutoFit/>
          </a:bodyPr>
          <a:lstStyle/>
          <a:p>
            <a:r>
              <a:rPr lang="en-US" dirty="0"/>
              <a:t>class Application</a:t>
            </a:r>
          </a:p>
          <a:p>
            <a:r>
              <a:rPr lang="en-US" dirty="0"/>
              <a:t>   {</a:t>
            </a:r>
          </a:p>
          <a:p>
            <a:r>
              <a:rPr lang="en-US" dirty="0"/>
              <a:t>      private </a:t>
            </a:r>
            <a:r>
              <a:rPr lang="en-US" dirty="0" err="1"/>
              <a:t>readonly</a:t>
            </a:r>
            <a:r>
              <a:rPr lang="en-US" dirty="0"/>
              <a:t> </a:t>
            </a:r>
            <a:r>
              <a:rPr lang="en-US" dirty="0" err="1"/>
              <a:t>IExportData</a:t>
            </a:r>
            <a:r>
              <a:rPr lang="en-US" dirty="0"/>
              <a:t> _</a:t>
            </a:r>
            <a:r>
              <a:rPr lang="en-US" dirty="0" err="1"/>
              <a:t>exportData</a:t>
            </a:r>
            <a:r>
              <a:rPr lang="en-US" dirty="0"/>
              <a:t>;</a:t>
            </a:r>
          </a:p>
          <a:p>
            <a:r>
              <a:rPr lang="en-US" dirty="0"/>
              <a:t>      </a:t>
            </a:r>
          </a:p>
          <a:p>
            <a:r>
              <a:rPr lang="en-US" dirty="0"/>
              <a:t>      public Application(</a:t>
            </a:r>
            <a:r>
              <a:rPr lang="en-US" dirty="0" err="1"/>
              <a:t>IExportData</a:t>
            </a:r>
            <a:r>
              <a:rPr lang="en-US" dirty="0"/>
              <a:t> </a:t>
            </a:r>
            <a:r>
              <a:rPr lang="en-US" dirty="0" err="1"/>
              <a:t>exportData</a:t>
            </a:r>
            <a:r>
              <a:rPr lang="en-US" dirty="0"/>
              <a:t>)</a:t>
            </a:r>
          </a:p>
          <a:p>
            <a:r>
              <a:rPr lang="en-US" dirty="0"/>
              <a:t>      {</a:t>
            </a:r>
          </a:p>
          <a:p>
            <a:r>
              <a:rPr lang="en-US" dirty="0"/>
              <a:t>         _</a:t>
            </a:r>
            <a:r>
              <a:rPr lang="en-US" dirty="0" err="1"/>
              <a:t>exportData</a:t>
            </a:r>
            <a:r>
              <a:rPr lang="en-US" dirty="0"/>
              <a:t> = </a:t>
            </a:r>
            <a:r>
              <a:rPr lang="en-US" dirty="0" err="1"/>
              <a:t>exportData</a:t>
            </a:r>
            <a:r>
              <a:rPr lang="en-US" dirty="0"/>
              <a:t>;</a:t>
            </a:r>
          </a:p>
          <a:p>
            <a:r>
              <a:rPr lang="en-US" dirty="0"/>
              <a:t>      }</a:t>
            </a:r>
          </a:p>
          <a:p>
            <a:r>
              <a:rPr lang="en-US" dirty="0"/>
              <a:t>      </a:t>
            </a:r>
          </a:p>
          <a:p>
            <a:r>
              <a:rPr lang="en-US" dirty="0"/>
              <a:t>      public void </a:t>
            </a:r>
            <a:r>
              <a:rPr lang="en-US" dirty="0" err="1"/>
              <a:t>ExportData</a:t>
            </a:r>
            <a:r>
              <a:rPr lang="en-US" dirty="0"/>
              <a:t>()</a:t>
            </a:r>
          </a:p>
          <a:p>
            <a:r>
              <a:rPr lang="en-US" dirty="0"/>
              <a:t>      {</a:t>
            </a:r>
          </a:p>
          <a:p>
            <a:r>
              <a:rPr lang="en-US" dirty="0"/>
              <a:t>         _</a:t>
            </a:r>
            <a:r>
              <a:rPr lang="en-US" dirty="0" err="1"/>
              <a:t>exportData.Export</a:t>
            </a:r>
            <a:r>
              <a:rPr lang="en-US" dirty="0"/>
              <a:t>();</a:t>
            </a:r>
          </a:p>
          <a:p>
            <a:r>
              <a:rPr lang="en-US" dirty="0"/>
              <a:t>      }</a:t>
            </a:r>
          </a:p>
          <a:p>
            <a:r>
              <a:rPr lang="en-US" dirty="0"/>
              <a:t>   }</a:t>
            </a:r>
          </a:p>
          <a:p>
            <a:endParaRPr lang="en-US" dirty="0"/>
          </a:p>
          <a:p>
            <a:r>
              <a:rPr lang="en-US" dirty="0">
                <a:solidFill>
                  <a:srgbClr val="FF0000"/>
                </a:solidFill>
              </a:rPr>
              <a:t>static void Main(string[] </a:t>
            </a:r>
            <a:r>
              <a:rPr lang="en-US" dirty="0" err="1">
                <a:solidFill>
                  <a:srgbClr val="FF0000"/>
                </a:solidFill>
              </a:rPr>
              <a:t>args</a:t>
            </a:r>
            <a:r>
              <a:rPr lang="en-US" dirty="0">
                <a:solidFill>
                  <a:srgbClr val="FF0000"/>
                </a:solidFill>
              </a:rPr>
              <a:t>) </a:t>
            </a:r>
          </a:p>
          <a:p>
            <a:r>
              <a:rPr lang="en-US" dirty="0">
                <a:solidFill>
                  <a:srgbClr val="FF0000"/>
                </a:solidFill>
              </a:rPr>
              <a:t>      {</a:t>
            </a:r>
          </a:p>
          <a:p>
            <a:r>
              <a:rPr lang="en-US" dirty="0">
                <a:solidFill>
                  <a:srgbClr val="FF0000"/>
                </a:solidFill>
              </a:rPr>
              <a:t>         Application app = new Application(new </a:t>
            </a:r>
            <a:r>
              <a:rPr lang="en-US" dirty="0" err="1">
                <a:solidFill>
                  <a:srgbClr val="FF0000"/>
                </a:solidFill>
              </a:rPr>
              <a:t>TextExport</a:t>
            </a:r>
            <a:r>
              <a:rPr lang="en-US" dirty="0">
                <a:solidFill>
                  <a:srgbClr val="FF0000"/>
                </a:solidFill>
              </a:rPr>
              <a:t>());</a:t>
            </a:r>
          </a:p>
          <a:p>
            <a:r>
              <a:rPr lang="en-US" dirty="0">
                <a:solidFill>
                  <a:srgbClr val="FF0000"/>
                </a:solidFill>
              </a:rPr>
              <a:t>         </a:t>
            </a:r>
            <a:r>
              <a:rPr lang="en-US" dirty="0" err="1">
                <a:solidFill>
                  <a:srgbClr val="FF0000"/>
                </a:solidFill>
              </a:rPr>
              <a:t>app.ExportData</a:t>
            </a:r>
            <a:r>
              <a:rPr lang="en-US" dirty="0">
                <a:solidFill>
                  <a:srgbClr val="FF0000"/>
                </a:solidFill>
              </a:rPr>
              <a:t>();</a:t>
            </a:r>
          </a:p>
          <a:p>
            <a:r>
              <a:rPr lang="en-US" dirty="0">
                <a:solidFill>
                  <a:srgbClr val="FF0000"/>
                </a:solidFill>
              </a:rPr>
              <a:t>         </a:t>
            </a:r>
            <a:r>
              <a:rPr lang="en-US" dirty="0" err="1">
                <a:solidFill>
                  <a:srgbClr val="FF0000"/>
                </a:solidFill>
              </a:rPr>
              <a:t>Console.ReadKey</a:t>
            </a:r>
            <a:r>
              <a:rPr lang="en-US" dirty="0">
                <a:solidFill>
                  <a:srgbClr val="FF0000"/>
                </a:solidFill>
              </a:rPr>
              <a:t>();</a:t>
            </a:r>
          </a:p>
          <a:p>
            <a:r>
              <a:rPr lang="en-US" dirty="0">
                <a:solidFill>
                  <a:srgbClr val="FF0000"/>
                </a:solidFill>
              </a:rPr>
              <a:t>      }</a:t>
            </a:r>
          </a:p>
        </p:txBody>
      </p:sp>
    </p:spTree>
    <p:extLst>
      <p:ext uri="{BB962C8B-B14F-4D97-AF65-F5344CB8AC3E}">
        <p14:creationId xmlns:p14="http://schemas.microsoft.com/office/powerpoint/2010/main" val="2852283652"/>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10419" y="-95534"/>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377218" y="880579"/>
            <a:ext cx="4938358" cy="707886"/>
          </a:xfrm>
          <a:prstGeom prst="rect">
            <a:avLst/>
          </a:prstGeom>
          <a:noFill/>
        </p:spPr>
        <p:txBody>
          <a:bodyPr wrap="square" rtlCol="0">
            <a:spAutoFit/>
          </a:bodyPr>
          <a:lstStyle/>
          <a:p>
            <a:pPr algn="l"/>
            <a:r>
              <a:rPr lang="en-US" sz="4000" b="1" i="0" dirty="0" err="1">
                <a:effectLst/>
                <a:latin typeface="Arial" panose="020B0604020202020204" pitchFamily="34" charset="0"/>
              </a:rPr>
              <a:t>Bài</a:t>
            </a:r>
            <a:r>
              <a:rPr lang="en-US" sz="4000" b="1" i="0" dirty="0">
                <a:effectLst/>
                <a:latin typeface="Arial" panose="020B0604020202020204" pitchFamily="34" charset="0"/>
              </a:rPr>
              <a:t> </a:t>
            </a:r>
            <a:r>
              <a:rPr lang="en-US" sz="4000" b="1" i="0" dirty="0" err="1">
                <a:effectLst/>
                <a:latin typeface="Arial" panose="020B0604020202020204" pitchFamily="34" charset="0"/>
              </a:rPr>
              <a:t>tập</a:t>
            </a:r>
            <a:endParaRPr lang="en-US" sz="4000" b="1" i="0" dirty="0">
              <a:effectLst/>
              <a:latin typeface="Arial" panose="020B0604020202020204" pitchFamily="34" charset="0"/>
            </a:endParaRPr>
          </a:p>
        </p:txBody>
      </p:sp>
      <p:sp>
        <p:nvSpPr>
          <p:cNvPr id="4" name="TextBox 3">
            <a:extLst>
              <a:ext uri="{FF2B5EF4-FFF2-40B4-BE49-F238E27FC236}">
                <a16:creationId xmlns:a16="http://schemas.microsoft.com/office/drawing/2014/main" id="{C2E9F6B6-5CB9-B321-CD4E-EE15CB4CFD37}"/>
              </a:ext>
            </a:extLst>
          </p:cNvPr>
          <p:cNvSpPr txBox="1"/>
          <p:nvPr/>
        </p:nvSpPr>
        <p:spPr>
          <a:xfrm>
            <a:off x="304800" y="2450285"/>
            <a:ext cx="11841703" cy="646331"/>
          </a:xfrm>
          <a:prstGeom prst="rect">
            <a:avLst/>
          </a:prstGeom>
          <a:noFill/>
        </p:spPr>
        <p:txBody>
          <a:bodyPr wrap="none" rtlCol="0">
            <a:spAutoFit/>
          </a:bodyPr>
          <a:lstStyle/>
          <a:p>
            <a:pPr marL="285750" indent="-285750" algn="l">
              <a:buFont typeface="Wingdings" panose="05000000000000000000" pitchFamily="2" charset="2"/>
              <a:buChar char="Ø"/>
            </a:pPr>
            <a:r>
              <a:rPr lang="en-US" sz="1800" dirty="0">
                <a:solidFill>
                  <a:srgbClr val="202124"/>
                </a:solidFill>
                <a:latin typeface="Times New Roman" panose="02020603050405020304" pitchFamily="18" charset="0"/>
                <a:cs typeface="Times New Roman" panose="02020603050405020304" pitchFamily="18" charset="0"/>
              </a:rPr>
              <a:t>1 </a:t>
            </a:r>
            <a:r>
              <a:rPr lang="vi-VN" sz="1800" b="0" i="0" dirty="0">
                <a:solidFill>
                  <a:srgbClr val="202124"/>
                </a:solidFill>
                <a:effectLst/>
                <a:latin typeface="Times New Roman" panose="02020603050405020304" pitchFamily="18" charset="0"/>
                <a:cs typeface="Times New Roman" panose="02020603050405020304" pitchFamily="18" charset="0"/>
              </a:rPr>
              <a:t>Lập danh sách sinh viên</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học</a:t>
            </a:r>
            <a:r>
              <a:rPr lang="vi-VN" sz="1800" b="0" i="0" dirty="0">
                <a:solidFill>
                  <a:srgbClr val="202124"/>
                </a:solidFill>
                <a:effectLst/>
                <a:latin typeface="Times New Roman" panose="02020603050405020304" pitchFamily="18" charset="0"/>
                <a:cs typeface="Times New Roman" panose="02020603050405020304" pitchFamily="18" charset="0"/>
              </a:rPr>
              <a:t> môn Lập trình hướng đối</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với</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các</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thông</a:t>
            </a:r>
            <a:r>
              <a:rPr lang="en-US" sz="1800" b="0" i="0" dirty="0">
                <a:solidFill>
                  <a:srgbClr val="202124"/>
                </a:solidFill>
                <a:effectLst/>
                <a:latin typeface="Times New Roman" panose="02020603050405020304" pitchFamily="18" charset="0"/>
                <a:cs typeface="Times New Roman" panose="02020603050405020304" pitchFamily="18" charset="0"/>
              </a:rPr>
              <a:t> tin </a:t>
            </a:r>
            <a:r>
              <a:rPr lang="en-US" sz="1800" b="0" i="0" dirty="0" err="1">
                <a:solidFill>
                  <a:srgbClr val="202124"/>
                </a:solidFill>
                <a:effectLst/>
                <a:latin typeface="Times New Roman" panose="02020603050405020304" pitchFamily="18" charset="0"/>
                <a:cs typeface="Times New Roman" panose="02020603050405020304" pitchFamily="18" charset="0"/>
              </a:rPr>
              <a:t>sau</a:t>
            </a:r>
            <a:r>
              <a:rPr lang="en-US" sz="1800" b="0" i="0" dirty="0">
                <a:solidFill>
                  <a:srgbClr val="202124"/>
                </a:solidFill>
                <a:effectLst/>
                <a:latin typeface="Times New Roman" panose="02020603050405020304" pitchFamily="18" charset="0"/>
                <a:cs typeface="Times New Roman" panose="02020603050405020304" pitchFamily="18" charset="0"/>
              </a:rPr>
              <a:t>:</a:t>
            </a:r>
          </a:p>
          <a:p>
            <a:pPr algn="l"/>
            <a:r>
              <a:rPr lang="en-US" sz="1800" b="0" i="0" dirty="0">
                <a:solidFill>
                  <a:srgbClr val="202124"/>
                </a:solidFill>
                <a:effectLst/>
                <a:latin typeface="Times New Roman" panose="02020603050405020304" pitchFamily="18" charset="0"/>
                <a:cs typeface="Times New Roman" panose="02020603050405020304" pitchFamily="18" charset="0"/>
              </a:rPr>
              <a:t>STT </a:t>
            </a:r>
            <a:r>
              <a:rPr lang="en-US" sz="1800" b="0" i="0" dirty="0" err="1">
                <a:solidFill>
                  <a:srgbClr val="202124"/>
                </a:solidFill>
                <a:effectLst/>
                <a:latin typeface="Times New Roman" panose="02020603050405020304" pitchFamily="18" charset="0"/>
                <a:cs typeface="Times New Roman" panose="02020603050405020304" pitchFamily="18" charset="0"/>
              </a:rPr>
              <a:t>Họ</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và</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tên</a:t>
            </a:r>
            <a:r>
              <a:rPr lang="en-US" sz="1800" b="0" i="0" dirty="0">
                <a:solidFill>
                  <a:srgbClr val="202124"/>
                </a:solidFill>
                <a:effectLst/>
                <a:latin typeface="Times New Roman" panose="02020603050405020304" pitchFamily="18" charset="0"/>
                <a:cs typeface="Times New Roman" panose="02020603050405020304" pitchFamily="18" charset="0"/>
              </a:rPr>
              <a:t> MSV </a:t>
            </a:r>
            <a:r>
              <a:rPr lang="en-US" sz="1800" b="0" i="0" dirty="0" err="1">
                <a:solidFill>
                  <a:srgbClr val="202124"/>
                </a:solidFill>
                <a:effectLst/>
                <a:latin typeface="Times New Roman" panose="02020603050405020304" pitchFamily="18" charset="0"/>
                <a:cs typeface="Times New Roman" panose="02020603050405020304" pitchFamily="18" charset="0"/>
              </a:rPr>
              <a:t>Điểm</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thành</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phần</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Điểm</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thi</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Điểm</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kết</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thúc</a:t>
            </a:r>
            <a:r>
              <a:rPr lang="en-US" sz="1800" b="0" i="0" dirty="0">
                <a:solidFill>
                  <a:srgbClr val="202124"/>
                </a:solidFill>
                <a:effectLst/>
                <a:latin typeface="Times New Roman" panose="02020603050405020304" pitchFamily="18" charset="0"/>
                <a:cs typeface="Times New Roman" panose="02020603050405020304" pitchFamily="18" charset="0"/>
              </a:rPr>
              <a:t> .Sau </a:t>
            </a:r>
            <a:r>
              <a:rPr lang="en-US" sz="1800" b="0" i="0" dirty="0" err="1">
                <a:solidFill>
                  <a:srgbClr val="202124"/>
                </a:solidFill>
                <a:effectLst/>
                <a:latin typeface="Times New Roman" panose="02020603050405020304" pitchFamily="18" charset="0"/>
                <a:cs typeface="Times New Roman" panose="02020603050405020304" pitchFamily="18" charset="0"/>
              </a:rPr>
              <a:t>đó</a:t>
            </a:r>
            <a:r>
              <a:rPr lang="en-US" sz="1800" b="0" i="0" dirty="0">
                <a:solidFill>
                  <a:srgbClr val="202124"/>
                </a:solidFill>
                <a:effectLst/>
                <a:latin typeface="Times New Roman" panose="02020603050405020304" pitchFamily="18" charset="0"/>
                <a:cs typeface="Times New Roman" panose="02020603050405020304" pitchFamily="18" charset="0"/>
              </a:rPr>
              <a:t> in </a:t>
            </a:r>
            <a:r>
              <a:rPr lang="en-US" sz="1800" b="0" i="0" dirty="0" err="1">
                <a:solidFill>
                  <a:srgbClr val="202124"/>
                </a:solidFill>
                <a:effectLst/>
                <a:latin typeface="Times New Roman" panose="02020603050405020304" pitchFamily="18" charset="0"/>
                <a:cs typeface="Times New Roman" panose="02020603050405020304" pitchFamily="18" charset="0"/>
              </a:rPr>
              <a:t>ra</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danh</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sách</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các</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sinh</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viên</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phải</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học</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lại</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môn</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học</a:t>
            </a:r>
            <a:r>
              <a:rPr lang="en-US" sz="1800" b="0" i="0" dirty="0">
                <a:solidFill>
                  <a:srgbClr val="202124"/>
                </a:solidFill>
                <a:effectLst/>
                <a:latin typeface="Times New Roman" panose="02020603050405020304" pitchFamily="18" charset="0"/>
                <a:cs typeface="Times New Roman" panose="02020603050405020304" pitchFamily="18" charset="0"/>
              </a:rPr>
              <a:t> </a:t>
            </a:r>
            <a:r>
              <a:rPr lang="en-US" sz="1800" b="0" i="0" dirty="0" err="1">
                <a:solidFill>
                  <a:srgbClr val="202124"/>
                </a:solidFill>
                <a:effectLst/>
                <a:latin typeface="Times New Roman" panose="02020603050405020304" pitchFamily="18" charset="0"/>
                <a:cs typeface="Times New Roman" panose="02020603050405020304" pitchFamily="18" charset="0"/>
              </a:rPr>
              <a:t>này</a:t>
            </a:r>
            <a:r>
              <a:rPr lang="en-US" sz="1800" b="0" i="0" dirty="0">
                <a:solidFill>
                  <a:srgbClr val="202124"/>
                </a:solidFill>
                <a:effectLst/>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E26E5DF-9FB3-BFA8-C86C-2773D42D01CF}"/>
              </a:ext>
            </a:extLst>
          </p:cNvPr>
          <p:cNvSpPr txBox="1"/>
          <p:nvPr/>
        </p:nvSpPr>
        <p:spPr>
          <a:xfrm>
            <a:off x="118851" y="3496771"/>
            <a:ext cx="12293750" cy="923330"/>
          </a:xfrm>
          <a:prstGeom prst="rect">
            <a:avLst/>
          </a:prstGeom>
          <a:noFill/>
        </p:spPr>
        <p:txBody>
          <a:bodyPr wrap="none" rtlCol="0">
            <a:spAutoFit/>
          </a:bodyPr>
          <a:lstStyle/>
          <a:p>
            <a:pPr marL="285750" indent="-28575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2 .</a:t>
            </a:r>
            <a:r>
              <a:rPr lang="vi-VN" sz="1800" dirty="0">
                <a:latin typeface="Times New Roman" panose="02020603050405020304" pitchFamily="18" charset="0"/>
                <a:cs typeface="Times New Roman" panose="02020603050405020304" pitchFamily="18" charset="0"/>
              </a:rPr>
              <a:t> In ra màn hình hóa đơn mua hàng của một khách hàng với các thông tin: Mã hàng hóa, tên hàng hóa, số lượng, đơn giá, </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tiền trả cho từng mặt hàng và tổng tiền phải thanh toán cho cả hóa đơn,</a:t>
            </a:r>
          </a:p>
          <a:p>
            <a:r>
              <a:rPr lang="vi-VN" sz="1800" dirty="0">
                <a:latin typeface="Times New Roman" panose="02020603050405020304" pitchFamily="18" charset="0"/>
                <a:cs typeface="Times New Roman" panose="02020603050405020304" pitchFamily="18" charset="0"/>
              </a:rPr>
              <a:t>biết nếu tổng tiền phải trả cho cả hóa đơn từ 1 triệu trở lên thì được giảm 30%đơn hàng, lớn hơn 500 nghìn thì được giảm 10%.</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99500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374213" y="2910226"/>
            <a:ext cx="4889480" cy="1446550"/>
          </a:xfrm>
          <a:prstGeom prst="rect">
            <a:avLst/>
          </a:prstGeom>
          <a:noFill/>
        </p:spPr>
        <p:txBody>
          <a:bodyPr wrap="none" rtlCol="0">
            <a:spAutoFit/>
          </a:bodyPr>
          <a:lstStyle/>
          <a:p>
            <a:pPr marL="285750" indent="-285750">
              <a:buFont typeface="Wingdings" panose="05000000000000000000" pitchFamily="2" charset="2"/>
              <a:buChar char="Ø"/>
            </a:pPr>
            <a:r>
              <a:rPr lang="vi-VN" sz="3200" b="1" i="0" dirty="0">
                <a:solidFill>
                  <a:srgbClr val="0070C0"/>
                </a:solidFill>
                <a:effectLst/>
                <a:latin typeface="Roboto" panose="02000000000000000000" pitchFamily="2" charset="0"/>
              </a:rPr>
              <a:t>Tính chất của</a:t>
            </a:r>
            <a:r>
              <a:rPr lang="en-US" sz="3200" b="1" i="0" dirty="0">
                <a:solidFill>
                  <a:srgbClr val="0070C0"/>
                </a:solidFill>
                <a:effectLst/>
                <a:latin typeface="Roboto" panose="02000000000000000000" pitchFamily="2" charset="0"/>
              </a:rPr>
              <a:t> </a:t>
            </a:r>
          </a:p>
          <a:p>
            <a:r>
              <a:rPr lang="vi-VN" sz="3200" b="1" i="0" dirty="0">
                <a:solidFill>
                  <a:srgbClr val="0070C0"/>
                </a:solidFill>
                <a:effectLst/>
                <a:latin typeface="Roboto" panose="02000000000000000000" pitchFamily="2" charset="0"/>
              </a:rPr>
              <a:t>lập trình hướng đối tượng</a:t>
            </a:r>
          </a:p>
          <a:p>
            <a:endParaRPr lang="en-US" sz="2400" b="1" i="0" dirty="0">
              <a:solidFill>
                <a:srgbClr val="0070C0"/>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3" name="TextBox 2"/>
          <p:cNvSpPr txBox="1"/>
          <p:nvPr/>
        </p:nvSpPr>
        <p:spPr>
          <a:xfrm>
            <a:off x="1131782" y="1328026"/>
            <a:ext cx="8329254" cy="584775"/>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Tính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đóng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gói</a:t>
            </a:r>
            <a:r>
              <a:rPr lang="en-US" sz="3200" b="1" dirty="0">
                <a:latin typeface="Times New Roman" panose="02020603050405020304" pitchFamily="18" charset="0"/>
                <a:cs typeface="Times New Roman" panose="02020603050405020304" pitchFamily="18" charset="0"/>
              </a:rPr>
              <a:t> (Encapsulation)</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961171" y="1799487"/>
            <a:ext cx="10269657" cy="1446550"/>
          </a:xfrm>
          <a:prstGeom prst="rect">
            <a:avLst/>
          </a:prstGeom>
          <a:noFill/>
        </p:spPr>
        <p:txBody>
          <a:bodyPr wrap="square" rtlCol="0">
            <a:spAutoFit/>
          </a:bodyPr>
          <a:lstStyle/>
          <a:p>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là</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tiến</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trình</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đóng</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gói</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một</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hoặc</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nhiều</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mục</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bên</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trong</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một</a:t>
            </a:r>
            <a:r>
              <a:rPr lang="en-US" sz="2000" b="0" i="0" dirty="0">
                <a:solidFill>
                  <a:srgbClr val="1B1B1B"/>
                </a:solidFill>
                <a:effectLst/>
                <a:latin typeface="Times New Roman" panose="02020603050405020304" pitchFamily="18" charset="0"/>
                <a:cs typeface="Times New Roman" panose="02020603050405020304" pitchFamily="18" charset="0"/>
              </a:rPr>
              <a:t> class.</a:t>
            </a:r>
          </a:p>
          <a:p>
            <a:r>
              <a:rPr lang="vi-VN" sz="2000" b="0" i="0" dirty="0">
                <a:solidFill>
                  <a:srgbClr val="1B1B1B"/>
                </a:solidFill>
                <a:effectLst/>
                <a:latin typeface="Times New Roman" panose="02020603050405020304" pitchFamily="18" charset="0"/>
                <a:cs typeface="Times New Roman" panose="02020603050405020304" pitchFamily="18" charset="0"/>
              </a:rPr>
              <a:t>Tính đóng gói, trong phương pháp lập trình hướng đối tượng, ngăn cản việc truy cập tới chi tiết của trình triển khai </a:t>
            </a:r>
            <a:r>
              <a:rPr lang="en-US" sz="2000" b="0" i="0" dirty="0">
                <a:solidFill>
                  <a:srgbClr val="1B1B1B"/>
                </a:solidFill>
                <a:effectLst/>
                <a:latin typeface="Times New Roman" panose="02020603050405020304" pitchFamily="18" charset="0"/>
                <a:cs typeface="Times New Roman" panose="02020603050405020304" pitchFamily="18" charset="0"/>
              </a:rPr>
              <a:t>.</a:t>
            </a:r>
            <a:r>
              <a:rPr lang="vi-VN" sz="2800" b="0" i="0" dirty="0">
                <a:solidFill>
                  <a:srgbClr val="1B1B1B"/>
                </a:solidFill>
                <a:effectLst/>
                <a:latin typeface="Open Sans" panose="020B0606030504020204" pitchFamily="34" charset="0"/>
              </a:rPr>
              <a:t> </a:t>
            </a:r>
            <a:r>
              <a:rPr lang="vi-VN" sz="1800" b="0" i="0" dirty="0">
                <a:solidFill>
                  <a:srgbClr val="1B1B1B"/>
                </a:solidFill>
                <a:effectLst/>
                <a:latin typeface="+mj-lt"/>
              </a:rPr>
              <a:t>Nó được thể hiển qua các access modifier, trong c# có 5 kiểu access modifiers</a:t>
            </a:r>
            <a:endParaRPr lang="vi-VN" sz="2800" b="0" i="0" dirty="0">
              <a:solidFill>
                <a:srgbClr val="1B1B1B"/>
              </a:solidFill>
              <a:effectLst/>
              <a:latin typeface="Open Sans" panose="020B0606030504020204" pitchFamily="34" charset="0"/>
            </a:endParaRPr>
          </a:p>
          <a:p>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D84435F-8EFE-2267-2FB4-6C4F4DB3411B}"/>
              </a:ext>
            </a:extLst>
          </p:cNvPr>
          <p:cNvSpPr txBox="1"/>
          <p:nvPr/>
        </p:nvSpPr>
        <p:spPr>
          <a:xfrm>
            <a:off x="2156345" y="3163500"/>
            <a:ext cx="4626592" cy="3293209"/>
          </a:xfrm>
          <a:prstGeom prst="rect">
            <a:avLst/>
          </a:prstGeom>
          <a:noFill/>
        </p:spPr>
        <p:txBody>
          <a:bodyPr wrap="square" rtlCol="0">
            <a:spAutoFit/>
          </a:bodyPr>
          <a:lstStyle/>
          <a:p>
            <a:r>
              <a:rPr lang="en-US" sz="2800" b="0" i="0" dirty="0">
                <a:solidFill>
                  <a:srgbClr val="161C2D"/>
                </a:solidFill>
                <a:effectLst/>
                <a:latin typeface="Times New Roman" panose="02020603050405020304" pitchFamily="18" charset="0"/>
                <a:cs typeface="Times New Roman" panose="02020603050405020304" pitchFamily="18" charset="0"/>
              </a:rPr>
              <a:t>M</a:t>
            </a:r>
            <a:r>
              <a:rPr lang="vi-VN" sz="2800" b="0" i="0" dirty="0">
                <a:solidFill>
                  <a:srgbClr val="161C2D"/>
                </a:solidFill>
                <a:effectLst/>
                <a:latin typeface="Times New Roman" panose="02020603050405020304" pitchFamily="18" charset="0"/>
                <a:cs typeface="Times New Roman" panose="02020603050405020304" pitchFamily="18" charset="0"/>
              </a:rPr>
              <a:t>ột số khái niệm như:</a:t>
            </a:r>
            <a:endParaRPr lang="en-US" sz="2800" b="0" i="0" dirty="0">
              <a:solidFill>
                <a:srgbClr val="161C2D"/>
              </a:solidFill>
              <a:effectLst/>
              <a:latin typeface="Times New Roman" panose="02020603050405020304" pitchFamily="18" charset="0"/>
              <a:cs typeface="Times New Roman" panose="02020603050405020304" pitchFamily="18" charset="0"/>
            </a:endParaRPr>
          </a:p>
          <a:p>
            <a:pPr algn="l">
              <a:buFont typeface="+mj-lt"/>
              <a:buAutoNum type="arabicPeriod"/>
            </a:pPr>
            <a:r>
              <a:rPr lang="vi-VN" sz="2800" b="0" i="0" dirty="0">
                <a:solidFill>
                  <a:srgbClr val="161C2D"/>
                </a:solidFill>
                <a:effectLst/>
                <a:latin typeface="Times New Roman" panose="02020603050405020304" pitchFamily="18" charset="0"/>
                <a:cs typeface="Times New Roman" panose="02020603050405020304" pitchFamily="18" charset="0"/>
              </a:rPr>
              <a:t> </a:t>
            </a:r>
            <a:r>
              <a:rPr lang="en-US" sz="3600" b="0" i="0" dirty="0">
                <a:solidFill>
                  <a:srgbClr val="1B1B1B"/>
                </a:solidFill>
                <a:effectLst/>
                <a:latin typeface="Open Sans" panose="020B0606030504020204" pitchFamily="34" charset="0"/>
              </a:rPr>
              <a:t>private</a:t>
            </a:r>
          </a:p>
          <a:p>
            <a:pPr algn="l">
              <a:buFont typeface="+mj-lt"/>
              <a:buAutoNum type="arabicPeriod"/>
            </a:pPr>
            <a:r>
              <a:rPr lang="en-US" sz="3600" b="0" i="0" dirty="0">
                <a:solidFill>
                  <a:srgbClr val="1B1B1B"/>
                </a:solidFill>
                <a:effectLst/>
                <a:latin typeface="Open Sans" panose="020B0606030504020204" pitchFamily="34" charset="0"/>
              </a:rPr>
              <a:t>protected</a:t>
            </a:r>
          </a:p>
          <a:p>
            <a:pPr algn="l">
              <a:buFont typeface="+mj-lt"/>
              <a:buAutoNum type="arabicPeriod"/>
            </a:pPr>
            <a:r>
              <a:rPr lang="en-US" sz="3600" b="0" i="0" dirty="0">
                <a:solidFill>
                  <a:srgbClr val="1B1B1B"/>
                </a:solidFill>
                <a:effectLst/>
                <a:latin typeface="Open Sans" panose="020B0606030504020204" pitchFamily="34" charset="0"/>
              </a:rPr>
              <a:t>internal</a:t>
            </a:r>
          </a:p>
          <a:p>
            <a:pPr algn="l">
              <a:buFont typeface="+mj-lt"/>
              <a:buAutoNum type="arabicPeriod"/>
            </a:pPr>
            <a:r>
              <a:rPr lang="en-US" sz="3600" b="0" i="0" dirty="0">
                <a:solidFill>
                  <a:srgbClr val="1B1B1B"/>
                </a:solidFill>
                <a:effectLst/>
                <a:latin typeface="Open Sans" panose="020B0606030504020204" pitchFamily="34" charset="0"/>
              </a:rPr>
              <a:t>protected internal</a:t>
            </a:r>
          </a:p>
          <a:p>
            <a:pPr algn="l">
              <a:buFont typeface="+mj-lt"/>
              <a:buAutoNum type="arabicPeriod"/>
            </a:pPr>
            <a:r>
              <a:rPr lang="en-US" sz="3600" b="0" i="0" dirty="0">
                <a:solidFill>
                  <a:srgbClr val="1B1B1B"/>
                </a:solidFill>
                <a:effectLst/>
                <a:latin typeface="Open Sans" panose="020B0606030504020204" pitchFamily="34" charset="0"/>
              </a:rPr>
              <a:t>public.</a:t>
            </a:r>
          </a:p>
        </p:txBody>
      </p:sp>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2917384" y="856390"/>
            <a:ext cx="6052431" cy="830997"/>
          </a:xfrm>
          <a:prstGeom prst="rect">
            <a:avLst/>
          </a:prstGeom>
          <a:noFill/>
        </p:spPr>
        <p:txBody>
          <a:bodyPr wrap="square" rtlCol="0">
            <a:spAutoFit/>
          </a:bodyPr>
          <a:lstStyle/>
          <a:p>
            <a:pPr algn="l"/>
            <a:r>
              <a:rPr lang="en-US" sz="4800" b="0" i="0" dirty="0">
                <a:solidFill>
                  <a:srgbClr val="1B1B1B"/>
                </a:solidFill>
                <a:effectLst/>
                <a:latin typeface="Times New Roman" panose="02020603050405020304" pitchFamily="18" charset="0"/>
                <a:cs typeface="Times New Roman" panose="02020603050405020304" pitchFamily="18" charset="0"/>
              </a:rPr>
              <a:t>Access modifier</a:t>
            </a:r>
            <a:endParaRPr lang="en-US" sz="4000" b="1" i="0" dirty="0">
              <a:solidFill>
                <a:srgbClr val="161C2D"/>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082447" y="1748768"/>
            <a:ext cx="9467271" cy="461665"/>
          </a:xfrm>
          <a:prstGeom prst="rect">
            <a:avLst/>
          </a:prstGeom>
          <a:noFill/>
        </p:spPr>
        <p:txBody>
          <a:bodyPr wrap="square" rtlCol="0">
            <a:spAutoFit/>
          </a:bodyPr>
          <a:lstStyle/>
          <a:p>
            <a:pPr marL="342900" indent="-342900">
              <a:buFont typeface="Wingdings" panose="05000000000000000000" pitchFamily="2" charset="2"/>
              <a:buChar char="Ø"/>
            </a:pPr>
            <a:r>
              <a:rPr lang="vi-VN" sz="2400" dirty="0">
                <a:latin typeface="+mj-lt"/>
              </a:rPr>
              <a:t>.</a:t>
            </a:r>
            <a:endParaRPr lang="en-US" sz="2400" dirty="0">
              <a:latin typeface="+mj-lt"/>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A394F702-18C1-A8D8-98CB-8C4E5D09418E}"/>
              </a:ext>
            </a:extLst>
          </p:cNvPr>
          <p:cNvPicPr>
            <a:picLocks noChangeAspect="1"/>
          </p:cNvPicPr>
          <p:nvPr/>
        </p:nvPicPr>
        <p:blipFill>
          <a:blip r:embed="rId4"/>
          <a:stretch>
            <a:fillRect/>
          </a:stretch>
        </p:blipFill>
        <p:spPr>
          <a:xfrm>
            <a:off x="857250" y="1803400"/>
            <a:ext cx="10477500" cy="3251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4552838" y="1069539"/>
            <a:ext cx="5586786" cy="1107996"/>
          </a:xfrm>
          <a:prstGeom prst="rect">
            <a:avLst/>
          </a:prstGeom>
          <a:noFill/>
        </p:spPr>
        <p:txBody>
          <a:bodyPr wrap="none" rtlCol="0">
            <a:spAutoFit/>
          </a:bodyPr>
          <a:lstStyle/>
          <a:p>
            <a:pPr algn="l"/>
            <a:r>
              <a:rPr lang="en-US" sz="6600" b="1" i="0" dirty="0" err="1">
                <a:solidFill>
                  <a:srgbClr val="1B1B1B"/>
                </a:solidFill>
                <a:effectLst/>
                <a:latin typeface="Open Sans" panose="020B0606030504020204" pitchFamily="34" charset="0"/>
              </a:rPr>
              <a:t>Tính</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kế</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thừa</a:t>
            </a:r>
            <a:endParaRPr lang="en-US" sz="6600" b="1" i="0" dirty="0">
              <a:solidFill>
                <a:srgbClr val="1B1B1B"/>
              </a:solidFill>
              <a:effectLst/>
              <a:latin typeface="Open Sans" panose="020B0606030504020204" pitchFamily="34" charset="0"/>
            </a:endParaRPr>
          </a:p>
        </p:txBody>
      </p:sp>
      <p:sp>
        <p:nvSpPr>
          <p:cNvPr id="8" name="TextBox 7">
            <a:extLst>
              <a:ext uri="{FF2B5EF4-FFF2-40B4-BE49-F238E27FC236}">
                <a16:creationId xmlns:a16="http://schemas.microsoft.com/office/drawing/2014/main" id="{30E2969C-3DD3-3C6A-AC6A-5A65311A4540}"/>
              </a:ext>
            </a:extLst>
          </p:cNvPr>
          <p:cNvSpPr txBox="1"/>
          <p:nvPr/>
        </p:nvSpPr>
        <p:spPr>
          <a:xfrm>
            <a:off x="1819702" y="2426882"/>
            <a:ext cx="10515600" cy="1200329"/>
          </a:xfrm>
          <a:prstGeom prst="rect">
            <a:avLst/>
          </a:prstGeom>
          <a:noFill/>
        </p:spPr>
        <p:txBody>
          <a:bodyPr wrap="square" rtlCol="0">
            <a:spAutoFit/>
          </a:bodyPr>
          <a:lstStyle/>
          <a:p>
            <a:pPr algn="just" fontAlgn="base">
              <a:buFont typeface="Arial" panose="020B0604020202020204" pitchFamily="34" charset="0"/>
              <a:buChar char="•"/>
            </a:pPr>
            <a:r>
              <a:rPr lang="vi-VN" sz="2400" b="0" i="0" dirty="0">
                <a:solidFill>
                  <a:srgbClr val="212529"/>
                </a:solidFill>
                <a:effectLst/>
                <a:latin typeface="+mj-lt"/>
              </a:rPr>
              <a:t>Kế thừa là một trong 4 khía cạnh của lập trình hướng đối tượng, nó là khả năng cho phép chúng ta định nghĩa ra một lớp mới dựa trên một lớp khác có sẵn, kế thừa giúp cho việc mở rộng code - bảo trì trở nên dễ hơn.</a:t>
            </a:r>
            <a:endParaRPr lang="en-US" sz="2400" b="0" i="0" dirty="0">
              <a:solidFill>
                <a:srgbClr val="000000"/>
              </a:solidFill>
              <a:effectLst/>
              <a:latin typeface="+mj-lt"/>
              <a:cs typeface="Times New Roman" panose="02020603050405020304" pitchFamily="18" charset="0"/>
            </a:endParaRPr>
          </a:p>
        </p:txBody>
      </p:sp>
      <p:sp>
        <p:nvSpPr>
          <p:cNvPr id="11" name="TextBox 10">
            <a:extLst>
              <a:ext uri="{FF2B5EF4-FFF2-40B4-BE49-F238E27FC236}">
                <a16:creationId xmlns:a16="http://schemas.microsoft.com/office/drawing/2014/main" id="{F37EEA34-2928-0F07-2627-52F558374492}"/>
              </a:ext>
            </a:extLst>
          </p:cNvPr>
          <p:cNvSpPr txBox="1"/>
          <p:nvPr/>
        </p:nvSpPr>
        <p:spPr>
          <a:xfrm>
            <a:off x="2583388" y="3905012"/>
            <a:ext cx="6949338" cy="923330"/>
          </a:xfrm>
          <a:prstGeom prst="rect">
            <a:avLst/>
          </a:prstGeom>
          <a:noFill/>
        </p:spPr>
        <p:txBody>
          <a:bodyPr wrap="none" rtlCol="0">
            <a:spAutoFit/>
          </a:bodyPr>
          <a:lstStyle/>
          <a:p>
            <a:pPr algn="l">
              <a:buFont typeface="Arial" panose="020B0604020202020204" pitchFamily="34" charset="0"/>
              <a:buChar char="•"/>
            </a:pPr>
            <a:r>
              <a:rPr lang="vi-VN" sz="1800" b="1" i="0" dirty="0">
                <a:solidFill>
                  <a:srgbClr val="212529"/>
                </a:solidFill>
                <a:effectLst/>
                <a:latin typeface="+mj-lt"/>
              </a:rPr>
              <a:t>Lớp cơ sở</a:t>
            </a:r>
            <a:r>
              <a:rPr lang="vi-VN" sz="1800" b="0" i="0" dirty="0">
                <a:solidFill>
                  <a:srgbClr val="212529"/>
                </a:solidFill>
                <a:effectLst/>
                <a:latin typeface="+mj-lt"/>
              </a:rPr>
              <a:t> là lớp mà được lớp khác kế thừa.</a:t>
            </a:r>
          </a:p>
          <a:p>
            <a:pPr algn="l">
              <a:buFont typeface="Arial" panose="020B0604020202020204" pitchFamily="34" charset="0"/>
              <a:buChar char="•"/>
            </a:pPr>
            <a:r>
              <a:rPr lang="vi-VN" sz="1800" b="1" i="0" dirty="0">
                <a:solidFill>
                  <a:srgbClr val="212529"/>
                </a:solidFill>
                <a:effectLst/>
                <a:latin typeface="+mj-lt"/>
              </a:rPr>
              <a:t>Lớp kế thừa</a:t>
            </a:r>
            <a:r>
              <a:rPr lang="vi-VN" sz="1800" b="0" i="0" dirty="0">
                <a:solidFill>
                  <a:srgbClr val="212529"/>
                </a:solidFill>
                <a:effectLst/>
                <a:latin typeface="+mj-lt"/>
              </a:rPr>
              <a:t> là lớp kế thừa lại các thuộc tính, phương thức từ lớp cơ sở.</a:t>
            </a:r>
          </a:p>
          <a:p>
            <a:endParaRPr lang="en-US" sz="1800" dirty="0">
              <a:latin typeface="+mj-lt"/>
            </a:endParaRPr>
          </a:p>
        </p:txBody>
      </p:sp>
      <p:sp>
        <p:nvSpPr>
          <p:cNvPr id="14" name="Rectangle 5">
            <a:extLst>
              <a:ext uri="{FF2B5EF4-FFF2-40B4-BE49-F238E27FC236}">
                <a16:creationId xmlns:a16="http://schemas.microsoft.com/office/drawing/2014/main" id="{D81FB171-CE5E-F8A0-E36D-D2E5F52B5C4E}"/>
              </a:ext>
            </a:extLst>
          </p:cNvPr>
          <p:cNvSpPr>
            <a:spLocks noChangeArrowheads="1"/>
          </p:cNvSpPr>
          <p:nvPr/>
        </p:nvSpPr>
        <p:spPr bwMode="auto">
          <a:xfrm>
            <a:off x="2203686" y="4746092"/>
            <a:ext cx="8086726" cy="1154162"/>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Để</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khai</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báo</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kế</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thừa</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dùng</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cú</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pháp</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cơ</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sở</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viết</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sau</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ký</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hiệu</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C22C72"/>
                </a:solidFill>
                <a:effectLst/>
                <a:latin typeface="Times New Roman" panose="02020603050405020304" pitchFamily="18" charset="0"/>
                <a:cs typeface="Times New Roman" panose="02020603050405020304" pitchFamily="18" charset="0"/>
              </a:rPr>
              <a:t>:</a:t>
            </a:r>
            <a:endParaRPr kumimoji="0" lang="en-US" altLang="en-US" sz="24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class</a:t>
            </a:r>
            <a:r>
              <a:rPr kumimoji="0" lang="en-US" altLang="en-US" sz="2400" b="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L</a:t>
            </a:r>
            <a:r>
              <a:rPr kumimoji="0" lang="en-US" altLang="en-US" sz="2400" b="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Ớ</a:t>
            </a:r>
            <a:r>
              <a:rPr kumimoji="0" lang="en-US" altLang="en-US" sz="2400" b="1"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P_K</a:t>
            </a:r>
            <a:r>
              <a:rPr kumimoji="0" lang="en-US" altLang="en-US" sz="2400" b="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Ế_</a:t>
            </a:r>
            <a:r>
              <a:rPr kumimoji="0" lang="en-US" altLang="en-US" sz="2400" b="1"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TH</a:t>
            </a:r>
            <a:r>
              <a:rPr kumimoji="0" lang="en-US" altLang="en-US" sz="2400" b="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Ừ</a:t>
            </a:r>
            <a:r>
              <a:rPr kumimoji="0" lang="en-US" altLang="en-US" sz="2400" b="1"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A</a:t>
            </a:r>
            <a:r>
              <a:rPr kumimoji="0" lang="en-US" altLang="en-US" sz="2400" b="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 : </a:t>
            </a:r>
            <a:r>
              <a:rPr kumimoji="0" lang="en-US" altLang="en-US" sz="2400" b="1"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L</a:t>
            </a:r>
            <a:r>
              <a:rPr kumimoji="0" lang="en-US" altLang="en-US" sz="2400" b="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Ớ</a:t>
            </a:r>
            <a:r>
              <a:rPr kumimoji="0" lang="en-US" altLang="en-US" sz="2400" b="1"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P_C</a:t>
            </a:r>
            <a:r>
              <a:rPr kumimoji="0" lang="en-US" altLang="en-US" sz="2400" b="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Ơ_</a:t>
            </a:r>
            <a:r>
              <a:rPr kumimoji="0" lang="en-US" altLang="en-US" sz="2400" b="1"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Ở { //... } </a:t>
            </a:r>
          </a:p>
        </p:txBody>
      </p:sp>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4552838" y="1069539"/>
            <a:ext cx="5586786" cy="1107996"/>
          </a:xfrm>
          <a:prstGeom prst="rect">
            <a:avLst/>
          </a:prstGeom>
          <a:noFill/>
        </p:spPr>
        <p:txBody>
          <a:bodyPr wrap="none" rtlCol="0">
            <a:spAutoFit/>
          </a:bodyPr>
          <a:lstStyle/>
          <a:p>
            <a:pPr algn="l"/>
            <a:r>
              <a:rPr lang="en-US" sz="6600" b="1" i="0" dirty="0" err="1">
                <a:solidFill>
                  <a:srgbClr val="1B1B1B"/>
                </a:solidFill>
                <a:effectLst/>
                <a:latin typeface="Open Sans" panose="020B0606030504020204" pitchFamily="34" charset="0"/>
              </a:rPr>
              <a:t>Tính</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kế</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thừa</a:t>
            </a:r>
            <a:endParaRPr lang="en-US" sz="6600" b="1" i="0" dirty="0">
              <a:solidFill>
                <a:srgbClr val="1B1B1B"/>
              </a:solidFill>
              <a:effectLst/>
              <a:latin typeface="Open Sans" panose="020B0606030504020204" pitchFamily="34" charset="0"/>
            </a:endParaRPr>
          </a:p>
        </p:txBody>
      </p:sp>
      <p:sp>
        <p:nvSpPr>
          <p:cNvPr id="7" name="Rectangle 1">
            <a:extLst>
              <a:ext uri="{FF2B5EF4-FFF2-40B4-BE49-F238E27FC236}">
                <a16:creationId xmlns:a16="http://schemas.microsoft.com/office/drawing/2014/main" id="{F927B94C-8A7C-1705-ECE4-D49893176316}"/>
              </a:ext>
            </a:extLst>
          </p:cNvPr>
          <p:cNvSpPr>
            <a:spLocks noChangeArrowheads="1"/>
          </p:cNvSpPr>
          <p:nvPr/>
        </p:nvSpPr>
        <p:spPr bwMode="auto">
          <a:xfrm>
            <a:off x="2290310" y="2244901"/>
            <a:ext cx="9419469" cy="281615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22C72"/>
                </a:solidFill>
                <a:effectLst/>
                <a:latin typeface="Times New Roman" panose="02020603050405020304" pitchFamily="18" charset="0"/>
                <a:cs typeface="Times New Roman" panose="02020603050405020304" pitchFamily="18" charset="0"/>
              </a:rPr>
              <a:t>public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thành</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viên</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thể</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truy</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cập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bởi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code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bất</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đâu</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22C72"/>
                </a:solidFill>
                <a:effectLst/>
                <a:latin typeface="Times New Roman" panose="02020603050405020304" pitchFamily="18" charset="0"/>
                <a:cs typeface="Times New Roman" panose="02020603050405020304" pitchFamily="18" charset="0"/>
              </a:rPr>
              <a:t>private</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phương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thức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thuộc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tính</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trường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khai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báo</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với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private</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chỉ</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thể</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truy</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cập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gọi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bởi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dòng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code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cùng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22C72"/>
                </a:solidFill>
                <a:effectLst/>
                <a:latin typeface="Times New Roman" panose="02020603050405020304" pitchFamily="18" charset="0"/>
                <a:cs typeface="Times New Roman" panose="02020603050405020304" pitchFamily="18" charset="0"/>
              </a:rPr>
              <a:t>protected</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phương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thức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thuộc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tính</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trường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chỉ</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thể</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truy</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cập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gọi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bởi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dòng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code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cùng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hoặc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thừa</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nó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22C72"/>
                </a:solidFill>
                <a:effectLst/>
                <a:latin typeface="Times New Roman" panose="02020603050405020304" pitchFamily="18" charset="0"/>
                <a:cs typeface="Times New Roman" panose="02020603050405020304" pitchFamily="18" charset="0"/>
              </a:rPr>
              <a:t>protected internal</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truy</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cập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từ</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code assembly,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hoặc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thừa</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nó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ở assembly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khác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22C72"/>
                </a:solidFill>
                <a:effectLst/>
                <a:latin typeface="Times New Roman" panose="02020603050405020304" pitchFamily="18" charset="0"/>
                <a:cs typeface="Times New Roman" panose="02020603050405020304" pitchFamily="18" charset="0"/>
              </a:rPr>
              <a:t>private protected</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truy</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cập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code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khi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cùng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assembly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trong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cùng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hoặc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thừa</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nó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22C72"/>
                </a:solidFill>
                <a:effectLst/>
                <a:latin typeface="Times New Roman" panose="02020603050405020304" pitchFamily="18" charset="0"/>
                <a:cs typeface="Times New Roman" panose="02020603050405020304" pitchFamily="18" charset="0"/>
              </a:rPr>
              <a:t>internal</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truy</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cập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bởi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code ở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cùng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assembly (file).</a:t>
            </a:r>
          </a:p>
        </p:txBody>
      </p:sp>
    </p:spTree>
    <p:extLst>
      <p:ext uri="{BB962C8B-B14F-4D97-AF65-F5344CB8AC3E}">
        <p14:creationId xmlns:p14="http://schemas.microsoft.com/office/powerpoint/2010/main" val="41913757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4552838" y="1069539"/>
            <a:ext cx="5586786" cy="1107996"/>
          </a:xfrm>
          <a:prstGeom prst="rect">
            <a:avLst/>
          </a:prstGeom>
          <a:noFill/>
        </p:spPr>
        <p:txBody>
          <a:bodyPr wrap="none" rtlCol="0">
            <a:spAutoFit/>
          </a:bodyPr>
          <a:lstStyle/>
          <a:p>
            <a:pPr algn="l"/>
            <a:r>
              <a:rPr lang="en-US" sz="6600" b="1" i="0" dirty="0" err="1">
                <a:solidFill>
                  <a:srgbClr val="1B1B1B"/>
                </a:solidFill>
                <a:effectLst/>
                <a:latin typeface="Open Sans" panose="020B0606030504020204" pitchFamily="34" charset="0"/>
              </a:rPr>
              <a:t>Tính</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kế</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thừa</a:t>
            </a:r>
            <a:endParaRPr lang="en-US" sz="6600" b="1" i="0" dirty="0">
              <a:solidFill>
                <a:srgbClr val="1B1B1B"/>
              </a:solidFill>
              <a:effectLst/>
              <a:latin typeface="Open Sans" panose="020B0606030504020204" pitchFamily="34" charset="0"/>
            </a:endParaRPr>
          </a:p>
        </p:txBody>
      </p:sp>
      <p:sp>
        <p:nvSpPr>
          <p:cNvPr id="7" name="Rectangle 1">
            <a:extLst>
              <a:ext uri="{FF2B5EF4-FFF2-40B4-BE49-F238E27FC236}">
                <a16:creationId xmlns:a16="http://schemas.microsoft.com/office/drawing/2014/main" id="{F927B94C-8A7C-1705-ECE4-D49893176316}"/>
              </a:ext>
            </a:extLst>
          </p:cNvPr>
          <p:cNvSpPr>
            <a:spLocks noChangeArrowheads="1"/>
          </p:cNvSpPr>
          <p:nvPr/>
        </p:nvSpPr>
        <p:spPr bwMode="auto">
          <a:xfrm>
            <a:off x="2290310" y="2244901"/>
            <a:ext cx="9419469" cy="281615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22C72"/>
                </a:solidFill>
                <a:effectLst/>
                <a:latin typeface="Times New Roman" panose="02020603050405020304" pitchFamily="18" charset="0"/>
                <a:cs typeface="Times New Roman" panose="02020603050405020304" pitchFamily="18" charset="0"/>
              </a:rPr>
              <a:t>public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thành</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viên</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thể</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truy</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cập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bởi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code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bất</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đâu</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22C72"/>
                </a:solidFill>
                <a:effectLst/>
                <a:latin typeface="Times New Roman" panose="02020603050405020304" pitchFamily="18" charset="0"/>
                <a:cs typeface="Times New Roman" panose="02020603050405020304" pitchFamily="18" charset="0"/>
              </a:rPr>
              <a:t>private</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phương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thức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thuộc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tính</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trường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khai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báo</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với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private</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chỉ</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thể</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truy</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cập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gọi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bởi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dòng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code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cùng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22C72"/>
                </a:solidFill>
                <a:effectLst/>
                <a:latin typeface="Times New Roman" panose="02020603050405020304" pitchFamily="18" charset="0"/>
                <a:cs typeface="Times New Roman" panose="02020603050405020304" pitchFamily="18" charset="0"/>
              </a:rPr>
              <a:t>protected</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phương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thức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thuộc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tính</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trường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chỉ</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thể</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truy</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cập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gọi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bởi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dòng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code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cùng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hoặc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thừa</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nó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22C72"/>
                </a:solidFill>
                <a:effectLst/>
                <a:latin typeface="Times New Roman" panose="02020603050405020304" pitchFamily="18" charset="0"/>
                <a:cs typeface="Times New Roman" panose="02020603050405020304" pitchFamily="18" charset="0"/>
              </a:rPr>
              <a:t>protected internal</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truy</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cập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từ</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code assembly,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hoặc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thừa</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nó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ở assembly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khác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22C72"/>
                </a:solidFill>
                <a:effectLst/>
                <a:latin typeface="Times New Roman" panose="02020603050405020304" pitchFamily="18" charset="0"/>
                <a:cs typeface="Times New Roman" panose="02020603050405020304" pitchFamily="18" charset="0"/>
              </a:rPr>
              <a:t>private protected</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truy</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cập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code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khi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cùng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assembly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trong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cùng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hoặc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lớp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thừa</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nó</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22C72"/>
                </a:solidFill>
                <a:effectLst/>
                <a:latin typeface="Times New Roman" panose="02020603050405020304" pitchFamily="18" charset="0"/>
                <a:cs typeface="Times New Roman" panose="02020603050405020304" pitchFamily="18" charset="0"/>
              </a:rPr>
              <a:t>internal</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truy</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cập</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bởi</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code ở </a:t>
            </a:r>
            <a:r>
              <a:rPr kumimoji="0" lang="en-US" altLang="en-US" sz="18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cùng</a:t>
            </a:r>
            <a:r>
              <a:rPr kumimoji="0" lang="en-US" altLang="en-US" sz="1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assembly (file).</a:t>
            </a:r>
          </a:p>
        </p:txBody>
      </p:sp>
    </p:spTree>
    <p:extLst>
      <p:ext uri="{BB962C8B-B14F-4D97-AF65-F5344CB8AC3E}">
        <p14:creationId xmlns:p14="http://schemas.microsoft.com/office/powerpoint/2010/main" val="2461117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4552838" y="1069539"/>
            <a:ext cx="5586786" cy="1107996"/>
          </a:xfrm>
          <a:prstGeom prst="rect">
            <a:avLst/>
          </a:prstGeom>
          <a:noFill/>
        </p:spPr>
        <p:txBody>
          <a:bodyPr wrap="none" rtlCol="0">
            <a:spAutoFit/>
          </a:bodyPr>
          <a:lstStyle/>
          <a:p>
            <a:pPr algn="l"/>
            <a:r>
              <a:rPr lang="en-US" sz="6600" b="1" i="0" dirty="0" err="1">
                <a:solidFill>
                  <a:srgbClr val="1B1B1B"/>
                </a:solidFill>
                <a:effectLst/>
                <a:latin typeface="Open Sans" panose="020B0606030504020204" pitchFamily="34" charset="0"/>
              </a:rPr>
              <a:t>Tính</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kế</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thừa</a:t>
            </a:r>
            <a:endParaRPr lang="en-US" sz="6600" b="1" i="0" dirty="0">
              <a:solidFill>
                <a:srgbClr val="1B1B1B"/>
              </a:solidFill>
              <a:effectLst/>
              <a:latin typeface="Open Sans" panose="020B0606030504020204" pitchFamily="34"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1733265" y="2358729"/>
            <a:ext cx="3550972" cy="523220"/>
          </a:xfrm>
          <a:prstGeom prst="rect">
            <a:avLst/>
          </a:prstGeom>
          <a:noFill/>
        </p:spPr>
        <p:txBody>
          <a:bodyPr wrap="none" rtlCol="0">
            <a:spAutoFit/>
          </a:bodyPr>
          <a:lstStyle/>
          <a:p>
            <a:pPr algn="l"/>
            <a:r>
              <a:rPr lang="en-US" sz="2800" b="0" i="0" dirty="0" err="1">
                <a:solidFill>
                  <a:schemeClr val="bg2"/>
                </a:solidFill>
                <a:effectLst/>
                <a:latin typeface="Times New Roman" panose="02020603050405020304" pitchFamily="18" charset="0"/>
                <a:cs typeface="Times New Roman" panose="02020603050405020304" pitchFamily="18" charset="0"/>
              </a:rPr>
              <a:t>Lớp</a:t>
            </a:r>
            <a:r>
              <a:rPr lang="en-US" sz="2800" b="0" i="0" dirty="0">
                <a:solidFill>
                  <a:schemeClr val="bg2"/>
                </a:solidFill>
                <a:effectLst/>
                <a:latin typeface="Times New Roman" panose="02020603050405020304" pitchFamily="18" charset="0"/>
                <a:cs typeface="Times New Roman" panose="02020603050405020304" pitchFamily="18" charset="0"/>
              </a:rPr>
              <a:t> </a:t>
            </a:r>
            <a:r>
              <a:rPr lang="en-US" sz="2800" b="0" i="0" dirty="0" err="1">
                <a:solidFill>
                  <a:schemeClr val="bg2"/>
                </a:solidFill>
                <a:effectLst/>
                <a:latin typeface="Times New Roman" panose="02020603050405020304" pitchFamily="18" charset="0"/>
                <a:cs typeface="Times New Roman" panose="02020603050405020304" pitchFamily="18" charset="0"/>
              </a:rPr>
              <a:t>niêm</a:t>
            </a:r>
            <a:r>
              <a:rPr lang="en-US" sz="2800" b="0" i="0" dirty="0">
                <a:solidFill>
                  <a:schemeClr val="bg2"/>
                </a:solidFill>
                <a:effectLst/>
                <a:latin typeface="Times New Roman" panose="02020603050405020304" pitchFamily="18" charset="0"/>
                <a:cs typeface="Times New Roman" panose="02020603050405020304" pitchFamily="18" charset="0"/>
              </a:rPr>
              <a:t> </a:t>
            </a:r>
            <a:r>
              <a:rPr lang="en-US" sz="2800" b="0" i="0" dirty="0" err="1">
                <a:solidFill>
                  <a:schemeClr val="bg2"/>
                </a:solidFill>
                <a:effectLst/>
                <a:latin typeface="Times New Roman" panose="02020603050405020304" pitchFamily="18" charset="0"/>
                <a:cs typeface="Times New Roman" panose="02020603050405020304" pitchFamily="18" charset="0"/>
              </a:rPr>
              <a:t>phong</a:t>
            </a:r>
            <a:r>
              <a:rPr lang="en-US" sz="2800" b="0" i="0" dirty="0">
                <a:solidFill>
                  <a:schemeClr val="bg2"/>
                </a:solidFill>
                <a:effectLst/>
                <a:latin typeface="Times New Roman" panose="02020603050405020304" pitchFamily="18" charset="0"/>
                <a:cs typeface="Times New Roman" panose="02020603050405020304" pitchFamily="18" charset="0"/>
              </a:rPr>
              <a:t> sealed</a:t>
            </a:r>
          </a:p>
        </p:txBody>
      </p:sp>
      <p:sp>
        <p:nvSpPr>
          <p:cNvPr id="11" name="TextBox 10">
            <a:extLst>
              <a:ext uri="{FF2B5EF4-FFF2-40B4-BE49-F238E27FC236}">
                <a16:creationId xmlns:a16="http://schemas.microsoft.com/office/drawing/2014/main" id="{91990B62-13F8-1D92-956B-6AFB02DB93E8}"/>
              </a:ext>
            </a:extLst>
          </p:cNvPr>
          <p:cNvSpPr txBox="1"/>
          <p:nvPr/>
        </p:nvSpPr>
        <p:spPr>
          <a:xfrm>
            <a:off x="1173707" y="3167390"/>
            <a:ext cx="11331948" cy="707886"/>
          </a:xfrm>
          <a:prstGeom prst="rect">
            <a:avLst/>
          </a:prstGeom>
          <a:noFill/>
        </p:spPr>
        <p:txBody>
          <a:bodyPr wrap="none" rtlCol="0">
            <a:spAutoFit/>
          </a:bodyPr>
          <a:lstStyle/>
          <a:p>
            <a:r>
              <a:rPr lang="vi-VN" sz="2000" dirty="0">
                <a:latin typeface="+mj-lt"/>
              </a:rPr>
              <a:t>Trong kỹ thuật lập trình, bạn có thể đánh dấu một lớp nào đó không bao giờ trở thành lớp cơ sở để phái sinh </a:t>
            </a:r>
            <a:endParaRPr lang="en-US" sz="2000" dirty="0">
              <a:latin typeface="+mj-lt"/>
            </a:endParaRPr>
          </a:p>
          <a:p>
            <a:r>
              <a:rPr lang="vi-VN" sz="2000" dirty="0">
                <a:latin typeface="+mj-lt"/>
              </a:rPr>
              <a:t>ra lớp khác - lớp đó gọi là bị niêm phong. Muốn niêm phong một lớp chỉ việc thêm từ khóa </a:t>
            </a:r>
            <a:r>
              <a:rPr lang="vi-VN" sz="2000" b="1" dirty="0">
                <a:solidFill>
                  <a:srgbClr val="FF0000"/>
                </a:solidFill>
                <a:latin typeface="+mj-lt"/>
              </a:rPr>
              <a:t>sealed</a:t>
            </a:r>
            <a:endParaRPr lang="en-US" sz="2000" b="1" dirty="0">
              <a:solidFill>
                <a:srgbClr val="FF0000"/>
              </a:solidFill>
              <a:latin typeface="+mj-lt"/>
            </a:endParaRPr>
          </a:p>
        </p:txBody>
      </p:sp>
      <p:sp>
        <p:nvSpPr>
          <p:cNvPr id="15" name="Rectangle 3">
            <a:extLst>
              <a:ext uri="{FF2B5EF4-FFF2-40B4-BE49-F238E27FC236}">
                <a16:creationId xmlns:a16="http://schemas.microsoft.com/office/drawing/2014/main" id="{03814E5E-AFE4-E94B-74BA-DF03909347FB}"/>
              </a:ext>
            </a:extLst>
          </p:cNvPr>
          <p:cNvSpPr>
            <a:spLocks noChangeArrowheads="1"/>
          </p:cNvSpPr>
          <p:nvPr/>
        </p:nvSpPr>
        <p:spPr bwMode="auto">
          <a:xfrm>
            <a:off x="1610436" y="4317020"/>
            <a:ext cx="9880979" cy="907941"/>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sealed</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class</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880000"/>
                </a:solidFill>
                <a:effectLst/>
                <a:latin typeface="Times New Roman" panose="02020603050405020304" pitchFamily="18" charset="0"/>
                <a:cs typeface="Times New Roman" panose="02020603050405020304" pitchFamily="18" charset="0"/>
              </a:rPr>
              <a:t>A</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 } </a:t>
            </a:r>
            <a:r>
              <a:rPr kumimoji="0" lang="en-US" altLang="en-US" sz="28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class</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880000"/>
                </a:solidFill>
                <a:effectLst/>
                <a:latin typeface="Times New Roman" panose="02020603050405020304" pitchFamily="18" charset="0"/>
                <a:cs typeface="Times New Roman" panose="02020603050405020304" pitchFamily="18" charset="0"/>
              </a:rPr>
              <a:t>B</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 </a:t>
            </a:r>
            <a:r>
              <a:rPr kumimoji="0" lang="en-US" altLang="en-US" sz="2800" b="1" i="0" u="none" strike="noStrike" cap="none" normalizeH="0" baseline="0" dirty="0">
                <a:ln>
                  <a:noFill/>
                </a:ln>
                <a:solidFill>
                  <a:srgbClr val="880000"/>
                </a:solidFill>
                <a:effectLst/>
                <a:latin typeface="Times New Roman" panose="02020603050405020304" pitchFamily="18" charset="0"/>
                <a:cs typeface="Times New Roman" panose="02020603050405020304" pitchFamily="18" charset="0"/>
              </a:rPr>
              <a:t>A</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 </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Chỗ</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này</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lỗi</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vì</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kế</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thừa</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lớp</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bị</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niêm</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phong</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3037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4552838" y="1069539"/>
            <a:ext cx="5586786" cy="1107996"/>
          </a:xfrm>
          <a:prstGeom prst="rect">
            <a:avLst/>
          </a:prstGeom>
          <a:noFill/>
        </p:spPr>
        <p:txBody>
          <a:bodyPr wrap="none" rtlCol="0">
            <a:spAutoFit/>
          </a:bodyPr>
          <a:lstStyle/>
          <a:p>
            <a:pPr algn="l"/>
            <a:r>
              <a:rPr lang="en-US" sz="6600" b="1" i="0" dirty="0" err="1">
                <a:solidFill>
                  <a:srgbClr val="1B1B1B"/>
                </a:solidFill>
                <a:effectLst/>
                <a:latin typeface="Open Sans" panose="020B0606030504020204" pitchFamily="34" charset="0"/>
              </a:rPr>
              <a:t>Tính</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kế</a:t>
            </a:r>
            <a:r>
              <a:rPr lang="en-US" sz="6600" b="1" i="0" dirty="0">
                <a:solidFill>
                  <a:srgbClr val="1B1B1B"/>
                </a:solidFill>
                <a:effectLst/>
                <a:latin typeface="Open Sans" panose="020B0606030504020204" pitchFamily="34" charset="0"/>
              </a:rPr>
              <a:t> </a:t>
            </a:r>
            <a:r>
              <a:rPr lang="en-US" sz="6600" b="1" i="0" dirty="0" err="1">
                <a:solidFill>
                  <a:srgbClr val="1B1B1B"/>
                </a:solidFill>
                <a:effectLst/>
                <a:latin typeface="Open Sans" panose="020B0606030504020204" pitchFamily="34" charset="0"/>
              </a:rPr>
              <a:t>thừa</a:t>
            </a:r>
            <a:endParaRPr lang="en-US" sz="6600" b="1" i="0" dirty="0">
              <a:solidFill>
                <a:srgbClr val="1B1B1B"/>
              </a:solidFill>
              <a:effectLst/>
              <a:latin typeface="Open Sans" panose="020B0606030504020204" pitchFamily="34"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1733265" y="2358729"/>
            <a:ext cx="3550972" cy="523220"/>
          </a:xfrm>
          <a:prstGeom prst="rect">
            <a:avLst/>
          </a:prstGeom>
          <a:noFill/>
        </p:spPr>
        <p:txBody>
          <a:bodyPr wrap="none" rtlCol="0">
            <a:spAutoFit/>
          </a:bodyPr>
          <a:lstStyle/>
          <a:p>
            <a:pPr algn="l"/>
            <a:r>
              <a:rPr lang="en-US" sz="2800" b="0" i="0" dirty="0" err="1">
                <a:solidFill>
                  <a:schemeClr val="bg2"/>
                </a:solidFill>
                <a:effectLst/>
                <a:latin typeface="Times New Roman" panose="02020603050405020304" pitchFamily="18" charset="0"/>
                <a:cs typeface="Times New Roman" panose="02020603050405020304" pitchFamily="18" charset="0"/>
              </a:rPr>
              <a:t>Lớp</a:t>
            </a:r>
            <a:r>
              <a:rPr lang="en-US" sz="2800" b="0" i="0" dirty="0">
                <a:solidFill>
                  <a:schemeClr val="bg2"/>
                </a:solidFill>
                <a:effectLst/>
                <a:latin typeface="Times New Roman" panose="02020603050405020304" pitchFamily="18" charset="0"/>
                <a:cs typeface="Times New Roman" panose="02020603050405020304" pitchFamily="18" charset="0"/>
              </a:rPr>
              <a:t> </a:t>
            </a:r>
            <a:r>
              <a:rPr lang="en-US" sz="2800" b="0" i="0" dirty="0" err="1">
                <a:solidFill>
                  <a:schemeClr val="bg2"/>
                </a:solidFill>
                <a:effectLst/>
                <a:latin typeface="Times New Roman" panose="02020603050405020304" pitchFamily="18" charset="0"/>
                <a:cs typeface="Times New Roman" panose="02020603050405020304" pitchFamily="18" charset="0"/>
              </a:rPr>
              <a:t>niêm</a:t>
            </a:r>
            <a:r>
              <a:rPr lang="en-US" sz="2800" b="0" i="0" dirty="0">
                <a:solidFill>
                  <a:schemeClr val="bg2"/>
                </a:solidFill>
                <a:effectLst/>
                <a:latin typeface="Times New Roman" panose="02020603050405020304" pitchFamily="18" charset="0"/>
                <a:cs typeface="Times New Roman" panose="02020603050405020304" pitchFamily="18" charset="0"/>
              </a:rPr>
              <a:t> </a:t>
            </a:r>
            <a:r>
              <a:rPr lang="en-US" sz="2800" b="0" i="0" dirty="0" err="1">
                <a:solidFill>
                  <a:schemeClr val="bg2"/>
                </a:solidFill>
                <a:effectLst/>
                <a:latin typeface="Times New Roman" panose="02020603050405020304" pitchFamily="18" charset="0"/>
                <a:cs typeface="Times New Roman" panose="02020603050405020304" pitchFamily="18" charset="0"/>
              </a:rPr>
              <a:t>phong</a:t>
            </a:r>
            <a:r>
              <a:rPr lang="en-US" sz="2800" b="0" i="0" dirty="0">
                <a:solidFill>
                  <a:schemeClr val="bg2"/>
                </a:solidFill>
                <a:effectLst/>
                <a:latin typeface="Times New Roman" panose="02020603050405020304" pitchFamily="18" charset="0"/>
                <a:cs typeface="Times New Roman" panose="02020603050405020304" pitchFamily="18" charset="0"/>
              </a:rPr>
              <a:t> sealed</a:t>
            </a:r>
          </a:p>
        </p:txBody>
      </p:sp>
      <p:sp>
        <p:nvSpPr>
          <p:cNvPr id="11" name="TextBox 10">
            <a:extLst>
              <a:ext uri="{FF2B5EF4-FFF2-40B4-BE49-F238E27FC236}">
                <a16:creationId xmlns:a16="http://schemas.microsoft.com/office/drawing/2014/main" id="{91990B62-13F8-1D92-956B-6AFB02DB93E8}"/>
              </a:ext>
            </a:extLst>
          </p:cNvPr>
          <p:cNvSpPr txBox="1"/>
          <p:nvPr/>
        </p:nvSpPr>
        <p:spPr>
          <a:xfrm>
            <a:off x="1173707" y="3167390"/>
            <a:ext cx="11331948" cy="707886"/>
          </a:xfrm>
          <a:prstGeom prst="rect">
            <a:avLst/>
          </a:prstGeom>
          <a:noFill/>
        </p:spPr>
        <p:txBody>
          <a:bodyPr wrap="none" rtlCol="0">
            <a:spAutoFit/>
          </a:bodyPr>
          <a:lstStyle/>
          <a:p>
            <a:r>
              <a:rPr lang="vi-VN" sz="2000" dirty="0">
                <a:latin typeface="+mj-lt"/>
              </a:rPr>
              <a:t>Trong kỹ thuật lập trình, bạn có thể đánh dấu một lớp nào đó không bao giờ trở thành lớp cơ sở để phái sinh </a:t>
            </a:r>
            <a:endParaRPr lang="en-US" sz="2000" dirty="0">
              <a:latin typeface="+mj-lt"/>
            </a:endParaRPr>
          </a:p>
          <a:p>
            <a:r>
              <a:rPr lang="vi-VN" sz="2000" dirty="0">
                <a:latin typeface="+mj-lt"/>
              </a:rPr>
              <a:t>ra lớp khác - lớp đó gọi là bị niêm phong. Muốn niêm phong một lớp chỉ việc thêm từ khóa </a:t>
            </a:r>
            <a:r>
              <a:rPr lang="vi-VN" sz="2000" b="1" dirty="0">
                <a:solidFill>
                  <a:srgbClr val="FF0000"/>
                </a:solidFill>
                <a:latin typeface="+mj-lt"/>
              </a:rPr>
              <a:t>sealed</a:t>
            </a:r>
            <a:endParaRPr lang="en-US" sz="2000" b="1" dirty="0">
              <a:solidFill>
                <a:srgbClr val="FF0000"/>
              </a:solidFill>
              <a:latin typeface="+mj-lt"/>
            </a:endParaRPr>
          </a:p>
        </p:txBody>
      </p:sp>
      <p:sp>
        <p:nvSpPr>
          <p:cNvPr id="15" name="Rectangle 3">
            <a:extLst>
              <a:ext uri="{FF2B5EF4-FFF2-40B4-BE49-F238E27FC236}">
                <a16:creationId xmlns:a16="http://schemas.microsoft.com/office/drawing/2014/main" id="{03814E5E-AFE4-E94B-74BA-DF03909347FB}"/>
              </a:ext>
            </a:extLst>
          </p:cNvPr>
          <p:cNvSpPr>
            <a:spLocks noChangeArrowheads="1"/>
          </p:cNvSpPr>
          <p:nvPr/>
        </p:nvSpPr>
        <p:spPr bwMode="auto">
          <a:xfrm>
            <a:off x="1610436" y="4317020"/>
            <a:ext cx="9880979" cy="907941"/>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sealed</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class</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880000"/>
                </a:solidFill>
                <a:effectLst/>
                <a:latin typeface="Times New Roman" panose="02020603050405020304" pitchFamily="18" charset="0"/>
                <a:cs typeface="Times New Roman" panose="02020603050405020304" pitchFamily="18" charset="0"/>
              </a:rPr>
              <a:t>A</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 } </a:t>
            </a:r>
            <a:r>
              <a:rPr kumimoji="0" lang="en-US" altLang="en-US" sz="28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class</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880000"/>
                </a:solidFill>
                <a:effectLst/>
                <a:latin typeface="Times New Roman" panose="02020603050405020304" pitchFamily="18" charset="0"/>
                <a:cs typeface="Times New Roman" panose="02020603050405020304" pitchFamily="18" charset="0"/>
              </a:rPr>
              <a:t>B</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 </a:t>
            </a:r>
            <a:r>
              <a:rPr kumimoji="0" lang="en-US" altLang="en-US" sz="2800" b="1" i="0" u="none" strike="noStrike" cap="none" normalizeH="0" baseline="0" dirty="0">
                <a:ln>
                  <a:noFill/>
                </a:ln>
                <a:solidFill>
                  <a:srgbClr val="880000"/>
                </a:solidFill>
                <a:effectLst/>
                <a:latin typeface="Times New Roman" panose="02020603050405020304" pitchFamily="18" charset="0"/>
                <a:cs typeface="Times New Roman" panose="02020603050405020304" pitchFamily="18" charset="0"/>
              </a:rPr>
              <a:t>A</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 </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Chỗ</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này</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lỗi</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vì</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kế</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thừa</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lớp</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bị</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niêm</a:t>
            </a:r>
            <a:r>
              <a:rPr kumimoji="0" lang="en-US" altLang="en-US" sz="2800" b="0" i="0" u="none" strike="noStrike" cap="none" normalizeH="0" baseline="0" dirty="0">
                <a:ln>
                  <a:noFill/>
                </a:ln>
                <a:solidFill>
                  <a:srgbClr val="69707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697070"/>
                </a:solidFill>
                <a:effectLst/>
                <a:latin typeface="Times New Roman" panose="02020603050405020304" pitchFamily="18" charset="0"/>
                <a:cs typeface="Times New Roman" panose="02020603050405020304" pitchFamily="18" charset="0"/>
              </a:rPr>
              <a:t>phong</a:t>
            </a:r>
            <a:r>
              <a:rPr kumimoji="0" lang="en-US" altLang="en-US" sz="28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964549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1472</Words>
  <Application>Microsoft Office PowerPoint</Application>
  <PresentationFormat>Widescreen</PresentationFormat>
  <Paragraphs>180</Paragraphs>
  <Slides>15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Roboto</vt:lpstr>
      <vt:lpstr>Nunito</vt:lpstr>
      <vt:lpstr>Times New Roman</vt:lpstr>
      <vt:lpstr>Arial</vt:lpstr>
      <vt:lpstr>Wingdings</vt:lpstr>
      <vt:lpstr>Open Sans</vt:lpstr>
      <vt:lpstr>Oi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Nguyen Trong Quan (FTEL FTI HN)</cp:lastModifiedBy>
  <cp:revision>310</cp:revision>
  <dcterms:created xsi:type="dcterms:W3CDTF">2020-08-07T13:14:06Z</dcterms:created>
  <dcterms:modified xsi:type="dcterms:W3CDTF">2022-09-05T03:15:23Z</dcterms:modified>
</cp:coreProperties>
</file>