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63" r:id="rId3"/>
    <p:sldId id="279" r:id="rId4"/>
    <p:sldId id="295" r:id="rId5"/>
    <p:sldId id="296" r:id="rId6"/>
    <p:sldId id="297" r:id="rId7"/>
    <p:sldId id="294" r:id="rId8"/>
    <p:sldId id="259" r:id="rId9"/>
    <p:sldId id="293" r:id="rId10"/>
    <p:sldId id="266" r:id="rId11"/>
  </p:sldIdLst>
  <p:sldSz cx="12192000" cy="6858000"/>
  <p:notesSz cx="6858000" cy="9144000"/>
  <p:embeddedFontLst>
    <p:embeddedFont>
      <p:font typeface="Open Sans" panose="020B0604020202020204" charset="0"/>
      <p:regular r:id="rId13"/>
      <p:bold r:id="rId14"/>
      <p:italic r:id="rId15"/>
      <p:boldItalic r:id="rId16"/>
    </p:embeddedFont>
    <p:embeddedFont>
      <p:font typeface="Noto Serif" panose="020B0604020202020204" charset="0"/>
      <p:regular r:id="rId17"/>
      <p:bold r:id="rId18"/>
      <p:italic r:id="rId19"/>
      <p:boldItalic r:id="rId20"/>
    </p:embeddedFont>
    <p:embeddedFont>
      <p:font typeface="Oi" panose="020B0604020202020204" charset="0"/>
      <p:regular r:id="rId21"/>
    </p:embeddedFont>
    <p:embeddedFont>
      <p:font typeface="merriweather"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06" autoAdjust="0"/>
  </p:normalViewPr>
  <p:slideViewPr>
    <p:cSldViewPr snapToGrid="0">
      <p:cViewPr varScale="1">
        <p:scale>
          <a:sx n="67" d="100"/>
          <a:sy n="67" d="100"/>
        </p:scale>
        <p:origin x="84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74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1907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4120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0969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5022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801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477086" y="2223492"/>
            <a:ext cx="5219856" cy="1477328"/>
          </a:xfrm>
          <a:prstGeom prst="rect">
            <a:avLst/>
          </a:prstGeom>
          <a:noFill/>
          <a:ln>
            <a:noFill/>
          </a:ln>
        </p:spPr>
        <p:txBody>
          <a:bodyPr spcFirstLastPara="1" wrap="square" lIns="0" tIns="0" rIns="0" bIns="0" anchor="t" anchorCtr="0">
            <a:spAutoFit/>
          </a:bodyPr>
          <a:lstStyle/>
          <a:p>
            <a:pPr algn="ctr"/>
            <a:r>
              <a:rPr lang="en-US" sz="3200" b="1" i="0" dirty="0" err="1">
                <a:solidFill>
                  <a:srgbClr val="00B0F0"/>
                </a:solidFill>
                <a:effectLst/>
                <a:latin typeface="Times New Roman" panose="02020603050405020304" pitchFamily="18" charset="0"/>
                <a:cs typeface="Times New Roman" panose="02020603050405020304" pitchFamily="18" charset="0"/>
              </a:rPr>
              <a:t>Cấu</a:t>
            </a:r>
            <a:r>
              <a:rPr lang="en-US" sz="3200" b="1" i="0" dirty="0">
                <a:solidFill>
                  <a:srgbClr val="00B0F0"/>
                </a:solidFill>
                <a:effectLst/>
                <a:latin typeface="Times New Roman" panose="02020603050405020304" pitchFamily="18" charset="0"/>
                <a:cs typeface="Times New Roman" panose="02020603050405020304" pitchFamily="18" charset="0"/>
              </a:rPr>
              <a:t> </a:t>
            </a:r>
            <a:r>
              <a:rPr lang="en-US" sz="3200" b="1" i="0" dirty="0" err="1">
                <a:solidFill>
                  <a:srgbClr val="00B0F0"/>
                </a:solidFill>
                <a:effectLst/>
                <a:latin typeface="Times New Roman" panose="02020603050405020304" pitchFamily="18" charset="0"/>
                <a:cs typeface="Times New Roman" panose="02020603050405020304" pitchFamily="18" charset="0"/>
              </a:rPr>
              <a:t>hình</a:t>
            </a:r>
            <a:r>
              <a:rPr lang="en-US" sz="3200" b="1" i="0" dirty="0">
                <a:solidFill>
                  <a:srgbClr val="00B0F0"/>
                </a:solidFill>
                <a:effectLst/>
                <a:latin typeface="Times New Roman" panose="02020603050405020304" pitchFamily="18" charset="0"/>
                <a:cs typeface="Times New Roman" panose="02020603050405020304" pitchFamily="18" charset="0"/>
              </a:rPr>
              <a:t> </a:t>
            </a:r>
            <a:r>
              <a:rPr lang="en-US" sz="3200" b="1" i="0" dirty="0" err="1">
                <a:solidFill>
                  <a:srgbClr val="00B0F0"/>
                </a:solidFill>
                <a:effectLst/>
                <a:latin typeface="Times New Roman" panose="02020603050405020304" pitchFamily="18" charset="0"/>
                <a:cs typeface="Times New Roman" panose="02020603050405020304" pitchFamily="18" charset="0"/>
              </a:rPr>
              <a:t>và</a:t>
            </a:r>
            <a:r>
              <a:rPr lang="en-US" sz="3200" b="1" i="0" dirty="0">
                <a:solidFill>
                  <a:srgbClr val="00B0F0"/>
                </a:solidFill>
                <a:effectLst/>
                <a:latin typeface="Times New Roman" panose="02020603050405020304" pitchFamily="18" charset="0"/>
                <a:cs typeface="Times New Roman" panose="02020603050405020304" pitchFamily="18" charset="0"/>
              </a:rPr>
              <a:t> </a:t>
            </a:r>
            <a:r>
              <a:rPr lang="en-US" sz="3200" b="1" i="0" dirty="0" err="1">
                <a:solidFill>
                  <a:srgbClr val="00B0F0"/>
                </a:solidFill>
                <a:effectLst/>
                <a:latin typeface="Times New Roman" panose="02020603050405020304" pitchFamily="18" charset="0"/>
                <a:cs typeface="Times New Roman" panose="02020603050405020304" pitchFamily="18" charset="0"/>
              </a:rPr>
              <a:t>triển</a:t>
            </a:r>
            <a:r>
              <a:rPr lang="en-US" sz="3200" b="1" i="0" dirty="0">
                <a:solidFill>
                  <a:srgbClr val="00B0F0"/>
                </a:solidFill>
                <a:effectLst/>
                <a:latin typeface="Times New Roman" panose="02020603050405020304" pitchFamily="18" charset="0"/>
                <a:cs typeface="Times New Roman" panose="02020603050405020304" pitchFamily="18" charset="0"/>
              </a:rPr>
              <a:t> </a:t>
            </a:r>
            <a:r>
              <a:rPr lang="en-US" sz="3200" b="1" i="0" dirty="0" err="1">
                <a:solidFill>
                  <a:srgbClr val="00B0F0"/>
                </a:solidFill>
                <a:effectLst/>
                <a:latin typeface="Times New Roman" panose="02020603050405020304" pitchFamily="18" charset="0"/>
                <a:cs typeface="Times New Roman" panose="02020603050405020304" pitchFamily="18" charset="0"/>
              </a:rPr>
              <a:t>khai</a:t>
            </a:r>
            <a:r>
              <a:rPr lang="en-US" sz="3200" b="1" i="0" dirty="0">
                <a:solidFill>
                  <a:srgbClr val="00B0F0"/>
                </a:solidFill>
                <a:effectLst/>
                <a:latin typeface="Times New Roman" panose="02020603050405020304" pitchFamily="18" charset="0"/>
                <a:cs typeface="Times New Roman" panose="02020603050405020304" pitchFamily="18" charset="0"/>
              </a:rPr>
              <a:t> </a:t>
            </a:r>
            <a:r>
              <a:rPr lang="en-US" sz="3200" b="1" i="0" dirty="0" err="1">
                <a:solidFill>
                  <a:srgbClr val="00B0F0"/>
                </a:solidFill>
                <a:effectLst/>
                <a:latin typeface="Times New Roman" panose="02020603050405020304" pitchFamily="18" charset="0"/>
                <a:cs typeface="Times New Roman" panose="02020603050405020304" pitchFamily="18" charset="0"/>
              </a:rPr>
              <a:t>ứng</a:t>
            </a:r>
            <a:r>
              <a:rPr lang="en-US" sz="3200" b="1" i="0" dirty="0">
                <a:solidFill>
                  <a:srgbClr val="00B0F0"/>
                </a:solidFill>
                <a:effectLst/>
                <a:latin typeface="Times New Roman" panose="02020603050405020304" pitchFamily="18" charset="0"/>
                <a:cs typeface="Times New Roman" panose="02020603050405020304" pitchFamily="18" charset="0"/>
              </a:rPr>
              <a:t> </a:t>
            </a:r>
            <a:r>
              <a:rPr lang="en-US" sz="3200" b="1" i="0" dirty="0" err="1">
                <a:solidFill>
                  <a:srgbClr val="00B0F0"/>
                </a:solidFill>
                <a:effectLst/>
                <a:latin typeface="Times New Roman" panose="02020603050405020304" pitchFamily="18" charset="0"/>
                <a:cs typeface="Times New Roman" panose="02020603050405020304" pitchFamily="18" charset="0"/>
              </a:rPr>
              <a:t>dụng</a:t>
            </a:r>
            <a:r>
              <a:rPr lang="en-US" sz="3200" b="1" i="0" dirty="0">
                <a:solidFill>
                  <a:srgbClr val="00B0F0"/>
                </a:solidFill>
                <a:effectLst/>
                <a:latin typeface="Times New Roman" panose="02020603050405020304" pitchFamily="18" charset="0"/>
                <a:cs typeface="Times New Roman" panose="02020603050405020304" pitchFamily="18" charset="0"/>
              </a:rPr>
              <a:t> ASP.NET MVC </a:t>
            </a:r>
            <a:r>
              <a:rPr lang="en-US" sz="3200" b="1" i="0" dirty="0" err="1">
                <a:solidFill>
                  <a:srgbClr val="00B0F0"/>
                </a:solidFill>
                <a:effectLst/>
                <a:latin typeface="Times New Roman" panose="02020603050405020304" pitchFamily="18" charset="0"/>
                <a:cs typeface="Times New Roman" panose="02020603050405020304" pitchFamily="18" charset="0"/>
              </a:rPr>
              <a:t>lên</a:t>
            </a:r>
            <a:r>
              <a:rPr lang="en-US" sz="3200" b="1" i="0" dirty="0">
                <a:solidFill>
                  <a:srgbClr val="00B0F0"/>
                </a:solidFill>
                <a:effectLst/>
                <a:latin typeface="Times New Roman" panose="02020603050405020304" pitchFamily="18" charset="0"/>
                <a:cs typeface="Times New Roman" panose="02020603050405020304" pitchFamily="18" charset="0"/>
              </a:rPr>
              <a:t> IIS Web server</a:t>
            </a:r>
            <a:endParaRPr lang="vi-VN" sz="3200" b="1" i="0" dirty="0">
              <a:solidFill>
                <a:srgbClr val="00B0F0"/>
              </a:solidFill>
              <a:effectLst/>
              <a:latin typeface="Times New Roman" panose="02020603050405020304" pitchFamily="18" charset="0"/>
              <a:cs typeface="Times New Roman" panose="02020603050405020304" pitchFamily="18" charset="0"/>
            </a:endParaRP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5458391" y="677109"/>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838200" y="1193100"/>
            <a:ext cx="6869188" cy="707886"/>
          </a:xfrm>
          <a:prstGeom prst="rect">
            <a:avLst/>
          </a:prstGeom>
          <a:noFill/>
        </p:spPr>
        <p:txBody>
          <a:bodyPr wrap="none" rtlCol="0">
            <a:spAutoFit/>
          </a:bodyPr>
          <a:lstStyle/>
          <a:p>
            <a:pPr algn="l"/>
            <a:r>
              <a:rPr lang="en-US" sz="4000" b="1" dirty="0">
                <a:solidFill>
                  <a:srgbClr val="1B1B1B"/>
                </a:solidFill>
                <a:latin typeface="Open Sans" panose="020B0606030504020204" pitchFamily="34" charset="0"/>
              </a:rPr>
              <a:t>E</a:t>
            </a:r>
            <a:r>
              <a:rPr lang="en-US" sz="4000" b="1" i="0" dirty="0">
                <a:solidFill>
                  <a:srgbClr val="1B1B1B"/>
                </a:solidFill>
                <a:effectLst/>
                <a:latin typeface="Open Sans" panose="020B0606030504020204" pitchFamily="34" charset="0"/>
              </a:rPr>
              <a:t>nable directory browsing</a:t>
            </a:r>
          </a:p>
        </p:txBody>
      </p:sp>
      <p:pic>
        <p:nvPicPr>
          <p:cNvPr id="9" name="Picture 8">
            <a:extLst>
              <a:ext uri="{FF2B5EF4-FFF2-40B4-BE49-F238E27FC236}">
                <a16:creationId xmlns:a16="http://schemas.microsoft.com/office/drawing/2014/main" id="{DA101B60-2209-5A24-F619-C6328E332FAB}"/>
              </a:ext>
            </a:extLst>
          </p:cNvPr>
          <p:cNvPicPr>
            <a:picLocks noChangeAspect="1"/>
          </p:cNvPicPr>
          <p:nvPr/>
        </p:nvPicPr>
        <p:blipFill>
          <a:blip r:embed="rId4"/>
          <a:stretch>
            <a:fillRect/>
          </a:stretch>
        </p:blipFill>
        <p:spPr>
          <a:xfrm>
            <a:off x="2978590" y="1858963"/>
            <a:ext cx="7723418" cy="4097477"/>
          </a:xfrm>
          <a:prstGeom prst="rect">
            <a:avLst/>
          </a:prstGeom>
        </p:spPr>
      </p:pic>
    </p:spTree>
    <p:extLst>
      <p:ext uri="{BB962C8B-B14F-4D97-AF65-F5344CB8AC3E}">
        <p14:creationId xmlns:p14="http://schemas.microsoft.com/office/powerpoint/2010/main" val="4167468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304800" y="2375408"/>
            <a:ext cx="5519460" cy="1815882"/>
          </a:xfrm>
          <a:prstGeom prst="rect">
            <a:avLst/>
          </a:prstGeom>
          <a:noFill/>
        </p:spPr>
        <p:txBody>
          <a:bodyPr wrap="none" rtlCol="0">
            <a:spAutoFit/>
          </a:bodyPr>
          <a:lstStyle/>
          <a:p>
            <a:pPr marL="457200" indent="-457200">
              <a:buFont typeface="Wingdings" panose="05000000000000000000" pitchFamily="2" charset="2"/>
              <a:buChar char="Ø"/>
            </a:pPr>
            <a:r>
              <a:rPr lang="en-US" sz="2800" b="1" dirty="0" err="1">
                <a:solidFill>
                  <a:srgbClr val="00B0F0"/>
                </a:solidFill>
                <a:latin typeface="Times New Roman" panose="02020603050405020304" pitchFamily="18" charset="0"/>
                <a:cs typeface="Times New Roman" panose="02020603050405020304" pitchFamily="18" charset="0"/>
              </a:rPr>
              <a:t>Giới</a:t>
            </a:r>
            <a:r>
              <a:rPr lang="en-US" sz="2800" b="1" dirty="0">
                <a:solidFill>
                  <a:srgbClr val="00B0F0"/>
                </a:solidFill>
                <a:latin typeface="Times New Roman" panose="02020603050405020304" pitchFamily="18" charset="0"/>
                <a:cs typeface="Times New Roman" panose="02020603050405020304" pitchFamily="18" charset="0"/>
              </a:rPr>
              <a:t> </a:t>
            </a:r>
            <a:r>
              <a:rPr lang="en-US" sz="2800" b="1" dirty="0" err="1">
                <a:solidFill>
                  <a:srgbClr val="00B0F0"/>
                </a:solidFill>
                <a:latin typeface="Times New Roman" panose="02020603050405020304" pitchFamily="18" charset="0"/>
                <a:cs typeface="Times New Roman" panose="02020603050405020304" pitchFamily="18" charset="0"/>
              </a:rPr>
              <a:t>thiệu</a:t>
            </a:r>
            <a:r>
              <a:rPr lang="en-US" sz="2800" b="1" dirty="0">
                <a:solidFill>
                  <a:srgbClr val="00B0F0"/>
                </a:solidFill>
                <a:latin typeface="Times New Roman" panose="02020603050405020304" pitchFamily="18" charset="0"/>
                <a:cs typeface="Times New Roman" panose="02020603050405020304" pitchFamily="18" charset="0"/>
              </a:rPr>
              <a:t> </a:t>
            </a:r>
            <a:r>
              <a:rPr lang="en-US" sz="2800" b="1" dirty="0" err="1">
                <a:solidFill>
                  <a:srgbClr val="00B0F0"/>
                </a:solidFill>
                <a:latin typeface="Times New Roman" panose="02020603050405020304" pitchFamily="18" charset="0"/>
                <a:cs typeface="Times New Roman" panose="02020603050405020304" pitchFamily="18" charset="0"/>
              </a:rPr>
              <a:t>thư</a:t>
            </a:r>
            <a:r>
              <a:rPr lang="en-US" sz="2800" b="1" dirty="0">
                <a:solidFill>
                  <a:srgbClr val="00B0F0"/>
                </a:solidFill>
                <a:latin typeface="Times New Roman" panose="02020603050405020304" pitchFamily="18" charset="0"/>
                <a:cs typeface="Times New Roman" panose="02020603050405020304" pitchFamily="18" charset="0"/>
              </a:rPr>
              <a:t> </a:t>
            </a:r>
            <a:r>
              <a:rPr lang="en-US" sz="2800" b="1" dirty="0" err="1">
                <a:solidFill>
                  <a:srgbClr val="00B0F0"/>
                </a:solidFill>
                <a:latin typeface="Times New Roman" panose="02020603050405020304" pitchFamily="18" charset="0"/>
                <a:cs typeface="Times New Roman" panose="02020603050405020304" pitchFamily="18" charset="0"/>
              </a:rPr>
              <a:t>viện</a:t>
            </a:r>
            <a:r>
              <a:rPr lang="en-US" sz="2800" b="1" dirty="0">
                <a:solidFill>
                  <a:srgbClr val="00B0F0"/>
                </a:solidFill>
                <a:latin typeface="Times New Roman" panose="02020603050405020304" pitchFamily="18" charset="0"/>
                <a:cs typeface="Times New Roman" panose="02020603050405020304" pitchFamily="18" charset="0"/>
              </a:rPr>
              <a:t> </a:t>
            </a:r>
            <a:r>
              <a:rPr lang="en-US" sz="2800" b="1" dirty="0" err="1">
                <a:solidFill>
                  <a:srgbClr val="00B0F0"/>
                </a:solidFill>
                <a:latin typeface="Times New Roman" panose="02020603050405020304" pitchFamily="18" charset="0"/>
                <a:cs typeface="Times New Roman" panose="02020603050405020304" pitchFamily="18" charset="0"/>
              </a:rPr>
              <a:t>xử</a:t>
            </a:r>
            <a:r>
              <a:rPr lang="en-US" sz="2800" b="1" dirty="0">
                <a:solidFill>
                  <a:srgbClr val="00B0F0"/>
                </a:solidFill>
                <a:latin typeface="Times New Roman" panose="02020603050405020304" pitchFamily="18" charset="0"/>
                <a:cs typeface="Times New Roman" panose="02020603050405020304" pitchFamily="18" charset="0"/>
              </a:rPr>
              <a:t> </a:t>
            </a:r>
            <a:r>
              <a:rPr lang="en-US" sz="2800" b="1" dirty="0" err="1">
                <a:solidFill>
                  <a:srgbClr val="00B0F0"/>
                </a:solidFill>
                <a:latin typeface="Times New Roman" panose="02020603050405020304" pitchFamily="18" charset="0"/>
                <a:cs typeface="Times New Roman" panose="02020603050405020304" pitchFamily="18" charset="0"/>
              </a:rPr>
              <a:t>lý</a:t>
            </a:r>
            <a:r>
              <a:rPr lang="en-US" sz="2800" b="1" dirty="0">
                <a:solidFill>
                  <a:srgbClr val="00B0F0"/>
                </a:solidFill>
                <a:latin typeface="Times New Roman" panose="02020603050405020304" pitchFamily="18" charset="0"/>
                <a:cs typeface="Times New Roman" panose="02020603050405020304" pitchFamily="18" charset="0"/>
              </a:rPr>
              <a:t> file</a:t>
            </a:r>
          </a:p>
          <a:p>
            <a:pPr marL="457200" indent="-457200">
              <a:buFont typeface="Wingdings" panose="05000000000000000000" pitchFamily="2" charset="2"/>
              <a:buChar char="Ø"/>
            </a:pPr>
            <a:r>
              <a:rPr lang="en-US" sz="2800" b="1" dirty="0" err="1">
                <a:solidFill>
                  <a:srgbClr val="00B0F0"/>
                </a:solidFill>
                <a:latin typeface="Times New Roman" panose="02020603050405020304" pitchFamily="18" charset="0"/>
                <a:cs typeface="Times New Roman" panose="02020603050405020304" pitchFamily="18" charset="0"/>
              </a:rPr>
              <a:t>Giới</a:t>
            </a:r>
            <a:r>
              <a:rPr lang="en-US" sz="2800" b="1" dirty="0">
                <a:solidFill>
                  <a:srgbClr val="00B0F0"/>
                </a:solidFill>
                <a:latin typeface="Times New Roman" panose="02020603050405020304" pitchFamily="18" charset="0"/>
                <a:cs typeface="Times New Roman" panose="02020603050405020304" pitchFamily="18" charset="0"/>
              </a:rPr>
              <a:t> </a:t>
            </a:r>
            <a:r>
              <a:rPr lang="en-US" sz="2800" b="1" dirty="0" err="1">
                <a:solidFill>
                  <a:srgbClr val="00B0F0"/>
                </a:solidFill>
                <a:latin typeface="Times New Roman" panose="02020603050405020304" pitchFamily="18" charset="0"/>
                <a:cs typeface="Times New Roman" panose="02020603050405020304" pitchFamily="18" charset="0"/>
              </a:rPr>
              <a:t>thiệu</a:t>
            </a:r>
            <a:r>
              <a:rPr lang="en-US" sz="2800" b="1" dirty="0">
                <a:solidFill>
                  <a:srgbClr val="00B0F0"/>
                </a:solidFill>
                <a:latin typeface="Times New Roman" panose="02020603050405020304" pitchFamily="18" charset="0"/>
                <a:cs typeface="Times New Roman" panose="02020603050405020304" pitchFamily="18" charset="0"/>
              </a:rPr>
              <a:t> </a:t>
            </a:r>
            <a:r>
              <a:rPr lang="en-US" sz="2800" b="1" i="0" dirty="0" err="1">
                <a:solidFill>
                  <a:srgbClr val="00B0F0"/>
                </a:solidFill>
                <a:effectLst/>
                <a:latin typeface="Times New Roman" panose="02020603050405020304" pitchFamily="18" charset="0"/>
                <a:cs typeface="Times New Roman" panose="02020603050405020304" pitchFamily="18" charset="0"/>
              </a:rPr>
              <a:t>Dịch</a:t>
            </a:r>
            <a:r>
              <a:rPr lang="en-US" sz="2800" b="1" i="0" dirty="0">
                <a:solidFill>
                  <a:srgbClr val="00B0F0"/>
                </a:solidFill>
                <a:effectLst/>
                <a:latin typeface="Times New Roman" panose="02020603050405020304" pitchFamily="18" charset="0"/>
                <a:cs typeface="Times New Roman" panose="02020603050405020304" pitchFamily="18" charset="0"/>
              </a:rPr>
              <a:t> </a:t>
            </a:r>
            <a:r>
              <a:rPr lang="en-US" sz="2800" b="1" i="0" dirty="0" err="1">
                <a:solidFill>
                  <a:srgbClr val="00B0F0"/>
                </a:solidFill>
                <a:effectLst/>
                <a:latin typeface="Times New Roman" panose="02020603050405020304" pitchFamily="18" charset="0"/>
                <a:cs typeface="Times New Roman" panose="02020603050405020304" pitchFamily="18" charset="0"/>
              </a:rPr>
              <a:t>vụ</a:t>
            </a:r>
            <a:r>
              <a:rPr lang="en-US" sz="2800" b="1" i="0" dirty="0">
                <a:solidFill>
                  <a:srgbClr val="00B0F0"/>
                </a:solidFill>
                <a:effectLst/>
                <a:latin typeface="Times New Roman" panose="02020603050405020304" pitchFamily="18" charset="0"/>
                <a:cs typeface="Times New Roman" panose="02020603050405020304" pitchFamily="18" charset="0"/>
              </a:rPr>
              <a:t> Web</a:t>
            </a:r>
          </a:p>
          <a:p>
            <a:pPr marL="457200" indent="-457200">
              <a:buFont typeface="Wingdings" panose="05000000000000000000" pitchFamily="2" charset="2"/>
              <a:buChar char="Ø"/>
            </a:pPr>
            <a:r>
              <a:rPr lang="en-US" sz="2800" b="1" i="0" dirty="0" err="1">
                <a:solidFill>
                  <a:srgbClr val="00B0F0"/>
                </a:solidFill>
                <a:effectLst/>
                <a:latin typeface="Times New Roman" panose="02020603050405020304" pitchFamily="18" charset="0"/>
                <a:cs typeface="Times New Roman" panose="02020603050405020304" pitchFamily="18" charset="0"/>
              </a:rPr>
              <a:t>Giới</a:t>
            </a:r>
            <a:r>
              <a:rPr lang="en-US" sz="2800" b="1" i="0" dirty="0">
                <a:solidFill>
                  <a:srgbClr val="00B0F0"/>
                </a:solidFill>
                <a:effectLst/>
                <a:latin typeface="Times New Roman" panose="02020603050405020304" pitchFamily="18" charset="0"/>
                <a:cs typeface="Times New Roman" panose="02020603050405020304" pitchFamily="18" charset="0"/>
              </a:rPr>
              <a:t> </a:t>
            </a:r>
            <a:r>
              <a:rPr lang="en-US" sz="2800" b="1" i="0" dirty="0" err="1">
                <a:solidFill>
                  <a:srgbClr val="00B0F0"/>
                </a:solidFill>
                <a:effectLst/>
                <a:latin typeface="Times New Roman" panose="02020603050405020304" pitchFamily="18" charset="0"/>
                <a:cs typeface="Times New Roman" panose="02020603050405020304" pitchFamily="18" charset="0"/>
              </a:rPr>
              <a:t>thiệu</a:t>
            </a:r>
            <a:r>
              <a:rPr lang="en-US" sz="2800" b="1" i="0" dirty="0">
                <a:solidFill>
                  <a:srgbClr val="00B0F0"/>
                </a:solidFill>
                <a:effectLst/>
                <a:latin typeface="Times New Roman" panose="02020603050405020304" pitchFamily="18" charset="0"/>
                <a:cs typeface="Times New Roman" panose="02020603050405020304" pitchFamily="18" charset="0"/>
              </a:rPr>
              <a:t> </a:t>
            </a:r>
            <a:r>
              <a:rPr lang="en-US" sz="2800" b="1" i="0" dirty="0" err="1">
                <a:solidFill>
                  <a:srgbClr val="00B0F0"/>
                </a:solidFill>
                <a:effectLst/>
                <a:latin typeface="Times New Roman" panose="02020603050405020304" pitchFamily="18" charset="0"/>
                <a:cs typeface="Times New Roman" panose="02020603050405020304" pitchFamily="18" charset="0"/>
              </a:rPr>
              <a:t>về</a:t>
            </a:r>
            <a:r>
              <a:rPr lang="en-US" sz="2800" b="1" i="0" dirty="0">
                <a:solidFill>
                  <a:srgbClr val="00B0F0"/>
                </a:solidFill>
                <a:effectLst/>
                <a:latin typeface="Times New Roman" panose="02020603050405020304" pitchFamily="18" charset="0"/>
                <a:cs typeface="Times New Roman" panose="02020603050405020304" pitchFamily="18" charset="0"/>
              </a:rPr>
              <a:t> IIS </a:t>
            </a:r>
          </a:p>
          <a:p>
            <a:pPr marL="342900" indent="-342900" algn="l">
              <a:buFont typeface="Wingdings" panose="05000000000000000000" pitchFamily="2" charset="2"/>
              <a:buChar char="Ø"/>
            </a:pPr>
            <a:r>
              <a:rPr lang="en-US" sz="2800" b="1" i="0" dirty="0">
                <a:solidFill>
                  <a:srgbClr val="00B0F0"/>
                </a:solidFill>
                <a:effectLst/>
                <a:latin typeface="Times New Roman" panose="02020603050405020304" pitchFamily="18" charset="0"/>
                <a:cs typeface="Times New Roman" panose="02020603050405020304" pitchFamily="18" charset="0"/>
              </a:rPr>
              <a:t>  </a:t>
            </a:r>
            <a:r>
              <a:rPr lang="en-US" sz="2800" b="1" i="0" dirty="0" err="1">
                <a:solidFill>
                  <a:srgbClr val="00B0F0"/>
                </a:solidFill>
                <a:effectLst/>
                <a:latin typeface="Times New Roman" panose="02020603050405020304" pitchFamily="18" charset="0"/>
                <a:cs typeface="Times New Roman" panose="02020603050405020304" pitchFamily="18" charset="0"/>
              </a:rPr>
              <a:t>Cài</a:t>
            </a:r>
            <a:r>
              <a:rPr lang="en-US" sz="2800" b="1" i="0" dirty="0">
                <a:solidFill>
                  <a:srgbClr val="00B0F0"/>
                </a:solidFill>
                <a:effectLst/>
                <a:latin typeface="Times New Roman" panose="02020603050405020304" pitchFamily="18" charset="0"/>
                <a:cs typeface="Times New Roman" panose="02020603050405020304" pitchFamily="18" charset="0"/>
              </a:rPr>
              <a:t> </a:t>
            </a:r>
            <a:r>
              <a:rPr lang="en-US" sz="2800" b="1" i="0" dirty="0" err="1">
                <a:solidFill>
                  <a:srgbClr val="00B0F0"/>
                </a:solidFill>
                <a:effectLst/>
                <a:latin typeface="Times New Roman" panose="02020603050405020304" pitchFamily="18" charset="0"/>
                <a:cs typeface="Times New Roman" panose="02020603050405020304" pitchFamily="18" charset="0"/>
              </a:rPr>
              <a:t>đặt</a:t>
            </a:r>
            <a:r>
              <a:rPr lang="en-US" sz="2800" b="1" i="0" dirty="0">
                <a:solidFill>
                  <a:srgbClr val="00B0F0"/>
                </a:solidFill>
                <a:effectLst/>
                <a:latin typeface="Times New Roman" panose="02020603050405020304" pitchFamily="18" charset="0"/>
                <a:cs typeface="Times New Roman" panose="02020603050405020304" pitchFamily="18" charset="0"/>
              </a:rPr>
              <a:t> </a:t>
            </a:r>
            <a:r>
              <a:rPr lang="en-US" sz="2800" b="1" i="0" dirty="0" err="1">
                <a:solidFill>
                  <a:srgbClr val="00B0F0"/>
                </a:solidFill>
                <a:effectLst/>
                <a:latin typeface="Times New Roman" panose="02020603050405020304" pitchFamily="18" charset="0"/>
                <a:cs typeface="Times New Roman" panose="02020603050405020304" pitchFamily="18" charset="0"/>
              </a:rPr>
              <a:t>dịch</a:t>
            </a:r>
            <a:r>
              <a:rPr lang="en-US" sz="2800" b="1" i="0" dirty="0">
                <a:solidFill>
                  <a:srgbClr val="00B0F0"/>
                </a:solidFill>
                <a:effectLst/>
                <a:latin typeface="Times New Roman" panose="02020603050405020304" pitchFamily="18" charset="0"/>
                <a:cs typeface="Times New Roman" panose="02020603050405020304" pitchFamily="18" charset="0"/>
              </a:rPr>
              <a:t> </a:t>
            </a:r>
            <a:r>
              <a:rPr lang="en-US" sz="2800" b="1" i="0" dirty="0" err="1">
                <a:solidFill>
                  <a:srgbClr val="00B0F0"/>
                </a:solidFill>
                <a:effectLst/>
                <a:latin typeface="Times New Roman" panose="02020603050405020304" pitchFamily="18" charset="0"/>
                <a:cs typeface="Times New Roman" panose="02020603050405020304" pitchFamily="18" charset="0"/>
              </a:rPr>
              <a:t>vụ</a:t>
            </a:r>
            <a:r>
              <a:rPr lang="en-US" sz="2800" b="1" i="0" dirty="0">
                <a:solidFill>
                  <a:srgbClr val="00B0F0"/>
                </a:solidFill>
                <a:effectLst/>
                <a:latin typeface="Times New Roman" panose="02020603050405020304" pitchFamily="18" charset="0"/>
                <a:cs typeface="Times New Roman" panose="02020603050405020304" pitchFamily="18" charset="0"/>
              </a:rPr>
              <a:t> Website </a:t>
            </a:r>
            <a:r>
              <a:rPr lang="en-US" sz="2800" b="1" i="0" dirty="0" err="1">
                <a:solidFill>
                  <a:srgbClr val="00B0F0"/>
                </a:solidFill>
                <a:effectLst/>
                <a:latin typeface="Times New Roman" panose="02020603050405020304" pitchFamily="18" charset="0"/>
                <a:cs typeface="Times New Roman" panose="02020603050405020304" pitchFamily="18" charset="0"/>
              </a:rPr>
              <a:t>với</a:t>
            </a:r>
            <a:r>
              <a:rPr lang="en-US" sz="2800" b="1" i="0" dirty="0">
                <a:solidFill>
                  <a:srgbClr val="00B0F0"/>
                </a:solidFill>
                <a:effectLst/>
                <a:latin typeface="Times New Roman" panose="02020603050405020304" pitchFamily="18" charset="0"/>
                <a:cs typeface="Times New Roman" panose="02020603050405020304" pitchFamily="18" charset="0"/>
              </a:rPr>
              <a:t> IIS</a:t>
            </a:r>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635782" y="1827213"/>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876300" y="1307689"/>
            <a:ext cx="10269657" cy="523220"/>
          </a:xfrm>
          <a:prstGeom prst="rect">
            <a:avLst/>
          </a:prstGeom>
          <a:noFill/>
        </p:spPr>
        <p:txBody>
          <a:bodyPr wrap="square" rtlCol="0">
            <a:spAutoFit/>
          </a:bodyPr>
          <a:lstStyle/>
          <a:p>
            <a:pPr algn="l" fontAlgn="base"/>
            <a:r>
              <a:rPr lang="vi-VN" sz="2800" b="1" i="0" cap="all" dirty="0">
                <a:solidFill>
                  <a:srgbClr val="2B2B2B"/>
                </a:solidFill>
                <a:effectLst/>
                <a:latin typeface="Noto Serif" panose="02020600060500020200" pitchFamily="18" charset="0"/>
              </a:rPr>
              <a:t>EPPLUS – THƯ VIỆN EXCEL</a:t>
            </a:r>
          </a:p>
        </p:txBody>
      </p:sp>
      <p:sp>
        <p:nvSpPr>
          <p:cNvPr id="3" name="TextBox 2">
            <a:extLst>
              <a:ext uri="{FF2B5EF4-FFF2-40B4-BE49-F238E27FC236}">
                <a16:creationId xmlns:a16="http://schemas.microsoft.com/office/drawing/2014/main" id="{B77569DC-3846-2178-7087-5D9100D959D1}"/>
              </a:ext>
            </a:extLst>
          </p:cNvPr>
          <p:cNvSpPr txBox="1"/>
          <p:nvPr/>
        </p:nvSpPr>
        <p:spPr>
          <a:xfrm>
            <a:off x="876300" y="2150308"/>
            <a:ext cx="10466559" cy="1200329"/>
          </a:xfrm>
          <a:prstGeom prst="rect">
            <a:avLst/>
          </a:prstGeom>
          <a:noFill/>
        </p:spPr>
        <p:txBody>
          <a:bodyPr wrap="square" rtlCol="0">
            <a:spAutoFit/>
          </a:bodyPr>
          <a:lstStyle/>
          <a:p>
            <a:pPr algn="l"/>
            <a:r>
              <a:rPr lang="vi-VN" sz="2400" i="0" dirty="0">
                <a:solidFill>
                  <a:srgbClr val="202124"/>
                </a:solidFill>
                <a:effectLst/>
                <a:latin typeface="+mj-lt"/>
              </a:rPr>
              <a:t>EPPlus:</a:t>
            </a:r>
            <a:r>
              <a:rPr lang="en-US" sz="2400" i="0" dirty="0" err="1">
                <a:solidFill>
                  <a:srgbClr val="202124"/>
                </a:solidFill>
                <a:effectLst/>
                <a:latin typeface="+mj-lt"/>
              </a:rPr>
              <a:t>là</a:t>
            </a:r>
            <a:r>
              <a:rPr lang="en-US" sz="2400" i="0" dirty="0">
                <a:solidFill>
                  <a:srgbClr val="202124"/>
                </a:solidFill>
                <a:effectLst/>
                <a:latin typeface="+mj-lt"/>
              </a:rPr>
              <a:t> </a:t>
            </a:r>
            <a:r>
              <a:rPr lang="en-US" sz="2400" i="0" dirty="0" err="1">
                <a:solidFill>
                  <a:srgbClr val="202124"/>
                </a:solidFill>
                <a:effectLst/>
                <a:latin typeface="+mj-lt"/>
              </a:rPr>
              <a:t>một</a:t>
            </a:r>
            <a:r>
              <a:rPr lang="en-US" sz="2400" i="0" dirty="0">
                <a:solidFill>
                  <a:srgbClr val="202124"/>
                </a:solidFill>
                <a:effectLst/>
                <a:latin typeface="+mj-lt"/>
              </a:rPr>
              <a:t> </a:t>
            </a:r>
            <a:r>
              <a:rPr lang="en-US" sz="2400" i="0" dirty="0" err="1">
                <a:solidFill>
                  <a:srgbClr val="202124"/>
                </a:solidFill>
                <a:effectLst/>
                <a:latin typeface="+mj-lt"/>
              </a:rPr>
              <a:t>thư</a:t>
            </a:r>
            <a:r>
              <a:rPr lang="en-US" sz="2400" i="0" dirty="0">
                <a:solidFill>
                  <a:srgbClr val="202124"/>
                </a:solidFill>
                <a:effectLst/>
                <a:latin typeface="+mj-lt"/>
              </a:rPr>
              <a:t> </a:t>
            </a:r>
            <a:r>
              <a:rPr lang="en-US" sz="2400" i="0" dirty="0" err="1">
                <a:solidFill>
                  <a:srgbClr val="202124"/>
                </a:solidFill>
                <a:effectLst/>
                <a:latin typeface="+mj-lt"/>
              </a:rPr>
              <a:t>viên</a:t>
            </a:r>
            <a:r>
              <a:rPr lang="vi-VN" sz="2400" i="0" dirty="0">
                <a:solidFill>
                  <a:srgbClr val="202124"/>
                </a:solidFill>
                <a:effectLst/>
                <a:latin typeface="+mj-lt"/>
              </a:rPr>
              <a:t> rất phù hợp khi xuất Excel vào mẫu(template) có sẵn, có thể xuất ra tất cả các vị trí chỉ bằng việc chỉ ra bạn muốn xuất dữ liệu vào Cell nào. Thư viện này cự kì linh hoạt.</a:t>
            </a:r>
            <a:endParaRPr lang="en-US" sz="1800" dirty="0">
              <a:latin typeface="+mj-lt"/>
            </a:endParaRPr>
          </a:p>
        </p:txBody>
      </p:sp>
      <p:sp>
        <p:nvSpPr>
          <p:cNvPr id="2" name="TextBox 1">
            <a:extLst>
              <a:ext uri="{FF2B5EF4-FFF2-40B4-BE49-F238E27FC236}">
                <a16:creationId xmlns:a16="http://schemas.microsoft.com/office/drawing/2014/main" id="{FFF47C92-DEE6-969F-C58D-C3C8A5F76149}"/>
              </a:ext>
            </a:extLst>
          </p:cNvPr>
          <p:cNvSpPr txBox="1"/>
          <p:nvPr/>
        </p:nvSpPr>
        <p:spPr>
          <a:xfrm>
            <a:off x="876299" y="3353979"/>
            <a:ext cx="5642195" cy="1200329"/>
          </a:xfrm>
          <a:prstGeom prst="rect">
            <a:avLst/>
          </a:prstGeom>
          <a:noFill/>
        </p:spPr>
        <p:txBody>
          <a:bodyPr wrap="square" rtlCol="0">
            <a:spAutoFit/>
          </a:bodyPr>
          <a:lstStyle/>
          <a:p>
            <a:pPr algn="l"/>
            <a:r>
              <a:rPr lang="en-US" sz="1800" b="0" i="0" dirty="0" err="1">
                <a:solidFill>
                  <a:srgbClr val="000000"/>
                </a:solidFill>
                <a:effectLst/>
                <a:latin typeface="+mj-lt"/>
              </a:rPr>
              <a:t>Thư</a:t>
            </a:r>
            <a:r>
              <a:rPr lang="en-US" sz="1800" b="0" i="0" dirty="0">
                <a:solidFill>
                  <a:srgbClr val="000000"/>
                </a:solidFill>
                <a:effectLst/>
                <a:latin typeface="+mj-lt"/>
              </a:rPr>
              <a:t> </a:t>
            </a:r>
            <a:r>
              <a:rPr lang="en-US" sz="1800" b="0" i="0" dirty="0" err="1">
                <a:solidFill>
                  <a:srgbClr val="000000"/>
                </a:solidFill>
                <a:effectLst/>
                <a:latin typeface="+mj-lt"/>
              </a:rPr>
              <a:t>viện</a:t>
            </a:r>
            <a:r>
              <a:rPr lang="en-US" sz="1800" b="0" i="0" dirty="0">
                <a:solidFill>
                  <a:srgbClr val="000000"/>
                </a:solidFill>
                <a:effectLst/>
                <a:latin typeface="+mj-lt"/>
              </a:rPr>
              <a:t> </a:t>
            </a:r>
            <a:r>
              <a:rPr lang="en-US" sz="1800" b="0" i="0" dirty="0" err="1">
                <a:solidFill>
                  <a:srgbClr val="000000"/>
                </a:solidFill>
                <a:effectLst/>
                <a:latin typeface="+mj-lt"/>
              </a:rPr>
              <a:t>này</a:t>
            </a:r>
            <a:r>
              <a:rPr lang="en-US" sz="1800" b="0" i="0" dirty="0">
                <a:solidFill>
                  <a:srgbClr val="000000"/>
                </a:solidFill>
                <a:effectLst/>
                <a:latin typeface="+mj-lt"/>
              </a:rPr>
              <a:t> </a:t>
            </a:r>
            <a:r>
              <a:rPr lang="en-US" sz="1800" b="0" i="0" dirty="0" err="1">
                <a:solidFill>
                  <a:srgbClr val="000000"/>
                </a:solidFill>
                <a:effectLst/>
                <a:latin typeface="+mj-lt"/>
              </a:rPr>
              <a:t>có</a:t>
            </a:r>
            <a:r>
              <a:rPr lang="en-US" sz="1800" b="0" i="0" dirty="0">
                <a:solidFill>
                  <a:srgbClr val="000000"/>
                </a:solidFill>
                <a:effectLst/>
                <a:latin typeface="+mj-lt"/>
              </a:rPr>
              <a:t> </a:t>
            </a:r>
            <a:r>
              <a:rPr lang="en-US" sz="1800" b="0" i="0" dirty="0" err="1">
                <a:solidFill>
                  <a:srgbClr val="000000"/>
                </a:solidFill>
                <a:effectLst/>
                <a:latin typeface="+mj-lt"/>
              </a:rPr>
              <a:t>thể</a:t>
            </a:r>
            <a:r>
              <a:rPr lang="en-US" sz="1800" b="0" i="0" dirty="0">
                <a:solidFill>
                  <a:srgbClr val="000000"/>
                </a:solidFill>
                <a:effectLst/>
                <a:latin typeface="+mj-lt"/>
              </a:rPr>
              <a:t> </a:t>
            </a:r>
            <a:r>
              <a:rPr lang="en-US" sz="1800" b="0" i="0" dirty="0" err="1">
                <a:solidFill>
                  <a:srgbClr val="000000"/>
                </a:solidFill>
                <a:effectLst/>
                <a:latin typeface="+mj-lt"/>
              </a:rPr>
              <a:t>tạo</a:t>
            </a:r>
            <a:r>
              <a:rPr lang="en-US" sz="1800" b="0" i="0" dirty="0">
                <a:solidFill>
                  <a:srgbClr val="000000"/>
                </a:solidFill>
                <a:effectLst/>
                <a:latin typeface="+mj-lt"/>
              </a:rPr>
              <a:t> file excel ,</a:t>
            </a:r>
            <a:r>
              <a:rPr lang="en-US" sz="1800" b="0" i="0" dirty="0" err="1">
                <a:solidFill>
                  <a:srgbClr val="000000"/>
                </a:solidFill>
                <a:effectLst/>
                <a:latin typeface="+mj-lt"/>
              </a:rPr>
              <a:t>xuất</a:t>
            </a:r>
            <a:r>
              <a:rPr lang="en-US" sz="1800" b="0" i="0" dirty="0">
                <a:solidFill>
                  <a:srgbClr val="000000"/>
                </a:solidFill>
                <a:effectLst/>
                <a:latin typeface="+mj-lt"/>
              </a:rPr>
              <a:t> file </a:t>
            </a:r>
            <a:r>
              <a:rPr lang="en-US" sz="1800" b="0" i="0" dirty="0" err="1">
                <a:solidFill>
                  <a:srgbClr val="000000"/>
                </a:solidFill>
                <a:effectLst/>
                <a:latin typeface="+mj-lt"/>
              </a:rPr>
              <a:t>theo</a:t>
            </a:r>
            <a:r>
              <a:rPr lang="en-US" sz="1800" b="0" i="0" dirty="0">
                <a:solidFill>
                  <a:srgbClr val="000000"/>
                </a:solidFill>
                <a:effectLst/>
                <a:latin typeface="+mj-lt"/>
              </a:rPr>
              <a:t> </a:t>
            </a:r>
            <a:r>
              <a:rPr lang="en-US" sz="1800" b="0" i="0" dirty="0" err="1">
                <a:solidFill>
                  <a:srgbClr val="000000"/>
                </a:solidFill>
                <a:effectLst/>
                <a:latin typeface="+mj-lt"/>
              </a:rPr>
              <a:t>mẫu</a:t>
            </a:r>
            <a:r>
              <a:rPr lang="en-US" sz="1800" b="0" i="0" dirty="0">
                <a:solidFill>
                  <a:srgbClr val="000000"/>
                </a:solidFill>
                <a:effectLst/>
                <a:latin typeface="+mj-lt"/>
              </a:rPr>
              <a:t> </a:t>
            </a:r>
            <a:r>
              <a:rPr lang="en-US" sz="1800" b="0" i="0" dirty="0" err="1">
                <a:solidFill>
                  <a:srgbClr val="000000"/>
                </a:solidFill>
                <a:effectLst/>
                <a:latin typeface="+mj-lt"/>
              </a:rPr>
              <a:t>có</a:t>
            </a:r>
            <a:r>
              <a:rPr lang="en-US" sz="1800" b="0" i="0" dirty="0">
                <a:solidFill>
                  <a:srgbClr val="000000"/>
                </a:solidFill>
                <a:effectLst/>
                <a:latin typeface="+mj-lt"/>
              </a:rPr>
              <a:t> </a:t>
            </a:r>
            <a:r>
              <a:rPr lang="en-US" sz="1800" b="0" i="0" dirty="0" err="1">
                <a:solidFill>
                  <a:srgbClr val="000000"/>
                </a:solidFill>
                <a:effectLst/>
                <a:latin typeface="+mj-lt"/>
              </a:rPr>
              <a:t>sẵn</a:t>
            </a:r>
            <a:r>
              <a:rPr lang="vi-VN" sz="1800" b="0" i="0" dirty="0">
                <a:solidFill>
                  <a:srgbClr val="000000"/>
                </a:solidFill>
                <a:effectLst/>
                <a:latin typeface="+mj-lt"/>
              </a:rPr>
              <a:t>.</a:t>
            </a:r>
            <a:endParaRPr lang="en-US" sz="1800" b="0" i="0" dirty="0">
              <a:solidFill>
                <a:srgbClr val="000000"/>
              </a:solidFill>
              <a:effectLst/>
              <a:latin typeface="+mj-lt"/>
            </a:endParaRPr>
          </a:p>
          <a:p>
            <a:pPr algn="l"/>
            <a:r>
              <a:rPr lang="vi-VN" sz="1800" b="0" i="0" dirty="0">
                <a:solidFill>
                  <a:srgbClr val="000000"/>
                </a:solidFill>
                <a:effectLst/>
                <a:latin typeface="+mj-lt"/>
              </a:rPr>
              <a:t>NuGet\Install-Package EPPlus -Version 6.1.1</a:t>
            </a:r>
          </a:p>
          <a:p>
            <a:endParaRPr lang="en-US" sz="1800" dirty="0">
              <a:latin typeface="+mj-lt"/>
            </a:endParaRPr>
          </a:p>
        </p:txBody>
      </p:sp>
      <p:pic>
        <p:nvPicPr>
          <p:cNvPr id="6" name="Picture 2" descr="C#] Hướng dẫn xuất dữ liệu datatable sang excel với thư viện EPPlus Excel  csharp">
            <a:extLst>
              <a:ext uri="{FF2B5EF4-FFF2-40B4-BE49-F238E27FC236}">
                <a16:creationId xmlns:a16="http://schemas.microsoft.com/office/drawing/2014/main" id="{FD134774-9887-22BB-9B70-495E034AF4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112" y="3340012"/>
            <a:ext cx="5038393" cy="283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7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876300" y="1307689"/>
            <a:ext cx="10269657" cy="523220"/>
          </a:xfrm>
          <a:prstGeom prst="rect">
            <a:avLst/>
          </a:prstGeom>
          <a:noFill/>
        </p:spPr>
        <p:txBody>
          <a:bodyPr wrap="square" rtlCol="0">
            <a:spAutoFit/>
          </a:bodyPr>
          <a:lstStyle/>
          <a:p>
            <a:pPr algn="l" fontAlgn="base"/>
            <a:r>
              <a:rPr lang="vi-VN" sz="2800" b="1" i="0" cap="all" dirty="0">
                <a:solidFill>
                  <a:srgbClr val="2B2B2B"/>
                </a:solidFill>
                <a:effectLst/>
                <a:latin typeface="Noto Serif" panose="02020600060500020200" pitchFamily="18" charset="0"/>
              </a:rPr>
              <a:t>EPPLUS – </a:t>
            </a:r>
            <a:r>
              <a:rPr lang="en-US" sz="2800" b="1" cap="all" dirty="0" err="1">
                <a:solidFill>
                  <a:srgbClr val="2B2B2B"/>
                </a:solidFill>
                <a:latin typeface="Noto Serif" panose="02020600060500020200" pitchFamily="18" charset="0"/>
              </a:rPr>
              <a:t>xuất</a:t>
            </a:r>
            <a:r>
              <a:rPr lang="en-US" sz="2800" b="1" cap="all" dirty="0">
                <a:solidFill>
                  <a:srgbClr val="2B2B2B"/>
                </a:solidFill>
                <a:latin typeface="Noto Serif" panose="02020600060500020200" pitchFamily="18" charset="0"/>
              </a:rPr>
              <a:t> file excel</a:t>
            </a:r>
            <a:endParaRPr lang="vi-VN" sz="2800" b="1" i="0" cap="all" dirty="0">
              <a:solidFill>
                <a:srgbClr val="2B2B2B"/>
              </a:solidFill>
              <a:effectLst/>
              <a:latin typeface="Noto Serif" panose="02020600060500020200" pitchFamily="18" charset="0"/>
            </a:endParaRPr>
          </a:p>
        </p:txBody>
      </p:sp>
      <p:sp>
        <p:nvSpPr>
          <p:cNvPr id="3" name="TextBox 2">
            <a:extLst>
              <a:ext uri="{FF2B5EF4-FFF2-40B4-BE49-F238E27FC236}">
                <a16:creationId xmlns:a16="http://schemas.microsoft.com/office/drawing/2014/main" id="{B77569DC-3846-2178-7087-5D9100D959D1}"/>
              </a:ext>
            </a:extLst>
          </p:cNvPr>
          <p:cNvSpPr txBox="1"/>
          <p:nvPr/>
        </p:nvSpPr>
        <p:spPr>
          <a:xfrm>
            <a:off x="966834" y="1933025"/>
            <a:ext cx="10466559" cy="4708981"/>
          </a:xfrm>
          <a:prstGeom prst="rect">
            <a:avLst/>
          </a:prstGeom>
          <a:noFill/>
        </p:spPr>
        <p:txBody>
          <a:bodyPr wrap="square" rtlCol="0">
            <a:spAutoFit/>
          </a:bodyPr>
          <a:lstStyle/>
          <a:p>
            <a:pPr algn="l"/>
            <a:r>
              <a:rPr lang="vi-VN" sz="1000" i="0" dirty="0">
                <a:solidFill>
                  <a:srgbClr val="202124"/>
                </a:solidFill>
                <a:effectLst/>
                <a:latin typeface="+mj-lt"/>
              </a:rPr>
              <a:t>public void ExportExcel_EPPLUS()</a:t>
            </a:r>
          </a:p>
          <a:p>
            <a:pPr algn="l"/>
            <a:r>
              <a:rPr lang="vi-VN" sz="1000" i="0" dirty="0">
                <a:solidFill>
                  <a:srgbClr val="202124"/>
                </a:solidFill>
                <a:effectLst/>
                <a:latin typeface="+mj-lt"/>
              </a:rPr>
              <a:t>        {</a:t>
            </a:r>
          </a:p>
          <a:p>
            <a:pPr algn="l"/>
            <a:r>
              <a:rPr lang="vi-VN" sz="1000" i="0" dirty="0">
                <a:solidFill>
                  <a:srgbClr val="202124"/>
                </a:solidFill>
                <a:effectLst/>
                <a:latin typeface="+mj-lt"/>
              </a:rPr>
              <a:t>           </a:t>
            </a:r>
          </a:p>
          <a:p>
            <a:pPr algn="l"/>
            <a:r>
              <a:rPr lang="vi-VN" sz="1000" i="0" dirty="0">
                <a:solidFill>
                  <a:srgbClr val="202124"/>
                </a:solidFill>
                <a:effectLst/>
                <a:latin typeface="+mj-lt"/>
              </a:rPr>
              <a:t>                var list = new List&lt;MvcAspNetAplication.Models.Student_Report&gt;();</a:t>
            </a:r>
          </a:p>
          <a:p>
            <a:pPr algn="l"/>
            <a:endParaRPr lang="vi-VN" sz="1000" i="0" dirty="0">
              <a:solidFill>
                <a:srgbClr val="202124"/>
              </a:solidFill>
              <a:effectLst/>
              <a:latin typeface="+mj-lt"/>
            </a:endParaRPr>
          </a:p>
          <a:p>
            <a:pPr algn="l"/>
            <a:r>
              <a:rPr lang="vi-VN" sz="1000" i="0" dirty="0">
                <a:solidFill>
                  <a:srgbClr val="202124"/>
                </a:solidFill>
                <a:effectLst/>
                <a:latin typeface="+mj-lt"/>
              </a:rPr>
              <a:t>                ExcelPackage ep = new ExcelPackage();</a:t>
            </a:r>
          </a:p>
          <a:p>
            <a:pPr algn="l"/>
            <a:r>
              <a:rPr lang="vi-VN" sz="1000" i="0" dirty="0">
                <a:solidFill>
                  <a:srgbClr val="202124"/>
                </a:solidFill>
                <a:effectLst/>
                <a:latin typeface="+mj-lt"/>
              </a:rPr>
              <a:t>                ExcelWorksheet Sheet = ep.Workbook.Worksheets.Add("Report");</a:t>
            </a:r>
          </a:p>
          <a:p>
            <a:pPr algn="l"/>
            <a:r>
              <a:rPr lang="vi-VN" sz="1000" i="0" dirty="0">
                <a:solidFill>
                  <a:srgbClr val="202124"/>
                </a:solidFill>
                <a:effectLst/>
                <a:latin typeface="+mj-lt"/>
              </a:rPr>
              <a:t>                Sheet.Cells["A1"].Value = "Mã học sinh";</a:t>
            </a:r>
          </a:p>
          <a:p>
            <a:pPr algn="l"/>
            <a:r>
              <a:rPr lang="vi-VN" sz="1000" i="0" dirty="0">
                <a:solidFill>
                  <a:srgbClr val="202124"/>
                </a:solidFill>
                <a:effectLst/>
                <a:latin typeface="+mj-lt"/>
              </a:rPr>
              <a:t>                Sheet.Cells["B1"].Value = "Tên học sinh";</a:t>
            </a:r>
          </a:p>
          <a:p>
            <a:pPr algn="l"/>
            <a:r>
              <a:rPr lang="vi-VN" sz="1000" i="0" dirty="0">
                <a:solidFill>
                  <a:srgbClr val="202124"/>
                </a:solidFill>
                <a:effectLst/>
                <a:latin typeface="+mj-lt"/>
              </a:rPr>
              <a:t>                Sheet.Cells["C1"].Value = "Ngày sinh";</a:t>
            </a:r>
          </a:p>
          <a:p>
            <a:pPr algn="l"/>
            <a:r>
              <a:rPr lang="vi-VN" sz="1000" i="0" dirty="0">
                <a:solidFill>
                  <a:srgbClr val="202124"/>
                </a:solidFill>
                <a:effectLst/>
                <a:latin typeface="+mj-lt"/>
              </a:rPr>
              <a:t>                Sheet.Cells["D1"].Value = "Giới tính";</a:t>
            </a:r>
          </a:p>
          <a:p>
            <a:pPr algn="l"/>
            <a:r>
              <a:rPr lang="vi-VN" sz="1000" i="0" dirty="0">
                <a:solidFill>
                  <a:srgbClr val="202124"/>
                </a:solidFill>
                <a:effectLst/>
                <a:latin typeface="+mj-lt"/>
              </a:rPr>
              <a:t>                Sheet.Cells["E1"].Value = "Địa chỉ";</a:t>
            </a:r>
          </a:p>
          <a:p>
            <a:pPr algn="l"/>
            <a:r>
              <a:rPr lang="vi-VN" sz="1000" i="0" dirty="0">
                <a:solidFill>
                  <a:srgbClr val="202124"/>
                </a:solidFill>
                <a:effectLst/>
                <a:latin typeface="+mj-lt"/>
              </a:rPr>
              <a:t>                int row = 2;// dòng bắt đầu ghi dữ liệu</a:t>
            </a:r>
          </a:p>
          <a:p>
            <a:pPr algn="l"/>
            <a:r>
              <a:rPr lang="vi-VN" sz="1000" i="0" dirty="0">
                <a:solidFill>
                  <a:srgbClr val="202124"/>
                </a:solidFill>
                <a:effectLst/>
                <a:latin typeface="+mj-lt"/>
              </a:rPr>
              <a:t>                foreach (var item in list)</a:t>
            </a:r>
          </a:p>
          <a:p>
            <a:pPr algn="l"/>
            <a:r>
              <a:rPr lang="vi-VN" sz="1000" i="0" dirty="0">
                <a:solidFill>
                  <a:srgbClr val="202124"/>
                </a:solidFill>
                <a:effectLst/>
                <a:latin typeface="+mj-lt"/>
              </a:rPr>
              <a:t>                {</a:t>
            </a:r>
          </a:p>
          <a:p>
            <a:pPr algn="l"/>
            <a:r>
              <a:rPr lang="vi-VN" sz="1000" i="0" dirty="0">
                <a:solidFill>
                  <a:srgbClr val="202124"/>
                </a:solidFill>
                <a:effectLst/>
                <a:latin typeface="+mj-lt"/>
              </a:rPr>
              <a:t>                    Sheet.Cells[string.Format("A{0}", row)].Value = item.MaHS;</a:t>
            </a:r>
          </a:p>
          <a:p>
            <a:pPr algn="l"/>
            <a:r>
              <a:rPr lang="vi-VN" sz="1000" i="0" dirty="0">
                <a:solidFill>
                  <a:srgbClr val="202124"/>
                </a:solidFill>
                <a:effectLst/>
                <a:latin typeface="+mj-lt"/>
              </a:rPr>
              <a:t>                    Sheet.Cells[string.Format("B{0}", row)].Value = item.HoHS + " " + item.TenHS;</a:t>
            </a:r>
          </a:p>
          <a:p>
            <a:pPr algn="l"/>
            <a:r>
              <a:rPr lang="vi-VN" sz="1000" i="0" dirty="0">
                <a:solidFill>
                  <a:srgbClr val="202124"/>
                </a:solidFill>
                <a:effectLst/>
                <a:latin typeface="+mj-lt"/>
              </a:rPr>
              <a:t>                    Sheet.Cells[string.Format("C{0}", row)].Value = item.NgaySinh.ToString("dd/MM/yyyy");</a:t>
            </a:r>
          </a:p>
          <a:p>
            <a:pPr algn="l"/>
            <a:r>
              <a:rPr lang="vi-VN" sz="1000" i="0" dirty="0">
                <a:solidFill>
                  <a:srgbClr val="202124"/>
                </a:solidFill>
                <a:effectLst/>
                <a:latin typeface="+mj-lt"/>
              </a:rPr>
              <a:t>                    Sheet.Cells[string.Format("D{0}", row)].Value = item.GioiTinh;</a:t>
            </a:r>
          </a:p>
          <a:p>
            <a:pPr algn="l"/>
            <a:r>
              <a:rPr lang="vi-VN" sz="1000" i="0" dirty="0">
                <a:solidFill>
                  <a:srgbClr val="202124"/>
                </a:solidFill>
                <a:effectLst/>
                <a:latin typeface="+mj-lt"/>
              </a:rPr>
              <a:t>                    Sheet.Cells[string.Format("E{0}", row)].Value = item.DiaChi;</a:t>
            </a:r>
          </a:p>
          <a:p>
            <a:pPr algn="l"/>
            <a:r>
              <a:rPr lang="vi-VN" sz="1000" i="0" dirty="0">
                <a:solidFill>
                  <a:srgbClr val="202124"/>
                </a:solidFill>
                <a:effectLst/>
                <a:latin typeface="+mj-lt"/>
              </a:rPr>
              <a:t>                    row++;</a:t>
            </a:r>
          </a:p>
          <a:p>
            <a:pPr algn="l"/>
            <a:r>
              <a:rPr lang="vi-VN" sz="1000" i="0" dirty="0">
                <a:solidFill>
                  <a:srgbClr val="202124"/>
                </a:solidFill>
                <a:effectLst/>
                <a:latin typeface="+mj-lt"/>
              </a:rPr>
              <a:t>                }</a:t>
            </a:r>
          </a:p>
          <a:p>
            <a:pPr algn="l"/>
            <a:r>
              <a:rPr lang="vi-VN" sz="1000" i="0" dirty="0">
                <a:solidFill>
                  <a:srgbClr val="202124"/>
                </a:solidFill>
                <a:effectLst/>
                <a:latin typeface="+mj-lt"/>
              </a:rPr>
              <a:t>                Sheet.Cells["A:AZ"].AutoFitColumns();</a:t>
            </a:r>
          </a:p>
          <a:p>
            <a:pPr algn="l"/>
            <a:r>
              <a:rPr lang="vi-VN" sz="1000" i="0" dirty="0">
                <a:solidFill>
                  <a:srgbClr val="202124"/>
                </a:solidFill>
                <a:effectLst/>
                <a:latin typeface="+mj-lt"/>
              </a:rPr>
              <a:t>                Response.Clear();</a:t>
            </a:r>
          </a:p>
          <a:p>
            <a:pPr algn="l"/>
            <a:r>
              <a:rPr lang="vi-VN" sz="1000" i="0" dirty="0">
                <a:solidFill>
                  <a:srgbClr val="202124"/>
                </a:solidFill>
                <a:effectLst/>
                <a:latin typeface="+mj-lt"/>
              </a:rPr>
              <a:t>                Response.ContentType = "application/vnd.openxmlformats-officedocument.spreadsheetml.sheet";</a:t>
            </a:r>
          </a:p>
          <a:p>
            <a:pPr algn="l"/>
            <a:r>
              <a:rPr lang="vi-VN" sz="1000" i="0" dirty="0">
                <a:solidFill>
                  <a:srgbClr val="202124"/>
                </a:solidFill>
                <a:effectLst/>
                <a:latin typeface="+mj-lt"/>
              </a:rPr>
              <a:t>                Response.AddHeader("content-disposition", "attachment; filename=" + "Report.xlsx");</a:t>
            </a:r>
          </a:p>
          <a:p>
            <a:pPr algn="l"/>
            <a:r>
              <a:rPr lang="vi-VN" sz="1000" i="0" dirty="0">
                <a:solidFill>
                  <a:srgbClr val="202124"/>
                </a:solidFill>
                <a:effectLst/>
                <a:latin typeface="+mj-lt"/>
              </a:rPr>
              <a:t>                Response.BinaryWrite(ep.GetAsByteArray());</a:t>
            </a:r>
          </a:p>
          <a:p>
            <a:pPr algn="l"/>
            <a:r>
              <a:rPr lang="vi-VN" sz="1000" i="0" dirty="0">
                <a:solidFill>
                  <a:srgbClr val="202124"/>
                </a:solidFill>
                <a:effectLst/>
                <a:latin typeface="+mj-lt"/>
              </a:rPr>
              <a:t>                Response.End();</a:t>
            </a:r>
          </a:p>
          <a:p>
            <a:pPr algn="l"/>
            <a:r>
              <a:rPr lang="vi-VN" sz="1000" i="0" dirty="0">
                <a:solidFill>
                  <a:srgbClr val="202124"/>
                </a:solidFill>
                <a:effectLst/>
                <a:latin typeface="+mj-lt"/>
              </a:rPr>
              <a:t>           </a:t>
            </a:r>
          </a:p>
          <a:p>
            <a:pPr algn="l"/>
            <a:r>
              <a:rPr lang="vi-VN" sz="1000" i="0" dirty="0">
                <a:solidFill>
                  <a:srgbClr val="202124"/>
                </a:solidFill>
                <a:effectLst/>
                <a:latin typeface="+mj-lt"/>
              </a:rPr>
              <a:t>        }</a:t>
            </a:r>
            <a:endParaRPr lang="en-US" sz="1000" dirty="0">
              <a:latin typeface="+mj-lt"/>
            </a:endParaRPr>
          </a:p>
        </p:txBody>
      </p:sp>
    </p:spTree>
    <p:extLst>
      <p:ext uri="{BB962C8B-B14F-4D97-AF65-F5344CB8AC3E}">
        <p14:creationId xmlns:p14="http://schemas.microsoft.com/office/powerpoint/2010/main" val="177883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876300" y="1307689"/>
            <a:ext cx="10269657" cy="523220"/>
          </a:xfrm>
          <a:prstGeom prst="rect">
            <a:avLst/>
          </a:prstGeom>
          <a:noFill/>
        </p:spPr>
        <p:txBody>
          <a:bodyPr wrap="square" rtlCol="0">
            <a:spAutoFit/>
          </a:bodyPr>
          <a:lstStyle/>
          <a:p>
            <a:pPr algn="l" fontAlgn="base"/>
            <a:r>
              <a:rPr lang="vi-VN" sz="2800" b="1" i="0" cap="all" dirty="0">
                <a:solidFill>
                  <a:srgbClr val="2B2B2B"/>
                </a:solidFill>
                <a:effectLst/>
                <a:latin typeface="Noto Serif" panose="02020600060500020200" pitchFamily="18" charset="0"/>
              </a:rPr>
              <a:t>EPPLUS – </a:t>
            </a:r>
            <a:r>
              <a:rPr lang="en-US" sz="2800" b="1" cap="all" dirty="0" err="1">
                <a:solidFill>
                  <a:srgbClr val="2B2B2B"/>
                </a:solidFill>
                <a:latin typeface="Noto Serif" panose="02020600060500020200" pitchFamily="18" charset="0"/>
              </a:rPr>
              <a:t>xuất</a:t>
            </a:r>
            <a:r>
              <a:rPr lang="en-US" sz="2800" b="1" cap="all" dirty="0">
                <a:solidFill>
                  <a:srgbClr val="2B2B2B"/>
                </a:solidFill>
                <a:latin typeface="Noto Serif" panose="02020600060500020200" pitchFamily="18" charset="0"/>
              </a:rPr>
              <a:t> file excel </a:t>
            </a:r>
            <a:r>
              <a:rPr lang="en-US" sz="2800" b="1" cap="all" dirty="0" err="1">
                <a:solidFill>
                  <a:srgbClr val="2B2B2B"/>
                </a:solidFill>
                <a:latin typeface="Noto Serif" panose="02020600060500020200" pitchFamily="18" charset="0"/>
              </a:rPr>
              <a:t>với</a:t>
            </a:r>
            <a:r>
              <a:rPr lang="en-US" sz="2800" b="1" cap="all" dirty="0">
                <a:solidFill>
                  <a:srgbClr val="2B2B2B"/>
                </a:solidFill>
                <a:latin typeface="Noto Serif" panose="02020600060500020200" pitchFamily="18" charset="0"/>
              </a:rPr>
              <a:t> template</a:t>
            </a:r>
            <a:endParaRPr lang="vi-VN" sz="2800" b="1" i="0" cap="all" dirty="0">
              <a:solidFill>
                <a:srgbClr val="2B2B2B"/>
              </a:solidFill>
              <a:effectLst/>
              <a:latin typeface="Noto Serif" panose="02020600060500020200" pitchFamily="18" charset="0"/>
            </a:endParaRPr>
          </a:p>
        </p:txBody>
      </p:sp>
      <p:sp>
        <p:nvSpPr>
          <p:cNvPr id="3" name="TextBox 2">
            <a:extLst>
              <a:ext uri="{FF2B5EF4-FFF2-40B4-BE49-F238E27FC236}">
                <a16:creationId xmlns:a16="http://schemas.microsoft.com/office/drawing/2014/main" id="{B77569DC-3846-2178-7087-5D9100D959D1}"/>
              </a:ext>
            </a:extLst>
          </p:cNvPr>
          <p:cNvSpPr txBox="1"/>
          <p:nvPr/>
        </p:nvSpPr>
        <p:spPr>
          <a:xfrm>
            <a:off x="876300" y="2088753"/>
            <a:ext cx="7025471" cy="3939540"/>
          </a:xfrm>
          <a:prstGeom prst="rect">
            <a:avLst/>
          </a:prstGeom>
          <a:noFill/>
        </p:spPr>
        <p:txBody>
          <a:bodyPr wrap="square" rtlCol="0">
            <a:spAutoFit/>
          </a:bodyPr>
          <a:lstStyle/>
          <a:p>
            <a:pPr algn="l"/>
            <a:r>
              <a:rPr lang="vi-VN" sz="1000" i="0" dirty="0">
                <a:solidFill>
                  <a:srgbClr val="202124"/>
                </a:solidFill>
                <a:effectLst/>
                <a:latin typeface="+mj-lt"/>
              </a:rPr>
              <a:t>public static class ExportToExcelHelper {</a:t>
            </a:r>
          </a:p>
          <a:p>
            <a:pPr algn="l"/>
            <a:r>
              <a:rPr lang="vi-VN" sz="1000" i="0" dirty="0">
                <a:solidFill>
                  <a:srgbClr val="202124"/>
                </a:solidFill>
                <a:effectLst/>
                <a:latin typeface="+mj-lt"/>
              </a:rPr>
              <a:t>    public static Stream UpdateDataIntoExcelTemplate(List &lt; Certification &gt; cList, FileInfo path) {</a:t>
            </a:r>
          </a:p>
          <a:p>
            <a:pPr algn="l"/>
            <a:r>
              <a:rPr lang="vi-VN" sz="1000" i="0" dirty="0">
                <a:solidFill>
                  <a:srgbClr val="202124"/>
                </a:solidFill>
                <a:effectLst/>
                <a:latin typeface="+mj-lt"/>
              </a:rPr>
              <a:t>        Stream stream = new MemoryStream();</a:t>
            </a:r>
          </a:p>
          <a:p>
            <a:pPr algn="l"/>
            <a:r>
              <a:rPr lang="vi-VN" sz="1000" i="0" dirty="0">
                <a:solidFill>
                  <a:srgbClr val="202124"/>
                </a:solidFill>
                <a:effectLst/>
                <a:latin typeface="+mj-lt"/>
              </a:rPr>
              <a:t>        if (path.Exists) {</a:t>
            </a:r>
          </a:p>
          <a:p>
            <a:pPr algn="l"/>
            <a:r>
              <a:rPr lang="vi-VN" sz="1000" i="0" dirty="0">
                <a:solidFill>
                  <a:srgbClr val="202124"/>
                </a:solidFill>
                <a:effectLst/>
                <a:latin typeface="+mj-lt"/>
              </a:rPr>
              <a:t>            using(ExcelPackage p = new ExcelPackage(path)) {</a:t>
            </a:r>
          </a:p>
          <a:p>
            <a:pPr algn="l"/>
            <a:r>
              <a:rPr lang="vi-VN" sz="1000" i="0" dirty="0">
                <a:solidFill>
                  <a:srgbClr val="202124"/>
                </a:solidFill>
                <a:effectLst/>
                <a:latin typeface="+mj-lt"/>
              </a:rPr>
              <a:t>                ExcelWorksheet wsEstimate = p.Workbook.Worksheets["Certifications"];</a:t>
            </a:r>
          </a:p>
          <a:p>
            <a:pPr algn="l"/>
            <a:r>
              <a:rPr lang="vi-VN" sz="1000" i="0" dirty="0">
                <a:solidFill>
                  <a:srgbClr val="202124"/>
                </a:solidFill>
                <a:effectLst/>
                <a:latin typeface="+mj-lt"/>
              </a:rPr>
              <a:t>                wsEstimate.Cells["B5:E8"].LoadFromCollection(cList);</a:t>
            </a:r>
          </a:p>
          <a:p>
            <a:pPr algn="l"/>
            <a:r>
              <a:rPr lang="vi-VN" sz="1000" i="0" dirty="0">
                <a:solidFill>
                  <a:srgbClr val="202124"/>
                </a:solidFill>
                <a:effectLst/>
                <a:latin typeface="+mj-lt"/>
              </a:rPr>
              <a:t>                p.SaveAs(stream);</a:t>
            </a:r>
          </a:p>
          <a:p>
            <a:pPr algn="l"/>
            <a:r>
              <a:rPr lang="vi-VN" sz="1000" i="0" dirty="0">
                <a:solidFill>
                  <a:srgbClr val="202124"/>
                </a:solidFill>
                <a:effectLst/>
                <a:latin typeface="+mj-lt"/>
              </a:rPr>
              <a:t>                stream.Position = 0;</a:t>
            </a:r>
          </a:p>
          <a:p>
            <a:pPr algn="l"/>
            <a:r>
              <a:rPr lang="vi-VN" sz="1000" i="0" dirty="0">
                <a:solidFill>
                  <a:srgbClr val="202124"/>
                </a:solidFill>
                <a:effectLst/>
                <a:latin typeface="+mj-lt"/>
              </a:rPr>
              <a:t>            }</a:t>
            </a:r>
          </a:p>
          <a:p>
            <a:pPr algn="l"/>
            <a:r>
              <a:rPr lang="vi-VN" sz="1000" i="0" dirty="0">
                <a:solidFill>
                  <a:srgbClr val="202124"/>
                </a:solidFill>
                <a:effectLst/>
                <a:latin typeface="+mj-lt"/>
              </a:rPr>
              <a:t>        }</a:t>
            </a:r>
          </a:p>
          <a:p>
            <a:pPr algn="l"/>
            <a:r>
              <a:rPr lang="vi-VN" sz="1000" i="0" dirty="0">
                <a:solidFill>
                  <a:srgbClr val="202124"/>
                </a:solidFill>
                <a:effectLst/>
                <a:latin typeface="+mj-lt"/>
              </a:rPr>
              <a:t>        return stream;</a:t>
            </a:r>
          </a:p>
          <a:p>
            <a:pPr algn="l"/>
            <a:r>
              <a:rPr lang="vi-VN" sz="1000" i="0" dirty="0">
                <a:solidFill>
                  <a:srgbClr val="202124"/>
                </a:solidFill>
                <a:effectLst/>
                <a:latin typeface="+mj-lt"/>
              </a:rPr>
              <a:t>    }</a:t>
            </a:r>
          </a:p>
          <a:p>
            <a:pPr algn="l"/>
            <a:r>
              <a:rPr lang="vi-VN" sz="1000" i="0" dirty="0">
                <a:solidFill>
                  <a:srgbClr val="202124"/>
                </a:solidFill>
                <a:effectLst/>
                <a:latin typeface="+mj-lt"/>
              </a:rPr>
              <a:t>}</a:t>
            </a:r>
            <a:endParaRPr lang="en-US" sz="1000" i="0" dirty="0">
              <a:solidFill>
                <a:srgbClr val="202124"/>
              </a:solidFill>
              <a:effectLst/>
              <a:latin typeface="+mj-lt"/>
            </a:endParaRPr>
          </a:p>
          <a:p>
            <a:pPr algn="l"/>
            <a:endParaRPr lang="en-US" sz="1000" dirty="0">
              <a:solidFill>
                <a:srgbClr val="202124"/>
              </a:solidFill>
              <a:latin typeface="+mj-lt"/>
            </a:endParaRPr>
          </a:p>
          <a:p>
            <a:pPr algn="l"/>
            <a:r>
              <a:rPr lang="en-US" sz="1000" dirty="0">
                <a:latin typeface="+mj-lt"/>
              </a:rPr>
              <a:t>public </a:t>
            </a:r>
            <a:r>
              <a:rPr lang="en-US" sz="1000" dirty="0" err="1">
                <a:latin typeface="+mj-lt"/>
              </a:rPr>
              <a:t>IActionResult</a:t>
            </a:r>
            <a:r>
              <a:rPr lang="en-US" sz="1000" dirty="0">
                <a:latin typeface="+mj-lt"/>
              </a:rPr>
              <a:t> </a:t>
            </a:r>
            <a:r>
              <a:rPr lang="en-US" sz="1000" dirty="0" err="1">
                <a:latin typeface="+mj-lt"/>
              </a:rPr>
              <a:t>DownloadXlsxReport</a:t>
            </a:r>
            <a:r>
              <a:rPr lang="en-US" sz="1000" dirty="0">
                <a:latin typeface="+mj-lt"/>
              </a:rPr>
              <a:t>() {</a:t>
            </a:r>
          </a:p>
          <a:p>
            <a:pPr algn="l"/>
            <a:r>
              <a:rPr lang="en-US" sz="1000" dirty="0">
                <a:latin typeface="+mj-lt"/>
              </a:rPr>
              <a:t>    var </a:t>
            </a:r>
            <a:r>
              <a:rPr lang="en-US" sz="1000" dirty="0" err="1">
                <a:latin typeface="+mj-lt"/>
              </a:rPr>
              <a:t>cList</a:t>
            </a:r>
            <a:r>
              <a:rPr lang="en-US" sz="1000" dirty="0">
                <a:latin typeface="+mj-lt"/>
              </a:rPr>
              <a:t> = </a:t>
            </a:r>
            <a:r>
              <a:rPr lang="en-US" sz="1000" dirty="0" err="1">
                <a:latin typeface="+mj-lt"/>
              </a:rPr>
              <a:t>HttpContext.Session.GetObjectFromJson</a:t>
            </a:r>
            <a:r>
              <a:rPr lang="en-US" sz="1000" dirty="0">
                <a:latin typeface="+mj-lt"/>
              </a:rPr>
              <a:t> &lt; List &lt; Certification &gt;&gt; ("</a:t>
            </a:r>
            <a:r>
              <a:rPr lang="en-US" sz="1000" dirty="0" err="1">
                <a:latin typeface="+mj-lt"/>
              </a:rPr>
              <a:t>CertificationList</a:t>
            </a:r>
            <a:r>
              <a:rPr lang="en-US" sz="1000" dirty="0">
                <a:latin typeface="+mj-lt"/>
              </a:rPr>
              <a:t>");</a:t>
            </a:r>
          </a:p>
          <a:p>
            <a:pPr algn="l"/>
            <a:r>
              <a:rPr lang="en-US" sz="1000" dirty="0">
                <a:latin typeface="+mj-lt"/>
              </a:rPr>
              <a:t>    string timestamp = </a:t>
            </a:r>
            <a:r>
              <a:rPr lang="en-US" sz="1000" dirty="0" err="1">
                <a:latin typeface="+mj-lt"/>
              </a:rPr>
              <a:t>DateTime.Now.ToString</a:t>
            </a:r>
            <a:r>
              <a:rPr lang="en-US" sz="1000" dirty="0">
                <a:latin typeface="+mj-lt"/>
              </a:rPr>
              <a:t>("dd-MM-</a:t>
            </a:r>
            <a:r>
              <a:rPr lang="en-US" sz="1000" dirty="0" err="1">
                <a:latin typeface="+mj-lt"/>
              </a:rPr>
              <a:t>yyyy</a:t>
            </a:r>
            <a:r>
              <a:rPr lang="en-US" sz="1000" dirty="0">
                <a:latin typeface="+mj-lt"/>
              </a:rPr>
              <a:t> </a:t>
            </a:r>
            <a:r>
              <a:rPr lang="en-US" sz="1000" dirty="0" err="1">
                <a:latin typeface="+mj-lt"/>
              </a:rPr>
              <a:t>HH:mm:ss</a:t>
            </a:r>
            <a:r>
              <a:rPr lang="en-US" sz="1000" dirty="0">
                <a:latin typeface="+mj-lt"/>
              </a:rPr>
              <a:t>", </a:t>
            </a:r>
            <a:r>
              <a:rPr lang="en-US" sz="1000" dirty="0" err="1">
                <a:latin typeface="+mj-lt"/>
              </a:rPr>
              <a:t>CultureInfo.InvariantCulture</a:t>
            </a:r>
            <a:r>
              <a:rPr lang="en-US" sz="1000" dirty="0">
                <a:latin typeface="+mj-lt"/>
              </a:rPr>
              <a:t>).</a:t>
            </a:r>
            <a:r>
              <a:rPr lang="en-US" sz="1000" dirty="0" err="1">
                <a:latin typeface="+mj-lt"/>
              </a:rPr>
              <a:t>ToUpper</a:t>
            </a:r>
            <a:r>
              <a:rPr lang="en-US" sz="1000" dirty="0">
                <a:latin typeface="+mj-lt"/>
              </a:rPr>
              <a:t>().Replace(':', '_').Replace('.', '_').Replace(' ', '_').Trim();</a:t>
            </a:r>
          </a:p>
          <a:p>
            <a:pPr algn="l"/>
            <a:r>
              <a:rPr lang="en-US" sz="1000" dirty="0">
                <a:latin typeface="+mj-lt"/>
              </a:rPr>
              <a:t>    var </a:t>
            </a:r>
            <a:r>
              <a:rPr lang="en-US" sz="1000" dirty="0" err="1">
                <a:latin typeface="+mj-lt"/>
              </a:rPr>
              <a:t>templateFileInfo</a:t>
            </a:r>
            <a:r>
              <a:rPr lang="en-US" sz="1000" dirty="0">
                <a:latin typeface="+mj-lt"/>
              </a:rPr>
              <a:t> = new </a:t>
            </a:r>
            <a:r>
              <a:rPr lang="en-US" sz="1000" dirty="0" err="1">
                <a:latin typeface="+mj-lt"/>
              </a:rPr>
              <a:t>FileInfo</a:t>
            </a:r>
            <a:r>
              <a:rPr lang="en-US" sz="1000" dirty="0">
                <a:latin typeface="+mj-lt"/>
              </a:rPr>
              <a:t>(</a:t>
            </a:r>
            <a:r>
              <a:rPr lang="en-US" sz="1000" dirty="0" err="1">
                <a:latin typeface="+mj-lt"/>
              </a:rPr>
              <a:t>Path.Combine</a:t>
            </a:r>
            <a:r>
              <a:rPr lang="en-US" sz="1000" dirty="0">
                <a:latin typeface="+mj-lt"/>
              </a:rPr>
              <a:t>(_</a:t>
            </a:r>
            <a:r>
              <a:rPr lang="en-US" sz="1000" dirty="0" err="1">
                <a:latin typeface="+mj-lt"/>
              </a:rPr>
              <a:t>hostingEnvironment.ContentRootPath</a:t>
            </a:r>
            <a:r>
              <a:rPr lang="en-US" sz="1000" dirty="0">
                <a:latin typeface="+mj-lt"/>
              </a:rPr>
              <a:t>, "Template", "CertificationsExportTemplate.xlsx"));</a:t>
            </a:r>
          </a:p>
          <a:p>
            <a:pPr algn="l"/>
            <a:r>
              <a:rPr lang="en-US" sz="1000" dirty="0">
                <a:latin typeface="+mj-lt"/>
              </a:rPr>
              <a:t>    var stream = </a:t>
            </a:r>
            <a:r>
              <a:rPr lang="en-US" sz="1000" dirty="0" err="1">
                <a:latin typeface="+mj-lt"/>
              </a:rPr>
              <a:t>ExportToExcelHelper.UpdateDataIntoExcelTemplate</a:t>
            </a:r>
            <a:r>
              <a:rPr lang="en-US" sz="1000" dirty="0">
                <a:latin typeface="+mj-lt"/>
              </a:rPr>
              <a:t>(</a:t>
            </a:r>
            <a:r>
              <a:rPr lang="en-US" sz="1000" dirty="0" err="1">
                <a:latin typeface="+mj-lt"/>
              </a:rPr>
              <a:t>cList</a:t>
            </a:r>
            <a:r>
              <a:rPr lang="en-US" sz="1000" dirty="0">
                <a:latin typeface="+mj-lt"/>
              </a:rPr>
              <a:t>, </a:t>
            </a:r>
            <a:r>
              <a:rPr lang="en-US" sz="1000" dirty="0" err="1">
                <a:latin typeface="+mj-lt"/>
              </a:rPr>
              <a:t>templateFileInfo</a:t>
            </a:r>
            <a:r>
              <a:rPr lang="en-US" sz="1000" dirty="0">
                <a:latin typeface="+mj-lt"/>
              </a:rPr>
              <a:t>);</a:t>
            </a:r>
          </a:p>
          <a:p>
            <a:pPr algn="l"/>
            <a:r>
              <a:rPr lang="en-US" sz="1000" dirty="0">
                <a:latin typeface="+mj-lt"/>
              </a:rPr>
              <a:t>    return File(stream, "application/</a:t>
            </a:r>
            <a:r>
              <a:rPr lang="en-US" sz="1000" dirty="0" err="1">
                <a:latin typeface="+mj-lt"/>
              </a:rPr>
              <a:t>vnd.openxmlformats-officedocument.spreadsheetml.sheet</a:t>
            </a:r>
            <a:r>
              <a:rPr lang="en-US" sz="1000" dirty="0">
                <a:latin typeface="+mj-lt"/>
              </a:rPr>
              <a:t>", "</a:t>
            </a:r>
            <a:r>
              <a:rPr lang="en-US" sz="1000" dirty="0" err="1">
                <a:latin typeface="+mj-lt"/>
              </a:rPr>
              <a:t>CertificationsReport</a:t>
            </a:r>
            <a:r>
              <a:rPr lang="en-US" sz="1000" dirty="0">
                <a:latin typeface="+mj-lt"/>
              </a:rPr>
              <a:t>-" + timestamp + ".xlsx");</a:t>
            </a:r>
          </a:p>
          <a:p>
            <a:pPr algn="l"/>
            <a:r>
              <a:rPr lang="en-US" sz="1000" dirty="0">
                <a:latin typeface="+mj-lt"/>
              </a:rPr>
              <a:t>}</a:t>
            </a:r>
          </a:p>
        </p:txBody>
      </p:sp>
      <p:pic>
        <p:nvPicPr>
          <p:cNvPr id="2050" name="Picture 2" descr="Export Data Into A Predefined Excel Template In dotNET Using EPPlus">
            <a:extLst>
              <a:ext uri="{FF2B5EF4-FFF2-40B4-BE49-F238E27FC236}">
                <a16:creationId xmlns:a16="http://schemas.microsoft.com/office/drawing/2014/main" id="{66911B02-70E8-1172-946D-FAD7E9F416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2551" y="1933025"/>
            <a:ext cx="3748377" cy="485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46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1537203" y="228600"/>
            <a:ext cx="10269657" cy="523220"/>
          </a:xfrm>
          <a:prstGeom prst="rect">
            <a:avLst/>
          </a:prstGeom>
          <a:noFill/>
        </p:spPr>
        <p:txBody>
          <a:bodyPr wrap="square" rtlCol="0">
            <a:spAutoFit/>
          </a:bodyPr>
          <a:lstStyle/>
          <a:p>
            <a:pPr algn="l" fontAlgn="base"/>
            <a:r>
              <a:rPr lang="vi-VN" sz="2800" b="1" i="0" cap="all" dirty="0">
                <a:solidFill>
                  <a:srgbClr val="2B2B2B"/>
                </a:solidFill>
                <a:effectLst/>
                <a:latin typeface="Noto Serif" panose="02020600060500020200" pitchFamily="18" charset="0"/>
              </a:rPr>
              <a:t>EPPLUS – </a:t>
            </a:r>
            <a:r>
              <a:rPr lang="en-US" sz="2800" b="1" i="0" cap="all" dirty="0">
                <a:solidFill>
                  <a:srgbClr val="2B2B2B"/>
                </a:solidFill>
                <a:effectLst/>
                <a:latin typeface="Noto Serif" panose="02020600060500020200" pitchFamily="18" charset="0"/>
              </a:rPr>
              <a:t>Đ</a:t>
            </a:r>
            <a:r>
              <a:rPr lang="en-US" sz="2800" b="1" cap="all" dirty="0">
                <a:solidFill>
                  <a:srgbClr val="2B2B2B"/>
                </a:solidFill>
                <a:latin typeface="Noto Serif" panose="02020600060500020200" pitchFamily="18" charset="0"/>
              </a:rPr>
              <a:t>ỌC FILE EXCEL</a:t>
            </a:r>
            <a:endParaRPr lang="vi-VN" sz="2800" b="1" i="0" cap="all" dirty="0">
              <a:solidFill>
                <a:srgbClr val="2B2B2B"/>
              </a:solidFill>
              <a:effectLst/>
              <a:latin typeface="Noto Serif" panose="02020600060500020200" pitchFamily="18" charset="0"/>
            </a:endParaRPr>
          </a:p>
        </p:txBody>
      </p:sp>
      <p:sp>
        <p:nvSpPr>
          <p:cNvPr id="3" name="TextBox 2">
            <a:extLst>
              <a:ext uri="{FF2B5EF4-FFF2-40B4-BE49-F238E27FC236}">
                <a16:creationId xmlns:a16="http://schemas.microsoft.com/office/drawing/2014/main" id="{B77569DC-3846-2178-7087-5D9100D959D1}"/>
              </a:ext>
            </a:extLst>
          </p:cNvPr>
          <p:cNvSpPr txBox="1"/>
          <p:nvPr/>
        </p:nvSpPr>
        <p:spPr>
          <a:xfrm>
            <a:off x="1219200" y="639222"/>
            <a:ext cx="4593125" cy="6401753"/>
          </a:xfrm>
          <a:prstGeom prst="rect">
            <a:avLst/>
          </a:prstGeom>
          <a:noFill/>
        </p:spPr>
        <p:txBody>
          <a:bodyPr wrap="square" rtlCol="0">
            <a:spAutoFit/>
          </a:bodyPr>
          <a:lstStyle/>
          <a:p>
            <a:pPr algn="l"/>
            <a:endParaRPr lang="vi-VN" sz="1000" i="0" dirty="0">
              <a:solidFill>
                <a:srgbClr val="202124"/>
              </a:solidFill>
              <a:effectLst/>
              <a:latin typeface="+mj-lt"/>
            </a:endParaRPr>
          </a:p>
          <a:p>
            <a:pPr algn="l"/>
            <a:r>
              <a:rPr lang="vi-VN" sz="1000" i="0" dirty="0">
                <a:solidFill>
                  <a:srgbClr val="202124"/>
                </a:solidFill>
                <a:effectLst/>
                <a:latin typeface="+mj-lt"/>
              </a:rPr>
              <a:t>    function uploadFile() {</a:t>
            </a:r>
          </a:p>
          <a:p>
            <a:pPr algn="l"/>
            <a:r>
              <a:rPr lang="vi-VN" sz="1000" i="0" dirty="0">
                <a:solidFill>
                  <a:srgbClr val="202124"/>
                </a:solidFill>
                <a:effectLst/>
                <a:latin typeface="+mj-lt"/>
              </a:rPr>
              <a:t>        //Hôm nay mình hướng dẫn đọc file excel bằng EPPLUS</a:t>
            </a:r>
          </a:p>
          <a:p>
            <a:pPr algn="l"/>
            <a:r>
              <a:rPr lang="vi-VN" sz="1000" i="0" dirty="0">
                <a:solidFill>
                  <a:srgbClr val="202124"/>
                </a:solidFill>
                <a:effectLst/>
                <a:latin typeface="+mj-lt"/>
              </a:rPr>
              <a:t>        //Bước 1 : lấy file từ trên input xuống</a:t>
            </a:r>
          </a:p>
          <a:p>
            <a:pPr algn="l"/>
            <a:r>
              <a:rPr lang="vi-VN" sz="1000" i="0" dirty="0">
                <a:solidFill>
                  <a:srgbClr val="202124"/>
                </a:solidFill>
                <a:effectLst/>
                <a:latin typeface="+mj-lt"/>
              </a:rPr>
              <a:t>        var data = new FormData();</a:t>
            </a:r>
          </a:p>
          <a:p>
            <a:pPr algn="l"/>
            <a:r>
              <a:rPr lang="vi-VN" sz="1000" i="0" dirty="0">
                <a:solidFill>
                  <a:srgbClr val="202124"/>
                </a:solidFill>
                <a:effectLst/>
                <a:latin typeface="+mj-lt"/>
              </a:rPr>
              <a:t>        var files = $("#txtFileUpload").get(0).files;</a:t>
            </a:r>
          </a:p>
          <a:p>
            <a:pPr algn="l"/>
            <a:endParaRPr lang="vi-VN" sz="1000" i="0" dirty="0">
              <a:solidFill>
                <a:srgbClr val="202124"/>
              </a:solidFill>
              <a:effectLst/>
              <a:latin typeface="+mj-lt"/>
            </a:endParaRPr>
          </a:p>
          <a:p>
            <a:pPr algn="l"/>
            <a:r>
              <a:rPr lang="vi-VN" sz="1000" i="0" dirty="0">
                <a:solidFill>
                  <a:srgbClr val="202124"/>
                </a:solidFill>
                <a:effectLst/>
                <a:latin typeface="+mj-lt"/>
              </a:rPr>
              <a:t>        //Bước 2 : tạo nhồi file vào formdata</a:t>
            </a:r>
          </a:p>
          <a:p>
            <a:pPr algn="l"/>
            <a:endParaRPr lang="vi-VN" sz="1000" i="0" dirty="0">
              <a:solidFill>
                <a:srgbClr val="202124"/>
              </a:solidFill>
              <a:effectLst/>
              <a:latin typeface="+mj-lt"/>
            </a:endParaRPr>
          </a:p>
          <a:p>
            <a:pPr algn="l"/>
            <a:r>
              <a:rPr lang="vi-VN" sz="1000" i="0" dirty="0">
                <a:solidFill>
                  <a:srgbClr val="202124"/>
                </a:solidFill>
                <a:effectLst/>
                <a:latin typeface="+mj-lt"/>
              </a:rPr>
              <a:t>        if (files.length &gt; 0) {</a:t>
            </a:r>
          </a:p>
          <a:p>
            <a:pPr algn="l"/>
            <a:r>
              <a:rPr lang="vi-VN" sz="1000" i="0" dirty="0">
                <a:solidFill>
                  <a:srgbClr val="202124"/>
                </a:solidFill>
                <a:effectLst/>
                <a:latin typeface="+mj-lt"/>
              </a:rPr>
              <a:t>            data.append("UploadedFile", files[0]);</a:t>
            </a:r>
          </a:p>
          <a:p>
            <a:pPr algn="l"/>
            <a:r>
              <a:rPr lang="vi-VN" sz="1000" i="0" dirty="0">
                <a:solidFill>
                  <a:srgbClr val="202124"/>
                </a:solidFill>
                <a:effectLst/>
                <a:latin typeface="+mj-lt"/>
              </a:rPr>
              <a:t>        }</a:t>
            </a:r>
          </a:p>
          <a:p>
            <a:pPr algn="l"/>
            <a:endParaRPr lang="vi-VN" sz="1000" i="0" dirty="0">
              <a:solidFill>
                <a:srgbClr val="202124"/>
              </a:solidFill>
              <a:effectLst/>
              <a:latin typeface="+mj-lt"/>
            </a:endParaRPr>
          </a:p>
          <a:p>
            <a:pPr algn="l"/>
            <a:r>
              <a:rPr lang="vi-VN" sz="1000" i="0" dirty="0">
                <a:solidFill>
                  <a:srgbClr val="202124"/>
                </a:solidFill>
                <a:effectLst/>
                <a:latin typeface="+mj-lt"/>
              </a:rPr>
              <a:t>        //Bước 3 : Viết Ajax để Post lên Server để đọc nội dung file</a:t>
            </a:r>
          </a:p>
          <a:p>
            <a:pPr algn="l"/>
            <a:r>
              <a:rPr lang="vi-VN" sz="1000" i="0" dirty="0">
                <a:solidFill>
                  <a:srgbClr val="202124"/>
                </a:solidFill>
                <a:effectLst/>
                <a:latin typeface="+mj-lt"/>
              </a:rPr>
              <a:t>        $.ajax({</a:t>
            </a:r>
          </a:p>
          <a:p>
            <a:pPr algn="l"/>
            <a:r>
              <a:rPr lang="vi-VN" sz="1000" i="0" dirty="0">
                <a:solidFill>
                  <a:srgbClr val="202124"/>
                </a:solidFill>
                <a:effectLst/>
                <a:latin typeface="+mj-lt"/>
              </a:rPr>
              <a:t>            url: '/Home/ReadExcelData',</a:t>
            </a:r>
          </a:p>
          <a:p>
            <a:pPr algn="l"/>
            <a:r>
              <a:rPr lang="vi-VN" sz="1000" i="0" dirty="0">
                <a:solidFill>
                  <a:srgbClr val="202124"/>
                </a:solidFill>
                <a:effectLst/>
                <a:latin typeface="+mj-lt"/>
              </a:rPr>
              <a:t>            type: "POST",</a:t>
            </a:r>
          </a:p>
          <a:p>
            <a:pPr algn="l"/>
            <a:r>
              <a:rPr lang="vi-VN" sz="1000" i="0" dirty="0">
                <a:solidFill>
                  <a:srgbClr val="202124"/>
                </a:solidFill>
                <a:effectLst/>
                <a:latin typeface="+mj-lt"/>
              </a:rPr>
              <a:t>            contentType: false,//</a:t>
            </a:r>
          </a:p>
          <a:p>
            <a:pPr algn="l"/>
            <a:r>
              <a:rPr lang="vi-VN" sz="1000" i="0" dirty="0">
                <a:solidFill>
                  <a:srgbClr val="202124"/>
                </a:solidFill>
                <a:effectLst/>
                <a:latin typeface="+mj-lt"/>
              </a:rPr>
              <a:t>            processData: false, //</a:t>
            </a:r>
          </a:p>
          <a:p>
            <a:pPr algn="l"/>
            <a:r>
              <a:rPr lang="vi-VN" sz="1000" i="0" dirty="0">
                <a:solidFill>
                  <a:srgbClr val="202124"/>
                </a:solidFill>
                <a:effectLst/>
                <a:latin typeface="+mj-lt"/>
              </a:rPr>
              <a:t>            data: data,</a:t>
            </a:r>
          </a:p>
          <a:p>
            <a:pPr algn="l"/>
            <a:r>
              <a:rPr lang="vi-VN" sz="1000" i="0" dirty="0">
                <a:solidFill>
                  <a:srgbClr val="202124"/>
                </a:solidFill>
                <a:effectLst/>
                <a:latin typeface="+mj-lt"/>
              </a:rPr>
              <a:t>            success: function (result) {</a:t>
            </a:r>
          </a:p>
          <a:p>
            <a:pPr algn="l"/>
            <a:r>
              <a:rPr lang="vi-VN" sz="1000" i="0" dirty="0">
                <a:solidFill>
                  <a:srgbClr val="202124"/>
                </a:solidFill>
                <a:effectLst/>
                <a:latin typeface="+mj-lt"/>
              </a:rPr>
              <a:t>                // Sau khi nhận được kết quả trả về tiến hành xử lý dữ liệu</a:t>
            </a:r>
          </a:p>
          <a:p>
            <a:pPr algn="l"/>
            <a:r>
              <a:rPr lang="vi-VN" sz="1000" i="0" dirty="0">
                <a:solidFill>
                  <a:srgbClr val="202124"/>
                </a:solidFill>
                <a:effectLst/>
                <a:latin typeface="+mj-lt"/>
              </a:rPr>
              <a:t>                //Tắt popup đi và hiển thị dữ liệu lên table </a:t>
            </a:r>
          </a:p>
          <a:p>
            <a:pPr algn="l"/>
            <a:r>
              <a:rPr lang="vi-VN" sz="1000" i="0" dirty="0">
                <a:solidFill>
                  <a:srgbClr val="202124"/>
                </a:solidFill>
                <a:effectLst/>
                <a:latin typeface="+mj-lt"/>
              </a:rPr>
              <a:t>                $("#myModal").modal("hide");</a:t>
            </a:r>
          </a:p>
          <a:p>
            <a:pPr algn="l"/>
            <a:r>
              <a:rPr lang="vi-VN" sz="1000" i="0" dirty="0">
                <a:solidFill>
                  <a:srgbClr val="202124"/>
                </a:solidFill>
                <a:effectLst/>
                <a:latin typeface="+mj-lt"/>
              </a:rPr>
              <a:t>                var htmldata = "";</a:t>
            </a:r>
          </a:p>
          <a:p>
            <a:pPr algn="l"/>
            <a:r>
              <a:rPr lang="vi-VN" sz="1000" i="0" dirty="0">
                <a:solidFill>
                  <a:srgbClr val="202124"/>
                </a:solidFill>
                <a:effectLst/>
                <a:latin typeface="+mj-lt"/>
              </a:rPr>
              <a:t>                // Duyệt List Object vừa trả về từ controller </a:t>
            </a:r>
          </a:p>
          <a:p>
            <a:pPr algn="l"/>
            <a:r>
              <a:rPr lang="vi-VN" sz="1000" i="0" dirty="0">
                <a:solidFill>
                  <a:srgbClr val="202124"/>
                </a:solidFill>
                <a:effectLst/>
                <a:latin typeface="+mj-lt"/>
              </a:rPr>
              <a:t>                $.each(result, function (index, item) {</a:t>
            </a:r>
          </a:p>
          <a:p>
            <a:pPr algn="l"/>
            <a:r>
              <a:rPr lang="vi-VN" sz="1000" i="0" dirty="0">
                <a:solidFill>
                  <a:srgbClr val="202124"/>
                </a:solidFill>
                <a:effectLst/>
                <a:latin typeface="+mj-lt"/>
              </a:rPr>
              <a:t>                    //Lấy từng thuộc tính của item ra </a:t>
            </a:r>
            <a:endParaRPr lang="en-US" sz="1000" i="0" dirty="0">
              <a:solidFill>
                <a:srgbClr val="202124"/>
              </a:solidFill>
              <a:effectLst/>
              <a:latin typeface="+mj-lt"/>
            </a:endParaRPr>
          </a:p>
          <a:p>
            <a:pPr algn="l"/>
            <a:r>
              <a:rPr lang="vi-VN" sz="1000" i="0" dirty="0">
                <a:solidFill>
                  <a:srgbClr val="202124"/>
                </a:solidFill>
                <a:effectLst/>
                <a:latin typeface="+mj-lt"/>
              </a:rPr>
              <a:t>});</a:t>
            </a:r>
          </a:p>
          <a:p>
            <a:pPr algn="l"/>
            <a:endParaRPr lang="vi-VN" sz="1000" i="0" dirty="0">
              <a:solidFill>
                <a:srgbClr val="202124"/>
              </a:solidFill>
              <a:effectLst/>
              <a:latin typeface="+mj-lt"/>
            </a:endParaRPr>
          </a:p>
          <a:p>
            <a:pPr algn="l"/>
            <a:r>
              <a:rPr lang="vi-VN" sz="1000" i="0" dirty="0">
                <a:solidFill>
                  <a:srgbClr val="202124"/>
                </a:solidFill>
                <a:effectLst/>
                <a:latin typeface="+mj-lt"/>
              </a:rPr>
              <a:t>                //Cuối cùng là append nó vào table </a:t>
            </a:r>
          </a:p>
          <a:p>
            <a:pPr algn="l"/>
            <a:r>
              <a:rPr lang="vi-VN" sz="1000" i="0" dirty="0">
                <a:solidFill>
                  <a:srgbClr val="202124"/>
                </a:solidFill>
                <a:effectLst/>
                <a:latin typeface="+mj-lt"/>
              </a:rPr>
              <a:t>                $("#table-static-data").html(htmldata);</a:t>
            </a:r>
          </a:p>
          <a:p>
            <a:pPr algn="l"/>
            <a:r>
              <a:rPr lang="vi-VN" sz="1000" i="0" dirty="0">
                <a:solidFill>
                  <a:srgbClr val="202124"/>
                </a:solidFill>
                <a:effectLst/>
                <a:latin typeface="+mj-lt"/>
              </a:rPr>
              <a:t>},</a:t>
            </a:r>
          </a:p>
          <a:p>
            <a:pPr algn="l"/>
            <a:r>
              <a:rPr lang="vi-VN" sz="1000" i="0" dirty="0">
                <a:solidFill>
                  <a:srgbClr val="202124"/>
                </a:solidFill>
                <a:effectLst/>
                <a:latin typeface="+mj-lt"/>
              </a:rPr>
              <a:t>            error: function (xhr) {</a:t>
            </a:r>
          </a:p>
          <a:p>
            <a:pPr algn="l"/>
            <a:endParaRPr lang="vi-VN" sz="1000" i="0" dirty="0">
              <a:solidFill>
                <a:srgbClr val="202124"/>
              </a:solidFill>
              <a:effectLst/>
              <a:latin typeface="+mj-lt"/>
            </a:endParaRPr>
          </a:p>
          <a:p>
            <a:pPr algn="l"/>
            <a:r>
              <a:rPr lang="vi-VN" sz="1000" i="0" dirty="0">
                <a:solidFill>
                  <a:srgbClr val="202124"/>
                </a:solidFill>
                <a:effectLst/>
                <a:latin typeface="+mj-lt"/>
              </a:rPr>
              <a:t>            }</a:t>
            </a:r>
          </a:p>
          <a:p>
            <a:pPr algn="l"/>
            <a:r>
              <a:rPr lang="vi-VN" sz="1000" i="0" dirty="0">
                <a:solidFill>
                  <a:srgbClr val="202124"/>
                </a:solidFill>
                <a:effectLst/>
                <a:latin typeface="+mj-lt"/>
              </a:rPr>
              <a:t>        });</a:t>
            </a:r>
          </a:p>
          <a:p>
            <a:pPr algn="l"/>
            <a:endParaRPr lang="vi-VN" sz="1000" i="0" dirty="0">
              <a:solidFill>
                <a:srgbClr val="202124"/>
              </a:solidFill>
              <a:effectLst/>
              <a:latin typeface="+mj-lt"/>
            </a:endParaRPr>
          </a:p>
          <a:p>
            <a:pPr algn="l"/>
            <a:r>
              <a:rPr lang="vi-VN" sz="1000" i="0" dirty="0">
                <a:solidFill>
                  <a:srgbClr val="202124"/>
                </a:solidFill>
                <a:effectLst/>
                <a:latin typeface="+mj-lt"/>
              </a:rPr>
              <a:t>    }</a:t>
            </a:r>
          </a:p>
          <a:p>
            <a:pPr algn="l"/>
            <a:endParaRPr lang="vi-VN" sz="1000" i="0" dirty="0">
              <a:solidFill>
                <a:srgbClr val="202124"/>
              </a:solidFill>
              <a:effectLst/>
              <a:latin typeface="+mj-lt"/>
            </a:endParaRPr>
          </a:p>
        </p:txBody>
      </p:sp>
      <p:sp>
        <p:nvSpPr>
          <p:cNvPr id="2" name="TextBox 1">
            <a:extLst>
              <a:ext uri="{FF2B5EF4-FFF2-40B4-BE49-F238E27FC236}">
                <a16:creationId xmlns:a16="http://schemas.microsoft.com/office/drawing/2014/main" id="{43C2BAB3-32E6-DB7E-D31D-6A76BF5458F2}"/>
              </a:ext>
            </a:extLst>
          </p:cNvPr>
          <p:cNvSpPr txBox="1"/>
          <p:nvPr/>
        </p:nvSpPr>
        <p:spPr>
          <a:xfrm>
            <a:off x="5930019" y="1726572"/>
            <a:ext cx="5134739" cy="4339650"/>
          </a:xfrm>
          <a:prstGeom prst="rect">
            <a:avLst/>
          </a:prstGeom>
          <a:noFill/>
        </p:spPr>
        <p:txBody>
          <a:bodyPr wrap="none" rtlCol="0">
            <a:spAutoFit/>
          </a:bodyPr>
          <a:lstStyle/>
          <a:p>
            <a:r>
              <a:rPr lang="en-US" sz="1200" dirty="0"/>
              <a:t>public </a:t>
            </a:r>
            <a:r>
              <a:rPr lang="en-US" sz="1200" dirty="0" err="1"/>
              <a:t>JsonResult</a:t>
            </a:r>
            <a:r>
              <a:rPr lang="en-US" sz="1200" dirty="0"/>
              <a:t> </a:t>
            </a:r>
            <a:r>
              <a:rPr lang="en-US" sz="1200" dirty="0" err="1"/>
              <a:t>ReadExcelData</a:t>
            </a:r>
            <a:r>
              <a:rPr lang="en-US" sz="1200" dirty="0"/>
              <a:t>()</a:t>
            </a:r>
          </a:p>
          <a:p>
            <a:r>
              <a:rPr lang="en-US" sz="1200" dirty="0"/>
              <a:t>        {</a:t>
            </a:r>
          </a:p>
          <a:p>
            <a:r>
              <a:rPr lang="en-US" sz="1200" dirty="0"/>
              <a:t>            var list = new List&lt;Student&gt;();</a:t>
            </a:r>
          </a:p>
          <a:p>
            <a:r>
              <a:rPr lang="en-US" sz="1200" dirty="0"/>
              <a:t>            try</a:t>
            </a:r>
          </a:p>
          <a:p>
            <a:r>
              <a:rPr lang="en-US" sz="1200" dirty="0"/>
              <a:t>            {</a:t>
            </a:r>
          </a:p>
          <a:p>
            <a:endParaRPr lang="en-US" sz="1200" dirty="0"/>
          </a:p>
          <a:p>
            <a:endParaRPr lang="en-US" sz="1200" dirty="0"/>
          </a:p>
          <a:p>
            <a:r>
              <a:rPr lang="en-US" sz="1200" dirty="0"/>
              <a:t>                </a:t>
            </a:r>
            <a:r>
              <a:rPr lang="en-US" sz="1200" dirty="0" err="1"/>
              <a:t>HttpPostedFileBase</a:t>
            </a:r>
            <a:r>
              <a:rPr lang="en-US" sz="1200" dirty="0"/>
              <a:t> </a:t>
            </a:r>
            <a:r>
              <a:rPr lang="en-US" sz="1200" dirty="0" err="1"/>
              <a:t>excelFile</a:t>
            </a:r>
            <a:r>
              <a:rPr lang="en-US" sz="1200" dirty="0"/>
              <a:t> = </a:t>
            </a:r>
            <a:r>
              <a:rPr lang="en-US" sz="1200" dirty="0" err="1"/>
              <a:t>Request.Files</a:t>
            </a:r>
            <a:r>
              <a:rPr lang="en-US" sz="1200" dirty="0"/>
              <a:t>["</a:t>
            </a:r>
            <a:r>
              <a:rPr lang="en-US" sz="1200" dirty="0" err="1"/>
              <a:t>UploadedFile</a:t>
            </a:r>
            <a:r>
              <a:rPr lang="en-US" sz="1200" dirty="0"/>
              <a:t>"];</a:t>
            </a:r>
          </a:p>
          <a:p>
            <a:r>
              <a:rPr lang="en-US" sz="1200" dirty="0"/>
              <a:t>                var package = new </a:t>
            </a:r>
            <a:r>
              <a:rPr lang="en-US" sz="1200" dirty="0" err="1"/>
              <a:t>ExcelPackage</a:t>
            </a:r>
            <a:r>
              <a:rPr lang="en-US" sz="1200" dirty="0"/>
              <a:t>(</a:t>
            </a:r>
            <a:r>
              <a:rPr lang="en-US" sz="1200" dirty="0" err="1"/>
              <a:t>excelFile.InputStream</a:t>
            </a:r>
            <a:r>
              <a:rPr lang="en-US" sz="1200" dirty="0"/>
              <a:t>);</a:t>
            </a:r>
          </a:p>
          <a:p>
            <a:r>
              <a:rPr lang="en-US" sz="1200" dirty="0"/>
              <a:t>                </a:t>
            </a:r>
            <a:r>
              <a:rPr lang="en-US" sz="1200" dirty="0" err="1"/>
              <a:t>ExcelWorksheet</a:t>
            </a:r>
            <a:r>
              <a:rPr lang="en-US" sz="1200" dirty="0"/>
              <a:t> </a:t>
            </a:r>
            <a:r>
              <a:rPr lang="en-US" sz="1200" dirty="0" err="1"/>
              <a:t>ws</a:t>
            </a:r>
            <a:r>
              <a:rPr lang="en-US" sz="1200" dirty="0"/>
              <a:t> = </a:t>
            </a:r>
            <a:r>
              <a:rPr lang="en-US" sz="1200" dirty="0" err="1"/>
              <a:t>package.Workbook.Worksheets</a:t>
            </a:r>
            <a:r>
              <a:rPr lang="en-US" sz="1200" dirty="0"/>
              <a:t>[1];</a:t>
            </a:r>
          </a:p>
          <a:p>
            <a:r>
              <a:rPr lang="en-US" sz="1200" dirty="0"/>
              <a:t>                for (int </a:t>
            </a:r>
            <a:r>
              <a:rPr lang="en-US" sz="1200" dirty="0" err="1"/>
              <a:t>rw</a:t>
            </a:r>
            <a:r>
              <a:rPr lang="en-US" sz="1200" dirty="0"/>
              <a:t> = 2; </a:t>
            </a:r>
            <a:r>
              <a:rPr lang="en-US" sz="1200" dirty="0" err="1"/>
              <a:t>rw</a:t>
            </a:r>
            <a:r>
              <a:rPr lang="en-US" sz="1200" dirty="0"/>
              <a:t> &lt; </a:t>
            </a:r>
            <a:r>
              <a:rPr lang="en-US" sz="1200" dirty="0" err="1"/>
              <a:t>ws.Dimension.End.Row</a:t>
            </a:r>
            <a:r>
              <a:rPr lang="en-US" sz="1200" dirty="0"/>
              <a:t>; </a:t>
            </a:r>
            <a:r>
              <a:rPr lang="en-US" sz="1200" dirty="0" err="1"/>
              <a:t>rw</a:t>
            </a:r>
            <a:r>
              <a:rPr lang="en-US" sz="1200" dirty="0"/>
              <a:t>++)</a:t>
            </a:r>
          </a:p>
          <a:p>
            <a:r>
              <a:rPr lang="en-US" sz="1200" dirty="0"/>
              <a:t>                {</a:t>
            </a:r>
          </a:p>
          <a:p>
            <a:r>
              <a:rPr lang="en-US" sz="1200" dirty="0"/>
              <a:t>                    var id = </a:t>
            </a:r>
            <a:r>
              <a:rPr lang="en-US" sz="1200" dirty="0" err="1"/>
              <a:t>ws.Cells</a:t>
            </a:r>
            <a:r>
              <a:rPr lang="en-US" sz="1200" dirty="0"/>
              <a:t>[</a:t>
            </a:r>
            <a:r>
              <a:rPr lang="en-US" sz="1200" dirty="0" err="1"/>
              <a:t>rw</a:t>
            </a:r>
            <a:r>
              <a:rPr lang="en-US" sz="1200" dirty="0"/>
              <a:t>, 0].Value;</a:t>
            </a:r>
          </a:p>
          <a:p>
            <a:r>
              <a:rPr lang="en-US" sz="1200" dirty="0"/>
              <a:t>                    </a:t>
            </a:r>
            <a:r>
              <a:rPr lang="en-US" sz="1200" dirty="0" err="1"/>
              <a:t>list.Add</a:t>
            </a:r>
            <a:r>
              <a:rPr lang="en-US" sz="1200" dirty="0"/>
              <a:t>(new Student { Id = Convert.ToInt32(id) });</a:t>
            </a:r>
          </a:p>
          <a:p>
            <a:r>
              <a:rPr lang="en-US" sz="1200" dirty="0"/>
              <a:t>                }</a:t>
            </a:r>
          </a:p>
          <a:p>
            <a:r>
              <a:rPr lang="en-US" sz="1200" dirty="0"/>
              <a:t>            }</a:t>
            </a:r>
          </a:p>
          <a:p>
            <a:r>
              <a:rPr lang="en-US" sz="1200" dirty="0"/>
              <a:t>            catch (Exception ex)</a:t>
            </a:r>
          </a:p>
          <a:p>
            <a:r>
              <a:rPr lang="en-US" sz="1200" dirty="0"/>
              <a:t>            {</a:t>
            </a:r>
          </a:p>
          <a:p>
            <a:endParaRPr lang="en-US" sz="1200" dirty="0"/>
          </a:p>
          <a:p>
            <a:r>
              <a:rPr lang="en-US" sz="1200" dirty="0"/>
              <a:t>                throw;</a:t>
            </a:r>
          </a:p>
          <a:p>
            <a:r>
              <a:rPr lang="en-US" sz="1200" dirty="0"/>
              <a:t>            }</a:t>
            </a:r>
          </a:p>
          <a:p>
            <a:r>
              <a:rPr lang="en-US" sz="1200" dirty="0"/>
              <a:t>            return </a:t>
            </a:r>
            <a:r>
              <a:rPr lang="en-US" sz="1200" dirty="0" err="1"/>
              <a:t>Json</a:t>
            </a:r>
            <a:r>
              <a:rPr lang="en-US" sz="1200" dirty="0"/>
              <a:t>(list, </a:t>
            </a:r>
            <a:r>
              <a:rPr lang="en-US" sz="1200" dirty="0" err="1"/>
              <a:t>JsonRequestBehavior.AllowGet</a:t>
            </a:r>
            <a:r>
              <a:rPr lang="en-US" sz="1200" dirty="0"/>
              <a:t>);</a:t>
            </a:r>
          </a:p>
          <a:p>
            <a:r>
              <a:rPr lang="en-US" sz="1200" dirty="0"/>
              <a:t>        }</a:t>
            </a:r>
          </a:p>
        </p:txBody>
      </p:sp>
    </p:spTree>
    <p:extLst>
      <p:ext uri="{BB962C8B-B14F-4D97-AF65-F5344CB8AC3E}">
        <p14:creationId xmlns:p14="http://schemas.microsoft.com/office/powerpoint/2010/main" val="111179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876300" y="1307689"/>
            <a:ext cx="10269657" cy="707886"/>
          </a:xfrm>
          <a:prstGeom prst="rect">
            <a:avLst/>
          </a:prstGeom>
          <a:noFill/>
        </p:spPr>
        <p:txBody>
          <a:bodyPr wrap="square" rtlCol="0">
            <a:spAutoFit/>
          </a:bodyPr>
          <a:lstStyle/>
          <a:p>
            <a:pPr algn="l"/>
            <a:r>
              <a:rPr lang="en-US" sz="4000" b="1" i="0" dirty="0" err="1">
                <a:solidFill>
                  <a:srgbClr val="25265E"/>
                </a:solidFill>
                <a:effectLst/>
                <a:latin typeface="merriweather" panose="020B0604020202020204" pitchFamily="2" charset="0"/>
              </a:rPr>
              <a:t>Dịch</a:t>
            </a:r>
            <a:r>
              <a:rPr lang="en-US" sz="4000" b="1" i="0" dirty="0">
                <a:solidFill>
                  <a:srgbClr val="25265E"/>
                </a:solidFill>
                <a:effectLst/>
                <a:latin typeface="merriweather" panose="020B0604020202020204" pitchFamily="2" charset="0"/>
              </a:rPr>
              <a:t> </a:t>
            </a:r>
            <a:r>
              <a:rPr lang="en-US" sz="4000" b="1" i="0" dirty="0" err="1">
                <a:solidFill>
                  <a:srgbClr val="25265E"/>
                </a:solidFill>
                <a:effectLst/>
                <a:latin typeface="merriweather" panose="020B0604020202020204" pitchFamily="2" charset="0"/>
              </a:rPr>
              <a:t>vụ</a:t>
            </a:r>
            <a:r>
              <a:rPr lang="en-US" sz="4000" b="1" i="0" dirty="0">
                <a:solidFill>
                  <a:srgbClr val="25265E"/>
                </a:solidFill>
                <a:effectLst/>
                <a:latin typeface="merriweather" panose="020B0604020202020204" pitchFamily="2" charset="0"/>
              </a:rPr>
              <a:t> Web </a:t>
            </a:r>
            <a:r>
              <a:rPr lang="en-US" sz="4000" b="1" i="0" dirty="0" err="1">
                <a:solidFill>
                  <a:srgbClr val="25265E"/>
                </a:solidFill>
                <a:effectLst/>
                <a:latin typeface="merriweather" panose="020B0604020202020204" pitchFamily="2" charset="0"/>
              </a:rPr>
              <a:t>là</a:t>
            </a:r>
            <a:r>
              <a:rPr lang="en-US" sz="4000" b="1" i="0" dirty="0">
                <a:solidFill>
                  <a:srgbClr val="25265E"/>
                </a:solidFill>
                <a:effectLst/>
                <a:latin typeface="merriweather" panose="020B0604020202020204" pitchFamily="2" charset="0"/>
              </a:rPr>
              <a:t> </a:t>
            </a:r>
            <a:r>
              <a:rPr lang="en-US" sz="4000" b="1" i="0" dirty="0" err="1">
                <a:solidFill>
                  <a:srgbClr val="25265E"/>
                </a:solidFill>
                <a:effectLst/>
                <a:latin typeface="merriweather" panose="020B0604020202020204" pitchFamily="2" charset="0"/>
              </a:rPr>
              <a:t>gì</a:t>
            </a:r>
            <a:r>
              <a:rPr lang="en-US" sz="4000" b="1" i="0" dirty="0">
                <a:solidFill>
                  <a:srgbClr val="25265E"/>
                </a:solidFill>
                <a:effectLst/>
                <a:latin typeface="merriweather" panose="020B0604020202020204" pitchFamily="2" charset="0"/>
              </a:rPr>
              <a:t>?</a:t>
            </a:r>
          </a:p>
        </p:txBody>
      </p:sp>
      <p:sp>
        <p:nvSpPr>
          <p:cNvPr id="3" name="TextBox 2">
            <a:extLst>
              <a:ext uri="{FF2B5EF4-FFF2-40B4-BE49-F238E27FC236}">
                <a16:creationId xmlns:a16="http://schemas.microsoft.com/office/drawing/2014/main" id="{B77569DC-3846-2178-7087-5D9100D959D1}"/>
              </a:ext>
            </a:extLst>
          </p:cNvPr>
          <p:cNvSpPr txBox="1"/>
          <p:nvPr/>
        </p:nvSpPr>
        <p:spPr>
          <a:xfrm>
            <a:off x="876300" y="2150308"/>
            <a:ext cx="10466559" cy="923330"/>
          </a:xfrm>
          <a:prstGeom prst="rect">
            <a:avLst/>
          </a:prstGeom>
          <a:noFill/>
        </p:spPr>
        <p:txBody>
          <a:bodyPr wrap="square" rtlCol="0">
            <a:spAutoFit/>
          </a:bodyPr>
          <a:lstStyle/>
          <a:p>
            <a:pPr algn="l"/>
            <a:r>
              <a:rPr lang="vi-VN" sz="1800" b="0" i="0" dirty="0">
                <a:solidFill>
                  <a:srgbClr val="000000"/>
                </a:solidFill>
                <a:effectLst/>
                <a:latin typeface="+mj-lt"/>
              </a:rPr>
              <a:t>Một máy tính cài đặt dịch vụ web được gọi là web server. Web server sẽ lưu trữ các file thành phần của một website (html, các file ảnh, CSS và các file JavaScript) và có thể phân phát chúng tới thiết bị của người dùng cuối (end-user). Nó kết nối tới mạng Internet và có thể truy cập tới thông qua một tên miền.</a:t>
            </a:r>
            <a:endParaRPr lang="en-US" sz="1800" dirty="0">
              <a:latin typeface="+mj-lt"/>
            </a:endParaRPr>
          </a:p>
        </p:txBody>
      </p:sp>
      <p:pic>
        <p:nvPicPr>
          <p:cNvPr id="1026" name="Picture 2">
            <a:extLst>
              <a:ext uri="{FF2B5EF4-FFF2-40B4-BE49-F238E27FC236}">
                <a16:creationId xmlns:a16="http://schemas.microsoft.com/office/drawing/2014/main" id="{0EAC6D69-6CD3-3728-F509-5BCA6F4FF3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1552" y="3353979"/>
            <a:ext cx="5238750" cy="28479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FF47C92-DEE6-969F-C58D-C3C8A5F76149}"/>
              </a:ext>
            </a:extLst>
          </p:cNvPr>
          <p:cNvSpPr txBox="1"/>
          <p:nvPr/>
        </p:nvSpPr>
        <p:spPr>
          <a:xfrm>
            <a:off x="876299" y="3353979"/>
            <a:ext cx="5642195" cy="2031325"/>
          </a:xfrm>
          <a:prstGeom prst="rect">
            <a:avLst/>
          </a:prstGeom>
          <a:noFill/>
        </p:spPr>
        <p:txBody>
          <a:bodyPr wrap="square" rtlCol="0">
            <a:spAutoFit/>
          </a:bodyPr>
          <a:lstStyle/>
          <a:p>
            <a:pPr algn="l"/>
            <a:r>
              <a:rPr lang="vi-VN" sz="1800" b="0" i="0" dirty="0">
                <a:solidFill>
                  <a:srgbClr val="000000"/>
                </a:solidFill>
                <a:effectLst/>
                <a:latin typeface="+mj-lt"/>
              </a:rPr>
              <a:t>Một web server bao gồm một số phần mềm để biên dịch hoặc thông dịch được website và điều khiển cách người sử dụng web truy cập tới các file được lưu trữ trên web server.</a:t>
            </a:r>
          </a:p>
          <a:p>
            <a:pPr algn="l"/>
            <a:r>
              <a:rPr lang="vi-VN" sz="1800" b="0" i="0" dirty="0">
                <a:solidFill>
                  <a:srgbClr val="000000"/>
                </a:solidFill>
                <a:effectLst/>
                <a:latin typeface="+mj-lt"/>
              </a:rPr>
              <a:t>Trên hệ điều hành Windows Server, một dịch vụ web được tích hợp sẵn là IIS. Để triển khai được một website trên nền tảng này, việc phải làm là cài đặt và cấu hình IIS.</a:t>
            </a:r>
          </a:p>
          <a:p>
            <a:endParaRPr lang="en-US" sz="1800" dirty="0">
              <a:latin typeface="+mj-lt"/>
            </a:endParaRPr>
          </a:p>
        </p:txBody>
      </p:sp>
    </p:spTree>
    <p:extLst>
      <p:ext uri="{BB962C8B-B14F-4D97-AF65-F5344CB8AC3E}">
        <p14:creationId xmlns:p14="http://schemas.microsoft.com/office/powerpoint/2010/main" val="253523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830997"/>
          </a:xfrm>
          <a:prstGeom prst="rect">
            <a:avLst/>
          </a:prstGeom>
          <a:noFill/>
        </p:spPr>
        <p:txBody>
          <a:bodyPr wrap="square" rtlCol="0">
            <a:spAutoFit/>
          </a:bodyPr>
          <a:lstStyle/>
          <a:p>
            <a:pPr algn="l"/>
            <a:r>
              <a:rPr lang="en-US" sz="4800" b="0" i="0" dirty="0">
                <a:solidFill>
                  <a:srgbClr val="000000"/>
                </a:solidFill>
                <a:effectLst/>
                <a:latin typeface="merriweather" panose="00000500000000000000" pitchFamily="2" charset="0"/>
              </a:rPr>
              <a:t>IIS </a:t>
            </a:r>
            <a:r>
              <a:rPr lang="en-US" sz="4800" b="0" i="0" dirty="0" err="1">
                <a:solidFill>
                  <a:srgbClr val="000000"/>
                </a:solidFill>
                <a:effectLst/>
                <a:latin typeface="merriweather" panose="00000500000000000000" pitchFamily="2" charset="0"/>
              </a:rPr>
              <a:t>là</a:t>
            </a:r>
            <a:r>
              <a:rPr lang="en-US" sz="4800" b="0" i="0" dirty="0">
                <a:solidFill>
                  <a:srgbClr val="000000"/>
                </a:solidFill>
                <a:effectLst/>
                <a:latin typeface="merriweather" panose="00000500000000000000" pitchFamily="2" charset="0"/>
              </a:rPr>
              <a:t> </a:t>
            </a:r>
            <a:r>
              <a:rPr lang="en-US" sz="4800" b="0" i="0" dirty="0" err="1">
                <a:solidFill>
                  <a:srgbClr val="000000"/>
                </a:solidFill>
                <a:effectLst/>
                <a:latin typeface="merriweather" panose="00000500000000000000" pitchFamily="2" charset="0"/>
              </a:rPr>
              <a:t>gì</a:t>
            </a:r>
            <a:r>
              <a:rPr lang="en-US" sz="4800" b="0" i="0" dirty="0">
                <a:solidFill>
                  <a:srgbClr val="000000"/>
                </a:solidFill>
                <a:effectLst/>
                <a:latin typeface="merriweather" panose="00000500000000000000" pitchFamily="2" charset="0"/>
              </a:rPr>
              <a:t>?</a:t>
            </a:r>
            <a:endParaRPr lang="en-US" sz="4000" b="1" i="0" dirty="0">
              <a:solidFill>
                <a:srgbClr val="1B1B1B"/>
              </a:solidFill>
              <a:effectLst/>
              <a:latin typeface="Open Sans" panose="020B0606030504020204" pitchFamily="34"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A96B724B-6E51-8B96-8438-E4E0AE7FCB98}"/>
              </a:ext>
            </a:extLst>
          </p:cNvPr>
          <p:cNvSpPr txBox="1"/>
          <p:nvPr/>
        </p:nvSpPr>
        <p:spPr>
          <a:xfrm>
            <a:off x="1280694" y="1874506"/>
            <a:ext cx="9487389" cy="4893647"/>
          </a:xfrm>
          <a:prstGeom prst="rect">
            <a:avLst/>
          </a:prstGeom>
          <a:noFill/>
        </p:spPr>
        <p:txBody>
          <a:bodyPr wrap="square" rtlCol="0">
            <a:spAutoFit/>
          </a:bodyPr>
          <a:lstStyle/>
          <a:p>
            <a:pPr algn="l"/>
            <a:r>
              <a:rPr lang="vi-VN" sz="2400" b="0" i="0" dirty="0">
                <a:solidFill>
                  <a:srgbClr val="2D2D2D"/>
                </a:solidFill>
                <a:effectLst/>
                <a:latin typeface="Open Sans" panose="020B0606030504020204" pitchFamily="34" charset="0"/>
              </a:rPr>
              <a:t>IIS – Inernet Infomation Service là một phần mở rộng của Microsoft, sử dụng trong Windows NT. IIS được dùng để triển khai các dịch vụ HTTP, HTTPS, FTP, FTTPS, SMTP và NNTP. Trong bài này chúng ta đi tìm hiểu các bước cơ bản để thiết lập một web server với IIS.</a:t>
            </a:r>
          </a:p>
          <a:p>
            <a:pPr algn="l"/>
            <a:r>
              <a:rPr lang="vi-VN" sz="2400" b="0" i="0" dirty="0">
                <a:solidFill>
                  <a:srgbClr val="2D2D2D"/>
                </a:solidFill>
                <a:effectLst/>
                <a:latin typeface="Open Sans" panose="020B0606030504020204" pitchFamily="34" charset="0"/>
              </a:rPr>
              <a:t>Mặc định, IIS không được tích hợp sẵn, khi cần sử dụng, người dùng hoặc người quản trị phải cài đặt thêm thành phần này. IIS có thể được cài đặt trên Windows Server và các Windows Client như Windows 7, Windows 8, Windows 10…</a:t>
            </a:r>
          </a:p>
          <a:p>
            <a:pPr algn="l"/>
            <a:r>
              <a:rPr lang="vi-VN" sz="2400" b="0" i="0" dirty="0">
                <a:solidFill>
                  <a:srgbClr val="2D2D2D"/>
                </a:solidFill>
                <a:effectLst/>
                <a:latin typeface="Open Sans" panose="020B0606030504020204" pitchFamily="34" charset="0"/>
              </a:rPr>
              <a:t>IIS hỗ trợ nhiều  Feature, tùy theo  như cầu triển khai dịch vụ mà tiến hành cài đặt.  Ngoài ra, khi bạn cài đặt một số ứng dụng cũng có thể có phần </a:t>
            </a:r>
            <a:r>
              <a:rPr lang="vi-VN" sz="2400" b="0" i="1" dirty="0">
                <a:solidFill>
                  <a:srgbClr val="2D2D2D"/>
                </a:solidFill>
                <a:effectLst/>
                <a:latin typeface="Open Sans" panose="020B0606030504020204" pitchFamily="34" charset="0"/>
              </a:rPr>
              <a:t>Software requirements</a:t>
            </a:r>
            <a:r>
              <a:rPr lang="vi-VN" sz="2400" b="0" i="0" dirty="0">
                <a:solidFill>
                  <a:srgbClr val="2D2D2D"/>
                </a:solidFill>
                <a:effectLst/>
                <a:latin typeface="Open Sans" panose="020B0606030504020204" pitchFamily="34" charset="0"/>
              </a:rPr>
              <a:t> là cài đặt IIS hoặc các Feature của IIS.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707886"/>
          </a:xfrm>
          <a:prstGeom prst="rect">
            <a:avLst/>
          </a:prstGeom>
          <a:noFill/>
        </p:spPr>
        <p:txBody>
          <a:bodyPr wrap="square" rtlCol="0">
            <a:spAutoFit/>
          </a:bodyPr>
          <a:lstStyle/>
          <a:p>
            <a:pPr algn="l"/>
            <a:r>
              <a:rPr lang="en-US" sz="4000" b="1" i="0" dirty="0" err="1">
                <a:solidFill>
                  <a:srgbClr val="25265E"/>
                </a:solidFill>
                <a:effectLst/>
                <a:latin typeface="merriweather" panose="00000500000000000000" pitchFamily="2" charset="0"/>
              </a:rPr>
              <a:t>Cài</a:t>
            </a:r>
            <a:r>
              <a:rPr lang="en-US" sz="4000" b="1" i="0" dirty="0">
                <a:solidFill>
                  <a:srgbClr val="25265E"/>
                </a:solidFill>
                <a:effectLst/>
                <a:latin typeface="merriweather" panose="00000500000000000000" pitchFamily="2" charset="0"/>
              </a:rPr>
              <a:t> </a:t>
            </a:r>
            <a:r>
              <a:rPr lang="en-US" sz="4000" b="1" i="0" dirty="0" err="1">
                <a:solidFill>
                  <a:srgbClr val="25265E"/>
                </a:solidFill>
                <a:effectLst/>
                <a:latin typeface="merriweather" panose="00000500000000000000" pitchFamily="2" charset="0"/>
              </a:rPr>
              <a:t>đặt</a:t>
            </a:r>
            <a:r>
              <a:rPr lang="en-US" sz="4000" b="1" i="0" dirty="0">
                <a:solidFill>
                  <a:srgbClr val="25265E"/>
                </a:solidFill>
                <a:effectLst/>
                <a:latin typeface="merriweather" panose="00000500000000000000" pitchFamily="2" charset="0"/>
              </a:rPr>
              <a:t> </a:t>
            </a:r>
            <a:r>
              <a:rPr lang="en-US" sz="4000" b="1" i="0" dirty="0" err="1">
                <a:solidFill>
                  <a:srgbClr val="25265E"/>
                </a:solidFill>
                <a:effectLst/>
                <a:latin typeface="merriweather" panose="00000500000000000000" pitchFamily="2" charset="0"/>
              </a:rPr>
              <a:t>dịch</a:t>
            </a:r>
            <a:r>
              <a:rPr lang="en-US" sz="4000" b="1" i="0" dirty="0">
                <a:solidFill>
                  <a:srgbClr val="25265E"/>
                </a:solidFill>
                <a:effectLst/>
                <a:latin typeface="merriweather" panose="00000500000000000000" pitchFamily="2" charset="0"/>
              </a:rPr>
              <a:t> </a:t>
            </a:r>
            <a:r>
              <a:rPr lang="en-US" sz="4000" b="1" i="0" dirty="0" err="1">
                <a:solidFill>
                  <a:srgbClr val="25265E"/>
                </a:solidFill>
                <a:effectLst/>
                <a:latin typeface="merriweather" panose="00000500000000000000" pitchFamily="2" charset="0"/>
              </a:rPr>
              <a:t>vụ</a:t>
            </a:r>
            <a:r>
              <a:rPr lang="en-US" sz="4000" b="1" i="0" dirty="0">
                <a:solidFill>
                  <a:srgbClr val="25265E"/>
                </a:solidFill>
                <a:effectLst/>
                <a:latin typeface="merriweather" panose="00000500000000000000" pitchFamily="2" charset="0"/>
              </a:rPr>
              <a:t> Website </a:t>
            </a:r>
            <a:r>
              <a:rPr lang="en-US" sz="4000" b="1" i="0" dirty="0" err="1">
                <a:solidFill>
                  <a:srgbClr val="25265E"/>
                </a:solidFill>
                <a:effectLst/>
                <a:latin typeface="merriweather" panose="00000500000000000000" pitchFamily="2" charset="0"/>
              </a:rPr>
              <a:t>với</a:t>
            </a:r>
            <a:r>
              <a:rPr lang="en-US" sz="4000" b="1" i="0" dirty="0">
                <a:solidFill>
                  <a:srgbClr val="25265E"/>
                </a:solidFill>
                <a:effectLst/>
                <a:latin typeface="merriweather" panose="00000500000000000000" pitchFamily="2" charset="0"/>
              </a:rPr>
              <a:t> IIS</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ABB80EF3-8A92-B5C5-F890-F3ECF9891F05}"/>
              </a:ext>
            </a:extLst>
          </p:cNvPr>
          <p:cNvSpPr txBox="1"/>
          <p:nvPr/>
        </p:nvSpPr>
        <p:spPr>
          <a:xfrm>
            <a:off x="876300" y="1945246"/>
            <a:ext cx="6205987" cy="1508105"/>
          </a:xfrm>
          <a:prstGeom prst="rect">
            <a:avLst/>
          </a:prstGeom>
          <a:noFill/>
        </p:spPr>
        <p:txBody>
          <a:bodyPr wrap="square" rtlCol="0">
            <a:spAutoFit/>
          </a:bodyPr>
          <a:lstStyle/>
          <a:p>
            <a:pPr algn="l">
              <a:buFont typeface="Arial" panose="020B0604020202020204" pitchFamily="34" charset="0"/>
              <a:buChar char="•"/>
            </a:pPr>
            <a:r>
              <a:rPr lang="en-US" sz="1600" dirty="0" err="1">
                <a:solidFill>
                  <a:srgbClr val="1B1B1B"/>
                </a:solidFill>
                <a:latin typeface="Open Sans" panose="020B0606030504020204" pitchFamily="34" charset="0"/>
              </a:rPr>
              <a:t>Trên</a:t>
            </a:r>
            <a:r>
              <a:rPr lang="en-US" sz="1600" dirty="0">
                <a:solidFill>
                  <a:srgbClr val="1B1B1B"/>
                </a:solidFill>
                <a:latin typeface="Open Sans" panose="020B0606030504020204" pitchFamily="34" charset="0"/>
              </a:rPr>
              <a:t> window </a:t>
            </a:r>
            <a:r>
              <a:rPr lang="en-US" sz="1600" dirty="0" err="1">
                <a:solidFill>
                  <a:srgbClr val="1B1B1B"/>
                </a:solidFill>
                <a:latin typeface="Open Sans" panose="020B0606030504020204" pitchFamily="34" charset="0"/>
              </a:rPr>
              <a:t>vào</a:t>
            </a:r>
            <a:r>
              <a:rPr lang="en-US" sz="1600" dirty="0">
                <a:solidFill>
                  <a:srgbClr val="1B1B1B"/>
                </a:solidFill>
                <a:latin typeface="Open Sans" panose="020B0606030504020204" pitchFamily="34" charset="0"/>
              </a:rPr>
              <a:t> Control Panel -&gt; </a:t>
            </a:r>
            <a:r>
              <a:rPr lang="en-US" sz="1600" dirty="0" err="1">
                <a:solidFill>
                  <a:srgbClr val="1B1B1B"/>
                </a:solidFill>
                <a:latin typeface="Open Sans" panose="020B0606030504020204" pitchFamily="34" charset="0"/>
              </a:rPr>
              <a:t>UnInstall</a:t>
            </a:r>
            <a:r>
              <a:rPr lang="en-US" sz="1600" dirty="0">
                <a:solidFill>
                  <a:srgbClr val="1B1B1B"/>
                </a:solidFill>
                <a:latin typeface="Open Sans" panose="020B0606030504020204" pitchFamily="34" charset="0"/>
              </a:rPr>
              <a:t> a program -&gt; Turn windows features on or off -&gt; </a:t>
            </a:r>
            <a:r>
              <a:rPr lang="en-US" sz="2000" b="0" i="0" dirty="0">
                <a:solidFill>
                  <a:srgbClr val="000000"/>
                </a:solidFill>
                <a:effectLst/>
                <a:latin typeface="Open Sans" panose="020B0606030504020204" pitchFamily="34" charset="0"/>
              </a:rPr>
              <a:t> </a:t>
            </a:r>
            <a:r>
              <a:rPr lang="en-US" sz="2000" b="1" i="0" dirty="0">
                <a:solidFill>
                  <a:srgbClr val="000000"/>
                </a:solidFill>
                <a:effectLst/>
                <a:latin typeface="Open Sans" panose="020B0606030504020204" pitchFamily="34" charset="0"/>
              </a:rPr>
              <a:t>Internet Information Services</a:t>
            </a:r>
          </a:p>
          <a:p>
            <a:pPr algn="l">
              <a:buFont typeface="Arial" panose="020B0604020202020204" pitchFamily="34" charset="0"/>
              <a:buChar char="•"/>
            </a:pPr>
            <a:r>
              <a:rPr lang="en-US" sz="2000" dirty="0">
                <a:latin typeface="Open Sans" panose="020B0606030504020204" pitchFamily="34" charset="0"/>
              </a:rPr>
              <a:t>Khi </a:t>
            </a:r>
            <a:r>
              <a:rPr lang="en-US" sz="2000" dirty="0" err="1">
                <a:latin typeface="Open Sans" panose="020B0606030504020204" pitchFamily="34" charset="0"/>
              </a:rPr>
              <a:t>cài</a:t>
            </a:r>
            <a:r>
              <a:rPr lang="en-US" sz="2000" dirty="0">
                <a:latin typeface="Open Sans" panose="020B0606030504020204" pitchFamily="34" charset="0"/>
              </a:rPr>
              <a:t> </a:t>
            </a:r>
            <a:r>
              <a:rPr lang="en-US" sz="2000" dirty="0" err="1">
                <a:latin typeface="Open Sans" panose="020B0606030504020204" pitchFamily="34" charset="0"/>
              </a:rPr>
              <a:t>đặt</a:t>
            </a:r>
            <a:r>
              <a:rPr lang="en-US" sz="2000" dirty="0">
                <a:latin typeface="Open Sans" panose="020B0606030504020204" pitchFamily="34" charset="0"/>
              </a:rPr>
              <a:t> </a:t>
            </a:r>
            <a:r>
              <a:rPr lang="en-US" sz="2000" dirty="0" err="1">
                <a:latin typeface="Open Sans" panose="020B0606030504020204" pitchFamily="34" charset="0"/>
              </a:rPr>
              <a:t>xong</a:t>
            </a:r>
            <a:r>
              <a:rPr lang="en-US" sz="2000" dirty="0">
                <a:latin typeface="Open Sans" panose="020B0606030504020204" pitchFamily="34" charset="0"/>
              </a:rPr>
              <a:t> </a:t>
            </a:r>
            <a:r>
              <a:rPr lang="en-US" sz="2000" dirty="0" err="1">
                <a:latin typeface="Open Sans" panose="020B0606030504020204" pitchFamily="34" charset="0"/>
              </a:rPr>
              <a:t>thì</a:t>
            </a:r>
            <a:r>
              <a:rPr lang="en-US" sz="2000" dirty="0">
                <a:latin typeface="Open Sans" panose="020B0606030504020204" pitchFamily="34" charset="0"/>
              </a:rPr>
              <a:t> </a:t>
            </a:r>
            <a:r>
              <a:rPr lang="en-US" sz="2000" dirty="0" err="1">
                <a:latin typeface="Open Sans" panose="020B0606030504020204" pitchFamily="34" charset="0"/>
              </a:rPr>
              <a:t>gõ</a:t>
            </a:r>
            <a:r>
              <a:rPr lang="en-US" sz="2000" dirty="0">
                <a:latin typeface="Open Sans" panose="020B0606030504020204" pitchFamily="34" charset="0"/>
              </a:rPr>
              <a:t> </a:t>
            </a:r>
            <a:r>
              <a:rPr lang="en-US" sz="2000" dirty="0" err="1">
                <a:latin typeface="Open Sans" panose="020B0606030504020204" pitchFamily="34" charset="0"/>
              </a:rPr>
              <a:t>tìm</a:t>
            </a:r>
            <a:r>
              <a:rPr lang="en-US" sz="2000" dirty="0">
                <a:latin typeface="Open Sans" panose="020B0606030504020204" pitchFamily="34" charset="0"/>
              </a:rPr>
              <a:t> IIS</a:t>
            </a:r>
            <a:endParaRPr lang="en-US" sz="2000" i="0" dirty="0">
              <a:solidFill>
                <a:srgbClr val="000000"/>
              </a:solidFill>
              <a:effectLst/>
              <a:latin typeface="Open Sans" panose="020B0606030504020204" pitchFamily="34" charset="0"/>
            </a:endParaRPr>
          </a:p>
          <a:p>
            <a:pPr algn="l">
              <a:buFont typeface="Arial" panose="020B0604020202020204" pitchFamily="34" charset="0"/>
              <a:buChar char="•"/>
            </a:pPr>
            <a:endParaRPr lang="en-US" sz="1600" dirty="0">
              <a:solidFill>
                <a:srgbClr val="1B1B1B"/>
              </a:solidFill>
              <a:latin typeface="Open Sans" panose="020B0606030504020204" pitchFamily="34" charset="0"/>
            </a:endParaRPr>
          </a:p>
        </p:txBody>
      </p:sp>
      <p:pic>
        <p:nvPicPr>
          <p:cNvPr id="7" name="Picture 6">
            <a:extLst>
              <a:ext uri="{FF2B5EF4-FFF2-40B4-BE49-F238E27FC236}">
                <a16:creationId xmlns:a16="http://schemas.microsoft.com/office/drawing/2014/main" id="{BBF1F7C9-3D5E-A5BC-6E4D-1E0DE8B71AFA}"/>
              </a:ext>
            </a:extLst>
          </p:cNvPr>
          <p:cNvPicPr>
            <a:picLocks noChangeAspect="1"/>
          </p:cNvPicPr>
          <p:nvPr/>
        </p:nvPicPr>
        <p:blipFill>
          <a:blip r:embed="rId4"/>
          <a:stretch>
            <a:fillRect/>
          </a:stretch>
        </p:blipFill>
        <p:spPr>
          <a:xfrm>
            <a:off x="7387087" y="2172124"/>
            <a:ext cx="4556979" cy="3999651"/>
          </a:xfrm>
          <a:prstGeom prst="rect">
            <a:avLst/>
          </a:prstGeom>
        </p:spPr>
      </p:pic>
      <p:pic>
        <p:nvPicPr>
          <p:cNvPr id="2050" name="Picture 2">
            <a:extLst>
              <a:ext uri="{FF2B5EF4-FFF2-40B4-BE49-F238E27FC236}">
                <a16:creationId xmlns:a16="http://schemas.microsoft.com/office/drawing/2014/main" id="{B6F6C9DF-D5D9-571C-484F-56CBA31BD8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4207" y="3290886"/>
            <a:ext cx="4097906" cy="252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37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1062</TotalTime>
  <Words>1048</Words>
  <Application>Microsoft Office PowerPoint</Application>
  <PresentationFormat>Widescreen</PresentationFormat>
  <Paragraphs>150</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Wingdings</vt:lpstr>
      <vt:lpstr>Times New Roman</vt:lpstr>
      <vt:lpstr>Open Sans</vt:lpstr>
      <vt:lpstr>Noto Serif</vt:lpstr>
      <vt:lpstr>Oi</vt:lpstr>
      <vt:lpstr>merriweather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464</cp:revision>
  <dcterms:created xsi:type="dcterms:W3CDTF">2020-08-07T13:14:06Z</dcterms:created>
  <dcterms:modified xsi:type="dcterms:W3CDTF">2022-11-22T15:01:42Z</dcterms:modified>
</cp:coreProperties>
</file>