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79" r:id="rId3"/>
    <p:sldId id="259" r:id="rId4"/>
    <p:sldId id="293" r:id="rId5"/>
    <p:sldId id="266" r:id="rId6"/>
    <p:sldId id="294" r:id="rId7"/>
    <p:sldId id="295" r:id="rId8"/>
    <p:sldId id="297" r:id="rId9"/>
    <p:sldId id="298" r:id="rId10"/>
    <p:sldId id="292" r:id="rId11"/>
    <p:sldId id="287" r:id="rId12"/>
    <p:sldId id="286" r:id="rId13"/>
    <p:sldId id="289" r:id="rId14"/>
  </p:sldIdLst>
  <p:sldSz cx="12192000" cy="6858000"/>
  <p:notesSz cx="6858000" cy="9144000"/>
  <p:embeddedFontLst>
    <p:embeddedFont>
      <p:font typeface="Open Sans" panose="020B0604020202020204" charset="0"/>
      <p:regular r:id="rId16"/>
      <p:bold r:id="rId17"/>
      <p:italic r:id="rId18"/>
      <p:boldItalic r:id="rId19"/>
    </p:embeddedFont>
    <p:embeddedFont>
      <p:font typeface="Roboto" panose="020B0604020202020204" charset="0"/>
      <p:regular r:id="rId20"/>
      <p:bold r:id="rId21"/>
      <p:italic r:id="rId22"/>
      <p:boldItalic r:id="rId23"/>
    </p:embeddedFont>
    <p:embeddedFont>
      <p:font typeface="Nunito" panose="020B0604020202020204" charset="0"/>
      <p:regular r:id="rId24"/>
      <p:bold r:id="rId25"/>
      <p:italic r:id="rId26"/>
      <p:boldItalic r:id="rId27"/>
    </p:embeddedFont>
    <p:embeddedFont>
      <p:font typeface="Oi" panose="020B0604020202020204" charset="0"/>
      <p:regular r:id="rId28"/>
    </p:embeddedFont>
    <p:embeddedFont>
      <p:font typeface="Cascadia Mono" panose="020B0609020000020004" pitchFamily="49"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htyW5ytG2QzhO0bomHZxkHQZwE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06" autoAdjust="0"/>
  </p:normalViewPr>
  <p:slideViewPr>
    <p:cSldViewPr snapToGrid="0">
      <p:cViewPr>
        <p:scale>
          <a:sx n="125" d="100"/>
          <a:sy n="125" d="100"/>
        </p:scale>
        <p:origin x="-1404" y="-27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749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1801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0861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a:spLocks noGrp="1"/>
          </p:cNvSpPr>
          <p:nvPr>
            <p:ph type="pic" idx="2"/>
          </p:nvPr>
        </p:nvSpPr>
        <p:spPr>
          <a:xfrm>
            <a:off x="5183188" y="987425"/>
            <a:ext cx="6172200" cy="4873625"/>
          </a:xfrm>
          <a:prstGeom prst="rect">
            <a:avLst/>
          </a:prstGeom>
          <a:noFill/>
          <a:ln>
            <a:noFill/>
          </a:ln>
        </p:spPr>
      </p:sp>
      <p:sp>
        <p:nvSpPr>
          <p:cNvPr id="38" name="Google Shape;38;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D7D7D7"/>
                </a:solidFill>
                <a:latin typeface="Oi"/>
                <a:ea typeface="Oi"/>
                <a:cs typeface="Oi"/>
                <a:sym typeface="Oi"/>
              </a:rPr>
              <a:t>www.9slide.vn</a:t>
            </a:r>
            <a:endParaRPr/>
          </a:p>
        </p:txBody>
      </p:sp>
      <p:sp>
        <p:nvSpPr>
          <p:cNvPr id="7" name="Google Shape;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i"/>
                <a:ea typeface="Oi"/>
                <a:cs typeface="Oi"/>
                <a:sym typeface="O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i"/>
                <a:ea typeface="Oi"/>
                <a:cs typeface="Oi"/>
                <a:sym typeface="O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endParaRPr/>
          </a:p>
        </p:txBody>
      </p:sp>
      <p:sp>
        <p:nvSpPr>
          <p:cNvPr id="9" name="Google Shape;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0" name="Google Shape;1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1" name="Google Shape;1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i"/>
                <a:ea typeface="Oi"/>
                <a:cs typeface="Oi"/>
                <a:sym typeface="Oi"/>
              </a:defRPr>
            </a:lvl1pPr>
            <a:lvl2pPr marL="0" marR="0" lvl="1" indent="0" algn="r" rtl="0">
              <a:spcBef>
                <a:spcPts val="0"/>
              </a:spcBef>
              <a:buNone/>
              <a:defRPr sz="1200" b="0" i="0" u="none" strike="noStrike" cap="none">
                <a:solidFill>
                  <a:srgbClr val="888888"/>
                </a:solidFill>
                <a:latin typeface="Oi"/>
                <a:ea typeface="Oi"/>
                <a:cs typeface="Oi"/>
                <a:sym typeface="Oi"/>
              </a:defRPr>
            </a:lvl2pPr>
            <a:lvl3pPr marL="0" marR="0" lvl="2" indent="0" algn="r" rtl="0">
              <a:spcBef>
                <a:spcPts val="0"/>
              </a:spcBef>
              <a:buNone/>
              <a:defRPr sz="1200" b="0" i="0" u="none" strike="noStrike" cap="none">
                <a:solidFill>
                  <a:srgbClr val="888888"/>
                </a:solidFill>
                <a:latin typeface="Oi"/>
                <a:ea typeface="Oi"/>
                <a:cs typeface="Oi"/>
                <a:sym typeface="Oi"/>
              </a:defRPr>
            </a:lvl3pPr>
            <a:lvl4pPr marL="0" marR="0" lvl="3" indent="0" algn="r" rtl="0">
              <a:spcBef>
                <a:spcPts val="0"/>
              </a:spcBef>
              <a:buNone/>
              <a:defRPr sz="1200" b="0" i="0" u="none" strike="noStrike" cap="none">
                <a:solidFill>
                  <a:srgbClr val="888888"/>
                </a:solidFill>
                <a:latin typeface="Oi"/>
                <a:ea typeface="Oi"/>
                <a:cs typeface="Oi"/>
                <a:sym typeface="Oi"/>
              </a:defRPr>
            </a:lvl4pPr>
            <a:lvl5pPr marL="0" marR="0" lvl="4" indent="0" algn="r" rtl="0">
              <a:spcBef>
                <a:spcPts val="0"/>
              </a:spcBef>
              <a:buNone/>
              <a:defRPr sz="1200" b="0" i="0" u="none" strike="noStrike" cap="none">
                <a:solidFill>
                  <a:srgbClr val="888888"/>
                </a:solidFill>
                <a:latin typeface="Oi"/>
                <a:ea typeface="Oi"/>
                <a:cs typeface="Oi"/>
                <a:sym typeface="Oi"/>
              </a:defRPr>
            </a:lvl5pPr>
            <a:lvl6pPr marL="0" marR="0" lvl="5" indent="0" algn="r" rtl="0">
              <a:spcBef>
                <a:spcPts val="0"/>
              </a:spcBef>
              <a:buNone/>
              <a:defRPr sz="1200" b="0" i="0" u="none" strike="noStrike" cap="none">
                <a:solidFill>
                  <a:srgbClr val="888888"/>
                </a:solidFill>
                <a:latin typeface="Oi"/>
                <a:ea typeface="Oi"/>
                <a:cs typeface="Oi"/>
                <a:sym typeface="Oi"/>
              </a:defRPr>
            </a:lvl6pPr>
            <a:lvl7pPr marL="0" marR="0" lvl="6" indent="0" algn="r" rtl="0">
              <a:spcBef>
                <a:spcPts val="0"/>
              </a:spcBef>
              <a:buNone/>
              <a:defRPr sz="1200" b="0" i="0" u="none" strike="noStrike" cap="none">
                <a:solidFill>
                  <a:srgbClr val="888888"/>
                </a:solidFill>
                <a:latin typeface="Oi"/>
                <a:ea typeface="Oi"/>
                <a:cs typeface="Oi"/>
                <a:sym typeface="Oi"/>
              </a:defRPr>
            </a:lvl7pPr>
            <a:lvl8pPr marL="0" marR="0" lvl="7" indent="0" algn="r" rtl="0">
              <a:spcBef>
                <a:spcPts val="0"/>
              </a:spcBef>
              <a:buNone/>
              <a:defRPr sz="1200" b="0" i="0" u="none" strike="noStrike" cap="none">
                <a:solidFill>
                  <a:srgbClr val="888888"/>
                </a:solidFill>
                <a:latin typeface="Oi"/>
                <a:ea typeface="Oi"/>
                <a:cs typeface="Oi"/>
                <a:sym typeface="Oi"/>
              </a:defRPr>
            </a:lvl8pPr>
            <a:lvl9pPr marL="0" marR="0" lvl="8" indent="0" algn="r" rtl="0">
              <a:spcBef>
                <a:spcPts val="0"/>
              </a:spcBef>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8"/>
          <p:cNvSpPr/>
          <p:nvPr/>
        </p:nvSpPr>
        <p:spPr>
          <a:xfrm>
            <a:off x="-23164800"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w="215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Oi"/>
                <a:ea typeface="Oi"/>
                <a:cs typeface="Oi"/>
                <a:sym typeface="Oi"/>
              </a:endParaRPr>
            </a:p>
          </p:txBody>
        </p:sp>
        <p:sp>
          <p:nvSpPr>
            <p:cNvPr id="18" name="Google Shape;18;p8"/>
            <p:cNvSpPr/>
            <p:nvPr/>
          </p:nvSpPr>
          <p:spPr>
            <a:xfrm>
              <a:off x="5006988" y="8647176"/>
              <a:ext cx="2178025" cy="260524"/>
            </a:xfrm>
            <a:custGeom>
              <a:avLst/>
              <a:gdLst/>
              <a:ahLst/>
              <a:cxnLst/>
              <a:rect l="l" t="t" r="r" b="b"/>
              <a:pathLst>
                <a:path w="2178025" h="260524" extrusionOk="0">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b="0" i="0" u="none" strike="noStrike" cap="non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learn.microsoft.com/vi-vn/previous-versions/visualstudio/visual-studio-2015/test/sample-project-for-creating-unit-tests?view=vs-2015&amp;redirectedfrom=MSD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60" name="Google Shape;60;p1"/>
          <p:cNvSpPr txBox="1"/>
          <p:nvPr/>
        </p:nvSpPr>
        <p:spPr>
          <a:xfrm>
            <a:off x="1639214" y="1878024"/>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môn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dirty="0"/>
          </a:p>
        </p:txBody>
      </p:sp>
      <p:sp>
        <p:nvSpPr>
          <p:cNvPr id="61" name="Google Shape;61;p1"/>
          <p:cNvSpPr txBox="1"/>
          <p:nvPr/>
        </p:nvSpPr>
        <p:spPr>
          <a:xfrm>
            <a:off x="477086" y="2223492"/>
            <a:ext cx="5219856" cy="1231106"/>
          </a:xfrm>
          <a:prstGeom prst="rect">
            <a:avLst/>
          </a:prstGeom>
          <a:noFill/>
          <a:ln>
            <a:noFill/>
          </a:ln>
        </p:spPr>
        <p:txBody>
          <a:bodyPr spcFirstLastPara="1" wrap="square" lIns="0" tIns="0" rIns="0" bIns="0" anchor="t" anchorCtr="0">
            <a:spAutoFit/>
          </a:bodyPr>
          <a:lstStyle/>
          <a:p>
            <a:pPr algn="ctr"/>
            <a:r>
              <a:rPr lang="en-US" sz="4000" b="1" i="0" dirty="0" err="1">
                <a:solidFill>
                  <a:srgbClr val="00B0F0"/>
                </a:solidFill>
                <a:effectLst/>
                <a:latin typeface="Times New Roman" panose="02020603050405020304" pitchFamily="18" charset="0"/>
                <a:cs typeface="Times New Roman" panose="02020603050405020304" pitchFamily="18" charset="0"/>
              </a:rPr>
              <a:t>Hướng</a:t>
            </a:r>
            <a:r>
              <a:rPr lang="en-US" sz="4000" b="1" i="0" dirty="0">
                <a:solidFill>
                  <a:srgbClr val="00B0F0"/>
                </a:solidFill>
                <a:effectLst/>
                <a:latin typeface="Times New Roman" panose="02020603050405020304" pitchFamily="18" charset="0"/>
                <a:cs typeface="Times New Roman" panose="02020603050405020304" pitchFamily="18" charset="0"/>
              </a:rPr>
              <a:t> </a:t>
            </a:r>
            <a:r>
              <a:rPr lang="en-US" sz="4000" b="1" i="0" dirty="0" err="1">
                <a:solidFill>
                  <a:srgbClr val="00B0F0"/>
                </a:solidFill>
                <a:effectLst/>
                <a:latin typeface="Times New Roman" panose="02020603050405020304" pitchFamily="18" charset="0"/>
                <a:cs typeface="Times New Roman" panose="02020603050405020304" pitchFamily="18" charset="0"/>
              </a:rPr>
              <a:t>dẫn</a:t>
            </a:r>
            <a:r>
              <a:rPr lang="en-US" sz="4000" b="1" i="0" dirty="0">
                <a:solidFill>
                  <a:srgbClr val="00B0F0"/>
                </a:solidFill>
                <a:effectLst/>
                <a:latin typeface="Times New Roman" panose="02020603050405020304" pitchFamily="18" charset="0"/>
                <a:cs typeface="Times New Roman" panose="02020603050405020304" pitchFamily="18" charset="0"/>
              </a:rPr>
              <a:t> </a:t>
            </a:r>
            <a:r>
              <a:rPr lang="en-US" sz="4000" b="1" i="0" dirty="0" err="1">
                <a:solidFill>
                  <a:srgbClr val="00B0F0"/>
                </a:solidFill>
                <a:effectLst/>
                <a:latin typeface="Times New Roman" panose="02020603050405020304" pitchFamily="18" charset="0"/>
                <a:cs typeface="Times New Roman" panose="02020603050405020304" pitchFamily="18" charset="0"/>
              </a:rPr>
              <a:t>viết</a:t>
            </a:r>
            <a:r>
              <a:rPr lang="en-US" sz="4000" b="1" i="0" dirty="0">
                <a:solidFill>
                  <a:srgbClr val="00B0F0"/>
                </a:solidFill>
                <a:effectLst/>
                <a:latin typeface="Times New Roman" panose="02020603050405020304" pitchFamily="18" charset="0"/>
                <a:cs typeface="Times New Roman" panose="02020603050405020304" pitchFamily="18" charset="0"/>
              </a:rPr>
              <a:t> Unit </a:t>
            </a:r>
            <a:r>
              <a:rPr lang="en-US" sz="4000" b="1" dirty="0">
                <a:solidFill>
                  <a:srgbClr val="00B0F0"/>
                </a:solidFill>
                <a:latin typeface="Times New Roman" panose="02020603050405020304" pitchFamily="18" charset="0"/>
                <a:cs typeface="Times New Roman" panose="02020603050405020304" pitchFamily="18" charset="0"/>
              </a:rPr>
              <a:t>T</a:t>
            </a:r>
            <a:r>
              <a:rPr lang="en-US" sz="4000" b="1" i="0" dirty="0" smtClean="0">
                <a:solidFill>
                  <a:srgbClr val="00B0F0"/>
                </a:solidFill>
                <a:effectLst/>
                <a:latin typeface="Times New Roman" panose="02020603050405020304" pitchFamily="18" charset="0"/>
                <a:cs typeface="Times New Roman" panose="02020603050405020304" pitchFamily="18" charset="0"/>
              </a:rPr>
              <a:t>est</a:t>
            </a:r>
            <a:endParaRPr lang="vi-VN" sz="4000" b="1" i="0" dirty="0">
              <a:solidFill>
                <a:srgbClr val="00B0F0"/>
              </a:solidFill>
              <a:effectLst/>
              <a:latin typeface="Times New Roman" panose="02020603050405020304" pitchFamily="18" charset="0"/>
              <a:cs typeface="Times New Roman" panose="02020603050405020304" pitchFamily="18" charset="0"/>
            </a:endParaRPr>
          </a:p>
        </p:txBody>
      </p:sp>
      <p:sp>
        <p:nvSpPr>
          <p:cNvPr id="62" name="Google Shape;62;p1"/>
          <p:cNvSpPr txBox="1"/>
          <p:nvPr/>
        </p:nvSpPr>
        <p:spPr>
          <a:xfrm>
            <a:off x="1676400" y="376178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Giảng</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viên</a:t>
            </a:r>
            <a:endParaRPr dirty="0"/>
          </a:p>
        </p:txBody>
      </p:sp>
      <p:pic>
        <p:nvPicPr>
          <p:cNvPr id="63" name="Google Shape;63;p1"/>
          <p:cNvPicPr preferRelativeResize="0"/>
          <p:nvPr/>
        </p:nvPicPr>
        <p:blipFill rotWithShape="1">
          <a:blip r:embed="rId4">
            <a:alphaModFix/>
          </a:blip>
          <a:srcRect/>
          <a:stretch/>
        </p:blipFill>
        <p:spPr>
          <a:xfrm>
            <a:off x="4153212" y="914400"/>
            <a:ext cx="7445124" cy="5029200"/>
          </a:xfrm>
          <a:prstGeom prst="rect">
            <a:avLst/>
          </a:prstGeom>
          <a:noFill/>
          <a:ln>
            <a:noFill/>
          </a:ln>
        </p:spPr>
      </p:pic>
      <p:pic>
        <p:nvPicPr>
          <p:cNvPr id="64" name="Google Shape;64;p1"/>
          <p:cNvPicPr preferRelativeResize="0"/>
          <p:nvPr/>
        </p:nvPicPr>
        <p:blipFill rotWithShape="1">
          <a:blip r:embed="rId5">
            <a:alphaModFix/>
          </a:blip>
          <a:srcRect/>
          <a:stretch/>
        </p:blipFill>
        <p:spPr>
          <a:xfrm>
            <a:off x="304800" y="228600"/>
            <a:ext cx="1143000" cy="821245"/>
          </a:xfrm>
          <a:prstGeom prst="rect">
            <a:avLst/>
          </a:prstGeom>
          <a:noFill/>
          <a:ln>
            <a:noFill/>
          </a:ln>
        </p:spPr>
      </p:pic>
      <p:sp>
        <p:nvSpPr>
          <p:cNvPr id="2" name="Rectangle 1"/>
          <p:cNvSpPr/>
          <p:nvPr/>
        </p:nvSpPr>
        <p:spPr>
          <a:xfrm>
            <a:off x="950051" y="4191268"/>
            <a:ext cx="4273927" cy="523220"/>
          </a:xfrm>
          <a:prstGeom prst="rect">
            <a:avLst/>
          </a:prstGeom>
        </p:spPr>
        <p:txBody>
          <a:bodyPr wrap="none">
            <a:spAutoFit/>
          </a:bodyPr>
          <a:lstStyle/>
          <a:p>
            <a:r>
              <a:rPr lang="en-US" sz="2800" b="1" dirty="0"/>
              <a:t>NGUYỄN TRỌNG QUÂN</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7" name="TextBox 6">
            <a:extLst>
              <a:ext uri="{FF2B5EF4-FFF2-40B4-BE49-F238E27FC236}">
                <a16:creationId xmlns:a16="http://schemas.microsoft.com/office/drawing/2014/main" id="{A5345081-651C-49F9-9A22-5BAB14289557}"/>
              </a:ext>
            </a:extLst>
          </p:cNvPr>
          <p:cNvSpPr txBox="1"/>
          <p:nvPr/>
        </p:nvSpPr>
        <p:spPr>
          <a:xfrm>
            <a:off x="493829" y="1047101"/>
            <a:ext cx="11204342" cy="646331"/>
          </a:xfrm>
          <a:prstGeom prst="rect">
            <a:avLst/>
          </a:prstGeom>
          <a:noFill/>
        </p:spPr>
        <p:txBody>
          <a:bodyPr wrap="square" rtlCol="0">
            <a:spAutoFit/>
          </a:bodyPr>
          <a:lstStyle/>
          <a:p>
            <a:pPr algn="l"/>
            <a:r>
              <a:rPr lang="en-US" sz="3600" b="1" i="0" dirty="0">
                <a:solidFill>
                  <a:srgbClr val="1B1B1B"/>
                </a:solidFill>
                <a:effectLst/>
                <a:latin typeface="Roboto" panose="02000000000000000000" pitchFamily="2" charset="0"/>
              </a:rPr>
              <a:t> </a:t>
            </a:r>
            <a:r>
              <a:rPr lang="en-US" sz="3600" b="1" i="0" dirty="0" err="1">
                <a:solidFill>
                  <a:srgbClr val="1B1B1B"/>
                </a:solidFill>
                <a:effectLst/>
                <a:latin typeface="Roboto" panose="02000000000000000000" pitchFamily="2" charset="0"/>
              </a:rPr>
              <a:t>Sử</a:t>
            </a:r>
            <a:r>
              <a:rPr lang="en-US" sz="3600" b="1" i="0" dirty="0">
                <a:solidFill>
                  <a:srgbClr val="1B1B1B"/>
                </a:solidFill>
                <a:effectLst/>
                <a:latin typeface="Roboto" panose="02000000000000000000" pitchFamily="2" charset="0"/>
              </a:rPr>
              <a:t> </a:t>
            </a:r>
            <a:r>
              <a:rPr lang="en-US" sz="3600" b="1" i="0" dirty="0" err="1">
                <a:solidFill>
                  <a:srgbClr val="1B1B1B"/>
                </a:solidFill>
                <a:effectLst/>
                <a:latin typeface="Roboto" panose="02000000000000000000" pitchFamily="2" charset="0"/>
              </a:rPr>
              <a:t>dụng</a:t>
            </a:r>
            <a:r>
              <a:rPr lang="en-US" sz="3600" b="1" i="0" dirty="0">
                <a:solidFill>
                  <a:srgbClr val="1B1B1B"/>
                </a:solidFill>
                <a:effectLst/>
                <a:latin typeface="Roboto" panose="02000000000000000000" pitchFamily="2" charset="0"/>
              </a:rPr>
              <a:t> Unit Test Data Access</a:t>
            </a:r>
          </a:p>
        </p:txBody>
      </p:sp>
      <p:sp>
        <p:nvSpPr>
          <p:cNvPr id="8" name="TextBox 7">
            <a:extLst>
              <a:ext uri="{FF2B5EF4-FFF2-40B4-BE49-F238E27FC236}">
                <a16:creationId xmlns:a16="http://schemas.microsoft.com/office/drawing/2014/main" id="{B6B16938-CDE1-CF98-A68D-41263616637E}"/>
              </a:ext>
            </a:extLst>
          </p:cNvPr>
          <p:cNvSpPr txBox="1"/>
          <p:nvPr/>
        </p:nvSpPr>
        <p:spPr>
          <a:xfrm>
            <a:off x="1719404" y="2877984"/>
            <a:ext cx="5639685" cy="954107"/>
          </a:xfrm>
          <a:prstGeom prst="rect">
            <a:avLst/>
          </a:prstGeom>
          <a:noFill/>
        </p:spPr>
        <p:txBody>
          <a:bodyPr wrap="none" rtlCol="0">
            <a:spAutoFit/>
          </a:bodyPr>
          <a:lstStyle/>
          <a:p>
            <a:pPr algn="l"/>
            <a:r>
              <a:rPr lang="vi-VN" b="0" i="0" dirty="0">
                <a:solidFill>
                  <a:srgbClr val="1B1B1B"/>
                </a:solidFill>
                <a:effectLst/>
                <a:latin typeface="Open Sans" panose="020B0606030504020204" pitchFamily="34" charset="0"/>
              </a:rPr>
              <a:t>(1) Không có code unit test cho truy cập dữ liệu.</a:t>
            </a:r>
          </a:p>
          <a:p>
            <a:pPr algn="l"/>
            <a:r>
              <a:rPr lang="vi-VN" b="0" i="0" dirty="0">
                <a:solidFill>
                  <a:srgbClr val="1B1B1B"/>
                </a:solidFill>
                <a:effectLst/>
                <a:latin typeface="Open Sans" panose="020B0606030504020204" pitchFamily="34" charset="0"/>
              </a:rPr>
              <a:t>(2) Tạo một cơ sở dữ liệu thử nghiệm khi unit test truy cập dữ liệu</a:t>
            </a:r>
          </a:p>
          <a:p>
            <a:pPr algn="l"/>
            <a:r>
              <a:rPr lang="vi-VN" b="0" i="0" dirty="0">
                <a:solidFill>
                  <a:srgbClr val="1B1B1B"/>
                </a:solidFill>
                <a:effectLst/>
                <a:latin typeface="Open Sans" panose="020B0606030504020204" pitchFamily="34" charset="0"/>
              </a:rPr>
              <a:t>(3) Giả mạo DataContext khi unit test truy cập dữ liệu.</a:t>
            </a:r>
          </a:p>
          <a:p>
            <a:endParaRPr lang="en-US" dirty="0"/>
          </a:p>
        </p:txBody>
      </p:sp>
    </p:spTree>
    <p:extLst>
      <p:ext uri="{BB962C8B-B14F-4D97-AF65-F5344CB8AC3E}">
        <p14:creationId xmlns:p14="http://schemas.microsoft.com/office/powerpoint/2010/main" val="21824588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0" y="0"/>
            <a:ext cx="124968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8" name="TextBox 7">
            <a:extLst>
              <a:ext uri="{FF2B5EF4-FFF2-40B4-BE49-F238E27FC236}">
                <a16:creationId xmlns:a16="http://schemas.microsoft.com/office/drawing/2014/main" id="{FB0E0B84-22C7-6DFC-454B-C6E1FF52E901}"/>
              </a:ext>
            </a:extLst>
          </p:cNvPr>
          <p:cNvSpPr txBox="1"/>
          <p:nvPr/>
        </p:nvSpPr>
        <p:spPr>
          <a:xfrm>
            <a:off x="1600577" y="1690688"/>
            <a:ext cx="9996912" cy="4093428"/>
          </a:xfrm>
          <a:prstGeom prst="rect">
            <a:avLst/>
          </a:prstGeom>
          <a:noFill/>
        </p:spPr>
        <p:txBody>
          <a:bodyPr wrap="square" rtlCol="0">
            <a:spAutoFit/>
          </a:bodyPr>
          <a:lstStyle/>
          <a:p>
            <a:r>
              <a:rPr lang="vi-VN" sz="1000" b="1" dirty="0">
                <a:latin typeface="+mj-lt"/>
              </a:rPr>
              <a:t>public class HomeController : Controller</a:t>
            </a:r>
          </a:p>
          <a:p>
            <a:r>
              <a:rPr lang="vi-VN" sz="1000" b="1" dirty="0">
                <a:latin typeface="+mj-lt"/>
              </a:rPr>
              <a:t>    {</a:t>
            </a:r>
          </a:p>
          <a:p>
            <a:r>
              <a:rPr lang="vi-VN" sz="1000" b="1" dirty="0">
                <a:latin typeface="+mj-lt"/>
              </a:rPr>
              <a:t>        private MovieDataContext _dataContext;</a:t>
            </a:r>
          </a:p>
          <a:p>
            <a:r>
              <a:rPr lang="vi-VN" sz="1000" b="1" dirty="0">
                <a:latin typeface="+mj-lt"/>
              </a:rPr>
              <a:t>        public HomeController(MovieDataContext dataContext)</a:t>
            </a:r>
          </a:p>
          <a:p>
            <a:r>
              <a:rPr lang="vi-VN" sz="1000" b="1" dirty="0">
                <a:latin typeface="+mj-lt"/>
              </a:rPr>
              <a:t>        {</a:t>
            </a:r>
          </a:p>
          <a:p>
            <a:r>
              <a:rPr lang="vi-VN" sz="1000" b="1" dirty="0">
                <a:latin typeface="+mj-lt"/>
              </a:rPr>
              <a:t>            _dataContext = dataContext;</a:t>
            </a:r>
          </a:p>
          <a:p>
            <a:r>
              <a:rPr lang="vi-VN" sz="1000" b="1" dirty="0">
                <a:latin typeface="+mj-lt"/>
              </a:rPr>
              <a:t>        }</a:t>
            </a:r>
          </a:p>
          <a:p>
            <a:r>
              <a:rPr lang="vi-VN" sz="1000" b="1" dirty="0">
                <a:latin typeface="+mj-lt"/>
              </a:rPr>
              <a:t>        public HomeController()</a:t>
            </a:r>
          </a:p>
          <a:p>
            <a:r>
              <a:rPr lang="vi-VN" sz="1000" b="1" dirty="0">
                <a:latin typeface="+mj-lt"/>
              </a:rPr>
              <a:t>            : this(new MovieDataContext())</a:t>
            </a:r>
          </a:p>
          <a:p>
            <a:r>
              <a:rPr lang="vi-VN" sz="1000" b="1" dirty="0">
                <a:latin typeface="+mj-lt"/>
              </a:rPr>
              <a:t>        { }</a:t>
            </a:r>
          </a:p>
          <a:p>
            <a:r>
              <a:rPr lang="vi-VN" sz="1000" b="1" dirty="0">
                <a:latin typeface="+mj-lt"/>
              </a:rPr>
              <a:t>        public ActionResult Index()</a:t>
            </a:r>
          </a:p>
          <a:p>
            <a:r>
              <a:rPr lang="vi-VN" sz="1000" b="1" dirty="0">
                <a:latin typeface="+mj-lt"/>
              </a:rPr>
              <a:t>        {</a:t>
            </a:r>
          </a:p>
          <a:p>
            <a:r>
              <a:rPr lang="vi-VN" sz="1000" b="1" dirty="0">
                <a:latin typeface="+mj-lt"/>
              </a:rPr>
              <a:t>            var movies = _dataContext.Movies.OrderByDescending(m =&gt; m.Id);</a:t>
            </a:r>
          </a:p>
          <a:p>
            <a:r>
              <a:rPr lang="vi-VN" sz="1000" b="1" dirty="0">
                <a:latin typeface="+mj-lt"/>
              </a:rPr>
              <a:t>            return View(movies);</a:t>
            </a:r>
          </a:p>
          <a:p>
            <a:r>
              <a:rPr lang="vi-VN" sz="1000" b="1" dirty="0">
                <a:latin typeface="+mj-lt"/>
              </a:rPr>
              <a:t>        }</a:t>
            </a:r>
          </a:p>
          <a:p>
            <a:r>
              <a:rPr lang="vi-VN" sz="1000" b="1" dirty="0">
                <a:latin typeface="+mj-lt"/>
              </a:rPr>
              <a:t>        public ActionResult InsertMovie(string title, string director)</a:t>
            </a:r>
          </a:p>
          <a:p>
            <a:r>
              <a:rPr lang="vi-VN" sz="1000" b="1" dirty="0">
                <a:latin typeface="+mj-lt"/>
              </a:rPr>
              <a:t>        {</a:t>
            </a:r>
          </a:p>
          <a:p>
            <a:r>
              <a:rPr lang="vi-VN" sz="1000" b="1" dirty="0">
                <a:latin typeface="+mj-lt"/>
              </a:rPr>
              <a:t>            var newMovie = new Movie();</a:t>
            </a:r>
          </a:p>
          <a:p>
            <a:r>
              <a:rPr lang="vi-VN" sz="1000" b="1" dirty="0">
                <a:latin typeface="+mj-lt"/>
              </a:rPr>
              <a:t>            newMovie.Title = title;</a:t>
            </a:r>
          </a:p>
          <a:p>
            <a:r>
              <a:rPr lang="vi-VN" sz="1000" b="1" dirty="0">
                <a:latin typeface="+mj-lt"/>
              </a:rPr>
              <a:t>            newMovie.Director = director;</a:t>
            </a:r>
          </a:p>
          <a:p>
            <a:r>
              <a:rPr lang="vi-VN" sz="1000" b="1" dirty="0">
                <a:latin typeface="+mj-lt"/>
              </a:rPr>
              <a:t>            newMovie.DateReleased = DateTime.Parse("12/25/1966");</a:t>
            </a:r>
          </a:p>
          <a:p>
            <a:r>
              <a:rPr lang="vi-VN" sz="1000" b="1" dirty="0">
                <a:latin typeface="+mj-lt"/>
              </a:rPr>
              <a:t>            _dataContext.Movies.InsertOnSubmit(newMovie);</a:t>
            </a:r>
          </a:p>
          <a:p>
            <a:r>
              <a:rPr lang="vi-VN" sz="1000" b="1" dirty="0">
                <a:latin typeface="+mj-lt"/>
              </a:rPr>
              <a:t>            _dataContext.SubmitChanges();</a:t>
            </a:r>
          </a:p>
          <a:p>
            <a:r>
              <a:rPr lang="vi-VN" sz="1000" b="1" dirty="0">
                <a:latin typeface="+mj-lt"/>
              </a:rPr>
              <a:t>            return RedirectToAction("Index");</a:t>
            </a:r>
          </a:p>
          <a:p>
            <a:r>
              <a:rPr lang="vi-VN" sz="1000" b="1" dirty="0">
                <a:latin typeface="+mj-lt"/>
              </a:rPr>
              <a:t>        }</a:t>
            </a:r>
          </a:p>
          <a:p>
            <a:r>
              <a:rPr lang="vi-VN" sz="1000" b="1" dirty="0">
                <a:latin typeface="+mj-lt"/>
              </a:rPr>
              <a:t>    }</a:t>
            </a:r>
            <a:endParaRPr lang="en-US" sz="1000" dirty="0">
              <a:latin typeface="+mj-lt"/>
            </a:endParaRPr>
          </a:p>
        </p:txBody>
      </p:sp>
      <p:sp>
        <p:nvSpPr>
          <p:cNvPr id="7" name="TextBox 6">
            <a:extLst>
              <a:ext uri="{FF2B5EF4-FFF2-40B4-BE49-F238E27FC236}">
                <a16:creationId xmlns:a16="http://schemas.microsoft.com/office/drawing/2014/main" id="{A2F4DF3D-D6A4-3D4D-EF85-12CC9A072A88}"/>
              </a:ext>
            </a:extLst>
          </p:cNvPr>
          <p:cNvSpPr txBox="1"/>
          <p:nvPr/>
        </p:nvSpPr>
        <p:spPr>
          <a:xfrm>
            <a:off x="493829" y="1047101"/>
            <a:ext cx="11204342" cy="523220"/>
          </a:xfrm>
          <a:prstGeom prst="rect">
            <a:avLst/>
          </a:prstGeom>
          <a:noFill/>
        </p:spPr>
        <p:txBody>
          <a:bodyPr wrap="square" rtlCol="0">
            <a:spAutoFit/>
          </a:bodyPr>
          <a:lstStyle/>
          <a:p>
            <a:pPr algn="l"/>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Sử</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dụng</a:t>
            </a:r>
            <a:r>
              <a:rPr lang="en-US" sz="2800" b="1" i="0" dirty="0">
                <a:solidFill>
                  <a:srgbClr val="1B1B1B"/>
                </a:solidFill>
                <a:effectLst/>
                <a:latin typeface="Roboto" panose="02000000000000000000" pitchFamily="2" charset="0"/>
              </a:rPr>
              <a:t> Unit Test Data Access</a:t>
            </a:r>
          </a:p>
        </p:txBody>
      </p:sp>
    </p:spTree>
    <p:extLst>
      <p:ext uri="{BB962C8B-B14F-4D97-AF65-F5344CB8AC3E}">
        <p14:creationId xmlns:p14="http://schemas.microsoft.com/office/powerpoint/2010/main" val="24611176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6" name="TextBox 5"/>
          <p:cNvSpPr txBox="1"/>
          <p:nvPr/>
        </p:nvSpPr>
        <p:spPr>
          <a:xfrm>
            <a:off x="5124364" y="854440"/>
            <a:ext cx="5551520" cy="400110"/>
          </a:xfrm>
          <a:prstGeom prst="rect">
            <a:avLst/>
          </a:prstGeom>
          <a:noFill/>
        </p:spPr>
        <p:txBody>
          <a:bodyPr wrap="none" rtlCol="0">
            <a:spAutoFit/>
          </a:bodyPr>
          <a:lstStyle/>
          <a:p>
            <a:pPr algn="l"/>
            <a:r>
              <a:rPr lang="en-US" sz="2000" b="1" i="0" dirty="0" err="1">
                <a:solidFill>
                  <a:srgbClr val="1B1B1B"/>
                </a:solidFill>
                <a:effectLst/>
                <a:latin typeface="Open Sans" panose="020B0606030504020204" pitchFamily="34" charset="0"/>
              </a:rPr>
              <a:t>Tạo</a:t>
            </a:r>
            <a:r>
              <a:rPr lang="en-US" sz="2000" b="1" i="0" dirty="0">
                <a:solidFill>
                  <a:srgbClr val="1B1B1B"/>
                </a:solidFill>
                <a:effectLst/>
                <a:latin typeface="Open Sans" panose="020B0606030504020204" pitchFamily="34" charset="0"/>
              </a:rPr>
              <a:t> </a:t>
            </a:r>
            <a:r>
              <a:rPr lang="en-US" sz="2000" b="1" i="0" dirty="0" err="1">
                <a:solidFill>
                  <a:srgbClr val="1B1B1B"/>
                </a:solidFill>
                <a:effectLst/>
                <a:latin typeface="Open Sans" panose="020B0606030504020204" pitchFamily="34" charset="0"/>
              </a:rPr>
              <a:t>một</a:t>
            </a:r>
            <a:r>
              <a:rPr lang="en-US" sz="2000" b="1" i="0" dirty="0">
                <a:solidFill>
                  <a:srgbClr val="1B1B1B"/>
                </a:solidFill>
                <a:effectLst/>
                <a:latin typeface="Open Sans" panose="020B0606030504020204" pitchFamily="34" charset="0"/>
              </a:rPr>
              <a:t> </a:t>
            </a:r>
            <a:r>
              <a:rPr lang="en-US" sz="2000" b="1" i="0" dirty="0" err="1">
                <a:solidFill>
                  <a:srgbClr val="1B1B1B"/>
                </a:solidFill>
                <a:effectLst/>
                <a:latin typeface="Open Sans" panose="020B0606030504020204" pitchFamily="34" charset="0"/>
              </a:rPr>
              <a:t>DataContext</a:t>
            </a:r>
            <a:r>
              <a:rPr lang="en-US" sz="2000" b="1" i="0" dirty="0">
                <a:solidFill>
                  <a:srgbClr val="1B1B1B"/>
                </a:solidFill>
                <a:effectLst/>
                <a:latin typeface="Open Sans" panose="020B0606030504020204" pitchFamily="34" charset="0"/>
              </a:rPr>
              <a:t> Unit Test Base Class</a:t>
            </a:r>
          </a:p>
        </p:txBody>
      </p:sp>
      <p:sp>
        <p:nvSpPr>
          <p:cNvPr id="9" name="TextBox 8">
            <a:extLst>
              <a:ext uri="{FF2B5EF4-FFF2-40B4-BE49-F238E27FC236}">
                <a16:creationId xmlns:a16="http://schemas.microsoft.com/office/drawing/2014/main" id="{B36BD585-441C-49C6-B897-01E37EE9C911}"/>
              </a:ext>
            </a:extLst>
          </p:cNvPr>
          <p:cNvSpPr txBox="1"/>
          <p:nvPr/>
        </p:nvSpPr>
        <p:spPr>
          <a:xfrm>
            <a:off x="2238233" y="2784143"/>
            <a:ext cx="184731" cy="307777"/>
          </a:xfrm>
          <a:prstGeom prst="rect">
            <a:avLst/>
          </a:prstGeom>
          <a:noFill/>
        </p:spPr>
        <p:txBody>
          <a:bodyPr wrap="none" rtlCol="0">
            <a:spAutoFit/>
          </a:bodyPr>
          <a:lstStyle/>
          <a:p>
            <a:endParaRPr lang="en-US" dirty="0"/>
          </a:p>
        </p:txBody>
      </p:sp>
      <p:sp>
        <p:nvSpPr>
          <p:cNvPr id="8" name="TextBox 7">
            <a:extLst>
              <a:ext uri="{FF2B5EF4-FFF2-40B4-BE49-F238E27FC236}">
                <a16:creationId xmlns:a16="http://schemas.microsoft.com/office/drawing/2014/main" id="{0046844D-3990-3A33-EDEF-E4174EB98C76}"/>
              </a:ext>
            </a:extLst>
          </p:cNvPr>
          <p:cNvSpPr txBox="1"/>
          <p:nvPr/>
        </p:nvSpPr>
        <p:spPr>
          <a:xfrm>
            <a:off x="1858021" y="1199160"/>
            <a:ext cx="6532686" cy="5139869"/>
          </a:xfrm>
          <a:prstGeom prst="rect">
            <a:avLst/>
          </a:prstGeom>
          <a:noFill/>
        </p:spPr>
        <p:txBody>
          <a:bodyPr wrap="square" rtlCol="0">
            <a:spAutoFit/>
          </a:bodyPr>
          <a:lstStyle/>
          <a:p>
            <a:r>
              <a:rPr lang="en-US" sz="800" dirty="0">
                <a:solidFill>
                  <a:srgbClr val="1B1B1B"/>
                </a:solidFill>
                <a:latin typeface="Open Sans" panose="020B0606030504020204" pitchFamily="34" charset="0"/>
              </a:rPr>
              <a:t> public abstract class </a:t>
            </a:r>
            <a:r>
              <a:rPr lang="en-US" sz="800" dirty="0" err="1">
                <a:solidFill>
                  <a:srgbClr val="1B1B1B"/>
                </a:solidFill>
                <a:latin typeface="Open Sans" panose="020B0606030504020204" pitchFamily="34" charset="0"/>
              </a:rPr>
              <a:t>DataContextUnitTest</a:t>
            </a:r>
            <a:r>
              <a:rPr lang="en-US" sz="800" dirty="0">
                <a:solidFill>
                  <a:srgbClr val="1B1B1B"/>
                </a:solidFill>
                <a:latin typeface="Open Sans" panose="020B0606030504020204" pitchFamily="34" charset="0"/>
              </a:rPr>
              <a:t>&lt;T&gt; where T: </a:t>
            </a:r>
            <a:r>
              <a:rPr lang="en-US" sz="800" dirty="0" err="1">
                <a:solidFill>
                  <a:srgbClr val="1B1B1B"/>
                </a:solidFill>
                <a:latin typeface="Open Sans" panose="020B0606030504020204" pitchFamily="34" charset="0"/>
              </a:rPr>
              <a:t>DataContext</a:t>
            </a:r>
            <a:endParaRPr lang="en-US" sz="800" dirty="0">
              <a:solidFill>
                <a:srgbClr val="1B1B1B"/>
              </a:solidFill>
              <a:latin typeface="Open Sans" panose="020B0606030504020204" pitchFamily="34" charset="0"/>
            </a:endParaRPr>
          </a:p>
          <a:p>
            <a:r>
              <a:rPr lang="en-US" sz="800" dirty="0">
                <a:solidFill>
                  <a:srgbClr val="1B1B1B"/>
                </a:solidFill>
                <a:latin typeface="Open Sans" panose="020B0606030504020204" pitchFamily="34" charset="0"/>
              </a:rPr>
              <a:t>{</a:t>
            </a:r>
          </a:p>
          <a:p>
            <a:r>
              <a:rPr lang="en-US" sz="800" dirty="0">
                <a:solidFill>
                  <a:srgbClr val="1B1B1B"/>
                </a:solidFill>
                <a:latin typeface="Open Sans" panose="020B0606030504020204" pitchFamily="34" charset="0"/>
              </a:rPr>
              <a:t>    const string </a:t>
            </a:r>
            <a:r>
              <a:rPr lang="en-US" sz="800" dirty="0" err="1">
                <a:solidFill>
                  <a:srgbClr val="1B1B1B"/>
                </a:solidFill>
                <a:latin typeface="Open Sans" panose="020B0606030504020204" pitchFamily="34" charset="0"/>
              </a:rPr>
              <a:t>TestDBPath</a:t>
            </a:r>
            <a:r>
              <a:rPr lang="en-US" sz="800" dirty="0">
                <a:solidFill>
                  <a:srgbClr val="1B1B1B"/>
                </a:solidFill>
                <a:latin typeface="Open Sans" panose="020B0606030504020204" pitchFamily="34" charset="0"/>
              </a:rPr>
              <a:t> = @"C:UsersswaltherDocumentsCommon ContentBlogTip20 </a:t>
            </a:r>
            <a:r>
              <a:rPr lang="en-US" sz="800" dirty="0" err="1">
                <a:solidFill>
                  <a:srgbClr val="1B1B1B"/>
                </a:solidFill>
                <a:latin typeface="Open Sans" panose="020B0606030504020204" pitchFamily="34" charset="0"/>
              </a:rPr>
              <a:t>Linq</a:t>
            </a:r>
            <a:r>
              <a:rPr lang="en-US" sz="800" dirty="0">
                <a:solidFill>
                  <a:srgbClr val="1B1B1B"/>
                </a:solidFill>
                <a:latin typeface="Open Sans" panose="020B0606030504020204" pitchFamily="34" charset="0"/>
              </a:rPr>
              <a:t> to SQL CreateDatabaseCSTip20TestsApp_DataTest.mdf";</a:t>
            </a:r>
          </a:p>
          <a:p>
            <a:r>
              <a:rPr lang="en-US" sz="800" dirty="0">
                <a:solidFill>
                  <a:srgbClr val="1B1B1B"/>
                </a:solidFill>
                <a:latin typeface="Open Sans" panose="020B0606030504020204" pitchFamily="34" charset="0"/>
              </a:rPr>
              <a:t>    protected T </a:t>
            </a:r>
            <a:r>
              <a:rPr lang="en-US" sz="800" dirty="0" err="1">
                <a:solidFill>
                  <a:srgbClr val="1B1B1B"/>
                </a:solidFill>
                <a:latin typeface="Open Sans" panose="020B0606030504020204" pitchFamily="34" charset="0"/>
              </a:rPr>
              <a:t>TestDataContext</a:t>
            </a:r>
            <a:r>
              <a:rPr lang="en-US" sz="800" dirty="0">
                <a:solidFill>
                  <a:srgbClr val="1B1B1B"/>
                </a:solidFill>
                <a:latin typeface="Open Sans" panose="020B0606030504020204" pitchFamily="34" charset="0"/>
              </a:rPr>
              <a:t> { get; set; }</a:t>
            </a:r>
          </a:p>
          <a:p>
            <a:r>
              <a:rPr lang="en-US" sz="800" dirty="0">
                <a:solidFill>
                  <a:srgbClr val="1B1B1B"/>
                </a:solidFill>
                <a:latin typeface="Open Sans" panose="020B0606030504020204" pitchFamily="34" charset="0"/>
              </a:rPr>
              <a:t>    [</a:t>
            </a:r>
            <a:r>
              <a:rPr lang="en-US" sz="800" dirty="0" err="1">
                <a:solidFill>
                  <a:srgbClr val="1B1B1B"/>
                </a:solidFill>
                <a:latin typeface="Open Sans" panose="020B0606030504020204" pitchFamily="34" charset="0"/>
              </a:rPr>
              <a:t>TestInitialize</a:t>
            </a:r>
            <a:r>
              <a:rPr lang="en-US" sz="800" dirty="0">
                <a:solidFill>
                  <a:srgbClr val="1B1B1B"/>
                </a:solidFill>
                <a:latin typeface="Open Sans" panose="020B0606030504020204" pitchFamily="34" charset="0"/>
              </a:rPr>
              <a:t>]</a:t>
            </a:r>
          </a:p>
          <a:p>
            <a:r>
              <a:rPr lang="en-US" sz="800" dirty="0">
                <a:solidFill>
                  <a:srgbClr val="1B1B1B"/>
                </a:solidFill>
                <a:latin typeface="Open Sans" panose="020B0606030504020204" pitchFamily="34" charset="0"/>
              </a:rPr>
              <a:t>    public void Initialize()</a:t>
            </a:r>
          </a:p>
          <a:p>
            <a:r>
              <a:rPr lang="en-US" sz="800" dirty="0">
                <a:solidFill>
                  <a:srgbClr val="1B1B1B"/>
                </a:solidFill>
                <a:latin typeface="Open Sans" panose="020B0606030504020204" pitchFamily="34" charset="0"/>
              </a:rPr>
              <a:t>    {</a:t>
            </a:r>
          </a:p>
          <a:p>
            <a:r>
              <a:rPr lang="en-US" sz="800" dirty="0">
                <a:solidFill>
                  <a:srgbClr val="1B1B1B"/>
                </a:solidFill>
                <a:latin typeface="Open Sans" panose="020B0606030504020204" pitchFamily="34" charset="0"/>
              </a:rPr>
              <a:t>        </a:t>
            </a:r>
            <a:r>
              <a:rPr lang="en-US" sz="800" dirty="0" err="1">
                <a:solidFill>
                  <a:srgbClr val="1B1B1B"/>
                </a:solidFill>
                <a:latin typeface="Open Sans" panose="020B0606030504020204" pitchFamily="34" charset="0"/>
              </a:rPr>
              <a:t>this.CreateTestDB</a:t>
            </a:r>
            <a:r>
              <a:rPr lang="en-US" sz="800" dirty="0">
                <a:solidFill>
                  <a:srgbClr val="1B1B1B"/>
                </a:solidFill>
                <a:latin typeface="Open Sans" panose="020B0606030504020204" pitchFamily="34" charset="0"/>
              </a:rPr>
              <a:t>();</a:t>
            </a:r>
          </a:p>
          <a:p>
            <a:r>
              <a:rPr lang="en-US" sz="800" dirty="0">
                <a:solidFill>
                  <a:srgbClr val="1B1B1B"/>
                </a:solidFill>
                <a:latin typeface="Open Sans" panose="020B0606030504020204" pitchFamily="34" charset="0"/>
              </a:rPr>
              <a:t>    }</a:t>
            </a:r>
          </a:p>
          <a:p>
            <a:r>
              <a:rPr lang="en-US" sz="800" dirty="0">
                <a:solidFill>
                  <a:srgbClr val="1B1B1B"/>
                </a:solidFill>
                <a:latin typeface="Open Sans" panose="020B0606030504020204" pitchFamily="34" charset="0"/>
              </a:rPr>
              <a:t>    public void </a:t>
            </a:r>
            <a:r>
              <a:rPr lang="en-US" sz="800" dirty="0" err="1">
                <a:solidFill>
                  <a:srgbClr val="1B1B1B"/>
                </a:solidFill>
                <a:latin typeface="Open Sans" panose="020B0606030504020204" pitchFamily="34" charset="0"/>
              </a:rPr>
              <a:t>CreateTestDB</a:t>
            </a:r>
            <a:r>
              <a:rPr lang="en-US" sz="800" dirty="0">
                <a:solidFill>
                  <a:srgbClr val="1B1B1B"/>
                </a:solidFill>
                <a:latin typeface="Open Sans" panose="020B0606030504020204" pitchFamily="34" charset="0"/>
              </a:rPr>
              <a:t>()</a:t>
            </a:r>
          </a:p>
          <a:p>
            <a:r>
              <a:rPr lang="en-US" sz="800" dirty="0">
                <a:solidFill>
                  <a:srgbClr val="1B1B1B"/>
                </a:solidFill>
                <a:latin typeface="Open Sans" panose="020B0606030504020204" pitchFamily="34" charset="0"/>
              </a:rPr>
              <a:t>    {</a:t>
            </a:r>
          </a:p>
          <a:p>
            <a:r>
              <a:rPr lang="en-US" sz="800" dirty="0">
                <a:solidFill>
                  <a:srgbClr val="1B1B1B"/>
                </a:solidFill>
                <a:latin typeface="Open Sans" panose="020B0606030504020204" pitchFamily="34" charset="0"/>
              </a:rPr>
              <a:t>        var </a:t>
            </a:r>
            <a:r>
              <a:rPr lang="en-US" sz="800" dirty="0" err="1">
                <a:solidFill>
                  <a:srgbClr val="1B1B1B"/>
                </a:solidFill>
                <a:latin typeface="Open Sans" panose="020B0606030504020204" pitchFamily="34" charset="0"/>
              </a:rPr>
              <a:t>testConnectionString</a:t>
            </a:r>
            <a:r>
              <a:rPr lang="en-US" sz="800" dirty="0">
                <a:solidFill>
                  <a:srgbClr val="1B1B1B"/>
                </a:solidFill>
                <a:latin typeface="Open Sans" panose="020B0606030504020204" pitchFamily="34" charset="0"/>
              </a:rPr>
              <a:t> = </a:t>
            </a:r>
            <a:r>
              <a:rPr lang="en-US" sz="800" dirty="0" err="1">
                <a:solidFill>
                  <a:srgbClr val="1B1B1B"/>
                </a:solidFill>
                <a:latin typeface="Open Sans" panose="020B0606030504020204" pitchFamily="34" charset="0"/>
              </a:rPr>
              <a:t>GetTestConnectionString</a:t>
            </a:r>
            <a:r>
              <a:rPr lang="en-US" sz="800" dirty="0">
                <a:solidFill>
                  <a:srgbClr val="1B1B1B"/>
                </a:solidFill>
                <a:latin typeface="Open Sans" panose="020B0606030504020204" pitchFamily="34" charset="0"/>
              </a:rPr>
              <a:t>();</a:t>
            </a:r>
          </a:p>
          <a:p>
            <a:r>
              <a:rPr lang="en-US" sz="800" dirty="0">
                <a:solidFill>
                  <a:srgbClr val="1B1B1B"/>
                </a:solidFill>
                <a:latin typeface="Open Sans" panose="020B0606030504020204" pitchFamily="34" charset="0"/>
              </a:rPr>
              <a:t>        // Need to use reflection here since you </a:t>
            </a:r>
          </a:p>
          <a:p>
            <a:r>
              <a:rPr lang="en-US" sz="800" dirty="0">
                <a:solidFill>
                  <a:srgbClr val="1B1B1B"/>
                </a:solidFill>
                <a:latin typeface="Open Sans" panose="020B0606030504020204" pitchFamily="34" charset="0"/>
              </a:rPr>
              <a:t>        // cannot use Generics with a </a:t>
            </a:r>
            <a:r>
              <a:rPr lang="en-US" sz="800" dirty="0" err="1">
                <a:solidFill>
                  <a:srgbClr val="1B1B1B"/>
                </a:solidFill>
                <a:latin typeface="Open Sans" panose="020B0606030504020204" pitchFamily="34" charset="0"/>
              </a:rPr>
              <a:t>contructors</a:t>
            </a:r>
            <a:r>
              <a:rPr lang="en-US" sz="800" dirty="0">
                <a:solidFill>
                  <a:srgbClr val="1B1B1B"/>
                </a:solidFill>
                <a:latin typeface="Open Sans" panose="020B0606030504020204" pitchFamily="34" charset="0"/>
              </a:rPr>
              <a:t> that require params</a:t>
            </a:r>
          </a:p>
          <a:p>
            <a:r>
              <a:rPr lang="en-US" sz="800" dirty="0">
                <a:solidFill>
                  <a:srgbClr val="1B1B1B"/>
                </a:solidFill>
                <a:latin typeface="Open Sans" panose="020B0606030504020204" pitchFamily="34" charset="0"/>
              </a:rPr>
              <a:t>        Type[] types = {</a:t>
            </a:r>
            <a:r>
              <a:rPr lang="en-US" sz="800" dirty="0" err="1">
                <a:solidFill>
                  <a:srgbClr val="1B1B1B"/>
                </a:solidFill>
                <a:latin typeface="Open Sans" panose="020B0606030504020204" pitchFamily="34" charset="0"/>
              </a:rPr>
              <a:t>typeof</a:t>
            </a:r>
            <a:r>
              <a:rPr lang="en-US" sz="800" dirty="0">
                <a:solidFill>
                  <a:srgbClr val="1B1B1B"/>
                </a:solidFill>
                <a:latin typeface="Open Sans" panose="020B0606030504020204" pitchFamily="34" charset="0"/>
              </a:rPr>
              <a:t>(string)};</a:t>
            </a:r>
          </a:p>
          <a:p>
            <a:r>
              <a:rPr lang="en-US" sz="800" dirty="0">
                <a:solidFill>
                  <a:srgbClr val="1B1B1B"/>
                </a:solidFill>
                <a:latin typeface="Open Sans" panose="020B0606030504020204" pitchFamily="34" charset="0"/>
              </a:rPr>
              <a:t>        Object[] </a:t>
            </a:r>
            <a:r>
              <a:rPr lang="en-US" sz="800" dirty="0" err="1">
                <a:solidFill>
                  <a:srgbClr val="1B1B1B"/>
                </a:solidFill>
                <a:latin typeface="Open Sans" panose="020B0606030504020204" pitchFamily="34" charset="0"/>
              </a:rPr>
              <a:t>typeValues</a:t>
            </a:r>
            <a:r>
              <a:rPr lang="en-US" sz="800" dirty="0">
                <a:solidFill>
                  <a:srgbClr val="1B1B1B"/>
                </a:solidFill>
                <a:latin typeface="Open Sans" panose="020B0606030504020204" pitchFamily="34" charset="0"/>
              </a:rPr>
              <a:t> = { </a:t>
            </a:r>
            <a:r>
              <a:rPr lang="en-US" sz="800" dirty="0" err="1">
                <a:solidFill>
                  <a:srgbClr val="1B1B1B"/>
                </a:solidFill>
                <a:latin typeface="Open Sans" panose="020B0606030504020204" pitchFamily="34" charset="0"/>
              </a:rPr>
              <a:t>testConnectionString</a:t>
            </a:r>
            <a:r>
              <a:rPr lang="en-US" sz="800" dirty="0">
                <a:solidFill>
                  <a:srgbClr val="1B1B1B"/>
                </a:solidFill>
                <a:latin typeface="Open Sans" panose="020B0606030504020204" pitchFamily="34" charset="0"/>
              </a:rPr>
              <a:t> };</a:t>
            </a:r>
          </a:p>
          <a:p>
            <a:r>
              <a:rPr lang="en-US" sz="800" dirty="0">
                <a:solidFill>
                  <a:srgbClr val="1B1B1B"/>
                </a:solidFill>
                <a:latin typeface="Open Sans" panose="020B0606030504020204" pitchFamily="34" charset="0"/>
              </a:rPr>
              <a:t>        </a:t>
            </a:r>
            <a:r>
              <a:rPr lang="en-US" sz="800" dirty="0" err="1">
                <a:solidFill>
                  <a:srgbClr val="1B1B1B"/>
                </a:solidFill>
                <a:latin typeface="Open Sans" panose="020B0606030504020204" pitchFamily="34" charset="0"/>
              </a:rPr>
              <a:t>this.TestDataContext</a:t>
            </a:r>
            <a:r>
              <a:rPr lang="en-US" sz="800" dirty="0">
                <a:solidFill>
                  <a:srgbClr val="1B1B1B"/>
                </a:solidFill>
                <a:latin typeface="Open Sans" panose="020B0606030504020204" pitchFamily="34" charset="0"/>
              </a:rPr>
              <a:t> = (T)</a:t>
            </a:r>
            <a:r>
              <a:rPr lang="en-US" sz="800" dirty="0" err="1">
                <a:solidFill>
                  <a:srgbClr val="1B1B1B"/>
                </a:solidFill>
                <a:latin typeface="Open Sans" panose="020B0606030504020204" pitchFamily="34" charset="0"/>
              </a:rPr>
              <a:t>typeof</a:t>
            </a:r>
            <a:r>
              <a:rPr lang="en-US" sz="800" dirty="0">
                <a:solidFill>
                  <a:srgbClr val="1B1B1B"/>
                </a:solidFill>
                <a:latin typeface="Open Sans" panose="020B0606030504020204" pitchFamily="34" charset="0"/>
              </a:rPr>
              <a:t>(T).</a:t>
            </a:r>
            <a:r>
              <a:rPr lang="en-US" sz="800" dirty="0" err="1">
                <a:solidFill>
                  <a:srgbClr val="1B1B1B"/>
                </a:solidFill>
                <a:latin typeface="Open Sans" panose="020B0606030504020204" pitchFamily="34" charset="0"/>
              </a:rPr>
              <a:t>GetConstructor</a:t>
            </a:r>
            <a:r>
              <a:rPr lang="en-US" sz="800" dirty="0">
                <a:solidFill>
                  <a:srgbClr val="1B1B1B"/>
                </a:solidFill>
                <a:latin typeface="Open Sans" panose="020B0606030504020204" pitchFamily="34" charset="0"/>
              </a:rPr>
              <a:t>(types).Invoke(</a:t>
            </a:r>
            <a:r>
              <a:rPr lang="en-US" sz="800" dirty="0" err="1">
                <a:solidFill>
                  <a:srgbClr val="1B1B1B"/>
                </a:solidFill>
                <a:latin typeface="Open Sans" panose="020B0606030504020204" pitchFamily="34" charset="0"/>
              </a:rPr>
              <a:t>typeValues</a:t>
            </a:r>
            <a:r>
              <a:rPr lang="en-US" sz="800" dirty="0">
                <a:solidFill>
                  <a:srgbClr val="1B1B1B"/>
                </a:solidFill>
                <a:latin typeface="Open Sans" panose="020B0606030504020204" pitchFamily="34" charset="0"/>
              </a:rPr>
              <a:t>);</a:t>
            </a:r>
          </a:p>
          <a:p>
            <a:r>
              <a:rPr lang="en-US" sz="800" dirty="0">
                <a:solidFill>
                  <a:srgbClr val="1B1B1B"/>
                </a:solidFill>
                <a:latin typeface="Open Sans" panose="020B0606030504020204" pitchFamily="34" charset="0"/>
              </a:rPr>
              <a:t>        </a:t>
            </a:r>
            <a:r>
              <a:rPr lang="en-US" sz="800" dirty="0" err="1">
                <a:solidFill>
                  <a:srgbClr val="1B1B1B"/>
                </a:solidFill>
                <a:latin typeface="Open Sans" panose="020B0606030504020204" pitchFamily="34" charset="0"/>
              </a:rPr>
              <a:t>this.RemoveTestDB</a:t>
            </a:r>
            <a:r>
              <a:rPr lang="en-US" sz="800" dirty="0">
                <a:solidFill>
                  <a:srgbClr val="1B1B1B"/>
                </a:solidFill>
                <a:latin typeface="Open Sans" panose="020B0606030504020204" pitchFamily="34" charset="0"/>
              </a:rPr>
              <a:t>();</a:t>
            </a:r>
          </a:p>
          <a:p>
            <a:r>
              <a:rPr lang="en-US" sz="800" dirty="0">
                <a:solidFill>
                  <a:srgbClr val="1B1B1B"/>
                </a:solidFill>
                <a:latin typeface="Open Sans" panose="020B0606030504020204" pitchFamily="34" charset="0"/>
              </a:rPr>
              <a:t>        </a:t>
            </a:r>
            <a:r>
              <a:rPr lang="en-US" sz="800" dirty="0" err="1">
                <a:solidFill>
                  <a:srgbClr val="1B1B1B"/>
                </a:solidFill>
                <a:latin typeface="Open Sans" panose="020B0606030504020204" pitchFamily="34" charset="0"/>
              </a:rPr>
              <a:t>this.TestDataContext.CreateDatabase</a:t>
            </a:r>
            <a:r>
              <a:rPr lang="en-US" sz="800" dirty="0">
                <a:solidFill>
                  <a:srgbClr val="1B1B1B"/>
                </a:solidFill>
                <a:latin typeface="Open Sans" panose="020B0606030504020204" pitchFamily="34" charset="0"/>
              </a:rPr>
              <a:t>();</a:t>
            </a:r>
          </a:p>
          <a:p>
            <a:r>
              <a:rPr lang="en-US" sz="800" dirty="0">
                <a:solidFill>
                  <a:srgbClr val="1B1B1B"/>
                </a:solidFill>
                <a:latin typeface="Open Sans" panose="020B0606030504020204" pitchFamily="34" charset="0"/>
              </a:rPr>
              <a:t>    }</a:t>
            </a:r>
          </a:p>
          <a:p>
            <a:r>
              <a:rPr lang="en-US" sz="800" dirty="0">
                <a:solidFill>
                  <a:srgbClr val="1B1B1B"/>
                </a:solidFill>
                <a:latin typeface="Open Sans" panose="020B0606030504020204" pitchFamily="34" charset="0"/>
              </a:rPr>
              <a:t>    [</a:t>
            </a:r>
            <a:r>
              <a:rPr lang="en-US" sz="800" dirty="0" err="1">
                <a:solidFill>
                  <a:srgbClr val="1B1B1B"/>
                </a:solidFill>
                <a:latin typeface="Open Sans" panose="020B0606030504020204" pitchFamily="34" charset="0"/>
              </a:rPr>
              <a:t>TestCleanup</a:t>
            </a:r>
            <a:r>
              <a:rPr lang="en-US" sz="800" dirty="0">
                <a:solidFill>
                  <a:srgbClr val="1B1B1B"/>
                </a:solidFill>
                <a:latin typeface="Open Sans" panose="020B0606030504020204" pitchFamily="34" charset="0"/>
              </a:rPr>
              <a:t>]</a:t>
            </a:r>
          </a:p>
          <a:p>
            <a:r>
              <a:rPr lang="en-US" sz="800" dirty="0">
                <a:solidFill>
                  <a:srgbClr val="1B1B1B"/>
                </a:solidFill>
                <a:latin typeface="Open Sans" panose="020B0606030504020204" pitchFamily="34" charset="0"/>
              </a:rPr>
              <a:t>    public void Cleanup()</a:t>
            </a:r>
          </a:p>
          <a:p>
            <a:r>
              <a:rPr lang="en-US" sz="800" dirty="0">
                <a:solidFill>
                  <a:srgbClr val="1B1B1B"/>
                </a:solidFill>
                <a:latin typeface="Open Sans" panose="020B0606030504020204" pitchFamily="34" charset="0"/>
              </a:rPr>
              <a:t>    {</a:t>
            </a:r>
          </a:p>
          <a:p>
            <a:r>
              <a:rPr lang="en-US" sz="800" dirty="0">
                <a:solidFill>
                  <a:srgbClr val="1B1B1B"/>
                </a:solidFill>
                <a:latin typeface="Open Sans" panose="020B0606030504020204" pitchFamily="34" charset="0"/>
              </a:rPr>
              <a:t>        </a:t>
            </a:r>
            <a:r>
              <a:rPr lang="en-US" sz="800" dirty="0" err="1">
                <a:solidFill>
                  <a:srgbClr val="1B1B1B"/>
                </a:solidFill>
                <a:latin typeface="Open Sans" panose="020B0606030504020204" pitchFamily="34" charset="0"/>
              </a:rPr>
              <a:t>this.RemoveTestDB</a:t>
            </a:r>
            <a:r>
              <a:rPr lang="en-US" sz="800" dirty="0">
                <a:solidFill>
                  <a:srgbClr val="1B1B1B"/>
                </a:solidFill>
                <a:latin typeface="Open Sans" panose="020B0606030504020204" pitchFamily="34" charset="0"/>
              </a:rPr>
              <a:t>();</a:t>
            </a:r>
          </a:p>
          <a:p>
            <a:r>
              <a:rPr lang="en-US" sz="800" dirty="0">
                <a:solidFill>
                  <a:srgbClr val="1B1B1B"/>
                </a:solidFill>
                <a:latin typeface="Open Sans" panose="020B0606030504020204" pitchFamily="34" charset="0"/>
              </a:rPr>
              <a:t>    }</a:t>
            </a:r>
          </a:p>
          <a:p>
            <a:r>
              <a:rPr lang="en-US" sz="800" dirty="0">
                <a:solidFill>
                  <a:srgbClr val="1B1B1B"/>
                </a:solidFill>
                <a:latin typeface="Open Sans" panose="020B0606030504020204" pitchFamily="34" charset="0"/>
              </a:rPr>
              <a:t>    protected void </a:t>
            </a:r>
            <a:r>
              <a:rPr lang="en-US" sz="800" dirty="0" err="1">
                <a:solidFill>
                  <a:srgbClr val="1B1B1B"/>
                </a:solidFill>
                <a:latin typeface="Open Sans" panose="020B0606030504020204" pitchFamily="34" charset="0"/>
              </a:rPr>
              <a:t>RemoveTestDB</a:t>
            </a:r>
            <a:r>
              <a:rPr lang="en-US" sz="800" dirty="0">
                <a:solidFill>
                  <a:srgbClr val="1B1B1B"/>
                </a:solidFill>
                <a:latin typeface="Open Sans" panose="020B0606030504020204" pitchFamily="34" charset="0"/>
              </a:rPr>
              <a:t>()</a:t>
            </a:r>
          </a:p>
          <a:p>
            <a:r>
              <a:rPr lang="en-US" sz="800" dirty="0">
                <a:solidFill>
                  <a:srgbClr val="1B1B1B"/>
                </a:solidFill>
                <a:latin typeface="Open Sans" panose="020B0606030504020204" pitchFamily="34" charset="0"/>
              </a:rPr>
              <a:t>    {</a:t>
            </a:r>
          </a:p>
          <a:p>
            <a:r>
              <a:rPr lang="en-US" sz="800" dirty="0">
                <a:solidFill>
                  <a:srgbClr val="1B1B1B"/>
                </a:solidFill>
                <a:latin typeface="Open Sans" panose="020B0606030504020204" pitchFamily="34" charset="0"/>
              </a:rPr>
              <a:t>        if (</a:t>
            </a:r>
            <a:r>
              <a:rPr lang="en-US" sz="800" dirty="0" err="1">
                <a:solidFill>
                  <a:srgbClr val="1B1B1B"/>
                </a:solidFill>
                <a:latin typeface="Open Sans" panose="020B0606030504020204" pitchFamily="34" charset="0"/>
              </a:rPr>
              <a:t>this.TestDataContext.DatabaseExists</a:t>
            </a:r>
            <a:r>
              <a:rPr lang="en-US" sz="800" dirty="0">
                <a:solidFill>
                  <a:srgbClr val="1B1B1B"/>
                </a:solidFill>
                <a:latin typeface="Open Sans" panose="020B0606030504020204" pitchFamily="34" charset="0"/>
              </a:rPr>
              <a:t>())</a:t>
            </a:r>
          </a:p>
          <a:p>
            <a:r>
              <a:rPr lang="en-US" sz="800" dirty="0">
                <a:solidFill>
                  <a:srgbClr val="1B1B1B"/>
                </a:solidFill>
                <a:latin typeface="Open Sans" panose="020B0606030504020204" pitchFamily="34" charset="0"/>
              </a:rPr>
              <a:t>            </a:t>
            </a:r>
            <a:r>
              <a:rPr lang="en-US" sz="800" dirty="0" err="1">
                <a:solidFill>
                  <a:srgbClr val="1B1B1B"/>
                </a:solidFill>
                <a:latin typeface="Open Sans" panose="020B0606030504020204" pitchFamily="34" charset="0"/>
              </a:rPr>
              <a:t>this.TestDataContext.DeleteDatabase</a:t>
            </a:r>
            <a:r>
              <a:rPr lang="en-US" sz="800" dirty="0">
                <a:solidFill>
                  <a:srgbClr val="1B1B1B"/>
                </a:solidFill>
                <a:latin typeface="Open Sans" panose="020B0606030504020204" pitchFamily="34" charset="0"/>
              </a:rPr>
              <a:t>();</a:t>
            </a:r>
          </a:p>
          <a:p>
            <a:r>
              <a:rPr lang="en-US" sz="800" dirty="0">
                <a:solidFill>
                  <a:srgbClr val="1B1B1B"/>
                </a:solidFill>
                <a:latin typeface="Open Sans" panose="020B0606030504020204" pitchFamily="34" charset="0"/>
              </a:rPr>
              <a:t>    }</a:t>
            </a:r>
          </a:p>
          <a:p>
            <a:r>
              <a:rPr lang="en-US" sz="800" dirty="0">
                <a:solidFill>
                  <a:srgbClr val="1B1B1B"/>
                </a:solidFill>
                <a:latin typeface="Open Sans" panose="020B0606030504020204" pitchFamily="34" charset="0"/>
              </a:rPr>
              <a:t>    private static string </a:t>
            </a:r>
            <a:r>
              <a:rPr lang="en-US" sz="800" dirty="0" err="1">
                <a:solidFill>
                  <a:srgbClr val="1B1B1B"/>
                </a:solidFill>
                <a:latin typeface="Open Sans" panose="020B0606030504020204" pitchFamily="34" charset="0"/>
              </a:rPr>
              <a:t>GetTestConnectionString</a:t>
            </a:r>
            <a:r>
              <a:rPr lang="en-US" sz="800" dirty="0">
                <a:solidFill>
                  <a:srgbClr val="1B1B1B"/>
                </a:solidFill>
                <a:latin typeface="Open Sans" panose="020B0606030504020204" pitchFamily="34" charset="0"/>
              </a:rPr>
              <a:t>()</a:t>
            </a:r>
          </a:p>
          <a:p>
            <a:r>
              <a:rPr lang="en-US" sz="800" dirty="0">
                <a:solidFill>
                  <a:srgbClr val="1B1B1B"/>
                </a:solidFill>
                <a:latin typeface="Open Sans" panose="020B0606030504020204" pitchFamily="34" charset="0"/>
              </a:rPr>
              <a:t>    {</a:t>
            </a:r>
          </a:p>
          <a:p>
            <a:r>
              <a:rPr lang="en-US" sz="800" dirty="0">
                <a:solidFill>
                  <a:srgbClr val="1B1B1B"/>
                </a:solidFill>
                <a:latin typeface="Open Sans" panose="020B0606030504020204" pitchFamily="34" charset="0"/>
              </a:rPr>
              <a:t>        var </a:t>
            </a:r>
            <a:r>
              <a:rPr lang="en-US" sz="800" dirty="0" err="1">
                <a:solidFill>
                  <a:srgbClr val="1B1B1B"/>
                </a:solidFill>
                <a:latin typeface="Open Sans" panose="020B0606030504020204" pitchFamily="34" charset="0"/>
              </a:rPr>
              <a:t>conBuilder</a:t>
            </a:r>
            <a:r>
              <a:rPr lang="en-US" sz="800" dirty="0">
                <a:solidFill>
                  <a:srgbClr val="1B1B1B"/>
                </a:solidFill>
                <a:latin typeface="Open Sans" panose="020B0606030504020204" pitchFamily="34" charset="0"/>
              </a:rPr>
              <a:t> = new </a:t>
            </a:r>
            <a:r>
              <a:rPr lang="en-US" sz="800" dirty="0" err="1">
                <a:solidFill>
                  <a:srgbClr val="1B1B1B"/>
                </a:solidFill>
                <a:latin typeface="Open Sans" panose="020B0606030504020204" pitchFamily="34" charset="0"/>
              </a:rPr>
              <a:t>SqlConnectionStringBuilder</a:t>
            </a:r>
            <a:r>
              <a:rPr lang="en-US" sz="800" dirty="0">
                <a:solidFill>
                  <a:srgbClr val="1B1B1B"/>
                </a:solidFill>
                <a:latin typeface="Open Sans" panose="020B0606030504020204" pitchFamily="34" charset="0"/>
              </a:rPr>
              <a:t>();</a:t>
            </a:r>
          </a:p>
          <a:p>
            <a:r>
              <a:rPr lang="en-US" sz="800" dirty="0">
                <a:solidFill>
                  <a:srgbClr val="1B1B1B"/>
                </a:solidFill>
                <a:latin typeface="Open Sans" panose="020B0606030504020204" pitchFamily="34" charset="0"/>
              </a:rPr>
              <a:t>        </a:t>
            </a:r>
            <a:r>
              <a:rPr lang="en-US" sz="800" dirty="0" err="1">
                <a:solidFill>
                  <a:srgbClr val="1B1B1B"/>
                </a:solidFill>
                <a:latin typeface="Open Sans" panose="020B0606030504020204" pitchFamily="34" charset="0"/>
              </a:rPr>
              <a:t>conBuilder.AttachDBFilename</a:t>
            </a:r>
            <a:r>
              <a:rPr lang="en-US" sz="800" dirty="0">
                <a:solidFill>
                  <a:srgbClr val="1B1B1B"/>
                </a:solidFill>
                <a:latin typeface="Open Sans" panose="020B0606030504020204" pitchFamily="34" charset="0"/>
              </a:rPr>
              <a:t> = </a:t>
            </a:r>
            <a:r>
              <a:rPr lang="en-US" sz="800" dirty="0" err="1">
                <a:solidFill>
                  <a:srgbClr val="1B1B1B"/>
                </a:solidFill>
                <a:latin typeface="Open Sans" panose="020B0606030504020204" pitchFamily="34" charset="0"/>
              </a:rPr>
              <a:t>TestDBPath</a:t>
            </a:r>
            <a:r>
              <a:rPr lang="en-US" sz="800" dirty="0">
                <a:solidFill>
                  <a:srgbClr val="1B1B1B"/>
                </a:solidFill>
                <a:latin typeface="Open Sans" panose="020B0606030504020204" pitchFamily="34" charset="0"/>
              </a:rPr>
              <a:t>;</a:t>
            </a:r>
          </a:p>
          <a:p>
            <a:r>
              <a:rPr lang="en-US" sz="800" dirty="0">
                <a:solidFill>
                  <a:srgbClr val="1B1B1B"/>
                </a:solidFill>
                <a:latin typeface="Open Sans" panose="020B0606030504020204" pitchFamily="34" charset="0"/>
              </a:rPr>
              <a:t>        </a:t>
            </a:r>
            <a:r>
              <a:rPr lang="en-US" sz="800" dirty="0" err="1">
                <a:solidFill>
                  <a:srgbClr val="1B1B1B"/>
                </a:solidFill>
                <a:latin typeface="Open Sans" panose="020B0606030504020204" pitchFamily="34" charset="0"/>
              </a:rPr>
              <a:t>conBuilder.DataSource</a:t>
            </a:r>
            <a:r>
              <a:rPr lang="en-US" sz="800" dirty="0">
                <a:solidFill>
                  <a:srgbClr val="1B1B1B"/>
                </a:solidFill>
                <a:latin typeface="Open Sans" panose="020B0606030504020204" pitchFamily="34" charset="0"/>
              </a:rPr>
              <a:t> = @".SQLExpress";</a:t>
            </a:r>
          </a:p>
          <a:p>
            <a:r>
              <a:rPr lang="en-US" sz="800" dirty="0">
                <a:solidFill>
                  <a:srgbClr val="1B1B1B"/>
                </a:solidFill>
                <a:latin typeface="Open Sans" panose="020B0606030504020204" pitchFamily="34" charset="0"/>
              </a:rPr>
              <a:t>        </a:t>
            </a:r>
            <a:r>
              <a:rPr lang="en-US" sz="800" dirty="0" err="1">
                <a:solidFill>
                  <a:srgbClr val="1B1B1B"/>
                </a:solidFill>
                <a:latin typeface="Open Sans" panose="020B0606030504020204" pitchFamily="34" charset="0"/>
              </a:rPr>
              <a:t>conBuilder.IntegratedSecurity</a:t>
            </a:r>
            <a:r>
              <a:rPr lang="en-US" sz="800" dirty="0">
                <a:solidFill>
                  <a:srgbClr val="1B1B1B"/>
                </a:solidFill>
                <a:latin typeface="Open Sans" panose="020B0606030504020204" pitchFamily="34" charset="0"/>
              </a:rPr>
              <a:t> = true;</a:t>
            </a:r>
          </a:p>
          <a:p>
            <a:r>
              <a:rPr lang="en-US" sz="800" dirty="0">
                <a:solidFill>
                  <a:srgbClr val="1B1B1B"/>
                </a:solidFill>
                <a:latin typeface="Open Sans" panose="020B0606030504020204" pitchFamily="34" charset="0"/>
              </a:rPr>
              <a:t>        </a:t>
            </a:r>
            <a:r>
              <a:rPr lang="en-US" sz="800" dirty="0" err="1">
                <a:solidFill>
                  <a:srgbClr val="1B1B1B"/>
                </a:solidFill>
                <a:latin typeface="Open Sans" panose="020B0606030504020204" pitchFamily="34" charset="0"/>
              </a:rPr>
              <a:t>conBuilder.UserInstance</a:t>
            </a:r>
            <a:r>
              <a:rPr lang="en-US" sz="800" dirty="0">
                <a:solidFill>
                  <a:srgbClr val="1B1B1B"/>
                </a:solidFill>
                <a:latin typeface="Open Sans" panose="020B0606030504020204" pitchFamily="34" charset="0"/>
              </a:rPr>
              <a:t> = true;</a:t>
            </a:r>
          </a:p>
          <a:p>
            <a:r>
              <a:rPr lang="en-US" sz="800" dirty="0">
                <a:solidFill>
                  <a:srgbClr val="1B1B1B"/>
                </a:solidFill>
                <a:latin typeface="Open Sans" panose="020B0606030504020204" pitchFamily="34" charset="0"/>
              </a:rPr>
              <a:t>        return </a:t>
            </a:r>
            <a:r>
              <a:rPr lang="en-US" sz="800" dirty="0" err="1">
                <a:solidFill>
                  <a:srgbClr val="1B1B1B"/>
                </a:solidFill>
                <a:latin typeface="Open Sans" panose="020B0606030504020204" pitchFamily="34" charset="0"/>
              </a:rPr>
              <a:t>conBuilder.ConnectionString</a:t>
            </a:r>
            <a:r>
              <a:rPr lang="en-US" sz="800" dirty="0">
                <a:solidFill>
                  <a:srgbClr val="1B1B1B"/>
                </a:solidFill>
                <a:latin typeface="Open Sans" panose="020B0606030504020204" pitchFamily="34" charset="0"/>
              </a:rPr>
              <a:t>;</a:t>
            </a:r>
          </a:p>
          <a:p>
            <a:r>
              <a:rPr lang="en-US" sz="800" dirty="0">
                <a:solidFill>
                  <a:srgbClr val="1B1B1B"/>
                </a:solidFill>
                <a:latin typeface="Open Sans" panose="020B0606030504020204" pitchFamily="34" charset="0"/>
              </a:rPr>
              <a:t>    }</a:t>
            </a:r>
          </a:p>
          <a:p>
            <a:r>
              <a:rPr lang="en-US" sz="800" dirty="0">
                <a:solidFill>
                  <a:srgbClr val="1B1B1B"/>
                </a:solidFill>
                <a:latin typeface="Open Sans" panose="020B0606030504020204" pitchFamily="34" charset="0"/>
              </a:rPr>
              <a:t>}</a:t>
            </a:r>
            <a:endParaRPr lang="en-US" sz="800" dirty="0"/>
          </a:p>
        </p:txBody>
      </p:sp>
      <p:sp>
        <p:nvSpPr>
          <p:cNvPr id="7" name="AutoShape 2">
            <a:extLst>
              <a:ext uri="{FF2B5EF4-FFF2-40B4-BE49-F238E27FC236}">
                <a16:creationId xmlns:a16="http://schemas.microsoft.com/office/drawing/2014/main" id="{19711837-F7DF-95B7-AFA6-BA39B8CA859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30378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9" name="TextBox 8">
            <a:extLst>
              <a:ext uri="{FF2B5EF4-FFF2-40B4-BE49-F238E27FC236}">
                <a16:creationId xmlns:a16="http://schemas.microsoft.com/office/drawing/2014/main" id="{B36BD585-441C-49C6-B897-01E37EE9C911}"/>
              </a:ext>
            </a:extLst>
          </p:cNvPr>
          <p:cNvSpPr txBox="1"/>
          <p:nvPr/>
        </p:nvSpPr>
        <p:spPr>
          <a:xfrm>
            <a:off x="2238233" y="2784143"/>
            <a:ext cx="184731" cy="307777"/>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8A483D8A-DBBF-7698-A933-DB45CEFE4910}"/>
              </a:ext>
            </a:extLst>
          </p:cNvPr>
          <p:cNvSpPr txBox="1"/>
          <p:nvPr/>
        </p:nvSpPr>
        <p:spPr>
          <a:xfrm>
            <a:off x="603821" y="1391123"/>
            <a:ext cx="2371162" cy="369332"/>
          </a:xfrm>
          <a:prstGeom prst="rect">
            <a:avLst/>
          </a:prstGeom>
          <a:noFill/>
        </p:spPr>
        <p:txBody>
          <a:bodyPr wrap="none" rtlCol="0">
            <a:spAutoFit/>
          </a:bodyPr>
          <a:lstStyle/>
          <a:p>
            <a:pPr algn="l"/>
            <a:r>
              <a:rPr lang="en-US" sz="1800" b="0" i="0" dirty="0" err="1">
                <a:solidFill>
                  <a:srgbClr val="1B1B1B"/>
                </a:solidFill>
                <a:effectLst/>
                <a:latin typeface="Open Sans" panose="020B0606030504020204" pitchFamily="34" charset="0"/>
              </a:rPr>
              <a:t>HomeControllerTest</a:t>
            </a:r>
            <a:endParaRPr lang="en-US" sz="1800" b="1" i="0" dirty="0">
              <a:solidFill>
                <a:srgbClr val="161C2D"/>
              </a:solidFill>
              <a:effectLst/>
              <a:latin typeface="Nunito" pitchFamily="2" charset="0"/>
            </a:endParaRPr>
          </a:p>
        </p:txBody>
      </p:sp>
      <p:sp>
        <p:nvSpPr>
          <p:cNvPr id="8" name="TextBox 7">
            <a:extLst>
              <a:ext uri="{FF2B5EF4-FFF2-40B4-BE49-F238E27FC236}">
                <a16:creationId xmlns:a16="http://schemas.microsoft.com/office/drawing/2014/main" id="{621741CD-F295-53DA-A730-0ED377D35B86}"/>
              </a:ext>
            </a:extLst>
          </p:cNvPr>
          <p:cNvSpPr txBox="1"/>
          <p:nvPr/>
        </p:nvSpPr>
        <p:spPr>
          <a:xfrm>
            <a:off x="3597243" y="1270853"/>
            <a:ext cx="4997513" cy="5755422"/>
          </a:xfrm>
          <a:prstGeom prst="rect">
            <a:avLst/>
          </a:prstGeom>
          <a:noFill/>
        </p:spPr>
        <p:txBody>
          <a:bodyPr wrap="square" rtlCol="0">
            <a:spAutoFit/>
          </a:bodyPr>
          <a:lstStyle/>
          <a:p>
            <a:r>
              <a:rPr lang="en-US" sz="800" i="0" dirty="0">
                <a:solidFill>
                  <a:srgbClr val="1B1B1B"/>
                </a:solidFill>
                <a:effectLst/>
                <a:latin typeface="Open Sans" panose="020B0606030504020204" pitchFamily="34" charset="0"/>
              </a:rPr>
              <a:t> [</a:t>
            </a:r>
            <a:r>
              <a:rPr lang="en-US" sz="800" i="0" dirty="0" err="1">
                <a:solidFill>
                  <a:srgbClr val="1B1B1B"/>
                </a:solidFill>
                <a:effectLst/>
                <a:latin typeface="Open Sans" panose="020B0606030504020204" pitchFamily="34" charset="0"/>
              </a:rPr>
              <a:t>TestClass</a:t>
            </a:r>
            <a:r>
              <a:rPr lang="en-US" sz="800" i="0" dirty="0">
                <a:solidFill>
                  <a:srgbClr val="1B1B1B"/>
                </a:solidFill>
                <a:effectLst/>
                <a:latin typeface="Open Sans" panose="020B0606030504020204" pitchFamily="34" charset="0"/>
              </a:rPr>
              <a:t>]</a:t>
            </a:r>
          </a:p>
          <a:p>
            <a:r>
              <a:rPr lang="en-US" sz="800" i="0" dirty="0">
                <a:solidFill>
                  <a:srgbClr val="1B1B1B"/>
                </a:solidFill>
                <a:effectLst/>
                <a:latin typeface="Open Sans" panose="020B0606030504020204" pitchFamily="34" charset="0"/>
              </a:rPr>
              <a:t>    public class </a:t>
            </a:r>
            <a:r>
              <a:rPr lang="en-US" sz="800" i="0" dirty="0" err="1">
                <a:solidFill>
                  <a:srgbClr val="1B1B1B"/>
                </a:solidFill>
                <a:effectLst/>
                <a:latin typeface="Open Sans" panose="020B0606030504020204" pitchFamily="34" charset="0"/>
              </a:rPr>
              <a:t>HomeControllerTest</a:t>
            </a:r>
            <a:r>
              <a:rPr lang="en-US" sz="800" i="0" dirty="0">
                <a:solidFill>
                  <a:srgbClr val="1B1B1B"/>
                </a:solidFill>
                <a:effectLst/>
                <a:latin typeface="Open Sans" panose="020B0606030504020204" pitchFamily="34" charset="0"/>
              </a:rPr>
              <a:t> : </a:t>
            </a:r>
            <a:r>
              <a:rPr lang="en-US" sz="800" i="0" dirty="0" err="1">
                <a:solidFill>
                  <a:srgbClr val="1B1B1B"/>
                </a:solidFill>
                <a:effectLst/>
                <a:latin typeface="Open Sans" panose="020B0606030504020204" pitchFamily="34" charset="0"/>
              </a:rPr>
              <a:t>DataContextUnitTest</a:t>
            </a:r>
            <a:r>
              <a:rPr lang="en-US" sz="800" i="0" dirty="0">
                <a:solidFill>
                  <a:srgbClr val="1B1B1B"/>
                </a:solidFill>
                <a:effectLst/>
                <a:latin typeface="Open Sans" panose="020B0606030504020204" pitchFamily="34" charset="0"/>
              </a:rPr>
              <a:t>&lt;</a:t>
            </a:r>
            <a:r>
              <a:rPr lang="en-US" sz="800" i="0" dirty="0" err="1">
                <a:solidFill>
                  <a:srgbClr val="1B1B1B"/>
                </a:solidFill>
                <a:effectLst/>
                <a:latin typeface="Open Sans" panose="020B0606030504020204" pitchFamily="34" charset="0"/>
              </a:rPr>
              <a:t>MovieDataContext</a:t>
            </a:r>
            <a:r>
              <a:rPr lang="en-US" sz="800" i="0" dirty="0">
                <a:solidFill>
                  <a:srgbClr val="1B1B1B"/>
                </a:solidFill>
                <a:effectLst/>
                <a:latin typeface="Open Sans" panose="020B0606030504020204" pitchFamily="34" charset="0"/>
              </a:rPr>
              <a:t>&gt;</a:t>
            </a:r>
          </a:p>
          <a:p>
            <a:r>
              <a:rPr lang="en-US" sz="800" i="0" dirty="0">
                <a:solidFill>
                  <a:srgbClr val="1B1B1B"/>
                </a:solidFill>
                <a:effectLst/>
                <a:latin typeface="Open Sans" panose="020B0606030504020204" pitchFamily="34" charset="0"/>
              </a:rPr>
              <a:t>    {</a:t>
            </a:r>
          </a:p>
          <a:p>
            <a:r>
              <a:rPr lang="en-US" sz="800" i="0" dirty="0">
                <a:solidFill>
                  <a:srgbClr val="1B1B1B"/>
                </a:solidFill>
                <a:effectLst/>
                <a:latin typeface="Open Sans" panose="020B0606030504020204" pitchFamily="34" charset="0"/>
              </a:rPr>
              <a:t>        public Movie </a:t>
            </a:r>
            <a:r>
              <a:rPr lang="en-US" sz="800" i="0" dirty="0" err="1">
                <a:solidFill>
                  <a:srgbClr val="1B1B1B"/>
                </a:solidFill>
                <a:effectLst/>
                <a:latin typeface="Open Sans" panose="020B0606030504020204" pitchFamily="34" charset="0"/>
              </a:rPr>
              <a:t>CreateTestMovie</a:t>
            </a:r>
            <a:r>
              <a:rPr lang="en-US" sz="800" i="0" dirty="0">
                <a:solidFill>
                  <a:srgbClr val="1B1B1B"/>
                </a:solidFill>
                <a:effectLst/>
                <a:latin typeface="Open Sans" panose="020B0606030504020204" pitchFamily="34" charset="0"/>
              </a:rPr>
              <a:t>(string title, string director)</a:t>
            </a:r>
          </a:p>
          <a:p>
            <a:r>
              <a:rPr lang="en-US" sz="800" i="0" dirty="0">
                <a:solidFill>
                  <a:srgbClr val="1B1B1B"/>
                </a:solidFill>
                <a:effectLst/>
                <a:latin typeface="Open Sans" panose="020B0606030504020204" pitchFamily="34" charset="0"/>
              </a:rPr>
              <a:t>        {</a:t>
            </a:r>
          </a:p>
          <a:p>
            <a:r>
              <a:rPr lang="en-US" sz="800" i="0" dirty="0">
                <a:solidFill>
                  <a:srgbClr val="1B1B1B"/>
                </a:solidFill>
                <a:effectLst/>
                <a:latin typeface="Open Sans" panose="020B0606030504020204" pitchFamily="34" charset="0"/>
              </a:rPr>
              <a:t>            var </a:t>
            </a:r>
            <a:r>
              <a:rPr lang="en-US" sz="800" i="0" dirty="0" err="1">
                <a:solidFill>
                  <a:srgbClr val="1B1B1B"/>
                </a:solidFill>
                <a:effectLst/>
                <a:latin typeface="Open Sans" panose="020B0606030504020204" pitchFamily="34" charset="0"/>
              </a:rPr>
              <a:t>newMovie</a:t>
            </a:r>
            <a:r>
              <a:rPr lang="en-US" sz="800" i="0" dirty="0">
                <a:solidFill>
                  <a:srgbClr val="1B1B1B"/>
                </a:solidFill>
                <a:effectLst/>
                <a:latin typeface="Open Sans" panose="020B0606030504020204" pitchFamily="34" charset="0"/>
              </a:rPr>
              <a:t> = new Movie();</a:t>
            </a:r>
          </a:p>
          <a:p>
            <a:r>
              <a:rPr lang="en-US" sz="800" i="0" dirty="0">
                <a:solidFill>
                  <a:srgbClr val="1B1B1B"/>
                </a:solidFill>
                <a:effectLst/>
                <a:latin typeface="Open Sans" panose="020B0606030504020204" pitchFamily="34" charset="0"/>
              </a:rPr>
              <a:t>            </a:t>
            </a:r>
            <a:r>
              <a:rPr lang="en-US" sz="800" i="0" dirty="0" err="1">
                <a:solidFill>
                  <a:srgbClr val="1B1B1B"/>
                </a:solidFill>
                <a:effectLst/>
                <a:latin typeface="Open Sans" panose="020B0606030504020204" pitchFamily="34" charset="0"/>
              </a:rPr>
              <a:t>newMovie.Title</a:t>
            </a:r>
            <a:r>
              <a:rPr lang="en-US" sz="800" i="0" dirty="0">
                <a:solidFill>
                  <a:srgbClr val="1B1B1B"/>
                </a:solidFill>
                <a:effectLst/>
                <a:latin typeface="Open Sans" panose="020B0606030504020204" pitchFamily="34" charset="0"/>
              </a:rPr>
              <a:t> = title;</a:t>
            </a:r>
          </a:p>
          <a:p>
            <a:r>
              <a:rPr lang="en-US" sz="800" i="0" dirty="0">
                <a:solidFill>
                  <a:srgbClr val="1B1B1B"/>
                </a:solidFill>
                <a:effectLst/>
                <a:latin typeface="Open Sans" panose="020B0606030504020204" pitchFamily="34" charset="0"/>
              </a:rPr>
              <a:t>            </a:t>
            </a:r>
            <a:r>
              <a:rPr lang="en-US" sz="800" i="0" dirty="0" err="1">
                <a:solidFill>
                  <a:srgbClr val="1B1B1B"/>
                </a:solidFill>
                <a:effectLst/>
                <a:latin typeface="Open Sans" panose="020B0606030504020204" pitchFamily="34" charset="0"/>
              </a:rPr>
              <a:t>newMovie.Director</a:t>
            </a:r>
            <a:r>
              <a:rPr lang="en-US" sz="800" i="0" dirty="0">
                <a:solidFill>
                  <a:srgbClr val="1B1B1B"/>
                </a:solidFill>
                <a:effectLst/>
                <a:latin typeface="Open Sans" panose="020B0606030504020204" pitchFamily="34" charset="0"/>
              </a:rPr>
              <a:t> = director;</a:t>
            </a:r>
          </a:p>
          <a:p>
            <a:r>
              <a:rPr lang="en-US" sz="800" i="0" dirty="0">
                <a:solidFill>
                  <a:srgbClr val="1B1B1B"/>
                </a:solidFill>
                <a:effectLst/>
                <a:latin typeface="Open Sans" panose="020B0606030504020204" pitchFamily="34" charset="0"/>
              </a:rPr>
              <a:t>            </a:t>
            </a:r>
            <a:r>
              <a:rPr lang="en-US" sz="800" i="0" dirty="0" err="1">
                <a:solidFill>
                  <a:srgbClr val="1B1B1B"/>
                </a:solidFill>
                <a:effectLst/>
                <a:latin typeface="Open Sans" panose="020B0606030504020204" pitchFamily="34" charset="0"/>
              </a:rPr>
              <a:t>newMovie.DateReleased</a:t>
            </a:r>
            <a:r>
              <a:rPr lang="en-US" sz="800" i="0" dirty="0">
                <a:solidFill>
                  <a:srgbClr val="1B1B1B"/>
                </a:solidFill>
                <a:effectLst/>
                <a:latin typeface="Open Sans" panose="020B0606030504020204" pitchFamily="34" charset="0"/>
              </a:rPr>
              <a:t> = </a:t>
            </a:r>
            <a:r>
              <a:rPr lang="en-US" sz="800" i="0" dirty="0" err="1">
                <a:solidFill>
                  <a:srgbClr val="1B1B1B"/>
                </a:solidFill>
                <a:effectLst/>
                <a:latin typeface="Open Sans" panose="020B0606030504020204" pitchFamily="34" charset="0"/>
              </a:rPr>
              <a:t>DateTime.Parse</a:t>
            </a:r>
            <a:r>
              <a:rPr lang="en-US" sz="800" i="0" dirty="0">
                <a:solidFill>
                  <a:srgbClr val="1B1B1B"/>
                </a:solidFill>
                <a:effectLst/>
                <a:latin typeface="Open Sans" panose="020B0606030504020204" pitchFamily="34" charset="0"/>
              </a:rPr>
              <a:t>("12/25/1966");</a:t>
            </a:r>
          </a:p>
          <a:p>
            <a:r>
              <a:rPr lang="en-US" sz="800" i="0" dirty="0">
                <a:solidFill>
                  <a:srgbClr val="1B1B1B"/>
                </a:solidFill>
                <a:effectLst/>
                <a:latin typeface="Open Sans" panose="020B0606030504020204" pitchFamily="34" charset="0"/>
              </a:rPr>
              <a:t>            return </a:t>
            </a:r>
            <a:r>
              <a:rPr lang="en-US" sz="800" i="0" dirty="0" err="1">
                <a:solidFill>
                  <a:srgbClr val="1B1B1B"/>
                </a:solidFill>
                <a:effectLst/>
                <a:latin typeface="Open Sans" panose="020B0606030504020204" pitchFamily="34" charset="0"/>
              </a:rPr>
              <a:t>newMovie</a:t>
            </a:r>
            <a:r>
              <a:rPr lang="en-US" sz="800" i="0" dirty="0">
                <a:solidFill>
                  <a:srgbClr val="1B1B1B"/>
                </a:solidFill>
                <a:effectLst/>
                <a:latin typeface="Open Sans" panose="020B0606030504020204" pitchFamily="34" charset="0"/>
              </a:rPr>
              <a:t>;</a:t>
            </a:r>
          </a:p>
          <a:p>
            <a:r>
              <a:rPr lang="en-US" sz="800" i="0" dirty="0">
                <a:solidFill>
                  <a:srgbClr val="1B1B1B"/>
                </a:solidFill>
                <a:effectLst/>
                <a:latin typeface="Open Sans" panose="020B0606030504020204" pitchFamily="34" charset="0"/>
              </a:rPr>
              <a:t>        }</a:t>
            </a:r>
          </a:p>
          <a:p>
            <a:r>
              <a:rPr lang="en-US" sz="800" i="0" dirty="0">
                <a:solidFill>
                  <a:srgbClr val="1B1B1B"/>
                </a:solidFill>
                <a:effectLst/>
                <a:latin typeface="Open Sans" panose="020B0606030504020204" pitchFamily="34" charset="0"/>
              </a:rPr>
              <a:t>        public void </a:t>
            </a:r>
            <a:r>
              <a:rPr lang="en-US" sz="800" i="0" dirty="0" err="1">
                <a:solidFill>
                  <a:srgbClr val="1B1B1B"/>
                </a:solidFill>
                <a:effectLst/>
                <a:latin typeface="Open Sans" panose="020B0606030504020204" pitchFamily="34" charset="0"/>
              </a:rPr>
              <a:t>AddTestData</a:t>
            </a:r>
            <a:r>
              <a:rPr lang="en-US" sz="800" i="0" dirty="0">
                <a:solidFill>
                  <a:srgbClr val="1B1B1B"/>
                </a:solidFill>
                <a:effectLst/>
                <a:latin typeface="Open Sans" panose="020B0606030504020204" pitchFamily="34" charset="0"/>
              </a:rPr>
              <a:t>()</a:t>
            </a:r>
          </a:p>
          <a:p>
            <a:r>
              <a:rPr lang="en-US" sz="800" i="0" dirty="0">
                <a:solidFill>
                  <a:srgbClr val="1B1B1B"/>
                </a:solidFill>
                <a:effectLst/>
                <a:latin typeface="Open Sans" panose="020B0606030504020204" pitchFamily="34" charset="0"/>
              </a:rPr>
              <a:t>        {</a:t>
            </a:r>
          </a:p>
          <a:p>
            <a:r>
              <a:rPr lang="en-US" sz="800" i="0" dirty="0">
                <a:solidFill>
                  <a:srgbClr val="1B1B1B"/>
                </a:solidFill>
                <a:effectLst/>
                <a:latin typeface="Open Sans" panose="020B0606030504020204" pitchFamily="34" charset="0"/>
              </a:rPr>
              <a:t>            var newMovie1 = </a:t>
            </a:r>
            <a:r>
              <a:rPr lang="en-US" sz="800" i="0" dirty="0" err="1">
                <a:solidFill>
                  <a:srgbClr val="1B1B1B"/>
                </a:solidFill>
                <a:effectLst/>
                <a:latin typeface="Open Sans" panose="020B0606030504020204" pitchFamily="34" charset="0"/>
              </a:rPr>
              <a:t>this.CreateTestMovie</a:t>
            </a:r>
            <a:r>
              <a:rPr lang="en-US" sz="800" i="0" dirty="0">
                <a:solidFill>
                  <a:srgbClr val="1B1B1B"/>
                </a:solidFill>
                <a:effectLst/>
                <a:latin typeface="Open Sans" panose="020B0606030504020204" pitchFamily="34" charset="0"/>
              </a:rPr>
              <a:t>("Star Wars", "George Lucas");</a:t>
            </a:r>
          </a:p>
          <a:p>
            <a:r>
              <a:rPr lang="en-US" sz="800" i="0" dirty="0">
                <a:solidFill>
                  <a:srgbClr val="1B1B1B"/>
                </a:solidFill>
                <a:effectLst/>
                <a:latin typeface="Open Sans" panose="020B0606030504020204" pitchFamily="34" charset="0"/>
              </a:rPr>
              <a:t>            </a:t>
            </a:r>
            <a:r>
              <a:rPr lang="en-US" sz="800" i="0" dirty="0" err="1">
                <a:solidFill>
                  <a:srgbClr val="1B1B1B"/>
                </a:solidFill>
                <a:effectLst/>
                <a:latin typeface="Open Sans" panose="020B0606030504020204" pitchFamily="34" charset="0"/>
              </a:rPr>
              <a:t>this.TestDataContext.Movies.InsertOnSubmit</a:t>
            </a:r>
            <a:r>
              <a:rPr lang="en-US" sz="800" i="0" dirty="0">
                <a:solidFill>
                  <a:srgbClr val="1B1B1B"/>
                </a:solidFill>
                <a:effectLst/>
                <a:latin typeface="Open Sans" panose="020B0606030504020204" pitchFamily="34" charset="0"/>
              </a:rPr>
              <a:t>(newMovie1);</a:t>
            </a:r>
          </a:p>
          <a:p>
            <a:r>
              <a:rPr lang="en-US" sz="800" i="0" dirty="0">
                <a:solidFill>
                  <a:srgbClr val="1B1B1B"/>
                </a:solidFill>
                <a:effectLst/>
                <a:latin typeface="Open Sans" panose="020B0606030504020204" pitchFamily="34" charset="0"/>
              </a:rPr>
              <a:t>            var newMovie2 = </a:t>
            </a:r>
            <a:r>
              <a:rPr lang="en-US" sz="800" i="0" dirty="0" err="1">
                <a:solidFill>
                  <a:srgbClr val="1B1B1B"/>
                </a:solidFill>
                <a:effectLst/>
                <a:latin typeface="Open Sans" panose="020B0606030504020204" pitchFamily="34" charset="0"/>
              </a:rPr>
              <a:t>this.CreateTestMovie</a:t>
            </a:r>
            <a:r>
              <a:rPr lang="en-US" sz="800" i="0" dirty="0">
                <a:solidFill>
                  <a:srgbClr val="1B1B1B"/>
                </a:solidFill>
                <a:effectLst/>
                <a:latin typeface="Open Sans" panose="020B0606030504020204" pitchFamily="34" charset="0"/>
              </a:rPr>
              <a:t>("Ghost Busters", "Ivan Reitman");</a:t>
            </a:r>
          </a:p>
          <a:p>
            <a:r>
              <a:rPr lang="en-US" sz="800" i="0" dirty="0">
                <a:solidFill>
                  <a:srgbClr val="1B1B1B"/>
                </a:solidFill>
                <a:effectLst/>
                <a:latin typeface="Open Sans" panose="020B0606030504020204" pitchFamily="34" charset="0"/>
              </a:rPr>
              <a:t>            </a:t>
            </a:r>
            <a:r>
              <a:rPr lang="en-US" sz="800" i="0" dirty="0" err="1">
                <a:solidFill>
                  <a:srgbClr val="1B1B1B"/>
                </a:solidFill>
                <a:effectLst/>
                <a:latin typeface="Open Sans" panose="020B0606030504020204" pitchFamily="34" charset="0"/>
              </a:rPr>
              <a:t>this.TestDataContext.Movies.InsertOnSubmit</a:t>
            </a:r>
            <a:r>
              <a:rPr lang="en-US" sz="800" i="0" dirty="0">
                <a:solidFill>
                  <a:srgbClr val="1B1B1B"/>
                </a:solidFill>
                <a:effectLst/>
                <a:latin typeface="Open Sans" panose="020B0606030504020204" pitchFamily="34" charset="0"/>
              </a:rPr>
              <a:t>(newMovie2);</a:t>
            </a:r>
          </a:p>
          <a:p>
            <a:r>
              <a:rPr lang="en-US" sz="800" i="0" dirty="0">
                <a:solidFill>
                  <a:srgbClr val="1B1B1B"/>
                </a:solidFill>
                <a:effectLst/>
                <a:latin typeface="Open Sans" panose="020B0606030504020204" pitchFamily="34" charset="0"/>
              </a:rPr>
              <a:t>            </a:t>
            </a:r>
            <a:r>
              <a:rPr lang="en-US" sz="800" i="0" dirty="0" err="1">
                <a:solidFill>
                  <a:srgbClr val="1B1B1B"/>
                </a:solidFill>
                <a:effectLst/>
                <a:latin typeface="Open Sans" panose="020B0606030504020204" pitchFamily="34" charset="0"/>
              </a:rPr>
              <a:t>this.TestDataContext.SubmitChanges</a:t>
            </a:r>
            <a:r>
              <a:rPr lang="en-US" sz="800" i="0" dirty="0">
                <a:solidFill>
                  <a:srgbClr val="1B1B1B"/>
                </a:solidFill>
                <a:effectLst/>
                <a:latin typeface="Open Sans" panose="020B0606030504020204" pitchFamily="34" charset="0"/>
              </a:rPr>
              <a:t>();</a:t>
            </a:r>
          </a:p>
          <a:p>
            <a:r>
              <a:rPr lang="en-US" sz="800" i="0" dirty="0">
                <a:solidFill>
                  <a:srgbClr val="1B1B1B"/>
                </a:solidFill>
                <a:effectLst/>
                <a:latin typeface="Open Sans" panose="020B0606030504020204" pitchFamily="34" charset="0"/>
              </a:rPr>
              <a:t>        }</a:t>
            </a:r>
          </a:p>
          <a:p>
            <a:r>
              <a:rPr lang="en-US" sz="800" i="0" dirty="0">
                <a:solidFill>
                  <a:srgbClr val="1B1B1B"/>
                </a:solidFill>
                <a:effectLst/>
                <a:latin typeface="Open Sans" panose="020B0606030504020204" pitchFamily="34" charset="0"/>
              </a:rPr>
              <a:t>        [</a:t>
            </a:r>
            <a:r>
              <a:rPr lang="en-US" sz="800" i="0" dirty="0" err="1">
                <a:solidFill>
                  <a:srgbClr val="1B1B1B"/>
                </a:solidFill>
                <a:effectLst/>
                <a:latin typeface="Open Sans" panose="020B0606030504020204" pitchFamily="34" charset="0"/>
              </a:rPr>
              <a:t>TestMethod</a:t>
            </a:r>
            <a:r>
              <a:rPr lang="en-US" sz="800" i="0" dirty="0">
                <a:solidFill>
                  <a:srgbClr val="1B1B1B"/>
                </a:solidFill>
                <a:effectLst/>
                <a:latin typeface="Open Sans" panose="020B0606030504020204" pitchFamily="34" charset="0"/>
              </a:rPr>
              <a:t>]</a:t>
            </a:r>
          </a:p>
          <a:p>
            <a:r>
              <a:rPr lang="en-US" sz="800" i="0" dirty="0">
                <a:solidFill>
                  <a:srgbClr val="1B1B1B"/>
                </a:solidFill>
                <a:effectLst/>
                <a:latin typeface="Open Sans" panose="020B0606030504020204" pitchFamily="34" charset="0"/>
              </a:rPr>
              <a:t>        public void </a:t>
            </a:r>
            <a:r>
              <a:rPr lang="en-US" sz="800" i="0" dirty="0" err="1">
                <a:solidFill>
                  <a:srgbClr val="1B1B1B"/>
                </a:solidFill>
                <a:effectLst/>
                <a:latin typeface="Open Sans" panose="020B0606030504020204" pitchFamily="34" charset="0"/>
              </a:rPr>
              <a:t>IndexMovieCount</a:t>
            </a:r>
            <a:r>
              <a:rPr lang="en-US" sz="800" i="0" dirty="0">
                <a:solidFill>
                  <a:srgbClr val="1B1B1B"/>
                </a:solidFill>
                <a:effectLst/>
                <a:latin typeface="Open Sans" panose="020B0606030504020204" pitchFamily="34" charset="0"/>
              </a:rPr>
              <a:t>()</a:t>
            </a:r>
          </a:p>
          <a:p>
            <a:r>
              <a:rPr lang="en-US" sz="800" i="0" dirty="0">
                <a:solidFill>
                  <a:srgbClr val="1B1B1B"/>
                </a:solidFill>
                <a:effectLst/>
                <a:latin typeface="Open Sans" panose="020B0606030504020204" pitchFamily="34" charset="0"/>
              </a:rPr>
              <a:t>        {</a:t>
            </a:r>
          </a:p>
          <a:p>
            <a:r>
              <a:rPr lang="en-US" sz="800" i="0" dirty="0">
                <a:solidFill>
                  <a:srgbClr val="1B1B1B"/>
                </a:solidFill>
                <a:effectLst/>
                <a:latin typeface="Open Sans" panose="020B0606030504020204" pitchFamily="34" charset="0"/>
              </a:rPr>
              <a:t>            // Arrange</a:t>
            </a:r>
          </a:p>
          <a:p>
            <a:r>
              <a:rPr lang="en-US" sz="800" i="0" dirty="0">
                <a:solidFill>
                  <a:srgbClr val="1B1B1B"/>
                </a:solidFill>
                <a:effectLst/>
                <a:latin typeface="Open Sans" panose="020B0606030504020204" pitchFamily="34" charset="0"/>
              </a:rPr>
              <a:t>            </a:t>
            </a:r>
            <a:r>
              <a:rPr lang="en-US" sz="800" i="0" dirty="0" err="1">
                <a:solidFill>
                  <a:srgbClr val="1B1B1B"/>
                </a:solidFill>
                <a:effectLst/>
                <a:latin typeface="Open Sans" panose="020B0606030504020204" pitchFamily="34" charset="0"/>
              </a:rPr>
              <a:t>this.AddTestData</a:t>
            </a:r>
            <a:r>
              <a:rPr lang="en-US" sz="800" i="0" dirty="0">
                <a:solidFill>
                  <a:srgbClr val="1B1B1B"/>
                </a:solidFill>
                <a:effectLst/>
                <a:latin typeface="Open Sans" panose="020B0606030504020204" pitchFamily="34" charset="0"/>
              </a:rPr>
              <a:t>();</a:t>
            </a:r>
          </a:p>
          <a:p>
            <a:r>
              <a:rPr lang="en-US" sz="800" i="0" dirty="0">
                <a:solidFill>
                  <a:srgbClr val="1B1B1B"/>
                </a:solidFill>
                <a:effectLst/>
                <a:latin typeface="Open Sans" panose="020B0606030504020204" pitchFamily="34" charset="0"/>
              </a:rPr>
              <a:t>            </a:t>
            </a:r>
            <a:r>
              <a:rPr lang="en-US" sz="800" i="0" dirty="0" err="1">
                <a:solidFill>
                  <a:srgbClr val="1B1B1B"/>
                </a:solidFill>
                <a:effectLst/>
                <a:latin typeface="Open Sans" panose="020B0606030504020204" pitchFamily="34" charset="0"/>
              </a:rPr>
              <a:t>HomeController</a:t>
            </a:r>
            <a:r>
              <a:rPr lang="en-US" sz="800" i="0" dirty="0">
                <a:solidFill>
                  <a:srgbClr val="1B1B1B"/>
                </a:solidFill>
                <a:effectLst/>
                <a:latin typeface="Open Sans" panose="020B0606030504020204" pitchFamily="34" charset="0"/>
              </a:rPr>
              <a:t> controller = new </a:t>
            </a:r>
            <a:r>
              <a:rPr lang="en-US" sz="800" i="0" dirty="0" err="1">
                <a:solidFill>
                  <a:srgbClr val="1B1B1B"/>
                </a:solidFill>
                <a:effectLst/>
                <a:latin typeface="Open Sans" panose="020B0606030504020204" pitchFamily="34" charset="0"/>
              </a:rPr>
              <a:t>HomeController</a:t>
            </a:r>
            <a:r>
              <a:rPr lang="en-US" sz="800" i="0" dirty="0">
                <a:solidFill>
                  <a:srgbClr val="1B1B1B"/>
                </a:solidFill>
                <a:effectLst/>
                <a:latin typeface="Open Sans" panose="020B0606030504020204" pitchFamily="34" charset="0"/>
              </a:rPr>
              <a:t>(</a:t>
            </a:r>
            <a:r>
              <a:rPr lang="en-US" sz="800" i="0" dirty="0" err="1">
                <a:solidFill>
                  <a:srgbClr val="1B1B1B"/>
                </a:solidFill>
                <a:effectLst/>
                <a:latin typeface="Open Sans" panose="020B0606030504020204" pitchFamily="34" charset="0"/>
              </a:rPr>
              <a:t>this.TestDataContext</a:t>
            </a:r>
            <a:r>
              <a:rPr lang="en-US" sz="800" i="0" dirty="0">
                <a:solidFill>
                  <a:srgbClr val="1B1B1B"/>
                </a:solidFill>
                <a:effectLst/>
                <a:latin typeface="Open Sans" panose="020B0606030504020204" pitchFamily="34" charset="0"/>
              </a:rPr>
              <a:t>);</a:t>
            </a:r>
          </a:p>
          <a:p>
            <a:r>
              <a:rPr lang="en-US" sz="800" i="0" dirty="0">
                <a:solidFill>
                  <a:srgbClr val="1B1B1B"/>
                </a:solidFill>
                <a:effectLst/>
                <a:latin typeface="Open Sans" panose="020B0606030504020204" pitchFamily="34" charset="0"/>
              </a:rPr>
              <a:t>            // Act</a:t>
            </a:r>
          </a:p>
          <a:p>
            <a:r>
              <a:rPr lang="en-US" sz="800" i="0" dirty="0">
                <a:solidFill>
                  <a:srgbClr val="1B1B1B"/>
                </a:solidFill>
                <a:effectLst/>
                <a:latin typeface="Open Sans" panose="020B0606030504020204" pitchFamily="34" charset="0"/>
              </a:rPr>
              <a:t>            </a:t>
            </a:r>
            <a:r>
              <a:rPr lang="en-US" sz="800" i="0" dirty="0" err="1">
                <a:solidFill>
                  <a:srgbClr val="1B1B1B"/>
                </a:solidFill>
                <a:effectLst/>
                <a:latin typeface="Open Sans" panose="020B0606030504020204" pitchFamily="34" charset="0"/>
              </a:rPr>
              <a:t>ViewResult</a:t>
            </a:r>
            <a:r>
              <a:rPr lang="en-US" sz="800" i="0" dirty="0">
                <a:solidFill>
                  <a:srgbClr val="1B1B1B"/>
                </a:solidFill>
                <a:effectLst/>
                <a:latin typeface="Open Sans" panose="020B0606030504020204" pitchFamily="34" charset="0"/>
              </a:rPr>
              <a:t> result = </a:t>
            </a:r>
            <a:r>
              <a:rPr lang="en-US" sz="800" i="0" dirty="0" err="1">
                <a:solidFill>
                  <a:srgbClr val="1B1B1B"/>
                </a:solidFill>
                <a:effectLst/>
                <a:latin typeface="Open Sans" panose="020B0606030504020204" pitchFamily="34" charset="0"/>
              </a:rPr>
              <a:t>controller.Index</a:t>
            </a:r>
            <a:r>
              <a:rPr lang="en-US" sz="800" i="0" dirty="0">
                <a:solidFill>
                  <a:srgbClr val="1B1B1B"/>
                </a:solidFill>
                <a:effectLst/>
                <a:latin typeface="Open Sans" panose="020B0606030504020204" pitchFamily="34" charset="0"/>
              </a:rPr>
              <a:t>() as </a:t>
            </a:r>
            <a:r>
              <a:rPr lang="en-US" sz="800" i="0" dirty="0" err="1">
                <a:solidFill>
                  <a:srgbClr val="1B1B1B"/>
                </a:solidFill>
                <a:effectLst/>
                <a:latin typeface="Open Sans" panose="020B0606030504020204" pitchFamily="34" charset="0"/>
              </a:rPr>
              <a:t>ViewResult</a:t>
            </a:r>
            <a:r>
              <a:rPr lang="en-US" sz="800" i="0" dirty="0">
                <a:solidFill>
                  <a:srgbClr val="1B1B1B"/>
                </a:solidFill>
                <a:effectLst/>
                <a:latin typeface="Open Sans" panose="020B0606030504020204" pitchFamily="34" charset="0"/>
              </a:rPr>
              <a:t>;</a:t>
            </a:r>
          </a:p>
          <a:p>
            <a:r>
              <a:rPr lang="en-US" sz="800" i="0" dirty="0">
                <a:solidFill>
                  <a:srgbClr val="1B1B1B"/>
                </a:solidFill>
                <a:effectLst/>
                <a:latin typeface="Open Sans" panose="020B0606030504020204" pitchFamily="34" charset="0"/>
              </a:rPr>
              <a:t>            // Assert</a:t>
            </a:r>
          </a:p>
          <a:p>
            <a:r>
              <a:rPr lang="en-US" sz="800" i="0" dirty="0">
                <a:solidFill>
                  <a:srgbClr val="1B1B1B"/>
                </a:solidFill>
                <a:effectLst/>
                <a:latin typeface="Open Sans" panose="020B0606030504020204" pitchFamily="34" charset="0"/>
              </a:rPr>
              <a:t>            var model = (</a:t>
            </a:r>
            <a:r>
              <a:rPr lang="en-US" sz="800" i="0" dirty="0" err="1">
                <a:solidFill>
                  <a:srgbClr val="1B1B1B"/>
                </a:solidFill>
                <a:effectLst/>
                <a:latin typeface="Open Sans" panose="020B0606030504020204" pitchFamily="34" charset="0"/>
              </a:rPr>
              <a:t>IQueryable</a:t>
            </a:r>
            <a:r>
              <a:rPr lang="en-US" sz="800" i="0" dirty="0">
                <a:solidFill>
                  <a:srgbClr val="1B1B1B"/>
                </a:solidFill>
                <a:effectLst/>
                <a:latin typeface="Open Sans" panose="020B0606030504020204" pitchFamily="34" charset="0"/>
              </a:rPr>
              <a:t>&lt;Movie&gt;)</a:t>
            </a:r>
            <a:r>
              <a:rPr lang="en-US" sz="800" i="0" dirty="0" err="1">
                <a:solidFill>
                  <a:srgbClr val="1B1B1B"/>
                </a:solidFill>
                <a:effectLst/>
                <a:latin typeface="Open Sans" panose="020B0606030504020204" pitchFamily="34" charset="0"/>
              </a:rPr>
              <a:t>result.ViewData.Model</a:t>
            </a:r>
            <a:r>
              <a:rPr lang="en-US" sz="800" i="0" dirty="0">
                <a:solidFill>
                  <a:srgbClr val="1B1B1B"/>
                </a:solidFill>
                <a:effectLst/>
                <a:latin typeface="Open Sans" panose="020B0606030504020204" pitchFamily="34" charset="0"/>
              </a:rPr>
              <a:t>;</a:t>
            </a:r>
          </a:p>
          <a:p>
            <a:r>
              <a:rPr lang="en-US" sz="800" i="0" dirty="0">
                <a:solidFill>
                  <a:srgbClr val="1B1B1B"/>
                </a:solidFill>
                <a:effectLst/>
                <a:latin typeface="Open Sans" panose="020B0606030504020204" pitchFamily="34" charset="0"/>
              </a:rPr>
              <a:t>            </a:t>
            </a:r>
            <a:r>
              <a:rPr lang="en-US" sz="800" i="0" dirty="0" err="1">
                <a:solidFill>
                  <a:srgbClr val="1B1B1B"/>
                </a:solidFill>
                <a:effectLst/>
                <a:latin typeface="Open Sans" panose="020B0606030504020204" pitchFamily="34" charset="0"/>
              </a:rPr>
              <a:t>Assert.AreEqual</a:t>
            </a:r>
            <a:r>
              <a:rPr lang="en-US" sz="800" i="0" dirty="0">
                <a:solidFill>
                  <a:srgbClr val="1B1B1B"/>
                </a:solidFill>
                <a:effectLst/>
                <a:latin typeface="Open Sans" panose="020B0606030504020204" pitchFamily="34" charset="0"/>
              </a:rPr>
              <a:t>(2, </a:t>
            </a:r>
            <a:r>
              <a:rPr lang="en-US" sz="800" i="0" dirty="0" err="1">
                <a:solidFill>
                  <a:srgbClr val="1B1B1B"/>
                </a:solidFill>
                <a:effectLst/>
                <a:latin typeface="Open Sans" panose="020B0606030504020204" pitchFamily="34" charset="0"/>
              </a:rPr>
              <a:t>model.Count</a:t>
            </a:r>
            <a:r>
              <a:rPr lang="en-US" sz="800" i="0" dirty="0">
                <a:solidFill>
                  <a:srgbClr val="1B1B1B"/>
                </a:solidFill>
                <a:effectLst/>
                <a:latin typeface="Open Sans" panose="020B0606030504020204" pitchFamily="34" charset="0"/>
              </a:rPr>
              <a:t>());</a:t>
            </a:r>
          </a:p>
          <a:p>
            <a:r>
              <a:rPr lang="en-US" sz="800" i="0" dirty="0">
                <a:solidFill>
                  <a:srgbClr val="1B1B1B"/>
                </a:solidFill>
                <a:effectLst/>
                <a:latin typeface="Open Sans" panose="020B0606030504020204" pitchFamily="34" charset="0"/>
              </a:rPr>
              <a:t>        }</a:t>
            </a:r>
          </a:p>
          <a:p>
            <a:r>
              <a:rPr lang="en-US" sz="800" i="0" dirty="0">
                <a:solidFill>
                  <a:srgbClr val="1B1B1B"/>
                </a:solidFill>
                <a:effectLst/>
                <a:latin typeface="Open Sans" panose="020B0606030504020204" pitchFamily="34" charset="0"/>
              </a:rPr>
              <a:t>        [</a:t>
            </a:r>
            <a:r>
              <a:rPr lang="en-US" sz="800" i="0" dirty="0" err="1">
                <a:solidFill>
                  <a:srgbClr val="1B1B1B"/>
                </a:solidFill>
                <a:effectLst/>
                <a:latin typeface="Open Sans" panose="020B0606030504020204" pitchFamily="34" charset="0"/>
              </a:rPr>
              <a:t>TestMethod</a:t>
            </a:r>
            <a:r>
              <a:rPr lang="en-US" sz="800" i="0" dirty="0">
                <a:solidFill>
                  <a:srgbClr val="1B1B1B"/>
                </a:solidFill>
                <a:effectLst/>
                <a:latin typeface="Open Sans" panose="020B0606030504020204" pitchFamily="34" charset="0"/>
              </a:rPr>
              <a:t>]</a:t>
            </a:r>
          </a:p>
          <a:p>
            <a:r>
              <a:rPr lang="en-US" sz="800" i="0" dirty="0">
                <a:solidFill>
                  <a:srgbClr val="1B1B1B"/>
                </a:solidFill>
                <a:effectLst/>
                <a:latin typeface="Open Sans" panose="020B0606030504020204" pitchFamily="34" charset="0"/>
              </a:rPr>
              <a:t>        public void </a:t>
            </a:r>
            <a:r>
              <a:rPr lang="en-US" sz="800" i="0" dirty="0" err="1">
                <a:solidFill>
                  <a:srgbClr val="1B1B1B"/>
                </a:solidFill>
                <a:effectLst/>
                <a:latin typeface="Open Sans" panose="020B0606030504020204" pitchFamily="34" charset="0"/>
              </a:rPr>
              <a:t>IndexInsertMovie</a:t>
            </a:r>
            <a:r>
              <a:rPr lang="en-US" sz="800" i="0" dirty="0">
                <a:solidFill>
                  <a:srgbClr val="1B1B1B"/>
                </a:solidFill>
                <a:effectLst/>
                <a:latin typeface="Open Sans" panose="020B0606030504020204" pitchFamily="34" charset="0"/>
              </a:rPr>
              <a:t>()</a:t>
            </a:r>
          </a:p>
          <a:p>
            <a:r>
              <a:rPr lang="en-US" sz="800" i="0" dirty="0">
                <a:solidFill>
                  <a:srgbClr val="1B1B1B"/>
                </a:solidFill>
                <a:effectLst/>
                <a:latin typeface="Open Sans" panose="020B0606030504020204" pitchFamily="34" charset="0"/>
              </a:rPr>
              <a:t>        {</a:t>
            </a:r>
          </a:p>
          <a:p>
            <a:r>
              <a:rPr lang="en-US" sz="800" i="0" dirty="0">
                <a:solidFill>
                  <a:srgbClr val="1B1B1B"/>
                </a:solidFill>
                <a:effectLst/>
                <a:latin typeface="Open Sans" panose="020B0606030504020204" pitchFamily="34" charset="0"/>
              </a:rPr>
              <a:t>            // Arrange</a:t>
            </a:r>
          </a:p>
          <a:p>
            <a:r>
              <a:rPr lang="en-US" sz="800" i="0" dirty="0">
                <a:solidFill>
                  <a:srgbClr val="1B1B1B"/>
                </a:solidFill>
                <a:effectLst/>
                <a:latin typeface="Open Sans" panose="020B0606030504020204" pitchFamily="34" charset="0"/>
              </a:rPr>
              <a:t>            </a:t>
            </a:r>
            <a:r>
              <a:rPr lang="en-US" sz="800" i="0" dirty="0" err="1">
                <a:solidFill>
                  <a:srgbClr val="1B1B1B"/>
                </a:solidFill>
                <a:effectLst/>
                <a:latin typeface="Open Sans" panose="020B0606030504020204" pitchFamily="34" charset="0"/>
              </a:rPr>
              <a:t>HomeController</a:t>
            </a:r>
            <a:r>
              <a:rPr lang="en-US" sz="800" i="0" dirty="0">
                <a:solidFill>
                  <a:srgbClr val="1B1B1B"/>
                </a:solidFill>
                <a:effectLst/>
                <a:latin typeface="Open Sans" panose="020B0606030504020204" pitchFamily="34" charset="0"/>
              </a:rPr>
              <a:t> controller = new </a:t>
            </a:r>
            <a:r>
              <a:rPr lang="en-US" sz="800" i="0" dirty="0" err="1">
                <a:solidFill>
                  <a:srgbClr val="1B1B1B"/>
                </a:solidFill>
                <a:effectLst/>
                <a:latin typeface="Open Sans" panose="020B0606030504020204" pitchFamily="34" charset="0"/>
              </a:rPr>
              <a:t>HomeController</a:t>
            </a:r>
            <a:r>
              <a:rPr lang="en-US" sz="800" i="0" dirty="0">
                <a:solidFill>
                  <a:srgbClr val="1B1B1B"/>
                </a:solidFill>
                <a:effectLst/>
                <a:latin typeface="Open Sans" panose="020B0606030504020204" pitchFamily="34" charset="0"/>
              </a:rPr>
              <a:t>(</a:t>
            </a:r>
            <a:r>
              <a:rPr lang="en-US" sz="800" i="0" dirty="0" err="1">
                <a:solidFill>
                  <a:srgbClr val="1B1B1B"/>
                </a:solidFill>
                <a:effectLst/>
                <a:latin typeface="Open Sans" panose="020B0606030504020204" pitchFamily="34" charset="0"/>
              </a:rPr>
              <a:t>this.TestDataContext</a:t>
            </a:r>
            <a:r>
              <a:rPr lang="en-US" sz="800" i="0" dirty="0">
                <a:solidFill>
                  <a:srgbClr val="1B1B1B"/>
                </a:solidFill>
                <a:effectLst/>
                <a:latin typeface="Open Sans" panose="020B0606030504020204" pitchFamily="34" charset="0"/>
              </a:rPr>
              <a:t>);</a:t>
            </a:r>
          </a:p>
          <a:p>
            <a:r>
              <a:rPr lang="en-US" sz="800" i="0" dirty="0">
                <a:solidFill>
                  <a:srgbClr val="1B1B1B"/>
                </a:solidFill>
                <a:effectLst/>
                <a:latin typeface="Open Sans" panose="020B0606030504020204" pitchFamily="34" charset="0"/>
              </a:rPr>
              <a:t>            // Act</a:t>
            </a:r>
          </a:p>
          <a:p>
            <a:r>
              <a:rPr lang="en-US" sz="800" i="0" dirty="0">
                <a:solidFill>
                  <a:srgbClr val="1B1B1B"/>
                </a:solidFill>
                <a:effectLst/>
                <a:latin typeface="Open Sans" panose="020B0606030504020204" pitchFamily="34" charset="0"/>
              </a:rPr>
              <a:t>            var title = "King Kong";</a:t>
            </a:r>
          </a:p>
          <a:p>
            <a:r>
              <a:rPr lang="en-US" sz="800" i="0" dirty="0">
                <a:solidFill>
                  <a:srgbClr val="1B1B1B"/>
                </a:solidFill>
                <a:effectLst/>
                <a:latin typeface="Open Sans" panose="020B0606030504020204" pitchFamily="34" charset="0"/>
              </a:rPr>
              <a:t>            var director = "Peter Jackson";</a:t>
            </a:r>
          </a:p>
          <a:p>
            <a:r>
              <a:rPr lang="en-US" sz="800" i="0" dirty="0">
                <a:solidFill>
                  <a:srgbClr val="1B1B1B"/>
                </a:solidFill>
                <a:effectLst/>
                <a:latin typeface="Open Sans" panose="020B0606030504020204" pitchFamily="34" charset="0"/>
              </a:rPr>
              <a:t>            </a:t>
            </a:r>
            <a:r>
              <a:rPr lang="en-US" sz="800" i="0" dirty="0" err="1">
                <a:solidFill>
                  <a:srgbClr val="1B1B1B"/>
                </a:solidFill>
                <a:effectLst/>
                <a:latin typeface="Open Sans" panose="020B0606030504020204" pitchFamily="34" charset="0"/>
              </a:rPr>
              <a:t>controller.InsertMovie</a:t>
            </a:r>
            <a:r>
              <a:rPr lang="en-US" sz="800" i="0" dirty="0">
                <a:solidFill>
                  <a:srgbClr val="1B1B1B"/>
                </a:solidFill>
                <a:effectLst/>
                <a:latin typeface="Open Sans" panose="020B0606030504020204" pitchFamily="34" charset="0"/>
              </a:rPr>
              <a:t>(title, director);</a:t>
            </a:r>
          </a:p>
          <a:p>
            <a:r>
              <a:rPr lang="en-US" sz="800" i="0" dirty="0">
                <a:solidFill>
                  <a:srgbClr val="1B1B1B"/>
                </a:solidFill>
                <a:effectLst/>
                <a:latin typeface="Open Sans" panose="020B0606030504020204" pitchFamily="34" charset="0"/>
              </a:rPr>
              <a:t>            // Assert</a:t>
            </a:r>
          </a:p>
          <a:p>
            <a:r>
              <a:rPr lang="en-US" sz="800" i="0" dirty="0">
                <a:solidFill>
                  <a:srgbClr val="1B1B1B"/>
                </a:solidFill>
                <a:effectLst/>
                <a:latin typeface="Open Sans" panose="020B0606030504020204" pitchFamily="34" charset="0"/>
              </a:rPr>
              <a:t>            var results = from m in </a:t>
            </a:r>
            <a:r>
              <a:rPr lang="en-US" sz="800" i="0" dirty="0" err="1">
                <a:solidFill>
                  <a:srgbClr val="1B1B1B"/>
                </a:solidFill>
                <a:effectLst/>
                <a:latin typeface="Open Sans" panose="020B0606030504020204" pitchFamily="34" charset="0"/>
              </a:rPr>
              <a:t>this.TestDataContext.Movies</a:t>
            </a:r>
            <a:endParaRPr lang="en-US" sz="800" i="0" dirty="0">
              <a:solidFill>
                <a:srgbClr val="1B1B1B"/>
              </a:solidFill>
              <a:effectLst/>
              <a:latin typeface="Open Sans" panose="020B0606030504020204" pitchFamily="34" charset="0"/>
            </a:endParaRPr>
          </a:p>
          <a:p>
            <a:r>
              <a:rPr lang="en-US" sz="800" i="0" dirty="0">
                <a:solidFill>
                  <a:srgbClr val="1B1B1B"/>
                </a:solidFill>
                <a:effectLst/>
                <a:latin typeface="Open Sans" panose="020B0606030504020204" pitchFamily="34" charset="0"/>
              </a:rPr>
              <a:t>                          where </a:t>
            </a:r>
            <a:r>
              <a:rPr lang="en-US" sz="800" i="0" dirty="0" err="1">
                <a:solidFill>
                  <a:srgbClr val="1B1B1B"/>
                </a:solidFill>
                <a:effectLst/>
                <a:latin typeface="Open Sans" panose="020B0606030504020204" pitchFamily="34" charset="0"/>
              </a:rPr>
              <a:t>m.Title</a:t>
            </a:r>
            <a:r>
              <a:rPr lang="en-US" sz="800" i="0" dirty="0">
                <a:solidFill>
                  <a:srgbClr val="1B1B1B"/>
                </a:solidFill>
                <a:effectLst/>
                <a:latin typeface="Open Sans" panose="020B0606030504020204" pitchFamily="34" charset="0"/>
              </a:rPr>
              <a:t> == title &amp;&amp; </a:t>
            </a:r>
            <a:r>
              <a:rPr lang="en-US" sz="800" i="0" dirty="0" err="1">
                <a:solidFill>
                  <a:srgbClr val="1B1B1B"/>
                </a:solidFill>
                <a:effectLst/>
                <a:latin typeface="Open Sans" panose="020B0606030504020204" pitchFamily="34" charset="0"/>
              </a:rPr>
              <a:t>m.Director</a:t>
            </a:r>
            <a:r>
              <a:rPr lang="en-US" sz="800" i="0" dirty="0">
                <a:solidFill>
                  <a:srgbClr val="1B1B1B"/>
                </a:solidFill>
                <a:effectLst/>
                <a:latin typeface="Open Sans" panose="020B0606030504020204" pitchFamily="34" charset="0"/>
              </a:rPr>
              <a:t> == director select m;</a:t>
            </a:r>
          </a:p>
          <a:p>
            <a:r>
              <a:rPr lang="en-US" sz="800" i="0" dirty="0">
                <a:solidFill>
                  <a:srgbClr val="1B1B1B"/>
                </a:solidFill>
                <a:effectLst/>
                <a:latin typeface="Open Sans" panose="020B0606030504020204" pitchFamily="34" charset="0"/>
              </a:rPr>
              <a:t>            </a:t>
            </a:r>
            <a:r>
              <a:rPr lang="en-US" sz="800" i="0" dirty="0" err="1">
                <a:solidFill>
                  <a:srgbClr val="1B1B1B"/>
                </a:solidFill>
                <a:effectLst/>
                <a:latin typeface="Open Sans" panose="020B0606030504020204" pitchFamily="34" charset="0"/>
              </a:rPr>
              <a:t>Assert.AreEqual</a:t>
            </a:r>
            <a:r>
              <a:rPr lang="en-US" sz="800" i="0" dirty="0">
                <a:solidFill>
                  <a:srgbClr val="1B1B1B"/>
                </a:solidFill>
                <a:effectLst/>
                <a:latin typeface="Open Sans" panose="020B0606030504020204" pitchFamily="34" charset="0"/>
              </a:rPr>
              <a:t>(1, </a:t>
            </a:r>
            <a:r>
              <a:rPr lang="en-US" sz="800" i="0" dirty="0" err="1">
                <a:solidFill>
                  <a:srgbClr val="1B1B1B"/>
                </a:solidFill>
                <a:effectLst/>
                <a:latin typeface="Open Sans" panose="020B0606030504020204" pitchFamily="34" charset="0"/>
              </a:rPr>
              <a:t>results.Count</a:t>
            </a:r>
            <a:r>
              <a:rPr lang="en-US" sz="800" i="0" dirty="0">
                <a:solidFill>
                  <a:srgbClr val="1B1B1B"/>
                </a:solidFill>
                <a:effectLst/>
                <a:latin typeface="Open Sans" panose="020B0606030504020204" pitchFamily="34" charset="0"/>
              </a:rPr>
              <a:t>());</a:t>
            </a:r>
          </a:p>
          <a:p>
            <a:r>
              <a:rPr lang="en-US" sz="800" i="0" dirty="0">
                <a:solidFill>
                  <a:srgbClr val="1B1B1B"/>
                </a:solidFill>
                <a:effectLst/>
                <a:latin typeface="Open Sans" panose="020B0606030504020204" pitchFamily="34" charset="0"/>
              </a:rPr>
              <a:t>        }</a:t>
            </a:r>
          </a:p>
          <a:p>
            <a:r>
              <a:rPr lang="en-US" sz="800" i="0" dirty="0">
                <a:solidFill>
                  <a:srgbClr val="1B1B1B"/>
                </a:solidFill>
                <a:effectLst/>
                <a:latin typeface="Open Sans" panose="020B0606030504020204" pitchFamily="34" charset="0"/>
              </a:rPr>
              <a:t>    }</a:t>
            </a:r>
            <a:endParaRPr lang="en-US" sz="800" dirty="0"/>
          </a:p>
        </p:txBody>
      </p:sp>
    </p:spTree>
    <p:extLst>
      <p:ext uri="{BB962C8B-B14F-4D97-AF65-F5344CB8AC3E}">
        <p14:creationId xmlns:p14="http://schemas.microsoft.com/office/powerpoint/2010/main" val="9151570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EA999527-760E-DCA8-4429-2B735A23D9F0}"/>
              </a:ext>
            </a:extLst>
          </p:cNvPr>
          <p:cNvSpPr txBox="1"/>
          <p:nvPr/>
        </p:nvSpPr>
        <p:spPr>
          <a:xfrm>
            <a:off x="1447800" y="664205"/>
            <a:ext cx="10269657" cy="584775"/>
          </a:xfrm>
          <a:prstGeom prst="rect">
            <a:avLst/>
          </a:prstGeom>
          <a:noFill/>
        </p:spPr>
        <p:txBody>
          <a:bodyPr wrap="square" rtlCol="0">
            <a:spAutoFit/>
          </a:bodyPr>
          <a:lstStyle/>
          <a:p>
            <a:pPr algn="l"/>
            <a:r>
              <a:rPr lang="en-US" sz="3200" b="1" i="0" dirty="0">
                <a:solidFill>
                  <a:srgbClr val="1B1B1B"/>
                </a:solidFill>
                <a:effectLst/>
                <a:latin typeface="Open Sans" panose="020B0606030504020204" pitchFamily="34" charset="0"/>
              </a:rPr>
              <a:t> Unit test </a:t>
            </a:r>
            <a:r>
              <a:rPr lang="en-US" sz="3200" b="1" i="0" dirty="0" err="1">
                <a:solidFill>
                  <a:srgbClr val="1B1B1B"/>
                </a:solidFill>
                <a:effectLst/>
                <a:latin typeface="Open Sans" panose="020B0606030504020204" pitchFamily="34" charset="0"/>
              </a:rPr>
              <a:t>là</a:t>
            </a:r>
            <a:r>
              <a:rPr lang="en-US" sz="3200" b="1" i="0" dirty="0">
                <a:solidFill>
                  <a:srgbClr val="1B1B1B"/>
                </a:solidFill>
                <a:effectLst/>
                <a:latin typeface="Open Sans" panose="020B0606030504020204" pitchFamily="34" charset="0"/>
              </a:rPr>
              <a:t> </a:t>
            </a:r>
            <a:r>
              <a:rPr lang="en-US" sz="3200" b="1" i="0" dirty="0" err="1">
                <a:solidFill>
                  <a:srgbClr val="1B1B1B"/>
                </a:solidFill>
                <a:effectLst/>
                <a:latin typeface="Open Sans" panose="020B0606030504020204" pitchFamily="34" charset="0"/>
              </a:rPr>
              <a:t>gì</a:t>
            </a:r>
            <a:r>
              <a:rPr lang="en-US" sz="3200" b="1" i="0" dirty="0">
                <a:solidFill>
                  <a:srgbClr val="1B1B1B"/>
                </a:solidFill>
                <a:effectLst/>
                <a:latin typeface="Open Sans" panose="020B0606030504020204" pitchFamily="34" charset="0"/>
              </a:rPr>
              <a:t>?</a:t>
            </a:r>
          </a:p>
        </p:txBody>
      </p:sp>
      <p:sp>
        <p:nvSpPr>
          <p:cNvPr id="3" name="TextBox 2">
            <a:extLst>
              <a:ext uri="{FF2B5EF4-FFF2-40B4-BE49-F238E27FC236}">
                <a16:creationId xmlns:a16="http://schemas.microsoft.com/office/drawing/2014/main" id="{B77569DC-3846-2178-7087-5D9100D959D1}"/>
              </a:ext>
            </a:extLst>
          </p:cNvPr>
          <p:cNvSpPr txBox="1"/>
          <p:nvPr/>
        </p:nvSpPr>
        <p:spPr>
          <a:xfrm>
            <a:off x="876300" y="1379785"/>
            <a:ext cx="10466559" cy="5355312"/>
          </a:xfrm>
          <a:prstGeom prst="rect">
            <a:avLst/>
          </a:prstGeom>
          <a:noFill/>
        </p:spPr>
        <p:txBody>
          <a:bodyPr wrap="square" rtlCol="0">
            <a:spAutoFit/>
          </a:bodyPr>
          <a:lstStyle/>
          <a:p>
            <a:pPr algn="l"/>
            <a:r>
              <a:rPr lang="vi-VN" sz="1800" b="0" i="0" dirty="0">
                <a:solidFill>
                  <a:srgbClr val="1B1B1B"/>
                </a:solidFill>
                <a:effectLst/>
                <a:latin typeface="+mj-lt"/>
              </a:rPr>
              <a:t>Trong kiểm thử phần mềm có 4 mức độ kiểm thử:</a:t>
            </a:r>
            <a:endParaRPr lang="en-US" sz="1800" dirty="0">
              <a:solidFill>
                <a:srgbClr val="1B1B1B"/>
              </a:solidFill>
              <a:latin typeface="+mj-lt"/>
            </a:endParaRPr>
          </a:p>
          <a:p>
            <a:pPr algn="l"/>
            <a:endParaRPr lang="en-US" sz="1800" b="0" i="0" dirty="0">
              <a:solidFill>
                <a:srgbClr val="1B1B1B"/>
              </a:solidFill>
              <a:effectLst/>
              <a:latin typeface="+mj-lt"/>
            </a:endParaRPr>
          </a:p>
          <a:p>
            <a:pPr marL="285750" indent="-285750" algn="l">
              <a:buFont typeface="Wingdings" panose="05000000000000000000" pitchFamily="2" charset="2"/>
              <a:buChar char="ü"/>
            </a:pPr>
            <a:r>
              <a:rPr lang="vi-VN" sz="1800" b="1" i="0" dirty="0">
                <a:solidFill>
                  <a:srgbClr val="1B1B1B"/>
                </a:solidFill>
                <a:effectLst/>
                <a:latin typeface="+mj-lt"/>
              </a:rPr>
              <a:t> Unit test ( kiểm thử mức đơn vị)</a:t>
            </a:r>
            <a:r>
              <a:rPr lang="en-US" sz="1800" b="1" i="0" dirty="0">
                <a:solidFill>
                  <a:srgbClr val="1B1B1B"/>
                </a:solidFill>
                <a:effectLst/>
                <a:latin typeface="+mj-lt"/>
              </a:rPr>
              <a:t> </a:t>
            </a:r>
            <a:r>
              <a:rPr lang="en-US" sz="1800" b="0" i="0" dirty="0">
                <a:solidFill>
                  <a:srgbClr val="1B1B1B"/>
                </a:solidFill>
                <a:effectLst/>
                <a:latin typeface="+mj-lt"/>
              </a:rPr>
              <a:t>– </a:t>
            </a:r>
            <a:r>
              <a:rPr lang="en-US" sz="1800" b="0" i="0" dirty="0" err="1">
                <a:solidFill>
                  <a:srgbClr val="1B1B1B"/>
                </a:solidFill>
                <a:effectLst/>
                <a:latin typeface="+mj-lt"/>
              </a:rPr>
              <a:t>Người</a:t>
            </a:r>
            <a:r>
              <a:rPr lang="en-US" sz="1800" b="0" i="0" dirty="0">
                <a:solidFill>
                  <a:srgbClr val="1B1B1B"/>
                </a:solidFill>
                <a:effectLst/>
                <a:latin typeface="+mj-lt"/>
              </a:rPr>
              <a:t> </a:t>
            </a:r>
            <a:r>
              <a:rPr lang="en-US" sz="1800" b="0" i="0" dirty="0" err="1">
                <a:solidFill>
                  <a:srgbClr val="1B1B1B"/>
                </a:solidFill>
                <a:effectLst/>
                <a:latin typeface="+mj-lt"/>
              </a:rPr>
              <a:t>thực</a:t>
            </a:r>
            <a:r>
              <a:rPr lang="en-US" sz="1800" b="0" i="0" dirty="0">
                <a:solidFill>
                  <a:srgbClr val="1B1B1B"/>
                </a:solidFill>
                <a:effectLst/>
                <a:latin typeface="+mj-lt"/>
              </a:rPr>
              <a:t> </a:t>
            </a:r>
            <a:r>
              <a:rPr lang="en-US" sz="1800" b="0" i="0" dirty="0" err="1">
                <a:solidFill>
                  <a:srgbClr val="1B1B1B"/>
                </a:solidFill>
                <a:effectLst/>
                <a:latin typeface="+mj-lt"/>
              </a:rPr>
              <a:t>hiện</a:t>
            </a:r>
            <a:r>
              <a:rPr lang="en-US" sz="1800" b="0" i="0" dirty="0">
                <a:solidFill>
                  <a:srgbClr val="1B1B1B"/>
                </a:solidFill>
                <a:effectLst/>
                <a:latin typeface="+mj-lt"/>
              </a:rPr>
              <a:t> </a:t>
            </a:r>
            <a:r>
              <a:rPr lang="en-US" sz="1800" b="0" i="0" dirty="0" err="1">
                <a:solidFill>
                  <a:srgbClr val="1B1B1B"/>
                </a:solidFill>
                <a:effectLst/>
                <a:latin typeface="+mj-lt"/>
              </a:rPr>
              <a:t>viết</a:t>
            </a:r>
            <a:r>
              <a:rPr lang="en-US" sz="1800" b="0" i="0" dirty="0">
                <a:solidFill>
                  <a:srgbClr val="1B1B1B"/>
                </a:solidFill>
                <a:effectLst/>
                <a:latin typeface="+mj-lt"/>
              </a:rPr>
              <a:t> code </a:t>
            </a:r>
            <a:r>
              <a:rPr lang="en-US" sz="1800" b="0" i="0" dirty="0" err="1">
                <a:solidFill>
                  <a:srgbClr val="1B1B1B"/>
                </a:solidFill>
                <a:effectLst/>
                <a:latin typeface="+mj-lt"/>
              </a:rPr>
              <a:t>sẽ</a:t>
            </a:r>
            <a:r>
              <a:rPr lang="en-US" sz="1800" b="0" i="0" dirty="0">
                <a:solidFill>
                  <a:srgbClr val="1B1B1B"/>
                </a:solidFill>
                <a:effectLst/>
                <a:latin typeface="+mj-lt"/>
              </a:rPr>
              <a:t> test </a:t>
            </a:r>
            <a:r>
              <a:rPr lang="en-US" sz="1800" b="0" i="0" dirty="0" err="1">
                <a:solidFill>
                  <a:srgbClr val="1B1B1B"/>
                </a:solidFill>
                <a:effectLst/>
                <a:latin typeface="+mj-lt"/>
              </a:rPr>
              <a:t>lại</a:t>
            </a:r>
            <a:r>
              <a:rPr lang="en-US" sz="1800" b="0" i="0" dirty="0">
                <a:solidFill>
                  <a:srgbClr val="1B1B1B"/>
                </a:solidFill>
                <a:effectLst/>
                <a:latin typeface="+mj-lt"/>
              </a:rPr>
              <a:t> </a:t>
            </a:r>
            <a:r>
              <a:rPr lang="en-US" sz="1800" b="0" i="0" dirty="0" err="1">
                <a:solidFill>
                  <a:srgbClr val="1B1B1B"/>
                </a:solidFill>
                <a:effectLst/>
                <a:latin typeface="+mj-lt"/>
              </a:rPr>
              <a:t>các</a:t>
            </a:r>
            <a:r>
              <a:rPr lang="en-US" sz="1800" b="0" i="0" dirty="0">
                <a:solidFill>
                  <a:srgbClr val="1B1B1B"/>
                </a:solidFill>
                <a:effectLst/>
                <a:latin typeface="+mj-lt"/>
              </a:rPr>
              <a:t> </a:t>
            </a:r>
            <a:r>
              <a:rPr lang="en-US" sz="1800" b="0" i="0" dirty="0" err="1">
                <a:solidFill>
                  <a:srgbClr val="1B1B1B"/>
                </a:solidFill>
                <a:effectLst/>
                <a:latin typeface="+mj-lt"/>
              </a:rPr>
              <a:t>chức</a:t>
            </a:r>
            <a:r>
              <a:rPr lang="en-US" sz="1800" b="0" i="0" dirty="0">
                <a:solidFill>
                  <a:srgbClr val="1B1B1B"/>
                </a:solidFill>
                <a:effectLst/>
                <a:latin typeface="+mj-lt"/>
              </a:rPr>
              <a:t> </a:t>
            </a:r>
            <a:r>
              <a:rPr lang="en-US" sz="1800" b="0" i="0" dirty="0" err="1">
                <a:solidFill>
                  <a:srgbClr val="1B1B1B"/>
                </a:solidFill>
                <a:effectLst/>
                <a:latin typeface="+mj-lt"/>
              </a:rPr>
              <a:t>năng</a:t>
            </a:r>
            <a:r>
              <a:rPr lang="en-US" sz="1800" b="0" i="0" dirty="0">
                <a:solidFill>
                  <a:srgbClr val="1B1B1B"/>
                </a:solidFill>
                <a:effectLst/>
                <a:latin typeface="+mj-lt"/>
              </a:rPr>
              <a:t> </a:t>
            </a:r>
            <a:r>
              <a:rPr lang="en-US" sz="1800" b="0" i="0" dirty="0" err="1">
                <a:solidFill>
                  <a:srgbClr val="1B1B1B"/>
                </a:solidFill>
                <a:effectLst/>
                <a:latin typeface="+mj-lt"/>
              </a:rPr>
              <a:t>của</a:t>
            </a:r>
            <a:r>
              <a:rPr lang="en-US" sz="1800" b="0" i="0" dirty="0">
                <a:solidFill>
                  <a:srgbClr val="1B1B1B"/>
                </a:solidFill>
                <a:effectLst/>
                <a:latin typeface="+mj-lt"/>
              </a:rPr>
              <a:t> </a:t>
            </a:r>
            <a:r>
              <a:rPr lang="en-US" sz="1800" b="0" i="0" dirty="0" err="1">
                <a:solidFill>
                  <a:srgbClr val="1B1B1B"/>
                </a:solidFill>
                <a:effectLst/>
                <a:latin typeface="+mj-lt"/>
              </a:rPr>
              <a:t>mình</a:t>
            </a:r>
            <a:r>
              <a:rPr lang="en-US" sz="1800" b="0" i="0" dirty="0">
                <a:solidFill>
                  <a:srgbClr val="1B1B1B"/>
                </a:solidFill>
                <a:effectLst/>
                <a:latin typeface="+mj-lt"/>
              </a:rPr>
              <a:t> </a:t>
            </a:r>
            <a:r>
              <a:rPr lang="en-US" sz="1800" b="0" i="0" dirty="0" err="1">
                <a:solidFill>
                  <a:srgbClr val="1B1B1B"/>
                </a:solidFill>
                <a:effectLst/>
                <a:latin typeface="+mj-lt"/>
              </a:rPr>
              <a:t>làm</a:t>
            </a:r>
            <a:r>
              <a:rPr lang="en-US" sz="1800" b="0" i="0" dirty="0">
                <a:solidFill>
                  <a:srgbClr val="1B1B1B"/>
                </a:solidFill>
                <a:effectLst/>
                <a:latin typeface="+mj-lt"/>
              </a:rPr>
              <a:t> </a:t>
            </a:r>
            <a:r>
              <a:rPr lang="en-US" sz="1800" b="0" i="0" dirty="0" err="1">
                <a:solidFill>
                  <a:srgbClr val="1B1B1B"/>
                </a:solidFill>
                <a:effectLst/>
                <a:latin typeface="+mj-lt"/>
              </a:rPr>
              <a:t>và</a:t>
            </a:r>
            <a:r>
              <a:rPr lang="en-US" sz="1800" b="0" i="0" dirty="0">
                <a:solidFill>
                  <a:srgbClr val="1B1B1B"/>
                </a:solidFill>
                <a:effectLst/>
                <a:latin typeface="+mj-lt"/>
              </a:rPr>
              <a:t> </a:t>
            </a:r>
            <a:r>
              <a:rPr lang="vi-VN" sz="1800" b="0" i="0" dirty="0">
                <a:solidFill>
                  <a:srgbClr val="1B1B1B"/>
                </a:solidFill>
                <a:effectLst/>
                <a:latin typeface="+mj-lt"/>
              </a:rPr>
              <a:t>được thực hiện bởi lập trình viên.</a:t>
            </a:r>
            <a:endParaRPr lang="en-US" sz="1800" b="0" i="0" dirty="0">
              <a:solidFill>
                <a:srgbClr val="1B1B1B"/>
              </a:solidFill>
              <a:effectLst/>
              <a:latin typeface="+mj-lt"/>
            </a:endParaRPr>
          </a:p>
          <a:p>
            <a:pPr algn="l"/>
            <a:endParaRPr lang="en-US" sz="1800" b="0" i="0" dirty="0">
              <a:solidFill>
                <a:srgbClr val="1B1B1B"/>
              </a:solidFill>
              <a:effectLst/>
              <a:latin typeface="+mj-lt"/>
            </a:endParaRPr>
          </a:p>
          <a:p>
            <a:pPr marL="285750" indent="-285750" algn="l">
              <a:buFont typeface="Wingdings" panose="05000000000000000000" pitchFamily="2" charset="2"/>
              <a:buChar char="ü"/>
            </a:pPr>
            <a:r>
              <a:rPr lang="en-US" sz="1800" b="0" i="0" dirty="0">
                <a:solidFill>
                  <a:srgbClr val="1B1B1B"/>
                </a:solidFill>
                <a:effectLst/>
                <a:latin typeface="+mj-lt"/>
              </a:rPr>
              <a:t> </a:t>
            </a:r>
            <a:r>
              <a:rPr lang="vi-VN" sz="1800" b="1" i="0" dirty="0">
                <a:solidFill>
                  <a:srgbClr val="1B1B1B"/>
                </a:solidFill>
                <a:effectLst/>
                <a:latin typeface="+mj-lt"/>
              </a:rPr>
              <a:t>Intergration test ( kiểm thử tích hợp)</a:t>
            </a:r>
            <a:r>
              <a:rPr lang="en-US" sz="1800" b="1" i="0" dirty="0">
                <a:solidFill>
                  <a:srgbClr val="1B1B1B"/>
                </a:solidFill>
                <a:effectLst/>
                <a:latin typeface="+mj-lt"/>
              </a:rPr>
              <a:t> </a:t>
            </a:r>
            <a:r>
              <a:rPr lang="en-US" sz="1800" b="0" i="0" dirty="0">
                <a:solidFill>
                  <a:srgbClr val="1B1B1B"/>
                </a:solidFill>
                <a:effectLst/>
                <a:latin typeface="+mj-lt"/>
              </a:rPr>
              <a:t>– </a:t>
            </a:r>
            <a:r>
              <a:rPr lang="en-US" sz="1800" b="0" i="0" dirty="0" err="1">
                <a:solidFill>
                  <a:srgbClr val="1B1B1B"/>
                </a:solidFill>
                <a:effectLst/>
                <a:latin typeface="+mj-lt"/>
              </a:rPr>
              <a:t>Các</a:t>
            </a:r>
            <a:r>
              <a:rPr lang="en-US" sz="1800" b="0" i="0" dirty="0">
                <a:solidFill>
                  <a:srgbClr val="1B1B1B"/>
                </a:solidFill>
                <a:effectLst/>
                <a:latin typeface="+mj-lt"/>
              </a:rPr>
              <a:t> </a:t>
            </a:r>
            <a:r>
              <a:rPr lang="en-US" sz="1800" b="0" i="0" dirty="0" err="1">
                <a:solidFill>
                  <a:srgbClr val="1B1B1B"/>
                </a:solidFill>
                <a:effectLst/>
                <a:latin typeface="+mj-lt"/>
              </a:rPr>
              <a:t>đội</a:t>
            </a:r>
            <a:r>
              <a:rPr lang="en-US" sz="1800" b="0" i="0" dirty="0">
                <a:solidFill>
                  <a:srgbClr val="1B1B1B"/>
                </a:solidFill>
                <a:effectLst/>
                <a:latin typeface="+mj-lt"/>
              </a:rPr>
              <a:t> tester </a:t>
            </a:r>
            <a:r>
              <a:rPr lang="en-US" sz="1800" b="0" i="0" dirty="0" err="1">
                <a:solidFill>
                  <a:srgbClr val="1B1B1B"/>
                </a:solidFill>
                <a:effectLst/>
                <a:latin typeface="+mj-lt"/>
              </a:rPr>
              <a:t>sẽ</a:t>
            </a:r>
            <a:r>
              <a:rPr lang="en-US" sz="1800" b="0" i="0" dirty="0">
                <a:solidFill>
                  <a:srgbClr val="1B1B1B"/>
                </a:solidFill>
                <a:effectLst/>
                <a:latin typeface="+mj-lt"/>
              </a:rPr>
              <a:t> </a:t>
            </a:r>
            <a:r>
              <a:rPr lang="en-US" sz="1800" b="0" i="0" dirty="0" err="1">
                <a:solidFill>
                  <a:srgbClr val="1B1B1B"/>
                </a:solidFill>
                <a:effectLst/>
                <a:latin typeface="+mj-lt"/>
              </a:rPr>
              <a:t>thực</a:t>
            </a:r>
            <a:r>
              <a:rPr lang="en-US" sz="1800" b="0" i="0" dirty="0">
                <a:solidFill>
                  <a:srgbClr val="1B1B1B"/>
                </a:solidFill>
                <a:effectLst/>
                <a:latin typeface="+mj-lt"/>
              </a:rPr>
              <a:t> </a:t>
            </a:r>
            <a:r>
              <a:rPr lang="en-US" sz="1800" b="0" i="0" dirty="0" err="1">
                <a:solidFill>
                  <a:srgbClr val="1B1B1B"/>
                </a:solidFill>
                <a:effectLst/>
                <a:latin typeface="+mj-lt"/>
              </a:rPr>
              <a:t>hiện</a:t>
            </a:r>
            <a:r>
              <a:rPr lang="en-US" sz="1800" b="0" i="0" dirty="0">
                <a:solidFill>
                  <a:srgbClr val="1B1B1B"/>
                </a:solidFill>
                <a:effectLst/>
                <a:latin typeface="+mj-lt"/>
              </a:rPr>
              <a:t> test logic ,</a:t>
            </a:r>
            <a:r>
              <a:rPr lang="en-US" sz="1800" b="0" i="0" dirty="0" err="1">
                <a:solidFill>
                  <a:srgbClr val="1B1B1B"/>
                </a:solidFill>
                <a:effectLst/>
                <a:latin typeface="+mj-lt"/>
              </a:rPr>
              <a:t>giao</a:t>
            </a:r>
            <a:r>
              <a:rPr lang="en-US" sz="1800" b="0" i="0" dirty="0">
                <a:solidFill>
                  <a:srgbClr val="1B1B1B"/>
                </a:solidFill>
                <a:effectLst/>
                <a:latin typeface="+mj-lt"/>
              </a:rPr>
              <a:t> </a:t>
            </a:r>
            <a:r>
              <a:rPr lang="en-US" sz="1800" b="0" i="0" dirty="0" err="1">
                <a:solidFill>
                  <a:srgbClr val="1B1B1B"/>
                </a:solidFill>
                <a:effectLst/>
                <a:latin typeface="+mj-lt"/>
              </a:rPr>
              <a:t>diện</a:t>
            </a:r>
            <a:r>
              <a:rPr lang="en-US" sz="1800" b="0" i="0" dirty="0">
                <a:solidFill>
                  <a:srgbClr val="1B1B1B"/>
                </a:solidFill>
                <a:effectLst/>
                <a:latin typeface="+mj-lt"/>
              </a:rPr>
              <a:t> ,</a:t>
            </a:r>
            <a:r>
              <a:rPr lang="en-US" sz="1800" b="0" i="0" dirty="0" err="1">
                <a:solidFill>
                  <a:srgbClr val="1B1B1B"/>
                </a:solidFill>
                <a:effectLst/>
                <a:latin typeface="+mj-lt"/>
              </a:rPr>
              <a:t>các</a:t>
            </a:r>
            <a:r>
              <a:rPr lang="en-US" sz="1800" b="0" i="0" dirty="0">
                <a:solidFill>
                  <a:srgbClr val="1B1B1B"/>
                </a:solidFill>
                <a:effectLst/>
                <a:latin typeface="+mj-lt"/>
              </a:rPr>
              <a:t> </a:t>
            </a:r>
            <a:r>
              <a:rPr lang="en-US" sz="1800" b="0" i="0" dirty="0" err="1">
                <a:solidFill>
                  <a:srgbClr val="1B1B1B"/>
                </a:solidFill>
                <a:effectLst/>
                <a:latin typeface="+mj-lt"/>
              </a:rPr>
              <a:t>chức</a:t>
            </a:r>
            <a:r>
              <a:rPr lang="en-US" sz="1800" b="0" i="0" dirty="0">
                <a:solidFill>
                  <a:srgbClr val="1B1B1B"/>
                </a:solidFill>
                <a:effectLst/>
                <a:latin typeface="+mj-lt"/>
              </a:rPr>
              <a:t> </a:t>
            </a:r>
            <a:r>
              <a:rPr lang="en-US" sz="1800" b="0" i="0" dirty="0" err="1">
                <a:solidFill>
                  <a:srgbClr val="1B1B1B"/>
                </a:solidFill>
                <a:effectLst/>
                <a:latin typeface="+mj-lt"/>
              </a:rPr>
              <a:t>năng</a:t>
            </a:r>
            <a:r>
              <a:rPr lang="en-US" sz="1800" b="0" i="0" dirty="0">
                <a:solidFill>
                  <a:srgbClr val="1B1B1B"/>
                </a:solidFill>
                <a:effectLst/>
                <a:latin typeface="+mj-lt"/>
              </a:rPr>
              <a:t> </a:t>
            </a:r>
            <a:r>
              <a:rPr lang="en-US" sz="1800" b="0" i="0" dirty="0" err="1">
                <a:solidFill>
                  <a:srgbClr val="1B1B1B"/>
                </a:solidFill>
                <a:effectLst/>
                <a:latin typeface="+mj-lt"/>
              </a:rPr>
              <a:t>liên</a:t>
            </a:r>
            <a:r>
              <a:rPr lang="en-US" sz="1800" b="0" i="0" dirty="0">
                <a:solidFill>
                  <a:srgbClr val="1B1B1B"/>
                </a:solidFill>
                <a:effectLst/>
                <a:latin typeface="+mj-lt"/>
              </a:rPr>
              <a:t> </a:t>
            </a:r>
            <a:r>
              <a:rPr lang="en-US" sz="1800" b="0" i="0" dirty="0" err="1">
                <a:solidFill>
                  <a:srgbClr val="1B1B1B"/>
                </a:solidFill>
                <a:effectLst/>
                <a:latin typeface="+mj-lt"/>
              </a:rPr>
              <a:t>quan</a:t>
            </a:r>
            <a:r>
              <a:rPr lang="en-US" sz="1800" b="0" i="0" dirty="0">
                <a:solidFill>
                  <a:srgbClr val="1B1B1B"/>
                </a:solidFill>
                <a:effectLst/>
                <a:latin typeface="+mj-lt"/>
              </a:rPr>
              <a:t> </a:t>
            </a:r>
            <a:r>
              <a:rPr lang="en-US" sz="1800" b="0" i="0" dirty="0" err="1">
                <a:solidFill>
                  <a:srgbClr val="1B1B1B"/>
                </a:solidFill>
                <a:effectLst/>
                <a:latin typeface="+mj-lt"/>
              </a:rPr>
              <a:t>dựa</a:t>
            </a:r>
            <a:r>
              <a:rPr lang="en-US" sz="1800" b="0" i="0" dirty="0">
                <a:solidFill>
                  <a:srgbClr val="1B1B1B"/>
                </a:solidFill>
                <a:effectLst/>
                <a:latin typeface="+mj-lt"/>
              </a:rPr>
              <a:t> </a:t>
            </a:r>
            <a:r>
              <a:rPr lang="en-US" sz="1800" b="0" i="0" dirty="0" err="1">
                <a:solidFill>
                  <a:srgbClr val="1B1B1B"/>
                </a:solidFill>
                <a:effectLst/>
                <a:latin typeface="+mj-lt"/>
              </a:rPr>
              <a:t>trên</a:t>
            </a:r>
            <a:r>
              <a:rPr lang="en-US" sz="1800" b="0" i="0" dirty="0">
                <a:solidFill>
                  <a:srgbClr val="1B1B1B"/>
                </a:solidFill>
                <a:effectLst/>
                <a:latin typeface="+mj-lt"/>
              </a:rPr>
              <a:t> URD (</a:t>
            </a:r>
            <a:r>
              <a:rPr lang="en-US" sz="1800" b="0" i="0" dirty="0">
                <a:solidFill>
                  <a:srgbClr val="4D5156"/>
                </a:solidFill>
                <a:effectLst/>
                <a:latin typeface="+mj-lt"/>
              </a:rPr>
              <a:t> User Requirements Document </a:t>
            </a:r>
            <a:r>
              <a:rPr lang="en-US" sz="1800" b="0" i="0" dirty="0">
                <a:solidFill>
                  <a:srgbClr val="1B1B1B"/>
                </a:solidFill>
                <a:effectLst/>
                <a:latin typeface="+mj-lt"/>
              </a:rPr>
              <a:t>) </a:t>
            </a:r>
            <a:r>
              <a:rPr lang="en-US" sz="1800" b="0" i="0" dirty="0" err="1">
                <a:solidFill>
                  <a:srgbClr val="1B1B1B"/>
                </a:solidFill>
                <a:effectLst/>
                <a:latin typeface="+mj-lt"/>
              </a:rPr>
              <a:t>và</a:t>
            </a:r>
            <a:r>
              <a:rPr lang="en-US" sz="1800" b="0" i="0" dirty="0">
                <a:solidFill>
                  <a:srgbClr val="1B1B1B"/>
                </a:solidFill>
                <a:effectLst/>
                <a:latin typeface="+mj-lt"/>
              </a:rPr>
              <a:t> </a:t>
            </a:r>
            <a:r>
              <a:rPr lang="en-US" sz="1800" b="0" i="0" dirty="0" err="1">
                <a:solidFill>
                  <a:srgbClr val="1B1B1B"/>
                </a:solidFill>
                <a:effectLst/>
                <a:latin typeface="+mj-lt"/>
              </a:rPr>
              <a:t>các</a:t>
            </a:r>
            <a:r>
              <a:rPr lang="en-US" sz="1800" b="0" i="0" dirty="0">
                <a:solidFill>
                  <a:srgbClr val="1B1B1B"/>
                </a:solidFill>
                <a:effectLst/>
                <a:latin typeface="+mj-lt"/>
              </a:rPr>
              <a:t> testcase </a:t>
            </a:r>
          </a:p>
          <a:p>
            <a:pPr algn="l"/>
            <a:endParaRPr lang="en-US" sz="1800" b="0" i="0" dirty="0">
              <a:solidFill>
                <a:srgbClr val="1B1B1B"/>
              </a:solidFill>
              <a:effectLst/>
              <a:latin typeface="+mj-lt"/>
            </a:endParaRPr>
          </a:p>
          <a:p>
            <a:pPr marL="285750" indent="-285750" algn="l">
              <a:buFont typeface="Wingdings" panose="05000000000000000000" pitchFamily="2" charset="2"/>
              <a:buChar char="ü"/>
            </a:pPr>
            <a:r>
              <a:rPr lang="vi-VN" sz="1800" b="0" i="0" dirty="0">
                <a:solidFill>
                  <a:srgbClr val="1B1B1B"/>
                </a:solidFill>
                <a:effectLst/>
                <a:latin typeface="+mj-lt"/>
              </a:rPr>
              <a:t> </a:t>
            </a:r>
            <a:r>
              <a:rPr lang="vi-VN" sz="1800" b="1" i="0" dirty="0">
                <a:solidFill>
                  <a:srgbClr val="1B1B1B"/>
                </a:solidFill>
                <a:effectLst/>
                <a:latin typeface="+mj-lt"/>
              </a:rPr>
              <a:t>System test (kiểm thử hệ thống)</a:t>
            </a:r>
            <a:r>
              <a:rPr lang="en-US" sz="1800" b="1" i="0" dirty="0">
                <a:solidFill>
                  <a:srgbClr val="1B1B1B"/>
                </a:solidFill>
                <a:effectLst/>
                <a:latin typeface="+mj-lt"/>
              </a:rPr>
              <a:t> </a:t>
            </a:r>
            <a:r>
              <a:rPr lang="en-US" sz="1800" b="0" i="0" dirty="0">
                <a:solidFill>
                  <a:srgbClr val="1B1B1B"/>
                </a:solidFill>
                <a:effectLst/>
                <a:latin typeface="+mj-lt"/>
              </a:rPr>
              <a:t>– </a:t>
            </a:r>
            <a:r>
              <a:rPr lang="en-US" sz="1800" b="0" i="0" dirty="0" err="1">
                <a:solidFill>
                  <a:srgbClr val="1B1B1B"/>
                </a:solidFill>
                <a:effectLst/>
                <a:latin typeface="+mj-lt"/>
              </a:rPr>
              <a:t>Các</a:t>
            </a:r>
            <a:r>
              <a:rPr lang="en-US" sz="1800" b="0" i="0" dirty="0">
                <a:solidFill>
                  <a:srgbClr val="1B1B1B"/>
                </a:solidFill>
                <a:effectLst/>
                <a:latin typeface="+mj-lt"/>
              </a:rPr>
              <a:t> </a:t>
            </a:r>
            <a:r>
              <a:rPr lang="en-US" sz="1800" b="0" i="0" dirty="0" err="1">
                <a:solidFill>
                  <a:srgbClr val="1B1B1B"/>
                </a:solidFill>
                <a:effectLst/>
                <a:latin typeface="+mj-lt"/>
              </a:rPr>
              <a:t>đội</a:t>
            </a:r>
            <a:r>
              <a:rPr lang="en-US" sz="1800" b="0" i="0" dirty="0">
                <a:solidFill>
                  <a:srgbClr val="1B1B1B"/>
                </a:solidFill>
                <a:effectLst/>
                <a:latin typeface="+mj-lt"/>
              </a:rPr>
              <a:t> system </a:t>
            </a:r>
            <a:r>
              <a:rPr lang="en-US" sz="1800" b="0" i="0" dirty="0" err="1">
                <a:solidFill>
                  <a:srgbClr val="1B1B1B"/>
                </a:solidFill>
                <a:effectLst/>
                <a:latin typeface="+mj-lt"/>
              </a:rPr>
              <a:t>sẽ</a:t>
            </a:r>
            <a:r>
              <a:rPr lang="en-US" sz="1800" b="0" i="0" dirty="0">
                <a:solidFill>
                  <a:srgbClr val="1B1B1B"/>
                </a:solidFill>
                <a:effectLst/>
                <a:latin typeface="+mj-lt"/>
              </a:rPr>
              <a:t> test </a:t>
            </a:r>
            <a:r>
              <a:rPr lang="en-US" sz="1800" b="0" i="0" dirty="0" err="1">
                <a:solidFill>
                  <a:srgbClr val="1B1B1B"/>
                </a:solidFill>
                <a:effectLst/>
                <a:latin typeface="+mj-lt"/>
              </a:rPr>
              <a:t>bảo</a:t>
            </a:r>
            <a:r>
              <a:rPr lang="en-US" sz="1800" b="0" i="0" dirty="0">
                <a:solidFill>
                  <a:srgbClr val="1B1B1B"/>
                </a:solidFill>
                <a:effectLst/>
                <a:latin typeface="+mj-lt"/>
              </a:rPr>
              <a:t> </a:t>
            </a:r>
            <a:r>
              <a:rPr lang="en-US" sz="1800" b="0" i="0" dirty="0" err="1">
                <a:solidFill>
                  <a:srgbClr val="1B1B1B"/>
                </a:solidFill>
                <a:effectLst/>
                <a:latin typeface="+mj-lt"/>
              </a:rPr>
              <a:t>mật</a:t>
            </a:r>
            <a:r>
              <a:rPr lang="en-US" sz="1800" b="0" i="0" dirty="0">
                <a:solidFill>
                  <a:srgbClr val="1B1B1B"/>
                </a:solidFill>
                <a:effectLst/>
                <a:latin typeface="+mj-lt"/>
              </a:rPr>
              <a:t> </a:t>
            </a:r>
            <a:r>
              <a:rPr lang="en-US" sz="1800" b="0" i="0" dirty="0" err="1">
                <a:solidFill>
                  <a:srgbClr val="1B1B1B"/>
                </a:solidFill>
                <a:effectLst/>
                <a:latin typeface="+mj-lt"/>
              </a:rPr>
              <a:t>thông</a:t>
            </a:r>
            <a:r>
              <a:rPr lang="en-US" sz="1800" b="0" i="0" dirty="0">
                <a:solidFill>
                  <a:srgbClr val="1B1B1B"/>
                </a:solidFill>
                <a:effectLst/>
                <a:latin typeface="+mj-lt"/>
              </a:rPr>
              <a:t> qua </a:t>
            </a:r>
            <a:r>
              <a:rPr lang="en-US" sz="1800" b="0" i="0" dirty="0" err="1">
                <a:solidFill>
                  <a:srgbClr val="1B1B1B"/>
                </a:solidFill>
                <a:effectLst/>
                <a:latin typeface="+mj-lt"/>
              </a:rPr>
              <a:t>các</a:t>
            </a:r>
            <a:r>
              <a:rPr lang="en-US" sz="1800" b="0" i="0" dirty="0">
                <a:solidFill>
                  <a:srgbClr val="1B1B1B"/>
                </a:solidFill>
                <a:effectLst/>
                <a:latin typeface="+mj-lt"/>
              </a:rPr>
              <a:t> </a:t>
            </a:r>
            <a:r>
              <a:rPr lang="en-US" sz="1800" b="0" i="0" dirty="0" err="1">
                <a:solidFill>
                  <a:srgbClr val="1B1B1B"/>
                </a:solidFill>
                <a:effectLst/>
                <a:latin typeface="+mj-lt"/>
              </a:rPr>
              <a:t>api</a:t>
            </a:r>
            <a:r>
              <a:rPr lang="en-US" sz="1800" b="0" i="0" dirty="0">
                <a:solidFill>
                  <a:srgbClr val="1B1B1B"/>
                </a:solidFill>
                <a:effectLst/>
                <a:latin typeface="+mj-lt"/>
              </a:rPr>
              <a:t> backend ,</a:t>
            </a:r>
            <a:r>
              <a:rPr lang="en-US" sz="1800" b="0" i="0" dirty="0" err="1">
                <a:solidFill>
                  <a:srgbClr val="1B1B1B"/>
                </a:solidFill>
                <a:effectLst/>
                <a:latin typeface="+mj-lt"/>
              </a:rPr>
              <a:t>tài</a:t>
            </a:r>
            <a:r>
              <a:rPr lang="en-US" sz="1800" b="0" i="0" dirty="0">
                <a:solidFill>
                  <a:srgbClr val="1B1B1B"/>
                </a:solidFill>
                <a:effectLst/>
                <a:latin typeface="+mj-lt"/>
              </a:rPr>
              <a:t> </a:t>
            </a:r>
            <a:r>
              <a:rPr lang="en-US" sz="1800" b="0" i="0" dirty="0" err="1">
                <a:solidFill>
                  <a:srgbClr val="1B1B1B"/>
                </a:solidFill>
                <a:effectLst/>
                <a:latin typeface="+mj-lt"/>
              </a:rPr>
              <a:t>khoản</a:t>
            </a:r>
            <a:r>
              <a:rPr lang="en-US" sz="1800" b="0" i="0" dirty="0">
                <a:solidFill>
                  <a:srgbClr val="1B1B1B"/>
                </a:solidFill>
                <a:effectLst/>
                <a:latin typeface="+mj-lt"/>
              </a:rPr>
              <a:t> ..</a:t>
            </a:r>
            <a:r>
              <a:rPr lang="en-US" sz="1800" b="0" i="0" dirty="0" err="1">
                <a:solidFill>
                  <a:srgbClr val="1B1B1B"/>
                </a:solidFill>
                <a:effectLst/>
                <a:latin typeface="+mj-lt"/>
              </a:rPr>
              <a:t>vv</a:t>
            </a:r>
            <a:r>
              <a:rPr lang="en-US" sz="1800" b="0" i="0" dirty="0">
                <a:solidFill>
                  <a:srgbClr val="1B1B1B"/>
                </a:solidFill>
                <a:effectLst/>
                <a:latin typeface="+mj-lt"/>
              </a:rPr>
              <a:t> </a:t>
            </a:r>
          </a:p>
          <a:p>
            <a:pPr algn="l"/>
            <a:endParaRPr lang="en-US" sz="1800" b="0" i="0" dirty="0">
              <a:solidFill>
                <a:srgbClr val="1B1B1B"/>
              </a:solidFill>
              <a:effectLst/>
              <a:latin typeface="+mj-lt"/>
            </a:endParaRPr>
          </a:p>
          <a:p>
            <a:pPr marL="285750" indent="-285750" algn="l">
              <a:buFont typeface="Wingdings" panose="05000000000000000000" pitchFamily="2" charset="2"/>
              <a:buChar char="ü"/>
            </a:pPr>
            <a:r>
              <a:rPr lang="vi-VN" sz="1800" b="1" i="0" dirty="0">
                <a:solidFill>
                  <a:srgbClr val="1B1B1B"/>
                </a:solidFill>
                <a:effectLst/>
                <a:latin typeface="+mj-lt"/>
              </a:rPr>
              <a:t>Acceptance test (kiểm thử chấp nhận)</a:t>
            </a:r>
            <a:r>
              <a:rPr lang="en-US" sz="1800" b="0" i="0" dirty="0">
                <a:solidFill>
                  <a:srgbClr val="1B1B1B"/>
                </a:solidFill>
                <a:effectLst/>
                <a:latin typeface="+mj-lt"/>
              </a:rPr>
              <a:t>- </a:t>
            </a:r>
            <a:r>
              <a:rPr lang="en-US" sz="1800" b="0" i="0" dirty="0" err="1">
                <a:solidFill>
                  <a:srgbClr val="1B1B1B"/>
                </a:solidFill>
                <a:effectLst/>
                <a:latin typeface="+mj-lt"/>
              </a:rPr>
              <a:t>Đơn</a:t>
            </a:r>
            <a:r>
              <a:rPr lang="en-US" sz="1800" b="0" i="0" dirty="0">
                <a:solidFill>
                  <a:srgbClr val="1B1B1B"/>
                </a:solidFill>
                <a:effectLst/>
                <a:latin typeface="+mj-lt"/>
              </a:rPr>
              <a:t> </a:t>
            </a:r>
            <a:r>
              <a:rPr lang="en-US" sz="1800" b="0" i="0" dirty="0" err="1">
                <a:solidFill>
                  <a:srgbClr val="1B1B1B"/>
                </a:solidFill>
                <a:effectLst/>
                <a:latin typeface="+mj-lt"/>
              </a:rPr>
              <a:t>vị</a:t>
            </a:r>
            <a:r>
              <a:rPr lang="en-US" sz="1800" b="0" i="0" dirty="0">
                <a:solidFill>
                  <a:srgbClr val="1B1B1B"/>
                </a:solidFill>
                <a:effectLst/>
                <a:latin typeface="+mj-lt"/>
              </a:rPr>
              <a:t> </a:t>
            </a:r>
            <a:r>
              <a:rPr lang="en-US" sz="1800" b="0" i="0" dirty="0" err="1">
                <a:solidFill>
                  <a:srgbClr val="1B1B1B"/>
                </a:solidFill>
                <a:effectLst/>
                <a:latin typeface="+mj-lt"/>
              </a:rPr>
              <a:t>sử</a:t>
            </a:r>
            <a:r>
              <a:rPr lang="en-US" sz="1800" b="0" i="0" dirty="0">
                <a:solidFill>
                  <a:srgbClr val="1B1B1B"/>
                </a:solidFill>
                <a:effectLst/>
                <a:latin typeface="+mj-lt"/>
              </a:rPr>
              <a:t> </a:t>
            </a:r>
            <a:r>
              <a:rPr lang="en-US" sz="1800" b="0" i="0" dirty="0" err="1">
                <a:solidFill>
                  <a:srgbClr val="1B1B1B"/>
                </a:solidFill>
                <a:effectLst/>
                <a:latin typeface="+mj-lt"/>
              </a:rPr>
              <a:t>dụng</a:t>
            </a:r>
            <a:r>
              <a:rPr lang="en-US" sz="1800" b="0" i="0" dirty="0">
                <a:solidFill>
                  <a:srgbClr val="1B1B1B"/>
                </a:solidFill>
                <a:effectLst/>
                <a:latin typeface="+mj-lt"/>
              </a:rPr>
              <a:t> </a:t>
            </a:r>
            <a:r>
              <a:rPr lang="en-US" sz="1800" b="0" i="0" dirty="0" err="1">
                <a:solidFill>
                  <a:srgbClr val="1B1B1B"/>
                </a:solidFill>
                <a:effectLst/>
                <a:latin typeface="+mj-lt"/>
              </a:rPr>
              <a:t>phần</a:t>
            </a:r>
            <a:r>
              <a:rPr lang="en-US" sz="1800" b="0" i="0" dirty="0">
                <a:solidFill>
                  <a:srgbClr val="1B1B1B"/>
                </a:solidFill>
                <a:effectLst/>
                <a:latin typeface="+mj-lt"/>
              </a:rPr>
              <a:t> </a:t>
            </a:r>
            <a:r>
              <a:rPr lang="en-US" sz="1800" b="0" i="0" dirty="0" err="1">
                <a:solidFill>
                  <a:srgbClr val="1B1B1B"/>
                </a:solidFill>
                <a:effectLst/>
                <a:latin typeface="+mj-lt"/>
              </a:rPr>
              <a:t>mềm</a:t>
            </a:r>
            <a:r>
              <a:rPr lang="en-US" sz="1800" b="0" i="0" dirty="0">
                <a:solidFill>
                  <a:srgbClr val="1B1B1B"/>
                </a:solidFill>
                <a:effectLst/>
                <a:latin typeface="+mj-lt"/>
              </a:rPr>
              <a:t> </a:t>
            </a:r>
            <a:r>
              <a:rPr lang="en-US" sz="1800" b="0" i="0" dirty="0" err="1">
                <a:solidFill>
                  <a:srgbClr val="1B1B1B"/>
                </a:solidFill>
                <a:effectLst/>
                <a:latin typeface="+mj-lt"/>
              </a:rPr>
              <a:t>sẽ</a:t>
            </a:r>
            <a:r>
              <a:rPr lang="en-US" sz="1800" b="0" i="0" dirty="0">
                <a:solidFill>
                  <a:srgbClr val="1B1B1B"/>
                </a:solidFill>
                <a:effectLst/>
                <a:latin typeface="+mj-lt"/>
              </a:rPr>
              <a:t> test </a:t>
            </a:r>
            <a:r>
              <a:rPr lang="en-US" sz="1800" b="0" i="0" dirty="0" err="1">
                <a:solidFill>
                  <a:srgbClr val="1B1B1B"/>
                </a:solidFill>
                <a:effectLst/>
                <a:latin typeface="+mj-lt"/>
              </a:rPr>
              <a:t>lại</a:t>
            </a:r>
            <a:r>
              <a:rPr lang="en-US" sz="1800" b="0" i="0" dirty="0">
                <a:solidFill>
                  <a:srgbClr val="1B1B1B"/>
                </a:solidFill>
                <a:effectLst/>
                <a:latin typeface="+mj-lt"/>
              </a:rPr>
              <a:t> </a:t>
            </a:r>
            <a:r>
              <a:rPr lang="en-US" sz="1800" b="0" i="0" dirty="0" err="1">
                <a:solidFill>
                  <a:srgbClr val="1B1B1B"/>
                </a:solidFill>
                <a:effectLst/>
                <a:latin typeface="+mj-lt"/>
              </a:rPr>
              <a:t>các</a:t>
            </a:r>
            <a:r>
              <a:rPr lang="en-US" sz="1800" b="0" i="0" dirty="0">
                <a:solidFill>
                  <a:srgbClr val="1B1B1B"/>
                </a:solidFill>
                <a:effectLst/>
                <a:latin typeface="+mj-lt"/>
              </a:rPr>
              <a:t> testcase </a:t>
            </a:r>
            <a:r>
              <a:rPr lang="en-US" sz="1800" b="0" i="0" dirty="0" err="1">
                <a:solidFill>
                  <a:srgbClr val="1B1B1B"/>
                </a:solidFill>
                <a:effectLst/>
                <a:latin typeface="+mj-lt"/>
              </a:rPr>
              <a:t>để</a:t>
            </a:r>
            <a:r>
              <a:rPr lang="en-US" sz="1800" b="0" i="0" dirty="0">
                <a:solidFill>
                  <a:srgbClr val="1B1B1B"/>
                </a:solidFill>
                <a:effectLst/>
                <a:latin typeface="+mj-lt"/>
              </a:rPr>
              <a:t> </a:t>
            </a:r>
            <a:r>
              <a:rPr lang="en-US" sz="1800" b="0" i="0" dirty="0" err="1">
                <a:solidFill>
                  <a:srgbClr val="1B1B1B"/>
                </a:solidFill>
                <a:effectLst/>
                <a:latin typeface="+mj-lt"/>
              </a:rPr>
              <a:t>xác</a:t>
            </a:r>
            <a:r>
              <a:rPr lang="en-US" sz="1800" b="0" i="0" dirty="0">
                <a:solidFill>
                  <a:srgbClr val="1B1B1B"/>
                </a:solidFill>
                <a:effectLst/>
                <a:latin typeface="+mj-lt"/>
              </a:rPr>
              <a:t> </a:t>
            </a:r>
            <a:r>
              <a:rPr lang="en-US" sz="1800" b="0" i="0" dirty="0" err="1">
                <a:solidFill>
                  <a:srgbClr val="1B1B1B"/>
                </a:solidFill>
                <a:effectLst/>
                <a:latin typeface="+mj-lt"/>
              </a:rPr>
              <a:t>nhận</a:t>
            </a:r>
            <a:r>
              <a:rPr lang="en-US" sz="1800" b="0" i="0" dirty="0">
                <a:solidFill>
                  <a:srgbClr val="1B1B1B"/>
                </a:solidFill>
                <a:effectLst/>
                <a:latin typeface="+mj-lt"/>
              </a:rPr>
              <a:t> </a:t>
            </a:r>
            <a:r>
              <a:rPr lang="en-US" sz="1800" b="0" i="0" dirty="0" err="1">
                <a:solidFill>
                  <a:srgbClr val="1B1B1B"/>
                </a:solidFill>
                <a:effectLst/>
                <a:latin typeface="+mj-lt"/>
              </a:rPr>
              <a:t>phần</a:t>
            </a:r>
            <a:r>
              <a:rPr lang="en-US" sz="1800" b="0" i="0" dirty="0">
                <a:solidFill>
                  <a:srgbClr val="1B1B1B"/>
                </a:solidFill>
                <a:effectLst/>
                <a:latin typeface="+mj-lt"/>
              </a:rPr>
              <a:t> </a:t>
            </a:r>
            <a:r>
              <a:rPr lang="en-US" sz="1800" b="0" i="0" dirty="0" err="1">
                <a:solidFill>
                  <a:srgbClr val="1B1B1B"/>
                </a:solidFill>
                <a:effectLst/>
                <a:latin typeface="+mj-lt"/>
              </a:rPr>
              <a:t>mềm</a:t>
            </a:r>
            <a:r>
              <a:rPr lang="en-US" sz="1800" b="0" i="0" dirty="0">
                <a:solidFill>
                  <a:srgbClr val="1B1B1B"/>
                </a:solidFill>
                <a:effectLst/>
                <a:latin typeface="+mj-lt"/>
              </a:rPr>
              <a:t> chạy </a:t>
            </a:r>
            <a:r>
              <a:rPr lang="en-US" sz="1800" b="0" i="0" dirty="0" err="1">
                <a:solidFill>
                  <a:srgbClr val="1B1B1B"/>
                </a:solidFill>
                <a:effectLst/>
                <a:latin typeface="+mj-lt"/>
              </a:rPr>
              <a:t>đúng</a:t>
            </a:r>
            <a:r>
              <a:rPr lang="en-US" sz="1800" b="0" i="0" dirty="0">
                <a:solidFill>
                  <a:srgbClr val="1B1B1B"/>
                </a:solidFill>
                <a:effectLst/>
                <a:latin typeface="+mj-lt"/>
              </a:rPr>
              <a:t> </a:t>
            </a:r>
            <a:r>
              <a:rPr lang="en-US" sz="1800" b="0" i="0" dirty="0" err="1">
                <a:solidFill>
                  <a:srgbClr val="1B1B1B"/>
                </a:solidFill>
                <a:effectLst/>
                <a:latin typeface="+mj-lt"/>
              </a:rPr>
              <a:t>như</a:t>
            </a:r>
            <a:r>
              <a:rPr lang="en-US" sz="1800" b="0" i="0" dirty="0">
                <a:solidFill>
                  <a:srgbClr val="1B1B1B"/>
                </a:solidFill>
                <a:effectLst/>
                <a:latin typeface="+mj-lt"/>
              </a:rPr>
              <a:t> </a:t>
            </a:r>
            <a:r>
              <a:rPr lang="en-US" sz="1800" b="0" i="0" dirty="0" err="1">
                <a:solidFill>
                  <a:srgbClr val="1B1B1B"/>
                </a:solidFill>
                <a:effectLst/>
                <a:latin typeface="+mj-lt"/>
              </a:rPr>
              <a:t>yêu</a:t>
            </a:r>
            <a:r>
              <a:rPr lang="en-US" sz="1800" b="0" i="0" dirty="0">
                <a:solidFill>
                  <a:srgbClr val="1B1B1B"/>
                </a:solidFill>
                <a:effectLst/>
                <a:latin typeface="+mj-lt"/>
              </a:rPr>
              <a:t> </a:t>
            </a:r>
            <a:r>
              <a:rPr lang="en-US" sz="1800" b="0" i="0" dirty="0" err="1">
                <a:solidFill>
                  <a:srgbClr val="1B1B1B"/>
                </a:solidFill>
                <a:effectLst/>
                <a:latin typeface="+mj-lt"/>
              </a:rPr>
              <a:t>cầu</a:t>
            </a:r>
            <a:r>
              <a:rPr lang="en-US" sz="1800" b="0" i="0" dirty="0">
                <a:solidFill>
                  <a:srgbClr val="1B1B1B"/>
                </a:solidFill>
                <a:effectLst/>
                <a:latin typeface="+mj-lt"/>
              </a:rPr>
              <a:t> ban </a:t>
            </a:r>
            <a:r>
              <a:rPr lang="en-US" sz="1800" b="0" i="0" dirty="0" err="1">
                <a:solidFill>
                  <a:srgbClr val="1B1B1B"/>
                </a:solidFill>
                <a:effectLst/>
                <a:latin typeface="+mj-lt"/>
              </a:rPr>
              <a:t>đầu</a:t>
            </a:r>
            <a:r>
              <a:rPr lang="en-US" sz="1800" b="0" i="0" dirty="0">
                <a:solidFill>
                  <a:srgbClr val="1B1B1B"/>
                </a:solidFill>
                <a:effectLst/>
                <a:latin typeface="+mj-lt"/>
              </a:rPr>
              <a:t> </a:t>
            </a:r>
            <a:r>
              <a:rPr lang="en-US" sz="1800" b="0" i="0" dirty="0" err="1">
                <a:solidFill>
                  <a:srgbClr val="1B1B1B"/>
                </a:solidFill>
                <a:effectLst/>
                <a:latin typeface="+mj-lt"/>
              </a:rPr>
              <a:t>trước</a:t>
            </a:r>
            <a:r>
              <a:rPr lang="en-US" sz="1800" b="0" i="0" dirty="0">
                <a:solidFill>
                  <a:srgbClr val="1B1B1B"/>
                </a:solidFill>
                <a:effectLst/>
                <a:latin typeface="+mj-lt"/>
              </a:rPr>
              <a:t> </a:t>
            </a:r>
            <a:r>
              <a:rPr lang="en-US" sz="1800" b="0" i="0" dirty="0" err="1">
                <a:solidFill>
                  <a:srgbClr val="1B1B1B"/>
                </a:solidFill>
                <a:effectLst/>
                <a:latin typeface="+mj-lt"/>
              </a:rPr>
              <a:t>khi</a:t>
            </a:r>
            <a:r>
              <a:rPr lang="en-US" sz="1800" b="0" i="0" dirty="0">
                <a:solidFill>
                  <a:srgbClr val="1B1B1B"/>
                </a:solidFill>
                <a:effectLst/>
                <a:latin typeface="+mj-lt"/>
              </a:rPr>
              <a:t> chạy </a:t>
            </a:r>
            <a:r>
              <a:rPr lang="en-US" sz="1800" b="0" i="0" dirty="0" err="1">
                <a:solidFill>
                  <a:srgbClr val="1B1B1B"/>
                </a:solidFill>
                <a:effectLst/>
                <a:latin typeface="+mj-lt"/>
              </a:rPr>
              <a:t>chính</a:t>
            </a:r>
            <a:r>
              <a:rPr lang="en-US" sz="1800" b="0" i="0" dirty="0">
                <a:solidFill>
                  <a:srgbClr val="1B1B1B"/>
                </a:solidFill>
                <a:effectLst/>
                <a:latin typeface="+mj-lt"/>
              </a:rPr>
              <a:t> </a:t>
            </a:r>
            <a:r>
              <a:rPr lang="en-US" sz="1800" b="0" i="0" dirty="0" err="1">
                <a:solidFill>
                  <a:srgbClr val="1B1B1B"/>
                </a:solidFill>
                <a:effectLst/>
                <a:latin typeface="+mj-lt"/>
              </a:rPr>
              <a:t>thức</a:t>
            </a:r>
            <a:r>
              <a:rPr lang="en-US" sz="1800" dirty="0">
                <a:solidFill>
                  <a:srgbClr val="1B1B1B"/>
                </a:solidFill>
                <a:latin typeface="+mj-lt"/>
              </a:rPr>
              <a:t> , </a:t>
            </a:r>
            <a:r>
              <a:rPr lang="en-US" sz="1800" dirty="0" err="1">
                <a:solidFill>
                  <a:srgbClr val="1B1B1B"/>
                </a:solidFill>
                <a:latin typeface="+mj-lt"/>
              </a:rPr>
              <a:t>giai</a:t>
            </a:r>
            <a:r>
              <a:rPr lang="en-US" sz="1800" dirty="0">
                <a:solidFill>
                  <a:srgbClr val="1B1B1B"/>
                </a:solidFill>
                <a:latin typeface="+mj-lt"/>
              </a:rPr>
              <a:t> </a:t>
            </a:r>
            <a:r>
              <a:rPr lang="en-US" sz="1800" dirty="0" err="1">
                <a:solidFill>
                  <a:srgbClr val="1B1B1B"/>
                </a:solidFill>
                <a:latin typeface="+mj-lt"/>
              </a:rPr>
              <a:t>đoạn</a:t>
            </a:r>
            <a:r>
              <a:rPr lang="en-US" sz="1800" dirty="0">
                <a:solidFill>
                  <a:srgbClr val="1B1B1B"/>
                </a:solidFill>
                <a:latin typeface="+mj-lt"/>
              </a:rPr>
              <a:t> </a:t>
            </a:r>
            <a:r>
              <a:rPr lang="en-US" sz="1800" dirty="0" err="1">
                <a:solidFill>
                  <a:srgbClr val="1B1B1B"/>
                </a:solidFill>
                <a:latin typeface="+mj-lt"/>
              </a:rPr>
              <a:t>này</a:t>
            </a:r>
            <a:r>
              <a:rPr lang="en-US" sz="1800" dirty="0">
                <a:solidFill>
                  <a:srgbClr val="1B1B1B"/>
                </a:solidFill>
                <a:latin typeface="+mj-lt"/>
              </a:rPr>
              <a:t> </a:t>
            </a:r>
            <a:r>
              <a:rPr lang="en-US" sz="1800" dirty="0" err="1">
                <a:solidFill>
                  <a:srgbClr val="1B1B1B"/>
                </a:solidFill>
                <a:latin typeface="+mj-lt"/>
              </a:rPr>
              <a:t>gọi</a:t>
            </a:r>
            <a:r>
              <a:rPr lang="en-US" sz="1800" dirty="0">
                <a:solidFill>
                  <a:srgbClr val="1B1B1B"/>
                </a:solidFill>
                <a:latin typeface="+mj-lt"/>
              </a:rPr>
              <a:t> </a:t>
            </a:r>
            <a:r>
              <a:rPr lang="en-US" sz="1800" dirty="0" err="1">
                <a:solidFill>
                  <a:srgbClr val="1B1B1B"/>
                </a:solidFill>
                <a:latin typeface="+mj-lt"/>
              </a:rPr>
              <a:t>là</a:t>
            </a:r>
            <a:r>
              <a:rPr lang="en-US" sz="1800" dirty="0">
                <a:solidFill>
                  <a:srgbClr val="1B1B1B"/>
                </a:solidFill>
                <a:latin typeface="+mj-lt"/>
              </a:rPr>
              <a:t> UAT (</a:t>
            </a:r>
            <a:r>
              <a:rPr lang="en-US" sz="1800" b="1" i="0" dirty="0">
                <a:solidFill>
                  <a:srgbClr val="5F6368"/>
                </a:solidFill>
                <a:effectLst/>
                <a:latin typeface="+mj-lt"/>
              </a:rPr>
              <a:t>User</a:t>
            </a:r>
            <a:r>
              <a:rPr lang="en-US" sz="1800" b="0" i="0" dirty="0">
                <a:solidFill>
                  <a:srgbClr val="4D5156"/>
                </a:solidFill>
                <a:effectLst/>
                <a:latin typeface="+mj-lt"/>
              </a:rPr>
              <a:t> </a:t>
            </a:r>
            <a:r>
              <a:rPr lang="en-US" sz="1800" b="1" i="0" dirty="0">
                <a:solidFill>
                  <a:srgbClr val="4D5156"/>
                </a:solidFill>
                <a:effectLst/>
                <a:latin typeface="+mj-lt"/>
              </a:rPr>
              <a:t>Acceptance</a:t>
            </a:r>
            <a:r>
              <a:rPr lang="en-US" sz="1800" b="0" i="0" dirty="0">
                <a:solidFill>
                  <a:srgbClr val="4D5156"/>
                </a:solidFill>
                <a:effectLst/>
                <a:latin typeface="+mj-lt"/>
              </a:rPr>
              <a:t> </a:t>
            </a:r>
            <a:r>
              <a:rPr lang="en-US" sz="1800" b="1" i="0" dirty="0">
                <a:solidFill>
                  <a:srgbClr val="5F6368"/>
                </a:solidFill>
                <a:effectLst/>
                <a:latin typeface="+mj-lt"/>
              </a:rPr>
              <a:t>Testing</a:t>
            </a:r>
            <a:r>
              <a:rPr lang="en-US" sz="1800" b="0" i="0" dirty="0">
                <a:solidFill>
                  <a:srgbClr val="4D5156"/>
                </a:solidFill>
                <a:effectLst/>
                <a:latin typeface="+mj-lt"/>
              </a:rPr>
              <a:t> )</a:t>
            </a:r>
            <a:endParaRPr lang="en-US" sz="1800" b="0" i="0" dirty="0">
              <a:solidFill>
                <a:srgbClr val="1B1B1B"/>
              </a:solidFill>
              <a:effectLst/>
              <a:latin typeface="+mj-lt"/>
            </a:endParaRPr>
          </a:p>
          <a:p>
            <a:pPr algn="l"/>
            <a:endParaRPr lang="vi-VN" sz="1800" b="0" i="0" dirty="0">
              <a:solidFill>
                <a:srgbClr val="1B1B1B"/>
              </a:solidFill>
              <a:effectLst/>
              <a:latin typeface="+mj-lt"/>
            </a:endParaRPr>
          </a:p>
          <a:p>
            <a:pPr algn="l"/>
            <a:r>
              <a:rPr lang="vi-VN" sz="1800" b="0" i="0" dirty="0">
                <a:solidFill>
                  <a:srgbClr val="1B1B1B"/>
                </a:solidFill>
                <a:effectLst/>
                <a:latin typeface="+mj-lt"/>
              </a:rPr>
              <a:t>Unit test là mức độ kiểm thử nhỏ nhất trong quy trình kiểm thử phần mềm. Unit test kiểm thử các đơn vị nhỏ nhất trong mã nguồn như method, class, module...Do đó Unit test nhằm kiểm tra mã nguồn của các chương trình, các chức năng riêng rẽ hoạt động đúng hay không.</a:t>
            </a:r>
          </a:p>
          <a:p>
            <a:endParaRPr lang="en-US" sz="1800" dirty="0"/>
          </a:p>
        </p:txBody>
      </p:sp>
    </p:spTree>
    <p:extLst>
      <p:ext uri="{BB962C8B-B14F-4D97-AF65-F5344CB8AC3E}">
        <p14:creationId xmlns:p14="http://schemas.microsoft.com/office/powerpoint/2010/main" val="2230748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707886"/>
          </a:xfrm>
          <a:prstGeom prst="rect">
            <a:avLst/>
          </a:prstGeom>
          <a:noFill/>
        </p:spPr>
        <p:txBody>
          <a:bodyPr wrap="square" rtlCol="0">
            <a:spAutoFit/>
          </a:bodyPr>
          <a:lstStyle/>
          <a:p>
            <a:pPr algn="l"/>
            <a:r>
              <a:rPr lang="en-US" sz="4000" b="1" i="0" dirty="0" err="1">
                <a:solidFill>
                  <a:srgbClr val="1B1B1B"/>
                </a:solidFill>
                <a:effectLst/>
                <a:latin typeface="Open Sans" panose="020B0606030504020204" pitchFamily="34" charset="0"/>
              </a:rPr>
              <a:t>Lợi</a:t>
            </a:r>
            <a:r>
              <a:rPr lang="en-US" sz="4000" b="1" i="0" dirty="0">
                <a:solidFill>
                  <a:srgbClr val="1B1B1B"/>
                </a:solidFill>
                <a:effectLst/>
                <a:latin typeface="Open Sans" panose="020B0606030504020204" pitchFamily="34" charset="0"/>
              </a:rPr>
              <a:t> </a:t>
            </a:r>
            <a:r>
              <a:rPr lang="en-US" sz="4000" b="1" i="0" dirty="0" err="1">
                <a:solidFill>
                  <a:srgbClr val="1B1B1B"/>
                </a:solidFill>
                <a:effectLst/>
                <a:latin typeface="Open Sans" panose="020B0606030504020204" pitchFamily="34" charset="0"/>
              </a:rPr>
              <a:t>ích</a:t>
            </a:r>
            <a:r>
              <a:rPr lang="en-US" sz="4000" b="1" i="0" dirty="0">
                <a:solidFill>
                  <a:srgbClr val="1B1B1B"/>
                </a:solidFill>
                <a:effectLst/>
                <a:latin typeface="Open Sans" panose="020B0606030504020204" pitchFamily="34" charset="0"/>
              </a:rPr>
              <a:t> </a:t>
            </a:r>
            <a:r>
              <a:rPr lang="en-US" sz="4000" b="1" i="0" dirty="0" err="1">
                <a:solidFill>
                  <a:srgbClr val="1B1B1B"/>
                </a:solidFill>
                <a:effectLst/>
                <a:latin typeface="Open Sans" panose="020B0606030504020204" pitchFamily="34" charset="0"/>
              </a:rPr>
              <a:t>của</a:t>
            </a:r>
            <a:r>
              <a:rPr lang="en-US" sz="4000" b="1" i="0" dirty="0">
                <a:solidFill>
                  <a:srgbClr val="1B1B1B"/>
                </a:solidFill>
                <a:effectLst/>
                <a:latin typeface="Open Sans" panose="020B0606030504020204" pitchFamily="34" charset="0"/>
              </a:rPr>
              <a:t> Unit test</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A96B724B-6E51-8B96-8438-E4E0AE7FCB98}"/>
              </a:ext>
            </a:extLst>
          </p:cNvPr>
          <p:cNvSpPr txBox="1"/>
          <p:nvPr/>
        </p:nvSpPr>
        <p:spPr>
          <a:xfrm>
            <a:off x="1280694" y="1874506"/>
            <a:ext cx="9487389" cy="4247317"/>
          </a:xfrm>
          <a:prstGeom prst="rect">
            <a:avLst/>
          </a:prstGeom>
          <a:noFill/>
        </p:spPr>
        <p:txBody>
          <a:bodyPr wrap="square" rtlCol="0">
            <a:spAutoFit/>
          </a:bodyPr>
          <a:lstStyle/>
          <a:p>
            <a:pPr algn="l">
              <a:buFont typeface="Arial" panose="020B0604020202020204" pitchFamily="34" charset="0"/>
              <a:buChar char="•"/>
            </a:pPr>
            <a:r>
              <a:rPr lang="vi-VN" sz="1800" b="0" i="0" dirty="0">
                <a:solidFill>
                  <a:srgbClr val="1B1B1B"/>
                </a:solidFill>
                <a:effectLst/>
                <a:latin typeface="Open Sans" panose="020B0606030504020204" pitchFamily="34" charset="0"/>
              </a:rPr>
              <a:t>Viết Unit test tốt giúp tăng sự tin tưởng vào mã nguồn được thay đổi hoặc bảo trì. Bởi lẽ, nếu viết Unit test tốt, mỗi lần có sự thay đổi bên trong mã nguồn và chạy unit test, chúng ta có thể bắt được những lỗi sảy ra do thay đổi mã nguồn.</a:t>
            </a:r>
            <a:endParaRPr lang="en-US" sz="1800" b="0" i="0" dirty="0">
              <a:solidFill>
                <a:srgbClr val="1B1B1B"/>
              </a:solidFill>
              <a:effectLst/>
              <a:latin typeface="Open Sans" panose="020B0606030504020204" pitchFamily="34" charset="0"/>
            </a:endParaRPr>
          </a:p>
          <a:p>
            <a:pPr algn="l"/>
            <a:endParaRPr lang="vi-VN" sz="1800" b="0" i="0" dirty="0">
              <a:solidFill>
                <a:srgbClr val="1B1B1B"/>
              </a:solidFill>
              <a:effectLst/>
              <a:latin typeface="Open Sans" panose="020B0606030504020204" pitchFamily="34" charset="0"/>
            </a:endParaRPr>
          </a:p>
          <a:p>
            <a:pPr algn="l">
              <a:buFont typeface="Arial" panose="020B0604020202020204" pitchFamily="34" charset="0"/>
              <a:buChar char="•"/>
            </a:pPr>
            <a:r>
              <a:rPr lang="vi-VN" sz="1800" b="0" i="0" dirty="0">
                <a:solidFill>
                  <a:srgbClr val="1B1B1B"/>
                </a:solidFill>
                <a:effectLst/>
                <a:latin typeface="Open Sans" panose="020B0606030504020204" pitchFamily="34" charset="0"/>
              </a:rPr>
              <a:t>Chúng ta có thể kiểm thử từng thành phần riêng rẽ của dự án mà không cần đợi các thành phần khác hoàn thành.</a:t>
            </a:r>
            <a:endParaRPr lang="en-US" sz="1800" b="0" i="0" dirty="0">
              <a:solidFill>
                <a:srgbClr val="1B1B1B"/>
              </a:solidFill>
              <a:effectLst/>
              <a:latin typeface="Open Sans" panose="020B0606030504020204" pitchFamily="34" charset="0"/>
            </a:endParaRPr>
          </a:p>
          <a:p>
            <a:pPr algn="l"/>
            <a:endParaRPr lang="vi-VN" sz="1800" b="0" i="0" dirty="0">
              <a:solidFill>
                <a:srgbClr val="1B1B1B"/>
              </a:solidFill>
              <a:effectLst/>
              <a:latin typeface="Open Sans" panose="020B0606030504020204" pitchFamily="34" charset="0"/>
            </a:endParaRPr>
          </a:p>
          <a:p>
            <a:pPr algn="l">
              <a:buFont typeface="Arial" panose="020B0604020202020204" pitchFamily="34" charset="0"/>
              <a:buChar char="•"/>
            </a:pPr>
            <a:r>
              <a:rPr lang="vi-VN" sz="1800" b="0" i="0" dirty="0">
                <a:solidFill>
                  <a:srgbClr val="1B1B1B"/>
                </a:solidFill>
                <a:effectLst/>
                <a:latin typeface="Open Sans" panose="020B0606030504020204" pitchFamily="34" charset="0"/>
              </a:rPr>
              <a:t>Do thực hiện test trên từng đơn vị nhỏ của các module riêng rẽ nên khi phát hiện lỗi cũng dễ dàng khoanh vùng và sửa chữa.</a:t>
            </a:r>
            <a:endParaRPr lang="en-US" sz="1800" b="0" i="0" dirty="0">
              <a:solidFill>
                <a:srgbClr val="1B1B1B"/>
              </a:solidFill>
              <a:effectLst/>
              <a:latin typeface="Open Sans" panose="020B0606030504020204" pitchFamily="34" charset="0"/>
            </a:endParaRPr>
          </a:p>
          <a:p>
            <a:pPr algn="l"/>
            <a:endParaRPr lang="vi-VN" sz="1800" b="0" i="0" dirty="0">
              <a:solidFill>
                <a:srgbClr val="1B1B1B"/>
              </a:solidFill>
              <a:effectLst/>
              <a:latin typeface="Open Sans" panose="020B0606030504020204" pitchFamily="34" charset="0"/>
            </a:endParaRPr>
          </a:p>
          <a:p>
            <a:pPr algn="l">
              <a:buFont typeface="Arial" panose="020B0604020202020204" pitchFamily="34" charset="0"/>
              <a:buChar char="•"/>
            </a:pPr>
            <a:r>
              <a:rPr lang="vi-VN" sz="1800" b="0" i="0" dirty="0">
                <a:solidFill>
                  <a:srgbClr val="1B1B1B"/>
                </a:solidFill>
                <a:effectLst/>
                <a:latin typeface="Open Sans" panose="020B0606030504020204" pitchFamily="34" charset="0"/>
              </a:rPr>
              <a:t>Có thể tái sử dụng mã nguồn</a:t>
            </a:r>
            <a:endParaRPr lang="en-US" sz="1800" b="0" i="0" dirty="0">
              <a:solidFill>
                <a:srgbClr val="1B1B1B"/>
              </a:solidFill>
              <a:effectLst/>
              <a:latin typeface="Open Sans" panose="020B0606030504020204" pitchFamily="34" charset="0"/>
            </a:endParaRPr>
          </a:p>
          <a:p>
            <a:pPr algn="l"/>
            <a:endParaRPr lang="vi-VN" sz="1800" b="0" i="0" dirty="0">
              <a:solidFill>
                <a:srgbClr val="1B1B1B"/>
              </a:solidFill>
              <a:effectLst/>
              <a:latin typeface="Open Sans" panose="020B0606030504020204" pitchFamily="34" charset="0"/>
            </a:endParaRPr>
          </a:p>
          <a:p>
            <a:pPr algn="l">
              <a:buFont typeface="Arial" panose="020B0604020202020204" pitchFamily="34" charset="0"/>
              <a:buChar char="•"/>
            </a:pPr>
            <a:r>
              <a:rPr lang="vi-VN" sz="1800" b="0" i="0" dirty="0">
                <a:solidFill>
                  <a:srgbClr val="1B1B1B"/>
                </a:solidFill>
                <a:effectLst/>
                <a:latin typeface="Open Sans" panose="020B0606030504020204" pitchFamily="34" charset="0"/>
              </a:rPr>
              <a:t>Chi phí cho việc sửa chữa lỗi trong giai đoạn unit test sẽ ít hơn so với các giai đoạn sau</a:t>
            </a:r>
            <a:endParaRPr lang="en-US" sz="1800" b="0" i="0" dirty="0">
              <a:solidFill>
                <a:srgbClr val="1B1B1B"/>
              </a:solidFill>
              <a:effectLst/>
              <a:latin typeface="Open Sans" panose="020B0606030504020204" pitchFamily="34" charset="0"/>
            </a:endParaRPr>
          </a:p>
          <a:p>
            <a:pPr algn="l"/>
            <a:endParaRPr lang="vi-VN" sz="1800" b="0" i="0" dirty="0">
              <a:solidFill>
                <a:srgbClr val="1B1B1B"/>
              </a:solidFill>
              <a:effectLst/>
              <a:latin typeface="Open Sans" panose="020B0606030504020204" pitchFamily="34" charset="0"/>
            </a:endParaRPr>
          </a:p>
          <a:p>
            <a:pPr algn="l">
              <a:buFont typeface="Arial" panose="020B0604020202020204" pitchFamily="34" charset="0"/>
              <a:buChar char="•"/>
            </a:pPr>
            <a:r>
              <a:rPr lang="vi-VN" sz="1800" b="0" i="0" dirty="0">
                <a:solidFill>
                  <a:srgbClr val="1B1B1B"/>
                </a:solidFill>
                <a:effectLst/>
                <a:latin typeface="Open Sans" panose="020B0606030504020204" pitchFamily="34" charset="0"/>
              </a:rPr>
              <a:t>Mã nguồn đáng tin cậy hơn nếu viết tốt unit test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584775"/>
          </a:xfrm>
          <a:prstGeom prst="rect">
            <a:avLst/>
          </a:prstGeom>
          <a:noFill/>
        </p:spPr>
        <p:txBody>
          <a:bodyPr wrap="square" rtlCol="0">
            <a:spAutoFit/>
          </a:bodyPr>
          <a:lstStyle/>
          <a:p>
            <a:pPr algn="l"/>
            <a:r>
              <a:rPr lang="vi-VN" sz="3200" b="1" i="0" dirty="0">
                <a:solidFill>
                  <a:srgbClr val="1B1B1B"/>
                </a:solidFill>
                <a:effectLst/>
                <a:latin typeface="Open Sans" panose="020B0606030504020204" pitchFamily="34" charset="0"/>
              </a:rPr>
              <a:t> Một số lưu ý khi viết Unit test</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ABB80EF3-8A92-B5C5-F890-F3ECF9891F05}"/>
              </a:ext>
            </a:extLst>
          </p:cNvPr>
          <p:cNvSpPr txBox="1"/>
          <p:nvPr/>
        </p:nvSpPr>
        <p:spPr>
          <a:xfrm>
            <a:off x="876300" y="1619671"/>
            <a:ext cx="10915366" cy="5262979"/>
          </a:xfrm>
          <a:prstGeom prst="rect">
            <a:avLst/>
          </a:prstGeom>
          <a:noFill/>
        </p:spPr>
        <p:txBody>
          <a:bodyPr wrap="square" rtlCol="0">
            <a:spAutoFit/>
          </a:bodyPr>
          <a:lstStyle/>
          <a:p>
            <a:pPr algn="l">
              <a:buFont typeface="Arial" panose="020B0604020202020204" pitchFamily="34" charset="0"/>
              <a:buChar char="•"/>
            </a:pPr>
            <a:r>
              <a:rPr lang="vi-VN" sz="1600" b="0" i="0" dirty="0">
                <a:solidFill>
                  <a:srgbClr val="1B1B1B"/>
                </a:solidFill>
                <a:effectLst/>
                <a:latin typeface="Open Sans" panose="020B0606030504020204" pitchFamily="34" charset="0"/>
              </a:rPr>
              <a:t>Chắc chắn rằng mỗi test case kiểm thử mức đơn vị sẽ độc lập với những test case khá</a:t>
            </a:r>
            <a:r>
              <a:rPr lang="en-US" sz="1600" b="0" i="0" dirty="0">
                <a:solidFill>
                  <a:srgbClr val="1B1B1B"/>
                </a:solidFill>
                <a:effectLst/>
                <a:latin typeface="Open Sans" panose="020B0606030504020204" pitchFamily="34" charset="0"/>
              </a:rPr>
              <a:t>c</a:t>
            </a:r>
          </a:p>
          <a:p>
            <a:pPr algn="l">
              <a:buFont typeface="Arial" panose="020B0604020202020204" pitchFamily="34" charset="0"/>
              <a:buChar char="•"/>
            </a:pPr>
            <a:endParaRPr lang="vi-VN" sz="1600" b="0" i="0" dirty="0">
              <a:solidFill>
                <a:srgbClr val="1B1B1B"/>
              </a:solidFill>
              <a:effectLst/>
              <a:latin typeface="Open Sans" panose="020B0606030504020204" pitchFamily="34" charset="0"/>
            </a:endParaRPr>
          </a:p>
          <a:p>
            <a:pPr algn="l">
              <a:buFont typeface="Arial" panose="020B0604020202020204" pitchFamily="34" charset="0"/>
              <a:buChar char="•"/>
            </a:pPr>
            <a:r>
              <a:rPr lang="vi-VN" sz="1600" b="0" i="0" dirty="0">
                <a:solidFill>
                  <a:srgbClr val="1B1B1B"/>
                </a:solidFill>
                <a:effectLst/>
                <a:latin typeface="Open Sans" panose="020B0606030504020204" pitchFamily="34" charset="0"/>
              </a:rPr>
              <a:t>Luôn luôn kiểm tra từng mô-đun một cách độc lập.</a:t>
            </a:r>
            <a:endParaRPr lang="en-US" sz="1600" b="0" i="0" dirty="0">
              <a:solidFill>
                <a:srgbClr val="1B1B1B"/>
              </a:solidFill>
              <a:effectLst/>
              <a:latin typeface="Open Sans" panose="020B0606030504020204" pitchFamily="34" charset="0"/>
            </a:endParaRPr>
          </a:p>
          <a:p>
            <a:pPr algn="l">
              <a:buFont typeface="Arial" panose="020B0604020202020204" pitchFamily="34" charset="0"/>
              <a:buChar char="•"/>
            </a:pPr>
            <a:endParaRPr lang="en-US" sz="1600" b="0" i="0" dirty="0">
              <a:solidFill>
                <a:srgbClr val="1B1B1B"/>
              </a:solidFill>
              <a:effectLst/>
              <a:latin typeface="Open Sans" panose="020B0606030504020204" pitchFamily="34" charset="0"/>
            </a:endParaRPr>
          </a:p>
          <a:p>
            <a:pPr algn="l">
              <a:buFont typeface="Arial" panose="020B0604020202020204" pitchFamily="34" charset="0"/>
              <a:buChar char="•"/>
            </a:pPr>
            <a:r>
              <a:rPr lang="vi-VN" sz="1600" b="0" i="0" dirty="0">
                <a:solidFill>
                  <a:srgbClr val="1B1B1B"/>
                </a:solidFill>
                <a:effectLst/>
                <a:latin typeface="Open Sans" panose="020B0606030504020204" pitchFamily="34" charset="0"/>
              </a:rPr>
              <a:t>Đặt tên các đơn vị kiểm thử một cách rõ ràng và nhất quán. </a:t>
            </a:r>
            <a:endParaRPr lang="en-US" sz="1600" b="0" i="0" dirty="0">
              <a:solidFill>
                <a:srgbClr val="1B1B1B"/>
              </a:solidFill>
              <a:effectLst/>
              <a:latin typeface="Open Sans" panose="020B0606030504020204" pitchFamily="34" charset="0"/>
            </a:endParaRPr>
          </a:p>
          <a:p>
            <a:pPr algn="l"/>
            <a:endParaRPr lang="vi-VN" sz="1600" b="0" i="0" dirty="0">
              <a:solidFill>
                <a:srgbClr val="1B1B1B"/>
              </a:solidFill>
              <a:effectLst/>
              <a:latin typeface="Open Sans" panose="020B0606030504020204" pitchFamily="34" charset="0"/>
            </a:endParaRPr>
          </a:p>
          <a:p>
            <a:pPr algn="l">
              <a:buFont typeface="Arial" panose="020B0604020202020204" pitchFamily="34" charset="0"/>
              <a:buChar char="•"/>
            </a:pPr>
            <a:r>
              <a:rPr lang="vi-VN" sz="1600" b="0" i="0" dirty="0">
                <a:solidFill>
                  <a:srgbClr val="1B1B1B"/>
                </a:solidFill>
                <a:effectLst/>
                <a:latin typeface="Open Sans" panose="020B0606030504020204" pitchFamily="34" charset="0"/>
              </a:rPr>
              <a:t>Khi triển khai việc thay đổi giao diện hoặc chức năng, cần chạy lại các test case trước đó nhằm đảm bảo việc thay đổi này không làm ảnh hưởng đến những test case cũ đã pass.</a:t>
            </a:r>
            <a:endParaRPr lang="en-US" sz="1600" b="0" i="0" dirty="0">
              <a:solidFill>
                <a:srgbClr val="1B1B1B"/>
              </a:solidFill>
              <a:effectLst/>
              <a:latin typeface="Open Sans" panose="020B0606030504020204" pitchFamily="34" charset="0"/>
            </a:endParaRPr>
          </a:p>
          <a:p>
            <a:pPr algn="l"/>
            <a:endParaRPr lang="vi-VN" sz="1600" b="0" i="0" dirty="0">
              <a:solidFill>
                <a:srgbClr val="1B1B1B"/>
              </a:solidFill>
              <a:effectLst/>
              <a:latin typeface="Open Sans" panose="020B0606030504020204" pitchFamily="34" charset="0"/>
            </a:endParaRPr>
          </a:p>
          <a:p>
            <a:pPr algn="l">
              <a:buFont typeface="Arial" panose="020B0604020202020204" pitchFamily="34" charset="0"/>
              <a:buChar char="•"/>
            </a:pPr>
            <a:r>
              <a:rPr lang="vi-VN" sz="1600" b="0" i="0" dirty="0">
                <a:solidFill>
                  <a:srgbClr val="1B1B1B"/>
                </a:solidFill>
                <a:effectLst/>
                <a:latin typeface="Open Sans" panose="020B0606030504020204" pitchFamily="34" charset="0"/>
              </a:rPr>
              <a:t>Luôn đảm bảo lỗi được xác định trong quá trình Unit test được sửa trước khi chuyển sang giai đoạn tiếp theo.</a:t>
            </a:r>
            <a:endParaRPr lang="en-US" sz="1600" b="0" i="0" dirty="0">
              <a:solidFill>
                <a:srgbClr val="1B1B1B"/>
              </a:solidFill>
              <a:effectLst/>
              <a:latin typeface="Open Sans" panose="020B0606030504020204" pitchFamily="34" charset="0"/>
            </a:endParaRPr>
          </a:p>
          <a:p>
            <a:pPr algn="l"/>
            <a:endParaRPr lang="vi-VN" sz="1600" b="0" i="0" dirty="0">
              <a:solidFill>
                <a:srgbClr val="1B1B1B"/>
              </a:solidFill>
              <a:effectLst/>
              <a:latin typeface="Open Sans" panose="020B0606030504020204" pitchFamily="34" charset="0"/>
            </a:endParaRPr>
          </a:p>
          <a:p>
            <a:pPr algn="l">
              <a:buFont typeface="Arial" panose="020B0604020202020204" pitchFamily="34" charset="0"/>
              <a:buChar char="•"/>
            </a:pPr>
            <a:r>
              <a:rPr lang="vi-VN" sz="1600" b="0" i="0" dirty="0">
                <a:solidFill>
                  <a:srgbClr val="1B1B1B"/>
                </a:solidFill>
                <a:effectLst/>
                <a:latin typeface="Open Sans" panose="020B0606030504020204" pitchFamily="34" charset="0"/>
              </a:rPr>
              <a:t>Không cố gắng viết test case để kiểm thử tất cả mọi thứ, thay vào đó nên tập chung vào kiểm thử sự ảnh hưởng của hành vi hệ thống</a:t>
            </a:r>
            <a:endParaRPr lang="en-US" sz="1600" b="0" i="0" dirty="0">
              <a:solidFill>
                <a:srgbClr val="1B1B1B"/>
              </a:solidFill>
              <a:effectLst/>
              <a:latin typeface="Open Sans" panose="020B0606030504020204" pitchFamily="34" charset="0"/>
            </a:endParaRPr>
          </a:p>
          <a:p>
            <a:pPr algn="l"/>
            <a:endParaRPr lang="vi-VN" sz="1600" b="0" i="0" dirty="0">
              <a:solidFill>
                <a:srgbClr val="1B1B1B"/>
              </a:solidFill>
              <a:effectLst/>
              <a:latin typeface="Open Sans" panose="020B0606030504020204" pitchFamily="34" charset="0"/>
            </a:endParaRPr>
          </a:p>
          <a:p>
            <a:pPr algn="l">
              <a:buFont typeface="Arial" panose="020B0604020202020204" pitchFamily="34" charset="0"/>
              <a:buChar char="•"/>
            </a:pPr>
            <a:r>
              <a:rPr lang="vi-VN" sz="1600" b="0" i="0" dirty="0">
                <a:solidFill>
                  <a:srgbClr val="1B1B1B"/>
                </a:solidFill>
                <a:effectLst/>
                <a:latin typeface="Open Sans" panose="020B0606030504020204" pitchFamily="34" charset="0"/>
              </a:rPr>
              <a:t>Bên cạnh viết test case để test hành vi hệ thống, cần viết thêm test case để kiểm thử hiệu năng của mã nguồn</a:t>
            </a:r>
            <a:endParaRPr lang="en-US" sz="1600" b="0" i="0" dirty="0">
              <a:solidFill>
                <a:srgbClr val="1B1B1B"/>
              </a:solidFill>
              <a:effectLst/>
              <a:latin typeface="Open Sans" panose="020B0606030504020204" pitchFamily="34" charset="0"/>
            </a:endParaRPr>
          </a:p>
          <a:p>
            <a:pPr algn="l"/>
            <a:endParaRPr lang="vi-VN" sz="1600" b="0" i="0" dirty="0">
              <a:solidFill>
                <a:srgbClr val="1B1B1B"/>
              </a:solidFill>
              <a:effectLst/>
              <a:latin typeface="Open Sans" panose="020B0606030504020204" pitchFamily="34" charset="0"/>
            </a:endParaRPr>
          </a:p>
          <a:p>
            <a:pPr algn="l">
              <a:buFont typeface="Arial" panose="020B0604020202020204" pitchFamily="34" charset="0"/>
              <a:buChar char="•"/>
            </a:pPr>
            <a:r>
              <a:rPr lang="vi-VN" sz="1600" b="0" i="0" dirty="0">
                <a:solidFill>
                  <a:srgbClr val="1B1B1B"/>
                </a:solidFill>
                <a:effectLst/>
                <a:latin typeface="Open Sans" panose="020B0606030504020204" pitchFamily="34" charset="0"/>
              </a:rPr>
              <a:t>Các testsuit nên đặt riêng ra, độc lập code với module</a:t>
            </a:r>
            <a:endParaRPr lang="en-US" sz="1600" b="0" i="0" dirty="0">
              <a:solidFill>
                <a:srgbClr val="1B1B1B"/>
              </a:solidFill>
              <a:effectLst/>
              <a:latin typeface="Open Sans" panose="020B0606030504020204" pitchFamily="34" charset="0"/>
            </a:endParaRPr>
          </a:p>
          <a:p>
            <a:pPr algn="l"/>
            <a:endParaRPr lang="vi-VN" sz="1600" b="0" i="0" dirty="0">
              <a:solidFill>
                <a:srgbClr val="1B1B1B"/>
              </a:solidFill>
              <a:effectLst/>
              <a:latin typeface="Open Sans" panose="020B0606030504020204" pitchFamily="34" charset="0"/>
            </a:endParaRPr>
          </a:p>
          <a:p>
            <a:pPr>
              <a:buFont typeface="Arial" panose="020B0604020202020204" pitchFamily="34" charset="0"/>
              <a:buChar char="•"/>
            </a:pPr>
            <a:r>
              <a:rPr lang="vi-VN" sz="1600" b="0" i="0" dirty="0">
                <a:solidFill>
                  <a:srgbClr val="1B1B1B"/>
                </a:solidFill>
                <a:effectLst/>
                <a:latin typeface="Open Sans" panose="020B0606030504020204" pitchFamily="34" charset="0"/>
              </a:rPr>
              <a:t>Sau </a:t>
            </a:r>
            <a:r>
              <a:rPr lang="vi-VN" sz="1600" dirty="0">
                <a:solidFill>
                  <a:srgbClr val="1B1B1B"/>
                </a:solidFill>
                <a:latin typeface="Open Sans" panose="020B0606030504020204" pitchFamily="34" charset="0"/>
              </a:rPr>
              <a:t>mộtgian dài, số lượng test case nhiều, thời gian chạy lớn. Nên chia ra nhóm test case cũ và test case mới, test case cũ sẽ chạy với tần xuất ít hơn</a:t>
            </a:r>
          </a:p>
          <a:p>
            <a:pPr algn="l">
              <a:buFont typeface="Arial" panose="020B0604020202020204" pitchFamily="34" charset="0"/>
              <a:buChar char="•"/>
            </a:pPr>
            <a:r>
              <a:rPr lang="vi-VN" sz="1600" b="0" i="0" dirty="0" smtClean="0">
                <a:solidFill>
                  <a:srgbClr val="1B1B1B"/>
                </a:solidFill>
                <a:effectLst/>
                <a:latin typeface="Open Sans" panose="020B0606030504020204" pitchFamily="34" charset="0"/>
              </a:rPr>
              <a:t> thời</a:t>
            </a:r>
            <a:endParaRPr lang="vi-VN" sz="1600" b="0" i="0" dirty="0">
              <a:solidFill>
                <a:srgbClr val="1B1B1B"/>
              </a:solidFill>
              <a:effectLst/>
              <a:latin typeface="Open Sans" panose="020B0606030504020204" pitchFamily="34" charset="0"/>
            </a:endParaRPr>
          </a:p>
        </p:txBody>
      </p:sp>
    </p:spTree>
    <p:extLst>
      <p:ext uri="{BB962C8B-B14F-4D97-AF65-F5344CB8AC3E}">
        <p14:creationId xmlns:p14="http://schemas.microsoft.com/office/powerpoint/2010/main" val="297037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838200" y="1193100"/>
            <a:ext cx="3567002" cy="707886"/>
          </a:xfrm>
          <a:prstGeom prst="rect">
            <a:avLst/>
          </a:prstGeom>
          <a:noFill/>
        </p:spPr>
        <p:txBody>
          <a:bodyPr wrap="none" rtlCol="0">
            <a:spAutoFit/>
          </a:bodyPr>
          <a:lstStyle/>
          <a:p>
            <a:pPr algn="l"/>
            <a:r>
              <a:rPr lang="en-US" sz="4000" b="1" i="0" dirty="0">
                <a:solidFill>
                  <a:srgbClr val="1B1B1B"/>
                </a:solidFill>
                <a:effectLst/>
                <a:latin typeface="Open Sans" panose="020B0606030504020204" pitchFamily="34" charset="0"/>
              </a:rPr>
              <a:t>Unit test </a:t>
            </a:r>
            <a:r>
              <a:rPr lang="en-US" sz="4000" b="1" i="0" dirty="0" err="1">
                <a:solidFill>
                  <a:srgbClr val="1B1B1B"/>
                </a:solidFill>
                <a:effectLst/>
                <a:latin typeface="Open Sans" panose="020B0606030504020204" pitchFamily="34" charset="0"/>
              </a:rPr>
              <a:t>tốt</a:t>
            </a:r>
            <a:r>
              <a:rPr lang="en-US" sz="4000" b="1" i="0" dirty="0">
                <a:solidFill>
                  <a:srgbClr val="1B1B1B"/>
                </a:solidFill>
                <a:effectLst/>
                <a:latin typeface="Open Sans" panose="020B0606030504020204" pitchFamily="34" charset="0"/>
              </a:rPr>
              <a:t>?</a:t>
            </a:r>
          </a:p>
        </p:txBody>
      </p:sp>
      <p:sp>
        <p:nvSpPr>
          <p:cNvPr id="8" name="TextBox 7">
            <a:extLst>
              <a:ext uri="{FF2B5EF4-FFF2-40B4-BE49-F238E27FC236}">
                <a16:creationId xmlns:a16="http://schemas.microsoft.com/office/drawing/2014/main" id="{4D7FE54D-EC43-4F9A-84E7-09FDC9FD0EA4}"/>
              </a:ext>
            </a:extLst>
          </p:cNvPr>
          <p:cNvSpPr txBox="1"/>
          <p:nvPr/>
        </p:nvSpPr>
        <p:spPr>
          <a:xfrm flipH="1">
            <a:off x="1028772" y="2728961"/>
            <a:ext cx="10921801" cy="3108543"/>
          </a:xfrm>
          <a:prstGeom prst="rect">
            <a:avLst/>
          </a:prstGeom>
          <a:noFill/>
        </p:spPr>
        <p:txBody>
          <a:bodyPr wrap="square" rtlCol="0">
            <a:spAutoFit/>
          </a:bodyPr>
          <a:lstStyle/>
          <a:p>
            <a:pPr algn="l">
              <a:buFont typeface="Arial" panose="020B0604020202020204" pitchFamily="34" charset="0"/>
              <a:buChar char="•"/>
            </a:pPr>
            <a:r>
              <a:rPr lang="vi-VN" sz="2800" b="0" i="0" dirty="0">
                <a:solidFill>
                  <a:srgbClr val="1B1B1B"/>
                </a:solidFill>
                <a:effectLst/>
                <a:latin typeface="Open Sans" panose="020B0606030504020204" pitchFamily="34" charset="0"/>
              </a:rPr>
              <a:t>Chạy nhanh</a:t>
            </a:r>
          </a:p>
          <a:p>
            <a:pPr algn="l">
              <a:buFont typeface="Arial" panose="020B0604020202020204" pitchFamily="34" charset="0"/>
              <a:buChar char="•"/>
            </a:pPr>
            <a:r>
              <a:rPr lang="vi-VN" sz="2800" b="0" i="0" dirty="0">
                <a:solidFill>
                  <a:srgbClr val="1B1B1B"/>
                </a:solidFill>
                <a:effectLst/>
                <a:latin typeface="Open Sans" panose="020B0606030504020204" pitchFamily="34" charset="0"/>
              </a:rPr>
              <a:t>Chạy độc lập giữa các test case, không phụ thuộc vào thứ tự kiểm thử</a:t>
            </a:r>
          </a:p>
          <a:p>
            <a:pPr algn="l">
              <a:buFont typeface="Arial" panose="020B0604020202020204" pitchFamily="34" charset="0"/>
              <a:buChar char="•"/>
            </a:pPr>
            <a:r>
              <a:rPr lang="vi-VN" sz="2800" b="0" i="0" dirty="0">
                <a:solidFill>
                  <a:srgbClr val="1B1B1B"/>
                </a:solidFill>
                <a:effectLst/>
                <a:latin typeface="Open Sans" panose="020B0606030504020204" pitchFamily="34" charset="0"/>
              </a:rPr>
              <a:t>Sử dụng data dễ đọc, dễ hiểu</a:t>
            </a:r>
          </a:p>
          <a:p>
            <a:pPr algn="l">
              <a:buFont typeface="Arial" panose="020B0604020202020204" pitchFamily="34" charset="0"/>
              <a:buChar char="•"/>
            </a:pPr>
            <a:r>
              <a:rPr lang="vi-VN" sz="2800" b="0" i="0" dirty="0">
                <a:solidFill>
                  <a:srgbClr val="1B1B1B"/>
                </a:solidFill>
                <a:effectLst/>
                <a:latin typeface="Open Sans" panose="020B0606030504020204" pitchFamily="34" charset="0"/>
              </a:rPr>
              <a:t>Sử dụng dữ liệu thực tế có thể</a:t>
            </a:r>
          </a:p>
          <a:p>
            <a:pPr algn="l">
              <a:buFont typeface="Arial" panose="020B0604020202020204" pitchFamily="34" charset="0"/>
              <a:buChar char="•"/>
            </a:pPr>
            <a:r>
              <a:rPr lang="vi-VN" sz="2800" b="0" i="0" dirty="0">
                <a:solidFill>
                  <a:srgbClr val="1B1B1B"/>
                </a:solidFill>
                <a:effectLst/>
                <a:latin typeface="Open Sans" panose="020B0606030504020204" pitchFamily="34" charset="0"/>
              </a:rPr>
              <a:t>Test case đơn giản, dễ đọc, dễ bảo trì</a:t>
            </a:r>
          </a:p>
          <a:p>
            <a:pPr algn="l">
              <a:buFont typeface="Arial" panose="020B0604020202020204" pitchFamily="34" charset="0"/>
              <a:buChar char="•"/>
            </a:pPr>
            <a:r>
              <a:rPr lang="vi-VN" sz="2800" b="0" i="0" dirty="0">
                <a:solidFill>
                  <a:srgbClr val="1B1B1B"/>
                </a:solidFill>
                <a:effectLst/>
                <a:latin typeface="Open Sans" panose="020B0606030504020204" pitchFamily="34" charset="0"/>
              </a:rPr>
              <a:t>Phản ảnh đúng hoạt động của module</a:t>
            </a:r>
          </a:p>
        </p:txBody>
      </p:sp>
    </p:spTree>
    <p:extLst>
      <p:ext uri="{BB962C8B-B14F-4D97-AF65-F5344CB8AC3E}">
        <p14:creationId xmlns:p14="http://schemas.microsoft.com/office/powerpoint/2010/main" val="41674683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838200" y="1193100"/>
            <a:ext cx="6715300" cy="830997"/>
          </a:xfrm>
          <a:prstGeom prst="rect">
            <a:avLst/>
          </a:prstGeom>
          <a:noFill/>
        </p:spPr>
        <p:txBody>
          <a:bodyPr wrap="none" rtlCol="0">
            <a:spAutoFit/>
          </a:bodyPr>
          <a:lstStyle/>
          <a:p>
            <a:pPr algn="l" fontAlgn="base"/>
            <a:r>
              <a:rPr lang="en-US" sz="4800" b="1" i="0" dirty="0" err="1">
                <a:solidFill>
                  <a:srgbClr val="1B1E1F"/>
                </a:solidFill>
                <a:effectLst/>
                <a:latin typeface="Times New Roman" panose="02020603050405020304" pitchFamily="18" charset="0"/>
                <a:cs typeface="Times New Roman" panose="02020603050405020304" pitchFamily="18" charset="0"/>
              </a:rPr>
              <a:t>Tạo</a:t>
            </a:r>
            <a:r>
              <a:rPr lang="en-US" sz="4800" b="1" i="0" dirty="0">
                <a:solidFill>
                  <a:srgbClr val="1B1E1F"/>
                </a:solidFill>
                <a:effectLst/>
                <a:latin typeface="Times New Roman" panose="02020603050405020304" pitchFamily="18" charset="0"/>
                <a:cs typeface="Times New Roman" panose="02020603050405020304" pitchFamily="18" charset="0"/>
              </a:rPr>
              <a:t> </a:t>
            </a:r>
            <a:r>
              <a:rPr lang="en-US" sz="4800" b="1" i="0" dirty="0" err="1">
                <a:solidFill>
                  <a:srgbClr val="1B1E1F"/>
                </a:solidFill>
                <a:effectLst/>
                <a:latin typeface="Times New Roman" panose="02020603050405020304" pitchFamily="18" charset="0"/>
                <a:cs typeface="Times New Roman" panose="02020603050405020304" pitchFamily="18" charset="0"/>
              </a:rPr>
              <a:t>một</a:t>
            </a:r>
            <a:r>
              <a:rPr lang="en-US" sz="4800" b="1" i="0" dirty="0">
                <a:solidFill>
                  <a:srgbClr val="1B1E1F"/>
                </a:solidFill>
                <a:effectLst/>
                <a:latin typeface="Times New Roman" panose="02020603050405020304" pitchFamily="18" charset="0"/>
                <a:cs typeface="Times New Roman" panose="02020603050405020304" pitchFamily="18" charset="0"/>
              </a:rPr>
              <a:t> unit test project</a:t>
            </a:r>
            <a:endParaRPr lang="en-US" sz="4800" b="0" i="0" dirty="0">
              <a:solidFill>
                <a:srgbClr val="1B1E1F"/>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D7FE54D-EC43-4F9A-84E7-09FDC9FD0EA4}"/>
              </a:ext>
            </a:extLst>
          </p:cNvPr>
          <p:cNvSpPr txBox="1"/>
          <p:nvPr/>
        </p:nvSpPr>
        <p:spPr>
          <a:xfrm flipH="1">
            <a:off x="1028770" y="2728961"/>
            <a:ext cx="5020454" cy="1477328"/>
          </a:xfrm>
          <a:prstGeom prst="rect">
            <a:avLst/>
          </a:prstGeom>
          <a:noFill/>
        </p:spPr>
        <p:txBody>
          <a:bodyPr wrap="square" rtlCol="0">
            <a:spAutoFit/>
          </a:bodyPr>
          <a:lstStyle/>
          <a:p>
            <a:pPr algn="l" fontAlgn="base">
              <a:buFont typeface="+mj-lt"/>
              <a:buAutoNum type="arabicPeriod"/>
            </a:pPr>
            <a:r>
              <a:rPr lang="en-US" sz="1800" b="0" i="0" dirty="0">
                <a:solidFill>
                  <a:srgbClr val="1D1D1D"/>
                </a:solidFill>
                <a:effectLst/>
                <a:latin typeface="Times New Roman" panose="02020603050405020304" pitchFamily="18" charset="0"/>
                <a:cs typeface="Times New Roman" panose="02020603050405020304" pitchFamily="18" charset="0"/>
              </a:rPr>
              <a:t>Click </a:t>
            </a:r>
            <a:r>
              <a:rPr lang="en-US" sz="1800" b="0" i="0" dirty="0" err="1">
                <a:solidFill>
                  <a:srgbClr val="1D1D1D"/>
                </a:solidFill>
                <a:effectLst/>
                <a:latin typeface="Times New Roman" panose="02020603050405020304" pitchFamily="18" charset="0"/>
                <a:cs typeface="Times New Roman" panose="02020603050405020304" pitchFamily="18" charset="0"/>
              </a:rPr>
              <a:t>vào</a:t>
            </a:r>
            <a:r>
              <a:rPr lang="en-US" sz="1800" b="0" i="0" dirty="0">
                <a:solidFill>
                  <a:srgbClr val="1D1D1D"/>
                </a:solidFill>
                <a:effectLst/>
                <a:latin typeface="Times New Roman" panose="02020603050405020304" pitchFamily="18" charset="0"/>
                <a:cs typeface="Times New Roman" panose="02020603050405020304" pitchFamily="18" charset="0"/>
              </a:rPr>
              <a:t> </a:t>
            </a:r>
            <a:r>
              <a:rPr lang="en-US" sz="1800" b="1" i="0" dirty="0">
                <a:solidFill>
                  <a:srgbClr val="1D1D1D"/>
                </a:solidFill>
                <a:effectLst/>
                <a:latin typeface="Times New Roman" panose="02020603050405020304" pitchFamily="18" charset="0"/>
                <a:cs typeface="Times New Roman" panose="02020603050405020304" pitchFamily="18" charset="0"/>
              </a:rPr>
              <a:t>File</a:t>
            </a:r>
            <a:r>
              <a:rPr lang="en-US" sz="1800" b="0" i="0" dirty="0">
                <a:solidFill>
                  <a:srgbClr val="1D1D1D"/>
                </a:solidFill>
                <a:effectLst/>
                <a:latin typeface="Times New Roman" panose="02020603050405020304" pitchFamily="18" charset="0"/>
                <a:cs typeface="Times New Roman" panose="02020603050405020304" pitchFamily="18" charset="0"/>
              </a:rPr>
              <a:t> menu, </a:t>
            </a:r>
            <a:r>
              <a:rPr lang="en-US" sz="1800" b="0" i="0" dirty="0" err="1">
                <a:solidFill>
                  <a:srgbClr val="1D1D1D"/>
                </a:solidFill>
                <a:effectLst/>
                <a:latin typeface="Times New Roman" panose="02020603050405020304" pitchFamily="18" charset="0"/>
                <a:cs typeface="Times New Roman" panose="02020603050405020304" pitchFamily="18" charset="0"/>
              </a:rPr>
              <a:t>chọn</a:t>
            </a:r>
            <a:r>
              <a:rPr lang="en-US" sz="1800" b="0" i="0" dirty="0">
                <a:solidFill>
                  <a:srgbClr val="1D1D1D"/>
                </a:solidFill>
                <a:effectLst/>
                <a:latin typeface="Times New Roman" panose="02020603050405020304" pitchFamily="18" charset="0"/>
                <a:cs typeface="Times New Roman" panose="02020603050405020304" pitchFamily="18" charset="0"/>
              </a:rPr>
              <a:t> </a:t>
            </a:r>
            <a:r>
              <a:rPr lang="en-US" sz="1800" b="1" i="0" dirty="0">
                <a:solidFill>
                  <a:srgbClr val="1D1D1D"/>
                </a:solidFill>
                <a:effectLst/>
                <a:latin typeface="Times New Roman" panose="02020603050405020304" pitchFamily="18" charset="0"/>
                <a:cs typeface="Times New Roman" panose="02020603050405020304" pitchFamily="18" charset="0"/>
              </a:rPr>
              <a:t>Add</a:t>
            </a:r>
            <a:r>
              <a:rPr lang="en-US" sz="1800" b="0" i="0" dirty="0">
                <a:solidFill>
                  <a:srgbClr val="1D1D1D"/>
                </a:solidFill>
                <a:effectLst/>
                <a:latin typeface="Times New Roman" panose="02020603050405020304" pitchFamily="18" charset="0"/>
                <a:cs typeface="Times New Roman" panose="02020603050405020304" pitchFamily="18" charset="0"/>
              </a:rPr>
              <a:t>, </a:t>
            </a:r>
            <a:r>
              <a:rPr lang="en-US" sz="1800" b="0" i="0" dirty="0" err="1">
                <a:solidFill>
                  <a:srgbClr val="1D1D1D"/>
                </a:solidFill>
                <a:effectLst/>
                <a:latin typeface="Times New Roman" panose="02020603050405020304" pitchFamily="18" charset="0"/>
                <a:cs typeface="Times New Roman" panose="02020603050405020304" pitchFamily="18" charset="0"/>
              </a:rPr>
              <a:t>và</a:t>
            </a:r>
            <a:r>
              <a:rPr lang="en-US" sz="1800" b="0" i="0" dirty="0">
                <a:solidFill>
                  <a:srgbClr val="1D1D1D"/>
                </a:solidFill>
                <a:effectLst/>
                <a:latin typeface="Times New Roman" panose="02020603050405020304" pitchFamily="18" charset="0"/>
                <a:cs typeface="Times New Roman" panose="02020603050405020304" pitchFamily="18" charset="0"/>
              </a:rPr>
              <a:t> </a:t>
            </a:r>
            <a:r>
              <a:rPr lang="en-US" sz="1800" b="0" i="0" dirty="0" err="1">
                <a:solidFill>
                  <a:srgbClr val="1D1D1D"/>
                </a:solidFill>
                <a:effectLst/>
                <a:latin typeface="Times New Roman" panose="02020603050405020304" pitchFamily="18" charset="0"/>
                <a:cs typeface="Times New Roman" panose="02020603050405020304" pitchFamily="18" charset="0"/>
              </a:rPr>
              <a:t>chọn</a:t>
            </a:r>
            <a:r>
              <a:rPr lang="en-US" sz="1800" b="0" i="0" dirty="0">
                <a:solidFill>
                  <a:srgbClr val="1D1D1D"/>
                </a:solidFill>
                <a:effectLst/>
                <a:latin typeface="Times New Roman" panose="02020603050405020304" pitchFamily="18" charset="0"/>
                <a:cs typeface="Times New Roman" panose="02020603050405020304" pitchFamily="18" charset="0"/>
              </a:rPr>
              <a:t> </a:t>
            </a:r>
            <a:r>
              <a:rPr lang="en-US" sz="1800" b="1" i="0" dirty="0">
                <a:solidFill>
                  <a:srgbClr val="1D1D1D"/>
                </a:solidFill>
                <a:effectLst/>
                <a:latin typeface="Times New Roman" panose="02020603050405020304" pitchFamily="18" charset="0"/>
                <a:cs typeface="Times New Roman" panose="02020603050405020304" pitchFamily="18" charset="0"/>
              </a:rPr>
              <a:t>New Project …</a:t>
            </a:r>
            <a:r>
              <a:rPr lang="en-US" sz="1800" b="0" i="0" dirty="0">
                <a:solidFill>
                  <a:srgbClr val="1D1D1D"/>
                </a:solidFill>
                <a:effectLst/>
                <a:latin typeface="Times New Roman" panose="02020603050405020304" pitchFamily="18" charset="0"/>
                <a:cs typeface="Times New Roman" panose="02020603050405020304" pitchFamily="18" charset="0"/>
              </a:rPr>
              <a:t>.</a:t>
            </a:r>
          </a:p>
          <a:p>
            <a:pPr algn="l" fontAlgn="base">
              <a:buFont typeface="+mj-lt"/>
              <a:buAutoNum type="arabicPeriod"/>
            </a:pPr>
            <a:r>
              <a:rPr lang="en-US" sz="1800" b="0" i="0" dirty="0">
                <a:solidFill>
                  <a:srgbClr val="1D1D1D"/>
                </a:solidFill>
                <a:effectLst/>
                <a:latin typeface="Times New Roman" panose="02020603050405020304" pitchFamily="18" charset="0"/>
                <a:cs typeface="Times New Roman" panose="02020603050405020304" pitchFamily="18" charset="0"/>
              </a:rPr>
              <a:t>Trong New Project dialog box, </a:t>
            </a:r>
            <a:r>
              <a:rPr lang="en-US" sz="1800" b="0" i="0" dirty="0" err="1">
                <a:solidFill>
                  <a:srgbClr val="1D1D1D"/>
                </a:solidFill>
                <a:effectLst/>
                <a:latin typeface="Times New Roman" panose="02020603050405020304" pitchFamily="18" charset="0"/>
                <a:cs typeface="Times New Roman" panose="02020603050405020304" pitchFamily="18" charset="0"/>
              </a:rPr>
              <a:t>chọn</a:t>
            </a:r>
            <a:r>
              <a:rPr lang="en-US" sz="1800" b="0" i="0" dirty="0">
                <a:solidFill>
                  <a:srgbClr val="1D1D1D"/>
                </a:solidFill>
                <a:effectLst/>
                <a:latin typeface="Times New Roman" panose="02020603050405020304" pitchFamily="18" charset="0"/>
                <a:cs typeface="Times New Roman" panose="02020603050405020304" pitchFamily="18" charset="0"/>
              </a:rPr>
              <a:t> </a:t>
            </a:r>
            <a:r>
              <a:rPr lang="en-US" sz="1800" b="1" i="0" dirty="0">
                <a:solidFill>
                  <a:srgbClr val="1D1D1D"/>
                </a:solidFill>
                <a:effectLst/>
                <a:latin typeface="Times New Roman" panose="02020603050405020304" pitchFamily="18" charset="0"/>
                <a:cs typeface="Times New Roman" panose="02020603050405020304" pitchFamily="18" charset="0"/>
              </a:rPr>
              <a:t>Installed</a:t>
            </a:r>
            <a:r>
              <a:rPr lang="en-US" sz="1800" b="0" i="0" dirty="0">
                <a:solidFill>
                  <a:srgbClr val="1D1D1D"/>
                </a:solidFill>
                <a:effectLst/>
                <a:latin typeface="Times New Roman" panose="02020603050405020304" pitchFamily="18" charset="0"/>
                <a:cs typeface="Times New Roman" panose="02020603050405020304" pitchFamily="18" charset="0"/>
              </a:rPr>
              <a:t>, </a:t>
            </a:r>
            <a:r>
              <a:rPr lang="en-US" sz="1800" b="0" i="0" dirty="0" err="1">
                <a:solidFill>
                  <a:srgbClr val="1D1D1D"/>
                </a:solidFill>
                <a:effectLst/>
                <a:latin typeface="Times New Roman" panose="02020603050405020304" pitchFamily="18" charset="0"/>
                <a:cs typeface="Times New Roman" panose="02020603050405020304" pitchFamily="18" charset="0"/>
              </a:rPr>
              <a:t>chọn</a:t>
            </a:r>
            <a:r>
              <a:rPr lang="en-US" sz="1800" b="0" i="0" dirty="0">
                <a:solidFill>
                  <a:srgbClr val="1D1D1D"/>
                </a:solidFill>
                <a:effectLst/>
                <a:latin typeface="Times New Roman" panose="02020603050405020304" pitchFamily="18" charset="0"/>
                <a:cs typeface="Times New Roman" panose="02020603050405020304" pitchFamily="18" charset="0"/>
              </a:rPr>
              <a:t> </a:t>
            </a:r>
            <a:r>
              <a:rPr lang="en-US" sz="1800" b="1" i="0" dirty="0">
                <a:solidFill>
                  <a:srgbClr val="1D1D1D"/>
                </a:solidFill>
                <a:effectLst/>
                <a:latin typeface="Times New Roman" panose="02020603050405020304" pitchFamily="18" charset="0"/>
                <a:cs typeface="Times New Roman" panose="02020603050405020304" pitchFamily="18" charset="0"/>
              </a:rPr>
              <a:t>Visual C#</a:t>
            </a:r>
            <a:r>
              <a:rPr lang="en-US" sz="1800" b="0" i="0" dirty="0">
                <a:solidFill>
                  <a:srgbClr val="1D1D1D"/>
                </a:solidFill>
                <a:effectLst/>
                <a:latin typeface="Times New Roman" panose="02020603050405020304" pitchFamily="18" charset="0"/>
                <a:cs typeface="Times New Roman" panose="02020603050405020304" pitchFamily="18" charset="0"/>
              </a:rPr>
              <a:t>, </a:t>
            </a:r>
            <a:r>
              <a:rPr lang="en-US" sz="1800" b="0" i="0" dirty="0" err="1">
                <a:solidFill>
                  <a:srgbClr val="1D1D1D"/>
                </a:solidFill>
                <a:effectLst/>
                <a:latin typeface="Times New Roman" panose="02020603050405020304" pitchFamily="18" charset="0"/>
                <a:cs typeface="Times New Roman" panose="02020603050405020304" pitchFamily="18" charset="0"/>
              </a:rPr>
              <a:t>và</a:t>
            </a:r>
            <a:r>
              <a:rPr lang="en-US" sz="1800" b="0" i="0" dirty="0">
                <a:solidFill>
                  <a:srgbClr val="1D1D1D"/>
                </a:solidFill>
                <a:effectLst/>
                <a:latin typeface="Times New Roman" panose="02020603050405020304" pitchFamily="18" charset="0"/>
                <a:cs typeface="Times New Roman" panose="02020603050405020304" pitchFamily="18" charset="0"/>
              </a:rPr>
              <a:t> </a:t>
            </a:r>
            <a:r>
              <a:rPr lang="en-US" sz="1800" b="0" i="0" dirty="0" err="1">
                <a:solidFill>
                  <a:srgbClr val="1D1D1D"/>
                </a:solidFill>
                <a:effectLst/>
                <a:latin typeface="Times New Roman" panose="02020603050405020304" pitchFamily="18" charset="0"/>
                <a:cs typeface="Times New Roman" panose="02020603050405020304" pitchFamily="18" charset="0"/>
              </a:rPr>
              <a:t>chọn</a:t>
            </a:r>
            <a:r>
              <a:rPr lang="en-US" sz="1800" b="0" i="0" dirty="0">
                <a:solidFill>
                  <a:srgbClr val="1D1D1D"/>
                </a:solidFill>
                <a:effectLst/>
                <a:latin typeface="Times New Roman" panose="02020603050405020304" pitchFamily="18" charset="0"/>
                <a:cs typeface="Times New Roman" panose="02020603050405020304" pitchFamily="18" charset="0"/>
              </a:rPr>
              <a:t> </a:t>
            </a:r>
            <a:r>
              <a:rPr lang="en-US" sz="1800" b="1" i="0" dirty="0">
                <a:solidFill>
                  <a:srgbClr val="1D1D1D"/>
                </a:solidFill>
                <a:effectLst/>
                <a:latin typeface="Times New Roman" panose="02020603050405020304" pitchFamily="18" charset="0"/>
                <a:cs typeface="Times New Roman" panose="02020603050405020304" pitchFamily="18" charset="0"/>
              </a:rPr>
              <a:t>Test</a:t>
            </a:r>
            <a:r>
              <a:rPr lang="en-US" sz="1800" b="0" i="0" dirty="0">
                <a:solidFill>
                  <a:srgbClr val="1D1D1D"/>
                </a:solidFill>
                <a:effectLst/>
                <a:latin typeface="Times New Roman" panose="02020603050405020304" pitchFamily="18" charset="0"/>
                <a:cs typeface="Times New Roman" panose="02020603050405020304" pitchFamily="18" charset="0"/>
              </a:rPr>
              <a:t>.</a:t>
            </a:r>
          </a:p>
          <a:p>
            <a:pPr algn="l" fontAlgn="base">
              <a:buFont typeface="+mj-lt"/>
              <a:buAutoNum type="arabicPeriod"/>
            </a:pPr>
            <a:r>
              <a:rPr lang="en-US" sz="1800" b="0" i="0" dirty="0" err="1">
                <a:solidFill>
                  <a:srgbClr val="1D1D1D"/>
                </a:solidFill>
                <a:effectLst/>
                <a:latin typeface="Times New Roman" panose="02020603050405020304" pitchFamily="18" charset="0"/>
                <a:cs typeface="Times New Roman" panose="02020603050405020304" pitchFamily="18" charset="0"/>
              </a:rPr>
              <a:t>trong</a:t>
            </a:r>
            <a:r>
              <a:rPr lang="en-US" sz="1800" b="0" i="0" dirty="0">
                <a:solidFill>
                  <a:srgbClr val="1D1D1D"/>
                </a:solidFill>
                <a:effectLst/>
                <a:latin typeface="Times New Roman" panose="02020603050405020304" pitchFamily="18" charset="0"/>
                <a:cs typeface="Times New Roman" panose="02020603050405020304" pitchFamily="18" charset="0"/>
              </a:rPr>
              <a:t> </a:t>
            </a:r>
            <a:r>
              <a:rPr lang="en-US" sz="1800" b="0" i="0" dirty="0" err="1">
                <a:solidFill>
                  <a:srgbClr val="1D1D1D"/>
                </a:solidFill>
                <a:effectLst/>
                <a:latin typeface="Times New Roman" panose="02020603050405020304" pitchFamily="18" charset="0"/>
                <a:cs typeface="Times New Roman" panose="02020603050405020304" pitchFamily="18" charset="0"/>
              </a:rPr>
              <a:t>danh</a:t>
            </a:r>
            <a:r>
              <a:rPr lang="en-US" sz="1800" b="0" i="0" dirty="0">
                <a:solidFill>
                  <a:srgbClr val="1D1D1D"/>
                </a:solidFill>
                <a:effectLst/>
                <a:latin typeface="Times New Roman" panose="02020603050405020304" pitchFamily="18" charset="0"/>
                <a:cs typeface="Times New Roman" panose="02020603050405020304" pitchFamily="18" charset="0"/>
              </a:rPr>
              <a:t> </a:t>
            </a:r>
            <a:r>
              <a:rPr lang="en-US" sz="1800" b="0" i="0" dirty="0" err="1">
                <a:solidFill>
                  <a:srgbClr val="1D1D1D"/>
                </a:solidFill>
                <a:effectLst/>
                <a:latin typeface="Times New Roman" panose="02020603050405020304" pitchFamily="18" charset="0"/>
                <a:cs typeface="Times New Roman" panose="02020603050405020304" pitchFamily="18" charset="0"/>
              </a:rPr>
              <a:t>sách</a:t>
            </a:r>
            <a:r>
              <a:rPr lang="en-US" sz="1800" b="0" i="0" dirty="0">
                <a:solidFill>
                  <a:srgbClr val="1D1D1D"/>
                </a:solidFill>
                <a:effectLst/>
                <a:latin typeface="Times New Roman" panose="02020603050405020304" pitchFamily="18" charset="0"/>
                <a:cs typeface="Times New Roman" panose="02020603050405020304" pitchFamily="18" charset="0"/>
              </a:rPr>
              <a:t>, </a:t>
            </a:r>
            <a:r>
              <a:rPr lang="en-US" sz="1800" b="0" i="0" dirty="0" err="1">
                <a:solidFill>
                  <a:srgbClr val="1D1D1D"/>
                </a:solidFill>
                <a:effectLst/>
                <a:latin typeface="Times New Roman" panose="02020603050405020304" pitchFamily="18" charset="0"/>
                <a:cs typeface="Times New Roman" panose="02020603050405020304" pitchFamily="18" charset="0"/>
              </a:rPr>
              <a:t>chọn</a:t>
            </a:r>
            <a:r>
              <a:rPr lang="en-US" sz="1800" b="0" i="0" dirty="0">
                <a:solidFill>
                  <a:srgbClr val="1D1D1D"/>
                </a:solidFill>
                <a:effectLst/>
                <a:latin typeface="Times New Roman" panose="02020603050405020304" pitchFamily="18" charset="0"/>
                <a:cs typeface="Times New Roman" panose="02020603050405020304" pitchFamily="18" charset="0"/>
              </a:rPr>
              <a:t> </a:t>
            </a:r>
            <a:r>
              <a:rPr lang="en-US" sz="1800" b="1" i="0" dirty="0">
                <a:solidFill>
                  <a:srgbClr val="1D1D1D"/>
                </a:solidFill>
                <a:effectLst/>
                <a:latin typeface="Times New Roman" panose="02020603050405020304" pitchFamily="18" charset="0"/>
                <a:cs typeface="Times New Roman" panose="02020603050405020304" pitchFamily="18" charset="0"/>
              </a:rPr>
              <a:t>Unit Test Project</a:t>
            </a:r>
            <a:r>
              <a:rPr lang="en-US" sz="1800" b="0" i="0" dirty="0">
                <a:solidFill>
                  <a:srgbClr val="1D1D1D"/>
                </a:solidFill>
                <a:effectLst/>
                <a:latin typeface="Times New Roman" panose="02020603050405020304" pitchFamily="18" charset="0"/>
                <a:cs typeface="Times New Roman" panose="02020603050405020304" pitchFamily="18" charset="0"/>
              </a:rPr>
              <a:t>.</a:t>
            </a:r>
          </a:p>
        </p:txBody>
      </p:sp>
      <p:pic>
        <p:nvPicPr>
          <p:cNvPr id="9" name="Picture 8">
            <a:extLst>
              <a:ext uri="{FF2B5EF4-FFF2-40B4-BE49-F238E27FC236}">
                <a16:creationId xmlns:a16="http://schemas.microsoft.com/office/drawing/2014/main" id="{A06D3F9D-8CFD-2D70-382E-6D43F75CCAB0}"/>
              </a:ext>
            </a:extLst>
          </p:cNvPr>
          <p:cNvPicPr>
            <a:picLocks noChangeAspect="1"/>
          </p:cNvPicPr>
          <p:nvPr/>
        </p:nvPicPr>
        <p:blipFill>
          <a:blip r:embed="rId4"/>
          <a:stretch>
            <a:fillRect/>
          </a:stretch>
        </p:blipFill>
        <p:spPr>
          <a:xfrm>
            <a:off x="6142776" y="2112210"/>
            <a:ext cx="5481874" cy="3656388"/>
          </a:xfrm>
          <a:prstGeom prst="rect">
            <a:avLst/>
          </a:prstGeom>
        </p:spPr>
      </p:pic>
    </p:spTree>
    <p:extLst>
      <p:ext uri="{BB962C8B-B14F-4D97-AF65-F5344CB8AC3E}">
        <p14:creationId xmlns:p14="http://schemas.microsoft.com/office/powerpoint/2010/main" val="17632845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3881350" y="715499"/>
            <a:ext cx="6715300" cy="830997"/>
          </a:xfrm>
          <a:prstGeom prst="rect">
            <a:avLst/>
          </a:prstGeom>
          <a:noFill/>
        </p:spPr>
        <p:txBody>
          <a:bodyPr wrap="none" rtlCol="0">
            <a:spAutoFit/>
          </a:bodyPr>
          <a:lstStyle/>
          <a:p>
            <a:pPr algn="l" fontAlgn="base"/>
            <a:r>
              <a:rPr lang="en-US" sz="4800" b="1" i="0" dirty="0" err="1">
                <a:solidFill>
                  <a:srgbClr val="1B1E1F"/>
                </a:solidFill>
                <a:effectLst/>
                <a:latin typeface="Times New Roman" panose="02020603050405020304" pitchFamily="18" charset="0"/>
                <a:cs typeface="Times New Roman" panose="02020603050405020304" pitchFamily="18" charset="0"/>
              </a:rPr>
              <a:t>Tạo</a:t>
            </a:r>
            <a:r>
              <a:rPr lang="en-US" sz="4800" b="1" i="0" dirty="0">
                <a:solidFill>
                  <a:srgbClr val="1B1E1F"/>
                </a:solidFill>
                <a:effectLst/>
                <a:latin typeface="Times New Roman" panose="02020603050405020304" pitchFamily="18" charset="0"/>
                <a:cs typeface="Times New Roman" panose="02020603050405020304" pitchFamily="18" charset="0"/>
              </a:rPr>
              <a:t> </a:t>
            </a:r>
            <a:r>
              <a:rPr lang="en-US" sz="4800" b="1" i="0" dirty="0" err="1">
                <a:solidFill>
                  <a:srgbClr val="1B1E1F"/>
                </a:solidFill>
                <a:effectLst/>
                <a:latin typeface="Times New Roman" panose="02020603050405020304" pitchFamily="18" charset="0"/>
                <a:cs typeface="Times New Roman" panose="02020603050405020304" pitchFamily="18" charset="0"/>
              </a:rPr>
              <a:t>một</a:t>
            </a:r>
            <a:r>
              <a:rPr lang="en-US" sz="4800" b="1" i="0" dirty="0">
                <a:solidFill>
                  <a:srgbClr val="1B1E1F"/>
                </a:solidFill>
                <a:effectLst/>
                <a:latin typeface="Times New Roman" panose="02020603050405020304" pitchFamily="18" charset="0"/>
                <a:cs typeface="Times New Roman" panose="02020603050405020304" pitchFamily="18" charset="0"/>
              </a:rPr>
              <a:t> unit test project</a:t>
            </a:r>
            <a:endParaRPr lang="en-US" sz="4800" b="0" i="0" dirty="0">
              <a:solidFill>
                <a:srgbClr val="1B1E1F"/>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D7FE54D-EC43-4F9A-84E7-09FDC9FD0EA4}"/>
              </a:ext>
            </a:extLst>
          </p:cNvPr>
          <p:cNvSpPr txBox="1"/>
          <p:nvPr/>
        </p:nvSpPr>
        <p:spPr>
          <a:xfrm flipH="1">
            <a:off x="993970" y="1049845"/>
            <a:ext cx="10515600" cy="5324535"/>
          </a:xfrm>
          <a:prstGeom prst="rect">
            <a:avLst/>
          </a:prstGeom>
          <a:noFill/>
        </p:spPr>
        <p:txBody>
          <a:bodyPr wrap="square" rtlCol="0">
            <a:spAutoFit/>
          </a:bodyPr>
          <a:lstStyle/>
          <a:p>
            <a:pPr algn="l" fontAlgn="base"/>
            <a:r>
              <a:rPr lang="en-US" sz="2000" b="1" i="0" dirty="0" err="1">
                <a:solidFill>
                  <a:srgbClr val="1D1D1D"/>
                </a:solidFill>
                <a:effectLst/>
                <a:latin typeface="Times New Roman" panose="02020603050405020304" pitchFamily="18" charset="0"/>
                <a:cs typeface="Times New Roman" panose="02020603050405020304" pitchFamily="18" charset="0"/>
              </a:rPr>
              <a:t>Yêu</a:t>
            </a:r>
            <a:r>
              <a:rPr lang="en-US" sz="2000" b="1" i="0" dirty="0">
                <a:solidFill>
                  <a:srgbClr val="1D1D1D"/>
                </a:solidFill>
                <a:effectLst/>
                <a:latin typeface="Times New Roman" panose="02020603050405020304" pitchFamily="18" charset="0"/>
                <a:cs typeface="Times New Roman" panose="02020603050405020304" pitchFamily="18" charset="0"/>
              </a:rPr>
              <a:t> </a:t>
            </a:r>
            <a:r>
              <a:rPr lang="en-US" sz="2000" b="1" i="0" dirty="0" err="1">
                <a:solidFill>
                  <a:srgbClr val="1D1D1D"/>
                </a:solidFill>
                <a:effectLst/>
                <a:latin typeface="Times New Roman" panose="02020603050405020304" pitchFamily="18" charset="0"/>
                <a:cs typeface="Times New Roman" panose="02020603050405020304" pitchFamily="18" charset="0"/>
              </a:rPr>
              <a:t>cầu</a:t>
            </a:r>
            <a:r>
              <a:rPr lang="en-US" sz="2000" b="1" i="0" dirty="0">
                <a:solidFill>
                  <a:srgbClr val="1D1D1D"/>
                </a:solidFill>
                <a:effectLst/>
                <a:latin typeface="Times New Roman" panose="02020603050405020304" pitchFamily="18" charset="0"/>
                <a:cs typeface="Times New Roman" panose="02020603050405020304" pitchFamily="18" charset="0"/>
              </a:rPr>
              <a:t> </a:t>
            </a:r>
            <a:r>
              <a:rPr lang="en-US" sz="2000" b="1" i="0" dirty="0" err="1">
                <a:solidFill>
                  <a:srgbClr val="1D1D1D"/>
                </a:solidFill>
                <a:effectLst/>
                <a:latin typeface="Times New Roman" panose="02020603050405020304" pitchFamily="18" charset="0"/>
                <a:cs typeface="Times New Roman" panose="02020603050405020304" pitchFamily="18" charset="0"/>
              </a:rPr>
              <a:t>của</a:t>
            </a:r>
            <a:r>
              <a:rPr lang="en-US" sz="2000" b="1" i="0" dirty="0">
                <a:solidFill>
                  <a:srgbClr val="1D1D1D"/>
                </a:solidFill>
                <a:effectLst/>
                <a:latin typeface="Times New Roman" panose="02020603050405020304" pitchFamily="18" charset="0"/>
                <a:cs typeface="Times New Roman" panose="02020603050405020304" pitchFamily="18" charset="0"/>
              </a:rPr>
              <a:t> Test method</a:t>
            </a:r>
          </a:p>
          <a:p>
            <a:pPr algn="l" fontAlgn="base">
              <a:buFont typeface="+mj-lt"/>
              <a:buAutoNum type="arabicPeriod"/>
            </a:pPr>
            <a:endParaRPr lang="en-US" sz="2000" b="0" i="0" dirty="0">
              <a:solidFill>
                <a:srgbClr val="1D1D1D"/>
              </a:solidFill>
              <a:effectLst/>
              <a:latin typeface="Times New Roman" panose="02020603050405020304" pitchFamily="18" charset="0"/>
              <a:cs typeface="Times New Roman" panose="02020603050405020304" pitchFamily="18" charset="0"/>
            </a:endParaRPr>
          </a:p>
          <a:p>
            <a:pPr algn="l" fontAlgn="base">
              <a:buFont typeface="+mj-lt"/>
              <a:buAutoNum type="arabicPeriod"/>
            </a:pPr>
            <a:r>
              <a:rPr lang="en-US" sz="2000" b="0" i="0" dirty="0">
                <a:solidFill>
                  <a:srgbClr val="1D1D1D"/>
                </a:solidFill>
                <a:effectLst/>
                <a:latin typeface="Times New Roman" panose="02020603050405020304" pitchFamily="18" charset="0"/>
                <a:cs typeface="Times New Roman" panose="02020603050405020304" pitchFamily="18" charset="0"/>
              </a:rPr>
              <a:t>Test method </a:t>
            </a:r>
            <a:r>
              <a:rPr lang="en-US" sz="2000" b="0" i="0" dirty="0" err="1">
                <a:solidFill>
                  <a:srgbClr val="1D1D1D"/>
                </a:solidFill>
                <a:effectLst/>
                <a:latin typeface="Times New Roman" panose="02020603050405020304" pitchFamily="18" charset="0"/>
                <a:cs typeface="Times New Roman" panose="02020603050405020304" pitchFamily="18" charset="0"/>
              </a:rPr>
              <a:t>phải</a:t>
            </a:r>
            <a:r>
              <a:rPr lang="en-US" sz="2000" b="0" i="0" dirty="0">
                <a:solidFill>
                  <a:srgbClr val="1D1D1D"/>
                </a:solidFill>
                <a:effectLst/>
                <a:latin typeface="Times New Roman" panose="02020603050405020304" pitchFamily="18" charset="0"/>
                <a:cs typeface="Times New Roman" panose="02020603050405020304" pitchFamily="18" charset="0"/>
              </a:rPr>
              <a:t> </a:t>
            </a:r>
            <a:r>
              <a:rPr lang="en-US" sz="2000" b="0" i="0" dirty="0" err="1">
                <a:solidFill>
                  <a:srgbClr val="1D1D1D"/>
                </a:solidFill>
                <a:effectLst/>
                <a:latin typeface="Times New Roman" panose="02020603050405020304" pitchFamily="18" charset="0"/>
                <a:cs typeface="Times New Roman" panose="02020603050405020304" pitchFamily="18" charset="0"/>
              </a:rPr>
              <a:t>có</a:t>
            </a:r>
            <a:r>
              <a:rPr lang="en-US" sz="2000" b="0" i="0" dirty="0">
                <a:solidFill>
                  <a:srgbClr val="1D1D1D"/>
                </a:solidFill>
                <a:effectLst/>
                <a:latin typeface="Times New Roman" panose="02020603050405020304" pitchFamily="18" charset="0"/>
                <a:cs typeface="Times New Roman" panose="02020603050405020304" pitchFamily="18" charset="0"/>
              </a:rPr>
              <a:t> attribute [</a:t>
            </a:r>
            <a:r>
              <a:rPr lang="en-US" sz="2000" b="0" i="0" dirty="0" err="1">
                <a:solidFill>
                  <a:srgbClr val="1D1D1D"/>
                </a:solidFill>
                <a:effectLst/>
                <a:latin typeface="Times New Roman" panose="02020603050405020304" pitchFamily="18" charset="0"/>
                <a:cs typeface="Times New Roman" panose="02020603050405020304" pitchFamily="18" charset="0"/>
              </a:rPr>
              <a:t>TestMethod</a:t>
            </a:r>
            <a:r>
              <a:rPr lang="en-US" sz="2000" b="0" i="0" dirty="0">
                <a:solidFill>
                  <a:srgbClr val="1D1D1D"/>
                </a:solidFill>
                <a:effectLst/>
                <a:latin typeface="Times New Roman" panose="02020603050405020304" pitchFamily="18" charset="0"/>
                <a:cs typeface="Times New Roman" panose="02020603050405020304" pitchFamily="18" charset="0"/>
              </a:rPr>
              <a:t>].</a:t>
            </a:r>
          </a:p>
          <a:p>
            <a:pPr algn="l" fontAlgn="base">
              <a:buFont typeface="+mj-lt"/>
              <a:buAutoNum type="arabicPeriod"/>
            </a:pPr>
            <a:r>
              <a:rPr lang="en-US" sz="2000" b="0" i="0" dirty="0">
                <a:solidFill>
                  <a:srgbClr val="1D1D1D"/>
                </a:solidFill>
                <a:effectLst/>
                <a:latin typeface="Times New Roman" panose="02020603050405020304" pitchFamily="18" charset="0"/>
                <a:cs typeface="Times New Roman" panose="02020603050405020304" pitchFamily="18" charset="0"/>
              </a:rPr>
              <a:t>Test method </a:t>
            </a:r>
            <a:r>
              <a:rPr lang="en-US" sz="2000" b="0" i="0" dirty="0" err="1">
                <a:solidFill>
                  <a:srgbClr val="1D1D1D"/>
                </a:solidFill>
                <a:effectLst/>
                <a:latin typeface="Times New Roman" panose="02020603050405020304" pitchFamily="18" charset="0"/>
                <a:cs typeface="Times New Roman" panose="02020603050405020304" pitchFamily="18" charset="0"/>
              </a:rPr>
              <a:t>phải</a:t>
            </a:r>
            <a:r>
              <a:rPr lang="en-US" sz="2000" b="0" i="0" dirty="0">
                <a:solidFill>
                  <a:srgbClr val="1D1D1D"/>
                </a:solidFill>
                <a:effectLst/>
                <a:latin typeface="Times New Roman" panose="02020603050405020304" pitchFamily="18" charset="0"/>
                <a:cs typeface="Times New Roman" panose="02020603050405020304" pitchFamily="18" charset="0"/>
              </a:rPr>
              <a:t> return void.</a:t>
            </a:r>
          </a:p>
          <a:p>
            <a:pPr algn="l" fontAlgn="base">
              <a:buFont typeface="+mj-lt"/>
              <a:buAutoNum type="arabicPeriod"/>
            </a:pPr>
            <a:r>
              <a:rPr lang="en-US" sz="2000" b="0" i="0" dirty="0">
                <a:solidFill>
                  <a:srgbClr val="1D1D1D"/>
                </a:solidFill>
                <a:effectLst/>
                <a:latin typeface="Times New Roman" panose="02020603050405020304" pitchFamily="18" charset="0"/>
                <a:cs typeface="Times New Roman" panose="02020603050405020304" pitchFamily="18" charset="0"/>
              </a:rPr>
              <a:t>Test method </a:t>
            </a:r>
            <a:r>
              <a:rPr lang="en-US" sz="2000" b="0" i="0" dirty="0" err="1">
                <a:solidFill>
                  <a:srgbClr val="1D1D1D"/>
                </a:solidFill>
                <a:effectLst/>
                <a:latin typeface="Times New Roman" panose="02020603050405020304" pitchFamily="18" charset="0"/>
                <a:cs typeface="Times New Roman" panose="02020603050405020304" pitchFamily="18" charset="0"/>
              </a:rPr>
              <a:t>không</a:t>
            </a:r>
            <a:r>
              <a:rPr lang="en-US" sz="2000" b="0" i="0" dirty="0">
                <a:solidFill>
                  <a:srgbClr val="1D1D1D"/>
                </a:solidFill>
                <a:effectLst/>
                <a:latin typeface="Times New Roman" panose="02020603050405020304" pitchFamily="18" charset="0"/>
                <a:cs typeface="Times New Roman" panose="02020603050405020304" pitchFamily="18" charset="0"/>
              </a:rPr>
              <a:t> </a:t>
            </a:r>
            <a:r>
              <a:rPr lang="en-US" sz="2000" b="0" i="0" dirty="0" err="1">
                <a:solidFill>
                  <a:srgbClr val="1D1D1D"/>
                </a:solidFill>
                <a:effectLst/>
                <a:latin typeface="Times New Roman" panose="02020603050405020304" pitchFamily="18" charset="0"/>
                <a:cs typeface="Times New Roman" panose="02020603050405020304" pitchFamily="18" charset="0"/>
              </a:rPr>
              <a:t>có</a:t>
            </a:r>
            <a:r>
              <a:rPr lang="en-US" sz="2000" b="0" i="0" dirty="0">
                <a:solidFill>
                  <a:srgbClr val="1D1D1D"/>
                </a:solidFill>
                <a:effectLst/>
                <a:latin typeface="Times New Roman" panose="02020603050405020304" pitchFamily="18" charset="0"/>
                <a:cs typeface="Times New Roman" panose="02020603050405020304" pitchFamily="18" charset="0"/>
              </a:rPr>
              <a:t> </a:t>
            </a:r>
            <a:r>
              <a:rPr lang="en-US" sz="2000" b="0" i="0" dirty="0" err="1">
                <a:solidFill>
                  <a:srgbClr val="1D1D1D"/>
                </a:solidFill>
                <a:effectLst/>
                <a:latin typeface="Times New Roman" panose="02020603050405020304" pitchFamily="18" charset="0"/>
                <a:cs typeface="Times New Roman" panose="02020603050405020304" pitchFamily="18" charset="0"/>
              </a:rPr>
              <a:t>tham</a:t>
            </a:r>
            <a:r>
              <a:rPr lang="en-US" sz="2000" b="0" i="0" dirty="0">
                <a:solidFill>
                  <a:srgbClr val="1D1D1D"/>
                </a:solidFill>
                <a:effectLst/>
                <a:latin typeface="Times New Roman" panose="02020603050405020304" pitchFamily="18" charset="0"/>
                <a:cs typeface="Times New Roman" panose="02020603050405020304" pitchFamily="18" charset="0"/>
              </a:rPr>
              <a:t> </a:t>
            </a:r>
            <a:r>
              <a:rPr lang="en-US" sz="2000" b="0" i="0" dirty="0" err="1">
                <a:solidFill>
                  <a:srgbClr val="1D1D1D"/>
                </a:solidFill>
                <a:effectLst/>
                <a:latin typeface="Times New Roman" panose="02020603050405020304" pitchFamily="18" charset="0"/>
                <a:cs typeface="Times New Roman" panose="02020603050405020304" pitchFamily="18" charset="0"/>
              </a:rPr>
              <a:t>số</a:t>
            </a:r>
            <a:r>
              <a:rPr lang="en-US" sz="2000" b="0" i="0" dirty="0">
                <a:solidFill>
                  <a:srgbClr val="1D1D1D"/>
                </a:solidFill>
                <a:effectLst/>
                <a:latin typeface="Times New Roman" panose="02020603050405020304" pitchFamily="18" charset="0"/>
                <a:cs typeface="Times New Roman" panose="02020603050405020304" pitchFamily="18" charset="0"/>
              </a:rPr>
              <a:t>.</a:t>
            </a:r>
          </a:p>
          <a:p>
            <a:pPr algn="l" fontAlgn="base"/>
            <a:endParaRPr lang="en-US" sz="2000" b="0" i="0" dirty="0">
              <a:solidFill>
                <a:srgbClr val="1D1D1D"/>
              </a:solidFill>
              <a:effectLst/>
              <a:latin typeface="Times New Roman" panose="02020603050405020304" pitchFamily="18" charset="0"/>
              <a:cs typeface="Times New Roman" panose="02020603050405020304" pitchFamily="18" charset="0"/>
            </a:endParaRPr>
          </a:p>
          <a:p>
            <a:pPr algn="l" fontAlgn="base"/>
            <a:r>
              <a:rPr lang="en-US" sz="2000" b="0" i="0" dirty="0" err="1">
                <a:solidFill>
                  <a:srgbClr val="1D1D1D"/>
                </a:solidFill>
                <a:effectLst/>
                <a:latin typeface="Times New Roman" panose="02020603050405020304" pitchFamily="18" charset="0"/>
                <a:cs typeface="Times New Roman" panose="02020603050405020304" pitchFamily="18" charset="0"/>
              </a:rPr>
              <a:t>chúng</a:t>
            </a:r>
            <a:r>
              <a:rPr lang="en-US" sz="2000" b="0" i="0" dirty="0">
                <a:solidFill>
                  <a:srgbClr val="1D1D1D"/>
                </a:solidFill>
                <a:effectLst/>
                <a:latin typeface="Times New Roman" panose="02020603050405020304" pitchFamily="18" charset="0"/>
                <a:cs typeface="Times New Roman" panose="02020603050405020304" pitchFamily="18" charset="0"/>
              </a:rPr>
              <a:t> ta </a:t>
            </a:r>
            <a:r>
              <a:rPr lang="en-US" sz="2000" b="0" i="0" dirty="0" err="1">
                <a:solidFill>
                  <a:srgbClr val="1D1D1D"/>
                </a:solidFill>
                <a:effectLst/>
                <a:latin typeface="Times New Roman" panose="02020603050405020304" pitchFamily="18" charset="0"/>
                <a:cs typeface="Times New Roman" panose="02020603050405020304" pitchFamily="18" charset="0"/>
              </a:rPr>
              <a:t>giả</a:t>
            </a:r>
            <a:r>
              <a:rPr lang="en-US" sz="2000" b="0" i="0" dirty="0">
                <a:solidFill>
                  <a:srgbClr val="1D1D1D"/>
                </a:solidFill>
                <a:effectLst/>
                <a:latin typeface="Times New Roman" panose="02020603050405020304" pitchFamily="18" charset="0"/>
                <a:cs typeface="Times New Roman" panose="02020603050405020304" pitchFamily="18" charset="0"/>
              </a:rPr>
              <a:t> </a:t>
            </a:r>
            <a:r>
              <a:rPr lang="en-US" sz="2000" b="0" i="0" dirty="0" err="1">
                <a:solidFill>
                  <a:srgbClr val="1D1D1D"/>
                </a:solidFill>
                <a:effectLst/>
                <a:latin typeface="Times New Roman" panose="02020603050405020304" pitchFamily="18" charset="0"/>
                <a:cs typeface="Times New Roman" panose="02020603050405020304" pitchFamily="18" charset="0"/>
              </a:rPr>
              <a:t>định</a:t>
            </a:r>
            <a:r>
              <a:rPr lang="en-US" sz="2000" b="0" i="0" dirty="0">
                <a:solidFill>
                  <a:srgbClr val="1D1D1D"/>
                </a:solidFill>
                <a:effectLst/>
                <a:latin typeface="Times New Roman" panose="02020603050405020304" pitchFamily="18" charset="0"/>
                <a:cs typeface="Times New Roman" panose="02020603050405020304" pitchFamily="18" charset="0"/>
              </a:rPr>
              <a:t> tai </a:t>
            </a:r>
            <a:r>
              <a:rPr lang="en-US" sz="2000" b="0" i="0" dirty="0" err="1">
                <a:solidFill>
                  <a:srgbClr val="1D1D1D"/>
                </a:solidFill>
                <a:effectLst/>
                <a:latin typeface="Times New Roman" panose="02020603050405020304" pitchFamily="18" charset="0"/>
                <a:cs typeface="Times New Roman" panose="02020603050405020304" pitchFamily="18" charset="0"/>
              </a:rPr>
              <a:t>khoản</a:t>
            </a:r>
            <a:r>
              <a:rPr lang="en-US" sz="2000" b="0" i="0" dirty="0">
                <a:solidFill>
                  <a:srgbClr val="1D1D1D"/>
                </a:solidFill>
                <a:effectLst/>
                <a:latin typeface="Times New Roman" panose="02020603050405020304" pitchFamily="18" charset="0"/>
                <a:cs typeface="Times New Roman" panose="02020603050405020304" pitchFamily="18" charset="0"/>
              </a:rPr>
              <a:t> </a:t>
            </a:r>
            <a:r>
              <a:rPr lang="en-US" sz="2000" b="0" i="0" dirty="0" err="1">
                <a:solidFill>
                  <a:srgbClr val="1D1D1D"/>
                </a:solidFill>
                <a:effectLst/>
                <a:latin typeface="Times New Roman" panose="02020603050405020304" pitchFamily="18" charset="0"/>
                <a:cs typeface="Times New Roman" panose="02020603050405020304" pitchFamily="18" charset="0"/>
              </a:rPr>
              <a:t>có</a:t>
            </a:r>
            <a:r>
              <a:rPr lang="en-US" sz="2000" b="0" i="0" dirty="0">
                <a:solidFill>
                  <a:srgbClr val="1D1D1D"/>
                </a:solidFill>
                <a:effectLst/>
                <a:latin typeface="Times New Roman" panose="02020603050405020304" pitchFamily="18" charset="0"/>
                <a:cs typeface="Times New Roman" panose="02020603050405020304" pitchFamily="18" charset="0"/>
              </a:rPr>
              <a:t> </a:t>
            </a:r>
          </a:p>
          <a:p>
            <a:pPr algn="l" fontAlgn="base"/>
            <a:r>
              <a:rPr lang="en-US" sz="2000" b="0" i="0" dirty="0" err="1">
                <a:solidFill>
                  <a:srgbClr val="1D1D1D"/>
                </a:solidFill>
                <a:effectLst/>
                <a:latin typeface="Times New Roman" panose="02020603050405020304" pitchFamily="18" charset="0"/>
                <a:cs typeface="Times New Roman" panose="02020603050405020304" pitchFamily="18" charset="0"/>
              </a:rPr>
              <a:t>beginningBalance</a:t>
            </a:r>
            <a:r>
              <a:rPr lang="en-US" sz="2000" b="0" i="0" dirty="0">
                <a:solidFill>
                  <a:srgbClr val="1D1D1D"/>
                </a:solidFill>
                <a:effectLst/>
                <a:latin typeface="Times New Roman" panose="02020603050405020304" pitchFamily="18" charset="0"/>
                <a:cs typeface="Times New Roman" panose="02020603050405020304" pitchFamily="18" charset="0"/>
              </a:rPr>
              <a:t> = 11.99</a:t>
            </a:r>
          </a:p>
          <a:p>
            <a:pPr algn="l" fontAlgn="base"/>
            <a:r>
              <a:rPr lang="en-US" sz="2000" b="0" i="0" dirty="0">
                <a:solidFill>
                  <a:srgbClr val="1D1D1D"/>
                </a:solidFill>
                <a:effectLst/>
                <a:latin typeface="Times New Roman" panose="02020603050405020304" pitchFamily="18" charset="0"/>
                <a:cs typeface="Times New Roman" panose="02020603050405020304" pitchFamily="18" charset="0"/>
              </a:rPr>
              <a:t> </a:t>
            </a:r>
            <a:r>
              <a:rPr lang="en-US" sz="2000" b="0" i="0" dirty="0" err="1">
                <a:solidFill>
                  <a:srgbClr val="1D1D1D"/>
                </a:solidFill>
                <a:effectLst/>
                <a:latin typeface="Times New Roman" panose="02020603050405020304" pitchFamily="18" charset="0"/>
                <a:cs typeface="Times New Roman" panose="02020603050405020304" pitchFamily="18" charset="0"/>
              </a:rPr>
              <a:t>và</a:t>
            </a:r>
            <a:r>
              <a:rPr lang="en-US" sz="2000" b="0" i="0" dirty="0">
                <a:solidFill>
                  <a:srgbClr val="1D1D1D"/>
                </a:solidFill>
                <a:effectLst/>
                <a:latin typeface="Times New Roman" panose="02020603050405020304" pitchFamily="18" charset="0"/>
                <a:cs typeface="Times New Roman" panose="02020603050405020304" pitchFamily="18" charset="0"/>
              </a:rPr>
              <a:t> </a:t>
            </a:r>
            <a:r>
              <a:rPr lang="en-US" sz="2000" b="0" i="0" dirty="0" err="1">
                <a:solidFill>
                  <a:srgbClr val="1D1D1D"/>
                </a:solidFill>
                <a:effectLst/>
                <a:latin typeface="Times New Roman" panose="02020603050405020304" pitchFamily="18" charset="0"/>
                <a:cs typeface="Times New Roman" panose="02020603050405020304" pitchFamily="18" charset="0"/>
              </a:rPr>
              <a:t>chúng</a:t>
            </a:r>
            <a:r>
              <a:rPr lang="en-US" sz="2000" b="0" i="0" dirty="0">
                <a:solidFill>
                  <a:srgbClr val="1D1D1D"/>
                </a:solidFill>
                <a:effectLst/>
                <a:latin typeface="Times New Roman" panose="02020603050405020304" pitchFamily="18" charset="0"/>
                <a:cs typeface="Times New Roman" panose="02020603050405020304" pitchFamily="18" charset="0"/>
              </a:rPr>
              <a:t> ta </a:t>
            </a:r>
            <a:r>
              <a:rPr lang="en-US" sz="2000" b="0" i="0" dirty="0" err="1">
                <a:solidFill>
                  <a:srgbClr val="1D1D1D"/>
                </a:solidFill>
                <a:effectLst/>
                <a:latin typeface="Times New Roman" panose="02020603050405020304" pitchFamily="18" charset="0"/>
                <a:cs typeface="Times New Roman" panose="02020603050405020304" pitchFamily="18" charset="0"/>
              </a:rPr>
              <a:t>sẽ</a:t>
            </a:r>
            <a:r>
              <a:rPr lang="en-US" sz="2000" b="0" i="0" dirty="0">
                <a:solidFill>
                  <a:srgbClr val="1D1D1D"/>
                </a:solidFill>
                <a:effectLst/>
                <a:latin typeface="Times New Roman" panose="02020603050405020304" pitchFamily="18" charset="0"/>
                <a:cs typeface="Times New Roman" panose="02020603050405020304" pitchFamily="18" charset="0"/>
              </a:rPr>
              <a:t> </a:t>
            </a:r>
            <a:r>
              <a:rPr lang="en-US" sz="2000" b="0" i="0" dirty="0" err="1">
                <a:solidFill>
                  <a:srgbClr val="1D1D1D"/>
                </a:solidFill>
                <a:effectLst/>
                <a:latin typeface="Times New Roman" panose="02020603050405020304" pitchFamily="18" charset="0"/>
                <a:cs typeface="Times New Roman" panose="02020603050405020304" pitchFamily="18" charset="0"/>
              </a:rPr>
              <a:t>rút</a:t>
            </a:r>
            <a:r>
              <a:rPr lang="en-US" sz="2000" b="0" i="0" dirty="0">
                <a:solidFill>
                  <a:srgbClr val="1D1D1D"/>
                </a:solidFill>
                <a:effectLst/>
                <a:latin typeface="Times New Roman" panose="02020603050405020304" pitchFamily="18" charset="0"/>
                <a:cs typeface="Times New Roman" panose="02020603050405020304" pitchFamily="18" charset="0"/>
              </a:rPr>
              <a:t> </a:t>
            </a:r>
            <a:r>
              <a:rPr lang="en-US" sz="2000" b="0" i="0" dirty="0" err="1">
                <a:solidFill>
                  <a:srgbClr val="1D1D1D"/>
                </a:solidFill>
                <a:effectLst/>
                <a:latin typeface="Times New Roman" panose="02020603050405020304" pitchFamily="18" charset="0"/>
                <a:cs typeface="Times New Roman" panose="02020603050405020304" pitchFamily="18" charset="0"/>
              </a:rPr>
              <a:t>debitAmount</a:t>
            </a:r>
            <a:r>
              <a:rPr lang="en-US" sz="2000" b="0" i="0" dirty="0">
                <a:solidFill>
                  <a:srgbClr val="1D1D1D"/>
                </a:solidFill>
                <a:effectLst/>
                <a:latin typeface="Times New Roman" panose="02020603050405020304" pitchFamily="18" charset="0"/>
                <a:cs typeface="Times New Roman" panose="02020603050405020304" pitchFamily="18" charset="0"/>
              </a:rPr>
              <a:t> = 4.55 </a:t>
            </a:r>
          </a:p>
          <a:p>
            <a:pPr algn="l" fontAlgn="base"/>
            <a:r>
              <a:rPr lang="en-US" sz="2000" b="0" i="0" dirty="0" err="1">
                <a:solidFill>
                  <a:srgbClr val="1D1D1D"/>
                </a:solidFill>
                <a:effectLst/>
                <a:latin typeface="Times New Roman" panose="02020603050405020304" pitchFamily="18" charset="0"/>
                <a:cs typeface="Times New Roman" panose="02020603050405020304" pitchFamily="18" charset="0"/>
              </a:rPr>
              <a:t>vậy</a:t>
            </a:r>
            <a:r>
              <a:rPr lang="en-US" sz="2000" b="0" i="0" dirty="0">
                <a:solidFill>
                  <a:srgbClr val="1D1D1D"/>
                </a:solidFill>
                <a:effectLst/>
                <a:latin typeface="Times New Roman" panose="02020603050405020304" pitchFamily="18" charset="0"/>
                <a:cs typeface="Times New Roman" panose="02020603050405020304" pitchFamily="18" charset="0"/>
              </a:rPr>
              <a:t> </a:t>
            </a:r>
            <a:r>
              <a:rPr lang="en-US" sz="2000" b="0" i="0" dirty="0" err="1">
                <a:solidFill>
                  <a:srgbClr val="1D1D1D"/>
                </a:solidFill>
                <a:effectLst/>
                <a:latin typeface="Times New Roman" panose="02020603050405020304" pitchFamily="18" charset="0"/>
                <a:cs typeface="Times New Roman" panose="02020603050405020304" pitchFamily="18" charset="0"/>
              </a:rPr>
              <a:t>số</a:t>
            </a:r>
            <a:r>
              <a:rPr lang="en-US" sz="2000" b="0" i="0" dirty="0">
                <a:solidFill>
                  <a:srgbClr val="1D1D1D"/>
                </a:solidFill>
                <a:effectLst/>
                <a:latin typeface="Times New Roman" panose="02020603050405020304" pitchFamily="18" charset="0"/>
                <a:cs typeface="Times New Roman" panose="02020603050405020304" pitchFamily="18" charset="0"/>
              </a:rPr>
              <a:t> </a:t>
            </a:r>
            <a:r>
              <a:rPr lang="en-US" sz="2000" b="0" i="0" dirty="0" err="1">
                <a:solidFill>
                  <a:srgbClr val="1D1D1D"/>
                </a:solidFill>
                <a:effectLst/>
                <a:latin typeface="Times New Roman" panose="02020603050405020304" pitchFamily="18" charset="0"/>
                <a:cs typeface="Times New Roman" panose="02020603050405020304" pitchFamily="18" charset="0"/>
              </a:rPr>
              <a:t>tiền</a:t>
            </a:r>
            <a:r>
              <a:rPr lang="en-US" sz="2000" b="0" i="0" dirty="0">
                <a:solidFill>
                  <a:srgbClr val="1D1D1D"/>
                </a:solidFill>
                <a:effectLst/>
                <a:latin typeface="Times New Roman" panose="02020603050405020304" pitchFamily="18" charset="0"/>
                <a:cs typeface="Times New Roman" panose="02020603050405020304" pitchFamily="18" charset="0"/>
              </a:rPr>
              <a:t> </a:t>
            </a:r>
            <a:r>
              <a:rPr lang="en-US" sz="2000" b="0" i="0" dirty="0" err="1">
                <a:solidFill>
                  <a:srgbClr val="1D1D1D"/>
                </a:solidFill>
                <a:effectLst/>
                <a:latin typeface="Times New Roman" panose="02020603050405020304" pitchFamily="18" charset="0"/>
                <a:cs typeface="Times New Roman" panose="02020603050405020304" pitchFamily="18" charset="0"/>
              </a:rPr>
              <a:t>còn</a:t>
            </a:r>
            <a:r>
              <a:rPr lang="en-US" sz="2000" b="0" i="0" dirty="0">
                <a:solidFill>
                  <a:srgbClr val="1D1D1D"/>
                </a:solidFill>
                <a:effectLst/>
                <a:latin typeface="Times New Roman" panose="02020603050405020304" pitchFamily="18" charset="0"/>
                <a:cs typeface="Times New Roman" panose="02020603050405020304" pitchFamily="18" charset="0"/>
              </a:rPr>
              <a:t> </a:t>
            </a:r>
            <a:r>
              <a:rPr lang="en-US" sz="2000" b="0" i="0" dirty="0" err="1">
                <a:solidFill>
                  <a:srgbClr val="1D1D1D"/>
                </a:solidFill>
                <a:effectLst/>
                <a:latin typeface="Times New Roman" panose="02020603050405020304" pitchFamily="18" charset="0"/>
                <a:cs typeface="Times New Roman" panose="02020603050405020304" pitchFamily="18" charset="0"/>
              </a:rPr>
              <a:t>lại</a:t>
            </a:r>
            <a:r>
              <a:rPr lang="en-US" sz="2000" b="0" i="0" dirty="0">
                <a:solidFill>
                  <a:srgbClr val="1D1D1D"/>
                </a:solidFill>
                <a:effectLst/>
                <a:latin typeface="Times New Roman" panose="02020603050405020304" pitchFamily="18" charset="0"/>
                <a:cs typeface="Times New Roman" panose="02020603050405020304" pitchFamily="18" charset="0"/>
              </a:rPr>
              <a:t> </a:t>
            </a:r>
            <a:r>
              <a:rPr lang="en-US" sz="2000" b="0" i="0" dirty="0" err="1">
                <a:solidFill>
                  <a:srgbClr val="1D1D1D"/>
                </a:solidFill>
                <a:effectLst/>
                <a:latin typeface="Times New Roman" panose="02020603050405020304" pitchFamily="18" charset="0"/>
                <a:cs typeface="Times New Roman" panose="02020603050405020304" pitchFamily="18" charset="0"/>
              </a:rPr>
              <a:t>phải</a:t>
            </a:r>
            <a:r>
              <a:rPr lang="en-US" sz="2000" b="0" i="0" dirty="0">
                <a:solidFill>
                  <a:srgbClr val="1D1D1D"/>
                </a:solidFill>
                <a:effectLst/>
                <a:latin typeface="Times New Roman" panose="02020603050405020304" pitchFamily="18" charset="0"/>
                <a:cs typeface="Times New Roman" panose="02020603050405020304" pitchFamily="18" charset="0"/>
              </a:rPr>
              <a:t> </a:t>
            </a:r>
            <a:r>
              <a:rPr lang="en-US" sz="2000" b="0" i="0" dirty="0" err="1">
                <a:solidFill>
                  <a:srgbClr val="1D1D1D"/>
                </a:solidFill>
                <a:effectLst/>
                <a:latin typeface="Times New Roman" panose="02020603050405020304" pitchFamily="18" charset="0"/>
                <a:cs typeface="Times New Roman" panose="02020603050405020304" pitchFamily="18" charset="0"/>
              </a:rPr>
              <a:t>là</a:t>
            </a:r>
            <a:r>
              <a:rPr lang="en-US" sz="2000" b="0" i="0" dirty="0">
                <a:solidFill>
                  <a:srgbClr val="1D1D1D"/>
                </a:solidFill>
                <a:effectLst/>
                <a:latin typeface="Times New Roman" panose="02020603050405020304" pitchFamily="18" charset="0"/>
                <a:cs typeface="Times New Roman" panose="02020603050405020304" pitchFamily="18" charset="0"/>
              </a:rPr>
              <a:t> expected = 7.44. </a:t>
            </a:r>
          </a:p>
          <a:p>
            <a:pPr algn="l" fontAlgn="base"/>
            <a:r>
              <a:rPr lang="en-US" sz="2000" b="0" i="0" dirty="0" err="1">
                <a:solidFill>
                  <a:srgbClr val="1D1D1D"/>
                </a:solidFill>
                <a:effectLst/>
                <a:latin typeface="Times New Roman" panose="02020603050405020304" pitchFamily="18" charset="0"/>
                <a:cs typeface="Times New Roman" panose="02020603050405020304" pitchFamily="18" charset="0"/>
              </a:rPr>
              <a:t>Chúng</a:t>
            </a:r>
            <a:r>
              <a:rPr lang="en-US" sz="2000" b="0" i="0" dirty="0">
                <a:solidFill>
                  <a:srgbClr val="1D1D1D"/>
                </a:solidFill>
                <a:effectLst/>
                <a:latin typeface="Times New Roman" panose="02020603050405020304" pitchFamily="18" charset="0"/>
                <a:cs typeface="Times New Roman" panose="02020603050405020304" pitchFamily="18" charset="0"/>
              </a:rPr>
              <a:t> ta </a:t>
            </a:r>
            <a:r>
              <a:rPr lang="en-US" sz="2000" b="0" i="0" dirty="0" err="1">
                <a:solidFill>
                  <a:srgbClr val="1D1D1D"/>
                </a:solidFill>
                <a:effectLst/>
                <a:latin typeface="Times New Roman" panose="02020603050405020304" pitchFamily="18" charset="0"/>
                <a:cs typeface="Times New Roman" panose="02020603050405020304" pitchFamily="18" charset="0"/>
              </a:rPr>
              <a:t>sử</a:t>
            </a:r>
            <a:r>
              <a:rPr lang="en-US" sz="2000" b="0" i="0" dirty="0">
                <a:solidFill>
                  <a:srgbClr val="1D1D1D"/>
                </a:solidFill>
                <a:effectLst/>
                <a:latin typeface="Times New Roman" panose="02020603050405020304" pitchFamily="18" charset="0"/>
                <a:cs typeface="Times New Roman" panose="02020603050405020304" pitchFamily="18" charset="0"/>
              </a:rPr>
              <a:t> </a:t>
            </a:r>
            <a:r>
              <a:rPr lang="en-US" sz="2000" b="0" i="0" dirty="0" err="1">
                <a:solidFill>
                  <a:srgbClr val="1D1D1D"/>
                </a:solidFill>
                <a:effectLst/>
                <a:latin typeface="Times New Roman" panose="02020603050405020304" pitchFamily="18" charset="0"/>
                <a:cs typeface="Times New Roman" panose="02020603050405020304" pitchFamily="18" charset="0"/>
              </a:rPr>
              <a:t>dụng</a:t>
            </a:r>
            <a:r>
              <a:rPr lang="en-US" sz="2000" b="0" i="0" dirty="0">
                <a:solidFill>
                  <a:srgbClr val="1D1D1D"/>
                </a:solidFill>
                <a:effectLst/>
                <a:latin typeface="Times New Roman" panose="02020603050405020304" pitchFamily="18" charset="0"/>
                <a:cs typeface="Times New Roman" panose="02020603050405020304" pitchFamily="18" charset="0"/>
              </a:rPr>
              <a:t> </a:t>
            </a:r>
            <a:r>
              <a:rPr lang="en-US" sz="2000" b="0" i="0" dirty="0" err="1">
                <a:solidFill>
                  <a:srgbClr val="1D1D1D"/>
                </a:solidFill>
                <a:effectLst/>
                <a:latin typeface="Times New Roman" panose="02020603050405020304" pitchFamily="18" charset="0"/>
                <a:cs typeface="Times New Roman" panose="02020603050405020304" pitchFamily="18" charset="0"/>
              </a:rPr>
              <a:t>hàm</a:t>
            </a:r>
            <a:r>
              <a:rPr lang="en-US" sz="2000" b="0" i="0" dirty="0">
                <a:solidFill>
                  <a:srgbClr val="1D1D1D"/>
                </a:solidFill>
                <a:effectLst/>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AreEqual</a:t>
            </a:r>
            <a:r>
              <a:rPr lang="en-US" sz="2000" b="0" i="0" dirty="0">
                <a:solidFill>
                  <a:srgbClr val="1D1D1D"/>
                </a:solidFill>
                <a:effectLst/>
                <a:latin typeface="Times New Roman" panose="02020603050405020304" pitchFamily="18" charset="0"/>
                <a:cs typeface="Times New Roman" panose="02020603050405020304" pitchFamily="18" charset="0"/>
              </a:rPr>
              <a:t> </a:t>
            </a:r>
            <a:r>
              <a:rPr lang="en-US" sz="2000" b="0" i="0" dirty="0" err="1">
                <a:solidFill>
                  <a:srgbClr val="1D1D1D"/>
                </a:solidFill>
                <a:effectLst/>
                <a:latin typeface="Times New Roman" panose="02020603050405020304" pitchFamily="18" charset="0"/>
                <a:cs typeface="Times New Roman" panose="02020603050405020304" pitchFamily="18" charset="0"/>
              </a:rPr>
              <a:t>để</a:t>
            </a:r>
            <a:r>
              <a:rPr lang="en-US" sz="2000" b="0" i="0" dirty="0">
                <a:solidFill>
                  <a:srgbClr val="1D1D1D"/>
                </a:solidFill>
                <a:effectLst/>
                <a:latin typeface="Times New Roman" panose="02020603050405020304" pitchFamily="18" charset="0"/>
                <a:cs typeface="Times New Roman" panose="02020603050405020304" pitchFamily="18" charset="0"/>
              </a:rPr>
              <a:t> </a:t>
            </a:r>
            <a:r>
              <a:rPr lang="en-US" sz="2000" b="0" i="0" dirty="0" err="1">
                <a:solidFill>
                  <a:srgbClr val="1D1D1D"/>
                </a:solidFill>
                <a:effectLst/>
                <a:latin typeface="Times New Roman" panose="02020603050405020304" pitchFamily="18" charset="0"/>
                <a:cs typeface="Times New Roman" panose="02020603050405020304" pitchFamily="18" charset="0"/>
              </a:rPr>
              <a:t>kiểm</a:t>
            </a:r>
            <a:r>
              <a:rPr lang="en-US" sz="2000" b="0" i="0" dirty="0">
                <a:solidFill>
                  <a:srgbClr val="1D1D1D"/>
                </a:solidFill>
                <a:effectLst/>
                <a:latin typeface="Times New Roman" panose="02020603050405020304" pitchFamily="18" charset="0"/>
                <a:cs typeface="Times New Roman" panose="02020603050405020304" pitchFamily="18" charset="0"/>
              </a:rPr>
              <a:t> </a:t>
            </a:r>
            <a:r>
              <a:rPr lang="en-US" sz="2000" b="0" i="0" dirty="0" err="1">
                <a:solidFill>
                  <a:srgbClr val="1D1D1D"/>
                </a:solidFill>
                <a:effectLst/>
                <a:latin typeface="Times New Roman" panose="02020603050405020304" pitchFamily="18" charset="0"/>
                <a:cs typeface="Times New Roman" panose="02020603050405020304" pitchFamily="18" charset="0"/>
              </a:rPr>
              <a:t>chứng</a:t>
            </a:r>
            <a:r>
              <a:rPr lang="en-US" sz="2000" b="0" i="0" dirty="0">
                <a:solidFill>
                  <a:srgbClr val="1D1D1D"/>
                </a:solidFill>
                <a:effectLst/>
                <a:latin typeface="Times New Roman" panose="02020603050405020304" pitchFamily="18" charset="0"/>
                <a:cs typeface="Times New Roman" panose="02020603050405020304" pitchFamily="18" charset="0"/>
              </a:rPr>
              <a:t> </a:t>
            </a:r>
            <a:r>
              <a:rPr lang="en-US" sz="2000" b="0" i="0" dirty="0" err="1">
                <a:solidFill>
                  <a:srgbClr val="1D1D1D"/>
                </a:solidFill>
                <a:effectLst/>
                <a:latin typeface="Times New Roman" panose="02020603050405020304" pitchFamily="18" charset="0"/>
                <a:cs typeface="Times New Roman" panose="02020603050405020304" pitchFamily="18" charset="0"/>
              </a:rPr>
              <a:t>tài</a:t>
            </a:r>
            <a:r>
              <a:rPr lang="en-US" sz="2000" b="0" i="0" dirty="0">
                <a:solidFill>
                  <a:srgbClr val="1D1D1D"/>
                </a:solidFill>
                <a:effectLst/>
                <a:latin typeface="Times New Roman" panose="02020603050405020304" pitchFamily="18" charset="0"/>
                <a:cs typeface="Times New Roman" panose="02020603050405020304" pitchFamily="18" charset="0"/>
              </a:rPr>
              <a:t> </a:t>
            </a:r>
            <a:r>
              <a:rPr lang="en-US" sz="2000" b="0" i="0" dirty="0" err="1">
                <a:solidFill>
                  <a:srgbClr val="1D1D1D"/>
                </a:solidFill>
                <a:effectLst/>
                <a:latin typeface="Times New Roman" panose="02020603050405020304" pitchFamily="18" charset="0"/>
                <a:cs typeface="Times New Roman" panose="02020603050405020304" pitchFamily="18" charset="0"/>
              </a:rPr>
              <a:t>khoản</a:t>
            </a:r>
            <a:r>
              <a:rPr lang="en-US" sz="2000" b="0" i="0" dirty="0">
                <a:solidFill>
                  <a:srgbClr val="1D1D1D"/>
                </a:solidFill>
                <a:effectLst/>
                <a:latin typeface="Times New Roman" panose="02020603050405020304" pitchFamily="18" charset="0"/>
                <a:cs typeface="Times New Roman" panose="02020603050405020304" pitchFamily="18" charset="0"/>
              </a:rPr>
              <a:t> </a:t>
            </a:r>
            <a:r>
              <a:rPr lang="en-US" sz="2000" b="0" i="0" dirty="0" err="1">
                <a:solidFill>
                  <a:srgbClr val="1D1D1D"/>
                </a:solidFill>
                <a:effectLst/>
                <a:latin typeface="Times New Roman" panose="02020603050405020304" pitchFamily="18" charset="0"/>
                <a:cs typeface="Times New Roman" panose="02020603050405020304" pitchFamily="18" charset="0"/>
              </a:rPr>
              <a:t>còn</a:t>
            </a:r>
            <a:r>
              <a:rPr lang="en-US" sz="2000" b="0" i="0" dirty="0">
                <a:solidFill>
                  <a:srgbClr val="1D1D1D"/>
                </a:solidFill>
                <a:effectLst/>
                <a:latin typeface="Times New Roman" panose="02020603050405020304" pitchFamily="18" charset="0"/>
                <a:cs typeface="Times New Roman" panose="02020603050405020304" pitchFamily="18" charset="0"/>
              </a:rPr>
              <a:t> </a:t>
            </a:r>
            <a:r>
              <a:rPr lang="en-US" sz="2000" b="0" i="0" dirty="0" err="1">
                <a:solidFill>
                  <a:srgbClr val="1D1D1D"/>
                </a:solidFill>
                <a:effectLst/>
                <a:latin typeface="Times New Roman" panose="02020603050405020304" pitchFamily="18" charset="0"/>
                <a:cs typeface="Times New Roman" panose="02020603050405020304" pitchFamily="18" charset="0"/>
              </a:rPr>
              <a:t>lại</a:t>
            </a:r>
            <a:r>
              <a:rPr lang="en-US" sz="2000" b="0" i="0" dirty="0">
                <a:solidFill>
                  <a:srgbClr val="1D1D1D"/>
                </a:solidFill>
                <a:effectLst/>
                <a:latin typeface="Times New Roman" panose="02020603050405020304" pitchFamily="18" charset="0"/>
                <a:cs typeface="Times New Roman" panose="02020603050405020304" pitchFamily="18" charset="0"/>
              </a:rPr>
              <a:t> </a:t>
            </a:r>
            <a:r>
              <a:rPr lang="en-US" sz="2000" b="0" i="0" dirty="0" err="1">
                <a:solidFill>
                  <a:srgbClr val="1D1D1D"/>
                </a:solidFill>
                <a:effectLst/>
                <a:latin typeface="Times New Roman" panose="02020603050405020304" pitchFamily="18" charset="0"/>
                <a:cs typeface="Times New Roman" panose="02020603050405020304" pitchFamily="18" charset="0"/>
              </a:rPr>
              <a:t>đúng</a:t>
            </a:r>
            <a:r>
              <a:rPr lang="en-US" sz="2000" b="0" i="0" dirty="0">
                <a:solidFill>
                  <a:srgbClr val="1D1D1D"/>
                </a:solidFill>
                <a:effectLst/>
                <a:latin typeface="Times New Roman" panose="02020603050405020304" pitchFamily="18" charset="0"/>
                <a:cs typeface="Times New Roman" panose="02020603050405020304" pitchFamily="18" charset="0"/>
              </a:rPr>
              <a:t> </a:t>
            </a:r>
            <a:r>
              <a:rPr lang="en-US" sz="2000" b="0" i="0" dirty="0" err="1">
                <a:solidFill>
                  <a:srgbClr val="1D1D1D"/>
                </a:solidFill>
                <a:effectLst/>
                <a:latin typeface="Times New Roman" panose="02020603050405020304" pitchFamily="18" charset="0"/>
                <a:cs typeface="Times New Roman" panose="02020603050405020304" pitchFamily="18" charset="0"/>
              </a:rPr>
              <a:t>với</a:t>
            </a:r>
            <a:r>
              <a:rPr lang="en-US" sz="2000" b="0" i="0" dirty="0">
                <a:solidFill>
                  <a:srgbClr val="1D1D1D"/>
                </a:solidFill>
                <a:effectLst/>
                <a:latin typeface="Times New Roman" panose="02020603050405020304" pitchFamily="18" charset="0"/>
                <a:cs typeface="Times New Roman" panose="02020603050405020304" pitchFamily="18" charset="0"/>
              </a:rPr>
              <a:t> </a:t>
            </a:r>
            <a:r>
              <a:rPr lang="en-US" sz="2000" b="0" i="0" dirty="0" err="1">
                <a:solidFill>
                  <a:srgbClr val="1D1D1D"/>
                </a:solidFill>
                <a:effectLst/>
                <a:latin typeface="Times New Roman" panose="02020603050405020304" pitchFamily="18" charset="0"/>
                <a:cs typeface="Times New Roman" panose="02020603050405020304" pitchFamily="18" charset="0"/>
              </a:rPr>
              <a:t>mong</a:t>
            </a:r>
            <a:r>
              <a:rPr lang="en-US" sz="2000" b="0" i="0" dirty="0">
                <a:solidFill>
                  <a:srgbClr val="1D1D1D"/>
                </a:solidFill>
                <a:effectLst/>
                <a:latin typeface="Times New Roman" panose="02020603050405020304" pitchFamily="18" charset="0"/>
                <a:cs typeface="Times New Roman" panose="02020603050405020304" pitchFamily="18" charset="0"/>
              </a:rPr>
              <a:t> </a:t>
            </a:r>
            <a:r>
              <a:rPr lang="en-US" sz="2000" b="0" i="0" dirty="0" err="1">
                <a:solidFill>
                  <a:srgbClr val="1D1D1D"/>
                </a:solidFill>
                <a:effectLst/>
                <a:latin typeface="Times New Roman" panose="02020603050405020304" pitchFamily="18" charset="0"/>
                <a:cs typeface="Times New Roman" panose="02020603050405020304" pitchFamily="18" charset="0"/>
              </a:rPr>
              <a:t>muốn</a:t>
            </a:r>
            <a:r>
              <a:rPr lang="en-US" sz="2000" b="0" i="0" dirty="0">
                <a:solidFill>
                  <a:srgbClr val="1D1D1D"/>
                </a:solidFill>
                <a:effectLst/>
                <a:latin typeface="Times New Roman" panose="02020603050405020304" pitchFamily="18" charset="0"/>
                <a:cs typeface="Times New Roman" panose="02020603050405020304" pitchFamily="18" charset="0"/>
              </a:rPr>
              <a:t>.</a:t>
            </a:r>
          </a:p>
          <a:p>
            <a:pPr algn="l" fontAlgn="base"/>
            <a:r>
              <a:rPr lang="en-US" sz="2000" b="1" i="0" dirty="0">
                <a:solidFill>
                  <a:srgbClr val="1D1D1D"/>
                </a:solidFill>
                <a:effectLst/>
                <a:latin typeface="Times New Roman" panose="02020603050405020304" pitchFamily="18" charset="0"/>
                <a:cs typeface="Times New Roman" panose="02020603050405020304" pitchFamily="18" charset="0"/>
              </a:rPr>
              <a:t>Link sa</a:t>
            </a:r>
            <a:r>
              <a:rPr lang="en-US" sz="2000" b="1" dirty="0">
                <a:solidFill>
                  <a:srgbClr val="1D1D1D"/>
                </a:solidFill>
                <a:latin typeface="Times New Roman" panose="02020603050405020304" pitchFamily="18" charset="0"/>
                <a:cs typeface="Times New Roman" panose="02020603050405020304" pitchFamily="18" charset="0"/>
              </a:rPr>
              <a:t>mple </a:t>
            </a:r>
            <a:r>
              <a:rPr lang="en-US" sz="2000" b="1" dirty="0">
                <a:solidFill>
                  <a:srgbClr val="1D1D1D"/>
                </a:solidFill>
                <a:latin typeface="Times New Roman" panose="02020603050405020304" pitchFamily="18" charset="0"/>
                <a:cs typeface="Times New Roman" panose="02020603050405020304" pitchFamily="18" charset="0"/>
                <a:hlinkClick r:id="rId4"/>
              </a:rPr>
              <a:t>https://learn.microsoft.com/vi-vn/previous-versions/visualstudio/visual-studio-2015/test/sample-project-for-creating-unit-tests?view=vs-2015&amp;redirectedfrom=MSDN </a:t>
            </a:r>
            <a:endParaRPr lang="en-US" sz="2000" dirty="0">
              <a:solidFill>
                <a:srgbClr val="1D1D1D"/>
              </a:solidFill>
              <a:latin typeface="Times New Roman" panose="02020603050405020304" pitchFamily="18" charset="0"/>
              <a:cs typeface="Times New Roman" panose="02020603050405020304" pitchFamily="18" charset="0"/>
            </a:endParaRPr>
          </a:p>
          <a:p>
            <a:pPr algn="l" fontAlgn="base"/>
            <a:endParaRPr lang="en-US" sz="2000" b="0" i="0" dirty="0">
              <a:solidFill>
                <a:srgbClr val="1D1D1D"/>
              </a:solidFill>
              <a:effectLst/>
              <a:latin typeface="Times New Roman" panose="02020603050405020304" pitchFamily="18" charset="0"/>
              <a:cs typeface="Times New Roman" panose="02020603050405020304" pitchFamily="18" charset="0"/>
            </a:endParaRPr>
          </a:p>
          <a:p>
            <a:pPr algn="l" fontAlgn="base"/>
            <a:r>
              <a:rPr lang="vi-VN" sz="2000" b="0" i="0" dirty="0">
                <a:solidFill>
                  <a:srgbClr val="1D1D1D"/>
                </a:solidFill>
                <a:effectLst/>
                <a:latin typeface="Times New Roman" panose="02020603050405020304" pitchFamily="18" charset="0"/>
                <a:cs typeface="Times New Roman" panose="02020603050405020304" pitchFamily="18" charset="0"/>
              </a:rPr>
              <a:t> AreEquals method, hiển thị thống báo giá trị bạn mong đợi (the (Expected&lt;XXX&gt;parameter) và giá trị thực tế nhận được (the Actual&lt;YYY&gt; parameter). Chúng ta dự kiến số dư sẽ giảm so với ban đầu, nhưng thực tế nó lại tăng lên.</a:t>
            </a:r>
            <a:endParaRPr lang="en-US" sz="2000" b="0" i="0" dirty="0">
              <a:solidFill>
                <a:srgbClr val="1D1D1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40893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838200" y="1193100"/>
            <a:ext cx="6715300" cy="830997"/>
          </a:xfrm>
          <a:prstGeom prst="rect">
            <a:avLst/>
          </a:prstGeom>
          <a:noFill/>
        </p:spPr>
        <p:txBody>
          <a:bodyPr wrap="none" rtlCol="0">
            <a:spAutoFit/>
          </a:bodyPr>
          <a:lstStyle/>
          <a:p>
            <a:pPr algn="l" fontAlgn="base"/>
            <a:r>
              <a:rPr lang="en-US" sz="4800" b="1" i="0" dirty="0" err="1">
                <a:solidFill>
                  <a:srgbClr val="1B1E1F"/>
                </a:solidFill>
                <a:effectLst/>
                <a:latin typeface="Times New Roman" panose="02020603050405020304" pitchFamily="18" charset="0"/>
                <a:cs typeface="Times New Roman" panose="02020603050405020304" pitchFamily="18" charset="0"/>
              </a:rPr>
              <a:t>Tạo</a:t>
            </a:r>
            <a:r>
              <a:rPr lang="en-US" sz="4800" b="1" i="0" dirty="0">
                <a:solidFill>
                  <a:srgbClr val="1B1E1F"/>
                </a:solidFill>
                <a:effectLst/>
                <a:latin typeface="Times New Roman" panose="02020603050405020304" pitchFamily="18" charset="0"/>
                <a:cs typeface="Times New Roman" panose="02020603050405020304" pitchFamily="18" charset="0"/>
              </a:rPr>
              <a:t> </a:t>
            </a:r>
            <a:r>
              <a:rPr lang="en-US" sz="4800" b="1" i="0" dirty="0" err="1">
                <a:solidFill>
                  <a:srgbClr val="1B1E1F"/>
                </a:solidFill>
                <a:effectLst/>
                <a:latin typeface="Times New Roman" panose="02020603050405020304" pitchFamily="18" charset="0"/>
                <a:cs typeface="Times New Roman" panose="02020603050405020304" pitchFamily="18" charset="0"/>
              </a:rPr>
              <a:t>một</a:t>
            </a:r>
            <a:r>
              <a:rPr lang="en-US" sz="4800" b="1" i="0" dirty="0">
                <a:solidFill>
                  <a:srgbClr val="1B1E1F"/>
                </a:solidFill>
                <a:effectLst/>
                <a:latin typeface="Times New Roman" panose="02020603050405020304" pitchFamily="18" charset="0"/>
                <a:cs typeface="Times New Roman" panose="02020603050405020304" pitchFamily="18" charset="0"/>
              </a:rPr>
              <a:t> unit test project</a:t>
            </a:r>
            <a:endParaRPr lang="en-US" sz="4800" b="0" i="0" dirty="0">
              <a:solidFill>
                <a:srgbClr val="1B1E1F"/>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D7FE54D-EC43-4F9A-84E7-09FDC9FD0EA4}"/>
              </a:ext>
            </a:extLst>
          </p:cNvPr>
          <p:cNvSpPr txBox="1"/>
          <p:nvPr/>
        </p:nvSpPr>
        <p:spPr>
          <a:xfrm flipH="1">
            <a:off x="965395" y="2260980"/>
            <a:ext cx="10515600" cy="3762568"/>
          </a:xfrm>
          <a:prstGeom prst="rect">
            <a:avLst/>
          </a:prstGeom>
          <a:noFill/>
        </p:spPr>
        <p:txBody>
          <a:bodyPr wrap="square" rtlCol="0">
            <a:spAutoFit/>
          </a:bodyPr>
          <a:lstStyle/>
          <a:p>
            <a:pPr algn="l" fontAlgn="base"/>
            <a:r>
              <a:rPr lang="en-US" sz="1800" b="1" i="0" dirty="0">
                <a:solidFill>
                  <a:srgbClr val="1D1D1D"/>
                </a:solidFill>
                <a:effectLst/>
                <a:latin typeface="Times New Roman" panose="02020603050405020304" pitchFamily="18" charset="0"/>
                <a:cs typeface="Times New Roman" panose="02020603050405020304" pitchFamily="18" charset="0"/>
              </a:rPr>
              <a:t> </a:t>
            </a:r>
            <a:r>
              <a:rPr lang="en-US" sz="1050" b="1" i="0" dirty="0">
                <a:solidFill>
                  <a:srgbClr val="1D1D1D"/>
                </a:solidFill>
                <a:effectLst/>
                <a:latin typeface="Times New Roman" panose="02020603050405020304" pitchFamily="18" charset="0"/>
                <a:cs typeface="Times New Roman" panose="02020603050405020304" pitchFamily="18" charset="0"/>
              </a:rPr>
              <a:t>[</a:t>
            </a:r>
            <a:r>
              <a:rPr lang="en-US" sz="1050" b="1" i="0" dirty="0" err="1">
                <a:solidFill>
                  <a:srgbClr val="1D1D1D"/>
                </a:solidFill>
                <a:effectLst/>
                <a:latin typeface="Times New Roman" panose="02020603050405020304" pitchFamily="18" charset="0"/>
                <a:cs typeface="Times New Roman" panose="02020603050405020304" pitchFamily="18" charset="0"/>
              </a:rPr>
              <a:t>TestClass</a:t>
            </a:r>
            <a:r>
              <a:rPr lang="en-US" sz="1050" b="1" i="0" dirty="0">
                <a:solidFill>
                  <a:srgbClr val="1D1D1D"/>
                </a:solidFill>
                <a:effectLst/>
                <a:latin typeface="Times New Roman" panose="02020603050405020304" pitchFamily="18" charset="0"/>
                <a:cs typeface="Times New Roman" panose="02020603050405020304" pitchFamily="18" charset="0"/>
              </a:rPr>
              <a:t>]</a:t>
            </a:r>
          </a:p>
          <a:p>
            <a:pPr algn="l" fontAlgn="base"/>
            <a:r>
              <a:rPr lang="en-US" sz="1050" b="1" i="0" dirty="0">
                <a:solidFill>
                  <a:srgbClr val="1D1D1D"/>
                </a:solidFill>
                <a:effectLst/>
                <a:latin typeface="Times New Roman" panose="02020603050405020304" pitchFamily="18" charset="0"/>
                <a:cs typeface="Times New Roman" panose="02020603050405020304" pitchFamily="18" charset="0"/>
              </a:rPr>
              <a:t>    public class </a:t>
            </a:r>
            <a:r>
              <a:rPr lang="en-US" sz="1050" b="1" i="0" dirty="0" err="1">
                <a:solidFill>
                  <a:srgbClr val="1D1D1D"/>
                </a:solidFill>
                <a:effectLst/>
                <a:latin typeface="Times New Roman" panose="02020603050405020304" pitchFamily="18" charset="0"/>
                <a:cs typeface="Times New Roman" panose="02020603050405020304" pitchFamily="18" charset="0"/>
              </a:rPr>
              <a:t>BankAccountTests</a:t>
            </a:r>
            <a:endParaRPr lang="en-US" sz="1050" b="1" i="0" dirty="0">
              <a:solidFill>
                <a:srgbClr val="1D1D1D"/>
              </a:solidFill>
              <a:effectLst/>
              <a:latin typeface="Times New Roman" panose="02020603050405020304" pitchFamily="18" charset="0"/>
              <a:cs typeface="Times New Roman" panose="02020603050405020304" pitchFamily="18" charset="0"/>
            </a:endParaRPr>
          </a:p>
          <a:p>
            <a:pPr algn="l" fontAlgn="base"/>
            <a:r>
              <a:rPr lang="en-US" sz="1050" b="1" i="0" dirty="0">
                <a:solidFill>
                  <a:srgbClr val="1D1D1D"/>
                </a:solidFill>
                <a:effectLst/>
                <a:latin typeface="Times New Roman" panose="02020603050405020304" pitchFamily="18" charset="0"/>
                <a:cs typeface="Times New Roman" panose="02020603050405020304" pitchFamily="18" charset="0"/>
              </a:rPr>
              <a:t>    {</a:t>
            </a:r>
          </a:p>
          <a:p>
            <a:pPr algn="l" fontAlgn="base"/>
            <a:r>
              <a:rPr lang="en-US" sz="1050" b="1" i="0" dirty="0">
                <a:solidFill>
                  <a:srgbClr val="1D1D1D"/>
                </a:solidFill>
                <a:effectLst/>
                <a:latin typeface="Times New Roman" panose="02020603050405020304" pitchFamily="18" charset="0"/>
                <a:cs typeface="Times New Roman" panose="02020603050405020304" pitchFamily="18" charset="0"/>
              </a:rPr>
              <a:t>        // unit test code  </a:t>
            </a:r>
          </a:p>
          <a:p>
            <a:pPr algn="l" fontAlgn="base"/>
            <a:r>
              <a:rPr lang="en-US" sz="1050" b="1" i="0" dirty="0">
                <a:solidFill>
                  <a:srgbClr val="1D1D1D"/>
                </a:solidFill>
                <a:effectLst/>
                <a:latin typeface="Times New Roman" panose="02020603050405020304" pitchFamily="18" charset="0"/>
                <a:cs typeface="Times New Roman" panose="02020603050405020304" pitchFamily="18" charset="0"/>
              </a:rPr>
              <a:t>        [</a:t>
            </a:r>
            <a:r>
              <a:rPr lang="en-US" sz="1050" b="1" i="0" dirty="0" err="1">
                <a:solidFill>
                  <a:srgbClr val="1D1D1D"/>
                </a:solidFill>
                <a:effectLst/>
                <a:latin typeface="Times New Roman" panose="02020603050405020304" pitchFamily="18" charset="0"/>
                <a:cs typeface="Times New Roman" panose="02020603050405020304" pitchFamily="18" charset="0"/>
              </a:rPr>
              <a:t>TestMethod</a:t>
            </a:r>
            <a:r>
              <a:rPr lang="en-US" sz="1050" b="1" i="0" dirty="0">
                <a:solidFill>
                  <a:srgbClr val="1D1D1D"/>
                </a:solidFill>
                <a:effectLst/>
                <a:latin typeface="Times New Roman" panose="02020603050405020304" pitchFamily="18" charset="0"/>
                <a:cs typeface="Times New Roman" panose="02020603050405020304" pitchFamily="18" charset="0"/>
              </a:rPr>
              <a:t>]</a:t>
            </a:r>
          </a:p>
          <a:p>
            <a:pPr algn="l" fontAlgn="base"/>
            <a:r>
              <a:rPr lang="en-US" sz="1050" b="1" i="0" dirty="0">
                <a:solidFill>
                  <a:srgbClr val="1D1D1D"/>
                </a:solidFill>
                <a:effectLst/>
                <a:latin typeface="Times New Roman" panose="02020603050405020304" pitchFamily="18" charset="0"/>
                <a:cs typeface="Times New Roman" panose="02020603050405020304" pitchFamily="18" charset="0"/>
              </a:rPr>
              <a:t>        public void </a:t>
            </a:r>
            <a:r>
              <a:rPr lang="en-US" sz="1050" b="1" i="0" dirty="0" err="1">
                <a:solidFill>
                  <a:srgbClr val="1D1D1D"/>
                </a:solidFill>
                <a:effectLst/>
                <a:latin typeface="Times New Roman" panose="02020603050405020304" pitchFamily="18" charset="0"/>
                <a:cs typeface="Times New Roman" panose="02020603050405020304" pitchFamily="18" charset="0"/>
              </a:rPr>
              <a:t>Debit_WithValidAmount_UpdatesBalance</a:t>
            </a:r>
            <a:r>
              <a:rPr lang="en-US" sz="1050" b="1" i="0" dirty="0">
                <a:solidFill>
                  <a:srgbClr val="1D1D1D"/>
                </a:solidFill>
                <a:effectLst/>
                <a:latin typeface="Times New Roman" panose="02020603050405020304" pitchFamily="18" charset="0"/>
                <a:cs typeface="Times New Roman" panose="02020603050405020304" pitchFamily="18" charset="0"/>
              </a:rPr>
              <a:t>()</a:t>
            </a:r>
          </a:p>
          <a:p>
            <a:pPr algn="l" fontAlgn="base"/>
            <a:r>
              <a:rPr lang="en-US" sz="1050" b="1" i="0" dirty="0">
                <a:solidFill>
                  <a:srgbClr val="1D1D1D"/>
                </a:solidFill>
                <a:effectLst/>
                <a:latin typeface="Times New Roman" panose="02020603050405020304" pitchFamily="18" charset="0"/>
                <a:cs typeface="Times New Roman" panose="02020603050405020304" pitchFamily="18" charset="0"/>
              </a:rPr>
              <a:t>        {</a:t>
            </a:r>
          </a:p>
          <a:p>
            <a:pPr algn="l" fontAlgn="base"/>
            <a:r>
              <a:rPr lang="en-US" sz="1050" b="1" i="0" dirty="0">
                <a:solidFill>
                  <a:srgbClr val="1D1D1D"/>
                </a:solidFill>
                <a:effectLst/>
                <a:latin typeface="Times New Roman" panose="02020603050405020304" pitchFamily="18" charset="0"/>
                <a:cs typeface="Times New Roman" panose="02020603050405020304" pitchFamily="18" charset="0"/>
              </a:rPr>
              <a:t>            // arrange  </a:t>
            </a:r>
          </a:p>
          <a:p>
            <a:pPr algn="l" fontAlgn="base"/>
            <a:r>
              <a:rPr lang="en-US" sz="1050" b="1" i="0" dirty="0">
                <a:solidFill>
                  <a:srgbClr val="1D1D1D"/>
                </a:solidFill>
                <a:effectLst/>
                <a:latin typeface="Times New Roman" panose="02020603050405020304" pitchFamily="18" charset="0"/>
                <a:cs typeface="Times New Roman" panose="02020603050405020304" pitchFamily="18" charset="0"/>
              </a:rPr>
              <a:t>            double </a:t>
            </a:r>
            <a:r>
              <a:rPr lang="en-US" sz="1050" b="1" i="0" dirty="0" err="1">
                <a:solidFill>
                  <a:srgbClr val="1D1D1D"/>
                </a:solidFill>
                <a:effectLst/>
                <a:latin typeface="Times New Roman" panose="02020603050405020304" pitchFamily="18" charset="0"/>
                <a:cs typeface="Times New Roman" panose="02020603050405020304" pitchFamily="18" charset="0"/>
              </a:rPr>
              <a:t>beginningBalance</a:t>
            </a:r>
            <a:r>
              <a:rPr lang="en-US" sz="1050" b="1" i="0" dirty="0">
                <a:solidFill>
                  <a:srgbClr val="1D1D1D"/>
                </a:solidFill>
                <a:effectLst/>
                <a:latin typeface="Times New Roman" panose="02020603050405020304" pitchFamily="18" charset="0"/>
                <a:cs typeface="Times New Roman" panose="02020603050405020304" pitchFamily="18" charset="0"/>
              </a:rPr>
              <a:t> = 11.99;</a:t>
            </a:r>
          </a:p>
          <a:p>
            <a:pPr algn="l" fontAlgn="base"/>
            <a:r>
              <a:rPr lang="en-US" sz="1050" b="1" i="0" dirty="0">
                <a:solidFill>
                  <a:srgbClr val="1D1D1D"/>
                </a:solidFill>
                <a:effectLst/>
                <a:latin typeface="Times New Roman" panose="02020603050405020304" pitchFamily="18" charset="0"/>
                <a:cs typeface="Times New Roman" panose="02020603050405020304" pitchFamily="18" charset="0"/>
              </a:rPr>
              <a:t>            double </a:t>
            </a:r>
            <a:r>
              <a:rPr lang="en-US" sz="1050" b="1" i="0" dirty="0" err="1">
                <a:solidFill>
                  <a:srgbClr val="1D1D1D"/>
                </a:solidFill>
                <a:effectLst/>
                <a:latin typeface="Times New Roman" panose="02020603050405020304" pitchFamily="18" charset="0"/>
                <a:cs typeface="Times New Roman" panose="02020603050405020304" pitchFamily="18" charset="0"/>
              </a:rPr>
              <a:t>debitAmount</a:t>
            </a:r>
            <a:r>
              <a:rPr lang="en-US" sz="1050" b="1" i="0" dirty="0">
                <a:solidFill>
                  <a:srgbClr val="1D1D1D"/>
                </a:solidFill>
                <a:effectLst/>
                <a:latin typeface="Times New Roman" panose="02020603050405020304" pitchFamily="18" charset="0"/>
                <a:cs typeface="Times New Roman" panose="02020603050405020304" pitchFamily="18" charset="0"/>
              </a:rPr>
              <a:t> = 4.55;</a:t>
            </a:r>
          </a:p>
          <a:p>
            <a:pPr algn="l" fontAlgn="base"/>
            <a:r>
              <a:rPr lang="en-US" sz="1050" b="1" i="0" dirty="0">
                <a:solidFill>
                  <a:srgbClr val="1D1D1D"/>
                </a:solidFill>
                <a:effectLst/>
                <a:latin typeface="Times New Roman" panose="02020603050405020304" pitchFamily="18" charset="0"/>
                <a:cs typeface="Times New Roman" panose="02020603050405020304" pitchFamily="18" charset="0"/>
              </a:rPr>
              <a:t>            double expected = 7.44;</a:t>
            </a:r>
          </a:p>
          <a:p>
            <a:pPr algn="l" fontAlgn="base"/>
            <a:r>
              <a:rPr lang="en-US" sz="1050" b="1" i="0" dirty="0">
                <a:solidFill>
                  <a:srgbClr val="1D1D1D"/>
                </a:solidFill>
                <a:effectLst/>
                <a:latin typeface="Times New Roman" panose="02020603050405020304" pitchFamily="18" charset="0"/>
                <a:cs typeface="Times New Roman" panose="02020603050405020304" pitchFamily="18" charset="0"/>
              </a:rPr>
              <a:t>            </a:t>
            </a:r>
            <a:r>
              <a:rPr lang="en-US" sz="1050" b="1" i="0" dirty="0" err="1">
                <a:solidFill>
                  <a:srgbClr val="1D1D1D"/>
                </a:solidFill>
                <a:effectLst/>
                <a:latin typeface="Times New Roman" panose="02020603050405020304" pitchFamily="18" charset="0"/>
                <a:cs typeface="Times New Roman" panose="02020603050405020304" pitchFamily="18" charset="0"/>
              </a:rPr>
              <a:t>BankAccount</a:t>
            </a:r>
            <a:r>
              <a:rPr lang="en-US" sz="1050" b="1" i="0" dirty="0">
                <a:solidFill>
                  <a:srgbClr val="1D1D1D"/>
                </a:solidFill>
                <a:effectLst/>
                <a:latin typeface="Times New Roman" panose="02020603050405020304" pitchFamily="18" charset="0"/>
                <a:cs typeface="Times New Roman" panose="02020603050405020304" pitchFamily="18" charset="0"/>
              </a:rPr>
              <a:t> account = new </a:t>
            </a:r>
            <a:r>
              <a:rPr lang="en-US" sz="1050" b="1" i="0" dirty="0" err="1">
                <a:solidFill>
                  <a:srgbClr val="1D1D1D"/>
                </a:solidFill>
                <a:effectLst/>
                <a:latin typeface="Times New Roman" panose="02020603050405020304" pitchFamily="18" charset="0"/>
                <a:cs typeface="Times New Roman" panose="02020603050405020304" pitchFamily="18" charset="0"/>
              </a:rPr>
              <a:t>BankAccount</a:t>
            </a:r>
            <a:r>
              <a:rPr lang="en-US" sz="1050" b="1" i="0" dirty="0">
                <a:solidFill>
                  <a:srgbClr val="1D1D1D"/>
                </a:solidFill>
                <a:effectLst/>
                <a:latin typeface="Times New Roman" panose="02020603050405020304" pitchFamily="18" charset="0"/>
                <a:cs typeface="Times New Roman" panose="02020603050405020304" pitchFamily="18" charset="0"/>
              </a:rPr>
              <a:t>("Mr. Bryan Walton", </a:t>
            </a:r>
            <a:r>
              <a:rPr lang="en-US" sz="1050" b="1" i="0" dirty="0" err="1">
                <a:solidFill>
                  <a:srgbClr val="1D1D1D"/>
                </a:solidFill>
                <a:effectLst/>
                <a:latin typeface="Times New Roman" panose="02020603050405020304" pitchFamily="18" charset="0"/>
                <a:cs typeface="Times New Roman" panose="02020603050405020304" pitchFamily="18" charset="0"/>
              </a:rPr>
              <a:t>beginningBalance</a:t>
            </a:r>
            <a:r>
              <a:rPr lang="en-US" sz="1050" b="1" i="0" dirty="0">
                <a:solidFill>
                  <a:srgbClr val="1D1D1D"/>
                </a:solidFill>
                <a:effectLst/>
                <a:latin typeface="Times New Roman" panose="02020603050405020304" pitchFamily="18" charset="0"/>
                <a:cs typeface="Times New Roman" panose="02020603050405020304" pitchFamily="18" charset="0"/>
              </a:rPr>
              <a:t>);</a:t>
            </a:r>
          </a:p>
          <a:p>
            <a:pPr algn="l" fontAlgn="base"/>
            <a:endParaRPr lang="en-US" sz="1050" b="1" i="0" dirty="0">
              <a:solidFill>
                <a:srgbClr val="1D1D1D"/>
              </a:solidFill>
              <a:effectLst/>
              <a:latin typeface="Times New Roman" panose="02020603050405020304" pitchFamily="18" charset="0"/>
              <a:cs typeface="Times New Roman" panose="02020603050405020304" pitchFamily="18" charset="0"/>
            </a:endParaRPr>
          </a:p>
          <a:p>
            <a:pPr algn="l" fontAlgn="base"/>
            <a:r>
              <a:rPr lang="en-US" sz="1050" b="1" i="0" dirty="0">
                <a:solidFill>
                  <a:srgbClr val="1D1D1D"/>
                </a:solidFill>
                <a:effectLst/>
                <a:latin typeface="Times New Roman" panose="02020603050405020304" pitchFamily="18" charset="0"/>
                <a:cs typeface="Times New Roman" panose="02020603050405020304" pitchFamily="18" charset="0"/>
              </a:rPr>
              <a:t>            // act  </a:t>
            </a:r>
          </a:p>
          <a:p>
            <a:pPr algn="l" fontAlgn="base"/>
            <a:r>
              <a:rPr lang="en-US" sz="1050" b="1" i="0" dirty="0">
                <a:solidFill>
                  <a:srgbClr val="1D1D1D"/>
                </a:solidFill>
                <a:effectLst/>
                <a:latin typeface="Times New Roman" panose="02020603050405020304" pitchFamily="18" charset="0"/>
                <a:cs typeface="Times New Roman" panose="02020603050405020304" pitchFamily="18" charset="0"/>
              </a:rPr>
              <a:t>            </a:t>
            </a:r>
            <a:r>
              <a:rPr lang="en-US" sz="1050" b="1" i="0" dirty="0" err="1">
                <a:solidFill>
                  <a:srgbClr val="1D1D1D"/>
                </a:solidFill>
                <a:effectLst/>
                <a:latin typeface="Times New Roman" panose="02020603050405020304" pitchFamily="18" charset="0"/>
                <a:cs typeface="Times New Roman" panose="02020603050405020304" pitchFamily="18" charset="0"/>
              </a:rPr>
              <a:t>account.Debit</a:t>
            </a:r>
            <a:r>
              <a:rPr lang="en-US" sz="1050" b="1" i="0" dirty="0">
                <a:solidFill>
                  <a:srgbClr val="1D1D1D"/>
                </a:solidFill>
                <a:effectLst/>
                <a:latin typeface="Times New Roman" panose="02020603050405020304" pitchFamily="18" charset="0"/>
                <a:cs typeface="Times New Roman" panose="02020603050405020304" pitchFamily="18" charset="0"/>
              </a:rPr>
              <a:t>(</a:t>
            </a:r>
            <a:r>
              <a:rPr lang="en-US" sz="1050" b="1" i="0" dirty="0" err="1">
                <a:solidFill>
                  <a:srgbClr val="1D1D1D"/>
                </a:solidFill>
                <a:effectLst/>
                <a:latin typeface="Times New Roman" panose="02020603050405020304" pitchFamily="18" charset="0"/>
                <a:cs typeface="Times New Roman" panose="02020603050405020304" pitchFamily="18" charset="0"/>
              </a:rPr>
              <a:t>debitAmount</a:t>
            </a:r>
            <a:r>
              <a:rPr lang="en-US" sz="1050" b="1" i="0" dirty="0">
                <a:solidFill>
                  <a:srgbClr val="1D1D1D"/>
                </a:solidFill>
                <a:effectLst/>
                <a:latin typeface="Times New Roman" panose="02020603050405020304" pitchFamily="18" charset="0"/>
                <a:cs typeface="Times New Roman" panose="02020603050405020304" pitchFamily="18" charset="0"/>
              </a:rPr>
              <a:t>);</a:t>
            </a:r>
          </a:p>
          <a:p>
            <a:pPr algn="l" fontAlgn="base"/>
            <a:endParaRPr lang="en-US" sz="1050" b="1" i="0" dirty="0">
              <a:solidFill>
                <a:srgbClr val="1D1D1D"/>
              </a:solidFill>
              <a:effectLst/>
              <a:latin typeface="Times New Roman" panose="02020603050405020304" pitchFamily="18" charset="0"/>
              <a:cs typeface="Times New Roman" panose="02020603050405020304" pitchFamily="18" charset="0"/>
            </a:endParaRPr>
          </a:p>
          <a:p>
            <a:pPr algn="l" fontAlgn="base"/>
            <a:r>
              <a:rPr lang="en-US" sz="1050" b="1" i="0" dirty="0">
                <a:solidFill>
                  <a:srgbClr val="1D1D1D"/>
                </a:solidFill>
                <a:effectLst/>
                <a:latin typeface="Times New Roman" panose="02020603050405020304" pitchFamily="18" charset="0"/>
                <a:cs typeface="Times New Roman" panose="02020603050405020304" pitchFamily="18" charset="0"/>
              </a:rPr>
              <a:t>            // assert  </a:t>
            </a:r>
          </a:p>
          <a:p>
            <a:pPr algn="l" fontAlgn="base"/>
            <a:r>
              <a:rPr lang="en-US" sz="1050" b="1" i="0" dirty="0">
                <a:solidFill>
                  <a:srgbClr val="1D1D1D"/>
                </a:solidFill>
                <a:effectLst/>
                <a:latin typeface="Times New Roman" panose="02020603050405020304" pitchFamily="18" charset="0"/>
                <a:cs typeface="Times New Roman" panose="02020603050405020304" pitchFamily="18" charset="0"/>
              </a:rPr>
              <a:t>            double actual = </a:t>
            </a:r>
            <a:r>
              <a:rPr lang="en-US" sz="1050" b="1" i="0" dirty="0" err="1">
                <a:solidFill>
                  <a:srgbClr val="1D1D1D"/>
                </a:solidFill>
                <a:effectLst/>
                <a:latin typeface="Times New Roman" panose="02020603050405020304" pitchFamily="18" charset="0"/>
                <a:cs typeface="Times New Roman" panose="02020603050405020304" pitchFamily="18" charset="0"/>
              </a:rPr>
              <a:t>account.Balance</a:t>
            </a:r>
            <a:r>
              <a:rPr lang="en-US" sz="1050" b="1" i="0" dirty="0">
                <a:solidFill>
                  <a:srgbClr val="1D1D1D"/>
                </a:solidFill>
                <a:effectLst/>
                <a:latin typeface="Times New Roman" panose="02020603050405020304" pitchFamily="18" charset="0"/>
                <a:cs typeface="Times New Roman" panose="02020603050405020304" pitchFamily="18" charset="0"/>
              </a:rPr>
              <a:t>;</a:t>
            </a:r>
          </a:p>
          <a:p>
            <a:pPr algn="l" fontAlgn="base"/>
            <a:r>
              <a:rPr lang="en-US" sz="1050" b="1" i="0" dirty="0">
                <a:solidFill>
                  <a:srgbClr val="1D1D1D"/>
                </a:solidFill>
                <a:effectLst/>
                <a:latin typeface="Times New Roman" panose="02020603050405020304" pitchFamily="18" charset="0"/>
                <a:cs typeface="Times New Roman" panose="02020603050405020304" pitchFamily="18" charset="0"/>
              </a:rPr>
              <a:t>            </a:t>
            </a:r>
            <a:r>
              <a:rPr lang="en-US" sz="1050" b="1" i="0" dirty="0" err="1">
                <a:solidFill>
                  <a:srgbClr val="1D1D1D"/>
                </a:solidFill>
                <a:effectLst/>
                <a:latin typeface="Times New Roman" panose="02020603050405020304" pitchFamily="18" charset="0"/>
                <a:cs typeface="Times New Roman" panose="02020603050405020304" pitchFamily="18" charset="0"/>
              </a:rPr>
              <a:t>Assert.AreEqual</a:t>
            </a:r>
            <a:r>
              <a:rPr lang="en-US" sz="1050" b="1" i="0" dirty="0">
                <a:solidFill>
                  <a:srgbClr val="1D1D1D"/>
                </a:solidFill>
                <a:effectLst/>
                <a:latin typeface="Times New Roman" panose="02020603050405020304" pitchFamily="18" charset="0"/>
                <a:cs typeface="Times New Roman" panose="02020603050405020304" pitchFamily="18" charset="0"/>
              </a:rPr>
              <a:t>(expected, actual, 0.001, "Account not debited correctly");</a:t>
            </a:r>
          </a:p>
          <a:p>
            <a:pPr algn="l" fontAlgn="base"/>
            <a:r>
              <a:rPr lang="en-US" sz="1050" b="1" i="0" dirty="0">
                <a:solidFill>
                  <a:srgbClr val="1D1D1D"/>
                </a:solidFill>
                <a:effectLst/>
                <a:latin typeface="Times New Roman" panose="02020603050405020304" pitchFamily="18" charset="0"/>
                <a:cs typeface="Times New Roman" panose="02020603050405020304" pitchFamily="18" charset="0"/>
              </a:rPr>
              <a:t>        }</a:t>
            </a:r>
          </a:p>
          <a:p>
            <a:pPr algn="l" fontAlgn="base"/>
            <a:endParaRPr lang="en-US" sz="1050" b="1" i="0" dirty="0">
              <a:solidFill>
                <a:srgbClr val="1D1D1D"/>
              </a:solidFill>
              <a:effectLst/>
              <a:latin typeface="Times New Roman" panose="02020603050405020304" pitchFamily="18" charset="0"/>
              <a:cs typeface="Times New Roman" panose="02020603050405020304" pitchFamily="18" charset="0"/>
            </a:endParaRPr>
          </a:p>
          <a:p>
            <a:pPr algn="l" fontAlgn="base"/>
            <a:r>
              <a:rPr lang="en-US" sz="1050" b="1" i="0" dirty="0">
                <a:solidFill>
                  <a:srgbClr val="1D1D1D"/>
                </a:solidFill>
                <a:effectLst/>
                <a:latin typeface="Times New Roman" panose="02020603050405020304" pitchFamily="18" charset="0"/>
                <a:cs typeface="Times New Roman" panose="02020603050405020304" pitchFamily="18" charset="0"/>
              </a:rPr>
              <a:t>    }</a:t>
            </a:r>
            <a:endParaRPr lang="en-US" sz="1050" b="0" i="0" dirty="0">
              <a:solidFill>
                <a:srgbClr val="1D1D1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5639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838200" y="1193100"/>
            <a:ext cx="6675225" cy="1015663"/>
          </a:xfrm>
          <a:prstGeom prst="rect">
            <a:avLst/>
          </a:prstGeom>
          <a:noFill/>
        </p:spPr>
        <p:txBody>
          <a:bodyPr wrap="none" rtlCol="0">
            <a:spAutoFit/>
          </a:bodyPr>
          <a:lstStyle/>
          <a:p>
            <a:pPr algn="l" fontAlgn="base"/>
            <a:r>
              <a:rPr lang="en-US" sz="4800" b="1" i="0" dirty="0" err="1">
                <a:solidFill>
                  <a:srgbClr val="1B1E1F"/>
                </a:solidFill>
                <a:effectLst/>
                <a:latin typeface="Times New Roman" panose="02020603050405020304" pitchFamily="18" charset="0"/>
                <a:cs typeface="Times New Roman" panose="02020603050405020304" pitchFamily="18" charset="0"/>
              </a:rPr>
              <a:t>Sử</a:t>
            </a:r>
            <a:r>
              <a:rPr lang="en-US" sz="4800" b="1" i="0" dirty="0">
                <a:solidFill>
                  <a:srgbClr val="1B1E1F"/>
                </a:solidFill>
                <a:effectLst/>
                <a:latin typeface="Times New Roman" panose="02020603050405020304" pitchFamily="18" charset="0"/>
                <a:cs typeface="Times New Roman" panose="02020603050405020304" pitchFamily="18" charset="0"/>
              </a:rPr>
              <a:t> </a:t>
            </a:r>
            <a:r>
              <a:rPr lang="en-US" sz="4800" b="1" i="0" dirty="0" err="1">
                <a:solidFill>
                  <a:srgbClr val="1B1E1F"/>
                </a:solidFill>
                <a:effectLst/>
                <a:latin typeface="Times New Roman" panose="02020603050405020304" pitchFamily="18" charset="0"/>
                <a:cs typeface="Times New Roman" panose="02020603050405020304" pitchFamily="18" charset="0"/>
              </a:rPr>
              <a:t>dụng</a:t>
            </a:r>
            <a:r>
              <a:rPr lang="en-US" sz="4800" b="1" i="0" dirty="0">
                <a:solidFill>
                  <a:srgbClr val="1B1E1F"/>
                </a:solidFill>
                <a:effectLst/>
                <a:latin typeface="Times New Roman" panose="02020603050405020304" pitchFamily="18" charset="0"/>
                <a:cs typeface="Times New Roman" panose="02020603050405020304" pitchFamily="18" charset="0"/>
              </a:rPr>
              <a:t> </a:t>
            </a:r>
            <a:r>
              <a:rPr lang="en-US" sz="4800" b="1" i="0" dirty="0" err="1">
                <a:solidFill>
                  <a:srgbClr val="1B1E1F"/>
                </a:solidFill>
                <a:effectLst/>
                <a:latin typeface="Times New Roman" panose="02020603050405020304" pitchFamily="18" charset="0"/>
                <a:cs typeface="Times New Roman" panose="02020603050405020304" pitchFamily="18" charset="0"/>
              </a:rPr>
              <a:t>thư</a:t>
            </a:r>
            <a:r>
              <a:rPr lang="en-US" sz="4800" b="1" i="0" dirty="0">
                <a:solidFill>
                  <a:srgbClr val="1B1E1F"/>
                </a:solidFill>
                <a:effectLst/>
                <a:latin typeface="Times New Roman" panose="02020603050405020304" pitchFamily="18" charset="0"/>
                <a:cs typeface="Times New Roman" panose="02020603050405020304" pitchFamily="18" charset="0"/>
              </a:rPr>
              <a:t> </a:t>
            </a:r>
            <a:r>
              <a:rPr lang="en-US" sz="4800" b="1" i="0" dirty="0" err="1">
                <a:solidFill>
                  <a:srgbClr val="1B1E1F"/>
                </a:solidFill>
                <a:effectLst/>
                <a:latin typeface="Times New Roman" panose="02020603050405020304" pitchFamily="18" charset="0"/>
                <a:cs typeface="Times New Roman" panose="02020603050405020304" pitchFamily="18" charset="0"/>
              </a:rPr>
              <a:t>viện</a:t>
            </a:r>
            <a:r>
              <a:rPr lang="en-US" sz="4800" b="1" i="0" dirty="0">
                <a:solidFill>
                  <a:srgbClr val="1B1E1F"/>
                </a:solidFill>
                <a:effectLst/>
                <a:latin typeface="Times New Roman" panose="02020603050405020304" pitchFamily="18" charset="0"/>
                <a:cs typeface="Times New Roman" panose="02020603050405020304" pitchFamily="18" charset="0"/>
              </a:rPr>
              <a:t> </a:t>
            </a:r>
            <a:r>
              <a:rPr lang="en-US" sz="6000" b="0" i="1" dirty="0" err="1">
                <a:solidFill>
                  <a:srgbClr val="444444"/>
                </a:solidFill>
                <a:effectLst/>
                <a:latin typeface="Roboto" panose="02000000000000000000" pitchFamily="2" charset="0"/>
              </a:rPr>
              <a:t>nunit</a:t>
            </a:r>
            <a:r>
              <a:rPr lang="en-US" sz="4800" b="1" i="0" dirty="0">
                <a:solidFill>
                  <a:srgbClr val="1B1E1F"/>
                </a:solidFill>
                <a:effectLst/>
                <a:latin typeface="Times New Roman" panose="02020603050405020304" pitchFamily="18" charset="0"/>
                <a:cs typeface="Times New Roman" panose="02020603050405020304" pitchFamily="18" charset="0"/>
              </a:rPr>
              <a:t> </a:t>
            </a:r>
            <a:endParaRPr lang="en-US" sz="4800" b="0" i="0" dirty="0">
              <a:solidFill>
                <a:srgbClr val="1B1E1F"/>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D7FE54D-EC43-4F9A-84E7-09FDC9FD0EA4}"/>
              </a:ext>
            </a:extLst>
          </p:cNvPr>
          <p:cNvSpPr txBox="1"/>
          <p:nvPr/>
        </p:nvSpPr>
        <p:spPr>
          <a:xfrm flipH="1">
            <a:off x="965395" y="2260980"/>
            <a:ext cx="3479856" cy="3754874"/>
          </a:xfrm>
          <a:prstGeom prst="rect">
            <a:avLst/>
          </a:prstGeom>
          <a:noFill/>
        </p:spPr>
        <p:txBody>
          <a:bodyPr wrap="square" rtlCol="0">
            <a:spAutoFit/>
          </a:bodyPr>
          <a:lstStyle/>
          <a:p>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public</a:t>
            </a: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class</a:t>
            </a: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2B91AF"/>
                </a:solidFill>
                <a:latin typeface="Times New Roman" panose="02020603050405020304" pitchFamily="18" charset="0"/>
                <a:cs typeface="Times New Roman" panose="02020603050405020304" pitchFamily="18" charset="0"/>
              </a:rPr>
              <a:t>Calculator</a:t>
            </a:r>
            <a:endParaRPr lang="en-US" dirty="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public</a:t>
            </a: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int</a:t>
            </a:r>
            <a:r>
              <a:rPr lang="en-US" dirty="0">
                <a:solidFill>
                  <a:srgbClr val="000000"/>
                </a:solidFill>
                <a:latin typeface="Times New Roman" panose="02020603050405020304" pitchFamily="18" charset="0"/>
                <a:cs typeface="Times New Roman" panose="02020603050405020304" pitchFamily="18" charset="0"/>
              </a:rPr>
              <a:t> Add(</a:t>
            </a:r>
            <a:r>
              <a:rPr lang="en-US" dirty="0">
                <a:solidFill>
                  <a:srgbClr val="0000FF"/>
                </a:solidFill>
                <a:latin typeface="Times New Roman" panose="02020603050405020304" pitchFamily="18" charset="0"/>
                <a:cs typeface="Times New Roman" panose="02020603050405020304" pitchFamily="18" charset="0"/>
              </a:rPr>
              <a:t>int</a:t>
            </a:r>
            <a:r>
              <a:rPr lang="en-US" dirty="0">
                <a:solidFill>
                  <a:srgbClr val="000000"/>
                </a:solidFill>
                <a:latin typeface="Times New Roman" panose="02020603050405020304" pitchFamily="18" charset="0"/>
                <a:cs typeface="Times New Roman" panose="02020603050405020304" pitchFamily="18" charset="0"/>
              </a:rPr>
              <a:t> a, </a:t>
            </a:r>
            <a:r>
              <a:rPr lang="en-US" dirty="0">
                <a:solidFill>
                  <a:srgbClr val="0000FF"/>
                </a:solidFill>
                <a:latin typeface="Times New Roman" panose="02020603050405020304" pitchFamily="18" charset="0"/>
                <a:cs typeface="Times New Roman" panose="02020603050405020304" pitchFamily="18" charset="0"/>
              </a:rPr>
              <a:t>int</a:t>
            </a:r>
            <a:r>
              <a:rPr lang="en-US" dirty="0">
                <a:solidFill>
                  <a:srgbClr val="000000"/>
                </a:solidFill>
                <a:latin typeface="Times New Roman" panose="02020603050405020304" pitchFamily="18" charset="0"/>
                <a:cs typeface="Times New Roman" panose="02020603050405020304" pitchFamily="18" charset="0"/>
              </a:rPr>
              <a:t> b)</a:t>
            </a:r>
          </a:p>
          <a:p>
            <a:r>
              <a:rPr lang="en-US" dirty="0">
                <a:solidFill>
                  <a:srgbClr val="000000"/>
                </a:solidFill>
                <a:latin typeface="Times New Roman" panose="02020603050405020304" pitchFamily="18" charset="0"/>
                <a:cs typeface="Times New Roman" panose="02020603050405020304" pitchFamily="18" charset="0"/>
              </a:rPr>
              <a:t>        {</a:t>
            </a:r>
          </a:p>
          <a:p>
            <a:endParaRPr lang="en-US" dirty="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return</a:t>
            </a:r>
            <a:r>
              <a:rPr lang="en-US" dirty="0">
                <a:solidFill>
                  <a:srgbClr val="000000"/>
                </a:solidFill>
                <a:latin typeface="Times New Roman" panose="02020603050405020304" pitchFamily="18" charset="0"/>
                <a:cs typeface="Times New Roman" panose="02020603050405020304" pitchFamily="18" charset="0"/>
              </a:rPr>
              <a:t> a + b;</a:t>
            </a:r>
          </a:p>
          <a:p>
            <a:endParaRPr lang="en-US" dirty="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        }</a:t>
            </a:r>
          </a:p>
          <a:p>
            <a:endParaRPr lang="en-US" dirty="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public</a:t>
            </a: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int</a:t>
            </a:r>
            <a:r>
              <a:rPr lang="en-US" dirty="0">
                <a:solidFill>
                  <a:srgbClr val="000000"/>
                </a:solidFill>
                <a:latin typeface="Times New Roman" panose="02020603050405020304" pitchFamily="18" charset="0"/>
                <a:cs typeface="Times New Roman" panose="02020603050405020304" pitchFamily="18" charset="0"/>
              </a:rPr>
              <a:t> Sub(</a:t>
            </a:r>
            <a:r>
              <a:rPr lang="en-US" dirty="0">
                <a:solidFill>
                  <a:srgbClr val="0000FF"/>
                </a:solidFill>
                <a:latin typeface="Times New Roman" panose="02020603050405020304" pitchFamily="18" charset="0"/>
                <a:cs typeface="Times New Roman" panose="02020603050405020304" pitchFamily="18" charset="0"/>
              </a:rPr>
              <a:t>int</a:t>
            </a:r>
            <a:r>
              <a:rPr lang="en-US" dirty="0">
                <a:solidFill>
                  <a:srgbClr val="000000"/>
                </a:solidFill>
                <a:latin typeface="Times New Roman" panose="02020603050405020304" pitchFamily="18" charset="0"/>
                <a:cs typeface="Times New Roman" panose="02020603050405020304" pitchFamily="18" charset="0"/>
              </a:rPr>
              <a:t> a, </a:t>
            </a:r>
            <a:r>
              <a:rPr lang="en-US" dirty="0">
                <a:solidFill>
                  <a:srgbClr val="0000FF"/>
                </a:solidFill>
                <a:latin typeface="Times New Roman" panose="02020603050405020304" pitchFamily="18" charset="0"/>
                <a:cs typeface="Times New Roman" panose="02020603050405020304" pitchFamily="18" charset="0"/>
              </a:rPr>
              <a:t>int</a:t>
            </a:r>
            <a:r>
              <a:rPr lang="en-US" dirty="0">
                <a:solidFill>
                  <a:srgbClr val="000000"/>
                </a:solidFill>
                <a:latin typeface="Times New Roman" panose="02020603050405020304" pitchFamily="18" charset="0"/>
                <a:cs typeface="Times New Roman" panose="02020603050405020304" pitchFamily="18" charset="0"/>
              </a:rPr>
              <a:t> b)</a:t>
            </a:r>
          </a:p>
          <a:p>
            <a:endParaRPr lang="en-US" dirty="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        {</a:t>
            </a:r>
          </a:p>
          <a:p>
            <a:endParaRPr lang="en-US" dirty="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return</a:t>
            </a:r>
            <a:r>
              <a:rPr lang="en-US" dirty="0">
                <a:solidFill>
                  <a:srgbClr val="000000"/>
                </a:solidFill>
                <a:latin typeface="Times New Roman" panose="02020603050405020304" pitchFamily="18" charset="0"/>
                <a:cs typeface="Times New Roman" panose="02020603050405020304" pitchFamily="18" charset="0"/>
              </a:rPr>
              <a:t> a - b;</a:t>
            </a:r>
          </a:p>
          <a:p>
            <a:endParaRPr lang="en-US" dirty="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endParaRPr lang="en-US" b="0" i="0" dirty="0">
              <a:solidFill>
                <a:srgbClr val="1D1D1D"/>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E810022-57F1-6957-BC0E-5B1FE1222DDD}"/>
              </a:ext>
            </a:extLst>
          </p:cNvPr>
          <p:cNvSpPr txBox="1"/>
          <p:nvPr/>
        </p:nvSpPr>
        <p:spPr>
          <a:xfrm>
            <a:off x="5966233" y="2260981"/>
            <a:ext cx="4246075" cy="3293209"/>
          </a:xfrm>
          <a:prstGeom prst="rect">
            <a:avLst/>
          </a:prstGeom>
          <a:noFill/>
        </p:spPr>
        <p:txBody>
          <a:bodyPr wrap="square" rtlCol="0">
            <a:spAutoFit/>
          </a:bodyPr>
          <a:lstStyle/>
          <a:p>
            <a:endParaRPr lang="en-US" sz="800" dirty="0">
              <a:solidFill>
                <a:srgbClr val="000000"/>
              </a:solidFill>
              <a:latin typeface="Cascadia Mono" panose="020B0609020000020004" pitchFamily="49" charset="0"/>
            </a:endParaRPr>
          </a:p>
          <a:p>
            <a:r>
              <a:rPr lang="en-US" sz="800" dirty="0">
                <a:solidFill>
                  <a:srgbClr val="000000"/>
                </a:solidFill>
                <a:latin typeface="Cascadia Mono" panose="020B0609020000020004" pitchFamily="49" charset="0"/>
              </a:rPr>
              <a:t>        [</a:t>
            </a:r>
            <a:r>
              <a:rPr lang="en-US" sz="800" dirty="0" err="1">
                <a:solidFill>
                  <a:srgbClr val="000000"/>
                </a:solidFill>
                <a:latin typeface="Cascadia Mono" panose="020B0609020000020004" pitchFamily="49" charset="0"/>
              </a:rPr>
              <a:t>TestMethod</a:t>
            </a:r>
            <a:r>
              <a:rPr lang="en-US" sz="800" dirty="0">
                <a:solidFill>
                  <a:srgbClr val="000000"/>
                </a:solidFill>
                <a:latin typeface="Cascadia Mono" panose="020B0609020000020004" pitchFamily="49" charset="0"/>
              </a:rPr>
              <a:t>]</a:t>
            </a:r>
          </a:p>
          <a:p>
            <a:endParaRPr lang="en-US" sz="800" dirty="0">
              <a:solidFill>
                <a:srgbClr val="000000"/>
              </a:solidFill>
              <a:latin typeface="Cascadia Mono" panose="020B0609020000020004" pitchFamily="49" charset="0"/>
            </a:endParaRPr>
          </a:p>
          <a:p>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public</a:t>
            </a:r>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void</a:t>
            </a:r>
            <a:r>
              <a:rPr lang="en-US" sz="800" dirty="0">
                <a:solidFill>
                  <a:srgbClr val="000000"/>
                </a:solidFill>
                <a:latin typeface="Cascadia Mono" panose="020B0609020000020004" pitchFamily="49" charset="0"/>
              </a:rPr>
              <a:t> </a:t>
            </a:r>
            <a:r>
              <a:rPr lang="en-US" sz="800" dirty="0" err="1">
                <a:solidFill>
                  <a:srgbClr val="000000"/>
                </a:solidFill>
                <a:latin typeface="Cascadia Mono" panose="020B0609020000020004" pitchFamily="49" charset="0"/>
              </a:rPr>
              <a:t>Add_Test</a:t>
            </a:r>
            <a:r>
              <a:rPr lang="en-US" sz="800" dirty="0">
                <a:solidFill>
                  <a:srgbClr val="000000"/>
                </a:solidFill>
                <a:latin typeface="Cascadia Mono" panose="020B0609020000020004" pitchFamily="49" charset="0"/>
              </a:rPr>
              <a:t>()</a:t>
            </a:r>
          </a:p>
          <a:p>
            <a:r>
              <a:rPr lang="en-US" sz="800" dirty="0">
                <a:solidFill>
                  <a:srgbClr val="000000"/>
                </a:solidFill>
                <a:latin typeface="Cascadia Mono" panose="020B0609020000020004" pitchFamily="49" charset="0"/>
              </a:rPr>
              <a:t>        {</a:t>
            </a:r>
          </a:p>
          <a:p>
            <a:endParaRPr lang="en-US" sz="800" dirty="0">
              <a:solidFill>
                <a:srgbClr val="000000"/>
              </a:solidFill>
              <a:latin typeface="Cascadia Mono" panose="020B0609020000020004" pitchFamily="49" charset="0"/>
            </a:endParaRPr>
          </a:p>
          <a:p>
            <a:r>
              <a:rPr lang="en-US" sz="800" dirty="0">
                <a:solidFill>
                  <a:srgbClr val="000000"/>
                </a:solidFill>
                <a:latin typeface="Cascadia Mono" panose="020B0609020000020004" pitchFamily="49" charset="0"/>
              </a:rPr>
              <a:t>            Calculator </a:t>
            </a:r>
            <a:r>
              <a:rPr lang="en-US" sz="800" dirty="0" err="1">
                <a:solidFill>
                  <a:srgbClr val="000000"/>
                </a:solidFill>
                <a:latin typeface="Cascadia Mono" panose="020B0609020000020004" pitchFamily="49" charset="0"/>
              </a:rPr>
              <a:t>cal</a:t>
            </a:r>
            <a:r>
              <a:rPr lang="en-US" sz="800" dirty="0">
                <a:solidFill>
                  <a:srgbClr val="000000"/>
                </a:solidFill>
                <a:latin typeface="Cascadia Mono" panose="020B0609020000020004" pitchFamily="49" charset="0"/>
              </a:rPr>
              <a:t> = </a:t>
            </a:r>
            <a:r>
              <a:rPr lang="en-US" sz="800" dirty="0">
                <a:solidFill>
                  <a:srgbClr val="0000FF"/>
                </a:solidFill>
                <a:latin typeface="Cascadia Mono" panose="020B0609020000020004" pitchFamily="49" charset="0"/>
              </a:rPr>
              <a:t>new</a:t>
            </a:r>
            <a:r>
              <a:rPr lang="en-US" sz="800" dirty="0">
                <a:solidFill>
                  <a:srgbClr val="000000"/>
                </a:solidFill>
                <a:latin typeface="Cascadia Mono" panose="020B0609020000020004" pitchFamily="49" charset="0"/>
              </a:rPr>
              <a:t> Calculator();</a:t>
            </a:r>
          </a:p>
          <a:p>
            <a:endParaRPr lang="en-US" sz="800" dirty="0">
              <a:solidFill>
                <a:srgbClr val="000000"/>
              </a:solidFill>
              <a:latin typeface="Cascadia Mono" panose="020B0609020000020004" pitchFamily="49" charset="0"/>
            </a:endParaRPr>
          </a:p>
          <a:p>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int</a:t>
            </a:r>
            <a:r>
              <a:rPr lang="en-US" sz="800" dirty="0">
                <a:solidFill>
                  <a:srgbClr val="000000"/>
                </a:solidFill>
                <a:latin typeface="Cascadia Mono" panose="020B0609020000020004" pitchFamily="49" charset="0"/>
              </a:rPr>
              <a:t> </a:t>
            </a:r>
            <a:r>
              <a:rPr lang="en-US" sz="800" dirty="0" err="1">
                <a:solidFill>
                  <a:srgbClr val="000000"/>
                </a:solidFill>
                <a:latin typeface="Cascadia Mono" panose="020B0609020000020004" pitchFamily="49" charset="0"/>
              </a:rPr>
              <a:t>add_Result</a:t>
            </a:r>
            <a:r>
              <a:rPr lang="en-US" sz="800" dirty="0">
                <a:solidFill>
                  <a:srgbClr val="000000"/>
                </a:solidFill>
                <a:latin typeface="Cascadia Mono" panose="020B0609020000020004" pitchFamily="49" charset="0"/>
              </a:rPr>
              <a:t> = </a:t>
            </a:r>
            <a:r>
              <a:rPr lang="en-US" sz="800" dirty="0" err="1">
                <a:solidFill>
                  <a:srgbClr val="000000"/>
                </a:solidFill>
                <a:latin typeface="Cascadia Mono" panose="020B0609020000020004" pitchFamily="49" charset="0"/>
              </a:rPr>
              <a:t>cal.Add</a:t>
            </a:r>
            <a:r>
              <a:rPr lang="en-US" sz="800" dirty="0">
                <a:solidFill>
                  <a:srgbClr val="000000"/>
                </a:solidFill>
                <a:latin typeface="Cascadia Mono" panose="020B0609020000020004" pitchFamily="49" charset="0"/>
              </a:rPr>
              <a:t>(3, 5);</a:t>
            </a:r>
          </a:p>
          <a:p>
            <a:endParaRPr lang="en-US" sz="800" dirty="0">
              <a:solidFill>
                <a:srgbClr val="000000"/>
              </a:solidFill>
              <a:latin typeface="Cascadia Mono" panose="020B0609020000020004" pitchFamily="49" charset="0"/>
            </a:endParaRPr>
          </a:p>
          <a:p>
            <a:r>
              <a:rPr lang="en-US" sz="800" dirty="0">
                <a:solidFill>
                  <a:srgbClr val="000000"/>
                </a:solidFill>
                <a:latin typeface="Cascadia Mono" panose="020B0609020000020004" pitchFamily="49" charset="0"/>
              </a:rPr>
              <a:t>            </a:t>
            </a:r>
            <a:r>
              <a:rPr lang="en-US" sz="800" dirty="0" err="1">
                <a:solidFill>
                  <a:srgbClr val="000000"/>
                </a:solidFill>
                <a:latin typeface="Cascadia Mono" panose="020B0609020000020004" pitchFamily="49" charset="0"/>
              </a:rPr>
              <a:t>Assert.That</a:t>
            </a:r>
            <a:r>
              <a:rPr lang="en-US" sz="800" dirty="0">
                <a:solidFill>
                  <a:srgbClr val="000000"/>
                </a:solidFill>
                <a:latin typeface="Cascadia Mono" panose="020B0609020000020004" pitchFamily="49" charset="0"/>
              </a:rPr>
              <a:t>(</a:t>
            </a:r>
            <a:r>
              <a:rPr lang="en-US" sz="800" dirty="0" err="1">
                <a:solidFill>
                  <a:srgbClr val="000000"/>
                </a:solidFill>
                <a:latin typeface="Cascadia Mono" panose="020B0609020000020004" pitchFamily="49" charset="0"/>
              </a:rPr>
              <a:t>add_Result</a:t>
            </a:r>
            <a:r>
              <a:rPr lang="en-US" sz="800" dirty="0">
                <a:solidFill>
                  <a:srgbClr val="000000"/>
                </a:solidFill>
                <a:latin typeface="Cascadia Mono" panose="020B0609020000020004" pitchFamily="49" charset="0"/>
              </a:rPr>
              <a:t>, </a:t>
            </a:r>
            <a:r>
              <a:rPr lang="en-US" sz="800" dirty="0" err="1">
                <a:solidFill>
                  <a:srgbClr val="000000"/>
                </a:solidFill>
                <a:latin typeface="Cascadia Mono" panose="020B0609020000020004" pitchFamily="49" charset="0"/>
              </a:rPr>
              <a:t>Is.EqualTo</a:t>
            </a:r>
            <a:r>
              <a:rPr lang="en-US" sz="800" dirty="0">
                <a:solidFill>
                  <a:srgbClr val="000000"/>
                </a:solidFill>
                <a:latin typeface="Cascadia Mono" panose="020B0609020000020004" pitchFamily="49" charset="0"/>
              </a:rPr>
              <a:t>(8));</a:t>
            </a:r>
          </a:p>
          <a:p>
            <a:endParaRPr lang="en-US" sz="800" dirty="0">
              <a:solidFill>
                <a:srgbClr val="000000"/>
              </a:solidFill>
              <a:latin typeface="Cascadia Mono" panose="020B0609020000020004" pitchFamily="49" charset="0"/>
            </a:endParaRPr>
          </a:p>
          <a:p>
            <a:r>
              <a:rPr lang="en-US" sz="800" dirty="0">
                <a:solidFill>
                  <a:srgbClr val="000000"/>
                </a:solidFill>
                <a:latin typeface="Cascadia Mono" panose="020B0609020000020004" pitchFamily="49" charset="0"/>
              </a:rPr>
              <a:t>        }</a:t>
            </a:r>
          </a:p>
          <a:p>
            <a:endParaRPr lang="en-US" sz="800" dirty="0">
              <a:solidFill>
                <a:srgbClr val="000000"/>
              </a:solidFill>
              <a:latin typeface="Cascadia Mono" panose="020B0609020000020004" pitchFamily="49" charset="0"/>
            </a:endParaRPr>
          </a:p>
          <a:p>
            <a:r>
              <a:rPr lang="en-US" sz="800" dirty="0">
                <a:solidFill>
                  <a:srgbClr val="000000"/>
                </a:solidFill>
                <a:latin typeface="Cascadia Mono" panose="020B0609020000020004" pitchFamily="49" charset="0"/>
              </a:rPr>
              <a:t>        [</a:t>
            </a:r>
            <a:r>
              <a:rPr lang="en-US" sz="800" dirty="0" err="1">
                <a:solidFill>
                  <a:srgbClr val="000000"/>
                </a:solidFill>
                <a:latin typeface="Cascadia Mono" panose="020B0609020000020004" pitchFamily="49" charset="0"/>
              </a:rPr>
              <a:t>TestMethod</a:t>
            </a:r>
            <a:r>
              <a:rPr lang="en-US" sz="800" dirty="0">
                <a:solidFill>
                  <a:srgbClr val="000000"/>
                </a:solidFill>
                <a:latin typeface="Cascadia Mono" panose="020B0609020000020004" pitchFamily="49" charset="0"/>
              </a:rPr>
              <a:t>]</a:t>
            </a:r>
          </a:p>
          <a:p>
            <a:endParaRPr lang="en-US" sz="800" dirty="0">
              <a:solidFill>
                <a:srgbClr val="000000"/>
              </a:solidFill>
              <a:latin typeface="Cascadia Mono" panose="020B0609020000020004" pitchFamily="49" charset="0"/>
            </a:endParaRPr>
          </a:p>
          <a:p>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public</a:t>
            </a:r>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void</a:t>
            </a:r>
            <a:r>
              <a:rPr lang="en-US" sz="800" dirty="0">
                <a:solidFill>
                  <a:srgbClr val="000000"/>
                </a:solidFill>
                <a:latin typeface="Cascadia Mono" panose="020B0609020000020004" pitchFamily="49" charset="0"/>
              </a:rPr>
              <a:t> </a:t>
            </a:r>
            <a:r>
              <a:rPr lang="en-US" sz="800" dirty="0" err="1">
                <a:solidFill>
                  <a:srgbClr val="000000"/>
                </a:solidFill>
                <a:latin typeface="Cascadia Mono" panose="020B0609020000020004" pitchFamily="49" charset="0"/>
              </a:rPr>
              <a:t>Sub_Test</a:t>
            </a:r>
            <a:r>
              <a:rPr lang="en-US" sz="800" dirty="0">
                <a:solidFill>
                  <a:srgbClr val="000000"/>
                </a:solidFill>
                <a:latin typeface="Cascadia Mono" panose="020B0609020000020004" pitchFamily="49" charset="0"/>
              </a:rPr>
              <a:t>()</a:t>
            </a:r>
          </a:p>
          <a:p>
            <a:r>
              <a:rPr lang="en-US" sz="800" dirty="0">
                <a:solidFill>
                  <a:srgbClr val="000000"/>
                </a:solidFill>
                <a:latin typeface="Cascadia Mono" panose="020B0609020000020004" pitchFamily="49" charset="0"/>
              </a:rPr>
              <a:t>        {</a:t>
            </a:r>
          </a:p>
          <a:p>
            <a:endParaRPr lang="en-US" sz="800" dirty="0">
              <a:solidFill>
                <a:srgbClr val="000000"/>
              </a:solidFill>
              <a:latin typeface="Cascadia Mono" panose="020B0609020000020004" pitchFamily="49" charset="0"/>
            </a:endParaRPr>
          </a:p>
          <a:p>
            <a:r>
              <a:rPr lang="en-US" sz="800" dirty="0">
                <a:solidFill>
                  <a:srgbClr val="000000"/>
                </a:solidFill>
                <a:latin typeface="Cascadia Mono" panose="020B0609020000020004" pitchFamily="49" charset="0"/>
              </a:rPr>
              <a:t>            Calculator </a:t>
            </a:r>
            <a:r>
              <a:rPr lang="en-US" sz="800" dirty="0" err="1">
                <a:solidFill>
                  <a:srgbClr val="000000"/>
                </a:solidFill>
                <a:latin typeface="Cascadia Mono" panose="020B0609020000020004" pitchFamily="49" charset="0"/>
              </a:rPr>
              <a:t>cal</a:t>
            </a:r>
            <a:r>
              <a:rPr lang="en-US" sz="800" dirty="0">
                <a:solidFill>
                  <a:srgbClr val="000000"/>
                </a:solidFill>
                <a:latin typeface="Cascadia Mono" panose="020B0609020000020004" pitchFamily="49" charset="0"/>
              </a:rPr>
              <a:t> = </a:t>
            </a:r>
            <a:r>
              <a:rPr lang="en-US" sz="800" dirty="0">
                <a:solidFill>
                  <a:srgbClr val="0000FF"/>
                </a:solidFill>
                <a:latin typeface="Cascadia Mono" panose="020B0609020000020004" pitchFamily="49" charset="0"/>
              </a:rPr>
              <a:t>new</a:t>
            </a:r>
            <a:r>
              <a:rPr lang="en-US" sz="800" dirty="0">
                <a:solidFill>
                  <a:srgbClr val="000000"/>
                </a:solidFill>
                <a:latin typeface="Cascadia Mono" panose="020B0609020000020004" pitchFamily="49" charset="0"/>
              </a:rPr>
              <a:t> Calculator();</a:t>
            </a:r>
          </a:p>
          <a:p>
            <a:endParaRPr lang="en-US" sz="800" dirty="0">
              <a:solidFill>
                <a:srgbClr val="000000"/>
              </a:solidFill>
              <a:latin typeface="Cascadia Mono" panose="020B0609020000020004" pitchFamily="49" charset="0"/>
            </a:endParaRPr>
          </a:p>
          <a:p>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int</a:t>
            </a:r>
            <a:r>
              <a:rPr lang="en-US" sz="800" dirty="0">
                <a:solidFill>
                  <a:srgbClr val="000000"/>
                </a:solidFill>
                <a:latin typeface="Cascadia Mono" panose="020B0609020000020004" pitchFamily="49" charset="0"/>
              </a:rPr>
              <a:t> </a:t>
            </a:r>
            <a:r>
              <a:rPr lang="en-US" sz="800" dirty="0" err="1">
                <a:solidFill>
                  <a:srgbClr val="000000"/>
                </a:solidFill>
                <a:latin typeface="Cascadia Mono" panose="020B0609020000020004" pitchFamily="49" charset="0"/>
              </a:rPr>
              <a:t>sub_Result</a:t>
            </a:r>
            <a:r>
              <a:rPr lang="en-US" sz="800" dirty="0">
                <a:solidFill>
                  <a:srgbClr val="000000"/>
                </a:solidFill>
                <a:latin typeface="Cascadia Mono" panose="020B0609020000020004" pitchFamily="49" charset="0"/>
              </a:rPr>
              <a:t> = </a:t>
            </a:r>
            <a:r>
              <a:rPr lang="en-US" sz="800" dirty="0" err="1">
                <a:solidFill>
                  <a:srgbClr val="000000"/>
                </a:solidFill>
                <a:latin typeface="Cascadia Mono" panose="020B0609020000020004" pitchFamily="49" charset="0"/>
              </a:rPr>
              <a:t>cal.Sub</a:t>
            </a:r>
            <a:r>
              <a:rPr lang="en-US" sz="800" dirty="0">
                <a:solidFill>
                  <a:srgbClr val="000000"/>
                </a:solidFill>
                <a:latin typeface="Cascadia Mono" panose="020B0609020000020004" pitchFamily="49" charset="0"/>
              </a:rPr>
              <a:t>(3, 5);</a:t>
            </a:r>
          </a:p>
          <a:p>
            <a:endParaRPr lang="en-US" sz="800" dirty="0">
              <a:solidFill>
                <a:srgbClr val="000000"/>
              </a:solidFill>
              <a:latin typeface="Cascadia Mono" panose="020B0609020000020004" pitchFamily="49" charset="0"/>
            </a:endParaRPr>
          </a:p>
          <a:p>
            <a:r>
              <a:rPr lang="en-US" sz="800" dirty="0">
                <a:solidFill>
                  <a:srgbClr val="000000"/>
                </a:solidFill>
                <a:latin typeface="Cascadia Mono" panose="020B0609020000020004" pitchFamily="49" charset="0"/>
              </a:rPr>
              <a:t>            </a:t>
            </a:r>
            <a:r>
              <a:rPr lang="en-US" sz="800" dirty="0" err="1">
                <a:solidFill>
                  <a:srgbClr val="000000"/>
                </a:solidFill>
                <a:latin typeface="Cascadia Mono" panose="020B0609020000020004" pitchFamily="49" charset="0"/>
              </a:rPr>
              <a:t>Assert.That</a:t>
            </a:r>
            <a:r>
              <a:rPr lang="en-US" sz="800" dirty="0">
                <a:solidFill>
                  <a:srgbClr val="000000"/>
                </a:solidFill>
                <a:latin typeface="Cascadia Mono" panose="020B0609020000020004" pitchFamily="49" charset="0"/>
              </a:rPr>
              <a:t>(</a:t>
            </a:r>
            <a:r>
              <a:rPr lang="en-US" sz="800" dirty="0" err="1">
                <a:solidFill>
                  <a:srgbClr val="000000"/>
                </a:solidFill>
                <a:latin typeface="Cascadia Mono" panose="020B0609020000020004" pitchFamily="49" charset="0"/>
              </a:rPr>
              <a:t>sub_Result</a:t>
            </a:r>
            <a:r>
              <a:rPr lang="en-US" sz="800" dirty="0">
                <a:solidFill>
                  <a:srgbClr val="000000"/>
                </a:solidFill>
                <a:latin typeface="Cascadia Mono" panose="020B0609020000020004" pitchFamily="49" charset="0"/>
              </a:rPr>
              <a:t>, </a:t>
            </a:r>
            <a:r>
              <a:rPr lang="en-US" sz="800" dirty="0" err="1">
                <a:solidFill>
                  <a:srgbClr val="000000"/>
                </a:solidFill>
                <a:latin typeface="Cascadia Mono" panose="020B0609020000020004" pitchFamily="49" charset="0"/>
              </a:rPr>
              <a:t>Is.EqualTo</a:t>
            </a:r>
            <a:r>
              <a:rPr lang="en-US" sz="800" dirty="0">
                <a:solidFill>
                  <a:srgbClr val="000000"/>
                </a:solidFill>
                <a:latin typeface="Cascadia Mono" panose="020B0609020000020004" pitchFamily="49" charset="0"/>
              </a:rPr>
              <a:t>(8));</a:t>
            </a:r>
          </a:p>
          <a:p>
            <a:endParaRPr lang="en-US" sz="800" dirty="0">
              <a:solidFill>
                <a:srgbClr val="000000"/>
              </a:solidFill>
              <a:latin typeface="Cascadia Mono" panose="020B0609020000020004" pitchFamily="49" charset="0"/>
            </a:endParaRPr>
          </a:p>
          <a:p>
            <a:r>
              <a:rPr lang="en-US" sz="800" dirty="0">
                <a:solidFill>
                  <a:srgbClr val="000000"/>
                </a:solidFill>
                <a:latin typeface="Cascadia Mono" panose="020B0609020000020004" pitchFamily="49" charset="0"/>
              </a:rPr>
              <a:t>        }</a:t>
            </a:r>
            <a:endParaRPr lang="en-US" sz="800" dirty="0"/>
          </a:p>
        </p:txBody>
      </p:sp>
    </p:spTree>
    <p:extLst>
      <p:ext uri="{BB962C8B-B14F-4D97-AF65-F5344CB8AC3E}">
        <p14:creationId xmlns:p14="http://schemas.microsoft.com/office/powerpoint/2010/main" val="27046194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988</TotalTime>
  <Words>1504</Words>
  <Application>Microsoft Office PowerPoint</Application>
  <PresentationFormat>Widescreen</PresentationFormat>
  <Paragraphs>271</Paragraphs>
  <Slides>13</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Open Sans</vt:lpstr>
      <vt:lpstr>Roboto</vt:lpstr>
      <vt:lpstr>Times New Roman</vt:lpstr>
      <vt:lpstr>Nunito</vt:lpstr>
      <vt:lpstr>Oi</vt:lpstr>
      <vt:lpstr>Cascadia Mono</vt:lpstr>
      <vt:lpstr>Arial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448</cp:revision>
  <dcterms:created xsi:type="dcterms:W3CDTF">2020-08-07T13:14:06Z</dcterms:created>
  <dcterms:modified xsi:type="dcterms:W3CDTF">2022-11-17T15:11:00Z</dcterms:modified>
</cp:coreProperties>
</file>