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669" autoAdjust="0"/>
  </p:normalViewPr>
  <p:slideViewPr>
    <p:cSldViewPr>
      <p:cViewPr varScale="1">
        <p:scale>
          <a:sx n="83" d="100"/>
          <a:sy n="83" d="100"/>
        </p:scale>
        <p:origin x="-14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aravel.com/docs/5.0/routing#route-paramet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aravel.com/docs/5.0/routing#route-paramet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aravel.com/docs/5.0/routing#route-paramet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aravel.com/docs/5.0/routing#route-paramet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aravel.com/docs/5.0/routing#route-paramete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aravel.com/docs/5.0/routing#route-paramet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aravel.com/docs/5.0/routing#route-parameter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aravel.com/docs/5.0/routing#route-paramete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aravel.com/docs/5.0/routing#route-parameter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aravel.com/docs/5.0/routing#route-paramet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aravel.com/docs/5.0/routing#route-parameter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aravel.com/docs/5.0/routing#route-parameter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honline.info/" TargetMode="External"/><Relationship Id="rId2" Type="http://schemas.openxmlformats.org/officeDocument/2006/relationships/hyperlink" Target="http://laravel-viet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laravel.com/docs/5.0/routing#route-parameter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aravel.com/docs/5.0/routing#route-paramete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aravel.com/docs/5.0/routing#route-paramet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aravel.com/docs/5.0/routing#route-paramet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370"/>
            <a:ext cx="9144000" cy="54864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238" y="4949190"/>
            <a:ext cx="5868303" cy="838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GROUP: </a:t>
            </a:r>
            <a:r>
              <a:rPr lang="en-US" sz="2800" dirty="0" smtClean="0">
                <a:solidFill>
                  <a:srgbClr val="002060"/>
                </a:solidFill>
              </a:rPr>
              <a:t>NamDT5, DungBQ3, DinhMV2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Create a new Middleware</a:t>
            </a:r>
            <a:endParaRPr lang="en-US" sz="3200" dirty="0">
              <a:solidFill>
                <a:schemeClr val="bg1"/>
              </a:solidFill>
              <a:latin typeface="Calibri (Body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4525963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bg2">
                  <a:lumMod val="75000"/>
                </a:schemeClr>
              </a:solidFill>
              <a:hlinkClick r:id="rId2"/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://laravel.com/assets/img/larave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"/>
            <a:ext cx="838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4675" y="1651218"/>
            <a:ext cx="6740525" cy="384648"/>
          </a:xfrm>
          <a:prstGeom prst="rect">
            <a:avLst/>
          </a:prstGeom>
          <a:solidFill>
            <a:srgbClr val="F0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php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 artisan </a:t>
            </a:r>
            <a:r>
              <a:rPr lang="en-US" sz="1000" dirty="0" err="1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make:middleware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OldMiddleware</a:t>
            </a:r>
            <a:endParaRPr lang="en-US" sz="1000" dirty="0">
              <a:solidFill>
                <a:srgbClr val="555555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2286000"/>
            <a:ext cx="674052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59485" y="33431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Before / After Middleware</a:t>
            </a:r>
            <a:endParaRPr lang="en-US" sz="3200" dirty="0">
              <a:solidFill>
                <a:schemeClr val="bg1"/>
              </a:solidFill>
              <a:latin typeface="Calibri (Body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4525963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bg2">
                  <a:lumMod val="75000"/>
                </a:schemeClr>
              </a:solidFill>
              <a:hlinkClick r:id="rId2"/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://laravel.com/assets/img/larave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"/>
            <a:ext cx="838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42110"/>
            <a:ext cx="64770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600"/>
            <a:ext cx="64770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959485" y="33431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Terminable Middleware</a:t>
            </a:r>
            <a:endParaRPr lang="en-US" sz="3200" dirty="0">
              <a:solidFill>
                <a:schemeClr val="bg1"/>
              </a:solidFill>
              <a:latin typeface="Calibri (Body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1"/>
            <a:ext cx="8229600" cy="3383280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Do some work after the HTTP response has already been sent to the browser</a:t>
            </a: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Ex: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S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essionStart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middleware</a:t>
            </a: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bg2">
                  <a:lumMod val="75000"/>
                </a:schemeClr>
              </a:solidFill>
              <a:hlinkClick r:id="rId2"/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://laravel.com/assets/img/larave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"/>
            <a:ext cx="838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959485" y="33431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Middleware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66" y="3531870"/>
            <a:ext cx="63341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1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Registering</a:t>
            </a:r>
            <a:endParaRPr lang="en-US" sz="3200" dirty="0">
              <a:solidFill>
                <a:schemeClr val="bg1"/>
              </a:solidFill>
              <a:latin typeface="Calibri (Body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Global Middleware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Run during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every HTTP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request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Declare in </a:t>
            </a:r>
            <a:r>
              <a:rPr lang="en-US" sz="2000" dirty="0" smtClean="0">
                <a:solidFill>
                  <a:srgbClr val="FFFF00"/>
                </a:solidFill>
              </a:rPr>
              <a:t>app/Http/</a:t>
            </a:r>
            <a:r>
              <a:rPr lang="en-US" sz="2000" dirty="0" err="1" smtClean="0">
                <a:solidFill>
                  <a:srgbClr val="FFFF00"/>
                </a:solidFill>
              </a:rPr>
              <a:t>Kernel.php</a:t>
            </a:r>
            <a:endParaRPr lang="en-US" sz="2000" dirty="0" smtClean="0">
              <a:solidFill>
                <a:srgbClr val="FFFF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Assigning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To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Routes</a:t>
            </a:r>
          </a:p>
          <a:p>
            <a:pPr marL="857250" lvl="2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Assign a short-hand key in </a:t>
            </a:r>
            <a:r>
              <a:rPr lang="en-US" sz="2000" dirty="0" smtClean="0">
                <a:solidFill>
                  <a:srgbClr val="FFFF00"/>
                </a:solidFill>
              </a:rPr>
              <a:t>app/Http/</a:t>
            </a:r>
            <a:r>
              <a:rPr lang="en-US" sz="2000" dirty="0" err="1" smtClean="0">
                <a:solidFill>
                  <a:srgbClr val="FFFF00"/>
                </a:solidFill>
              </a:rPr>
              <a:t>Kernel.php</a:t>
            </a:r>
            <a:endParaRPr lang="en-US" sz="2000" dirty="0" smtClean="0"/>
          </a:p>
          <a:p>
            <a:pPr marL="857250" lvl="2" indent="-457200">
              <a:buFont typeface="+mj-lt"/>
              <a:buAutoNum type="arabicPeriod"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857250" lvl="2" indent="-457200">
              <a:buFont typeface="+mj-lt"/>
              <a:buAutoNum type="arabicPeriod"/>
            </a:pPr>
            <a:endParaRPr lang="en-US" sz="2000" dirty="0">
              <a:solidFill>
                <a:srgbClr val="FFFF00"/>
              </a:solidFill>
            </a:endParaRPr>
          </a:p>
          <a:p>
            <a:pPr marL="857250" lvl="2" indent="-457200">
              <a:buFont typeface="+mj-lt"/>
              <a:buAutoNum type="arabicPeriod"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857250" lvl="2" indent="-457200"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U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se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the middleware key in the route options array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857250" lvl="2" indent="-457200">
              <a:buFont typeface="+mj-lt"/>
              <a:buAutoNum type="arabicPeriod"/>
            </a:pPr>
            <a:endParaRPr lang="en-US" sz="2000" dirty="0">
              <a:solidFill>
                <a:srgbClr val="FFFF00"/>
              </a:solidFill>
            </a:endParaRPr>
          </a:p>
          <a:p>
            <a:pPr marL="857250" lvl="2" indent="-457200">
              <a:buFont typeface="+mj-lt"/>
              <a:buAutoNum type="arabicPeriod"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857250" lvl="2" indent="-457200">
              <a:buFont typeface="+mj-lt"/>
              <a:buAutoNum type="arabicPeriod"/>
            </a:pPr>
            <a:endParaRPr lang="en-US" sz="2000" dirty="0">
              <a:solidFill>
                <a:srgbClr val="FFFF00"/>
              </a:solidFill>
            </a:endParaRPr>
          </a:p>
          <a:p>
            <a:pPr marL="857250" lvl="2" indent="-457200">
              <a:buFont typeface="+mj-lt"/>
              <a:buAutoNum type="arabicPeriod"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857250" lvl="2" indent="-457200">
              <a:buFont typeface="+mj-lt"/>
              <a:buAutoNum type="arabicPeriod"/>
            </a:pPr>
            <a:endParaRPr lang="en-US" sz="2000" dirty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bg2">
                  <a:lumMod val="75000"/>
                </a:schemeClr>
              </a:solidFill>
              <a:hlinkClick r:id="rId2"/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://laravel.com/assets/img/larave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"/>
            <a:ext cx="838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59485" y="33431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Middleware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3775" y="3245391"/>
            <a:ext cx="7064755" cy="938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protected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routeMiddleware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[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auth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=&gt;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'App\Http\Middleware\Authenticate'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auth.basic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=&gt;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'Illuminate\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Auth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\Middleware\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AuthenticateWithBasicAuth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'guest'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=&gt;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'App\Http\Middleware\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RedirectIfAuthenticated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4724400"/>
            <a:ext cx="706475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5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CONTROLLER</a:t>
            </a:r>
            <a:endParaRPr lang="en-US" sz="2800" dirty="0">
              <a:solidFill>
                <a:schemeClr val="bg1"/>
              </a:solidFill>
              <a:latin typeface="Calibri (Body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Group related HTTP request handling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logic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Ex: </a:t>
            </a:r>
          </a:p>
          <a:p>
            <a:pPr marL="857250" lvl="2" indent="-457200">
              <a:buFont typeface="+mj-lt"/>
              <a:buAutoNum type="arabicPeriod"/>
            </a:pPr>
            <a:endParaRPr lang="en-US" sz="2000" dirty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bg2">
                  <a:lumMod val="75000"/>
                </a:schemeClr>
              </a:solidFill>
              <a:hlinkClick r:id="rId2"/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://laravel.com/assets/img/larave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"/>
            <a:ext cx="838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14400" y="2517576"/>
            <a:ext cx="7391399" cy="384648"/>
          </a:xfrm>
          <a:prstGeom prst="rect">
            <a:avLst/>
          </a:prstGeom>
          <a:solidFill>
            <a:srgbClr val="F0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'user/{id}'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 err="1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UserController@showProfile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914400" y="3494031"/>
            <a:ext cx="7391399" cy="2692972"/>
          </a:xfrm>
          <a:prstGeom prst="rect">
            <a:avLst/>
          </a:prstGeom>
          <a:solidFill>
            <a:srgbClr val="F0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&lt;?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php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App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Controllers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use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Controllers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Controller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UserController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Controller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   /** 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   *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Show the profile for the given user. </a:t>
            </a:r>
            <a:endParaRPr lang="en-US" sz="1000" dirty="0" smtClean="0">
              <a:solidFill>
                <a:srgbClr val="999999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   * 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   *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000" dirty="0" err="1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$id </a:t>
            </a:r>
            <a:endParaRPr lang="en-US" sz="1000" dirty="0" smtClean="0">
              <a:solidFill>
                <a:srgbClr val="999999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   *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@return Response </a:t>
            </a:r>
            <a:endParaRPr lang="en-US" sz="1000" dirty="0" smtClean="0">
              <a:solidFill>
                <a:srgbClr val="999999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   */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showProfile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$id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000" dirty="0" smtClean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view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 err="1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user.profile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'user'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 err="1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findOrFail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$id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)]);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REQUEST</a:t>
            </a:r>
            <a:endParaRPr lang="en-US" sz="2800" dirty="0">
              <a:solidFill>
                <a:schemeClr val="bg1"/>
              </a:solidFill>
              <a:latin typeface="Calibri (Body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622"/>
            <a:ext cx="8229600" cy="497855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Illuminate\Http\Request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Simple method to access all user input </a:t>
            </a: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bg2">
                  <a:lumMod val="75000"/>
                </a:schemeClr>
              </a:solidFill>
              <a:hlinkClick r:id="rId2"/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://laravel.com/assets/img/larave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"/>
            <a:ext cx="838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76300" y="2710123"/>
            <a:ext cx="7391399" cy="2759137"/>
          </a:xfrm>
          <a:prstGeom prst="rect">
            <a:avLst/>
          </a:prstGeom>
          <a:solidFill>
            <a:srgbClr val="F0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$name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'name'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$name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'name'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'Sally'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has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'name'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// 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$input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all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 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// Get only some of inputs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$input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only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'username'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'password'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$input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except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 err="1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credit_card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// Working with array input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$input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Request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'products.0.name'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53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20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RESPONSE</a:t>
            </a:r>
            <a:endParaRPr lang="en-US" sz="2800" dirty="0">
              <a:solidFill>
                <a:schemeClr val="bg1"/>
              </a:solidFill>
              <a:latin typeface="Calibri (Body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162"/>
            <a:ext cx="8229600" cy="497855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Basic response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Redirects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1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File download response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bg2">
                  <a:lumMod val="75000"/>
                </a:schemeClr>
              </a:solidFill>
              <a:hlinkClick r:id="rId2"/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://laravel.com/assets/img/larave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"/>
            <a:ext cx="838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76300" y="1625863"/>
            <a:ext cx="7391399" cy="538536"/>
          </a:xfrm>
          <a:prstGeom prst="rect">
            <a:avLst/>
          </a:prstGeom>
          <a:solidFill>
            <a:srgbClr val="F0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-&gt;view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-&gt;header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'Content-Type'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$type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00" dirty="0" err="1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withCookie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cookie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'name'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'value</a:t>
            </a:r>
            <a:r>
              <a:rPr lang="en-US" sz="1000" dirty="0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));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76300" y="2653113"/>
            <a:ext cx="7391399" cy="2231307"/>
          </a:xfrm>
          <a:prstGeom prst="rect">
            <a:avLst/>
          </a:prstGeom>
          <a:solidFill>
            <a:srgbClr val="F0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// Redirect with flash message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'user/login'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-&gt;with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'message'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'Login Failed'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// Redirect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back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-&gt;back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-&gt;back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00" dirty="0" err="1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withInput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solidFill>
                <a:srgbClr val="0077AA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// For a route with the following URI: profile/{user} </a:t>
            </a:r>
            <a:endParaRPr lang="en-US" sz="1000" dirty="0" smtClean="0">
              <a:solidFill>
                <a:srgbClr val="999999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-&gt;route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'profile'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'user'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DA564A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]);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// Redirect to a action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redirect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-&gt;action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'App\Http\Controllers\</a:t>
            </a:r>
            <a:r>
              <a:rPr lang="en-US" sz="1000" dirty="0" err="1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HomeController@index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  <a:endParaRPr lang="en-US" sz="1000" dirty="0">
              <a:solidFill>
                <a:srgbClr val="0077AA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876300" y="5414647"/>
            <a:ext cx="7391399" cy="692425"/>
          </a:xfrm>
          <a:prstGeom prst="rect">
            <a:avLst/>
          </a:prstGeom>
          <a:solidFill>
            <a:srgbClr val="F0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-&gt;download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000" dirty="0" err="1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pathToFile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-&gt;download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000" dirty="0" err="1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pathToFile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$name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$headers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-&gt;download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000" dirty="0" err="1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pathToFile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00" dirty="0" err="1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deleteFileAfterSend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DA564A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000" dirty="0" smtClean="0">
              <a:solidFill>
                <a:srgbClr val="0077AA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4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TEMPLATES</a:t>
            </a:r>
            <a:endParaRPr lang="en-US" sz="2800" dirty="0">
              <a:solidFill>
                <a:schemeClr val="bg1"/>
              </a:solidFill>
              <a:latin typeface="Calibri (Body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622"/>
            <a:ext cx="8229600" cy="497855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Use Blade template engine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Defining A Blade Layout</a:t>
            </a: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Using blade layout</a:t>
            </a: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bg2">
                  <a:lumMod val="75000"/>
                </a:schemeClr>
              </a:solidFill>
              <a:hlinkClick r:id="rId2"/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://laravel.com/assets/img/larave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"/>
            <a:ext cx="838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76300" y="2359326"/>
            <a:ext cx="7391399" cy="2077419"/>
          </a:xfrm>
          <a:prstGeom prst="rect">
            <a:avLst/>
          </a:prstGeom>
          <a:solidFill>
            <a:srgbClr val="F0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&lt;!-- Stored in resources/views/layouts/</a:t>
            </a:r>
            <a:r>
              <a:rPr lang="en-US" sz="1000" dirty="0" err="1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master.blade.php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--&gt;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>
                <a:solidFill>
                  <a:srgbClr val="DA564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>
                <a:solidFill>
                  <a:srgbClr val="DA564A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@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section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'sidebar'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This 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is the master sidebar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@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show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>
                <a:solidFill>
                  <a:srgbClr val="DA564A"/>
                </a:solidFill>
                <a:latin typeface="Consolas" pitchFamily="49" charset="0"/>
                <a:cs typeface="Consolas" pitchFamily="49" charset="0"/>
              </a:rPr>
              <a:t>div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@</a:t>
            </a: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'content'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000" dirty="0">
                <a:solidFill>
                  <a:srgbClr val="DA564A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000" dirty="0">
                <a:solidFill>
                  <a:srgbClr val="DA564A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000" dirty="0">
                <a:solidFill>
                  <a:srgbClr val="DA564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solidFill>
                <a:srgbClr val="4EA1D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76299" y="4902484"/>
            <a:ext cx="7391399" cy="1615754"/>
          </a:xfrm>
          <a:prstGeom prst="rect">
            <a:avLst/>
          </a:prstGeom>
          <a:solidFill>
            <a:srgbClr val="F0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 err="1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layouts.master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section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'sidebar'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@</a:t>
            </a: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parent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>
                <a:solidFill>
                  <a:srgbClr val="DA564A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is appended to the master sidebar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.&lt;/</a:t>
            </a:r>
            <a:r>
              <a:rPr lang="en-US" sz="1000" dirty="0">
                <a:solidFill>
                  <a:srgbClr val="DA564A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{{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isset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($</a:t>
            </a: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?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: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'Default'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}}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stop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section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'content'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>
                <a:solidFill>
                  <a:srgbClr val="DA564A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is my body content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.&lt;/</a:t>
            </a:r>
            <a:r>
              <a:rPr lang="en-US" sz="1000" dirty="0">
                <a:solidFill>
                  <a:srgbClr val="DA564A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stop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90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CACHE</a:t>
            </a:r>
            <a:endParaRPr lang="en-US" sz="2800" dirty="0">
              <a:solidFill>
                <a:schemeClr val="bg1"/>
              </a:solidFill>
              <a:latin typeface="Calibri (Body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172"/>
            <a:ext cx="8229600" cy="497855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Configuration:  </a:t>
            </a:r>
            <a:r>
              <a:rPr lang="en-US" sz="2400" dirty="0" err="1" smtClean="0">
                <a:solidFill>
                  <a:srgbClr val="FFFF00"/>
                </a:solidFill>
              </a:rPr>
              <a:t>config</a:t>
            </a:r>
            <a:r>
              <a:rPr lang="en-US" sz="2400" dirty="0" smtClean="0">
                <a:solidFill>
                  <a:srgbClr val="FFFF00"/>
                </a:solidFill>
              </a:rPr>
              <a:t>/</a:t>
            </a:r>
            <a:r>
              <a:rPr lang="en-US" sz="2400" dirty="0" err="1" smtClean="0">
                <a:solidFill>
                  <a:srgbClr val="FFFF00"/>
                </a:solidFill>
              </a:rPr>
              <a:t>cache.php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Support popular caching </a:t>
            </a:r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backends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: 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APC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Array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Database</a:t>
            </a: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File cache (default)</a:t>
            </a:r>
          </a:p>
          <a:p>
            <a:pPr lvl="1"/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Memcache</a:t>
            </a: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Redis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Note: 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In-memory cache is recommended for large applications: (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memcache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, APC)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Install “</a:t>
            </a:r>
            <a:r>
              <a:rPr lang="en-US" sz="2000" dirty="0" err="1" smtClean="0">
                <a:solidFill>
                  <a:srgbClr val="FFFF00"/>
                </a:solidFill>
              </a:rPr>
              <a:t>predis</a:t>
            </a:r>
            <a:r>
              <a:rPr lang="en-US" sz="2000" dirty="0" smtClean="0">
                <a:solidFill>
                  <a:srgbClr val="FFFF00"/>
                </a:solidFill>
              </a:rPr>
              <a:t>/</a:t>
            </a:r>
            <a:r>
              <a:rPr lang="en-US" sz="2000" dirty="0" err="1" smtClean="0">
                <a:solidFill>
                  <a:srgbClr val="FFFF00"/>
                </a:solidFill>
              </a:rPr>
              <a:t>predis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” package via </a:t>
            </a:r>
            <a:r>
              <a:rPr lang="en-US" sz="2000" dirty="0" smtClean="0">
                <a:solidFill>
                  <a:srgbClr val="FFFF00"/>
                </a:solidFill>
              </a:rPr>
              <a:t>composer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before use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Redis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cache</a:t>
            </a: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bg2">
                  <a:lumMod val="75000"/>
                </a:schemeClr>
              </a:solidFill>
              <a:hlinkClick r:id="rId2"/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://laravel.com/assets/img/larave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"/>
            <a:ext cx="838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0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DATABASE</a:t>
            </a:r>
            <a:endParaRPr lang="en-US" sz="2800" dirty="0">
              <a:solidFill>
                <a:schemeClr val="bg1"/>
              </a:solidFill>
              <a:latin typeface="Calibri (Body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172"/>
            <a:ext cx="8229600" cy="497855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Configuration:  </a:t>
            </a:r>
            <a:r>
              <a:rPr lang="en-US" sz="2400" dirty="0" err="1" smtClean="0">
                <a:solidFill>
                  <a:srgbClr val="FFFF00"/>
                </a:solidFill>
              </a:rPr>
              <a:t>config</a:t>
            </a:r>
            <a:r>
              <a:rPr lang="en-US" sz="2400" dirty="0" smtClean="0">
                <a:solidFill>
                  <a:srgbClr val="FFFF00"/>
                </a:solidFill>
              </a:rPr>
              <a:t>/</a:t>
            </a:r>
            <a:r>
              <a:rPr lang="en-US" sz="2400" dirty="0" err="1" smtClean="0">
                <a:solidFill>
                  <a:srgbClr val="FFFF00"/>
                </a:solidFill>
              </a:rPr>
              <a:t>database.php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Support 4 database systems: </a:t>
            </a:r>
          </a:p>
          <a:p>
            <a:pPr lvl="1"/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Mysql</a:t>
            </a: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</a:rPr>
              <a:t>Postgres</a:t>
            </a: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SQLite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SQL Server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Read/ write connection </a:t>
            </a: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bg2">
                  <a:lumMod val="75000"/>
                </a:schemeClr>
              </a:solidFill>
              <a:hlinkClick r:id="rId2"/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://laravel.com/assets/img/larave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"/>
            <a:ext cx="838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93885" y="4053951"/>
            <a:ext cx="7391399" cy="2539084"/>
          </a:xfrm>
          <a:prstGeom prst="rect">
            <a:avLst/>
          </a:prstGeom>
          <a:solidFill>
            <a:srgbClr val="F0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 err="1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'read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000" dirty="0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'host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'192.168.1.1'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],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'write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000" dirty="0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'host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'196.168.1.2'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],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'driver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 err="1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'database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'database'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'username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'root'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'password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'charset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'utf8'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'collation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'utf8_unicode_ci'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'prefix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],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INTRODUCTION</a:t>
            </a:r>
            <a:endParaRPr lang="en-US" dirty="0">
              <a:solidFill>
                <a:schemeClr val="bg1"/>
              </a:solidFill>
              <a:latin typeface="Calibri (Body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PHP Framework For Web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Artisans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Author: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Taylor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Otwell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MVC framework – base on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PHP &gt;=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5.4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Use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Composer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Large community 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Full Documentation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Text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Video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://laravel.com/assets/img/laravel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"/>
            <a:ext cx="838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08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Running Queries</a:t>
            </a:r>
            <a:endParaRPr lang="en-US" sz="2800" dirty="0">
              <a:solidFill>
                <a:schemeClr val="bg1"/>
              </a:solidFill>
              <a:latin typeface="Calibri (Body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1003"/>
            <a:ext cx="8229600" cy="540027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Basic queries</a:t>
            </a:r>
            <a:endParaRPr lang="en-US" sz="2400" dirty="0">
              <a:solidFill>
                <a:srgbClr val="FFFF00"/>
              </a:solidFill>
            </a:endParaRPr>
          </a:p>
          <a:p>
            <a:endParaRPr lang="en-US" sz="30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30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Listen for Queries Events</a:t>
            </a: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9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2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Database Transactions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Rollback automatically if has any exception thrown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Query logging</a:t>
            </a:r>
          </a:p>
          <a:p>
            <a:pPr lvl="1">
              <a:buFont typeface="Wingdings" pitchFamily="2" charset="2"/>
              <a:buChar char="§"/>
            </a:pP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Log </a:t>
            </a: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in memory all queries that have been run for the current request</a:t>
            </a: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bg2">
                  <a:lumMod val="75000"/>
                </a:schemeClr>
              </a:solidFill>
              <a:hlinkClick r:id="rId2"/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://laravel.com/assets/img/larave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"/>
            <a:ext cx="838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59485" y="334317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Database</a:t>
            </a:r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93884" y="1414254"/>
            <a:ext cx="7391399" cy="846313"/>
          </a:xfrm>
          <a:prstGeom prst="rect">
            <a:avLst/>
          </a:prstGeom>
          <a:solidFill>
            <a:srgbClr val="F0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$results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DB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'select * from users where id = :id'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'id'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DA564A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]);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DB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'insert into users (id, name) values (?, ?)'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000" dirty="0">
                <a:solidFill>
                  <a:srgbClr val="DA564A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 err="1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Dayle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]);</a:t>
            </a:r>
            <a:endParaRPr lang="en-US" sz="1000" b="1" dirty="0">
              <a:solidFill>
                <a:srgbClr val="525252"/>
              </a:solidFill>
              <a:latin typeface="Source Sans Pro"/>
              <a:cs typeface="Arial" pitchFamily="34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DB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'update users set votes = 100 where name = ?'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'John'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]);</a:t>
            </a:r>
            <a:endParaRPr lang="en-US" sz="1000" b="1" dirty="0">
              <a:solidFill>
                <a:srgbClr val="525252"/>
              </a:solidFill>
              <a:latin typeface="Source Sans Pro"/>
              <a:cs typeface="Arial" pitchFamily="34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DB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'delete from users'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93884" y="2770615"/>
            <a:ext cx="7391399" cy="692425"/>
          </a:xfrm>
          <a:prstGeom prst="rect">
            <a:avLst/>
          </a:prstGeom>
          <a:solidFill>
            <a:srgbClr val="F0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DB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listen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1000" dirty="0" err="1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sql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$bindings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$time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// 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});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905314" y="4411237"/>
            <a:ext cx="7391399" cy="846313"/>
          </a:xfrm>
          <a:prstGeom prst="rect">
            <a:avLst/>
          </a:prstGeom>
          <a:solidFill>
            <a:srgbClr val="F0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DB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transaction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smtClean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DB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'users'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-&gt;update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([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'votes'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DA564A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]);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smtClean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DB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'posts'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-&gt;delete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});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920554" y="6047959"/>
            <a:ext cx="7391399" cy="538536"/>
          </a:xfrm>
          <a:prstGeom prst="rect">
            <a:avLst/>
          </a:prstGeom>
          <a:solidFill>
            <a:srgbClr val="F0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DB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000" dirty="0" err="1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enableQueryLog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$queries = </a:t>
            </a:r>
            <a:r>
              <a:rPr lang="en-US" sz="1000" dirty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DB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 err="1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getQueryLog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>
              <a:solidFill>
                <a:srgbClr val="555555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ELOQUENT ORM</a:t>
            </a:r>
            <a:endParaRPr lang="en-US" sz="2800" dirty="0">
              <a:solidFill>
                <a:schemeClr val="bg1"/>
              </a:solidFill>
              <a:latin typeface="Calibri (Body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172"/>
            <a:ext cx="8229600" cy="4978559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Simple </a:t>
            </a:r>
            <a:r>
              <a:rPr lang="en-US" sz="2400" dirty="0" err="1">
                <a:solidFill>
                  <a:srgbClr val="FFFF00"/>
                </a:solidFill>
              </a:rPr>
              <a:t>ActiveRecord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implementation 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Very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powerful and expressive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ORM in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Laravel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each Eloquent model represents a single database table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Very easy to use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Easy to design database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bg2">
                  <a:lumMod val="75000"/>
                </a:schemeClr>
              </a:solidFill>
              <a:hlinkClick r:id="rId2"/>
            </a:endParaRP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://laravel.com/assets/img/larave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"/>
            <a:ext cx="838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81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REFER</a:t>
            </a:r>
            <a:endParaRPr lang="en-US" sz="2800" dirty="0">
              <a:solidFill>
                <a:schemeClr val="bg1"/>
              </a:solidFill>
              <a:latin typeface="Calibri (Body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172"/>
            <a:ext cx="8229600" cy="4978559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Laravel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5.0 document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http://laravel.com/docs/5.0 </a:t>
            </a:r>
          </a:p>
          <a:p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Laracasts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forum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https://laracasts.com/discuss</a:t>
            </a: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Laravel.io forum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http://laravel.io/forum</a:t>
            </a:r>
          </a:p>
          <a:p>
            <a:r>
              <a:rPr lang="en-US" sz="2400" dirty="0" err="1" smtClean="0">
                <a:solidFill>
                  <a:schemeClr val="bg2">
                    <a:lumMod val="75000"/>
                  </a:schemeClr>
                </a:solidFill>
              </a:rPr>
              <a:t>Laravel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Vietnam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http://laravel-viet.net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3"/>
              </a:rPr>
              <a:t>www.qhonline.info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laravelviet.net</a:t>
            </a: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bg2">
                  <a:lumMod val="75000"/>
                </a:schemeClr>
              </a:solidFill>
              <a:hlinkClick r:id="rId4"/>
            </a:endParaRP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://laravel.com/assets/img/laravel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"/>
            <a:ext cx="838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5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665" y="2590800"/>
            <a:ext cx="8229601" cy="7159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THANK YOU FOR YOUR TIME</a:t>
            </a:r>
            <a:endParaRPr lang="en-US" sz="4000" b="1" dirty="0">
              <a:solidFill>
                <a:schemeClr val="bg1"/>
              </a:solidFill>
              <a:latin typeface="Calibri (Body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1190228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chemeClr val="bg2">
                    <a:lumMod val="75000"/>
                  </a:schemeClr>
                </a:solidFill>
              </a:rPr>
              <a:t>PLEASE ENJOY OUR </a:t>
            </a:r>
            <a:r>
              <a:rPr lang="en-US" sz="3600" b="1" dirty="0">
                <a:solidFill>
                  <a:srgbClr val="FFFF00"/>
                </a:solidFill>
              </a:rPr>
              <a:t>DEMO</a:t>
            </a:r>
            <a:endParaRPr lang="en-US" sz="2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://laravel.com/assets/img/laravel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990602"/>
            <a:ext cx="2133600" cy="145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4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INSTALLATION</a:t>
            </a:r>
            <a:endParaRPr lang="en-US" sz="3200" dirty="0">
              <a:solidFill>
                <a:schemeClr val="bg1"/>
              </a:solidFill>
              <a:latin typeface="Calibri (Body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052"/>
            <a:ext cx="8229600" cy="497855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Install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composer</a:t>
            </a: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Server requirements</a:t>
            </a:r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PHP &gt;= 5.4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Mcrypt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PHP Extension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OpenSSL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PHP Extension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Mbstring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PHP Extension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Tokenizer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PHP Extension</a:t>
            </a: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Create a new project</a:t>
            </a: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Start project</a:t>
            </a: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://laravel.com/assets/img/laravel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"/>
            <a:ext cx="838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925830" y="4575810"/>
            <a:ext cx="7235825" cy="5152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4ED0"/>
                </a:solidFill>
                <a:latin typeface="inherit"/>
              </a:rPr>
              <a:t>composer </a:t>
            </a:r>
            <a:r>
              <a:rPr lang="en-US" sz="1600" dirty="0">
                <a:solidFill>
                  <a:srgbClr val="000000"/>
                </a:solidFill>
                <a:latin typeface="inherit"/>
              </a:rPr>
              <a:t>create</a:t>
            </a:r>
            <a:r>
              <a:rPr lang="en-US" sz="1600" dirty="0">
                <a:solidFill>
                  <a:srgbClr val="006FE0"/>
                </a:solidFill>
                <a:latin typeface="inherit"/>
              </a:rPr>
              <a:t>-</a:t>
            </a:r>
            <a:r>
              <a:rPr lang="en-US" sz="1600" dirty="0">
                <a:solidFill>
                  <a:srgbClr val="004ED0"/>
                </a:solidFill>
                <a:latin typeface="inherit"/>
              </a:rPr>
              <a:t>project </a:t>
            </a:r>
            <a:r>
              <a:rPr lang="en-US" sz="1600" dirty="0" err="1">
                <a:solidFill>
                  <a:srgbClr val="000000"/>
                </a:solidFill>
                <a:latin typeface="inherit"/>
              </a:rPr>
              <a:t>laravel</a:t>
            </a:r>
            <a:r>
              <a:rPr lang="en-US" sz="1600" dirty="0">
                <a:solidFill>
                  <a:srgbClr val="006FE0"/>
                </a:solidFill>
                <a:latin typeface="inherit"/>
              </a:rPr>
              <a:t>/</a:t>
            </a:r>
            <a:r>
              <a:rPr lang="en-US" sz="1600" dirty="0" err="1">
                <a:solidFill>
                  <a:srgbClr val="004ED0"/>
                </a:solidFill>
                <a:latin typeface="inherit"/>
              </a:rPr>
              <a:t>laravel</a:t>
            </a:r>
            <a:r>
              <a:rPr lang="en-US" sz="1600" dirty="0">
                <a:solidFill>
                  <a:srgbClr val="004ED0"/>
                </a:solidFill>
                <a:latin typeface="inherit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inherit"/>
              </a:rPr>
              <a:t>projectName</a:t>
            </a:r>
            <a:r>
              <a:rPr lang="en-US" sz="1600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1600" dirty="0">
                <a:solidFill>
                  <a:srgbClr val="006FE0"/>
                </a:solidFill>
                <a:latin typeface="inherit"/>
              </a:rPr>
              <a:t>--</a:t>
            </a:r>
            <a:r>
              <a:rPr lang="en-US" sz="1600" dirty="0" smtClean="0">
                <a:solidFill>
                  <a:srgbClr val="000000"/>
                </a:solidFill>
                <a:latin typeface="inherit"/>
              </a:rPr>
              <a:t>prefer</a:t>
            </a:r>
            <a:r>
              <a:rPr lang="en-US" sz="1600" dirty="0" smtClean="0">
                <a:solidFill>
                  <a:srgbClr val="006FE0"/>
                </a:solidFill>
                <a:latin typeface="inherit"/>
              </a:rPr>
              <a:t>-</a:t>
            </a:r>
            <a:r>
              <a:rPr lang="en-US" sz="1600" dirty="0" err="1" smtClean="0">
                <a:solidFill>
                  <a:srgbClr val="000000"/>
                </a:solidFill>
                <a:latin typeface="inherit"/>
              </a:rPr>
              <a:t>dist</a:t>
            </a:r>
            <a:endParaRPr lang="en-US" sz="1600" dirty="0">
              <a:solidFill>
                <a:srgbClr val="000000"/>
              </a:solidFill>
              <a:latin typeface="inheri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59485" y="5562600"/>
            <a:ext cx="7235825" cy="5152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4ED0"/>
                </a:solidFill>
                <a:latin typeface="inherit"/>
              </a:rPr>
              <a:t>php</a:t>
            </a:r>
            <a:r>
              <a:rPr lang="en-US" sz="1600" dirty="0" smtClean="0">
                <a:solidFill>
                  <a:srgbClr val="004ED0"/>
                </a:solidFill>
                <a:latin typeface="inheri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inherit"/>
              </a:rPr>
              <a:t>artisan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4ED0"/>
                </a:solidFill>
                <a:latin typeface="inherit"/>
              </a:rPr>
              <a:t>serve</a:t>
            </a:r>
            <a:endParaRPr lang="en-US" sz="1600" dirty="0">
              <a:solidFill>
                <a:srgbClr val="000000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5367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FOLDER STRUCTURE</a:t>
            </a:r>
            <a:endParaRPr lang="en-US" sz="3200" dirty="0">
              <a:solidFill>
                <a:schemeClr val="bg1"/>
              </a:solidFill>
              <a:latin typeface="Calibri (Body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://laravel.com/assets/img/laravel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"/>
            <a:ext cx="838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http://iteration9.com/wp-content/uploads/sites/2/2014/09/laravel-5-dir-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181100"/>
            <a:ext cx="6400800" cy="562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0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BASE FEATURES</a:t>
            </a:r>
            <a:endParaRPr lang="en-US" sz="3200" dirty="0">
              <a:solidFill>
                <a:schemeClr val="bg1"/>
              </a:solidFill>
              <a:latin typeface="Calibri (Body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Bundles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Composer</a:t>
            </a:r>
          </a:p>
          <a:p>
            <a:r>
              <a:rPr lang="en-US" sz="3100" dirty="0">
                <a:solidFill>
                  <a:schemeClr val="bg2">
                    <a:lumMod val="75000"/>
                  </a:schemeClr>
                </a:solidFill>
              </a:rPr>
              <a:t>Eloquent ORM</a:t>
            </a:r>
          </a:p>
          <a:p>
            <a:r>
              <a:rPr lang="en-US" sz="3100" dirty="0">
                <a:solidFill>
                  <a:schemeClr val="bg2">
                    <a:lumMod val="75000"/>
                  </a:schemeClr>
                </a:solidFill>
              </a:rPr>
              <a:t>Application logic</a:t>
            </a:r>
          </a:p>
          <a:p>
            <a:r>
              <a:rPr lang="en-US" sz="3100" dirty="0">
                <a:solidFill>
                  <a:schemeClr val="bg2">
                    <a:lumMod val="75000"/>
                  </a:schemeClr>
                </a:solidFill>
              </a:rPr>
              <a:t>Routes</a:t>
            </a:r>
          </a:p>
          <a:p>
            <a:r>
              <a:rPr lang="en-US" sz="3100" dirty="0">
                <a:solidFill>
                  <a:schemeClr val="bg2">
                    <a:lumMod val="75000"/>
                  </a:schemeClr>
                </a:solidFill>
              </a:rPr>
              <a:t>Restful Controller</a:t>
            </a:r>
          </a:p>
          <a:p>
            <a:r>
              <a:rPr lang="en-US" sz="3100" dirty="0">
                <a:solidFill>
                  <a:schemeClr val="bg2">
                    <a:lumMod val="75000"/>
                  </a:schemeClr>
                </a:solidFill>
              </a:rPr>
              <a:t>Class auto loading</a:t>
            </a:r>
          </a:p>
          <a:p>
            <a:r>
              <a:rPr lang="en-US" sz="3100" dirty="0">
                <a:solidFill>
                  <a:schemeClr val="bg2">
                    <a:lumMod val="75000"/>
                  </a:schemeClr>
                </a:solidFill>
              </a:rPr>
              <a:t>View</a:t>
            </a:r>
          </a:p>
          <a:p>
            <a:r>
              <a:rPr lang="en-US" sz="3100" dirty="0">
                <a:solidFill>
                  <a:schemeClr val="bg2">
                    <a:lumMod val="75000"/>
                  </a:schemeClr>
                </a:solidFill>
              </a:rPr>
              <a:t>Migrations</a:t>
            </a:r>
          </a:p>
          <a:p>
            <a:r>
              <a:rPr lang="en-US" sz="3100" dirty="0">
                <a:solidFill>
                  <a:schemeClr val="bg2">
                    <a:lumMod val="75000"/>
                  </a:schemeClr>
                </a:solidFill>
              </a:rPr>
              <a:t>Unit Testing</a:t>
            </a:r>
          </a:p>
          <a:p>
            <a:r>
              <a:rPr lang="en-US" sz="3100" dirty="0">
                <a:solidFill>
                  <a:schemeClr val="bg2">
                    <a:lumMod val="75000"/>
                  </a:schemeClr>
                </a:solidFill>
              </a:rPr>
              <a:t>Automatic pagination</a:t>
            </a: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://laravel.com/assets/img/laravel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"/>
            <a:ext cx="838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55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HIGHLIGHTS FEATURES</a:t>
            </a:r>
            <a:endParaRPr lang="en-US" sz="3200" dirty="0">
              <a:solidFill>
                <a:schemeClr val="bg1"/>
              </a:solidFill>
              <a:latin typeface="Calibri (Body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Flexible routing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Middleware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Controller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Request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Response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Templates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Cache 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Powerful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ActiveRecord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ORM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Command-line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Utility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://laravel.com/assets/img/laravel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"/>
            <a:ext cx="838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5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FLEXIBLE ROUTING</a:t>
            </a:r>
            <a:endParaRPr lang="en-US" sz="3200" dirty="0">
              <a:solidFill>
                <a:schemeClr val="bg1"/>
              </a:solidFill>
              <a:latin typeface="Calibri (Body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4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Route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Multiple Verbs</a:t>
            </a:r>
          </a:p>
          <a:p>
            <a:endParaRPr lang="en-US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800" dirty="0" smtClean="0">
              <a:solidFill>
                <a:schemeClr val="bg2">
                  <a:lumMod val="75000"/>
                </a:schemeClr>
              </a:solidFill>
              <a:hlinkClick r:id="rId2"/>
            </a:endParaRP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Route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Parameters</a:t>
            </a:r>
          </a:p>
          <a:p>
            <a:endParaRPr lang="en-US" sz="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Defining Global Patterns</a:t>
            </a:r>
          </a:p>
          <a:p>
            <a:endParaRPr lang="en-US" sz="2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://laravel.com/assets/img/larave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"/>
            <a:ext cx="838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7055" y="1673607"/>
            <a:ext cx="8043545" cy="1307978"/>
          </a:xfrm>
          <a:prstGeom prst="rect">
            <a:avLst/>
          </a:prstGeom>
          <a:solidFill>
            <a:srgbClr val="F0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66153"/>
                </a:solidFill>
                <a:effectLst/>
                <a:latin typeface="Consolas" pitchFamily="49" charset="0"/>
                <a:cs typeface="Consolas" pitchFamily="49" charset="0"/>
              </a:rPr>
              <a:t>Route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itchFamily="49" charset="0"/>
                <a:cs typeface="Consolas" pitchFamily="49" charset="0"/>
              </a:rPr>
              <a:t>post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itchFamily="49" charset="0"/>
                <a:cs typeface="Consolas" pitchFamily="49" charset="0"/>
              </a:rPr>
              <a:t>'foo/bar'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itchFamily="49" charset="0"/>
                <a:cs typeface="Consolas" pitchFamily="49" charset="0"/>
              </a:rPr>
              <a:t>function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itchFamily="49" charset="0"/>
                <a:cs typeface="Consolas" pitchFamily="49" charset="0"/>
              </a:rPr>
              <a:t>'Hello World'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});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match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([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'get'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'post'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],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'/'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'Hello World'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});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74675" y="3435380"/>
            <a:ext cx="8035925" cy="1154089"/>
          </a:xfrm>
          <a:prstGeom prst="rect">
            <a:avLst/>
          </a:prstGeom>
          <a:solidFill>
            <a:srgbClr val="F0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lvl="1" indent="-28575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66153"/>
                </a:solidFill>
                <a:effectLst/>
                <a:latin typeface="Consolas" pitchFamily="49" charset="0"/>
                <a:cs typeface="Consolas" pitchFamily="49" charset="0"/>
              </a:rPr>
              <a:t>Route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::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itchFamily="49" charset="0"/>
                <a:cs typeface="Consolas" pitchFamily="49" charset="0"/>
              </a:rPr>
              <a:t>'user/{id}/{name?}'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itchFamily="49" charset="0"/>
                <a:cs typeface="Consolas" pitchFamily="49" charset="0"/>
              </a:rPr>
              <a:t>function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EA1DF"/>
                </a:solidFill>
                <a:effectLst/>
                <a:latin typeface="Consolas" pitchFamily="49" charset="0"/>
                <a:cs typeface="Consolas" pitchFamily="49" charset="0"/>
              </a:rPr>
              <a:t>$id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EA1DF"/>
                </a:solidFill>
                <a:effectLst/>
                <a:latin typeface="Consolas" pitchFamily="49" charset="0"/>
                <a:cs typeface="Consolas" pitchFamily="49" charset="0"/>
              </a:rPr>
              <a:t>$name = ‘john’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indent="-28575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$request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-&gt;route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'id'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indent="-28575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To do</a:t>
            </a:r>
          </a:p>
          <a:p>
            <a:pPr lvl="1" indent="-28575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1" indent="-28575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})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lvl="1" indent="-28575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itchFamily="49" charset="0"/>
                <a:cs typeface="Consolas" pitchFamily="49" charset="0"/>
              </a:rPr>
              <a:t>-&gt;where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([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itchFamily="49" charset="0"/>
                <a:cs typeface="Consolas" pitchFamily="49" charset="0"/>
              </a:rPr>
              <a:t>'id'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itchFamily="49" charset="0"/>
                <a:cs typeface="Consolas" pitchFamily="49" charset="0"/>
              </a:rPr>
              <a:t>=&gt;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itchFamily="49" charset="0"/>
                <a:cs typeface="Consolas" pitchFamily="49" charset="0"/>
              </a:rPr>
              <a:t>'[0-9]+'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itchFamily="49" charset="0"/>
                <a:cs typeface="Consolas" pitchFamily="49" charset="0"/>
              </a:rPr>
              <a:t>'name'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itchFamily="49" charset="0"/>
                <a:cs typeface="Consolas" pitchFamily="49" charset="0"/>
              </a:rPr>
              <a:t>=&gt;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itchFamily="49" charset="0"/>
                <a:cs typeface="Consolas" pitchFamily="49" charset="0"/>
              </a:rPr>
              <a:t>'[a-z]+'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itchFamily="49" charset="0"/>
                <a:cs typeface="Consolas" pitchFamily="49" charset="0"/>
              </a:rPr>
              <a:t>])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67055" y="5063244"/>
            <a:ext cx="8035925" cy="846313"/>
          </a:xfrm>
          <a:prstGeom prst="rect">
            <a:avLst/>
          </a:prstGeom>
          <a:solidFill>
            <a:srgbClr val="F0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lvl="1" indent="-28575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$router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-&gt;pattern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'id'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'[0-9]+'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 lvl="1" indent="-28575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'user/{id}'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4EA1DF"/>
                </a:solidFill>
                <a:latin typeface="Consolas" pitchFamily="49" charset="0"/>
                <a:cs typeface="Consolas" pitchFamily="49" charset="0"/>
              </a:rPr>
              <a:t>$id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1" indent="-28575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Only called if {id} is numeric. </a:t>
            </a:r>
            <a:endParaRPr lang="en-US" sz="1000" dirty="0" smtClean="0">
              <a:solidFill>
                <a:srgbClr val="999999"/>
              </a:solidFill>
              <a:latin typeface="Consolas" pitchFamily="49" charset="0"/>
              <a:cs typeface="Consolas" pitchFamily="49" charset="0"/>
            </a:endParaRPr>
          </a:p>
          <a:p>
            <a:pPr lvl="1" indent="-28575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});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79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FLEXIBLE ROUTING</a:t>
            </a:r>
            <a:endParaRPr lang="en-US" sz="3200" dirty="0">
              <a:solidFill>
                <a:schemeClr val="bg1"/>
              </a:solidFill>
              <a:latin typeface="Calibri (Body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74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Named route, route group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bg2">
                  <a:lumMod val="75000"/>
                </a:schemeClr>
              </a:solidFill>
              <a:hlinkClick r:id="rId2"/>
            </a:endParaRPr>
          </a:p>
          <a:p>
            <a:endParaRPr lang="en-US" sz="2800" dirty="0">
              <a:solidFill>
                <a:schemeClr val="bg2">
                  <a:lumMod val="75000"/>
                </a:schemeClr>
              </a:solidFill>
              <a:hlinkClick r:id="rId2"/>
            </a:endParaRP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Route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Prefixing</a:t>
            </a:r>
          </a:p>
          <a:p>
            <a:endParaRPr lang="en-U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Route Model Binding</a:t>
            </a:r>
          </a:p>
          <a:p>
            <a:endParaRPr lang="en-US" sz="2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://laravel.com/assets/img/larave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"/>
            <a:ext cx="838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7055" y="1819966"/>
            <a:ext cx="8043545" cy="1769643"/>
          </a:xfrm>
          <a:prstGeom prst="rect">
            <a:avLst/>
          </a:prstGeom>
          <a:solidFill>
            <a:srgbClr val="F0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([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'middleware'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 err="1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auth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'prefix' =&gt; 'admin'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],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'/'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Has </a:t>
            </a:r>
            <a:r>
              <a:rPr lang="en-US" sz="1000" dirty="0" err="1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Auth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Filter </a:t>
            </a:r>
            <a:endParaRPr lang="en-US" sz="1000" dirty="0" smtClean="0">
              <a:solidFill>
                <a:srgbClr val="999999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   });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   Route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'user/profile'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[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000" dirty="0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'as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'profile</a:t>
            </a:r>
            <a:r>
              <a:rPr lang="en-US" sz="1000" dirty="0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‘,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'uses' =&gt; </a:t>
            </a:r>
            <a:r>
              <a:rPr lang="en-US" sz="1000" dirty="0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000" dirty="0" err="1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UserController@showProfile</a:t>
            </a:r>
            <a:r>
              <a:rPr lang="en-US" sz="1000" dirty="0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‘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]);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});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67055" y="4031635"/>
            <a:ext cx="8043545" cy="1000201"/>
          </a:xfrm>
          <a:prstGeom prst="rect">
            <a:avLst/>
          </a:prstGeom>
          <a:solidFill>
            <a:srgbClr val="F0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([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'prefix'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'admin'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],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'user'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// 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    });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});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89915" y="5560278"/>
            <a:ext cx="8043545" cy="692425"/>
          </a:xfrm>
          <a:prstGeom prst="rect">
            <a:avLst/>
          </a:prstGeom>
          <a:solidFill>
            <a:srgbClr val="F0F2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F66153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'user'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'User'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000" dirty="0" smtClean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0077AA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NotFoundHttpException</a:t>
            </a:r>
            <a:r>
              <a:rPr lang="en-US" sz="1000" dirty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171450" lvl="1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999999"/>
                </a:solidFill>
                <a:latin typeface="Consolas" pitchFamily="49" charset="0"/>
                <a:cs typeface="Consolas" pitchFamily="49" charset="0"/>
              </a:rPr>
              <a:t>});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7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alibri (Body)"/>
                <a:cs typeface="Times New Roman" pitchFamily="18" charset="0"/>
              </a:rPr>
              <a:t>MIDDLEWARE</a:t>
            </a:r>
            <a:endParaRPr lang="en-US" sz="3200" dirty="0">
              <a:solidFill>
                <a:schemeClr val="bg1"/>
              </a:solidFill>
              <a:latin typeface="Calibri (Body)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739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Filtering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HTTP requests entering your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application</a:t>
            </a: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Located in: </a:t>
            </a:r>
            <a:r>
              <a:rPr lang="en-US" sz="2400" dirty="0" smtClean="0">
                <a:solidFill>
                  <a:srgbClr val="FFFF00"/>
                </a:solidFill>
              </a:rPr>
              <a:t>app/Http/Middleware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Ex: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Authentication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Logging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CSRF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protection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Etc.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400" dirty="0" smtClean="0">
              <a:solidFill>
                <a:schemeClr val="bg2">
                  <a:lumMod val="75000"/>
                </a:schemeClr>
              </a:solidFill>
              <a:hlinkClick r:id="rId2"/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tp://laravel.com/assets/img/laravel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2400"/>
            <a:ext cx="8382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1179</Words>
  <Application>Microsoft Office PowerPoint</Application>
  <PresentationFormat>On-screen Show (4:3)</PresentationFormat>
  <Paragraphs>430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INTRODUCTION</vt:lpstr>
      <vt:lpstr>INSTALLATION</vt:lpstr>
      <vt:lpstr>FOLDER STRUCTURE</vt:lpstr>
      <vt:lpstr>BASE FEATURES</vt:lpstr>
      <vt:lpstr>HIGHLIGHTS FEATURES</vt:lpstr>
      <vt:lpstr>FLEXIBLE ROUTING</vt:lpstr>
      <vt:lpstr>FLEXIBLE ROUTING</vt:lpstr>
      <vt:lpstr>MIDDLEWARE</vt:lpstr>
      <vt:lpstr>Create a new Middleware</vt:lpstr>
      <vt:lpstr>Before / After Middleware</vt:lpstr>
      <vt:lpstr>Terminable Middleware</vt:lpstr>
      <vt:lpstr>Registering</vt:lpstr>
      <vt:lpstr>CONTROLLER</vt:lpstr>
      <vt:lpstr>REQUEST</vt:lpstr>
      <vt:lpstr>RESPONSE</vt:lpstr>
      <vt:lpstr>TEMPLATES</vt:lpstr>
      <vt:lpstr>CACHE</vt:lpstr>
      <vt:lpstr>DATABASE</vt:lpstr>
      <vt:lpstr>Running Queries</vt:lpstr>
      <vt:lpstr>ELOQUENT ORM</vt:lpstr>
      <vt:lpstr>REFER</vt:lpstr>
      <vt:lpstr>THANK YOU FOR YOUR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NamHuong</dc:creator>
  <cp:lastModifiedBy>NamHuong</cp:lastModifiedBy>
  <cp:revision>177</cp:revision>
  <dcterms:created xsi:type="dcterms:W3CDTF">2006-08-16T00:00:00Z</dcterms:created>
  <dcterms:modified xsi:type="dcterms:W3CDTF">2015-03-27T20:17:22Z</dcterms:modified>
</cp:coreProperties>
</file>