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6858000" cy="9906000" type="A4"/>
  <p:notesSz cx="6858000" cy="9144000"/>
  <p:embeddedFontLst>
    <p:embeddedFont>
      <p:font typeface="#01 Montserrat" panose="00000600000000000000" pitchFamily="2" charset="0"/>
      <p:regular r:id="rId3"/>
    </p:embeddedFont>
    <p:embeddedFont>
      <p:font typeface="#01 Montserrat Semi Bold" panose="00000800000000000000" pitchFamily="2" charset="0"/>
      <p:bold r:id="rId4"/>
    </p:embeddedFont>
    <p:embeddedFont>
      <p:font typeface="#02A Roboto" panose="02000000000000000000" pitchFamily="2" charset="0"/>
      <p:regular r:id="rId5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0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0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FEC8A-CB4E-4936-89B0-D2162413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BAE4-9718-4605-9AF2-B2DC8395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AD5-14A4-4599-A999-5541EC90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BCE1-88E2-417D-8900-76A0D9490234}" type="datetimeFigureOut">
              <a:rPr lang="vi-VN" smtClean="0"/>
              <a:t>01/07/2021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82B6-5FC8-4FD2-9F24-D14DF3D95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56DA-66A9-49A2-8E79-F3E0A088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470-8E54-423F-AD10-2FAFD5C5386E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Default 4">
            <a:extLst>
              <a:ext uri="{FF2B5EF4-FFF2-40B4-BE49-F238E27FC236}">
                <a16:creationId xmlns:a16="http://schemas.microsoft.com/office/drawing/2014/main" id="{DEA82761-0989-41A7-B5C5-F09F9C0F8856}"/>
              </a:ext>
            </a:extLst>
          </p:cNvPr>
          <p:cNvSpPr/>
          <p:nvPr/>
        </p:nvSpPr>
        <p:spPr>
          <a:xfrm>
            <a:off x="-13030200" y="28156815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Default 3">
            <a:extLst>
              <a:ext uri="{FF2B5EF4-FFF2-40B4-BE49-F238E27FC236}">
                <a16:creationId xmlns:a16="http://schemas.microsoft.com/office/drawing/2014/main" id="{FDD8EB1E-1759-49BD-85C9-643520C53DE4}"/>
              </a:ext>
            </a:extLst>
          </p:cNvPr>
          <p:cNvSpPr/>
          <p:nvPr/>
        </p:nvSpPr>
        <p:spPr>
          <a:xfrm>
            <a:off x="19666001" y="28156815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Default 2">
            <a:extLst>
              <a:ext uri="{FF2B5EF4-FFF2-40B4-BE49-F238E27FC236}">
                <a16:creationId xmlns:a16="http://schemas.microsoft.com/office/drawing/2014/main" id="{D728FB5A-C2DD-41AB-98BC-88E82FD1281D}"/>
              </a:ext>
            </a:extLst>
          </p:cNvPr>
          <p:cNvSpPr/>
          <p:nvPr/>
        </p:nvSpPr>
        <p:spPr>
          <a:xfrm>
            <a:off x="19666001" y="-18821399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Default 1">
            <a:extLst>
              <a:ext uri="{FF2B5EF4-FFF2-40B4-BE49-F238E27FC236}">
                <a16:creationId xmlns:a16="http://schemas.microsoft.com/office/drawing/2014/main" id="{2F11EF31-838D-4854-828E-DA813F06E9F4}"/>
              </a:ext>
            </a:extLst>
          </p:cNvPr>
          <p:cNvSpPr/>
          <p:nvPr/>
        </p:nvSpPr>
        <p:spPr>
          <a:xfrm>
            <a:off x="-13030200" y="-18821399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1487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91E2519-BC7D-4C19-B485-6241E0139372}"/>
              </a:ext>
            </a:extLst>
          </p:cNvPr>
          <p:cNvGrpSpPr/>
          <p:nvPr/>
        </p:nvGrpSpPr>
        <p:grpSpPr>
          <a:xfrm>
            <a:off x="0" y="0"/>
            <a:ext cx="6858000" cy="9905999"/>
            <a:chOff x="0" y="0"/>
            <a:chExt cx="6858000" cy="990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579976-3652-4E19-8008-020AD417416A}"/>
                </a:ext>
              </a:extLst>
            </p:cNvPr>
            <p:cNvSpPr/>
            <p:nvPr/>
          </p:nvSpPr>
          <p:spPr>
            <a:xfrm>
              <a:off x="0" y="2276474"/>
              <a:ext cx="2276475" cy="762952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323232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88E175-5CDF-4B11-A33F-8C90924E12A1}"/>
                </a:ext>
              </a:extLst>
            </p:cNvPr>
            <p:cNvGrpSpPr/>
            <p:nvPr/>
          </p:nvGrpSpPr>
          <p:grpSpPr>
            <a:xfrm>
              <a:off x="0" y="0"/>
              <a:ext cx="2276474" cy="2276475"/>
              <a:chOff x="0" y="0"/>
              <a:chExt cx="2276474" cy="227647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5B9A704-C694-4FAA-BE96-7626742DC6E4}"/>
                  </a:ext>
                </a:extLst>
              </p:cNvPr>
              <p:cNvSpPr/>
              <p:nvPr/>
            </p:nvSpPr>
            <p:spPr>
              <a:xfrm>
                <a:off x="0" y="0"/>
                <a:ext cx="2276474" cy="227647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rgbClr val="323232"/>
                  </a:solidFill>
                </a:endParaRPr>
              </a:p>
            </p:txBody>
          </p:sp>
          <p:pic>
            <p:nvPicPr>
              <p:cNvPr id="113" name="Picture Placeholder 16">
                <a:extLst>
                  <a:ext uri="{FF2B5EF4-FFF2-40B4-BE49-F238E27FC236}">
                    <a16:creationId xmlns:a16="http://schemas.microsoft.com/office/drawing/2014/main" id="{2B4656E4-5241-48E9-82E0-5E66B8401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4" t="9584" r="32504" b="36560"/>
              <a:stretch/>
            </p:blipFill>
            <p:spPr>
              <a:xfrm flipH="1">
                <a:off x="135426" y="1"/>
                <a:ext cx="2141048" cy="2276474"/>
              </a:xfrm>
              <a:custGeom>
                <a:avLst/>
                <a:gdLst>
                  <a:gd name="connsiteX0" fmla="*/ 0 w 2376000"/>
                  <a:gd name="connsiteY0" fmla="*/ 0 h 2526287"/>
                  <a:gd name="connsiteX1" fmla="*/ 2376000 w 2376000"/>
                  <a:gd name="connsiteY1" fmla="*/ 0 h 2526287"/>
                  <a:gd name="connsiteX2" fmla="*/ 2376000 w 2376000"/>
                  <a:gd name="connsiteY2" fmla="*/ 2526287 h 2526287"/>
                  <a:gd name="connsiteX3" fmla="*/ 0 w 2376000"/>
                  <a:gd name="connsiteY3" fmla="*/ 2526287 h 252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6000" h="2526287">
                    <a:moveTo>
                      <a:pt x="0" y="0"/>
                    </a:moveTo>
                    <a:lnTo>
                      <a:pt x="2376000" y="0"/>
                    </a:lnTo>
                    <a:lnTo>
                      <a:pt x="2376000" y="2526287"/>
                    </a:lnTo>
                    <a:lnTo>
                      <a:pt x="0" y="2526287"/>
                    </a:lnTo>
                    <a:close/>
                  </a:path>
                </a:pathLst>
              </a:cu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41F226-D4FA-42AB-8F09-83BF7ACDDB33}"/>
                </a:ext>
              </a:extLst>
            </p:cNvPr>
            <p:cNvGrpSpPr/>
            <p:nvPr/>
          </p:nvGrpSpPr>
          <p:grpSpPr>
            <a:xfrm>
              <a:off x="2273560" y="323935"/>
              <a:ext cx="4584440" cy="907037"/>
              <a:chOff x="2273560" y="389965"/>
              <a:chExt cx="4584440" cy="90703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2956226-4E09-4D1C-89FC-00B9AAE57DF5}"/>
                  </a:ext>
                </a:extLst>
              </p:cNvPr>
              <p:cNvSpPr/>
              <p:nvPr/>
            </p:nvSpPr>
            <p:spPr>
              <a:xfrm>
                <a:off x="2273560" y="389965"/>
                <a:ext cx="4584440" cy="907037"/>
              </a:xfrm>
              <a:prstGeom prst="rect">
                <a:avLst/>
              </a:prstGeom>
              <a:solidFill>
                <a:srgbClr val="005E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#02A Roboto" panose="02000000000000000000" pitchFamily="2" charset="0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1713EB5-B676-457F-ABFE-42DFE60A8A7F}"/>
                  </a:ext>
                </a:extLst>
              </p:cNvPr>
              <p:cNvGrpSpPr/>
              <p:nvPr/>
            </p:nvGrpSpPr>
            <p:grpSpPr>
              <a:xfrm>
                <a:off x="2592509" y="577816"/>
                <a:ext cx="3265317" cy="531335"/>
                <a:chOff x="2592509" y="613944"/>
                <a:chExt cx="3265317" cy="531335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E3A5B93-B91B-4BC0-B8F3-0B6A766819C4}"/>
                    </a:ext>
                  </a:extLst>
                </p:cNvPr>
                <p:cNvSpPr txBox="1"/>
                <p:nvPr/>
              </p:nvSpPr>
              <p:spPr>
                <a:xfrm>
                  <a:off x="2592509" y="613944"/>
                  <a:ext cx="32653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cap="all">
                      <a:solidFill>
                        <a:schemeClr val="bg1"/>
                      </a:solidFill>
                      <a:latin typeface="+mj-lt"/>
                      <a:cs typeface="Calibri" panose="020F0502020204030204" pitchFamily="34" charset="0"/>
                    </a:rPr>
                    <a:t>Nguyễn Nhật Nam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11E255A-7E35-4B75-8FB4-B398186BC754}"/>
                    </a:ext>
                  </a:extLst>
                </p:cNvPr>
                <p:cNvSpPr txBox="1"/>
                <p:nvPr/>
              </p:nvSpPr>
              <p:spPr>
                <a:xfrm>
                  <a:off x="2608850" y="960613"/>
                  <a:ext cx="170726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chemeClr val="bg1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Thiết kế website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D7C4E6-C18A-4AEE-A766-D68DEA580531}"/>
                </a:ext>
              </a:extLst>
            </p:cNvPr>
            <p:cNvGrpSpPr/>
            <p:nvPr/>
          </p:nvGrpSpPr>
          <p:grpSpPr>
            <a:xfrm>
              <a:off x="123389" y="5896358"/>
              <a:ext cx="2082301" cy="1377178"/>
              <a:chOff x="100529" y="5899313"/>
              <a:chExt cx="2082301" cy="137717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3515F36-081A-4A73-BF4D-9516DAA15AFA}"/>
                  </a:ext>
                </a:extLst>
              </p:cNvPr>
              <p:cNvSpPr txBox="1"/>
              <p:nvPr/>
            </p:nvSpPr>
            <p:spPr>
              <a:xfrm>
                <a:off x="100529" y="5899313"/>
                <a:ext cx="2082301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00" cap="all">
                    <a:solidFill>
                      <a:srgbClr val="005EAC"/>
                    </a:solidFill>
                    <a:latin typeface="+mj-lt"/>
                    <a:cs typeface="Calibri" panose="020F0502020204030204" pitchFamily="34" charset="0"/>
                  </a:rPr>
                  <a:t>Kỹ năng chuyên môn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D055F9D-35ED-49CC-8724-F466F1D6EC31}"/>
                  </a:ext>
                </a:extLst>
              </p:cNvPr>
              <p:cNvGrpSpPr/>
              <p:nvPr/>
            </p:nvGrpSpPr>
            <p:grpSpPr>
              <a:xfrm>
                <a:off x="100529" y="6202881"/>
                <a:ext cx="1949462" cy="1073610"/>
                <a:chOff x="100529" y="6202881"/>
                <a:chExt cx="1949462" cy="1073610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1805570-8082-4CE8-AA8D-6889A5B2D0CB}"/>
                    </a:ext>
                  </a:extLst>
                </p:cNvPr>
                <p:cNvSpPr txBox="1"/>
                <p:nvPr/>
              </p:nvSpPr>
              <p:spPr>
                <a:xfrm>
                  <a:off x="100529" y="6202881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Adobe Illustrator.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6955A89-B271-489F-ADF8-4D87D8EC042A}"/>
                    </a:ext>
                  </a:extLst>
                </p:cNvPr>
                <p:cNvSpPr txBox="1"/>
                <p:nvPr/>
              </p:nvSpPr>
              <p:spPr>
                <a:xfrm>
                  <a:off x="100529" y="6425117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Adobe Photoshop.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571AB12-0B4A-4F24-8C49-EE2AF4A4ECCE}"/>
                    </a:ext>
                  </a:extLst>
                </p:cNvPr>
                <p:cNvSpPr txBox="1"/>
                <p:nvPr/>
              </p:nvSpPr>
              <p:spPr>
                <a:xfrm>
                  <a:off x="100529" y="7091825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Figma.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F749CEC-8D19-4722-A37E-19F25669602F}"/>
                    </a:ext>
                  </a:extLst>
                </p:cNvPr>
                <p:cNvSpPr txBox="1"/>
                <p:nvPr/>
              </p:nvSpPr>
              <p:spPr>
                <a:xfrm>
                  <a:off x="100529" y="6647353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Adobe Dimension.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EBAFDB0-AD50-4AB2-97F0-A33AC3547BF4}"/>
                    </a:ext>
                  </a:extLst>
                </p:cNvPr>
                <p:cNvSpPr txBox="1"/>
                <p:nvPr/>
              </p:nvSpPr>
              <p:spPr>
                <a:xfrm>
                  <a:off x="100529" y="6869589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Adobe XD.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F155A-FF62-4D14-8CF2-3BABBD473DC7}"/>
                </a:ext>
              </a:extLst>
            </p:cNvPr>
            <p:cNvGrpSpPr/>
            <p:nvPr/>
          </p:nvGrpSpPr>
          <p:grpSpPr>
            <a:xfrm>
              <a:off x="123389" y="2596707"/>
              <a:ext cx="2082300" cy="1852142"/>
              <a:chOff x="123389" y="2596707"/>
              <a:chExt cx="2082300" cy="185214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626E9D8-2715-4F70-BD81-DFAB9CB49705}"/>
                  </a:ext>
                </a:extLst>
              </p:cNvPr>
              <p:cNvGrpSpPr/>
              <p:nvPr/>
            </p:nvGrpSpPr>
            <p:grpSpPr>
              <a:xfrm>
                <a:off x="123389" y="2905967"/>
                <a:ext cx="2082300" cy="1542882"/>
                <a:chOff x="100529" y="2905967"/>
                <a:chExt cx="1949462" cy="1542882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EA534C3-7D8C-4052-BB34-58AE10F20BD3}"/>
                    </a:ext>
                  </a:extLst>
                </p:cNvPr>
                <p:cNvSpPr txBox="1"/>
                <p:nvPr/>
              </p:nvSpPr>
              <p:spPr>
                <a:xfrm>
                  <a:off x="100529" y="2905967"/>
                  <a:ext cx="194946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Ngắn hạn: Tập trung xây dựng một kho giao diện website với nhiều chủ đề; ngành nghề. Phát triển các kỹ năng chuyên môn.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2B9599D-5ED0-4DA0-AED6-31E246FA74BF}"/>
                    </a:ext>
                  </a:extLst>
                </p:cNvPr>
                <p:cNvSpPr txBox="1"/>
                <p:nvPr/>
              </p:nvSpPr>
              <p:spPr>
                <a:xfrm>
                  <a:off x="100529" y="3894851"/>
                  <a:ext cx="194946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Dài hạn: Tìm hiểu; khám phá và ứng dụng Ui/Ux vào trong các sản phẩm. 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6A8B540-2DFB-4B80-AFD2-08B705E6C7E4}"/>
                  </a:ext>
                </a:extLst>
              </p:cNvPr>
              <p:cNvGrpSpPr/>
              <p:nvPr/>
            </p:nvGrpSpPr>
            <p:grpSpPr>
              <a:xfrm>
                <a:off x="123389" y="2596707"/>
                <a:ext cx="2082300" cy="200055"/>
                <a:chOff x="123389" y="2596707"/>
                <a:chExt cx="2082300" cy="200055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C77075A-A447-48E6-A233-5E4DF16D28FB}"/>
                    </a:ext>
                  </a:extLst>
                </p:cNvPr>
                <p:cNvSpPr txBox="1"/>
                <p:nvPr/>
              </p:nvSpPr>
              <p:spPr>
                <a:xfrm>
                  <a:off x="123389" y="2596707"/>
                  <a:ext cx="859210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Mục tiêu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9160B6B-F6FA-4945-8BCD-0D0761C0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1720" y="2696734"/>
                  <a:ext cx="1143969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2995213-2455-4213-AFE8-20EF7EDF5583}"/>
                </a:ext>
              </a:extLst>
            </p:cNvPr>
            <p:cNvGrpSpPr/>
            <p:nvPr/>
          </p:nvGrpSpPr>
          <p:grpSpPr>
            <a:xfrm>
              <a:off x="123389" y="4801462"/>
              <a:ext cx="2082300" cy="742283"/>
              <a:chOff x="123389" y="4801462"/>
              <a:chExt cx="2082300" cy="74228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99837D9-E06E-4929-A2E5-697444EB0D5B}"/>
                  </a:ext>
                </a:extLst>
              </p:cNvPr>
              <p:cNvGrpSpPr/>
              <p:nvPr/>
            </p:nvGrpSpPr>
            <p:grpSpPr>
              <a:xfrm>
                <a:off x="123389" y="5103872"/>
                <a:ext cx="2082300" cy="439873"/>
                <a:chOff x="172709" y="5265745"/>
                <a:chExt cx="1949462" cy="439873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F29F662-D911-48EA-8670-DEF13B78BE1C}"/>
                    </a:ext>
                  </a:extLst>
                </p:cNvPr>
                <p:cNvSpPr txBox="1"/>
                <p:nvPr/>
              </p:nvSpPr>
              <p:spPr>
                <a:xfrm>
                  <a:off x="172709" y="5265745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IELTS: 7.5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8CF557B-DC21-4B89-A8BB-6458ACF6E0A2}"/>
                    </a:ext>
                  </a:extLst>
                </p:cNvPr>
                <p:cNvSpPr txBox="1"/>
                <p:nvPr/>
              </p:nvSpPr>
              <p:spPr>
                <a:xfrm>
                  <a:off x="172709" y="5520952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MOS - Powerpoint: 900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F9A21CD-CEA0-4F5C-A862-3C3FFDA510C0}"/>
                  </a:ext>
                </a:extLst>
              </p:cNvPr>
              <p:cNvGrpSpPr/>
              <p:nvPr/>
            </p:nvGrpSpPr>
            <p:grpSpPr>
              <a:xfrm>
                <a:off x="123389" y="4801462"/>
                <a:ext cx="2082300" cy="200055"/>
                <a:chOff x="123389" y="4801462"/>
                <a:chExt cx="2082300" cy="200055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306A458-C0AB-4470-A319-459158DDC64E}"/>
                    </a:ext>
                  </a:extLst>
                </p:cNvPr>
                <p:cNvSpPr txBox="1"/>
                <p:nvPr/>
              </p:nvSpPr>
              <p:spPr>
                <a:xfrm>
                  <a:off x="123389" y="4801462"/>
                  <a:ext cx="1009892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Chứng chỉ</a:t>
                  </a: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E0D2337-340A-45DB-BAE8-99ED1FD63C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9200" y="4901489"/>
                  <a:ext cx="986489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F93B80-6C30-49EA-AEC1-28F54D516B17}"/>
                </a:ext>
              </a:extLst>
            </p:cNvPr>
            <p:cNvGrpSpPr/>
            <p:nvPr/>
          </p:nvGrpSpPr>
          <p:grpSpPr>
            <a:xfrm>
              <a:off x="123389" y="7626149"/>
              <a:ext cx="2082300" cy="1176980"/>
              <a:chOff x="123389" y="7626149"/>
              <a:chExt cx="2082300" cy="117698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C54991E-13F4-4F0B-AB7B-E689F6056049}"/>
                  </a:ext>
                </a:extLst>
              </p:cNvPr>
              <p:cNvGrpSpPr/>
              <p:nvPr/>
            </p:nvGrpSpPr>
            <p:grpSpPr>
              <a:xfrm>
                <a:off x="123389" y="7924254"/>
                <a:ext cx="2082300" cy="878875"/>
                <a:chOff x="100529" y="7925732"/>
                <a:chExt cx="1949462" cy="878875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47089C-77E4-4236-900A-27740405FAEF}"/>
                    </a:ext>
                  </a:extLst>
                </p:cNvPr>
                <p:cNvSpPr txBox="1"/>
                <p:nvPr/>
              </p:nvSpPr>
              <p:spPr>
                <a:xfrm>
                  <a:off x="100529" y="7925732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Kỹ năng làm việc nhóm.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0F0C585-50B6-419E-BB5F-E7AA93E260EA}"/>
                    </a:ext>
                  </a:extLst>
                </p:cNvPr>
                <p:cNvSpPr txBox="1"/>
                <p:nvPr/>
              </p:nvSpPr>
              <p:spPr>
                <a:xfrm>
                  <a:off x="100529" y="8157135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Kỹ năng thuyết trình.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FF584FB-CDF0-4268-A1BF-B86ADAB23E5F}"/>
                    </a:ext>
                  </a:extLst>
                </p:cNvPr>
                <p:cNvSpPr txBox="1"/>
                <p:nvPr/>
              </p:nvSpPr>
              <p:spPr>
                <a:xfrm>
                  <a:off x="100529" y="8388538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Kỹ năng xử lý vấn đề.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9438A12-565E-45FC-937A-1F3AE25AC277}"/>
                    </a:ext>
                  </a:extLst>
                </p:cNvPr>
                <p:cNvSpPr txBox="1"/>
                <p:nvPr/>
              </p:nvSpPr>
              <p:spPr>
                <a:xfrm>
                  <a:off x="100529" y="8619941"/>
                  <a:ext cx="19494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Kỹ năng lên kế hoạch.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2AA8EA0-92C5-4435-8D89-8E433BAF6443}"/>
                  </a:ext>
                </a:extLst>
              </p:cNvPr>
              <p:cNvGrpSpPr/>
              <p:nvPr/>
            </p:nvGrpSpPr>
            <p:grpSpPr>
              <a:xfrm>
                <a:off x="123389" y="7626149"/>
                <a:ext cx="2082300" cy="200055"/>
                <a:chOff x="123389" y="7626149"/>
                <a:chExt cx="2082300" cy="20005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866C6C2-88FC-4185-922F-8C690AF45ECE}"/>
                    </a:ext>
                  </a:extLst>
                </p:cNvPr>
                <p:cNvSpPr txBox="1"/>
                <p:nvPr/>
              </p:nvSpPr>
              <p:spPr>
                <a:xfrm>
                  <a:off x="123389" y="7626149"/>
                  <a:ext cx="1284006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Kỹ năng Mềm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519F36A-6665-4187-8A9B-65155CF5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3040" y="7726176"/>
                  <a:ext cx="742649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59D41A-96E5-4B11-951D-A306CD2B8332}"/>
                </a:ext>
              </a:extLst>
            </p:cNvPr>
            <p:cNvGrpSpPr/>
            <p:nvPr/>
          </p:nvGrpSpPr>
          <p:grpSpPr>
            <a:xfrm>
              <a:off x="123389" y="9155742"/>
              <a:ext cx="2082300" cy="488106"/>
              <a:chOff x="123389" y="9155742"/>
              <a:chExt cx="2082300" cy="4881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3683E11-D5EA-4A27-AFB2-E10C4C4862DB}"/>
                  </a:ext>
                </a:extLst>
              </p:cNvPr>
              <p:cNvSpPr txBox="1"/>
              <p:nvPr/>
            </p:nvSpPr>
            <p:spPr>
              <a:xfrm>
                <a:off x="123389" y="9459182"/>
                <a:ext cx="19494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spc="60">
                    <a:solidFill>
                      <a:srgbClr val="323232"/>
                    </a:solidFill>
                    <a:latin typeface="#02A Roboto" panose="02000000000000000000" pitchFamily="2" charset="0"/>
                    <a:ea typeface="#02A Roboto" panose="02000000000000000000" pitchFamily="2" charset="0"/>
                    <a:cs typeface="Calibri" panose="020F0502020204030204" pitchFamily="34" charset="0"/>
                  </a:rPr>
                  <a:t>Vẽ, bơi lội, du lịch.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E14BBF1-3B14-4A42-9352-21E567895778}"/>
                  </a:ext>
                </a:extLst>
              </p:cNvPr>
              <p:cNvGrpSpPr/>
              <p:nvPr/>
            </p:nvGrpSpPr>
            <p:grpSpPr>
              <a:xfrm>
                <a:off x="123389" y="9155742"/>
                <a:ext cx="2082300" cy="184666"/>
                <a:chOff x="123389" y="9155742"/>
                <a:chExt cx="2082300" cy="18466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4D2AA51-FD78-42D5-B9F4-56A64DF21124}"/>
                    </a:ext>
                  </a:extLst>
                </p:cNvPr>
                <p:cNvSpPr txBox="1"/>
                <p:nvPr/>
              </p:nvSpPr>
              <p:spPr>
                <a:xfrm>
                  <a:off x="123389" y="9155742"/>
                  <a:ext cx="777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Sở thích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A8ED2FC-BC6B-4694-8578-932614B64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599" y="9248075"/>
                  <a:ext cx="1223090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36697E-DD7E-4027-BB54-E5B93217E43B}"/>
                </a:ext>
              </a:extLst>
            </p:cNvPr>
            <p:cNvGrpSpPr/>
            <p:nvPr/>
          </p:nvGrpSpPr>
          <p:grpSpPr>
            <a:xfrm>
              <a:off x="2592509" y="2596707"/>
              <a:ext cx="3946542" cy="2704735"/>
              <a:chOff x="2715079" y="2596707"/>
              <a:chExt cx="3946542" cy="270473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EB43826-1909-4CF2-96BB-1298DC02628C}"/>
                  </a:ext>
                </a:extLst>
              </p:cNvPr>
              <p:cNvGrpSpPr/>
              <p:nvPr/>
            </p:nvGrpSpPr>
            <p:grpSpPr>
              <a:xfrm>
                <a:off x="2715080" y="2910607"/>
                <a:ext cx="3946540" cy="1138350"/>
                <a:chOff x="2715080" y="2790144"/>
                <a:chExt cx="3946540" cy="1138350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AFB02CF-A50E-4D8A-A43C-ED1D316A79E8}"/>
                    </a:ext>
                  </a:extLst>
                </p:cNvPr>
                <p:cNvGrpSpPr/>
                <p:nvPr/>
              </p:nvGrpSpPr>
              <p:grpSpPr>
                <a:xfrm>
                  <a:off x="2715080" y="2790144"/>
                  <a:ext cx="3946540" cy="387542"/>
                  <a:chOff x="2715080" y="2790144"/>
                  <a:chExt cx="3946540" cy="387542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717DB08-E305-41B8-B0C0-5C0CA10BB1D3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2790144"/>
                    <a:ext cx="28228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+mj-lt"/>
                        <a:cs typeface="Calibri" panose="020F0502020204030204" pitchFamily="34" charset="0"/>
                      </a:rPr>
                      <a:t>Công ty Thiết kế trang web ABC</a:t>
                    </a:r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066EB0C-83EE-48D3-AA2E-2768F2EB2103}"/>
                      </a:ext>
                    </a:extLst>
                  </p:cNvPr>
                  <p:cNvGrpSpPr/>
                  <p:nvPr/>
                </p:nvGrpSpPr>
                <p:grpSpPr>
                  <a:xfrm>
                    <a:off x="2715080" y="2993020"/>
                    <a:ext cx="3946540" cy="184666"/>
                    <a:chOff x="2715080" y="3005588"/>
                    <a:chExt cx="3946540" cy="184666"/>
                  </a:xfrm>
                </p:grpSpPr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2D358EE-69E3-4AF7-9163-5FFF27A9E9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5080" y="3005588"/>
                      <a:ext cx="105445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sz="1200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Vị trí: Thiết kế</a:t>
                      </a:r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9A23799B-F8D3-4F48-9875-A4EFE8BBC8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3325" y="3036514"/>
                      <a:ext cx="79829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800" i="1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T2 / 2020 - nay</a:t>
                      </a:r>
                    </a:p>
                  </p:txBody>
                </p:sp>
              </p:grp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8443BF4B-8FF9-46CC-88C7-00614FFA5420}"/>
                    </a:ext>
                  </a:extLst>
                </p:cNvPr>
                <p:cNvGrpSpPr/>
                <p:nvPr/>
              </p:nvGrpSpPr>
              <p:grpSpPr>
                <a:xfrm>
                  <a:off x="2715080" y="3199001"/>
                  <a:ext cx="3946540" cy="729493"/>
                  <a:chOff x="2715080" y="3345399"/>
                  <a:chExt cx="3946540" cy="729493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377AFEA-56AF-4384-8262-6CD0C296B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3345399"/>
                    <a:ext cx="3946540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Sáng tạo được tổng cộng 22 website với lượt mua giao diện trung bình từ 120 lượt/website. Trong đó 1 giao diện được mua với 862 lượt.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80E6292-7EA8-425E-BEBB-FC4477411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3890226"/>
                    <a:ext cx="39465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Là nhân viên xuất sắc nhất năm của công ty.</a:t>
                    </a:r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8880228-AA56-48AF-BB99-477187346B8E}"/>
                  </a:ext>
                </a:extLst>
              </p:cNvPr>
              <p:cNvGrpSpPr/>
              <p:nvPr/>
            </p:nvGrpSpPr>
            <p:grpSpPr>
              <a:xfrm>
                <a:off x="2715079" y="4134868"/>
                <a:ext cx="3946542" cy="1166574"/>
                <a:chOff x="2715079" y="3990193"/>
                <a:chExt cx="3946542" cy="116657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AA7F9AF-D1CB-48D6-B69D-987EDCD897BE}"/>
                    </a:ext>
                  </a:extLst>
                </p:cNvPr>
                <p:cNvGrpSpPr/>
                <p:nvPr/>
              </p:nvGrpSpPr>
              <p:grpSpPr>
                <a:xfrm>
                  <a:off x="2715079" y="3990193"/>
                  <a:ext cx="3946542" cy="395712"/>
                  <a:chOff x="2715080" y="4747040"/>
                  <a:chExt cx="3946542" cy="395712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D3647BA-2D9D-4C94-804A-ACB49C856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4747040"/>
                    <a:ext cx="32861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+mj-lt"/>
                        <a:cs typeface="Calibri" panose="020F0502020204030204" pitchFamily="34" charset="0"/>
                      </a:rPr>
                      <a:t>Công ty Truyền thông và sự kiện KLM</a:t>
                    </a:r>
                  </a:p>
                </p:txBody>
              </p: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EBBA810-1D91-4436-A680-7DF7D2AE0B32}"/>
                      </a:ext>
                    </a:extLst>
                  </p:cNvPr>
                  <p:cNvGrpSpPr/>
                  <p:nvPr/>
                </p:nvGrpSpPr>
                <p:grpSpPr>
                  <a:xfrm>
                    <a:off x="2715080" y="4958086"/>
                    <a:ext cx="3946542" cy="184666"/>
                    <a:chOff x="2715080" y="4962484"/>
                    <a:chExt cx="3946542" cy="184666"/>
                  </a:xfrm>
                </p:grpSpPr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7141940A-4DF0-4515-8A2B-7D070EF35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5080" y="4962484"/>
                      <a:ext cx="105445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sz="1200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Vị trí: Thiết kế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9889076-FF42-4CE0-82E6-DD338A35B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9629" y="4993410"/>
                      <a:ext cx="1191993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800" i="1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T12 / 2018 - T1 / 2020</a:t>
                      </a:r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0E81294-CC8E-428F-981A-138D379AEA54}"/>
                    </a:ext>
                  </a:extLst>
                </p:cNvPr>
                <p:cNvGrpSpPr/>
                <p:nvPr/>
              </p:nvGrpSpPr>
              <p:grpSpPr>
                <a:xfrm>
                  <a:off x="2715079" y="4415282"/>
                  <a:ext cx="3946542" cy="741485"/>
                  <a:chOff x="2715080" y="5220444"/>
                  <a:chExt cx="3946542" cy="741485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1626533-0C1E-4269-A53E-84771362FC5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5220444"/>
                    <a:ext cx="394654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Thực hiện các Banner, Poster quảng cáo cho các sự kiện của công ty, của khách hàng.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AB3BEB1-0BE7-45AD-B3C9-FB8D521AAE48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5592597"/>
                    <a:ext cx="394654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Lên kế hoạch; xây dựng chi tiết kịch bản trang trí sân khấu cho các chương trình.</a:t>
                    </a:r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0AD2FDA-D7BD-4D35-86C8-7002FE37FE48}"/>
                  </a:ext>
                </a:extLst>
              </p:cNvPr>
              <p:cNvGrpSpPr/>
              <p:nvPr/>
            </p:nvGrpSpPr>
            <p:grpSpPr>
              <a:xfrm>
                <a:off x="2715079" y="2596707"/>
                <a:ext cx="3946541" cy="200055"/>
                <a:chOff x="2715079" y="2596707"/>
                <a:chExt cx="3946541" cy="200055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CC298D8-7A66-46C8-BC26-B89BB417FEA9}"/>
                    </a:ext>
                  </a:extLst>
                </p:cNvPr>
                <p:cNvSpPr txBox="1"/>
                <p:nvPr/>
              </p:nvSpPr>
              <p:spPr>
                <a:xfrm>
                  <a:off x="2715079" y="2596707"/>
                  <a:ext cx="2111155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Kinh nghiệm Làm việc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3FB3D06-31C4-4219-B333-4F0FA15A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984" y="2696734"/>
                  <a:ext cx="1695636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453D3-A249-4BBF-9AE8-CC054A94A9D1}"/>
                </a:ext>
              </a:extLst>
            </p:cNvPr>
            <p:cNvGrpSpPr/>
            <p:nvPr/>
          </p:nvGrpSpPr>
          <p:grpSpPr>
            <a:xfrm>
              <a:off x="2592509" y="5548087"/>
              <a:ext cx="3946541" cy="1640086"/>
              <a:chOff x="2715079" y="5548087"/>
              <a:chExt cx="3946541" cy="164008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FB785D0-D7A2-4B49-94C5-32CF79F3C857}"/>
                  </a:ext>
                </a:extLst>
              </p:cNvPr>
              <p:cNvGrpSpPr/>
              <p:nvPr/>
            </p:nvGrpSpPr>
            <p:grpSpPr>
              <a:xfrm>
                <a:off x="2715079" y="5874072"/>
                <a:ext cx="3946541" cy="1314101"/>
                <a:chOff x="2715079" y="6410191"/>
                <a:chExt cx="3946541" cy="131410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053052B-3F43-40BC-B1D8-678E744FE4A4}"/>
                    </a:ext>
                  </a:extLst>
                </p:cNvPr>
                <p:cNvGrpSpPr/>
                <p:nvPr/>
              </p:nvGrpSpPr>
              <p:grpSpPr>
                <a:xfrm>
                  <a:off x="2715080" y="6410191"/>
                  <a:ext cx="3946540" cy="378464"/>
                  <a:chOff x="2715080" y="6410191"/>
                  <a:chExt cx="3946540" cy="378464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A5D93E2-5A7F-47EF-B69B-A92C4C814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6410191"/>
                    <a:ext cx="1533433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spc="60">
                        <a:solidFill>
                          <a:srgbClr val="323232"/>
                        </a:solidFill>
                        <a:latin typeface="+mj-lt"/>
                        <a:cs typeface="Calibri" panose="020F0502020204030204" pitchFamily="34" charset="0"/>
                      </a:rPr>
                      <a:t>Đại học Greenwich</a:t>
                    </a:r>
                  </a:p>
                </p:txBody>
              </p: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B3DA7F72-DEEA-499E-9920-7D1F7B13CDF8}"/>
                      </a:ext>
                    </a:extLst>
                  </p:cNvPr>
                  <p:cNvGrpSpPr/>
                  <p:nvPr/>
                </p:nvGrpSpPr>
                <p:grpSpPr>
                  <a:xfrm>
                    <a:off x="2715080" y="6604138"/>
                    <a:ext cx="3946540" cy="184517"/>
                    <a:chOff x="2715080" y="6610395"/>
                    <a:chExt cx="3946540" cy="184517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80B7934-E7BA-4E2E-AD43-F3BB803881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5080" y="6625635"/>
                      <a:ext cx="1522533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sz="1100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Khoa: Thiết kế đồ họa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B58A569-7292-45D2-8197-9503F0774F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35166" y="6610395"/>
                      <a:ext cx="626454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800" i="1" spc="60">
                          <a:solidFill>
                            <a:srgbClr val="323232"/>
                          </a:solidFill>
                          <a:latin typeface="#02A Roboto" panose="02000000000000000000" pitchFamily="2" charset="0"/>
                          <a:ea typeface="#02A Roboto" panose="02000000000000000000" pitchFamily="2" charset="0"/>
                          <a:cs typeface="Calibri" panose="020F0502020204030204" pitchFamily="34" charset="0"/>
                        </a:rPr>
                        <a:t>2014 - 2018</a:t>
                      </a:r>
                    </a:p>
                  </p:txBody>
                </p:sp>
              </p:grp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916D586-9B2F-417E-98A7-57151D071C36}"/>
                    </a:ext>
                  </a:extLst>
                </p:cNvPr>
                <p:cNvGrpSpPr/>
                <p:nvPr/>
              </p:nvGrpSpPr>
              <p:grpSpPr>
                <a:xfrm>
                  <a:off x="2715079" y="6821808"/>
                  <a:ext cx="3946541" cy="902484"/>
                  <a:chOff x="2715079" y="6883595"/>
                  <a:chExt cx="3946541" cy="902484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81E9904-23EE-455C-9A85-91C535E498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6883595"/>
                    <a:ext cx="3946540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Được làm quen và luyện tập sử dụng thành thạo các phần mềm thiết kế như Ai, Ps...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B5D4199-CD7E-4709-80E9-71A3FA7B3C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79" y="7252455"/>
                    <a:ext cx="3946541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Được rèn luyện tư duy, khả năng sáng tạo - lên ý tưởng cho sản phẩm cũng như các kỹ năng thiết kế khác.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A40E63A-C3A8-4519-B3F3-B8C2FBC59778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7616802"/>
                    <a:ext cx="3788806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- 2 lần đạt học bổng của khoa.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6AB3961-2CEB-4883-8DA7-E6DB45270ADD}"/>
                  </a:ext>
                </a:extLst>
              </p:cNvPr>
              <p:cNvGrpSpPr/>
              <p:nvPr/>
            </p:nvGrpSpPr>
            <p:grpSpPr>
              <a:xfrm>
                <a:off x="2715079" y="5548087"/>
                <a:ext cx="3946541" cy="200055"/>
                <a:chOff x="2715079" y="5548087"/>
                <a:chExt cx="3946541" cy="200055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19247AF-A4F5-473C-9BD0-1969D13CE345}"/>
                    </a:ext>
                  </a:extLst>
                </p:cNvPr>
                <p:cNvSpPr txBox="1"/>
                <p:nvPr/>
              </p:nvSpPr>
              <p:spPr>
                <a:xfrm>
                  <a:off x="2715079" y="5548087"/>
                  <a:ext cx="831959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Học vấn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5188A5B-D94B-4F6D-A80F-ABFFD1087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8240" y="5648114"/>
                  <a:ext cx="2963380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CBA71E-826D-4334-AE18-C5601B53066C}"/>
                </a:ext>
              </a:extLst>
            </p:cNvPr>
            <p:cNvGrpSpPr/>
            <p:nvPr/>
          </p:nvGrpSpPr>
          <p:grpSpPr>
            <a:xfrm>
              <a:off x="2592509" y="7434818"/>
              <a:ext cx="3946541" cy="704449"/>
              <a:chOff x="2715079" y="7434818"/>
              <a:chExt cx="3946541" cy="70444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409237-2E35-461F-8A6D-A31572B32490}"/>
                  </a:ext>
                </a:extLst>
              </p:cNvPr>
              <p:cNvGrpSpPr/>
              <p:nvPr/>
            </p:nvGrpSpPr>
            <p:grpSpPr>
              <a:xfrm>
                <a:off x="2715080" y="7760803"/>
                <a:ext cx="3946540" cy="378464"/>
                <a:chOff x="2715080" y="6410191"/>
                <a:chExt cx="3946540" cy="37846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D6DBCD-A33F-4D9C-A41F-BF19DD4AFF6A}"/>
                    </a:ext>
                  </a:extLst>
                </p:cNvPr>
                <p:cNvSpPr txBox="1"/>
                <p:nvPr/>
              </p:nvSpPr>
              <p:spPr>
                <a:xfrm>
                  <a:off x="2715080" y="6410191"/>
                  <a:ext cx="204863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spc="60">
                      <a:solidFill>
                        <a:srgbClr val="323232"/>
                      </a:solidFill>
                      <a:latin typeface="+mj-lt"/>
                      <a:cs typeface="Calibri" panose="020F0502020204030204" pitchFamily="34" charset="0"/>
                    </a:rPr>
                    <a:t>Sinh viên giỏi cấp trường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1027FDD-63B7-4AA1-A5E0-FEA1271F2761}"/>
                    </a:ext>
                  </a:extLst>
                </p:cNvPr>
                <p:cNvGrpSpPr/>
                <p:nvPr/>
              </p:nvGrpSpPr>
              <p:grpSpPr>
                <a:xfrm>
                  <a:off x="2715080" y="6604138"/>
                  <a:ext cx="3946540" cy="184517"/>
                  <a:chOff x="2715080" y="6610395"/>
                  <a:chExt cx="3946540" cy="184517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BE9C1C7-FC6A-45F6-A9B5-9C61C7BC700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6625635"/>
                    <a:ext cx="1671291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Môn: Tin học văn phòng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65D4C78-F351-4A9F-A47C-8DFCBECCD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009" y="6610395"/>
                    <a:ext cx="26161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800" i="1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2018</a:t>
                    </a:r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4EBB193-FCAB-4741-812F-16FF0DBA6123}"/>
                  </a:ext>
                </a:extLst>
              </p:cNvPr>
              <p:cNvGrpSpPr/>
              <p:nvPr/>
            </p:nvGrpSpPr>
            <p:grpSpPr>
              <a:xfrm>
                <a:off x="2715079" y="7434818"/>
                <a:ext cx="3946541" cy="200055"/>
                <a:chOff x="2715079" y="7434818"/>
                <a:chExt cx="3946541" cy="200055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23CF169-85EC-4D11-A76D-8B6A44EC762B}"/>
                    </a:ext>
                  </a:extLst>
                </p:cNvPr>
                <p:cNvSpPr txBox="1"/>
                <p:nvPr/>
              </p:nvSpPr>
              <p:spPr>
                <a:xfrm>
                  <a:off x="2715079" y="7434818"/>
                  <a:ext cx="1186222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Giải thưởng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A4FFFCD-8684-4842-8990-AF7071A90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3520" y="7534845"/>
                  <a:ext cx="2628100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772E5E-0D90-4061-B779-8D2AEC01A048}"/>
                </a:ext>
              </a:extLst>
            </p:cNvPr>
            <p:cNvGrpSpPr/>
            <p:nvPr/>
          </p:nvGrpSpPr>
          <p:grpSpPr>
            <a:xfrm>
              <a:off x="2592509" y="8385913"/>
              <a:ext cx="3946541" cy="1288713"/>
              <a:chOff x="2715079" y="8385913"/>
              <a:chExt cx="3946541" cy="128871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F599A03-4B8C-4860-9F2F-6A6C39F47055}"/>
                  </a:ext>
                </a:extLst>
              </p:cNvPr>
              <p:cNvGrpSpPr/>
              <p:nvPr/>
            </p:nvGrpSpPr>
            <p:grpSpPr>
              <a:xfrm>
                <a:off x="2715080" y="8712274"/>
                <a:ext cx="3946540" cy="962352"/>
                <a:chOff x="2715080" y="8574790"/>
                <a:chExt cx="3946540" cy="96235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1ABF67-519F-44F2-A477-01238B1545C7}"/>
                    </a:ext>
                  </a:extLst>
                </p:cNvPr>
                <p:cNvSpPr txBox="1"/>
                <p:nvPr/>
              </p:nvSpPr>
              <p:spPr>
                <a:xfrm>
                  <a:off x="2715080" y="8574790"/>
                  <a:ext cx="31133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+mj-lt"/>
                      <a:cs typeface="Calibri" panose="020F0502020204030204" pitchFamily="34" charset="0"/>
                    </a:rPr>
                    <a:t>Đội sinh viên tình nguyện của khoa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D66B557-8620-4946-BAE6-8D9C6CDBC90E}"/>
                    </a:ext>
                  </a:extLst>
                </p:cNvPr>
                <p:cNvGrpSpPr/>
                <p:nvPr/>
              </p:nvGrpSpPr>
              <p:grpSpPr>
                <a:xfrm>
                  <a:off x="2715080" y="8779219"/>
                  <a:ext cx="3946540" cy="757923"/>
                  <a:chOff x="2715080" y="8790234"/>
                  <a:chExt cx="3946540" cy="757923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BDE84FE-8D8E-4A7C-9FEE-7B0D6E003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8790234"/>
                    <a:ext cx="3788806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Luôn tham gia đầy đủ các hoạt động của đội.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6F02688-928A-42FD-8A40-6499371EE4E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080" y="8994159"/>
                    <a:ext cx="3946540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spc="60">
                        <a:solidFill>
                          <a:srgbClr val="323232"/>
                        </a:solidFill>
                        <a:latin typeface="#02A Roboto" panose="02000000000000000000" pitchFamily="2" charset="0"/>
                        <a:ea typeface="#02A Roboto" panose="02000000000000000000" pitchFamily="2" charset="0"/>
                        <a:cs typeface="Calibri" panose="020F0502020204030204" pitchFamily="34" charset="0"/>
                      </a:rPr>
                      <a:t>- Nhiều lần được tham gia các chương trình trải nghiệm, hoạt động như từ thiện vùng cao, hỗ trợ sinh viên thi ĐH...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F3BA516-5DEB-401E-9D75-5FA87C5823C8}"/>
                  </a:ext>
                </a:extLst>
              </p:cNvPr>
              <p:cNvGrpSpPr/>
              <p:nvPr/>
            </p:nvGrpSpPr>
            <p:grpSpPr>
              <a:xfrm>
                <a:off x="2715079" y="8385913"/>
                <a:ext cx="3946541" cy="200055"/>
                <a:chOff x="2715079" y="8385913"/>
                <a:chExt cx="3946541" cy="20005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E6FEB1D-69DC-4E99-B160-389D5B9D3BEF}"/>
                    </a:ext>
                  </a:extLst>
                </p:cNvPr>
                <p:cNvSpPr txBox="1"/>
                <p:nvPr/>
              </p:nvSpPr>
              <p:spPr>
                <a:xfrm>
                  <a:off x="2715079" y="8385913"/>
                  <a:ext cx="1651093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300" cap="all">
                      <a:solidFill>
                        <a:srgbClr val="005EAC"/>
                      </a:solidFill>
                      <a:latin typeface="+mj-lt"/>
                      <a:cs typeface="Calibri" panose="020F0502020204030204" pitchFamily="34" charset="0"/>
                    </a:rPr>
                    <a:t>Hoạt động khác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3BD838D-FC14-45DC-AC72-0A2E837C8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880" y="8485940"/>
                  <a:ext cx="2160740" cy="0"/>
                </a:xfrm>
                <a:prstGeom prst="line">
                  <a:avLst/>
                </a:prstGeom>
                <a:ln>
                  <a:solidFill>
                    <a:srgbClr val="005E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2D1757-62C5-4A76-921A-DD8867B9F631}"/>
                </a:ext>
              </a:extLst>
            </p:cNvPr>
            <p:cNvGrpSpPr/>
            <p:nvPr/>
          </p:nvGrpSpPr>
          <p:grpSpPr>
            <a:xfrm>
              <a:off x="2569747" y="1460938"/>
              <a:ext cx="4030257" cy="585569"/>
              <a:chOff x="2482337" y="1415561"/>
              <a:chExt cx="4030257" cy="58556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F1E913-139E-42A9-B8BD-B8B6C05CD175}"/>
                  </a:ext>
                </a:extLst>
              </p:cNvPr>
              <p:cNvGrpSpPr/>
              <p:nvPr/>
            </p:nvGrpSpPr>
            <p:grpSpPr>
              <a:xfrm>
                <a:off x="2509080" y="1415561"/>
                <a:ext cx="3411660" cy="184666"/>
                <a:chOff x="2509080" y="1415561"/>
                <a:chExt cx="3411660" cy="184666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895AB8-6CFF-43B9-9159-C2E57E9F397A}"/>
                    </a:ext>
                  </a:extLst>
                </p:cNvPr>
                <p:cNvSpPr txBox="1"/>
                <p:nvPr/>
              </p:nvSpPr>
              <p:spPr>
                <a:xfrm>
                  <a:off x="2715079" y="1415561"/>
                  <a:ext cx="320566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0123.456.789</a:t>
                  </a:r>
                </a:p>
              </p:txBody>
            </p:sp>
            <p:sp>
              <p:nvSpPr>
                <p:cNvPr id="26" name="Freeform 91">
                  <a:extLst>
                    <a:ext uri="{FF2B5EF4-FFF2-40B4-BE49-F238E27FC236}">
                      <a16:creationId xmlns:a16="http://schemas.microsoft.com/office/drawing/2014/main" id="{9AACA004-B0D6-41A9-96B8-9E403E70BE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09080" y="1433233"/>
                  <a:ext cx="100427" cy="149323"/>
                </a:xfrm>
                <a:custGeom>
                  <a:avLst/>
                  <a:gdLst>
                    <a:gd name="T0" fmla="*/ 117 w 140"/>
                    <a:gd name="T1" fmla="*/ 0 h 209"/>
                    <a:gd name="T2" fmla="*/ 22 w 140"/>
                    <a:gd name="T3" fmla="*/ 0 h 209"/>
                    <a:gd name="T4" fmla="*/ 0 w 140"/>
                    <a:gd name="T5" fmla="*/ 22 h 209"/>
                    <a:gd name="T6" fmla="*/ 0 w 140"/>
                    <a:gd name="T7" fmla="*/ 186 h 209"/>
                    <a:gd name="T8" fmla="*/ 22 w 140"/>
                    <a:gd name="T9" fmla="*/ 209 h 209"/>
                    <a:gd name="T10" fmla="*/ 117 w 140"/>
                    <a:gd name="T11" fmla="*/ 209 h 209"/>
                    <a:gd name="T12" fmla="*/ 140 w 140"/>
                    <a:gd name="T13" fmla="*/ 186 h 209"/>
                    <a:gd name="T14" fmla="*/ 140 w 140"/>
                    <a:gd name="T15" fmla="*/ 22 h 209"/>
                    <a:gd name="T16" fmla="*/ 117 w 140"/>
                    <a:gd name="T17" fmla="*/ 0 h 209"/>
                    <a:gd name="T18" fmla="*/ 70 w 140"/>
                    <a:gd name="T19" fmla="*/ 188 h 209"/>
                    <a:gd name="T20" fmla="*/ 57 w 140"/>
                    <a:gd name="T21" fmla="*/ 176 h 209"/>
                    <a:gd name="T22" fmla="*/ 70 w 140"/>
                    <a:gd name="T23" fmla="*/ 163 h 209"/>
                    <a:gd name="T24" fmla="*/ 82 w 140"/>
                    <a:gd name="T25" fmla="*/ 176 h 209"/>
                    <a:gd name="T26" fmla="*/ 70 w 140"/>
                    <a:gd name="T27" fmla="*/ 188 h 209"/>
                    <a:gd name="T28" fmla="*/ 120 w 140"/>
                    <a:gd name="T29" fmla="*/ 150 h 209"/>
                    <a:gd name="T30" fmla="*/ 19 w 140"/>
                    <a:gd name="T31" fmla="*/ 150 h 209"/>
                    <a:gd name="T32" fmla="*/ 19 w 140"/>
                    <a:gd name="T33" fmla="*/ 20 h 209"/>
                    <a:gd name="T34" fmla="*/ 120 w 140"/>
                    <a:gd name="T35" fmla="*/ 20 h 209"/>
                    <a:gd name="T36" fmla="*/ 120 w 140"/>
                    <a:gd name="T37" fmla="*/ 150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0" h="209">
                      <a:moveTo>
                        <a:pt x="117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0" y="199"/>
                        <a:pt x="10" y="209"/>
                        <a:pt x="22" y="209"/>
                      </a:cubicBezTo>
                      <a:cubicBezTo>
                        <a:pt x="117" y="209"/>
                        <a:pt x="117" y="209"/>
                        <a:pt x="117" y="209"/>
                      </a:cubicBezTo>
                      <a:cubicBezTo>
                        <a:pt x="130" y="209"/>
                        <a:pt x="140" y="199"/>
                        <a:pt x="140" y="186"/>
                      </a:cubicBezTo>
                      <a:cubicBezTo>
                        <a:pt x="140" y="22"/>
                        <a:pt x="140" y="22"/>
                        <a:pt x="140" y="22"/>
                      </a:cubicBezTo>
                      <a:cubicBezTo>
                        <a:pt x="140" y="10"/>
                        <a:pt x="130" y="0"/>
                        <a:pt x="117" y="0"/>
                      </a:cubicBezTo>
                      <a:close/>
                      <a:moveTo>
                        <a:pt x="70" y="188"/>
                      </a:moveTo>
                      <a:cubicBezTo>
                        <a:pt x="63" y="188"/>
                        <a:pt x="57" y="183"/>
                        <a:pt x="57" y="176"/>
                      </a:cubicBezTo>
                      <a:cubicBezTo>
                        <a:pt x="57" y="169"/>
                        <a:pt x="63" y="163"/>
                        <a:pt x="70" y="163"/>
                      </a:cubicBezTo>
                      <a:cubicBezTo>
                        <a:pt x="77" y="163"/>
                        <a:pt x="82" y="169"/>
                        <a:pt x="82" y="176"/>
                      </a:cubicBezTo>
                      <a:cubicBezTo>
                        <a:pt x="82" y="183"/>
                        <a:pt x="77" y="188"/>
                        <a:pt x="70" y="188"/>
                      </a:cubicBezTo>
                      <a:close/>
                      <a:moveTo>
                        <a:pt x="120" y="150"/>
                      </a:moveTo>
                      <a:cubicBezTo>
                        <a:pt x="19" y="150"/>
                        <a:pt x="19" y="150"/>
                        <a:pt x="19" y="15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lnTo>
                        <a:pt x="120" y="150"/>
                      </a:lnTo>
                      <a:close/>
                    </a:path>
                  </a:pathLst>
                </a:custGeom>
                <a:solidFill>
                  <a:srgbClr val="005EA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latin typeface="#02A Roboto" panose="02000000000000000000" pitchFamily="2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1010DD-406C-4B54-BF46-5A02B90DB227}"/>
                  </a:ext>
                </a:extLst>
              </p:cNvPr>
              <p:cNvGrpSpPr/>
              <p:nvPr/>
            </p:nvGrpSpPr>
            <p:grpSpPr>
              <a:xfrm>
                <a:off x="2482337" y="1613724"/>
                <a:ext cx="3886935" cy="184666"/>
                <a:chOff x="2482337" y="1613724"/>
                <a:chExt cx="3886935" cy="18466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CEBB31-E82E-495E-9D0E-DFEC71AB4944}"/>
                    </a:ext>
                  </a:extLst>
                </p:cNvPr>
                <p:cNvSpPr txBox="1"/>
                <p:nvPr/>
              </p:nvSpPr>
              <p:spPr>
                <a:xfrm>
                  <a:off x="2715079" y="1613724"/>
                  <a:ext cx="365419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nguyennhatnam1996@gmail.com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4AA5CF2-A269-4096-B825-ADF40C056A90}"/>
                    </a:ext>
                  </a:extLst>
                </p:cNvPr>
                <p:cNvGrpSpPr/>
                <p:nvPr/>
              </p:nvGrpSpPr>
              <p:grpSpPr>
                <a:xfrm>
                  <a:off x="2482337" y="1660526"/>
                  <a:ext cx="153912" cy="91063"/>
                  <a:chOff x="8323263" y="1362076"/>
                  <a:chExt cx="277813" cy="225425"/>
                </a:xfrm>
                <a:solidFill>
                  <a:srgbClr val="005EAC"/>
                </a:solidFill>
              </p:grpSpPr>
              <p:sp>
                <p:nvSpPr>
                  <p:cNvPr id="23" name="Freeform 26">
                    <a:extLst>
                      <a:ext uri="{FF2B5EF4-FFF2-40B4-BE49-F238E27FC236}">
                        <a16:creationId xmlns:a16="http://schemas.microsoft.com/office/drawing/2014/main" id="{94EFB1F6-3F7F-4394-BD31-6CDB4CDE5B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3263" y="1416051"/>
                    <a:ext cx="277813" cy="171450"/>
                  </a:xfrm>
                  <a:custGeom>
                    <a:avLst/>
                    <a:gdLst>
                      <a:gd name="T0" fmla="*/ 34 w 74"/>
                      <a:gd name="T1" fmla="*/ 31 h 46"/>
                      <a:gd name="T2" fmla="*/ 0 w 74"/>
                      <a:gd name="T3" fmla="*/ 1 h 46"/>
                      <a:gd name="T4" fmla="*/ 0 w 74"/>
                      <a:gd name="T5" fmla="*/ 40 h 46"/>
                      <a:gd name="T6" fmla="*/ 6 w 74"/>
                      <a:gd name="T7" fmla="*/ 46 h 46"/>
                      <a:gd name="T8" fmla="*/ 68 w 74"/>
                      <a:gd name="T9" fmla="*/ 46 h 46"/>
                      <a:gd name="T10" fmla="*/ 74 w 74"/>
                      <a:gd name="T11" fmla="*/ 40 h 46"/>
                      <a:gd name="T12" fmla="*/ 74 w 74"/>
                      <a:gd name="T13" fmla="*/ 0 h 46"/>
                      <a:gd name="T14" fmla="*/ 40 w 74"/>
                      <a:gd name="T15" fmla="*/ 31 h 46"/>
                      <a:gd name="T16" fmla="*/ 34 w 74"/>
                      <a:gd name="T17" fmla="*/ 3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46">
                        <a:moveTo>
                          <a:pt x="34" y="3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43"/>
                          <a:pt x="2" y="46"/>
                          <a:pt x="6" y="46"/>
                        </a:cubicBezTo>
                        <a:cubicBezTo>
                          <a:pt x="68" y="46"/>
                          <a:pt x="68" y="46"/>
                          <a:pt x="68" y="46"/>
                        </a:cubicBezTo>
                        <a:cubicBezTo>
                          <a:pt x="72" y="46"/>
                          <a:pt x="74" y="43"/>
                          <a:pt x="74" y="40"/>
                        </a:cubicBezTo>
                        <a:cubicBezTo>
                          <a:pt x="74" y="0"/>
                          <a:pt x="74" y="0"/>
                          <a:pt x="74" y="0"/>
                        </a:cubicBezTo>
                        <a:cubicBezTo>
                          <a:pt x="40" y="31"/>
                          <a:pt x="40" y="31"/>
                          <a:pt x="40" y="31"/>
                        </a:cubicBezTo>
                        <a:lnTo>
                          <a:pt x="34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00">
                      <a:latin typeface="#02A Roboto" panose="02000000000000000000" pitchFamily="2" charset="0"/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:a16="http://schemas.microsoft.com/office/drawing/2014/main" id="{715102A6-6CE3-4CB7-A7F8-064098808D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3263" y="1362076"/>
                    <a:ext cx="277813" cy="139700"/>
                  </a:xfrm>
                  <a:custGeom>
                    <a:avLst/>
                    <a:gdLst>
                      <a:gd name="T0" fmla="*/ 68 w 74"/>
                      <a:gd name="T1" fmla="*/ 0 h 37"/>
                      <a:gd name="T2" fmla="*/ 6 w 74"/>
                      <a:gd name="T3" fmla="*/ 0 h 37"/>
                      <a:gd name="T4" fmla="*/ 0 w 74"/>
                      <a:gd name="T5" fmla="*/ 6 h 37"/>
                      <a:gd name="T6" fmla="*/ 0 w 74"/>
                      <a:gd name="T7" fmla="*/ 7 h 37"/>
                      <a:gd name="T8" fmla="*/ 35 w 74"/>
                      <a:gd name="T9" fmla="*/ 37 h 37"/>
                      <a:gd name="T10" fmla="*/ 39 w 74"/>
                      <a:gd name="T11" fmla="*/ 37 h 37"/>
                      <a:gd name="T12" fmla="*/ 74 w 74"/>
                      <a:gd name="T13" fmla="*/ 7 h 37"/>
                      <a:gd name="T14" fmla="*/ 74 w 74"/>
                      <a:gd name="T15" fmla="*/ 6 h 37"/>
                      <a:gd name="T16" fmla="*/ 68 w 74"/>
                      <a:gd name="T17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7">
                        <a:moveTo>
                          <a:pt x="68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3"/>
                          <a:pt x="0" y="6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9" y="37"/>
                          <a:pt x="39" y="37"/>
                          <a:pt x="39" y="37"/>
                        </a:cubicBezTo>
                        <a:cubicBezTo>
                          <a:pt x="74" y="7"/>
                          <a:pt x="74" y="7"/>
                          <a:pt x="74" y="7"/>
                        </a:cubicBezTo>
                        <a:cubicBezTo>
                          <a:pt x="74" y="6"/>
                          <a:pt x="74" y="6"/>
                          <a:pt x="74" y="6"/>
                        </a:cubicBezTo>
                        <a:cubicBezTo>
                          <a:pt x="74" y="3"/>
                          <a:pt x="72" y="0"/>
                          <a:pt x="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00">
                      <a:latin typeface="#02A Roboto" panose="02000000000000000000" pitchFamily="2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544BAA5-F990-48C1-819D-57C346994E22}"/>
                  </a:ext>
                </a:extLst>
              </p:cNvPr>
              <p:cNvGrpSpPr/>
              <p:nvPr/>
            </p:nvGrpSpPr>
            <p:grpSpPr>
              <a:xfrm>
                <a:off x="2505360" y="1816464"/>
                <a:ext cx="4007234" cy="184666"/>
                <a:chOff x="2505360" y="1816464"/>
                <a:chExt cx="4007234" cy="18466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CB210A-D252-47E2-8370-B020A6DF095A}"/>
                    </a:ext>
                  </a:extLst>
                </p:cNvPr>
                <p:cNvSpPr txBox="1"/>
                <p:nvPr/>
              </p:nvSpPr>
              <p:spPr>
                <a:xfrm>
                  <a:off x="2715079" y="1816464"/>
                  <a:ext cx="379751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spc="60">
                      <a:solidFill>
                        <a:srgbClr val="323232"/>
                      </a:solidFill>
                      <a:latin typeface="#02A Roboto" panose="02000000000000000000" pitchFamily="2" charset="0"/>
                      <a:ea typeface="#02A Roboto" panose="02000000000000000000" pitchFamily="2" charset="0"/>
                      <a:cs typeface="Calibri" panose="020F0502020204030204" pitchFamily="34" charset="0"/>
                    </a:rPr>
                    <a:t>Số 9 ngõ 876, Thụy Khuê, Hà Nội</a:t>
                  </a:r>
                </a:p>
              </p:txBody>
            </p:sp>
            <p:sp>
              <p:nvSpPr>
                <p:cNvPr id="20" name="Freeform 67">
                  <a:extLst>
                    <a:ext uri="{FF2B5EF4-FFF2-40B4-BE49-F238E27FC236}">
                      <a16:creationId xmlns:a16="http://schemas.microsoft.com/office/drawing/2014/main" id="{9BF1E791-4FCC-4D5B-B85C-75DA4F0909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05360" y="1836333"/>
                  <a:ext cx="107866" cy="144929"/>
                </a:xfrm>
                <a:custGeom>
                  <a:avLst/>
                  <a:gdLst>
                    <a:gd name="T0" fmla="*/ 48 w 96"/>
                    <a:gd name="T1" fmla="*/ 0 h 128"/>
                    <a:gd name="T2" fmla="*/ 0 w 96"/>
                    <a:gd name="T3" fmla="*/ 48 h 128"/>
                    <a:gd name="T4" fmla="*/ 48 w 96"/>
                    <a:gd name="T5" fmla="*/ 128 h 128"/>
                    <a:gd name="T6" fmla="*/ 96 w 96"/>
                    <a:gd name="T7" fmla="*/ 48 h 128"/>
                    <a:gd name="T8" fmla="*/ 48 w 96"/>
                    <a:gd name="T9" fmla="*/ 0 h 128"/>
                    <a:gd name="T10" fmla="*/ 48 w 96"/>
                    <a:gd name="T11" fmla="*/ 68 h 128"/>
                    <a:gd name="T12" fmla="*/ 28 w 96"/>
                    <a:gd name="T13" fmla="*/ 48 h 128"/>
                    <a:gd name="T14" fmla="*/ 48 w 96"/>
                    <a:gd name="T15" fmla="*/ 28 h 128"/>
                    <a:gd name="T16" fmla="*/ 68 w 96"/>
                    <a:gd name="T17" fmla="*/ 48 h 128"/>
                    <a:gd name="T18" fmla="*/ 48 w 96"/>
                    <a:gd name="T19" fmla="*/ 68 h 128"/>
                    <a:gd name="T20" fmla="*/ 48 w 96"/>
                    <a:gd name="T21" fmla="*/ 36 h 128"/>
                    <a:gd name="T22" fmla="*/ 36 w 96"/>
                    <a:gd name="T23" fmla="*/ 48 h 128"/>
                    <a:gd name="T24" fmla="*/ 48 w 96"/>
                    <a:gd name="T25" fmla="*/ 60 h 128"/>
                    <a:gd name="T26" fmla="*/ 60 w 96"/>
                    <a:gd name="T27" fmla="*/ 48 h 128"/>
                    <a:gd name="T28" fmla="*/ 48 w 96"/>
                    <a:gd name="T29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" h="128">
                      <a:moveTo>
                        <a:pt x="48" y="0"/>
                      </a:moveTo>
                      <a:cubicBezTo>
                        <a:pt x="21" y="0"/>
                        <a:pt x="0" y="21"/>
                        <a:pt x="0" y="48"/>
                      </a:cubicBezTo>
                      <a:cubicBezTo>
                        <a:pt x="0" y="68"/>
                        <a:pt x="40" y="128"/>
                        <a:pt x="48" y="128"/>
                      </a:cubicBezTo>
                      <a:cubicBezTo>
                        <a:pt x="56" y="128"/>
                        <a:pt x="96" y="68"/>
                        <a:pt x="96" y="48"/>
                      </a:cubicBezTo>
                      <a:cubicBezTo>
                        <a:pt x="96" y="21"/>
                        <a:pt x="75" y="0"/>
                        <a:pt x="48" y="0"/>
                      </a:cubicBezTo>
                      <a:close/>
                      <a:moveTo>
                        <a:pt x="48" y="68"/>
                      </a:moveTo>
                      <a:cubicBezTo>
                        <a:pt x="37" y="68"/>
                        <a:pt x="28" y="59"/>
                        <a:pt x="28" y="48"/>
                      </a:cubicBezTo>
                      <a:cubicBezTo>
                        <a:pt x="28" y="37"/>
                        <a:pt x="37" y="28"/>
                        <a:pt x="48" y="28"/>
                      </a:cubicBezTo>
                      <a:cubicBezTo>
                        <a:pt x="59" y="28"/>
                        <a:pt x="68" y="37"/>
                        <a:pt x="68" y="48"/>
                      </a:cubicBezTo>
                      <a:cubicBezTo>
                        <a:pt x="68" y="59"/>
                        <a:pt x="59" y="68"/>
                        <a:pt x="48" y="68"/>
                      </a:cubicBezTo>
                      <a:close/>
                      <a:moveTo>
                        <a:pt x="48" y="36"/>
                      </a:moveTo>
                      <a:cubicBezTo>
                        <a:pt x="41" y="36"/>
                        <a:pt x="36" y="41"/>
                        <a:pt x="36" y="48"/>
                      </a:cubicBezTo>
                      <a:cubicBezTo>
                        <a:pt x="36" y="55"/>
                        <a:pt x="41" y="60"/>
                        <a:pt x="48" y="60"/>
                      </a:cubicBezTo>
                      <a:cubicBezTo>
                        <a:pt x="55" y="60"/>
                        <a:pt x="60" y="55"/>
                        <a:pt x="60" y="48"/>
                      </a:cubicBezTo>
                      <a:cubicBezTo>
                        <a:pt x="60" y="41"/>
                        <a:pt x="55" y="36"/>
                        <a:pt x="48" y="36"/>
                      </a:cubicBezTo>
                      <a:close/>
                    </a:path>
                  </a:pathLst>
                </a:custGeom>
                <a:solidFill>
                  <a:srgbClr val="005EA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latin typeface="#02A Roboto" panose="020000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5992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ungBu">
      <a:dk1>
        <a:srgbClr val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DungBu">
      <a:majorFont>
        <a:latin typeface="#01 Montserrat Semi Bold"/>
        <a:ea typeface=""/>
        <a:cs typeface=""/>
      </a:majorFont>
      <a:minorFont>
        <a:latin typeface="#01 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BA03F917-EAB0-4D34-A2D8-43A5BD45865C}" vid="{6819D2ED-C306-42D4-9F57-2A6F491FE0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397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#02A Roboto</vt:lpstr>
      <vt:lpstr>Arial</vt:lpstr>
      <vt:lpstr>#01 Montserrat</vt:lpstr>
      <vt:lpstr>#01 Montserrat Semi Bold</vt:lpstr>
      <vt:lpstr>Default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Template</dc:title>
  <dc:creator>Nguyễn Mạnh Dũng</dc:creator>
  <cp:keywords>CV Template</cp:keywords>
  <cp:lastModifiedBy>Nguyễn Mạnh Dũng</cp:lastModifiedBy>
  <cp:revision>3</cp:revision>
  <dcterms:created xsi:type="dcterms:W3CDTF">2021-07-01T16:22:57Z</dcterms:created>
  <dcterms:modified xsi:type="dcterms:W3CDTF">2021-07-01T16:25:20Z</dcterms:modified>
  <cp:category>CV Template</cp:category>
</cp:coreProperties>
</file>