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7" r:id="rId2"/>
    <p:sldId id="321" r:id="rId3"/>
    <p:sldId id="320" r:id="rId4"/>
    <p:sldId id="256" r:id="rId5"/>
    <p:sldId id="367" r:id="rId6"/>
    <p:sldId id="304" r:id="rId7"/>
    <p:sldId id="359" r:id="rId8"/>
    <p:sldId id="334" r:id="rId9"/>
    <p:sldId id="358" r:id="rId10"/>
    <p:sldId id="361" r:id="rId11"/>
    <p:sldId id="365" r:id="rId12"/>
    <p:sldId id="364" r:id="rId13"/>
    <p:sldId id="366" r:id="rId14"/>
    <p:sldId id="266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uu" initials="QL" lastIdx="2" clrIdx="0">
    <p:extLst>
      <p:ext uri="{19B8F6BF-5375-455C-9EA6-DF929625EA0E}">
        <p15:presenceInfo xmlns:p15="http://schemas.microsoft.com/office/powerpoint/2012/main" userId="48d2a661226166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EF7"/>
    <a:srgbClr val="11D1A3"/>
    <a:srgbClr val="12EEB4"/>
    <a:srgbClr val="E7E2FE"/>
    <a:srgbClr val="CDC3FD"/>
    <a:srgbClr val="B5A7FB"/>
    <a:srgbClr val="EC3814"/>
    <a:srgbClr val="0A0230"/>
    <a:srgbClr val="2DA57A"/>
    <a:srgbClr val="ECE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28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DB560-245C-4B9C-AC19-E94D614C0C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7D9B9-B12E-43C8-BAD6-9E774CD46E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FE911-3B17-4EEE-ADC8-A823753D5B31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44846-687F-4210-A2F8-4E22DC25FB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6128E-733D-4D89-BDE4-1D7064867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9CB9-690A-4FC7-9400-C6046DC7E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5632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E647-E300-45F8-901F-09FE85BF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87E0-E959-4C7C-A40B-E4077F0C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1B07-43FB-49FA-9DA3-7C18E566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F19E-3971-4C20-85EC-ECF4CC46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B9A1-AAE8-4C9D-A69E-8C4C0C56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569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âu hỏi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646995-6137-486B-AE54-C665810DD8ED}"/>
              </a:ext>
            </a:extLst>
          </p:cNvPr>
          <p:cNvSpPr txBox="1"/>
          <p:nvPr userDrawn="1"/>
        </p:nvSpPr>
        <p:spPr>
          <a:xfrm>
            <a:off x="4643519" y="500173"/>
            <a:ext cx="2904962" cy="62478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vi-VN" sz="40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BF88-F7FD-4BEC-9CA3-C9B1C345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612"/>
            <a:ext cx="10515600" cy="1325563"/>
          </a:xfrm>
          <a:noFill/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CA865F2E-1E0F-4C4F-BD68-E1456094092D}"/>
              </a:ext>
            </a:extLst>
          </p:cNvPr>
          <p:cNvSpPr/>
          <p:nvPr userDrawn="1"/>
        </p:nvSpPr>
        <p:spPr>
          <a:xfrm>
            <a:off x="10857776" y="6028865"/>
            <a:ext cx="544524" cy="544524"/>
          </a:xfrm>
          <a:prstGeom prst="pie">
            <a:avLst>
              <a:gd name="adj1" fmla="val 10799997"/>
              <a:gd name="adj2" fmla="val 1620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EBC64-E777-4977-86B1-4ED8062D8E1E}"/>
              </a:ext>
            </a:extLst>
          </p:cNvPr>
          <p:cNvSpPr txBox="1"/>
          <p:nvPr userDrawn="1"/>
        </p:nvSpPr>
        <p:spPr>
          <a:xfrm>
            <a:off x="963399" y="6111827"/>
            <a:ext cx="201348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UX/UI Foundation</a:t>
            </a:r>
            <a:endParaRPr lang="vi-VN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9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F3AA-F065-47BD-B87A-2E7FE339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3653-3C72-4A51-A0D5-856BB443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FBD41-1C24-4EE1-ABD6-7CE4F24F1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417E-A5AB-4042-B6CF-DEF32DDE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C87A-0D54-4D38-94C8-A36CCE6F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3342-411A-49C3-93E1-883AB8C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70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B709-1B2A-44C5-89B2-92A70B56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6A058-8374-4883-A718-F0F28BB18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CB176-18E0-43EF-9C9A-6C6D20C6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F9A45-2A1A-412C-8F65-5201B788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C3031-98FC-4F10-9FD8-803ED412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2C20-315E-47B5-BE4E-2A1D926F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729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4ECC-C684-4659-AA48-8CE03D51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4E0B4-EB12-4C01-8993-21C24F7B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D6C2-758A-4825-B53C-E7E7CA80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C645-8D39-4D56-AB52-0FAC7243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7CD0E-174D-4290-A0D0-F7638AB3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83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893EC-44E7-4006-B853-BD02A4BD7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D0C80-2ECD-476B-8281-C0849193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C2D-5291-418C-9587-6F864697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C8C2-DE00-42DA-B31D-E9BD542D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4DB1-2512-481F-A2C0-F6B242DD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8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AF46-D2B6-40AB-B0F2-27499582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2A02-AB4F-478C-B563-FB457519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4619-B724-4EB5-839D-E885ED00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6E50-22BB-4837-A135-439DA272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6E21-12CB-41C3-A206-5F0293BA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19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2B51-9879-4B9E-9E64-EB5BFF02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2C85-F1A0-4521-BF03-EA15DA93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3A15-D214-409C-9050-61FEB88B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FD9E-6F09-42DE-A1EF-61A4A795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3290-5275-46E6-95FB-CD1C39F5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  <p:pic>
        <p:nvPicPr>
          <p:cNvPr id="7" name="Picture 2" descr="TechMaster Vietnam - YouTube">
            <a:extLst>
              <a:ext uri="{FF2B5EF4-FFF2-40B4-BE49-F238E27FC236}">
                <a16:creationId xmlns:a16="http://schemas.microsoft.com/office/drawing/2014/main" id="{E92EA6DF-08B7-418C-B333-A3A36DFF23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89" y="164895"/>
            <a:ext cx="396111" cy="39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EB34A-2BC8-49E7-9EC8-75F1E1EAB4BF}"/>
              </a:ext>
            </a:extLst>
          </p:cNvPr>
          <p:cNvSpPr txBox="1"/>
          <p:nvPr userDrawn="1"/>
        </p:nvSpPr>
        <p:spPr>
          <a:xfrm>
            <a:off x="958273" y="253229"/>
            <a:ext cx="2465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b="0" dirty="0">
                <a:solidFill>
                  <a:srgbClr val="01B0F1"/>
                </a:solidFill>
                <a:latin typeface="+mn-lt"/>
              </a:rPr>
              <a:t>TechMaster – </a:t>
            </a:r>
            <a:r>
              <a:rPr lang="vi-VN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Học là có việc</a:t>
            </a:r>
          </a:p>
        </p:txBody>
      </p:sp>
    </p:spTree>
    <p:extLst>
      <p:ext uri="{BB962C8B-B14F-4D97-AF65-F5344CB8AC3E}">
        <p14:creationId xmlns:p14="http://schemas.microsoft.com/office/powerpoint/2010/main" val="358098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6379-5064-48DD-AD22-98D2DD70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2D860-50C9-4E18-9956-957222EA3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19EE-4E0C-4840-B7A2-45EBB3345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7F7C5-9235-4EC1-BCA6-D4B03E21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3E6A3-48FC-4258-A304-FC70DC3D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5E10-7C83-4BED-9400-14BA462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168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8EAA-FAEA-44E8-A5FE-6870384E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0473-E761-4331-9007-E3068215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7947-F8B8-40AB-9921-1F5A1F873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43C0B-6A3D-4D96-8B0E-04873B0EA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E81B1-D92E-4743-8256-5A50334BD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9DB05-8B73-401A-9160-94321ECE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66DB4-A6CA-4767-920E-A416C320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2884E-EE7F-4251-8E5C-80665A7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42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89EA-6345-4224-9DA4-F334B5DA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C3A63-B2C8-42BC-B0F5-6BBB5A01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F7D1-1C30-4864-90CC-E864B1F5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9CC5B-8095-442C-91F4-826C3D4E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42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3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E659-5EAA-4C11-944B-7A397FD9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73" y="669003"/>
            <a:ext cx="10515600" cy="680223"/>
          </a:xfrm>
        </p:spPr>
        <p:txBody>
          <a:bodyPr/>
          <a:lstStyle>
            <a:lvl1pPr>
              <a:defRPr>
                <a:solidFill>
                  <a:srgbClr val="5D3EF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96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ề mục">
    <p:bg>
      <p:bgPr>
        <a:solidFill>
          <a:srgbClr val="5D3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tial Circle 5">
            <a:extLst>
              <a:ext uri="{FF2B5EF4-FFF2-40B4-BE49-F238E27FC236}">
                <a16:creationId xmlns:a16="http://schemas.microsoft.com/office/drawing/2014/main" id="{495C16C5-E427-4200-84C1-298A3250DFCD}"/>
              </a:ext>
            </a:extLst>
          </p:cNvPr>
          <p:cNvSpPr/>
          <p:nvPr userDrawn="1"/>
        </p:nvSpPr>
        <p:spPr>
          <a:xfrm>
            <a:off x="10857776" y="6028865"/>
            <a:ext cx="544524" cy="544524"/>
          </a:xfrm>
          <a:prstGeom prst="pie">
            <a:avLst>
              <a:gd name="adj1" fmla="val 10799997"/>
              <a:gd name="adj2" fmla="val 16200000"/>
            </a:avLst>
          </a:prstGeom>
          <a:solidFill>
            <a:srgbClr val="C7BC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D5F3B-7FF5-4490-AC23-CBE2C751743E}"/>
              </a:ext>
            </a:extLst>
          </p:cNvPr>
          <p:cNvSpPr txBox="1"/>
          <p:nvPr userDrawn="1"/>
        </p:nvSpPr>
        <p:spPr>
          <a:xfrm>
            <a:off x="963399" y="6111827"/>
            <a:ext cx="2013481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vi-VN" sz="1200" dirty="0">
                <a:solidFill>
                  <a:srgbClr val="C7BCF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UX/UI Foundation</a:t>
            </a:r>
            <a:endParaRPr lang="vi-VN" sz="1200" dirty="0">
              <a:solidFill>
                <a:srgbClr val="C7BCF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AD11-102B-49EF-8DC4-DFF9F903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99" y="2242333"/>
            <a:ext cx="7104156" cy="2075024"/>
          </a:xfrm>
        </p:spPr>
        <p:txBody>
          <a:bodyPr anchor="t"/>
          <a:lstStyle>
            <a:lvl1pPr>
              <a:lnSpc>
                <a:spcPct val="100000"/>
              </a:lnSpc>
              <a:defRPr sz="7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8FC8C2-BAA2-4D52-8D54-8D7BCC6A7B7E}"/>
              </a:ext>
            </a:extLst>
          </p:cNvPr>
          <p:cNvSpPr/>
          <p:nvPr userDrawn="1"/>
        </p:nvSpPr>
        <p:spPr>
          <a:xfrm rot="8100000">
            <a:off x="1974276" y="1052888"/>
            <a:ext cx="1360031" cy="136003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DF91D7-FDC0-44E1-AA44-498205314D89}"/>
              </a:ext>
            </a:extLst>
          </p:cNvPr>
          <p:cNvSpPr/>
          <p:nvPr userDrawn="1"/>
        </p:nvSpPr>
        <p:spPr>
          <a:xfrm rot="8100000">
            <a:off x="2842773" y="4426261"/>
            <a:ext cx="486371" cy="48637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A9D19D-5157-41C4-93FB-D2F78D877BF4}"/>
              </a:ext>
            </a:extLst>
          </p:cNvPr>
          <p:cNvSpPr/>
          <p:nvPr userDrawn="1"/>
        </p:nvSpPr>
        <p:spPr>
          <a:xfrm rot="8100000">
            <a:off x="6392728" y="3455272"/>
            <a:ext cx="998852" cy="990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670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89AE-CB27-408A-9A0D-9EFE0F5F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7DE4-5122-45A7-9A12-FCCF3894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86EA-261E-403B-99E2-639E3FED0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7A99-4CE2-4139-A807-C4D82F2823E8}" type="datetimeFigureOut">
              <a:rPr lang="vi-VN" smtClean="0"/>
              <a:t>19/01/2021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255A-AAC0-4F8F-8DE8-A5A1E2A1C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6CDD-A3BF-4109-998D-4C8448ED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5E8B-CFB3-458C-9A24-9E9505E718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53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6DNDIaCmXutk6y_Je1f00QLa94ANWE7gIGBsZ8z6TU/edit#gid=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m.tt/1747712983?t=GSfkmu4Zu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C3CCF-B7C3-44D7-BF7A-FA72F3992148}"/>
              </a:ext>
            </a:extLst>
          </p:cNvPr>
          <p:cNvSpPr txBox="1"/>
          <p:nvPr/>
        </p:nvSpPr>
        <p:spPr>
          <a:xfrm>
            <a:off x="953476" y="2075134"/>
            <a:ext cx="5401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kern="800" spc="200" dirty="0">
                <a:solidFill>
                  <a:srgbClr val="5D3EF7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Copy work 003</a:t>
            </a:r>
          </a:p>
          <a:p>
            <a:r>
              <a:rPr lang="en-US" sz="6000" kern="800" spc="200" dirty="0">
                <a:solidFill>
                  <a:srgbClr val="5D3EF7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Phân tích đề án</a:t>
            </a:r>
            <a:endParaRPr lang="vi-VN" sz="6000" kern="800" spc="200" dirty="0">
              <a:solidFill>
                <a:srgbClr val="5D3EF7"/>
              </a:solidFill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834C8-6172-4EA2-826E-928C3E5AC50F}"/>
              </a:ext>
            </a:extLst>
          </p:cNvPr>
          <p:cNvSpPr txBox="1"/>
          <p:nvPr/>
        </p:nvSpPr>
        <p:spPr>
          <a:xfrm>
            <a:off x="953476" y="5892800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B5A7FB"/>
                </a:solidFill>
              </a:rPr>
              <a:t>Bộ môn:</a:t>
            </a:r>
          </a:p>
          <a:p>
            <a:r>
              <a:rPr lang="en-US" sz="1400" dirty="0">
                <a:solidFill>
                  <a:srgbClr val="B5A7FB"/>
                </a:solidFill>
              </a:rPr>
              <a:t>UX/UI Design</a:t>
            </a:r>
            <a:endParaRPr lang="vi-VN" sz="1400" dirty="0">
              <a:solidFill>
                <a:srgbClr val="B5A7F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DBD42-609F-4BC3-A438-E21266DE3D23}"/>
              </a:ext>
            </a:extLst>
          </p:cNvPr>
          <p:cNvSpPr txBox="1"/>
          <p:nvPr/>
        </p:nvSpPr>
        <p:spPr>
          <a:xfrm>
            <a:off x="4026610" y="5892799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B5A7FB"/>
                </a:solidFill>
              </a:rPr>
              <a:t>Giảng viên:</a:t>
            </a:r>
          </a:p>
          <a:p>
            <a:r>
              <a:rPr lang="en-US" sz="1400" dirty="0">
                <a:solidFill>
                  <a:srgbClr val="B5A7FB"/>
                </a:solidFill>
              </a:rPr>
              <a:t>Lưu Vũ Quang</a:t>
            </a:r>
            <a:endParaRPr lang="vi-VN" sz="1400" dirty="0">
              <a:solidFill>
                <a:srgbClr val="B5A7FB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16E1EC-706E-4A2E-9A7F-EF591C6EBE9E}"/>
              </a:ext>
            </a:extLst>
          </p:cNvPr>
          <p:cNvGrpSpPr/>
          <p:nvPr/>
        </p:nvGrpSpPr>
        <p:grpSpPr>
          <a:xfrm>
            <a:off x="953476" y="479681"/>
            <a:ext cx="2413253" cy="307777"/>
            <a:chOff x="953476" y="284480"/>
            <a:chExt cx="2413253" cy="3077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4C8A48-BF65-4975-AEFF-DD71D1A17E78}"/>
                </a:ext>
              </a:extLst>
            </p:cNvPr>
            <p:cNvSpPr txBox="1"/>
            <p:nvPr/>
          </p:nvSpPr>
          <p:spPr>
            <a:xfrm>
              <a:off x="953476" y="284480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B5A7FB"/>
                  </a:solidFill>
                </a:rPr>
                <a:t>TechMaster Vietnam</a:t>
              </a:r>
              <a:endParaRPr lang="vi-VN" sz="1400" dirty="0">
                <a:solidFill>
                  <a:srgbClr val="B5A7FB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B97EF1-31EE-4D2C-929E-38B6ABABF803}"/>
                </a:ext>
              </a:extLst>
            </p:cNvPr>
            <p:cNvCxnSpPr/>
            <p:nvPr/>
          </p:nvCxnSpPr>
          <p:spPr>
            <a:xfrm>
              <a:off x="2818089" y="448826"/>
              <a:ext cx="548640" cy="0"/>
            </a:xfrm>
            <a:prstGeom prst="line">
              <a:avLst/>
            </a:prstGeom>
            <a:ln w="19050">
              <a:solidFill>
                <a:srgbClr val="B5A7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B26F090-6B9E-4C09-A52F-2EF960481C20}"/>
              </a:ext>
            </a:extLst>
          </p:cNvPr>
          <p:cNvSpPr/>
          <p:nvPr/>
        </p:nvSpPr>
        <p:spPr>
          <a:xfrm rot="8100000">
            <a:off x="10044511" y="281671"/>
            <a:ext cx="1360031" cy="136003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3332D6-5DD5-43A4-AA44-A12A549224D1}"/>
              </a:ext>
            </a:extLst>
          </p:cNvPr>
          <p:cNvSpPr/>
          <p:nvPr/>
        </p:nvSpPr>
        <p:spPr>
          <a:xfrm rot="8100000">
            <a:off x="366373" y="958923"/>
            <a:ext cx="486371" cy="48637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9EDCE0-8109-49B3-BEFC-34FFCB9CC307}"/>
              </a:ext>
            </a:extLst>
          </p:cNvPr>
          <p:cNvSpPr/>
          <p:nvPr/>
        </p:nvSpPr>
        <p:spPr>
          <a:xfrm rot="8100000">
            <a:off x="2823822" y="5524622"/>
            <a:ext cx="998852" cy="990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0571E-8DFB-4381-B39A-82A312438AC1}"/>
              </a:ext>
            </a:extLst>
          </p:cNvPr>
          <p:cNvSpPr txBox="1"/>
          <p:nvPr/>
        </p:nvSpPr>
        <p:spPr>
          <a:xfrm>
            <a:off x="953475" y="1718346"/>
            <a:ext cx="3531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8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Arial" panose="020B0604020202020204" pitchFamily="34" charset="0"/>
                <a:cs typeface="Times New Roman" panose="02020603050405020304" pitchFamily="18" charset="0"/>
              </a:rPr>
              <a:t>Buổi 4 – Thực hành 01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B63088-A51B-4D5E-998A-02A87637A53A}"/>
              </a:ext>
            </a:extLst>
          </p:cNvPr>
          <p:cNvGrpSpPr/>
          <p:nvPr/>
        </p:nvGrpSpPr>
        <p:grpSpPr>
          <a:xfrm>
            <a:off x="6579963" y="787458"/>
            <a:ext cx="4005305" cy="5020280"/>
            <a:chOff x="6735765" y="897033"/>
            <a:chExt cx="4155236" cy="520820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369DA8-76C2-4AFF-A246-5D42CE6F7672}"/>
                </a:ext>
              </a:extLst>
            </p:cNvPr>
            <p:cNvSpPr/>
            <p:nvPr/>
          </p:nvSpPr>
          <p:spPr>
            <a:xfrm>
              <a:off x="6735765" y="897033"/>
              <a:ext cx="3858343" cy="3858343"/>
            </a:xfrm>
            <a:prstGeom prst="ellipse">
              <a:avLst/>
            </a:prstGeom>
            <a:solidFill>
              <a:srgbClr val="B5A7FB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>
                <a:solidFill>
                  <a:srgbClr val="5D3EF7"/>
                </a:solidFill>
              </a:endParaRPr>
            </a:p>
          </p:txBody>
        </p:sp>
        <p:pic>
          <p:nvPicPr>
            <p:cNvPr id="18" name="Picture 2" descr="Download Statue Museum Man David Greek Renaissance Aesthetic - Vaporwave Statue  Png PNG Image with No Background - PNGkey.com">
              <a:extLst>
                <a:ext uri="{FF2B5EF4-FFF2-40B4-BE49-F238E27FC236}">
                  <a16:creationId xmlns:a16="http://schemas.microsoft.com/office/drawing/2014/main" id="{A8552443-6D98-43C1-8A5A-46CEEA956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18399" y="1046559"/>
              <a:ext cx="3075709" cy="467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885F84-EA59-432B-8ADE-BBC3C933D9F2}"/>
                </a:ext>
              </a:extLst>
            </p:cNvPr>
            <p:cNvSpPr/>
            <p:nvPr/>
          </p:nvSpPr>
          <p:spPr>
            <a:xfrm rot="1755444">
              <a:off x="9357764" y="4572001"/>
              <a:ext cx="1533237" cy="15332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5D3EF7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6EC5B4-8189-46B8-8813-111715728D9E}"/>
                </a:ext>
              </a:extLst>
            </p:cNvPr>
            <p:cNvSpPr/>
            <p:nvPr/>
          </p:nvSpPr>
          <p:spPr>
            <a:xfrm rot="6888844">
              <a:off x="7110526" y="3852862"/>
              <a:ext cx="1641307" cy="1414920"/>
            </a:xfrm>
            <a:prstGeom prst="triangle">
              <a:avLst/>
            </a:prstGeom>
            <a:solidFill>
              <a:srgbClr val="12EEB4">
                <a:alpha val="3254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5D3EF7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39A9C0-B950-456F-A133-1244FCAB67E8}"/>
                </a:ext>
              </a:extLst>
            </p:cNvPr>
            <p:cNvCxnSpPr/>
            <p:nvPr/>
          </p:nvCxnSpPr>
          <p:spPr>
            <a:xfrm>
              <a:off x="6964218" y="5482039"/>
              <a:ext cx="130696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CE86F5-68FA-4E5D-B2F9-7CF6501F95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0886" y="1358049"/>
              <a:ext cx="1623303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113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B8586-514B-41B4-A721-5B35CFAD1F0F}"/>
              </a:ext>
            </a:extLst>
          </p:cNvPr>
          <p:cNvSpPr txBox="1"/>
          <p:nvPr/>
        </p:nvSpPr>
        <p:spPr>
          <a:xfrm>
            <a:off x="731905" y="773030"/>
            <a:ext cx="20139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8C76FA"/>
                </a:solidFill>
                <a:latin typeface="+mj-lt"/>
              </a:rPr>
              <a:t>3</a:t>
            </a:r>
            <a:endParaRPr lang="vi-VN" sz="20000" b="0" dirty="0">
              <a:solidFill>
                <a:srgbClr val="8C76FA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6B4C36-F418-4490-B538-9579C2D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99" y="1843950"/>
            <a:ext cx="5132601" cy="3170099"/>
          </a:xfrm>
        </p:spPr>
        <p:txBody>
          <a:bodyPr>
            <a:normAutofit/>
          </a:bodyPr>
          <a:lstStyle/>
          <a:p>
            <a:r>
              <a:rPr lang="vi-VN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57853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D47A1-7564-431B-BAFE-D497315D60FB}"/>
              </a:ext>
            </a:extLst>
          </p:cNvPr>
          <p:cNvSpPr txBox="1"/>
          <p:nvPr/>
        </p:nvSpPr>
        <p:spPr>
          <a:xfrm>
            <a:off x="958274" y="2198255"/>
            <a:ext cx="522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Mục tiêu chính của Wireframe chính là lên được bố cục và sắp xếp các chức năng với nhau để sản phẩm trở nên phù hợp nhất có thể.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D322F-8624-43B6-817F-A3C79D2D128E}"/>
              </a:ext>
            </a:extLst>
          </p:cNvPr>
          <p:cNvSpPr txBox="1"/>
          <p:nvPr/>
        </p:nvSpPr>
        <p:spPr>
          <a:xfrm>
            <a:off x="958274" y="3472873"/>
            <a:ext cx="5220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Vì thế tìm Reference ở giai đoạn này sẽ tập trung vào bố cục thay vì tính thẩm mỹ của các thiết kế trong các Reference đó.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EC661-16D2-41D6-AA19-DEA1060FA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07" y="929640"/>
            <a:ext cx="3772619" cy="4998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91A1A-6937-473F-A051-E14F575EC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07" y="929640"/>
            <a:ext cx="3772619" cy="49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B8586-514B-41B4-A721-5B35CFAD1F0F}"/>
              </a:ext>
            </a:extLst>
          </p:cNvPr>
          <p:cNvSpPr txBox="1"/>
          <p:nvPr/>
        </p:nvSpPr>
        <p:spPr>
          <a:xfrm>
            <a:off x="731905" y="773030"/>
            <a:ext cx="20139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8C76FA"/>
                </a:solidFill>
                <a:latin typeface="+mj-lt"/>
              </a:rPr>
              <a:t>4</a:t>
            </a:r>
            <a:endParaRPr lang="vi-VN" sz="20000" b="0" dirty="0">
              <a:solidFill>
                <a:srgbClr val="8C76FA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6B4C36-F418-4490-B538-9579C2D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99" y="1843950"/>
            <a:ext cx="5132601" cy="3170099"/>
          </a:xfrm>
        </p:spPr>
        <p:txBody>
          <a:bodyPr>
            <a:normAutofit/>
          </a:bodyPr>
          <a:lstStyle/>
          <a:p>
            <a:r>
              <a:rPr lang="vi-VN" dirty="0"/>
              <a:t>Visual design</a:t>
            </a:r>
          </a:p>
        </p:txBody>
      </p:sp>
    </p:spTree>
    <p:extLst>
      <p:ext uri="{BB962C8B-B14F-4D97-AF65-F5344CB8AC3E}">
        <p14:creationId xmlns:p14="http://schemas.microsoft.com/office/powerpoint/2010/main" val="26100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5F3CA-4EB6-47D3-94DB-0832CEEE9DF8}"/>
              </a:ext>
            </a:extLst>
          </p:cNvPr>
          <p:cNvSpPr txBox="1"/>
          <p:nvPr/>
        </p:nvSpPr>
        <p:spPr>
          <a:xfrm>
            <a:off x="958274" y="1968829"/>
            <a:ext cx="415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Mục tiêu chính của Visual Design chính là dựa vào bố cục của wireframe đã làm để tạo thêm tính thẩm mỹ cho sản phẩm.</a:t>
            </a: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966D7-BEFD-4D9D-8260-A552A6DBB049}"/>
              </a:ext>
            </a:extLst>
          </p:cNvPr>
          <p:cNvSpPr txBox="1"/>
          <p:nvPr/>
        </p:nvSpPr>
        <p:spPr>
          <a:xfrm>
            <a:off x="958274" y="3571703"/>
            <a:ext cx="4152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Vì thế tìm Reference ở giai đoạn này sẽ tập trung vào tính thẩm mỹ, concept thiết kế của các sản phẩm trong các Reference đó.</a:t>
            </a:r>
            <a:endParaRPr lang="vi-VN" dirty="0"/>
          </a:p>
        </p:txBody>
      </p:sp>
      <p:pic>
        <p:nvPicPr>
          <p:cNvPr id="1026" name="Picture 2" descr="Game Store App app ux ui clean ui 3d art 3d clean game ui mobile store app gamestore store game app gamer game games">
            <a:extLst>
              <a:ext uri="{FF2B5EF4-FFF2-40B4-BE49-F238E27FC236}">
                <a16:creationId xmlns:a16="http://schemas.microsoft.com/office/drawing/2014/main" id="{6F86A371-F1CA-46A3-83AE-A6A0C717A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46" y="1349226"/>
            <a:ext cx="5389880" cy="404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92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EC3CCF-B7C3-44D7-BF7A-FA72F3992148}"/>
              </a:ext>
            </a:extLst>
          </p:cNvPr>
          <p:cNvSpPr txBox="1"/>
          <p:nvPr/>
        </p:nvSpPr>
        <p:spPr>
          <a:xfrm>
            <a:off x="3914932" y="1799483"/>
            <a:ext cx="4362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kern="800" spc="200" dirty="0">
                <a:solidFill>
                  <a:srgbClr val="B5A7FB"/>
                </a:solidFill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Thanks</a:t>
            </a:r>
          </a:p>
          <a:p>
            <a:pPr algn="ctr"/>
            <a:r>
              <a:rPr lang="en-US" sz="6600" kern="800" spc="200" dirty="0">
                <a:solidFill>
                  <a:srgbClr val="B5A7FB"/>
                </a:solidFill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For listening</a:t>
            </a:r>
            <a:endParaRPr lang="vi-VN" sz="6600" kern="800" spc="200" dirty="0">
              <a:solidFill>
                <a:srgbClr val="B5A7FB"/>
              </a:solidFill>
              <a:effectLst/>
              <a:latin typeface="+mj-lt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7D9642-72D6-4D33-8146-883BE0703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26783"/>
          <a:stretch/>
        </p:blipFill>
        <p:spPr>
          <a:xfrm>
            <a:off x="3816609" y="4337132"/>
            <a:ext cx="4362135" cy="252086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B26F090-6B9E-4C09-A52F-2EF960481C20}"/>
              </a:ext>
            </a:extLst>
          </p:cNvPr>
          <p:cNvSpPr/>
          <p:nvPr/>
        </p:nvSpPr>
        <p:spPr>
          <a:xfrm rot="8100000">
            <a:off x="3346599" y="1052887"/>
            <a:ext cx="1360031" cy="136003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3332D6-5DD5-43A4-AA44-A12A549224D1}"/>
              </a:ext>
            </a:extLst>
          </p:cNvPr>
          <p:cNvSpPr/>
          <p:nvPr/>
        </p:nvSpPr>
        <p:spPr>
          <a:xfrm rot="8100000">
            <a:off x="4471475" y="4426261"/>
            <a:ext cx="486371" cy="48637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9EDCE0-8109-49B3-BEFC-34FFCB9CC307}"/>
              </a:ext>
            </a:extLst>
          </p:cNvPr>
          <p:cNvSpPr/>
          <p:nvPr/>
        </p:nvSpPr>
        <p:spPr>
          <a:xfrm rot="8100000">
            <a:off x="8021430" y="3455272"/>
            <a:ext cx="998852" cy="9905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80000">
                <a:srgbClr val="5D3EF7"/>
              </a:gs>
              <a:gs pos="100000">
                <a:srgbClr val="5D3EF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8" name="Picture 2" descr="TechMaster Vietnam - YouTube">
            <a:extLst>
              <a:ext uri="{FF2B5EF4-FFF2-40B4-BE49-F238E27FC236}">
                <a16:creationId xmlns:a16="http://schemas.microsoft.com/office/drawing/2014/main" id="{F1289676-F612-4F2E-BEBE-13CC8800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68" y="338223"/>
            <a:ext cx="726661" cy="72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9DD2E9-4121-47ED-BF71-2CAFEFCFCCD6}"/>
              </a:ext>
            </a:extLst>
          </p:cNvPr>
          <p:cNvSpPr txBox="1"/>
          <p:nvPr/>
        </p:nvSpPr>
        <p:spPr>
          <a:xfrm>
            <a:off x="5551970" y="1077716"/>
            <a:ext cx="1088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400" b="0" dirty="0">
                <a:solidFill>
                  <a:srgbClr val="01B0F1"/>
                </a:solidFill>
                <a:latin typeface="iCiel Brandon Text Bold" panose="020B0803020203060203" pitchFamily="34" charset="0"/>
              </a:rPr>
              <a:t>TechMaster</a:t>
            </a:r>
          </a:p>
        </p:txBody>
      </p:sp>
    </p:spTree>
    <p:extLst>
      <p:ext uri="{BB962C8B-B14F-4D97-AF65-F5344CB8AC3E}">
        <p14:creationId xmlns:p14="http://schemas.microsoft.com/office/powerpoint/2010/main" val="39963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Kiểm tra bài cũ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B2766-BBE9-4861-85C3-604317118E53}"/>
              </a:ext>
            </a:extLst>
          </p:cNvPr>
          <p:cNvSpPr txBox="1"/>
          <p:nvPr/>
        </p:nvSpPr>
        <p:spPr>
          <a:xfrm>
            <a:off x="958273" y="1958109"/>
            <a:ext cx="6539346" cy="12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Chỉ số H/S là gì?</a:t>
            </a:r>
          </a:p>
          <a:p>
            <a:pPr>
              <a:lnSpc>
                <a:spcPct val="150000"/>
              </a:lnSpc>
            </a:pPr>
            <a:r>
              <a:rPr lang="vi-VN" dirty="0"/>
              <a:t>Tương quan của H/S với Font-Size?</a:t>
            </a:r>
          </a:p>
          <a:p>
            <a:pPr>
              <a:lnSpc>
                <a:spcPct val="150000"/>
              </a:lnSpc>
            </a:pPr>
            <a:r>
              <a:rPr lang="vi-VN" dirty="0"/>
              <a:t>Ở trên mobile, desk top người ta dùng hệ bao nhiêu grid?</a:t>
            </a:r>
          </a:p>
        </p:txBody>
      </p:sp>
    </p:spTree>
    <p:extLst>
      <p:ext uri="{BB962C8B-B14F-4D97-AF65-F5344CB8AC3E}">
        <p14:creationId xmlns:p14="http://schemas.microsoft.com/office/powerpoint/2010/main" val="142735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Chữa bài tập buổi 3</a:t>
            </a:r>
            <a:endParaRPr lang="vi-V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50C20-4373-40C3-80B1-B5FDFE4D2306}"/>
              </a:ext>
            </a:extLst>
          </p:cNvPr>
          <p:cNvGrpSpPr/>
          <p:nvPr/>
        </p:nvGrpSpPr>
        <p:grpSpPr>
          <a:xfrm>
            <a:off x="958273" y="2127312"/>
            <a:ext cx="10141674" cy="2001343"/>
            <a:chOff x="958273" y="2291898"/>
            <a:chExt cx="10141674" cy="200134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D078982-E4AB-48E5-B9A6-7152C4A35414}"/>
                </a:ext>
              </a:extLst>
            </p:cNvPr>
            <p:cNvSpPr/>
            <p:nvPr/>
          </p:nvSpPr>
          <p:spPr>
            <a:xfrm>
              <a:off x="958273" y="2291898"/>
              <a:ext cx="10141674" cy="2001343"/>
            </a:xfrm>
            <a:prstGeom prst="roundRect">
              <a:avLst>
                <a:gd name="adj" fmla="val 362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685800" sx="116000" sy="116000" algn="ctr" rotWithShape="0">
                <a:prstClr val="black">
                  <a:alpha val="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048203-0473-4F69-AFA2-5080FEC4FFEC}"/>
                </a:ext>
              </a:extLst>
            </p:cNvPr>
            <p:cNvSpPr/>
            <p:nvPr/>
          </p:nvSpPr>
          <p:spPr>
            <a:xfrm>
              <a:off x="1184415" y="2512444"/>
              <a:ext cx="773396" cy="300621"/>
            </a:xfrm>
            <a:prstGeom prst="roundRect">
              <a:avLst>
                <a:gd name="adj" fmla="val 36291"/>
              </a:avLst>
            </a:prstGeom>
            <a:solidFill>
              <a:srgbClr val="CBF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Bài 1</a:t>
              </a:r>
              <a:endParaRPr lang="vi-VN" sz="1400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E0A533-3B5F-4CF8-A054-FE18319334B4}"/>
                </a:ext>
              </a:extLst>
            </p:cNvPr>
            <p:cNvSpPr txBox="1"/>
            <p:nvPr/>
          </p:nvSpPr>
          <p:spPr>
            <a:xfrm>
              <a:off x="1092051" y="3476123"/>
              <a:ext cx="9816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Thiết kế một hệ thống typescale theo các thông số Line Height, Font-Size, H/S đã được học trong buổi hôm trước.</a:t>
              </a:r>
              <a:endParaRPr lang="vi-V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7418E7-9E4A-4B94-AA3A-19F65D16843C}"/>
                </a:ext>
              </a:extLst>
            </p:cNvPr>
            <p:cNvSpPr txBox="1"/>
            <p:nvPr/>
          </p:nvSpPr>
          <p:spPr>
            <a:xfrm>
              <a:off x="1092052" y="3098136"/>
              <a:ext cx="94971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Thiết kế type scale</a:t>
              </a:r>
              <a:endParaRPr lang="vi-V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0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B8586-514B-41B4-A721-5B35CFAD1F0F}"/>
              </a:ext>
            </a:extLst>
          </p:cNvPr>
          <p:cNvSpPr txBox="1"/>
          <p:nvPr/>
        </p:nvSpPr>
        <p:spPr>
          <a:xfrm>
            <a:off x="731905" y="773030"/>
            <a:ext cx="20139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8C76FA"/>
                </a:solidFill>
                <a:latin typeface="+mj-lt"/>
              </a:rPr>
              <a:t>1</a:t>
            </a:r>
            <a:endParaRPr lang="vi-VN" sz="20000" b="0" dirty="0">
              <a:solidFill>
                <a:srgbClr val="8C76FA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6B4C36-F418-4490-B538-9579C2D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98" y="1880857"/>
            <a:ext cx="4984819" cy="3096286"/>
          </a:xfrm>
        </p:spPr>
        <p:txBody>
          <a:bodyPr>
            <a:normAutofit/>
          </a:bodyPr>
          <a:lstStyle/>
          <a:p>
            <a:r>
              <a:rPr lang="vi-VN" dirty="0"/>
              <a:t>Copywork 003</a:t>
            </a:r>
          </a:p>
        </p:txBody>
      </p:sp>
    </p:spTree>
    <p:extLst>
      <p:ext uri="{BB962C8B-B14F-4D97-AF65-F5344CB8AC3E}">
        <p14:creationId xmlns:p14="http://schemas.microsoft.com/office/powerpoint/2010/main" val="210151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Copywork 003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9847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B8586-514B-41B4-A721-5B35CFAD1F0F}"/>
              </a:ext>
            </a:extLst>
          </p:cNvPr>
          <p:cNvSpPr txBox="1"/>
          <p:nvPr/>
        </p:nvSpPr>
        <p:spPr>
          <a:xfrm>
            <a:off x="731905" y="773030"/>
            <a:ext cx="20139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8C76FA"/>
                </a:solidFill>
                <a:latin typeface="+mj-lt"/>
              </a:rPr>
              <a:t>2</a:t>
            </a:r>
            <a:endParaRPr lang="vi-VN" sz="20000" b="0" dirty="0">
              <a:solidFill>
                <a:srgbClr val="8C76FA"/>
              </a:solidFill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6B4C36-F418-4490-B538-9579C2D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99" y="1843950"/>
            <a:ext cx="5132601" cy="3170099"/>
          </a:xfrm>
        </p:spPr>
        <p:txBody>
          <a:bodyPr>
            <a:normAutofit fontScale="90000"/>
          </a:bodyPr>
          <a:lstStyle/>
          <a:p>
            <a:r>
              <a:rPr lang="vi-VN" dirty="0"/>
              <a:t>Phân tích</a:t>
            </a:r>
            <a:br>
              <a:rPr lang="vi-VN" dirty="0"/>
            </a:br>
            <a:r>
              <a:rPr lang="vi-VN" dirty="0"/>
              <a:t>đề án cá nhân (P1).</a:t>
            </a:r>
          </a:p>
        </p:txBody>
      </p:sp>
    </p:spTree>
    <p:extLst>
      <p:ext uri="{BB962C8B-B14F-4D97-AF65-F5344CB8AC3E}">
        <p14:creationId xmlns:p14="http://schemas.microsoft.com/office/powerpoint/2010/main" val="320107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</a:t>
            </a:r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E1D87-7F88-4704-80F2-D2D6F0C82F99}"/>
              </a:ext>
            </a:extLst>
          </p:cNvPr>
          <p:cNvSpPr txBox="1"/>
          <p:nvPr/>
        </p:nvSpPr>
        <p:spPr>
          <a:xfrm>
            <a:off x="958273" y="1662546"/>
            <a:ext cx="3549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Nhìn chung mục tiêu của research sẽ là giải quyết những câu hỏi cơ bản về Ngành hàng, khách hàng mục tiêu và các đặc điểm cần lưu ý đối với ngành hàng đó.</a:t>
            </a:r>
            <a:endParaRPr lang="vi-VN" dirty="0"/>
          </a:p>
        </p:txBody>
      </p:sp>
      <p:pic>
        <p:nvPicPr>
          <p:cNvPr id="1026" name="Picture 2" descr="paper on wall">
            <a:extLst>
              <a:ext uri="{FF2B5EF4-FFF2-40B4-BE49-F238E27FC236}">
                <a16:creationId xmlns:a16="http://schemas.microsoft.com/office/drawing/2014/main" id="{F6CB23FE-9E52-4D86-91EE-86E587B0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729" y="334501"/>
            <a:ext cx="4125998" cy="61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hlinkClick r:id="rId3"/>
            <a:extLst>
              <a:ext uri="{FF2B5EF4-FFF2-40B4-BE49-F238E27FC236}">
                <a16:creationId xmlns:a16="http://schemas.microsoft.com/office/drawing/2014/main" id="{E61E9B9F-3885-4550-90C5-FB27A1ACC9C7}"/>
              </a:ext>
            </a:extLst>
          </p:cNvPr>
          <p:cNvSpPr/>
          <p:nvPr/>
        </p:nvSpPr>
        <p:spPr>
          <a:xfrm>
            <a:off x="958274" y="4932217"/>
            <a:ext cx="2265218" cy="526473"/>
          </a:xfrm>
          <a:prstGeom prst="roundRect">
            <a:avLst/>
          </a:prstGeom>
          <a:solidFill>
            <a:srgbClr val="5D3EF7"/>
          </a:solidFill>
          <a:ln>
            <a:noFill/>
          </a:ln>
          <a:effectLst>
            <a:outerShdw blurRad="698500" dist="190500" dir="10020000" sx="90000" sy="90000" algn="br" rotWithShape="0">
              <a:srgbClr val="2808CA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Link Mind Map</a:t>
            </a:r>
          </a:p>
        </p:txBody>
      </p:sp>
    </p:spTree>
    <p:extLst>
      <p:ext uri="{BB962C8B-B14F-4D97-AF65-F5344CB8AC3E}">
        <p14:creationId xmlns:p14="http://schemas.microsoft.com/office/powerpoint/2010/main" val="119495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Usability Map</a:t>
            </a:r>
            <a:endParaRPr lang="vi-VN" dirty="0"/>
          </a:p>
        </p:txBody>
      </p:sp>
      <p:sp>
        <p:nvSpPr>
          <p:cNvPr id="2" name="Rectangle: Rounded Corners 1">
            <a:hlinkClick r:id="rId2"/>
            <a:extLst>
              <a:ext uri="{FF2B5EF4-FFF2-40B4-BE49-F238E27FC236}">
                <a16:creationId xmlns:a16="http://schemas.microsoft.com/office/drawing/2014/main" id="{1D48A07F-B4F4-49B3-9C69-EB80ADEBFBD2}"/>
              </a:ext>
            </a:extLst>
          </p:cNvPr>
          <p:cNvSpPr/>
          <p:nvPr/>
        </p:nvSpPr>
        <p:spPr>
          <a:xfrm>
            <a:off x="4705689" y="5134700"/>
            <a:ext cx="2660073" cy="526473"/>
          </a:xfrm>
          <a:prstGeom prst="roundRect">
            <a:avLst/>
          </a:prstGeom>
          <a:noFill/>
          <a:ln>
            <a:noFill/>
          </a:ln>
          <a:effectLst>
            <a:outerShdw blurRad="698500" dist="190500" dir="10020000" sx="90000" sy="90000" algn="br" rotWithShape="0">
              <a:srgbClr val="2808CA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Link Mind Map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4DD8E1-FE1D-421A-9FAB-150B484D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3" b="23826"/>
          <a:stretch/>
        </p:blipFill>
        <p:spPr>
          <a:xfrm>
            <a:off x="958273" y="1773381"/>
            <a:ext cx="10154907" cy="30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0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0B805-D022-4043-8211-1C28E824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Define function: chức năng tìm kiếm</a:t>
            </a:r>
            <a:endParaRPr lang="vi-VN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AF5BC68-3EEF-4D24-8F9B-CCDD71D5A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84536"/>
              </p:ext>
            </p:extLst>
          </p:nvPr>
        </p:nvGraphicFramePr>
        <p:xfrm>
          <a:off x="958273" y="1645566"/>
          <a:ext cx="10024359" cy="4475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453">
                  <a:extLst>
                    <a:ext uri="{9D8B030D-6E8A-4147-A177-3AD203B41FA5}">
                      <a16:colId xmlns:a16="http://schemas.microsoft.com/office/drawing/2014/main" val="3190788640"/>
                    </a:ext>
                  </a:extLst>
                </a:gridCol>
                <a:gridCol w="3341453">
                  <a:extLst>
                    <a:ext uri="{9D8B030D-6E8A-4147-A177-3AD203B41FA5}">
                      <a16:colId xmlns:a16="http://schemas.microsoft.com/office/drawing/2014/main" val="1729979808"/>
                    </a:ext>
                  </a:extLst>
                </a:gridCol>
                <a:gridCol w="3341453">
                  <a:extLst>
                    <a:ext uri="{9D8B030D-6E8A-4147-A177-3AD203B41FA5}">
                      <a16:colId xmlns:a16="http://schemas.microsoft.com/office/drawing/2014/main" val="392835244"/>
                    </a:ext>
                  </a:extLst>
                </a:gridCol>
              </a:tblGrid>
              <a:tr h="556044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endParaRPr lang="vi-VN" dirty="0"/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D1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Phân cấp sản phẩm</a:t>
                      </a:r>
                      <a:endParaRPr lang="vi-VN" dirty="0"/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D1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Gợi ý</a:t>
                      </a:r>
                      <a:endParaRPr lang="vi-VN" dirty="0"/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46519"/>
                  </a:ext>
                </a:extLst>
              </a:tr>
              <a:tr h="37974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i="1" dirty="0">
                          <a:solidFill>
                            <a:srgbClr val="5D3EF7"/>
                          </a:solidFill>
                          <a:latin typeface="+mn-lt"/>
                        </a:rPr>
                        <a:t>a) Mô tả Module</a:t>
                      </a:r>
                    </a:p>
                    <a:p>
                      <a:pPr marL="0" indent="0">
                        <a:buNone/>
                      </a:pPr>
                      <a:endParaRPr lang="en-US" sz="1600" i="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i="0" dirty="0">
                          <a:latin typeface="+mn-lt"/>
                        </a:rPr>
                        <a:t>Người dùng gõ từ khóa muốn tìm kiếm vào ô tìm kiếm, thanh Search sẽ hiện gợi ý các sản phẩm liên quan.</a:t>
                      </a:r>
                    </a:p>
                    <a:p>
                      <a:pPr marL="0" indent="0">
                        <a:buNone/>
                      </a:pPr>
                      <a:endParaRPr lang="en-US" sz="1600" i="0" dirty="0">
                        <a:latin typeface="+mn-lt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rgbClr val="5D3EF7"/>
                          </a:solidFill>
                          <a:latin typeface="+mn-lt"/>
                          <a:ea typeface="+mn-ea"/>
                          <a:cs typeface="+mn-cs"/>
                        </a:rPr>
                        <a:t>b) Tương tác Module</a:t>
                      </a:r>
                    </a:p>
                    <a:p>
                      <a:pPr marL="0" indent="0">
                        <a:buNone/>
                      </a:pPr>
                      <a:endParaRPr lang="en-US" sz="1600" i="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i="0" dirty="0">
                          <a:latin typeface="+mn-lt"/>
                        </a:rPr>
                        <a:t>Người dùng gõ từ khóa vào thanh tìm kiếm.</a:t>
                      </a:r>
                    </a:p>
                    <a:p>
                      <a:endParaRPr lang="en-US" sz="1600" i="0" dirty="0">
                        <a:latin typeface="+mn-lt"/>
                      </a:endParaRPr>
                    </a:p>
                    <a:p>
                      <a:endParaRPr lang="vi-VN" sz="1600" i="0" dirty="0">
                        <a:latin typeface="+mn-lt"/>
                      </a:endParaRPr>
                    </a:p>
                  </a:txBody>
                  <a:tcPr marL="216000" marR="216000" marT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rgbClr val="5D3EF7"/>
                          </a:solidFill>
                          <a:latin typeface="+mn-lt"/>
                          <a:ea typeface="+mn-ea"/>
                          <a:cs typeface="+mn-cs"/>
                        </a:rPr>
                        <a:t>a) Mô tả Module</a:t>
                      </a:r>
                    </a:p>
                    <a:p>
                      <a:pPr marL="0" indent="0">
                        <a:buNone/>
                      </a:pPr>
                      <a:endParaRPr lang="en-US" sz="16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>
                          <a:latin typeface="+mn-lt"/>
                          <a:cs typeface="Arial" panose="020B0604020202020204" pitchFamily="34" charset="0"/>
                        </a:rPr>
                        <a:t>Phân cấp theo sản phẩm</a:t>
                      </a:r>
                    </a:p>
                    <a:p>
                      <a:pPr marL="176213" indent="-176213">
                        <a:buFont typeface="Arial" panose="020B0604020202020204" pitchFamily="34" charset="0"/>
                        <a:buChar char="•"/>
                      </a:pPr>
                      <a:r>
                        <a:rPr lang="en-US" sz="1600" i="0" dirty="0">
                          <a:latin typeface="+mn-lt"/>
                          <a:cs typeface="Arial" panose="020B0604020202020204" pitchFamily="34" charset="0"/>
                        </a:rPr>
                        <a:t>Sản phẩm có nhiều hãng</a:t>
                      </a:r>
                    </a:p>
                    <a:p>
                      <a:pPr marL="176213" indent="-176213">
                        <a:buFont typeface="Arial" panose="020B0604020202020204" pitchFamily="34" charset="0"/>
                        <a:buChar char="•"/>
                      </a:pPr>
                      <a:r>
                        <a:rPr lang="en-US" sz="1600" i="0" dirty="0">
                          <a:latin typeface="+mn-lt"/>
                          <a:cs typeface="Arial" panose="020B0604020202020204" pitchFamily="34" charset="0"/>
                        </a:rPr>
                        <a:t>Sẩn phẩm không phụ thuộc</a:t>
                      </a:r>
                    </a:p>
                    <a:p>
                      <a:endParaRPr lang="en-US" sz="1600" i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="1" i="0" dirty="0">
                          <a:latin typeface="+mn-lt"/>
                          <a:cs typeface="Arial" panose="020B0604020202020204" pitchFamily="34" charset="0"/>
                        </a:rPr>
                        <a:t>Phân cấp theo hãng</a:t>
                      </a:r>
                    </a:p>
                    <a:p>
                      <a:r>
                        <a:rPr lang="en-US" sz="1600" b="0" i="0" dirty="0">
                          <a:latin typeface="+mn-lt"/>
                          <a:cs typeface="Arial" panose="020B0604020202020204" pitchFamily="34" charset="0"/>
                        </a:rPr>
                        <a:t>Một sản hãng có nhiều sản phẩm</a:t>
                      </a:r>
                    </a:p>
                    <a:p>
                      <a:endParaRPr lang="en-US" sz="1600" b="0" i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rgbClr val="5D3EF7"/>
                          </a:solidFill>
                          <a:latin typeface="+mn-lt"/>
                          <a:ea typeface="+mn-ea"/>
                          <a:cs typeface="+mn-cs"/>
                        </a:rPr>
                        <a:t>b) Tương tác Module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để lựa chọn các phân cấp</a:t>
                      </a:r>
                    </a:p>
                  </a:txBody>
                  <a:tcPr marL="216000" marR="216000" marT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rgbClr val="5D3EF7"/>
                          </a:solidFill>
                          <a:latin typeface="+mn-lt"/>
                          <a:ea typeface="+mn-ea"/>
                          <a:cs typeface="+mn-cs"/>
                        </a:rPr>
                        <a:t>a) Mô tả module</a:t>
                      </a:r>
                    </a:p>
                    <a:p>
                      <a:pPr marL="0" indent="0">
                        <a:buNone/>
                      </a:pPr>
                      <a:endParaRPr lang="en-US" sz="1600" i="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600" i="0" dirty="0">
                          <a:latin typeface="+mn-lt"/>
                        </a:rPr>
                        <a:t>Đề xuất các sản phẩm hoặc danh mục sản phẩm theo tiêu chí cụ thể cho người dùng.</a:t>
                      </a:r>
                    </a:p>
                    <a:p>
                      <a:pPr marL="0" indent="0">
                        <a:buNone/>
                      </a:pPr>
                      <a:endParaRPr lang="en-US" sz="1600" i="0" dirty="0">
                        <a:latin typeface="+mn-lt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i="0" dirty="0">
                          <a:latin typeface="+mn-lt"/>
                        </a:rPr>
                        <a:t>Bằng văn bản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i="0" dirty="0">
                          <a:latin typeface="+mn-lt"/>
                        </a:rPr>
                        <a:t>Bằng hình ảnh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i="0" dirty="0">
                          <a:latin typeface="+mn-lt"/>
                        </a:rPr>
                        <a:t>Bằng hình ảnh + văn bản</a:t>
                      </a:r>
                    </a:p>
                    <a:p>
                      <a:pPr marL="0" indent="0">
                        <a:buNone/>
                      </a:pPr>
                      <a:endParaRPr lang="en-US" sz="1600" i="0" dirty="0">
                        <a:latin typeface="+mn-lt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b="1" i="1" kern="1200" dirty="0">
                          <a:solidFill>
                            <a:srgbClr val="5D3EF7"/>
                          </a:solidFill>
                          <a:latin typeface="+mn-lt"/>
                          <a:ea typeface="+mn-ea"/>
                          <a:cs typeface="+mn-cs"/>
                        </a:rPr>
                        <a:t>b) Tương tác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1600" b="1" i="1" kern="1200" dirty="0">
                        <a:solidFill>
                          <a:srgbClr val="5D3EF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Người dùng được gợi ý từ web chứ không chủ động tìm kiếm hoặc tương tác với web.</a:t>
                      </a:r>
                    </a:p>
                  </a:txBody>
                  <a:tcPr marL="216000" marR="216000" marT="216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46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81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6">
      <a:majorFont>
        <a:latin typeface="UTM Bebas"/>
        <a:ea typeface=""/>
        <a:cs typeface=""/>
      </a:majorFont>
      <a:minorFont>
        <a:latin typeface="Goog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D3EF7"/>
        </a:solidFill>
        <a:ln>
          <a:noFill/>
        </a:ln>
        <a:effectLst>
          <a:outerShdw blurRad="698500" dist="190500" dir="10020000" sx="90000" sy="90000" algn="br" rotWithShape="0">
            <a:srgbClr val="2808CA">
              <a:alpha val="38000"/>
            </a:srgbClr>
          </a:outerShdw>
        </a:effectLst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445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Google Sans</vt:lpstr>
      <vt:lpstr>iCiel Brandon Text Bold</vt:lpstr>
      <vt:lpstr>UTM Bebas</vt:lpstr>
      <vt:lpstr>Office Theme</vt:lpstr>
      <vt:lpstr>PowerPoint Presentation</vt:lpstr>
      <vt:lpstr>Kiểm tra bài cũ</vt:lpstr>
      <vt:lpstr>Chữa bài tập buổi 3</vt:lpstr>
      <vt:lpstr>Copywork 003</vt:lpstr>
      <vt:lpstr>Copywork 003</vt:lpstr>
      <vt:lpstr>Phân tích đề án cá nhân (P1).</vt:lpstr>
      <vt:lpstr>Research</vt:lpstr>
      <vt:lpstr>Usability Map</vt:lpstr>
      <vt:lpstr>Define function: chức năng tìm kiếm</vt:lpstr>
      <vt:lpstr>wireframe</vt:lpstr>
      <vt:lpstr>reference</vt:lpstr>
      <vt:lpstr>Visual design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Quang Luu</cp:lastModifiedBy>
  <cp:revision>1467</cp:revision>
  <dcterms:created xsi:type="dcterms:W3CDTF">2020-12-29T09:58:35Z</dcterms:created>
  <dcterms:modified xsi:type="dcterms:W3CDTF">2021-01-19T03:30:47Z</dcterms:modified>
</cp:coreProperties>
</file>