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62" r:id="rId2"/>
    <p:sldId id="377" r:id="rId3"/>
    <p:sldId id="378" r:id="rId4"/>
    <p:sldId id="356" r:id="rId5"/>
    <p:sldId id="346" r:id="rId6"/>
    <p:sldId id="347" r:id="rId7"/>
    <p:sldId id="354" r:id="rId8"/>
    <p:sldId id="355" r:id="rId9"/>
    <p:sldId id="348" r:id="rId10"/>
    <p:sldId id="349" r:id="rId11"/>
    <p:sldId id="350" r:id="rId12"/>
    <p:sldId id="351" r:id="rId13"/>
    <p:sldId id="375" r:id="rId14"/>
    <p:sldId id="374" r:id="rId15"/>
    <p:sldId id="358" r:id="rId16"/>
    <p:sldId id="352" r:id="rId17"/>
    <p:sldId id="357" r:id="rId18"/>
    <p:sldId id="345" r:id="rId19"/>
    <p:sldId id="359" r:id="rId20"/>
    <p:sldId id="360" r:id="rId21"/>
    <p:sldId id="361" r:id="rId22"/>
    <p:sldId id="362" r:id="rId23"/>
    <p:sldId id="373" r:id="rId24"/>
    <p:sldId id="363" r:id="rId25"/>
    <p:sldId id="364" r:id="rId26"/>
    <p:sldId id="365" r:id="rId27"/>
    <p:sldId id="366" r:id="rId28"/>
    <p:sldId id="379" r:id="rId29"/>
    <p:sldId id="367" r:id="rId30"/>
    <p:sldId id="368" r:id="rId31"/>
    <p:sldId id="369" r:id="rId32"/>
    <p:sldId id="370" r:id="rId33"/>
    <p:sldId id="335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0" id="{01E33B1B-E197-463B-A531-467BFB591BCB}">
          <p14:sldIdLst>
            <p14:sldId id="262"/>
            <p14:sldId id="377"/>
            <p14:sldId id="378"/>
            <p14:sldId id="356"/>
            <p14:sldId id="346"/>
            <p14:sldId id="347"/>
            <p14:sldId id="354"/>
            <p14:sldId id="355"/>
            <p14:sldId id="348"/>
            <p14:sldId id="349"/>
            <p14:sldId id="350"/>
            <p14:sldId id="351"/>
            <p14:sldId id="375"/>
            <p14:sldId id="374"/>
            <p14:sldId id="358"/>
            <p14:sldId id="352"/>
            <p14:sldId id="357"/>
            <p14:sldId id="345"/>
            <p14:sldId id="359"/>
            <p14:sldId id="360"/>
            <p14:sldId id="361"/>
            <p14:sldId id="362"/>
            <p14:sldId id="373"/>
            <p14:sldId id="363"/>
            <p14:sldId id="364"/>
            <p14:sldId id="365"/>
            <p14:sldId id="366"/>
            <p14:sldId id="379"/>
            <p14:sldId id="367"/>
            <p14:sldId id="368"/>
            <p14:sldId id="369"/>
            <p14:sldId id="370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0066"/>
    <a:srgbClr val="FF99CC"/>
    <a:srgbClr val="FF99FF"/>
    <a:srgbClr val="9BD4FF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2C6DE-8185-4619-89F6-193031A31DCF}" v="6" dt="2021-09-21T08:20:10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73" autoAdjust="0"/>
  </p:normalViewPr>
  <p:slideViewPr>
    <p:cSldViewPr>
      <p:cViewPr varScale="1">
        <p:scale>
          <a:sx n="71" d="100"/>
          <a:sy n="71" d="100"/>
        </p:scale>
        <p:origin x="1287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y" userId="00f02d2ea35a0614" providerId="LiveId" clId="{556F35C2-D268-49FF-945E-ACBB3FC1D1D2}"/>
    <pc:docChg chg="custSel addSld modSld modSection">
      <pc:chgData name="Duy" userId="00f02d2ea35a0614" providerId="LiveId" clId="{556F35C2-D268-49FF-945E-ACBB3FC1D1D2}" dt="2021-03-19T00:45:06.855" v="20" actId="478"/>
      <pc:docMkLst>
        <pc:docMk/>
      </pc:docMkLst>
      <pc:sldChg chg="addSp delSp mod">
        <pc:chgData name="Duy" userId="00f02d2ea35a0614" providerId="LiveId" clId="{556F35C2-D268-49FF-945E-ACBB3FC1D1D2}" dt="2021-03-19T00:43:28.825" v="9" actId="478"/>
        <pc:sldMkLst>
          <pc:docMk/>
          <pc:sldMk cId="3326921306" sldId="347"/>
        </pc:sldMkLst>
        <pc:inkChg chg="add del">
          <ac:chgData name="Duy" userId="00f02d2ea35a0614" providerId="LiveId" clId="{556F35C2-D268-49FF-945E-ACBB3FC1D1D2}" dt="2021-03-19T00:43:28.825" v="9" actId="478"/>
          <ac:inkMkLst>
            <pc:docMk/>
            <pc:sldMk cId="3326921306" sldId="347"/>
            <ac:inkMk id="3" creationId="{AD53B5D4-E04D-4B85-9E3C-9E335BAFF786}"/>
          </ac:inkMkLst>
        </pc:inkChg>
      </pc:sldChg>
      <pc:sldChg chg="addSp delSp mod">
        <pc:chgData name="Duy" userId="00f02d2ea35a0614" providerId="LiveId" clId="{556F35C2-D268-49FF-945E-ACBB3FC1D1D2}" dt="2021-03-19T00:43:39.545" v="11" actId="478"/>
        <pc:sldMkLst>
          <pc:docMk/>
          <pc:sldMk cId="1642348187" sldId="348"/>
        </pc:sldMkLst>
        <pc:inkChg chg="add del">
          <ac:chgData name="Duy" userId="00f02d2ea35a0614" providerId="LiveId" clId="{556F35C2-D268-49FF-945E-ACBB3FC1D1D2}" dt="2021-03-19T00:43:39.545" v="11" actId="478"/>
          <ac:inkMkLst>
            <pc:docMk/>
            <pc:sldMk cId="1642348187" sldId="348"/>
            <ac:inkMk id="3" creationId="{48CBB79F-DAF1-417B-902D-9569E5281BD6}"/>
          </ac:inkMkLst>
        </pc:inkChg>
      </pc:sldChg>
      <pc:sldChg chg="addSp">
        <pc:chgData name="Duy" userId="00f02d2ea35a0614" providerId="LiveId" clId="{556F35C2-D268-49FF-945E-ACBB3FC1D1D2}" dt="2021-03-11T01:41:34.259" v="4"/>
        <pc:sldMkLst>
          <pc:docMk/>
          <pc:sldMk cId="2317737991" sldId="349"/>
        </pc:sldMkLst>
        <pc:inkChg chg="add">
          <ac:chgData name="Duy" userId="00f02d2ea35a0614" providerId="LiveId" clId="{556F35C2-D268-49FF-945E-ACBB3FC1D1D2}" dt="2021-03-11T01:41:34.259" v="4"/>
          <ac:inkMkLst>
            <pc:docMk/>
            <pc:sldMk cId="2317737991" sldId="349"/>
            <ac:inkMk id="3" creationId="{DC25B554-63BB-415F-826E-43F793AA4CCD}"/>
          </ac:inkMkLst>
        </pc:inkChg>
      </pc:sldChg>
      <pc:sldChg chg="addSp delSp mod">
        <pc:chgData name="Duy" userId="00f02d2ea35a0614" providerId="LiveId" clId="{556F35C2-D268-49FF-945E-ACBB3FC1D1D2}" dt="2021-03-19T00:43:46.145" v="12" actId="478"/>
        <pc:sldMkLst>
          <pc:docMk/>
          <pc:sldMk cId="3798511100" sldId="350"/>
        </pc:sldMkLst>
        <pc:inkChg chg="add del">
          <ac:chgData name="Duy" userId="00f02d2ea35a0614" providerId="LiveId" clId="{556F35C2-D268-49FF-945E-ACBB3FC1D1D2}" dt="2021-03-19T00:43:46.145" v="12" actId="478"/>
          <ac:inkMkLst>
            <pc:docMk/>
            <pc:sldMk cId="3798511100" sldId="350"/>
            <ac:inkMk id="3" creationId="{E2C1D969-E27E-4D6F-A22B-1D4038DC19C9}"/>
          </ac:inkMkLst>
        </pc:inkChg>
      </pc:sldChg>
      <pc:sldChg chg="addSp delSp mod">
        <pc:chgData name="Duy" userId="00f02d2ea35a0614" providerId="LiveId" clId="{556F35C2-D268-49FF-945E-ACBB3FC1D1D2}" dt="2021-03-19T00:43:55.574" v="13" actId="478"/>
        <pc:sldMkLst>
          <pc:docMk/>
          <pc:sldMk cId="1303645136" sldId="351"/>
        </pc:sldMkLst>
        <pc:inkChg chg="add del">
          <ac:chgData name="Duy" userId="00f02d2ea35a0614" providerId="LiveId" clId="{556F35C2-D268-49FF-945E-ACBB3FC1D1D2}" dt="2021-03-19T00:43:55.574" v="13" actId="478"/>
          <ac:inkMkLst>
            <pc:docMk/>
            <pc:sldMk cId="1303645136" sldId="351"/>
            <ac:inkMk id="3" creationId="{DAF2BF77-039C-4713-943D-BF4E90AC3235}"/>
          </ac:inkMkLst>
        </pc:inkChg>
      </pc:sldChg>
      <pc:sldChg chg="addSp delSp mod">
        <pc:chgData name="Duy" userId="00f02d2ea35a0614" providerId="LiveId" clId="{556F35C2-D268-49FF-945E-ACBB3FC1D1D2}" dt="2021-03-19T00:44:52.025" v="17" actId="478"/>
        <pc:sldMkLst>
          <pc:docMk/>
          <pc:sldMk cId="2295252431" sldId="352"/>
        </pc:sldMkLst>
        <pc:inkChg chg="add del">
          <ac:chgData name="Duy" userId="00f02d2ea35a0614" providerId="LiveId" clId="{556F35C2-D268-49FF-945E-ACBB3FC1D1D2}" dt="2021-03-19T00:44:52.025" v="17" actId="478"/>
          <ac:inkMkLst>
            <pc:docMk/>
            <pc:sldMk cId="2295252431" sldId="352"/>
            <ac:inkMk id="3" creationId="{AF2D78A5-51E8-4090-A7B9-1CABF43DB68D}"/>
          </ac:inkMkLst>
        </pc:inkChg>
      </pc:sldChg>
      <pc:sldChg chg="addSp">
        <pc:chgData name="Duy" userId="00f02d2ea35a0614" providerId="LiveId" clId="{556F35C2-D268-49FF-945E-ACBB3FC1D1D2}" dt="2021-03-11T01:41:34.259" v="4"/>
        <pc:sldMkLst>
          <pc:docMk/>
          <pc:sldMk cId="2998234810" sldId="354"/>
        </pc:sldMkLst>
        <pc:inkChg chg="add">
          <ac:chgData name="Duy" userId="00f02d2ea35a0614" providerId="LiveId" clId="{556F35C2-D268-49FF-945E-ACBB3FC1D1D2}" dt="2021-03-11T01:41:34.259" v="4"/>
          <ac:inkMkLst>
            <pc:docMk/>
            <pc:sldMk cId="2998234810" sldId="354"/>
            <ac:inkMk id="3" creationId="{4BD23979-AF18-41FE-B05B-8FC3DC2AFECC}"/>
          </ac:inkMkLst>
        </pc:inkChg>
      </pc:sldChg>
      <pc:sldChg chg="addSp delSp mod">
        <pc:chgData name="Duy" userId="00f02d2ea35a0614" providerId="LiveId" clId="{556F35C2-D268-49FF-945E-ACBB3FC1D1D2}" dt="2021-03-19T00:43:35.934" v="10" actId="478"/>
        <pc:sldMkLst>
          <pc:docMk/>
          <pc:sldMk cId="579327055" sldId="355"/>
        </pc:sldMkLst>
        <pc:inkChg chg="add del">
          <ac:chgData name="Duy" userId="00f02d2ea35a0614" providerId="LiveId" clId="{556F35C2-D268-49FF-945E-ACBB3FC1D1D2}" dt="2021-03-19T00:43:35.934" v="10" actId="478"/>
          <ac:inkMkLst>
            <pc:docMk/>
            <pc:sldMk cId="579327055" sldId="355"/>
            <ac:inkMk id="2" creationId="{B6AB74A1-2DB9-4307-9D15-D2513DFFA88B}"/>
          </ac:inkMkLst>
        </pc:inkChg>
      </pc:sldChg>
      <pc:sldChg chg="addSp delSp mod">
        <pc:chgData name="Duy" userId="00f02d2ea35a0614" providerId="LiveId" clId="{556F35C2-D268-49FF-945E-ACBB3FC1D1D2}" dt="2021-03-19T00:44:58.505" v="18" actId="478"/>
        <pc:sldMkLst>
          <pc:docMk/>
          <pc:sldMk cId="1446907030" sldId="360"/>
        </pc:sldMkLst>
        <pc:inkChg chg="add del">
          <ac:chgData name="Duy" userId="00f02d2ea35a0614" providerId="LiveId" clId="{556F35C2-D268-49FF-945E-ACBB3FC1D1D2}" dt="2021-03-19T00:44:58.505" v="18" actId="478"/>
          <ac:inkMkLst>
            <pc:docMk/>
            <pc:sldMk cId="1446907030" sldId="360"/>
            <ac:inkMk id="8" creationId="{38BDBEF5-1DE9-4839-8808-9F0916B677A7}"/>
          </ac:inkMkLst>
        </pc:inkChg>
      </pc:sldChg>
      <pc:sldChg chg="addSp delSp mod">
        <pc:chgData name="Duy" userId="00f02d2ea35a0614" providerId="LiveId" clId="{556F35C2-D268-49FF-945E-ACBB3FC1D1D2}" dt="2021-03-19T00:45:06.855" v="20" actId="478"/>
        <pc:sldMkLst>
          <pc:docMk/>
          <pc:sldMk cId="2948765861" sldId="364"/>
        </pc:sldMkLst>
        <pc:inkChg chg="add del">
          <ac:chgData name="Duy" userId="00f02d2ea35a0614" providerId="LiveId" clId="{556F35C2-D268-49FF-945E-ACBB3FC1D1D2}" dt="2021-03-19T00:45:06.855" v="20" actId="478"/>
          <ac:inkMkLst>
            <pc:docMk/>
            <pc:sldMk cId="2948765861" sldId="364"/>
            <ac:inkMk id="7" creationId="{898DF892-8AA1-4B5A-A34D-6B38615CF394}"/>
          </ac:inkMkLst>
        </pc:inkChg>
      </pc:sldChg>
      <pc:sldChg chg="addSp delSp mod">
        <pc:chgData name="Duy" userId="00f02d2ea35a0614" providerId="LiveId" clId="{556F35C2-D268-49FF-945E-ACBB3FC1D1D2}" dt="2021-03-19T00:45:02.835" v="19" actId="478"/>
        <pc:sldMkLst>
          <pc:docMk/>
          <pc:sldMk cId="848319458" sldId="373"/>
        </pc:sldMkLst>
        <pc:inkChg chg="add del">
          <ac:chgData name="Duy" userId="00f02d2ea35a0614" providerId="LiveId" clId="{556F35C2-D268-49FF-945E-ACBB3FC1D1D2}" dt="2021-03-19T00:45:02.835" v="19" actId="478"/>
          <ac:inkMkLst>
            <pc:docMk/>
            <pc:sldMk cId="848319458" sldId="373"/>
            <ac:inkMk id="3" creationId="{6BEB5449-5F2B-4D26-A97A-F96794AE7257}"/>
          </ac:inkMkLst>
        </pc:inkChg>
      </pc:sldChg>
      <pc:sldChg chg="addSp delSp mod">
        <pc:chgData name="Duy" userId="00f02d2ea35a0614" providerId="LiveId" clId="{556F35C2-D268-49FF-945E-ACBB3FC1D1D2}" dt="2021-03-19T00:44:39.115" v="16" actId="478"/>
        <pc:sldMkLst>
          <pc:docMk/>
          <pc:sldMk cId="1347580586" sldId="374"/>
        </pc:sldMkLst>
        <pc:inkChg chg="add del">
          <ac:chgData name="Duy" userId="00f02d2ea35a0614" providerId="LiveId" clId="{556F35C2-D268-49FF-945E-ACBB3FC1D1D2}" dt="2021-03-19T00:44:39.115" v="16" actId="478"/>
          <ac:inkMkLst>
            <pc:docMk/>
            <pc:sldMk cId="1347580586" sldId="374"/>
            <ac:inkMk id="7" creationId="{B4C90B53-9208-4D11-B74B-A49BF2A230A2}"/>
          </ac:inkMkLst>
        </pc:inkChg>
      </pc:sldChg>
      <pc:sldChg chg="addSp delSp modSp mod">
        <pc:chgData name="Duy" userId="00f02d2ea35a0614" providerId="LiveId" clId="{556F35C2-D268-49FF-945E-ACBB3FC1D1D2}" dt="2021-03-19T00:44:30.625" v="15" actId="478"/>
        <pc:sldMkLst>
          <pc:docMk/>
          <pc:sldMk cId="134008782" sldId="375"/>
        </pc:sldMkLst>
        <pc:inkChg chg="add del mod">
          <ac:chgData name="Duy" userId="00f02d2ea35a0614" providerId="LiveId" clId="{556F35C2-D268-49FF-945E-ACBB3FC1D1D2}" dt="2021-03-19T00:44:30.625" v="15" actId="478"/>
          <ac:inkMkLst>
            <pc:docMk/>
            <pc:sldMk cId="134008782" sldId="375"/>
            <ac:inkMk id="3" creationId="{AB9FEC73-1007-4A52-816B-A57F86B8B68D}"/>
          </ac:inkMkLst>
        </pc:inkChg>
      </pc:sldChg>
      <pc:sldChg chg="addSp delSp mod">
        <pc:chgData name="Duy" userId="00f02d2ea35a0614" providerId="LiveId" clId="{556F35C2-D268-49FF-945E-ACBB3FC1D1D2}" dt="2021-03-19T00:43:13.340" v="6" actId="478"/>
        <pc:sldMkLst>
          <pc:docMk/>
          <pc:sldMk cId="803924171" sldId="377"/>
        </pc:sldMkLst>
        <pc:inkChg chg="add del">
          <ac:chgData name="Duy" userId="00f02d2ea35a0614" providerId="LiveId" clId="{556F35C2-D268-49FF-945E-ACBB3FC1D1D2}" dt="2021-03-19T00:43:13.340" v="6" actId="478"/>
          <ac:inkMkLst>
            <pc:docMk/>
            <pc:sldMk cId="803924171" sldId="377"/>
            <ac:inkMk id="3" creationId="{F81E3CB1-7CA7-495B-93B4-98D03570B70D}"/>
          </ac:inkMkLst>
        </pc:inkChg>
      </pc:sldChg>
      <pc:sldChg chg="addSp delSp mod">
        <pc:chgData name="Duy" userId="00f02d2ea35a0614" providerId="LiveId" clId="{556F35C2-D268-49FF-945E-ACBB3FC1D1D2}" dt="2021-03-19T00:43:16.705" v="7" actId="478"/>
        <pc:sldMkLst>
          <pc:docMk/>
          <pc:sldMk cId="3744895091" sldId="378"/>
        </pc:sldMkLst>
        <pc:inkChg chg="add del">
          <ac:chgData name="Duy" userId="00f02d2ea35a0614" providerId="LiveId" clId="{556F35C2-D268-49FF-945E-ACBB3FC1D1D2}" dt="2021-03-19T00:43:16.705" v="7" actId="478"/>
          <ac:inkMkLst>
            <pc:docMk/>
            <pc:sldMk cId="3744895091" sldId="378"/>
            <ac:inkMk id="7" creationId="{8FC95106-D6FC-4BAE-A592-C3DD707CE3E4}"/>
          </ac:inkMkLst>
        </pc:inkChg>
      </pc:sldChg>
      <pc:sldChg chg="addSp delSp new mod">
        <pc:chgData name="Duy" userId="00f02d2ea35a0614" providerId="LiveId" clId="{556F35C2-D268-49FF-945E-ACBB3FC1D1D2}" dt="2021-03-19T00:43:24.046" v="8" actId="478"/>
        <pc:sldMkLst>
          <pc:docMk/>
          <pc:sldMk cId="3837093554" sldId="379"/>
        </pc:sldMkLst>
        <pc:inkChg chg="add del">
          <ac:chgData name="Duy" userId="00f02d2ea35a0614" providerId="LiveId" clId="{556F35C2-D268-49FF-945E-ACBB3FC1D1D2}" dt="2021-03-11T00:50:40.635" v="3" actId="478"/>
          <ac:inkMkLst>
            <pc:docMk/>
            <pc:sldMk cId="3837093554" sldId="379"/>
            <ac:inkMk id="6" creationId="{A81314E5-B694-44CE-BE25-D2CB95323973}"/>
          </ac:inkMkLst>
        </pc:inkChg>
        <pc:inkChg chg="add del">
          <ac:chgData name="Duy" userId="00f02d2ea35a0614" providerId="LiveId" clId="{556F35C2-D268-49FF-945E-ACBB3FC1D1D2}" dt="2021-03-19T00:43:24.046" v="8" actId="478"/>
          <ac:inkMkLst>
            <pc:docMk/>
            <pc:sldMk cId="3837093554" sldId="379"/>
            <ac:inkMk id="7" creationId="{CED666CE-366F-468F-BF7A-8AAC07BA3DA0}"/>
          </ac:inkMkLst>
        </pc:inkChg>
      </pc:sldChg>
    </pc:docChg>
  </pc:docChgLst>
  <pc:docChgLst>
    <pc:chgData name="Duy" userId="00f02d2ea35a0614" providerId="LiveId" clId="{EAB2C6DE-8185-4619-89F6-193031A31DCF}"/>
    <pc:docChg chg="custSel addSld delSld modSld modSection">
      <pc:chgData name="Duy" userId="00f02d2ea35a0614" providerId="LiveId" clId="{EAB2C6DE-8185-4619-89F6-193031A31DCF}" dt="2022-03-07T00:01:30.437" v="29" actId="478"/>
      <pc:docMkLst>
        <pc:docMk/>
      </pc:docMkLst>
      <pc:sldChg chg="addSp delSp mod">
        <pc:chgData name="Duy" userId="00f02d2ea35a0614" providerId="LiveId" clId="{EAB2C6DE-8185-4619-89F6-193031A31DCF}" dt="2022-03-07T00:00:38.346" v="16" actId="478"/>
        <pc:sldMkLst>
          <pc:docMk/>
          <pc:sldMk cId="3326921306" sldId="347"/>
        </pc:sldMkLst>
        <pc:inkChg chg="add del">
          <ac:chgData name="Duy" userId="00f02d2ea35a0614" providerId="LiveId" clId="{EAB2C6DE-8185-4619-89F6-193031A31DCF}" dt="2022-03-07T00:00:37.191" v="15" actId="478"/>
          <ac:inkMkLst>
            <pc:docMk/>
            <pc:sldMk cId="3326921306" sldId="347"/>
            <ac:inkMk id="3" creationId="{E281231C-FC56-48DD-8672-1384DC45FDB9}"/>
          </ac:inkMkLst>
        </pc:inkChg>
        <pc:inkChg chg="add del">
          <ac:chgData name="Duy" userId="00f02d2ea35a0614" providerId="LiveId" clId="{EAB2C6DE-8185-4619-89F6-193031A31DCF}" dt="2022-03-07T00:00:38.346" v="16" actId="478"/>
          <ac:inkMkLst>
            <pc:docMk/>
            <pc:sldMk cId="3326921306" sldId="347"/>
            <ac:inkMk id="7" creationId="{A6A76F91-7041-4C34-99D5-50EC036EFFB9}"/>
          </ac:inkMkLst>
        </pc:inkChg>
      </pc:sldChg>
      <pc:sldChg chg="delSp mod">
        <pc:chgData name="Duy" userId="00f02d2ea35a0614" providerId="LiveId" clId="{EAB2C6DE-8185-4619-89F6-193031A31DCF}" dt="2021-09-21T04:49:46.411" v="5" actId="478"/>
        <pc:sldMkLst>
          <pc:docMk/>
          <pc:sldMk cId="2317737991" sldId="349"/>
        </pc:sldMkLst>
        <pc:inkChg chg="del">
          <ac:chgData name="Duy" userId="00f02d2ea35a0614" providerId="LiveId" clId="{EAB2C6DE-8185-4619-89F6-193031A31DCF}" dt="2021-09-21T04:49:46.411" v="5" actId="478"/>
          <ac:inkMkLst>
            <pc:docMk/>
            <pc:sldMk cId="2317737991" sldId="349"/>
            <ac:inkMk id="3" creationId="{DC25B554-63BB-415F-826E-43F793AA4CCD}"/>
          </ac:inkMkLst>
        </pc:inkChg>
      </pc:sldChg>
      <pc:sldChg chg="addSp delSp mod">
        <pc:chgData name="Duy" userId="00f02d2ea35a0614" providerId="LiveId" clId="{EAB2C6DE-8185-4619-89F6-193031A31DCF}" dt="2022-03-07T00:00:45.027" v="18" actId="478"/>
        <pc:sldMkLst>
          <pc:docMk/>
          <pc:sldMk cId="3798511100" sldId="350"/>
        </pc:sldMkLst>
        <pc:inkChg chg="add del">
          <ac:chgData name="Duy" userId="00f02d2ea35a0614" providerId="LiveId" clId="{EAB2C6DE-8185-4619-89F6-193031A31DCF}" dt="2022-03-07T00:00:45.027" v="18" actId="478"/>
          <ac:inkMkLst>
            <pc:docMk/>
            <pc:sldMk cId="3798511100" sldId="350"/>
            <ac:inkMk id="3" creationId="{FE1E36FD-1AC2-4046-8706-87877C07AEDB}"/>
          </ac:inkMkLst>
        </pc:inkChg>
      </pc:sldChg>
      <pc:sldChg chg="addSp delSp mod">
        <pc:chgData name="Duy" userId="00f02d2ea35a0614" providerId="LiveId" clId="{EAB2C6DE-8185-4619-89F6-193031A31DCF}" dt="2022-03-07T00:00:47.936" v="19" actId="478"/>
        <pc:sldMkLst>
          <pc:docMk/>
          <pc:sldMk cId="1303645136" sldId="351"/>
        </pc:sldMkLst>
        <pc:inkChg chg="add del">
          <ac:chgData name="Duy" userId="00f02d2ea35a0614" providerId="LiveId" clId="{EAB2C6DE-8185-4619-89F6-193031A31DCF}" dt="2022-03-07T00:00:47.936" v="19" actId="478"/>
          <ac:inkMkLst>
            <pc:docMk/>
            <pc:sldMk cId="1303645136" sldId="351"/>
            <ac:inkMk id="3" creationId="{AE6038D8-12D1-4FE7-B9BE-E2C07DBBE0BB}"/>
          </ac:inkMkLst>
        </pc:inkChg>
      </pc:sldChg>
      <pc:sldChg chg="addSp delSp mod">
        <pc:chgData name="Duy" userId="00f02d2ea35a0614" providerId="LiveId" clId="{EAB2C6DE-8185-4619-89F6-193031A31DCF}" dt="2022-03-07T00:00:57.926" v="23" actId="478"/>
        <pc:sldMkLst>
          <pc:docMk/>
          <pc:sldMk cId="2295252431" sldId="352"/>
        </pc:sldMkLst>
        <pc:inkChg chg="add del">
          <ac:chgData name="Duy" userId="00f02d2ea35a0614" providerId="LiveId" clId="{EAB2C6DE-8185-4619-89F6-193031A31DCF}" dt="2022-03-07T00:00:57.926" v="23" actId="478"/>
          <ac:inkMkLst>
            <pc:docMk/>
            <pc:sldMk cId="2295252431" sldId="352"/>
            <ac:inkMk id="3" creationId="{79E5ABB1-FB7F-4EDF-A53C-F840B9CCBF48}"/>
          </ac:inkMkLst>
        </pc:inkChg>
      </pc:sldChg>
      <pc:sldChg chg="delSp modSp mod">
        <pc:chgData name="Duy" userId="00f02d2ea35a0614" providerId="LiveId" clId="{EAB2C6DE-8185-4619-89F6-193031A31DCF}" dt="2021-09-21T04:45:16.362" v="4" actId="1076"/>
        <pc:sldMkLst>
          <pc:docMk/>
          <pc:sldMk cId="2998234810" sldId="354"/>
        </pc:sldMkLst>
        <pc:spChg chg="mod">
          <ac:chgData name="Duy" userId="00f02d2ea35a0614" providerId="LiveId" clId="{EAB2C6DE-8185-4619-89F6-193031A31DCF}" dt="2021-09-21T04:45:16.362" v="4" actId="1076"/>
          <ac:spMkLst>
            <pc:docMk/>
            <pc:sldMk cId="2998234810" sldId="354"/>
            <ac:spMk id="28" creationId="{8D2C5D2F-1D9E-4249-8D9B-6614E1CF1942}"/>
          </ac:spMkLst>
        </pc:spChg>
        <pc:spChg chg="mod">
          <ac:chgData name="Duy" userId="00f02d2ea35a0614" providerId="LiveId" clId="{EAB2C6DE-8185-4619-89F6-193031A31DCF}" dt="2021-09-21T04:45:06.771" v="2" actId="14100"/>
          <ac:spMkLst>
            <pc:docMk/>
            <pc:sldMk cId="2998234810" sldId="354"/>
            <ac:spMk id="29" creationId="{BD2FEDB8-5DE8-4A50-B0A4-9527085ABDC5}"/>
          </ac:spMkLst>
        </pc:spChg>
        <pc:inkChg chg="del">
          <ac:chgData name="Duy" userId="00f02d2ea35a0614" providerId="LiveId" clId="{EAB2C6DE-8185-4619-89F6-193031A31DCF}" dt="2021-09-21T04:45:00.933" v="1" actId="478"/>
          <ac:inkMkLst>
            <pc:docMk/>
            <pc:sldMk cId="2998234810" sldId="354"/>
            <ac:inkMk id="3" creationId="{4BD23979-AF18-41FE-B05B-8FC3DC2AFECC}"/>
          </ac:inkMkLst>
        </pc:inkChg>
      </pc:sldChg>
      <pc:sldChg chg="addSp delSp mod">
        <pc:chgData name="Duy" userId="00f02d2ea35a0614" providerId="LiveId" clId="{EAB2C6DE-8185-4619-89F6-193031A31DCF}" dt="2022-03-07T00:00:40.947" v="17" actId="478"/>
        <pc:sldMkLst>
          <pc:docMk/>
          <pc:sldMk cId="579327055" sldId="355"/>
        </pc:sldMkLst>
        <pc:inkChg chg="add del">
          <ac:chgData name="Duy" userId="00f02d2ea35a0614" providerId="LiveId" clId="{EAB2C6DE-8185-4619-89F6-193031A31DCF}" dt="2022-03-07T00:00:40.947" v="17" actId="478"/>
          <ac:inkMkLst>
            <pc:docMk/>
            <pc:sldMk cId="579327055" sldId="355"/>
            <ac:inkMk id="2" creationId="{32F030E8-70C1-4CA9-BAD0-8D8EE6B11906}"/>
          </ac:inkMkLst>
        </pc:inkChg>
      </pc:sldChg>
      <pc:sldChg chg="addSp delSp mod">
        <pc:chgData name="Duy" userId="00f02d2ea35a0614" providerId="LiveId" clId="{EAB2C6DE-8185-4619-89F6-193031A31DCF}" dt="2022-03-07T00:01:02.157" v="24" actId="478"/>
        <pc:sldMkLst>
          <pc:docMk/>
          <pc:sldMk cId="1446907030" sldId="360"/>
        </pc:sldMkLst>
        <pc:inkChg chg="add del">
          <ac:chgData name="Duy" userId="00f02d2ea35a0614" providerId="LiveId" clId="{EAB2C6DE-8185-4619-89F6-193031A31DCF}" dt="2022-03-07T00:01:02.157" v="24" actId="478"/>
          <ac:inkMkLst>
            <pc:docMk/>
            <pc:sldMk cId="1446907030" sldId="360"/>
            <ac:inkMk id="8" creationId="{60BCC91E-E243-4E35-8F82-27471FD4A7EA}"/>
          </ac:inkMkLst>
        </pc:inkChg>
      </pc:sldChg>
      <pc:sldChg chg="addSp delSp mod">
        <pc:chgData name="Duy" userId="00f02d2ea35a0614" providerId="LiveId" clId="{EAB2C6DE-8185-4619-89F6-193031A31DCF}" dt="2022-03-07T00:01:05.559" v="25" actId="478"/>
        <pc:sldMkLst>
          <pc:docMk/>
          <pc:sldMk cId="3464103842" sldId="362"/>
        </pc:sldMkLst>
        <pc:inkChg chg="add del">
          <ac:chgData name="Duy" userId="00f02d2ea35a0614" providerId="LiveId" clId="{EAB2C6DE-8185-4619-89F6-193031A31DCF}" dt="2022-03-07T00:01:05.559" v="25" actId="478"/>
          <ac:inkMkLst>
            <pc:docMk/>
            <pc:sldMk cId="3464103842" sldId="362"/>
            <ac:inkMk id="7" creationId="{2E58D681-E453-497D-BB26-3EDBC1BD9FF6}"/>
          </ac:inkMkLst>
        </pc:inkChg>
      </pc:sldChg>
      <pc:sldChg chg="addSp delSp mod">
        <pc:chgData name="Duy" userId="00f02d2ea35a0614" providerId="LiveId" clId="{EAB2C6DE-8185-4619-89F6-193031A31DCF}" dt="2022-03-07T00:01:18.156" v="27" actId="478"/>
        <pc:sldMkLst>
          <pc:docMk/>
          <pc:sldMk cId="1015772868" sldId="366"/>
        </pc:sldMkLst>
        <pc:inkChg chg="add del">
          <ac:chgData name="Duy" userId="00f02d2ea35a0614" providerId="LiveId" clId="{EAB2C6DE-8185-4619-89F6-193031A31DCF}" dt="2022-03-07T00:01:18.156" v="27" actId="478"/>
          <ac:inkMkLst>
            <pc:docMk/>
            <pc:sldMk cId="1015772868" sldId="366"/>
            <ac:inkMk id="7" creationId="{944C90E2-2E8F-4E24-9904-C154153A4EA2}"/>
          </ac:inkMkLst>
        </pc:inkChg>
        <pc:inkChg chg="add del">
          <ac:chgData name="Duy" userId="00f02d2ea35a0614" providerId="LiveId" clId="{EAB2C6DE-8185-4619-89F6-193031A31DCF}" dt="2022-03-07T00:01:17.102" v="26" actId="478"/>
          <ac:inkMkLst>
            <pc:docMk/>
            <pc:sldMk cId="1015772868" sldId="366"/>
            <ac:inkMk id="8" creationId="{C187F945-0B65-41EE-BF76-448D7669FFCF}"/>
          </ac:inkMkLst>
        </pc:inkChg>
      </pc:sldChg>
      <pc:sldChg chg="addSp delSp mod">
        <pc:chgData name="Duy" userId="00f02d2ea35a0614" providerId="LiveId" clId="{EAB2C6DE-8185-4619-89F6-193031A31DCF}" dt="2022-03-07T00:01:30.437" v="29" actId="478"/>
        <pc:sldMkLst>
          <pc:docMk/>
          <pc:sldMk cId="1746433533" sldId="367"/>
        </pc:sldMkLst>
        <pc:inkChg chg="add del">
          <ac:chgData name="Duy" userId="00f02d2ea35a0614" providerId="LiveId" clId="{EAB2C6DE-8185-4619-89F6-193031A31DCF}" dt="2022-03-07T00:01:30.437" v="29" actId="478"/>
          <ac:inkMkLst>
            <pc:docMk/>
            <pc:sldMk cId="1746433533" sldId="367"/>
            <ac:inkMk id="7" creationId="{E63172E4-3BC9-4CDD-A78C-785A538C6D4C}"/>
          </ac:inkMkLst>
        </pc:inkChg>
      </pc:sldChg>
      <pc:sldChg chg="addSp delSp mod">
        <pc:chgData name="Duy" userId="00f02d2ea35a0614" providerId="LiveId" clId="{EAB2C6DE-8185-4619-89F6-193031A31DCF}" dt="2022-03-07T00:00:54.451" v="22" actId="478"/>
        <pc:sldMkLst>
          <pc:docMk/>
          <pc:sldMk cId="1347580586" sldId="374"/>
        </pc:sldMkLst>
        <pc:inkChg chg="add del">
          <ac:chgData name="Duy" userId="00f02d2ea35a0614" providerId="LiveId" clId="{EAB2C6DE-8185-4619-89F6-193031A31DCF}" dt="2022-03-07T00:00:54.451" v="22" actId="478"/>
          <ac:inkMkLst>
            <pc:docMk/>
            <pc:sldMk cId="1347580586" sldId="374"/>
            <ac:inkMk id="7" creationId="{B84218C9-6DE7-41A7-A4F8-344474C5D433}"/>
          </ac:inkMkLst>
        </pc:inkChg>
        <pc:inkChg chg="add del">
          <ac:chgData name="Duy" userId="00f02d2ea35a0614" providerId="LiveId" clId="{EAB2C6DE-8185-4619-89F6-193031A31DCF}" dt="2022-03-07T00:00:52.447" v="21" actId="478"/>
          <ac:inkMkLst>
            <pc:docMk/>
            <pc:sldMk cId="1347580586" sldId="374"/>
            <ac:inkMk id="8" creationId="{9A0A8AF4-A353-4C67-8F9A-97F7C5054DD2}"/>
          </ac:inkMkLst>
        </pc:inkChg>
      </pc:sldChg>
      <pc:sldChg chg="addSp delSp mod">
        <pc:chgData name="Duy" userId="00f02d2ea35a0614" providerId="LiveId" clId="{EAB2C6DE-8185-4619-89F6-193031A31DCF}" dt="2022-03-07T00:00:50.169" v="20" actId="478"/>
        <pc:sldMkLst>
          <pc:docMk/>
          <pc:sldMk cId="134008782" sldId="375"/>
        </pc:sldMkLst>
        <pc:inkChg chg="add del">
          <ac:chgData name="Duy" userId="00f02d2ea35a0614" providerId="LiveId" clId="{EAB2C6DE-8185-4619-89F6-193031A31DCF}" dt="2022-03-07T00:00:50.169" v="20" actId="478"/>
          <ac:inkMkLst>
            <pc:docMk/>
            <pc:sldMk cId="134008782" sldId="375"/>
            <ac:inkMk id="3" creationId="{D7E92C98-67BE-4FF1-8517-4ACC01808002}"/>
          </ac:inkMkLst>
        </pc:inkChg>
      </pc:sldChg>
      <pc:sldChg chg="del">
        <pc:chgData name="Duy" userId="00f02d2ea35a0614" providerId="LiveId" clId="{EAB2C6DE-8185-4619-89F6-193031A31DCF}" dt="2021-09-21T06:03:25.471" v="6" actId="47"/>
        <pc:sldMkLst>
          <pc:docMk/>
          <pc:sldMk cId="1742069105" sldId="376"/>
        </pc:sldMkLst>
      </pc:sldChg>
      <pc:sldChg chg="addSp delSp mod">
        <pc:chgData name="Duy" userId="00f02d2ea35a0614" providerId="LiveId" clId="{EAB2C6DE-8185-4619-89F6-193031A31DCF}" dt="2022-03-07T00:00:33.853" v="14" actId="478"/>
        <pc:sldMkLst>
          <pc:docMk/>
          <pc:sldMk cId="3744895091" sldId="378"/>
        </pc:sldMkLst>
        <pc:inkChg chg="add del">
          <ac:chgData name="Duy" userId="00f02d2ea35a0614" providerId="LiveId" clId="{EAB2C6DE-8185-4619-89F6-193031A31DCF}" dt="2022-03-07T00:00:33.853" v="14" actId="478"/>
          <ac:inkMkLst>
            <pc:docMk/>
            <pc:sldMk cId="3744895091" sldId="378"/>
            <ac:inkMk id="7" creationId="{53025345-2969-4897-AFE8-E7A2EAA46FDD}"/>
          </ac:inkMkLst>
        </pc:inkChg>
      </pc:sldChg>
      <pc:sldChg chg="addSp delSp new mod">
        <pc:chgData name="Duy" userId="00f02d2ea35a0614" providerId="LiveId" clId="{EAB2C6DE-8185-4619-89F6-193031A31DCF}" dt="2022-03-07T00:01:27.592" v="28" actId="478"/>
        <pc:sldMkLst>
          <pc:docMk/>
          <pc:sldMk cId="2787178272" sldId="379"/>
        </pc:sldMkLst>
        <pc:inkChg chg="add del">
          <ac:chgData name="Duy" userId="00f02d2ea35a0614" providerId="LiveId" clId="{EAB2C6DE-8185-4619-89F6-193031A31DCF}" dt="2022-03-07T00:01:27.592" v="28" actId="478"/>
          <ac:inkMkLst>
            <pc:docMk/>
            <pc:sldMk cId="2787178272" sldId="379"/>
            <ac:inkMk id="7" creationId="{27704A69-DED3-4FF1-8575-81BD913D15C4}"/>
          </ac:inkMkLst>
        </pc:inkChg>
      </pc:sldChg>
      <pc:sldChg chg="del">
        <pc:chgData name="Duy" userId="00f02d2ea35a0614" providerId="LiveId" clId="{EAB2C6DE-8185-4619-89F6-193031A31DCF}" dt="2021-09-21T04:32:17.706" v="0" actId="47"/>
        <pc:sldMkLst>
          <pc:docMk/>
          <pc:sldMk cId="3837093554" sldId="379"/>
        </pc:sldMkLst>
      </pc:sldChg>
    </pc:docChg>
  </pc:docChgLst>
  <pc:docChgLst>
    <pc:chgData name="Duy" userId="00f02d2ea35a0614" providerId="LiveId" clId="{D7FA089E-6708-444F-B737-9C6175D1E524}"/>
    <pc:docChg chg="modSld">
      <pc:chgData name="Duy" userId="00f02d2ea35a0614" providerId="LiveId" clId="{D7FA089E-6708-444F-B737-9C6175D1E524}" dt="2020-11-18T22:51:04.003" v="0" actId="1076"/>
      <pc:docMkLst>
        <pc:docMk/>
      </pc:docMkLst>
      <pc:sldChg chg="modSp mod">
        <pc:chgData name="Duy" userId="00f02d2ea35a0614" providerId="LiveId" clId="{D7FA089E-6708-444F-B737-9C6175D1E524}" dt="2020-11-18T22:51:04.003" v="0" actId="1076"/>
        <pc:sldMkLst>
          <pc:docMk/>
          <pc:sldMk cId="2317737991" sldId="349"/>
        </pc:sldMkLst>
        <pc:spChg chg="mod">
          <ac:chgData name="Duy" userId="00f02d2ea35a0614" providerId="LiveId" clId="{D7FA089E-6708-444F-B737-9C6175D1E524}" dt="2020-11-18T22:51:04.003" v="0" actId="1076"/>
          <ac:spMkLst>
            <pc:docMk/>
            <pc:sldMk cId="2317737991" sldId="349"/>
            <ac:spMk id="23" creationId="{62729AE1-E4E9-480A-9C3E-36294317728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2022/3/7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4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uyd@uit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ttps:/www.postscapes.com/interne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3600" b="1"/>
              <a:t>WIRELESS EMBEDDED SYSTEM</a:t>
            </a:r>
            <a:br>
              <a:rPr lang="en-US" altLang="ja-JP" sz="4400" b="1"/>
            </a:br>
            <a:r>
              <a:rPr lang="en-US" altLang="ja-JP" sz="4400" b="1">
                <a:solidFill>
                  <a:srgbClr val="FF9933"/>
                </a:solidFill>
              </a:rPr>
              <a:t>Hardware Basis for IoT</a:t>
            </a:r>
            <a:endParaRPr kumimoji="1" lang="ja-JP" altLang="en-US" dirty="0">
              <a:solidFill>
                <a:srgbClr val="FF9933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33400"/>
          </a:xfrm>
        </p:spPr>
        <p:txBody>
          <a:bodyPr/>
          <a:lstStyle/>
          <a:p>
            <a:r>
              <a:rPr lang="en-US" altLang="ja-JP"/>
              <a:t>Doan Duy, Ph. D.</a:t>
            </a:r>
          </a:p>
          <a:p>
            <a:r>
              <a:rPr lang="en-US" altLang="ja-JP"/>
              <a:t>Email: </a:t>
            </a:r>
            <a:r>
              <a:rPr lang="en-US" altLang="ja-JP">
                <a:hlinkClick r:id="rId2"/>
              </a:rPr>
              <a:t>duyd@uit.edu.vn</a:t>
            </a:r>
            <a:endParaRPr lang="en-US" altLang="ja-JP"/>
          </a:p>
          <a:p>
            <a:r>
              <a:rPr lang="en-US" altLang="ja-JP"/>
              <a:t> 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3/7/2022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Sensors-Example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grpSp>
        <p:nvGrpSpPr>
          <p:cNvPr id="10" name="Group87">
            <a:extLst>
              <a:ext uri="{FF2B5EF4-FFF2-40B4-BE49-F238E27FC236}">
                <a16:creationId xmlns:a16="http://schemas.microsoft.com/office/drawing/2014/main" id="{2F43DF6D-E755-4D79-ACF5-0B8483543D9C}"/>
              </a:ext>
            </a:extLst>
          </p:cNvPr>
          <p:cNvGrpSpPr/>
          <p:nvPr/>
        </p:nvGrpSpPr>
        <p:grpSpPr>
          <a:xfrm>
            <a:off x="3286893" y="1476963"/>
            <a:ext cx="3822192" cy="4551426"/>
            <a:chOff x="3416808" y="2006346"/>
            <a:chExt cx="3822192" cy="4551426"/>
          </a:xfrm>
        </p:grpSpPr>
        <p:pic>
          <p:nvPicPr>
            <p:cNvPr id="11" name="Image88">
              <a:extLst>
                <a:ext uri="{FF2B5EF4-FFF2-40B4-BE49-F238E27FC236}">
                  <a16:creationId xmlns:a16="http://schemas.microsoft.com/office/drawing/2014/main" id="{84B94A88-6B01-4E37-A21F-96D618FFC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7622" y="2006346"/>
              <a:ext cx="1768602" cy="1767840"/>
            </a:xfrm>
            <a:prstGeom prst="rect">
              <a:avLst/>
            </a:prstGeom>
            <a:noFill/>
          </p:spPr>
        </p:pic>
        <p:pic>
          <p:nvPicPr>
            <p:cNvPr id="12" name="Image89">
              <a:extLst>
                <a:ext uri="{FF2B5EF4-FFF2-40B4-BE49-F238E27FC236}">
                  <a16:creationId xmlns:a16="http://schemas.microsoft.com/office/drawing/2014/main" id="{5A883A57-5993-4D3A-9B84-6E6E013B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6808" y="4789932"/>
              <a:ext cx="1767840" cy="1767840"/>
            </a:xfrm>
            <a:prstGeom prst="rect">
              <a:avLst/>
            </a:prstGeom>
            <a:noFill/>
          </p:spPr>
        </p:pic>
        <p:pic>
          <p:nvPicPr>
            <p:cNvPr id="13" name="Image90">
              <a:extLst>
                <a:ext uri="{FF2B5EF4-FFF2-40B4-BE49-F238E27FC236}">
                  <a16:creationId xmlns:a16="http://schemas.microsoft.com/office/drawing/2014/main" id="{DB2C6589-5B8A-4C13-86D6-EA5012E9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8684" y="3167634"/>
              <a:ext cx="2161032" cy="1438656"/>
            </a:xfrm>
            <a:prstGeom prst="rect">
              <a:avLst/>
            </a:prstGeom>
            <a:noFill/>
          </p:spPr>
        </p:pic>
        <p:pic>
          <p:nvPicPr>
            <p:cNvPr id="14" name="Image91">
              <a:extLst>
                <a:ext uri="{FF2B5EF4-FFF2-40B4-BE49-F238E27FC236}">
                  <a16:creationId xmlns:a16="http://schemas.microsoft.com/office/drawing/2014/main" id="{576FDCB7-E34B-474F-AB1F-C30C936D6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786" y="4421124"/>
              <a:ext cx="1331214" cy="1056132"/>
            </a:xfrm>
            <a:prstGeom prst="rect">
              <a:avLst/>
            </a:prstGeom>
            <a:noFill/>
          </p:spPr>
        </p:pic>
      </p:grpSp>
      <p:pic>
        <p:nvPicPr>
          <p:cNvPr id="15" name="Image92">
            <a:extLst>
              <a:ext uri="{FF2B5EF4-FFF2-40B4-BE49-F238E27FC236}">
                <a16:creationId xmlns:a16="http://schemas.microsoft.com/office/drawing/2014/main" id="{06404EA1-5C74-4FD9-8E0F-ECA422F2B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880" y="1795732"/>
            <a:ext cx="1347216" cy="1347216"/>
          </a:xfrm>
          <a:prstGeom prst="rect">
            <a:avLst/>
          </a:prstGeom>
          <a:noFill/>
        </p:spPr>
      </p:pic>
      <p:pic>
        <p:nvPicPr>
          <p:cNvPr id="16" name="Image93">
            <a:extLst>
              <a:ext uri="{FF2B5EF4-FFF2-40B4-BE49-F238E27FC236}">
                <a16:creationId xmlns:a16="http://schemas.microsoft.com/office/drawing/2014/main" id="{6279A34F-F9C8-4947-AF63-BC862D75F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5646" y="3821697"/>
            <a:ext cx="1767840" cy="1767840"/>
          </a:xfrm>
          <a:prstGeom prst="rect">
            <a:avLst/>
          </a:prstGeom>
          <a:noFill/>
        </p:spPr>
      </p:pic>
      <p:sp>
        <p:nvSpPr>
          <p:cNvPr id="18" name="Text Box95">
            <a:extLst>
              <a:ext uri="{FF2B5EF4-FFF2-40B4-BE49-F238E27FC236}">
                <a16:creationId xmlns:a16="http://schemas.microsoft.com/office/drawing/2014/main" id="{80CAC2BC-9996-419E-B830-19057EEBE986}"/>
              </a:ext>
            </a:extLst>
          </p:cNvPr>
          <p:cNvSpPr txBox="1"/>
          <p:nvPr/>
        </p:nvSpPr>
        <p:spPr>
          <a:xfrm>
            <a:off x="867902" y="1794697"/>
            <a:ext cx="1755635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23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Temperature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19" name="Text Box96">
            <a:extLst>
              <a:ext uri="{FF2B5EF4-FFF2-40B4-BE49-F238E27FC236}">
                <a16:creationId xmlns:a16="http://schemas.microsoft.com/office/drawing/2014/main" id="{25A95C64-7B25-4E3B-96BE-75C79242FD77}"/>
              </a:ext>
            </a:extLst>
          </p:cNvPr>
          <p:cNvSpPr txBox="1"/>
          <p:nvPr/>
        </p:nvSpPr>
        <p:spPr>
          <a:xfrm>
            <a:off x="867901" y="2216094"/>
            <a:ext cx="1200695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RFID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0" name="Text Box97">
            <a:extLst>
              <a:ext uri="{FF2B5EF4-FFF2-40B4-BE49-F238E27FC236}">
                <a16:creationId xmlns:a16="http://schemas.microsoft.com/office/drawing/2014/main" id="{150412E1-E66C-4BC9-A82A-35AC6BB72056}"/>
              </a:ext>
            </a:extLst>
          </p:cNvPr>
          <p:cNvSpPr txBox="1"/>
          <p:nvPr/>
        </p:nvSpPr>
        <p:spPr>
          <a:xfrm>
            <a:off x="867902" y="2638253"/>
            <a:ext cx="1200696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4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Barcode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1" name="Text Box98">
            <a:extLst>
              <a:ext uri="{FF2B5EF4-FFF2-40B4-BE49-F238E27FC236}">
                <a16:creationId xmlns:a16="http://schemas.microsoft.com/office/drawing/2014/main" id="{D3E13C99-316A-4A4E-A7E4-D8D4D54C837E}"/>
              </a:ext>
            </a:extLst>
          </p:cNvPr>
          <p:cNvSpPr txBox="1"/>
          <p:nvPr/>
        </p:nvSpPr>
        <p:spPr>
          <a:xfrm>
            <a:off x="867902" y="3059650"/>
            <a:ext cx="1352808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Proximity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2" name="Text Box99">
            <a:extLst>
              <a:ext uri="{FF2B5EF4-FFF2-40B4-BE49-F238E27FC236}">
                <a16:creationId xmlns:a16="http://schemas.microsoft.com/office/drawing/2014/main" id="{7CCD80BF-2858-4021-842D-5D0B81E01F81}"/>
              </a:ext>
            </a:extLst>
          </p:cNvPr>
          <p:cNvSpPr txBox="1"/>
          <p:nvPr/>
        </p:nvSpPr>
        <p:spPr>
          <a:xfrm>
            <a:off x="867902" y="3481047"/>
            <a:ext cx="950686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3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Vision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3" name="Text Box100">
            <a:extLst>
              <a:ext uri="{FF2B5EF4-FFF2-40B4-BE49-F238E27FC236}">
                <a16:creationId xmlns:a16="http://schemas.microsoft.com/office/drawing/2014/main" id="{62729AE1-E4E9-480A-9C3E-362943177289}"/>
              </a:ext>
            </a:extLst>
          </p:cNvPr>
          <p:cNvSpPr txBox="1"/>
          <p:nvPr/>
        </p:nvSpPr>
        <p:spPr>
          <a:xfrm>
            <a:off x="867901" y="3903877"/>
            <a:ext cx="1484062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Gyroscope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4" name="Text Box101">
            <a:extLst>
              <a:ext uri="{FF2B5EF4-FFF2-40B4-BE49-F238E27FC236}">
                <a16:creationId xmlns:a16="http://schemas.microsoft.com/office/drawing/2014/main" id="{EA0DDDAC-629E-4949-B15B-29A7CE752A22}"/>
              </a:ext>
            </a:extLst>
          </p:cNvPr>
          <p:cNvSpPr txBox="1"/>
          <p:nvPr/>
        </p:nvSpPr>
        <p:spPr>
          <a:xfrm>
            <a:off x="867902" y="4324603"/>
            <a:ext cx="1296247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Compass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5" name="Text Box102">
            <a:extLst>
              <a:ext uri="{FF2B5EF4-FFF2-40B4-BE49-F238E27FC236}">
                <a16:creationId xmlns:a16="http://schemas.microsoft.com/office/drawing/2014/main" id="{11BC70C4-D497-42D6-8189-E896EFE0F0C6}"/>
              </a:ext>
            </a:extLst>
          </p:cNvPr>
          <p:cNvSpPr txBox="1"/>
          <p:nvPr/>
        </p:nvSpPr>
        <p:spPr>
          <a:xfrm>
            <a:off x="867902" y="4745999"/>
            <a:ext cx="2191113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Tilt/Acceleration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73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Function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9" name="Group104">
            <a:extLst>
              <a:ext uri="{FF2B5EF4-FFF2-40B4-BE49-F238E27FC236}">
                <a16:creationId xmlns:a16="http://schemas.microsoft.com/office/drawing/2014/main" id="{B621783B-710D-4C83-9E8E-BD7FDB777907}"/>
              </a:ext>
            </a:extLst>
          </p:cNvPr>
          <p:cNvGrpSpPr/>
          <p:nvPr/>
        </p:nvGrpSpPr>
        <p:grpSpPr>
          <a:xfrm>
            <a:off x="5664289" y="2286000"/>
            <a:ext cx="3432047" cy="2496312"/>
            <a:chOff x="6441949" y="2351532"/>
            <a:chExt cx="3432047" cy="2496312"/>
          </a:xfrm>
        </p:grpSpPr>
        <p:sp>
          <p:nvSpPr>
            <p:cNvPr id="11" name="Path105">
              <a:extLst>
                <a:ext uri="{FF2B5EF4-FFF2-40B4-BE49-F238E27FC236}">
                  <a16:creationId xmlns:a16="http://schemas.microsoft.com/office/drawing/2014/main" id="{72978CC8-2DE1-4698-8AAE-A53E3E60C108}"/>
                </a:ext>
              </a:extLst>
            </p:cNvPr>
            <p:cNvSpPr/>
            <p:nvPr/>
          </p:nvSpPr>
          <p:spPr>
            <a:xfrm>
              <a:off x="6448806" y="4609338"/>
              <a:ext cx="3143250" cy="63246"/>
            </a:xfrm>
            <a:custGeom>
              <a:avLst/>
              <a:gdLst/>
              <a:ahLst/>
              <a:cxnLst/>
              <a:rect l="l" t="t" r="r" b="b"/>
              <a:pathLst>
                <a:path w="3143250" h="63246">
                  <a:moveTo>
                    <a:pt x="0" y="20574"/>
                  </a:moveTo>
                  <a:lnTo>
                    <a:pt x="3090672" y="28956"/>
                  </a:lnTo>
                  <a:lnTo>
                    <a:pt x="3090672" y="34290"/>
                  </a:lnTo>
                  <a:lnTo>
                    <a:pt x="0" y="25908"/>
                  </a:lnTo>
                  <a:lnTo>
                    <a:pt x="0" y="20574"/>
                  </a:lnTo>
                  <a:close/>
                  <a:moveTo>
                    <a:pt x="3080004" y="0"/>
                  </a:moveTo>
                  <a:lnTo>
                    <a:pt x="3143251" y="32004"/>
                  </a:lnTo>
                  <a:lnTo>
                    <a:pt x="3080004" y="63246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  <a:ln w="0" cap="sq">
              <a:solidFill>
                <a:srgbClr val="5B9B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Path106">
              <a:extLst>
                <a:ext uri="{FF2B5EF4-FFF2-40B4-BE49-F238E27FC236}">
                  <a16:creationId xmlns:a16="http://schemas.microsoft.com/office/drawing/2014/main" id="{495064BF-17C3-46D2-875F-4634A6525E46}"/>
                </a:ext>
              </a:extLst>
            </p:cNvPr>
            <p:cNvSpPr/>
            <p:nvPr/>
          </p:nvSpPr>
          <p:spPr>
            <a:xfrm>
              <a:off x="6498336" y="2351532"/>
              <a:ext cx="62484" cy="2496312"/>
            </a:xfrm>
            <a:custGeom>
              <a:avLst/>
              <a:gdLst/>
              <a:ahLst/>
              <a:cxnLst/>
              <a:rect l="l" t="t" r="r" b="b"/>
              <a:pathLst>
                <a:path w="62484" h="2496312">
                  <a:moveTo>
                    <a:pt x="37338" y="2496312"/>
                  </a:moveTo>
                  <a:lnTo>
                    <a:pt x="28194" y="51816"/>
                  </a:lnTo>
                  <a:lnTo>
                    <a:pt x="33528" y="51816"/>
                  </a:lnTo>
                  <a:lnTo>
                    <a:pt x="42672" y="2496312"/>
                  </a:lnTo>
                  <a:lnTo>
                    <a:pt x="37338" y="2496312"/>
                  </a:lnTo>
                  <a:close/>
                  <a:moveTo>
                    <a:pt x="0" y="62484"/>
                  </a:moveTo>
                  <a:lnTo>
                    <a:pt x="31242" y="0"/>
                  </a:lnTo>
                  <a:lnTo>
                    <a:pt x="62484" y="62484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  <a:ln w="0" cap="sq">
              <a:solidFill>
                <a:srgbClr val="5B9B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" name="Path107">
              <a:extLst>
                <a:ext uri="{FF2B5EF4-FFF2-40B4-BE49-F238E27FC236}">
                  <a16:creationId xmlns:a16="http://schemas.microsoft.com/office/drawing/2014/main" id="{FA882B7A-23B6-48A1-9C94-36A612D7E00E}"/>
                </a:ext>
              </a:extLst>
            </p:cNvPr>
            <p:cNvSpPr/>
            <p:nvPr/>
          </p:nvSpPr>
          <p:spPr>
            <a:xfrm>
              <a:off x="6573012" y="3070860"/>
              <a:ext cx="2705862" cy="1625740"/>
            </a:xfrm>
            <a:custGeom>
              <a:avLst/>
              <a:gdLst/>
              <a:ahLst/>
              <a:cxnLst/>
              <a:rect l="l" t="t" r="r" b="b"/>
              <a:pathLst>
                <a:path w="2705862" h="1625740">
                  <a:moveTo>
                    <a:pt x="2286" y="1535430"/>
                  </a:moveTo>
                  <a:lnTo>
                    <a:pt x="28194" y="1539240"/>
                  </a:lnTo>
                  <a:lnTo>
                    <a:pt x="54864" y="1542288"/>
                  </a:lnTo>
                  <a:lnTo>
                    <a:pt x="54102" y="1542288"/>
                  </a:lnTo>
                  <a:lnTo>
                    <a:pt x="80772" y="1545336"/>
                  </a:lnTo>
                  <a:lnTo>
                    <a:pt x="107442" y="1547622"/>
                  </a:lnTo>
                  <a:lnTo>
                    <a:pt x="106680" y="1547622"/>
                  </a:lnTo>
                  <a:lnTo>
                    <a:pt x="134112" y="1549146"/>
                  </a:lnTo>
                  <a:lnTo>
                    <a:pt x="133350" y="1549146"/>
                  </a:lnTo>
                  <a:lnTo>
                    <a:pt x="147066" y="1549146"/>
                  </a:lnTo>
                  <a:cubicBezTo>
                    <a:pt x="190017" y="1550238"/>
                    <a:pt x="233045" y="1546809"/>
                    <a:pt x="275082" y="1537716"/>
                  </a:cubicBezTo>
                  <a:lnTo>
                    <a:pt x="290322" y="1533906"/>
                  </a:lnTo>
                  <a:lnTo>
                    <a:pt x="289560" y="1533906"/>
                  </a:lnTo>
                  <a:lnTo>
                    <a:pt x="305562" y="1530096"/>
                  </a:lnTo>
                  <a:lnTo>
                    <a:pt x="304800" y="1530096"/>
                  </a:lnTo>
                  <a:lnTo>
                    <a:pt x="320802" y="1525524"/>
                  </a:lnTo>
                  <a:lnTo>
                    <a:pt x="352806" y="1514856"/>
                  </a:lnTo>
                  <a:lnTo>
                    <a:pt x="368808" y="1507998"/>
                  </a:lnTo>
                  <a:lnTo>
                    <a:pt x="368808" y="1508760"/>
                  </a:lnTo>
                  <a:lnTo>
                    <a:pt x="402336" y="1493520"/>
                  </a:lnTo>
                  <a:lnTo>
                    <a:pt x="419862" y="1485138"/>
                  </a:lnTo>
                  <a:lnTo>
                    <a:pt x="437388" y="1475994"/>
                  </a:lnTo>
                  <a:lnTo>
                    <a:pt x="437388" y="1476756"/>
                  </a:lnTo>
                  <a:lnTo>
                    <a:pt x="454914" y="1466850"/>
                  </a:lnTo>
                  <a:lnTo>
                    <a:pt x="473202" y="1456182"/>
                  </a:lnTo>
                  <a:lnTo>
                    <a:pt x="491490" y="1444752"/>
                  </a:lnTo>
                  <a:lnTo>
                    <a:pt x="510540" y="1431798"/>
                  </a:lnTo>
                  <a:lnTo>
                    <a:pt x="510540" y="1432560"/>
                  </a:lnTo>
                  <a:lnTo>
                    <a:pt x="529590" y="1418844"/>
                  </a:lnTo>
                  <a:lnTo>
                    <a:pt x="528828" y="1418844"/>
                  </a:lnTo>
                  <a:lnTo>
                    <a:pt x="548640" y="1404366"/>
                  </a:lnTo>
                  <a:lnTo>
                    <a:pt x="548640" y="1405128"/>
                  </a:lnTo>
                  <a:lnTo>
                    <a:pt x="567690" y="1389888"/>
                  </a:lnTo>
                  <a:lnTo>
                    <a:pt x="607314" y="1357884"/>
                  </a:lnTo>
                  <a:cubicBezTo>
                    <a:pt x="754608" y="1232129"/>
                    <a:pt x="886802" y="1090155"/>
                    <a:pt x="1030224" y="960120"/>
                  </a:cubicBezTo>
                  <a:lnTo>
                    <a:pt x="1079754" y="915162"/>
                  </a:lnTo>
                  <a:lnTo>
                    <a:pt x="1130046" y="870966"/>
                  </a:lnTo>
                  <a:cubicBezTo>
                    <a:pt x="1389990" y="658203"/>
                    <a:pt x="1645767" y="437820"/>
                    <a:pt x="1917192" y="240030"/>
                  </a:cubicBezTo>
                  <a:lnTo>
                    <a:pt x="1946910" y="219456"/>
                  </a:lnTo>
                  <a:lnTo>
                    <a:pt x="1975866" y="198882"/>
                  </a:lnTo>
                  <a:lnTo>
                    <a:pt x="2004822" y="179832"/>
                  </a:lnTo>
                  <a:lnTo>
                    <a:pt x="2032254" y="161544"/>
                  </a:lnTo>
                  <a:cubicBezTo>
                    <a:pt x="2141347" y="90119"/>
                    <a:pt x="2246858" y="35916"/>
                    <a:pt x="2377440" y="16764"/>
                  </a:cubicBezTo>
                  <a:lnTo>
                    <a:pt x="2397252" y="13716"/>
                  </a:lnTo>
                  <a:lnTo>
                    <a:pt x="2417064" y="11430"/>
                  </a:lnTo>
                  <a:cubicBezTo>
                    <a:pt x="2503081" y="1156"/>
                    <a:pt x="2585314" y="10541"/>
                    <a:pt x="2669286" y="4572"/>
                  </a:cubicBezTo>
                  <a:lnTo>
                    <a:pt x="2680716" y="3810"/>
                  </a:lnTo>
                  <a:lnTo>
                    <a:pt x="2692146" y="2286"/>
                  </a:lnTo>
                  <a:lnTo>
                    <a:pt x="2702814" y="0"/>
                  </a:lnTo>
                  <a:lnTo>
                    <a:pt x="2705862" y="15240"/>
                  </a:lnTo>
                  <a:lnTo>
                    <a:pt x="2694432" y="17526"/>
                  </a:lnTo>
                  <a:cubicBezTo>
                    <a:pt x="2621229" y="27546"/>
                    <a:pt x="2547049" y="18948"/>
                    <a:pt x="2473452" y="22860"/>
                  </a:cubicBezTo>
                  <a:lnTo>
                    <a:pt x="2455164" y="23622"/>
                  </a:lnTo>
                  <a:lnTo>
                    <a:pt x="2455926" y="23622"/>
                  </a:lnTo>
                  <a:lnTo>
                    <a:pt x="2436876" y="25146"/>
                  </a:lnTo>
                  <a:lnTo>
                    <a:pt x="2437638" y="25146"/>
                  </a:lnTo>
                  <a:lnTo>
                    <a:pt x="2418588" y="27432"/>
                  </a:lnTo>
                  <a:lnTo>
                    <a:pt x="2418588" y="26670"/>
                  </a:lnTo>
                  <a:lnTo>
                    <a:pt x="2399538" y="28956"/>
                  </a:lnTo>
                  <a:lnTo>
                    <a:pt x="2379726" y="32004"/>
                  </a:lnTo>
                  <a:lnTo>
                    <a:pt x="2359914" y="35814"/>
                  </a:lnTo>
                  <a:lnTo>
                    <a:pt x="2360676" y="35814"/>
                  </a:lnTo>
                  <a:lnTo>
                    <a:pt x="2340102" y="39624"/>
                  </a:lnTo>
                  <a:lnTo>
                    <a:pt x="2319528" y="44196"/>
                  </a:lnTo>
                  <a:lnTo>
                    <a:pt x="2298192" y="49530"/>
                  </a:lnTo>
                  <a:lnTo>
                    <a:pt x="2298954" y="49530"/>
                  </a:lnTo>
                  <a:lnTo>
                    <a:pt x="2276856" y="56388"/>
                  </a:lnTo>
                  <a:lnTo>
                    <a:pt x="2277618" y="55626"/>
                  </a:lnTo>
                  <a:lnTo>
                    <a:pt x="2255520" y="63246"/>
                  </a:lnTo>
                  <a:lnTo>
                    <a:pt x="2233422" y="71628"/>
                  </a:lnTo>
                  <a:lnTo>
                    <a:pt x="2233422" y="70866"/>
                  </a:lnTo>
                  <a:lnTo>
                    <a:pt x="2211324" y="80010"/>
                  </a:lnTo>
                  <a:lnTo>
                    <a:pt x="2188464" y="89916"/>
                  </a:lnTo>
                  <a:lnTo>
                    <a:pt x="2165604" y="101346"/>
                  </a:lnTo>
                  <a:lnTo>
                    <a:pt x="2154174" y="107442"/>
                  </a:lnTo>
                  <a:lnTo>
                    <a:pt x="2141982" y="113538"/>
                  </a:lnTo>
                  <a:lnTo>
                    <a:pt x="2142744" y="113538"/>
                  </a:lnTo>
                  <a:lnTo>
                    <a:pt x="2118360" y="127254"/>
                  </a:lnTo>
                  <a:cubicBezTo>
                    <a:pt x="2062708" y="158788"/>
                    <a:pt x="2008022" y="195148"/>
                    <a:pt x="1956054" y="232410"/>
                  </a:cubicBezTo>
                  <a:lnTo>
                    <a:pt x="1926336" y="252984"/>
                  </a:lnTo>
                  <a:lnTo>
                    <a:pt x="1927098" y="252984"/>
                  </a:lnTo>
                  <a:lnTo>
                    <a:pt x="1896618" y="275082"/>
                  </a:lnTo>
                  <a:lnTo>
                    <a:pt x="1896618" y="274320"/>
                  </a:lnTo>
                  <a:lnTo>
                    <a:pt x="1866138" y="297180"/>
                  </a:lnTo>
                  <a:cubicBezTo>
                    <a:pt x="1634731" y="469735"/>
                    <a:pt x="1414958" y="657479"/>
                    <a:pt x="1191768" y="840486"/>
                  </a:cubicBezTo>
                  <a:lnTo>
                    <a:pt x="1165860" y="861822"/>
                  </a:lnTo>
                  <a:lnTo>
                    <a:pt x="1165860" y="861060"/>
                  </a:lnTo>
                  <a:lnTo>
                    <a:pt x="1140714" y="883158"/>
                  </a:lnTo>
                  <a:lnTo>
                    <a:pt x="1089660" y="927354"/>
                  </a:lnTo>
                  <a:lnTo>
                    <a:pt x="1090422" y="926592"/>
                  </a:lnTo>
                  <a:lnTo>
                    <a:pt x="1040892" y="971550"/>
                  </a:lnTo>
                  <a:lnTo>
                    <a:pt x="992124" y="1016508"/>
                  </a:lnTo>
                  <a:lnTo>
                    <a:pt x="944880" y="1062228"/>
                  </a:lnTo>
                  <a:lnTo>
                    <a:pt x="944880" y="1061466"/>
                  </a:lnTo>
                  <a:lnTo>
                    <a:pt x="898398" y="1106424"/>
                  </a:lnTo>
                  <a:cubicBezTo>
                    <a:pt x="636867" y="1351877"/>
                    <a:pt x="422199" y="1625740"/>
                    <a:pt x="26670" y="1554480"/>
                  </a:cubicBezTo>
                  <a:lnTo>
                    <a:pt x="0" y="1551432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  <a:ln w="0" cap="sq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" name="Path108">
              <a:extLst>
                <a:ext uri="{FF2B5EF4-FFF2-40B4-BE49-F238E27FC236}">
                  <a16:creationId xmlns:a16="http://schemas.microsoft.com/office/drawing/2014/main" id="{84073198-0BB4-49E1-AD96-05C0B900657E}"/>
                </a:ext>
              </a:extLst>
            </p:cNvPr>
            <p:cNvSpPr/>
            <p:nvPr/>
          </p:nvSpPr>
          <p:spPr>
            <a:xfrm>
              <a:off x="6441949" y="2545842"/>
              <a:ext cx="2437637" cy="1821942"/>
            </a:xfrm>
            <a:custGeom>
              <a:avLst/>
              <a:gdLst/>
              <a:ahLst/>
              <a:cxnLst/>
              <a:rect l="l" t="t" r="r" b="b"/>
              <a:pathLst>
                <a:path w="2437637" h="1821942">
                  <a:moveTo>
                    <a:pt x="12954" y="1821942"/>
                  </a:moveTo>
                  <a:lnTo>
                    <a:pt x="2437638" y="16764"/>
                  </a:lnTo>
                  <a:lnTo>
                    <a:pt x="2425445" y="0"/>
                  </a:lnTo>
                  <a:lnTo>
                    <a:pt x="0" y="1805178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  <a:ln w="0" cap="sq">
              <a:solidFill>
                <a:srgbClr val="92D05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Path109">
              <a:extLst>
                <a:ext uri="{FF2B5EF4-FFF2-40B4-BE49-F238E27FC236}">
                  <a16:creationId xmlns:a16="http://schemas.microsoft.com/office/drawing/2014/main" id="{2F9BB567-780B-45E6-B1F0-5166221B8767}"/>
                </a:ext>
              </a:extLst>
            </p:cNvPr>
            <p:cNvSpPr/>
            <p:nvPr/>
          </p:nvSpPr>
          <p:spPr>
            <a:xfrm>
              <a:off x="7297674" y="2812186"/>
              <a:ext cx="2576322" cy="1829918"/>
            </a:xfrm>
            <a:custGeom>
              <a:avLst/>
              <a:gdLst/>
              <a:ahLst/>
              <a:cxnLst/>
              <a:rect l="l" t="t" r="r" b="b"/>
              <a:pathLst>
                <a:path w="2576322" h="1829918">
                  <a:moveTo>
                    <a:pt x="0" y="1810106"/>
                  </a:moveTo>
                  <a:lnTo>
                    <a:pt x="44196" y="1793342"/>
                  </a:lnTo>
                  <a:lnTo>
                    <a:pt x="66294" y="1783436"/>
                  </a:lnTo>
                  <a:lnTo>
                    <a:pt x="66294" y="1784198"/>
                  </a:lnTo>
                  <a:lnTo>
                    <a:pt x="88392" y="1773530"/>
                  </a:lnTo>
                  <a:lnTo>
                    <a:pt x="88392" y="1774292"/>
                  </a:lnTo>
                  <a:lnTo>
                    <a:pt x="99822" y="1768958"/>
                  </a:lnTo>
                  <a:lnTo>
                    <a:pt x="99060" y="1768958"/>
                  </a:lnTo>
                  <a:lnTo>
                    <a:pt x="110490" y="1762862"/>
                  </a:lnTo>
                  <a:lnTo>
                    <a:pt x="121920" y="1757527"/>
                  </a:lnTo>
                  <a:lnTo>
                    <a:pt x="121158" y="1757527"/>
                  </a:lnTo>
                  <a:lnTo>
                    <a:pt x="132588" y="1751432"/>
                  </a:lnTo>
                  <a:lnTo>
                    <a:pt x="144018" y="1744574"/>
                  </a:lnTo>
                  <a:lnTo>
                    <a:pt x="143256" y="1744574"/>
                  </a:lnTo>
                  <a:lnTo>
                    <a:pt x="166116" y="1730858"/>
                  </a:lnTo>
                  <a:lnTo>
                    <a:pt x="177546" y="1723238"/>
                  </a:lnTo>
                  <a:lnTo>
                    <a:pt x="176784" y="1723238"/>
                  </a:lnTo>
                  <a:lnTo>
                    <a:pt x="199644" y="1706474"/>
                  </a:lnTo>
                  <a:lnTo>
                    <a:pt x="211074" y="1697330"/>
                  </a:lnTo>
                  <a:lnTo>
                    <a:pt x="210312" y="1697330"/>
                  </a:lnTo>
                  <a:lnTo>
                    <a:pt x="222504" y="1687424"/>
                  </a:lnTo>
                  <a:lnTo>
                    <a:pt x="221742" y="1688186"/>
                  </a:lnTo>
                  <a:lnTo>
                    <a:pt x="233934" y="1677518"/>
                  </a:lnTo>
                  <a:lnTo>
                    <a:pt x="233172" y="1677518"/>
                  </a:lnTo>
                  <a:lnTo>
                    <a:pt x="245364" y="1666850"/>
                  </a:lnTo>
                  <a:lnTo>
                    <a:pt x="244602" y="1666850"/>
                  </a:lnTo>
                  <a:lnTo>
                    <a:pt x="256794" y="1655420"/>
                  </a:lnTo>
                  <a:lnTo>
                    <a:pt x="256032" y="1655420"/>
                  </a:lnTo>
                  <a:lnTo>
                    <a:pt x="268224" y="1643227"/>
                  </a:lnTo>
                  <a:lnTo>
                    <a:pt x="279654" y="1630274"/>
                  </a:lnTo>
                  <a:lnTo>
                    <a:pt x="291846" y="1616558"/>
                  </a:lnTo>
                  <a:lnTo>
                    <a:pt x="291084" y="1616558"/>
                  </a:lnTo>
                  <a:lnTo>
                    <a:pt x="303276" y="1602080"/>
                  </a:lnTo>
                  <a:lnTo>
                    <a:pt x="315468" y="1586840"/>
                  </a:lnTo>
                  <a:lnTo>
                    <a:pt x="314706" y="1587602"/>
                  </a:lnTo>
                  <a:lnTo>
                    <a:pt x="326898" y="1570838"/>
                  </a:lnTo>
                  <a:lnTo>
                    <a:pt x="326898" y="1571600"/>
                  </a:lnTo>
                  <a:lnTo>
                    <a:pt x="339090" y="1554074"/>
                  </a:lnTo>
                  <a:lnTo>
                    <a:pt x="339090" y="1554836"/>
                  </a:lnTo>
                  <a:lnTo>
                    <a:pt x="363474" y="1518260"/>
                  </a:lnTo>
                  <a:lnTo>
                    <a:pt x="374904" y="1498448"/>
                  </a:lnTo>
                  <a:lnTo>
                    <a:pt x="374904" y="1499210"/>
                  </a:lnTo>
                  <a:lnTo>
                    <a:pt x="386334" y="1477112"/>
                  </a:lnTo>
                  <a:lnTo>
                    <a:pt x="386334" y="1477874"/>
                  </a:lnTo>
                  <a:lnTo>
                    <a:pt x="397002" y="1454252"/>
                  </a:lnTo>
                  <a:lnTo>
                    <a:pt x="396240" y="1455014"/>
                  </a:lnTo>
                  <a:lnTo>
                    <a:pt x="406908" y="1430630"/>
                  </a:lnTo>
                  <a:lnTo>
                    <a:pt x="406146" y="1430630"/>
                  </a:lnTo>
                  <a:lnTo>
                    <a:pt x="416052" y="1404721"/>
                  </a:lnTo>
                  <a:lnTo>
                    <a:pt x="416052" y="1405484"/>
                  </a:lnTo>
                  <a:lnTo>
                    <a:pt x="425196" y="1378052"/>
                  </a:lnTo>
                  <a:lnTo>
                    <a:pt x="425196" y="1378814"/>
                  </a:lnTo>
                  <a:lnTo>
                    <a:pt x="434340" y="1350620"/>
                  </a:lnTo>
                  <a:lnTo>
                    <a:pt x="442722" y="1321664"/>
                  </a:lnTo>
                  <a:lnTo>
                    <a:pt x="451104" y="1291946"/>
                  </a:lnTo>
                  <a:cubicBezTo>
                    <a:pt x="514083" y="1065022"/>
                    <a:pt x="566674" y="806272"/>
                    <a:pt x="735330" y="629768"/>
                  </a:cubicBezTo>
                  <a:lnTo>
                    <a:pt x="760476" y="605383"/>
                  </a:lnTo>
                  <a:lnTo>
                    <a:pt x="787908" y="581762"/>
                  </a:lnTo>
                  <a:lnTo>
                    <a:pt x="816864" y="559664"/>
                  </a:lnTo>
                  <a:cubicBezTo>
                    <a:pt x="883526" y="509981"/>
                    <a:pt x="961530" y="471983"/>
                    <a:pt x="1036320" y="436220"/>
                  </a:cubicBezTo>
                  <a:lnTo>
                    <a:pt x="1078992" y="417932"/>
                  </a:lnTo>
                  <a:lnTo>
                    <a:pt x="1123188" y="399644"/>
                  </a:lnTo>
                  <a:cubicBezTo>
                    <a:pt x="1292060" y="330378"/>
                    <a:pt x="1471460" y="277076"/>
                    <a:pt x="1646682" y="226670"/>
                  </a:cubicBezTo>
                  <a:lnTo>
                    <a:pt x="1693926" y="213716"/>
                  </a:lnTo>
                  <a:lnTo>
                    <a:pt x="1739646" y="200762"/>
                  </a:lnTo>
                  <a:lnTo>
                    <a:pt x="1785366" y="188570"/>
                  </a:lnTo>
                  <a:lnTo>
                    <a:pt x="1828800" y="176378"/>
                  </a:lnTo>
                  <a:lnTo>
                    <a:pt x="1871472" y="164948"/>
                  </a:lnTo>
                  <a:cubicBezTo>
                    <a:pt x="2025790" y="126555"/>
                    <a:pt x="2174621" y="74307"/>
                    <a:pt x="2327910" y="36169"/>
                  </a:cubicBezTo>
                  <a:lnTo>
                    <a:pt x="2345436" y="31598"/>
                  </a:lnTo>
                  <a:lnTo>
                    <a:pt x="2362962" y="27788"/>
                  </a:lnTo>
                  <a:cubicBezTo>
                    <a:pt x="2423948" y="15443"/>
                    <a:pt x="2497048" y="0"/>
                    <a:pt x="2558796" y="16358"/>
                  </a:cubicBezTo>
                  <a:lnTo>
                    <a:pt x="2570988" y="20930"/>
                  </a:lnTo>
                  <a:lnTo>
                    <a:pt x="2576322" y="23216"/>
                  </a:lnTo>
                  <a:lnTo>
                    <a:pt x="2567940" y="42266"/>
                  </a:lnTo>
                  <a:lnTo>
                    <a:pt x="2563368" y="39980"/>
                  </a:lnTo>
                  <a:lnTo>
                    <a:pt x="2558034" y="38456"/>
                  </a:lnTo>
                  <a:lnTo>
                    <a:pt x="2558796" y="38456"/>
                  </a:lnTo>
                  <a:lnTo>
                    <a:pt x="2552700" y="36169"/>
                  </a:lnTo>
                  <a:lnTo>
                    <a:pt x="2553462" y="36931"/>
                  </a:lnTo>
                  <a:lnTo>
                    <a:pt x="2547366" y="34646"/>
                  </a:lnTo>
                  <a:lnTo>
                    <a:pt x="2547366" y="35408"/>
                  </a:lnTo>
                  <a:lnTo>
                    <a:pt x="2541270" y="33884"/>
                  </a:lnTo>
                  <a:lnTo>
                    <a:pt x="2534412" y="32360"/>
                  </a:lnTo>
                  <a:lnTo>
                    <a:pt x="2535174" y="32360"/>
                  </a:lnTo>
                  <a:lnTo>
                    <a:pt x="2527554" y="31598"/>
                  </a:lnTo>
                  <a:lnTo>
                    <a:pt x="2528316" y="31598"/>
                  </a:lnTo>
                  <a:lnTo>
                    <a:pt x="2519934" y="30836"/>
                  </a:lnTo>
                  <a:lnTo>
                    <a:pt x="2520696" y="30836"/>
                  </a:lnTo>
                  <a:lnTo>
                    <a:pt x="2512314" y="30074"/>
                  </a:lnTo>
                  <a:lnTo>
                    <a:pt x="2494788" y="30074"/>
                  </a:lnTo>
                  <a:lnTo>
                    <a:pt x="2495550" y="30074"/>
                  </a:lnTo>
                  <a:lnTo>
                    <a:pt x="2485644" y="30836"/>
                  </a:lnTo>
                  <a:lnTo>
                    <a:pt x="2474976" y="30836"/>
                  </a:lnTo>
                  <a:lnTo>
                    <a:pt x="2464308" y="32360"/>
                  </a:lnTo>
                  <a:lnTo>
                    <a:pt x="2452878" y="33122"/>
                  </a:lnTo>
                  <a:lnTo>
                    <a:pt x="2439924" y="34646"/>
                  </a:lnTo>
                  <a:lnTo>
                    <a:pt x="2440686" y="34646"/>
                  </a:lnTo>
                  <a:lnTo>
                    <a:pt x="2426970" y="36931"/>
                  </a:lnTo>
                  <a:lnTo>
                    <a:pt x="2427733" y="36931"/>
                  </a:lnTo>
                  <a:lnTo>
                    <a:pt x="2413254" y="39218"/>
                  </a:lnTo>
                  <a:lnTo>
                    <a:pt x="2414016" y="39218"/>
                  </a:lnTo>
                  <a:lnTo>
                    <a:pt x="2398776" y="41504"/>
                  </a:lnTo>
                  <a:lnTo>
                    <a:pt x="2383536" y="44552"/>
                  </a:lnTo>
                  <a:lnTo>
                    <a:pt x="2367534" y="48362"/>
                  </a:lnTo>
                  <a:lnTo>
                    <a:pt x="2350008" y="52172"/>
                  </a:lnTo>
                  <a:lnTo>
                    <a:pt x="2350770" y="52172"/>
                  </a:lnTo>
                  <a:lnTo>
                    <a:pt x="2332483" y="56744"/>
                  </a:lnTo>
                  <a:lnTo>
                    <a:pt x="2313433" y="61316"/>
                  </a:lnTo>
                  <a:lnTo>
                    <a:pt x="2293620" y="65888"/>
                  </a:lnTo>
                  <a:lnTo>
                    <a:pt x="2273046" y="71984"/>
                  </a:lnTo>
                  <a:lnTo>
                    <a:pt x="2250948" y="78080"/>
                  </a:lnTo>
                  <a:lnTo>
                    <a:pt x="2251710" y="78080"/>
                  </a:lnTo>
                  <a:lnTo>
                    <a:pt x="2228850" y="84176"/>
                  </a:lnTo>
                  <a:cubicBezTo>
                    <a:pt x="1974482" y="163919"/>
                    <a:pt x="1714500" y="224142"/>
                    <a:pt x="1459992" y="303632"/>
                  </a:cubicBezTo>
                  <a:lnTo>
                    <a:pt x="1363218" y="334112"/>
                  </a:lnTo>
                  <a:lnTo>
                    <a:pt x="1363980" y="334112"/>
                  </a:lnTo>
                  <a:lnTo>
                    <a:pt x="1268730" y="366878"/>
                  </a:lnTo>
                  <a:lnTo>
                    <a:pt x="1221486" y="383642"/>
                  </a:lnTo>
                  <a:lnTo>
                    <a:pt x="1222248" y="383642"/>
                  </a:lnTo>
                  <a:lnTo>
                    <a:pt x="1175766" y="401168"/>
                  </a:lnTo>
                  <a:lnTo>
                    <a:pt x="1130808" y="418694"/>
                  </a:lnTo>
                  <a:lnTo>
                    <a:pt x="1131570" y="418694"/>
                  </a:lnTo>
                  <a:lnTo>
                    <a:pt x="1087374" y="436982"/>
                  </a:lnTo>
                  <a:cubicBezTo>
                    <a:pt x="1020572" y="465163"/>
                    <a:pt x="955129" y="496951"/>
                    <a:pt x="893064" y="534518"/>
                  </a:cubicBezTo>
                  <a:lnTo>
                    <a:pt x="859536" y="555092"/>
                  </a:lnTo>
                  <a:lnTo>
                    <a:pt x="860298" y="555092"/>
                  </a:lnTo>
                  <a:lnTo>
                    <a:pt x="829056" y="576428"/>
                  </a:lnTo>
                  <a:lnTo>
                    <a:pt x="800862" y="598526"/>
                  </a:lnTo>
                  <a:lnTo>
                    <a:pt x="800862" y="597764"/>
                  </a:lnTo>
                  <a:lnTo>
                    <a:pt x="774954" y="620624"/>
                  </a:lnTo>
                  <a:lnTo>
                    <a:pt x="774954" y="619862"/>
                  </a:lnTo>
                  <a:lnTo>
                    <a:pt x="750570" y="644245"/>
                  </a:lnTo>
                  <a:lnTo>
                    <a:pt x="727710" y="669392"/>
                  </a:lnTo>
                  <a:lnTo>
                    <a:pt x="705612" y="696062"/>
                  </a:lnTo>
                  <a:lnTo>
                    <a:pt x="706374" y="695300"/>
                  </a:lnTo>
                  <a:lnTo>
                    <a:pt x="685800" y="723494"/>
                  </a:lnTo>
                  <a:lnTo>
                    <a:pt x="685800" y="722732"/>
                  </a:lnTo>
                  <a:lnTo>
                    <a:pt x="666750" y="751688"/>
                  </a:lnTo>
                  <a:lnTo>
                    <a:pt x="667512" y="751688"/>
                  </a:lnTo>
                  <a:lnTo>
                    <a:pt x="649224" y="781406"/>
                  </a:lnTo>
                  <a:lnTo>
                    <a:pt x="649986" y="781406"/>
                  </a:lnTo>
                  <a:lnTo>
                    <a:pt x="633222" y="811886"/>
                  </a:lnTo>
                  <a:lnTo>
                    <a:pt x="633222" y="811124"/>
                  </a:lnTo>
                  <a:lnTo>
                    <a:pt x="617220" y="842366"/>
                  </a:lnTo>
                  <a:lnTo>
                    <a:pt x="617982" y="842366"/>
                  </a:lnTo>
                  <a:lnTo>
                    <a:pt x="603504" y="874370"/>
                  </a:lnTo>
                  <a:lnTo>
                    <a:pt x="603504" y="873608"/>
                  </a:lnTo>
                  <a:lnTo>
                    <a:pt x="589788" y="906374"/>
                  </a:lnTo>
                  <a:lnTo>
                    <a:pt x="576834" y="939140"/>
                  </a:lnTo>
                  <a:lnTo>
                    <a:pt x="565404" y="971906"/>
                  </a:lnTo>
                  <a:cubicBezTo>
                    <a:pt x="520421" y="1097813"/>
                    <a:pt x="493192" y="1229004"/>
                    <a:pt x="454152" y="1356716"/>
                  </a:cubicBezTo>
                  <a:lnTo>
                    <a:pt x="445008" y="1384910"/>
                  </a:lnTo>
                  <a:lnTo>
                    <a:pt x="435864" y="1412342"/>
                  </a:lnTo>
                  <a:cubicBezTo>
                    <a:pt x="413334" y="1477035"/>
                    <a:pt x="385343" y="1529575"/>
                    <a:pt x="343662" y="1583792"/>
                  </a:cubicBezTo>
                  <a:lnTo>
                    <a:pt x="319278" y="1615796"/>
                  </a:lnTo>
                  <a:lnTo>
                    <a:pt x="307848" y="1630274"/>
                  </a:lnTo>
                  <a:cubicBezTo>
                    <a:pt x="236030" y="1714944"/>
                    <a:pt x="156058" y="1772475"/>
                    <a:pt x="52578" y="1812392"/>
                  </a:cubicBezTo>
                  <a:lnTo>
                    <a:pt x="29718" y="1821536"/>
                  </a:lnTo>
                  <a:lnTo>
                    <a:pt x="7620" y="1829918"/>
                  </a:lnTo>
                </a:path>
              </a:pathLst>
            </a:custGeom>
            <a:solidFill>
              <a:srgbClr val="41719C">
                <a:alpha val="100000"/>
              </a:srgbClr>
            </a:solidFill>
            <a:ln w="0" cap="sq">
              <a:solidFill>
                <a:srgbClr val="41719C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FE4AE2A-E17D-47C9-855D-C56084A335FC}"/>
              </a:ext>
            </a:extLst>
          </p:cNvPr>
          <p:cNvSpPr txBox="1"/>
          <p:nvPr/>
        </p:nvSpPr>
        <p:spPr>
          <a:xfrm>
            <a:off x="251520" y="1560041"/>
            <a:ext cx="5155974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latin typeface="+mj-lt"/>
              </a:rPr>
              <a:t>The sensed event activates/influences electric circuit and current/voltage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latin typeface="+mj-lt"/>
              </a:rPr>
              <a:t>The sensitivity is the ratio between the output signal and measured property.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latin typeface="+mj-lt"/>
              </a:rPr>
              <a:t>The output signal is measured using a transfer function, which determine the relation between the stimulus and the output signal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300" b="1" i="1" u="none" strike="noStrike" baseline="0">
                <a:latin typeface="+mj-lt"/>
              </a:rPr>
              <a:t>S </a:t>
            </a:r>
            <a:r>
              <a:rPr lang="en-US" sz="2300" b="1">
                <a:latin typeface="+mj-lt"/>
              </a:rPr>
              <a:t>=</a:t>
            </a:r>
            <a:r>
              <a:rPr lang="en-US" sz="2300" b="1" i="0" u="none" strike="noStrike" baseline="0">
                <a:latin typeface="+mj-lt"/>
              </a:rPr>
              <a:t> </a:t>
            </a:r>
            <a:r>
              <a:rPr lang="en-US" sz="2300" b="1" i="1" u="none" strike="noStrike" baseline="0">
                <a:latin typeface="+mj-lt"/>
              </a:rPr>
              <a:t>f </a:t>
            </a:r>
            <a:r>
              <a:rPr lang="en-US" sz="2300" b="1" i="0" u="none" strike="noStrike" baseline="0">
                <a:latin typeface="+mj-lt"/>
              </a:rPr>
              <a:t>(</a:t>
            </a:r>
            <a:r>
              <a:rPr lang="en-US" sz="2300" b="1" i="1" u="none" strike="noStrike" baseline="0">
                <a:latin typeface="+mj-lt"/>
              </a:rPr>
              <a:t>s</a:t>
            </a:r>
            <a:r>
              <a:rPr lang="en-US" sz="2300" b="1" i="0" u="none" strike="noStrike" baseline="0">
                <a:latin typeface="+mj-lt"/>
              </a:rPr>
              <a:t>)</a:t>
            </a:r>
            <a:endParaRPr lang="en-US" sz="23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51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Analog-to-Digital Conversion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B5A551-1F27-480A-85D7-2A868D23FFB6}"/>
              </a:ext>
            </a:extLst>
          </p:cNvPr>
          <p:cNvGrpSpPr/>
          <p:nvPr/>
        </p:nvGrpSpPr>
        <p:grpSpPr>
          <a:xfrm>
            <a:off x="1143000" y="1676400"/>
            <a:ext cx="6553200" cy="4114800"/>
            <a:chOff x="1792224" y="2416135"/>
            <a:chExt cx="5876252" cy="3701964"/>
          </a:xfrm>
        </p:grpSpPr>
        <p:pic>
          <p:nvPicPr>
            <p:cNvPr id="11" name="Image120">
              <a:extLst>
                <a:ext uri="{FF2B5EF4-FFF2-40B4-BE49-F238E27FC236}">
                  <a16:creationId xmlns:a16="http://schemas.microsoft.com/office/drawing/2014/main" id="{F11AE0B5-FE2D-4E92-9FCC-BE613C5B7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2224" y="2652522"/>
              <a:ext cx="5225796" cy="3465577"/>
            </a:xfrm>
            <a:prstGeom prst="rect">
              <a:avLst/>
            </a:prstGeom>
            <a:noFill/>
          </p:spPr>
        </p:pic>
        <p:sp>
          <p:nvSpPr>
            <p:cNvPr id="12" name="Text Box121">
              <a:extLst>
                <a:ext uri="{FF2B5EF4-FFF2-40B4-BE49-F238E27FC236}">
                  <a16:creationId xmlns:a16="http://schemas.microsoft.com/office/drawing/2014/main" id="{D61EDC44-E083-4FBE-9251-8AB244EB3FF4}"/>
                </a:ext>
              </a:extLst>
            </p:cNvPr>
            <p:cNvSpPr txBox="1"/>
            <p:nvPr/>
          </p:nvSpPr>
          <p:spPr>
            <a:xfrm>
              <a:off x="3192018" y="5055108"/>
              <a:ext cx="531590" cy="41529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488"/>
                </a:lnSpc>
              </a:pPr>
              <a:r>
                <a:rPr lang="en-US" altLang="zh-CN" sz="1500" spc="-5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Analog</a:t>
              </a:r>
              <a:endParaRPr lang="en-US" altLang="zh-CN" sz="15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1488"/>
                </a:lnSpc>
                <a:spcBef>
                  <a:spcPts val="294"/>
                </a:spcBef>
              </a:pPr>
              <a:r>
                <a:rPr lang="en-US" altLang="zh-CN" sz="1500" spc="-7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Digital</a:t>
              </a:r>
              <a:endParaRPr lang="en-US" altLang="zh-CN" sz="150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" name="Text Box122">
              <a:extLst>
                <a:ext uri="{FF2B5EF4-FFF2-40B4-BE49-F238E27FC236}">
                  <a16:creationId xmlns:a16="http://schemas.microsoft.com/office/drawing/2014/main" id="{F868B977-F46B-4B25-B8B2-AA26F89CBB24}"/>
                </a:ext>
              </a:extLst>
            </p:cNvPr>
            <p:cNvSpPr txBox="1"/>
            <p:nvPr/>
          </p:nvSpPr>
          <p:spPr>
            <a:xfrm>
              <a:off x="4132552" y="2416135"/>
              <a:ext cx="1639385" cy="216566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705"/>
                </a:lnSpc>
              </a:pPr>
              <a:r>
                <a:rPr lang="en-US" altLang="zh-CN" sz="1500" spc="-7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Transformation</a:t>
              </a:r>
              <a:r>
                <a:rPr lang="en-US" altLang="zh-CN" sz="1500" spc="-17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 </a:t>
              </a:r>
              <a:r>
                <a:rPr lang="en-US" altLang="zh-CN" sz="1500" spc="-5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Process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14" name="Text Box123">
              <a:extLst>
                <a:ext uri="{FF2B5EF4-FFF2-40B4-BE49-F238E27FC236}">
                  <a16:creationId xmlns:a16="http://schemas.microsoft.com/office/drawing/2014/main" id="{5C2938BB-CF41-43A4-9296-852202A6BA39}"/>
                </a:ext>
              </a:extLst>
            </p:cNvPr>
            <p:cNvSpPr txBox="1"/>
            <p:nvPr/>
          </p:nvSpPr>
          <p:spPr>
            <a:xfrm>
              <a:off x="5958078" y="3923538"/>
              <a:ext cx="1058379" cy="41529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488"/>
                </a:lnSpc>
              </a:pPr>
              <a:r>
                <a:rPr lang="en-US" altLang="zh-CN" sz="1500" spc="-9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Sensors</a:t>
              </a:r>
              <a:endParaRPr lang="en-US" altLang="zh-CN" sz="1500">
                <a:latin typeface="Calibri"/>
                <a:ea typeface="Calibri"/>
                <a:cs typeface="Calibri"/>
              </a:endParaRPr>
            </a:p>
            <a:p>
              <a:pPr marL="43427" algn="l" rtl="0">
                <a:lnSpc>
                  <a:spcPts val="1488"/>
                </a:lnSpc>
                <a:spcBef>
                  <a:spcPts val="294"/>
                </a:spcBef>
              </a:pPr>
              <a:r>
                <a:rPr lang="en-US" altLang="zh-CN" sz="1500" spc="-16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&amp; Transducer</a:t>
              </a:r>
              <a:endParaRPr lang="en-US" altLang="zh-CN" sz="150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" name="Text Box124">
              <a:extLst>
                <a:ext uri="{FF2B5EF4-FFF2-40B4-BE49-F238E27FC236}">
                  <a16:creationId xmlns:a16="http://schemas.microsoft.com/office/drawing/2014/main" id="{E7112FDF-2C40-405E-BBEF-BE4B772F3966}"/>
                </a:ext>
              </a:extLst>
            </p:cNvPr>
            <p:cNvSpPr txBox="1"/>
            <p:nvPr/>
          </p:nvSpPr>
          <p:spPr>
            <a:xfrm>
              <a:off x="1871472" y="5055108"/>
              <a:ext cx="769737" cy="41529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488"/>
                </a:lnSpc>
              </a:pPr>
              <a:r>
                <a:rPr lang="en-US" altLang="zh-CN" sz="1500" spc="-7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Digital</a:t>
              </a:r>
              <a:endParaRPr lang="en-US" altLang="zh-CN" sz="15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1488"/>
                </a:lnSpc>
                <a:spcBef>
                  <a:spcPts val="294"/>
                </a:spcBef>
              </a:pPr>
              <a:r>
                <a:rPr lang="en-US" altLang="zh-CN" sz="1500" spc="-9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Computer</a:t>
              </a:r>
              <a:endParaRPr lang="en-US" altLang="zh-CN" sz="150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" name="Text Box126">
              <a:extLst>
                <a:ext uri="{FF2B5EF4-FFF2-40B4-BE49-F238E27FC236}">
                  <a16:creationId xmlns:a16="http://schemas.microsoft.com/office/drawing/2014/main" id="{0BE1E74D-8FDA-4843-B8EB-053430F6C31C}"/>
                </a:ext>
              </a:extLst>
            </p:cNvPr>
            <p:cNvSpPr txBox="1"/>
            <p:nvPr/>
          </p:nvSpPr>
          <p:spPr>
            <a:xfrm>
              <a:off x="6586735" y="3330037"/>
              <a:ext cx="821802" cy="216566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705"/>
                </a:lnSpc>
              </a:pPr>
              <a:r>
                <a:rPr lang="en-US" altLang="zh-CN" sz="1500" spc="-5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Continuous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17" name="Text Box127">
              <a:extLst>
                <a:ext uri="{FF2B5EF4-FFF2-40B4-BE49-F238E27FC236}">
                  <a16:creationId xmlns:a16="http://schemas.microsoft.com/office/drawing/2014/main" id="{2DC68BB8-8D9E-4690-BF65-E4BF04983690}"/>
                </a:ext>
              </a:extLst>
            </p:cNvPr>
            <p:cNvSpPr txBox="1"/>
            <p:nvPr/>
          </p:nvSpPr>
          <p:spPr>
            <a:xfrm>
              <a:off x="6586735" y="3556355"/>
              <a:ext cx="595125" cy="216566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705"/>
                </a:lnSpc>
              </a:pPr>
              <a:r>
                <a:rPr lang="en-US" altLang="zh-CN" sz="1500" spc="-16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Variable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18" name="Text Box128">
              <a:extLst>
                <a:ext uri="{FF2B5EF4-FFF2-40B4-BE49-F238E27FC236}">
                  <a16:creationId xmlns:a16="http://schemas.microsoft.com/office/drawing/2014/main" id="{53F91FA1-173A-4E5C-B864-1857A80E418E}"/>
                </a:ext>
              </a:extLst>
            </p:cNvPr>
            <p:cNvSpPr txBox="1"/>
            <p:nvPr/>
          </p:nvSpPr>
          <p:spPr>
            <a:xfrm>
              <a:off x="4952245" y="4273386"/>
              <a:ext cx="786634" cy="21656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705"/>
                </a:lnSpc>
              </a:pPr>
              <a:r>
                <a:rPr lang="en-US" altLang="zh-CN" sz="1500" spc="-5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Multiplexer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19" name="Text Box129">
              <a:extLst>
                <a:ext uri="{FF2B5EF4-FFF2-40B4-BE49-F238E27FC236}">
                  <a16:creationId xmlns:a16="http://schemas.microsoft.com/office/drawing/2014/main" id="{CAD6F521-C2AC-4699-84ED-D21109FEB1BA}"/>
                </a:ext>
              </a:extLst>
            </p:cNvPr>
            <p:cNvSpPr txBox="1"/>
            <p:nvPr/>
          </p:nvSpPr>
          <p:spPr>
            <a:xfrm>
              <a:off x="4260342" y="4776308"/>
              <a:ext cx="606219" cy="216566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705"/>
                </a:lnSpc>
              </a:pPr>
              <a:r>
                <a:rPr lang="en-US" altLang="zh-CN" sz="1500" spc="-5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Amplifer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20" name="Text Box130">
              <a:extLst>
                <a:ext uri="{FF2B5EF4-FFF2-40B4-BE49-F238E27FC236}">
                  <a16:creationId xmlns:a16="http://schemas.microsoft.com/office/drawing/2014/main" id="{D57D50A4-5650-4FE1-87C0-B3773CC25091}"/>
                </a:ext>
              </a:extLst>
            </p:cNvPr>
            <p:cNvSpPr txBox="1"/>
            <p:nvPr/>
          </p:nvSpPr>
          <p:spPr>
            <a:xfrm>
              <a:off x="6838188" y="4776308"/>
              <a:ext cx="468681" cy="216566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705"/>
                </a:lnSpc>
              </a:pPr>
              <a:r>
                <a:rPr lang="en-US" altLang="zh-CN" sz="1500" spc="-5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Signal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21" name="Text Box131">
              <a:extLst>
                <a:ext uri="{FF2B5EF4-FFF2-40B4-BE49-F238E27FC236}">
                  <a16:creationId xmlns:a16="http://schemas.microsoft.com/office/drawing/2014/main" id="{F4E1CBCF-0377-414B-B5CD-8D2B28C22D5E}"/>
                </a:ext>
              </a:extLst>
            </p:cNvPr>
            <p:cNvSpPr txBox="1"/>
            <p:nvPr/>
          </p:nvSpPr>
          <p:spPr>
            <a:xfrm>
              <a:off x="6838188" y="5002625"/>
              <a:ext cx="830288" cy="21656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705"/>
                </a:lnSpc>
              </a:pPr>
              <a:r>
                <a:rPr lang="en-US" altLang="zh-CN" sz="1500" spc="-5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Conditioner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22" name="Text Box132">
              <a:extLst>
                <a:ext uri="{FF2B5EF4-FFF2-40B4-BE49-F238E27FC236}">
                  <a16:creationId xmlns:a16="http://schemas.microsoft.com/office/drawing/2014/main" id="{70D26D94-541C-4000-86FF-B2799BE42D83}"/>
                </a:ext>
              </a:extLst>
            </p:cNvPr>
            <p:cNvSpPr txBox="1"/>
            <p:nvPr/>
          </p:nvSpPr>
          <p:spPr>
            <a:xfrm>
              <a:off x="3192018" y="5507744"/>
              <a:ext cx="798351" cy="188976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488"/>
                </a:lnSpc>
              </a:pPr>
              <a:r>
                <a:rPr lang="en-US" altLang="zh-CN" sz="1500" spc="-13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Converter</a:t>
              </a:r>
              <a:endParaRPr lang="en-US" altLang="zh-CN" sz="150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3" name="Text Box133">
              <a:extLst>
                <a:ext uri="{FF2B5EF4-FFF2-40B4-BE49-F238E27FC236}">
                  <a16:creationId xmlns:a16="http://schemas.microsoft.com/office/drawing/2014/main" id="{65FCEDEE-409C-4245-A645-F1AE412646F9}"/>
                </a:ext>
              </a:extLst>
            </p:cNvPr>
            <p:cNvSpPr txBox="1"/>
            <p:nvPr/>
          </p:nvSpPr>
          <p:spPr>
            <a:xfrm>
              <a:off x="6020562" y="5718902"/>
              <a:ext cx="976102" cy="216566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705"/>
                </a:lnSpc>
              </a:pPr>
              <a:r>
                <a:rPr lang="en-US" altLang="zh-CN" sz="1500" spc="-5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Other</a:t>
              </a:r>
              <a:r>
                <a:rPr lang="en-US" altLang="zh-CN" sz="1500" spc="-7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 </a:t>
              </a:r>
              <a:r>
                <a:rPr lang="en-US" altLang="zh-CN" sz="1500" spc="-5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Signals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64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Analog-to-Digital Conversion (cont.)</a:t>
            </a:r>
            <a:endParaRPr kumimoji="1" lang="ja-JP" altLang="en-US" dirty="0"/>
          </a:p>
        </p:txBody>
      </p:sp>
      <p:pic>
        <p:nvPicPr>
          <p:cNvPr id="5122" name="Picture 2" descr="ANALOG TO DIGITAL CONVERTER - how ADC works?">
            <a:extLst>
              <a:ext uri="{FF2B5EF4-FFF2-40B4-BE49-F238E27FC236}">
                <a16:creationId xmlns:a16="http://schemas.microsoft.com/office/drawing/2014/main" id="{7BECD3B9-0D9A-44E0-B7CA-6F0C0485F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2204864"/>
            <a:ext cx="8640960" cy="324036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0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Analog-to-Digital Conversion (cont.)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" name="Text Box136">
            <a:extLst>
              <a:ext uri="{FF2B5EF4-FFF2-40B4-BE49-F238E27FC236}">
                <a16:creationId xmlns:a16="http://schemas.microsoft.com/office/drawing/2014/main" id="{92A1961E-092F-4A2B-B789-C3F3F4428479}"/>
              </a:ext>
            </a:extLst>
          </p:cNvPr>
          <p:cNvSpPr txBox="1"/>
          <p:nvPr/>
        </p:nvSpPr>
        <p:spPr>
          <a:xfrm>
            <a:off x="423017" y="1447800"/>
            <a:ext cx="8319174" cy="17697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300" spc="-44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Sampling </a:t>
            </a:r>
            <a:r>
              <a:rPr lang="en-US" altLang="zh-CN" sz="2300" spc="-44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rate</a:t>
            </a:r>
            <a:r>
              <a:rPr lang="en-US" altLang="zh-CN" sz="23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–</a:t>
            </a:r>
            <a:r>
              <a:rPr lang="en-US" altLang="zh-CN" sz="2300" spc="2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8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rate at which continuous analog signal is polled e.</a:t>
            </a:r>
            <a:r>
              <a:rPr lang="en-US" altLang="zh-CN" sz="2300" spc="-8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g. </a:t>
            </a:r>
            <a:r>
              <a:rPr lang="en-US" altLang="zh-CN" sz="2300" spc="4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1000 samples/sec</a:t>
            </a:r>
            <a:endParaRPr lang="en-US" altLang="zh-CN" sz="2300">
              <a:latin typeface="+mj-lt"/>
              <a:ea typeface="Calibri"/>
              <a:cs typeface="Calibri"/>
            </a:endParaRPr>
          </a:p>
          <a:p>
            <a:pPr marL="342900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30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48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Quantization</a:t>
            </a:r>
            <a:r>
              <a:rPr lang="en-US" altLang="zh-CN" sz="2300" spc="19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–</a:t>
            </a:r>
            <a:r>
              <a:rPr lang="en-US" altLang="zh-CN" sz="2300" spc="15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divide analog signal into discrete levels</a:t>
            </a:r>
          </a:p>
          <a:p>
            <a:pPr marL="342900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300" spc="-5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Resolution</a:t>
            </a:r>
            <a:r>
              <a:rPr lang="en-US" altLang="zh-CN" sz="230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7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–</a:t>
            </a:r>
            <a:r>
              <a:rPr lang="en-US" altLang="zh-CN" sz="230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2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depends on number of quantization levels</a:t>
            </a:r>
          </a:p>
        </p:txBody>
      </p:sp>
      <p:pic>
        <p:nvPicPr>
          <p:cNvPr id="1026" name="Picture 2" descr="Sampling rate analog to digital converter - Electrical Engineering Stack  Exchange">
            <a:extLst>
              <a:ext uri="{FF2B5EF4-FFF2-40B4-BE49-F238E27FC236}">
                <a16:creationId xmlns:a16="http://schemas.microsoft.com/office/drawing/2014/main" id="{5420E670-8714-431B-8D3C-D64E99B8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48" y="3365761"/>
            <a:ext cx="6858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8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Analog-to-Digital Conversion (cont.)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" name="Text Box136">
            <a:extLst>
              <a:ext uri="{FF2B5EF4-FFF2-40B4-BE49-F238E27FC236}">
                <a16:creationId xmlns:a16="http://schemas.microsoft.com/office/drawing/2014/main" id="{92A1961E-092F-4A2B-B789-C3F3F4428479}"/>
              </a:ext>
            </a:extLst>
          </p:cNvPr>
          <p:cNvSpPr txBox="1"/>
          <p:nvPr/>
        </p:nvSpPr>
        <p:spPr>
          <a:xfrm>
            <a:off x="423017" y="1447800"/>
            <a:ext cx="8319174" cy="1615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300" spc="-37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Conversion time</a:t>
            </a:r>
            <a:r>
              <a:rPr lang="en-US" altLang="zh-CN" sz="2300" spc="-5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–</a:t>
            </a:r>
            <a:r>
              <a:rPr lang="en-US" altLang="zh-CN" sz="2300" spc="15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1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how long it takes to convert the sampled signal to</a:t>
            </a:r>
            <a:r>
              <a:rPr lang="en-US" altLang="zh-CN" sz="2300" spc="2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digital code</a:t>
            </a:r>
          </a:p>
          <a:p>
            <a:pPr marL="342900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300" spc="-3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Conversion method</a:t>
            </a:r>
            <a:r>
              <a:rPr lang="en-US" altLang="zh-CN" sz="2300" spc="1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–</a:t>
            </a:r>
            <a:r>
              <a:rPr lang="en-US" altLang="zh-CN" sz="2300" spc="2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9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means by which analog signal is encoded into</a:t>
            </a:r>
            <a:r>
              <a:rPr lang="en-US" altLang="zh-CN" sz="2300" spc="2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digital equivalent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pic>
        <p:nvPicPr>
          <p:cNvPr id="1028" name="Picture 4" descr="Chapter 14: ADC, Data Acquisition and Control">
            <a:extLst>
              <a:ext uri="{FF2B5EF4-FFF2-40B4-BE49-F238E27FC236}">
                <a16:creationId xmlns:a16="http://schemas.microsoft.com/office/drawing/2014/main" id="{70D9925C-0709-405B-A0D3-EBF6B9019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18" y="2707646"/>
            <a:ext cx="4754563" cy="4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40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Sampling</a:t>
            </a:r>
            <a:endParaRPr kumimoji="1" lang="ja-JP" alt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5FEB93-7462-4ECB-85B7-6D652C256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145"/>
            <a:ext cx="8640960" cy="4105797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5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Open Hardware Source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11" name="Image166">
            <a:extLst>
              <a:ext uri="{FF2B5EF4-FFF2-40B4-BE49-F238E27FC236}">
                <a16:creationId xmlns:a16="http://schemas.microsoft.com/office/drawing/2014/main" id="{EEB176C6-B149-4583-AD7D-A429349F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82" y="3520934"/>
            <a:ext cx="2163318" cy="2264664"/>
          </a:xfrm>
          <a:prstGeom prst="rect">
            <a:avLst/>
          </a:prstGeom>
          <a:noFill/>
        </p:spPr>
      </p:pic>
      <p:sp>
        <p:nvSpPr>
          <p:cNvPr id="13" name="Text Box168">
            <a:extLst>
              <a:ext uri="{FF2B5EF4-FFF2-40B4-BE49-F238E27FC236}">
                <a16:creationId xmlns:a16="http://schemas.microsoft.com/office/drawing/2014/main" id="{7A2A65BE-17B5-4672-B72E-D8B1D66B727A}"/>
              </a:ext>
            </a:extLst>
          </p:cNvPr>
          <p:cNvSpPr txBox="1"/>
          <p:nvPr/>
        </p:nvSpPr>
        <p:spPr>
          <a:xfrm>
            <a:off x="251520" y="1440947"/>
            <a:ext cx="8730770" cy="17697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300" spc="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Following </a:t>
            </a:r>
            <a:r>
              <a:rPr lang="en-US" altLang="zh-CN" sz="2300" spc="1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the open source software, open</a:t>
            </a:r>
            <a:r>
              <a:rPr lang="en-US" altLang="zh-CN" sz="2300" spc="-22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‐source hardware </a:t>
            </a:r>
            <a:r>
              <a:rPr lang="en-US" altLang="zh-CN" sz="2300" spc="-22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was driven </a:t>
            </a:r>
            <a:r>
              <a:rPr lang="en-US" altLang="zh-CN" sz="2300" spc="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by the open course culture movement.</a:t>
            </a:r>
            <a:endParaRPr lang="en-US" altLang="zh-CN" sz="2300">
              <a:latin typeface="+mj-lt"/>
              <a:ea typeface="Calibri"/>
              <a:cs typeface="Calibri"/>
            </a:endParaRPr>
          </a:p>
          <a:p>
            <a:pPr marL="342900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300" spc="-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The hardware is easily discerned to allow others to make it.</a:t>
            </a:r>
          </a:p>
          <a:p>
            <a:pPr marL="342900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300" spc="-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Hardware design are released under free/libre</a:t>
            </a:r>
            <a:r>
              <a:rPr lang="en-US" altLang="zh-CN" sz="230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86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terms.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1" name="Text Box172">
            <a:extLst>
              <a:ext uri="{FF2B5EF4-FFF2-40B4-BE49-F238E27FC236}">
                <a16:creationId xmlns:a16="http://schemas.microsoft.com/office/drawing/2014/main" id="{64C40C13-40E7-4FD6-8C17-8E13C92D5C9D}"/>
              </a:ext>
            </a:extLst>
          </p:cNvPr>
          <p:cNvSpPr txBox="1"/>
          <p:nvPr/>
        </p:nvSpPr>
        <p:spPr>
          <a:xfrm>
            <a:off x="1447800" y="3499547"/>
            <a:ext cx="3165056" cy="3411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87"/>
              </a:lnSpc>
            </a:pPr>
            <a:r>
              <a:rPr lang="en-US" altLang="zh-CN" sz="2300" spc="-7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239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13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Mechanical drawings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3" name="Text Box173">
            <a:extLst>
              <a:ext uri="{FF2B5EF4-FFF2-40B4-BE49-F238E27FC236}">
                <a16:creationId xmlns:a16="http://schemas.microsoft.com/office/drawing/2014/main" id="{B6CF80D1-47AC-4475-8CFA-0C68E28D97E4}"/>
              </a:ext>
            </a:extLst>
          </p:cNvPr>
          <p:cNvSpPr txBox="1"/>
          <p:nvPr/>
        </p:nvSpPr>
        <p:spPr>
          <a:xfrm>
            <a:off x="1447800" y="3886200"/>
            <a:ext cx="2163318" cy="3411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87"/>
              </a:lnSpc>
            </a:pPr>
            <a:r>
              <a:rPr lang="en-US" altLang="zh-CN" sz="2300" spc="-7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239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5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Schematics</a:t>
            </a:r>
            <a:r>
              <a:rPr lang="en-US" altLang="zh-CN" sz="2300" spc="-6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5" name="Text Box174">
            <a:extLst>
              <a:ext uri="{FF2B5EF4-FFF2-40B4-BE49-F238E27FC236}">
                <a16:creationId xmlns:a16="http://schemas.microsoft.com/office/drawing/2014/main" id="{A79D2472-B7C6-48DB-B3BD-35FE3B701AA7}"/>
              </a:ext>
            </a:extLst>
          </p:cNvPr>
          <p:cNvSpPr txBox="1"/>
          <p:nvPr/>
        </p:nvSpPr>
        <p:spPr>
          <a:xfrm>
            <a:off x="1447800" y="4307081"/>
            <a:ext cx="3165056" cy="3411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87"/>
              </a:lnSpc>
            </a:pPr>
            <a:r>
              <a:rPr lang="en-US" altLang="zh-CN" sz="2300" spc="-7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239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47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PCB layout data</a:t>
            </a:r>
            <a:r>
              <a:rPr lang="en-US" altLang="zh-CN" sz="23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7" name="Text Box175">
            <a:extLst>
              <a:ext uri="{FF2B5EF4-FFF2-40B4-BE49-F238E27FC236}">
                <a16:creationId xmlns:a16="http://schemas.microsoft.com/office/drawing/2014/main" id="{0456AD57-8916-42B5-A836-AC8B95C65668}"/>
              </a:ext>
            </a:extLst>
          </p:cNvPr>
          <p:cNvSpPr txBox="1"/>
          <p:nvPr/>
        </p:nvSpPr>
        <p:spPr>
          <a:xfrm>
            <a:off x="1444557" y="4753207"/>
            <a:ext cx="2769508" cy="3411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87"/>
              </a:lnSpc>
            </a:pPr>
            <a:r>
              <a:rPr lang="en-US" altLang="zh-CN" sz="2300" spc="-7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239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37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HDL </a:t>
            </a:r>
            <a:r>
              <a:rPr lang="en-US" altLang="zh-CN" sz="2300" spc="-37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source code</a:t>
            </a:r>
            <a:r>
              <a:rPr lang="en-US" altLang="zh-CN" sz="230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9" name="Text Box176">
            <a:extLst>
              <a:ext uri="{FF2B5EF4-FFF2-40B4-BE49-F238E27FC236}">
                <a16:creationId xmlns:a16="http://schemas.microsoft.com/office/drawing/2014/main" id="{59972E6C-E001-4A7B-95D0-6D5D06EEF7F3}"/>
              </a:ext>
            </a:extLst>
          </p:cNvPr>
          <p:cNvSpPr txBox="1"/>
          <p:nvPr/>
        </p:nvSpPr>
        <p:spPr>
          <a:xfrm>
            <a:off x="1444557" y="5677183"/>
            <a:ext cx="3718632" cy="3411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87"/>
              </a:lnSpc>
            </a:pPr>
            <a:r>
              <a:rPr lang="en-US" altLang="zh-CN" sz="2300" spc="-7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239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17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Integrated circuit layout data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31" name="Text Box177">
            <a:extLst>
              <a:ext uri="{FF2B5EF4-FFF2-40B4-BE49-F238E27FC236}">
                <a16:creationId xmlns:a16="http://schemas.microsoft.com/office/drawing/2014/main" id="{BB2151F1-38CB-4CA6-B700-55935FE842B4}"/>
              </a:ext>
            </a:extLst>
          </p:cNvPr>
          <p:cNvSpPr txBox="1"/>
          <p:nvPr/>
        </p:nvSpPr>
        <p:spPr>
          <a:xfrm>
            <a:off x="1444557" y="5222704"/>
            <a:ext cx="3718632" cy="3411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87"/>
              </a:lnSpc>
            </a:pPr>
            <a:r>
              <a:rPr lang="en-US" altLang="zh-CN" sz="2300" spc="-7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239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13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Low level software (drivers)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18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Microcontrollers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3" name="Text Box181">
            <a:extLst>
              <a:ext uri="{FF2B5EF4-FFF2-40B4-BE49-F238E27FC236}">
                <a16:creationId xmlns:a16="http://schemas.microsoft.com/office/drawing/2014/main" id="{19316B76-EF0E-45AD-8924-83405D6A0753}"/>
              </a:ext>
            </a:extLst>
          </p:cNvPr>
          <p:cNvSpPr txBox="1"/>
          <p:nvPr/>
        </p:nvSpPr>
        <p:spPr>
          <a:xfrm>
            <a:off x="160575" y="1847929"/>
            <a:ext cx="4792864" cy="7386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300" spc="-16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Small </a:t>
            </a:r>
            <a:r>
              <a:rPr lang="en-US" altLang="zh-CN" sz="2300" spc="-16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computer on a </a:t>
            </a:r>
            <a:r>
              <a:rPr lang="en-US" altLang="zh-CN" sz="2300" spc="-16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single integrated circuit.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12" name="Text Box183">
            <a:extLst>
              <a:ext uri="{FF2B5EF4-FFF2-40B4-BE49-F238E27FC236}">
                <a16:creationId xmlns:a16="http://schemas.microsoft.com/office/drawing/2014/main" id="{FAF4F2A2-92C6-4142-AA05-2D9D02F5EBA5}"/>
              </a:ext>
            </a:extLst>
          </p:cNvPr>
          <p:cNvSpPr txBox="1"/>
          <p:nvPr/>
        </p:nvSpPr>
        <p:spPr>
          <a:xfrm>
            <a:off x="129325" y="2726376"/>
            <a:ext cx="5195047" cy="7386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300" spc="4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A </a:t>
            </a:r>
            <a:r>
              <a:rPr lang="en-US" altLang="zh-CN" sz="2300" spc="4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self</a:t>
            </a:r>
            <a:r>
              <a:rPr lang="en-US" altLang="zh-CN" sz="2300" spc="-23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‐contained system with a </a:t>
            </a:r>
            <a:r>
              <a:rPr lang="en-US" altLang="zh-CN" sz="2300" spc="-2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processor, </a:t>
            </a:r>
            <a:r>
              <a:rPr lang="en-US" altLang="zh-CN" sz="2300" spc="-4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memory, and peripherals.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16" name="Text Box185">
            <a:extLst>
              <a:ext uri="{FF2B5EF4-FFF2-40B4-BE49-F238E27FC236}">
                <a16:creationId xmlns:a16="http://schemas.microsoft.com/office/drawing/2014/main" id="{C8CC13E3-5805-408F-A5ED-4A84B67FA6B9}"/>
              </a:ext>
            </a:extLst>
          </p:cNvPr>
          <p:cNvSpPr txBox="1"/>
          <p:nvPr/>
        </p:nvSpPr>
        <p:spPr>
          <a:xfrm>
            <a:off x="129325" y="3669431"/>
            <a:ext cx="5036627" cy="7386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300" spc="-1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Usually </a:t>
            </a:r>
            <a:r>
              <a:rPr lang="en-US" altLang="zh-CN" sz="2300" spc="-13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used in </a:t>
            </a:r>
            <a:r>
              <a:rPr lang="en-US" altLang="zh-CN" sz="2300" spc="-1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automatically controlled </a:t>
            </a:r>
            <a:r>
              <a:rPr lang="en-US" altLang="zh-CN" sz="2300" spc="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products and devices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0" name="Text Box187">
            <a:extLst>
              <a:ext uri="{FF2B5EF4-FFF2-40B4-BE49-F238E27FC236}">
                <a16:creationId xmlns:a16="http://schemas.microsoft.com/office/drawing/2014/main" id="{A6D82A9E-BDD8-4A8F-852B-ADCD40EE28D1}"/>
              </a:ext>
            </a:extLst>
          </p:cNvPr>
          <p:cNvSpPr txBox="1"/>
          <p:nvPr/>
        </p:nvSpPr>
        <p:spPr>
          <a:xfrm>
            <a:off x="129325" y="4604757"/>
            <a:ext cx="2998321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300" spc="-27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Programmable </a:t>
            </a:r>
            <a:r>
              <a:rPr lang="en-US" altLang="zh-CN" sz="2300" spc="-27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devices</a:t>
            </a:r>
            <a:r>
              <a:rPr lang="en-US" altLang="zh-CN" sz="2300" spc="12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2" name="Text Box188">
            <a:extLst>
              <a:ext uri="{FF2B5EF4-FFF2-40B4-BE49-F238E27FC236}">
                <a16:creationId xmlns:a16="http://schemas.microsoft.com/office/drawing/2014/main" id="{06696D3D-D14A-4667-BFF1-28FFA586B9AB}"/>
              </a:ext>
            </a:extLst>
          </p:cNvPr>
          <p:cNvSpPr txBox="1"/>
          <p:nvPr/>
        </p:nvSpPr>
        <p:spPr>
          <a:xfrm>
            <a:off x="160575" y="5246385"/>
            <a:ext cx="3370783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300" spc="-2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Not </a:t>
            </a:r>
            <a:r>
              <a:rPr lang="en-US" altLang="zh-CN" sz="2300" spc="-2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easy to teach and use</a:t>
            </a:r>
            <a:r>
              <a:rPr lang="en-US" altLang="zh-CN" sz="2300" spc="9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BB0EF2-2A76-4197-8853-6C83CF1490A0}"/>
              </a:ext>
            </a:extLst>
          </p:cNvPr>
          <p:cNvGrpSpPr/>
          <p:nvPr/>
        </p:nvGrpSpPr>
        <p:grpSpPr>
          <a:xfrm>
            <a:off x="5413508" y="2405538"/>
            <a:ext cx="3720846" cy="2696206"/>
            <a:chOff x="5700522" y="2236470"/>
            <a:chExt cx="3720846" cy="2696206"/>
          </a:xfrm>
        </p:grpSpPr>
        <p:pic>
          <p:nvPicPr>
            <p:cNvPr id="24" name="Image179">
              <a:extLst>
                <a:ext uri="{FF2B5EF4-FFF2-40B4-BE49-F238E27FC236}">
                  <a16:creationId xmlns:a16="http://schemas.microsoft.com/office/drawing/2014/main" id="{7946FAD5-0E47-4BFD-B7E7-00472BD0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0522" y="2236470"/>
              <a:ext cx="3720846" cy="2369058"/>
            </a:xfrm>
            <a:prstGeom prst="rect">
              <a:avLst/>
            </a:prstGeom>
            <a:noFill/>
          </p:spPr>
        </p:pic>
        <p:sp>
          <p:nvSpPr>
            <p:cNvPr id="26" name="Text Box189">
              <a:extLst>
                <a:ext uri="{FF2B5EF4-FFF2-40B4-BE49-F238E27FC236}">
                  <a16:creationId xmlns:a16="http://schemas.microsoft.com/office/drawing/2014/main" id="{76D2F817-DFC6-4701-BCBC-929D5884461B}"/>
                </a:ext>
              </a:extLst>
            </p:cNvPr>
            <p:cNvSpPr txBox="1"/>
            <p:nvPr/>
          </p:nvSpPr>
          <p:spPr>
            <a:xfrm>
              <a:off x="5787390" y="4721779"/>
              <a:ext cx="3550560" cy="21089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661"/>
                </a:lnSpc>
              </a:pPr>
              <a:r>
                <a:rPr lang="en-US" altLang="zh-CN" sz="1500" spc="-6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Parallax</a:t>
              </a:r>
              <a:r>
                <a:rPr lang="en-US" altLang="zh-CN" sz="1500" spc="-17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500" spc="-5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Propeller</a:t>
              </a:r>
              <a:r>
                <a:rPr lang="en-US" altLang="zh-CN" sz="1500" spc="-25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500" spc="-7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P8X32A</a:t>
              </a:r>
              <a:r>
                <a:rPr lang="en-US" altLang="zh-CN" sz="1500" spc="-93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500" spc="-5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Microcontroller</a:t>
              </a:r>
              <a:endParaRPr lang="en-US" altLang="zh-CN" sz="1500">
                <a:latin typeface="Arial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87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Modern Hardware Devices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grpSp>
        <p:nvGrpSpPr>
          <p:cNvPr id="17" name="Group191">
            <a:extLst>
              <a:ext uri="{FF2B5EF4-FFF2-40B4-BE49-F238E27FC236}">
                <a16:creationId xmlns:a16="http://schemas.microsoft.com/office/drawing/2014/main" id="{8DC80468-D410-4880-83A9-6B723ACBE4C8}"/>
              </a:ext>
            </a:extLst>
          </p:cNvPr>
          <p:cNvGrpSpPr/>
          <p:nvPr/>
        </p:nvGrpSpPr>
        <p:grpSpPr>
          <a:xfrm>
            <a:off x="5336452" y="1736160"/>
            <a:ext cx="3781044" cy="4400550"/>
            <a:chOff x="5811012" y="2100072"/>
            <a:chExt cx="3781044" cy="4400550"/>
          </a:xfrm>
        </p:grpSpPr>
        <p:pic>
          <p:nvPicPr>
            <p:cNvPr id="19" name="Image192">
              <a:extLst>
                <a:ext uri="{FF2B5EF4-FFF2-40B4-BE49-F238E27FC236}">
                  <a16:creationId xmlns:a16="http://schemas.microsoft.com/office/drawing/2014/main" id="{82DBB210-86D2-488C-AC82-86196F14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012" y="2100072"/>
              <a:ext cx="3622626" cy="2361438"/>
            </a:xfrm>
            <a:prstGeom prst="rect">
              <a:avLst/>
            </a:prstGeom>
            <a:noFill/>
          </p:spPr>
        </p:pic>
        <p:pic>
          <p:nvPicPr>
            <p:cNvPr id="21" name="Image193">
              <a:extLst>
                <a:ext uri="{FF2B5EF4-FFF2-40B4-BE49-F238E27FC236}">
                  <a16:creationId xmlns:a16="http://schemas.microsoft.com/office/drawing/2014/main" id="{35D5DF2E-C1C6-41CB-96AA-B7152A39E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1012" y="4229100"/>
              <a:ext cx="3781044" cy="2271522"/>
            </a:xfrm>
            <a:prstGeom prst="rect">
              <a:avLst/>
            </a:prstGeom>
            <a:noFill/>
          </p:spPr>
        </p:pic>
      </p:grpSp>
      <p:pic>
        <p:nvPicPr>
          <p:cNvPr id="23" name="Image194">
            <a:extLst>
              <a:ext uri="{FF2B5EF4-FFF2-40B4-BE49-F238E27FC236}">
                <a16:creationId xmlns:a16="http://schemas.microsoft.com/office/drawing/2014/main" id="{5477AB9D-0541-43CC-80C5-E22A9050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64" y="3919185"/>
            <a:ext cx="3848100" cy="2165605"/>
          </a:xfrm>
          <a:prstGeom prst="rect">
            <a:avLst/>
          </a:prstGeom>
          <a:noFill/>
        </p:spPr>
      </p:pic>
      <p:sp>
        <p:nvSpPr>
          <p:cNvPr id="25" name="Text Box196">
            <a:extLst>
              <a:ext uri="{FF2B5EF4-FFF2-40B4-BE49-F238E27FC236}">
                <a16:creationId xmlns:a16="http://schemas.microsoft.com/office/drawing/2014/main" id="{71329FAF-CBBD-46AF-B151-67E651F90094}"/>
              </a:ext>
            </a:extLst>
          </p:cNvPr>
          <p:cNvSpPr txBox="1"/>
          <p:nvPr/>
        </p:nvSpPr>
        <p:spPr>
          <a:xfrm>
            <a:off x="541464" y="1621272"/>
            <a:ext cx="2658936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300" spc="-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Open </a:t>
            </a:r>
            <a:r>
              <a:rPr lang="en-US" altLang="zh-CN" sz="2300" spc="-3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Hardware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8" name="Text Box197">
            <a:extLst>
              <a:ext uri="{FF2B5EF4-FFF2-40B4-BE49-F238E27FC236}">
                <a16:creationId xmlns:a16="http://schemas.microsoft.com/office/drawing/2014/main" id="{5F77858C-2951-4050-BF56-614214BE945A}"/>
              </a:ext>
            </a:extLst>
          </p:cNvPr>
          <p:cNvSpPr txBox="1"/>
          <p:nvPr/>
        </p:nvSpPr>
        <p:spPr>
          <a:xfrm>
            <a:off x="541464" y="2042669"/>
            <a:ext cx="3209253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300" spc="-26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Easy </a:t>
            </a:r>
            <a:r>
              <a:rPr lang="en-US" altLang="zh-CN" sz="2300" spc="-26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to use and program</a:t>
            </a:r>
            <a:r>
              <a:rPr lang="en-US" altLang="zh-CN" sz="23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9" name="Text Box198">
            <a:extLst>
              <a:ext uri="{FF2B5EF4-FFF2-40B4-BE49-F238E27FC236}">
                <a16:creationId xmlns:a16="http://schemas.microsoft.com/office/drawing/2014/main" id="{52237E9D-D9D4-4AF4-8369-6FE689EFAF13}"/>
              </a:ext>
            </a:extLst>
          </p:cNvPr>
          <p:cNvSpPr txBox="1"/>
          <p:nvPr/>
        </p:nvSpPr>
        <p:spPr>
          <a:xfrm>
            <a:off x="541464" y="2464829"/>
            <a:ext cx="4139736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300" spc="-17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Easy </a:t>
            </a:r>
            <a:r>
              <a:rPr lang="en-US" altLang="zh-CN" sz="2300" spc="-17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to connect to other devices</a:t>
            </a:r>
            <a:r>
              <a:rPr lang="en-US" altLang="zh-CN" sz="2300" spc="17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30" name="Text Box199">
            <a:extLst>
              <a:ext uri="{FF2B5EF4-FFF2-40B4-BE49-F238E27FC236}">
                <a16:creationId xmlns:a16="http://schemas.microsoft.com/office/drawing/2014/main" id="{FE47EE7F-AA64-414C-AE4F-6E241DE269EF}"/>
              </a:ext>
            </a:extLst>
          </p:cNvPr>
          <p:cNvSpPr txBox="1"/>
          <p:nvPr/>
        </p:nvSpPr>
        <p:spPr>
          <a:xfrm>
            <a:off x="918654" y="2962196"/>
            <a:ext cx="1730518" cy="3411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87"/>
              </a:lnSpc>
            </a:pPr>
            <a:r>
              <a:rPr lang="en-US" altLang="zh-CN" sz="2300" spc="-7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239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79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Arduino</a:t>
            </a:r>
            <a:r>
              <a:rPr lang="en-US" altLang="zh-CN" sz="23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31" name="Text Box200">
            <a:extLst>
              <a:ext uri="{FF2B5EF4-FFF2-40B4-BE49-F238E27FC236}">
                <a16:creationId xmlns:a16="http://schemas.microsoft.com/office/drawing/2014/main" id="{C177D5CE-28AC-445B-A70B-AED21A837A1F}"/>
              </a:ext>
            </a:extLst>
          </p:cNvPr>
          <p:cNvSpPr txBox="1"/>
          <p:nvPr/>
        </p:nvSpPr>
        <p:spPr>
          <a:xfrm>
            <a:off x="918654" y="3335699"/>
            <a:ext cx="1976946" cy="3411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87"/>
              </a:lnSpc>
            </a:pPr>
            <a:r>
              <a:rPr lang="en-US" altLang="zh-CN" sz="2300" spc="-7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239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46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Raspberry PI</a:t>
            </a:r>
            <a:r>
              <a:rPr lang="en-US" altLang="zh-CN" sz="23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9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Content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510DB-A458-47FC-8B50-507D935A7DB3}"/>
              </a:ext>
            </a:extLst>
          </p:cNvPr>
          <p:cNvSpPr txBox="1"/>
          <p:nvPr/>
        </p:nvSpPr>
        <p:spPr>
          <a:xfrm>
            <a:off x="1756314" y="2057400"/>
            <a:ext cx="56182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baseline="0">
                <a:latin typeface="+mj-lt"/>
              </a:rPr>
              <a:t>Sensors for IoT design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>
                <a:latin typeface="+mj-lt"/>
              </a:rPr>
              <a:t>Analog-to-Digital Conversion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baseline="0">
                <a:latin typeface="+mj-lt"/>
              </a:rPr>
              <a:t>Microcontroller and Hardware Module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>
                <a:latin typeface="+mj-lt"/>
              </a:rPr>
              <a:t>IoT Gateway</a:t>
            </a:r>
            <a:endParaRPr lang="en-US" sz="2400" b="0" i="0" u="none" strike="noStrike" baseline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924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Microcontroller Boards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grpSp>
        <p:nvGrpSpPr>
          <p:cNvPr id="15" name="Group202">
            <a:extLst>
              <a:ext uri="{FF2B5EF4-FFF2-40B4-BE49-F238E27FC236}">
                <a16:creationId xmlns:a16="http://schemas.microsoft.com/office/drawing/2014/main" id="{473F4EAB-CE5B-44DC-B0AE-0EA371B2BB6E}"/>
              </a:ext>
            </a:extLst>
          </p:cNvPr>
          <p:cNvGrpSpPr/>
          <p:nvPr/>
        </p:nvGrpSpPr>
        <p:grpSpPr>
          <a:xfrm>
            <a:off x="428974" y="1446128"/>
            <a:ext cx="4580382" cy="4259580"/>
            <a:chOff x="521208" y="2017014"/>
            <a:chExt cx="4580382" cy="4259580"/>
          </a:xfrm>
        </p:grpSpPr>
        <p:pic>
          <p:nvPicPr>
            <p:cNvPr id="16" name="Image203">
              <a:extLst>
                <a:ext uri="{FF2B5EF4-FFF2-40B4-BE49-F238E27FC236}">
                  <a16:creationId xmlns:a16="http://schemas.microsoft.com/office/drawing/2014/main" id="{68FB025D-1A35-47A4-B2EC-0DDE030A9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208" y="4190238"/>
              <a:ext cx="4580382" cy="2086356"/>
            </a:xfrm>
            <a:prstGeom prst="rect">
              <a:avLst/>
            </a:prstGeom>
            <a:noFill/>
          </p:spPr>
        </p:pic>
        <p:pic>
          <p:nvPicPr>
            <p:cNvPr id="18" name="Image204">
              <a:extLst>
                <a:ext uri="{FF2B5EF4-FFF2-40B4-BE49-F238E27FC236}">
                  <a16:creationId xmlns:a16="http://schemas.microsoft.com/office/drawing/2014/main" id="{F54C7980-0529-4689-8AF4-33991FC7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124" y="2017014"/>
              <a:ext cx="3848100" cy="2165604"/>
            </a:xfrm>
            <a:prstGeom prst="rect">
              <a:avLst/>
            </a:prstGeom>
            <a:noFill/>
          </p:spPr>
        </p:pic>
      </p:grpSp>
      <p:pic>
        <p:nvPicPr>
          <p:cNvPr id="3" name="Image205">
            <a:extLst>
              <a:ext uri="{FF2B5EF4-FFF2-40B4-BE49-F238E27FC236}">
                <a16:creationId xmlns:a16="http://schemas.microsoft.com/office/drawing/2014/main" id="{2E64813E-FAF8-4390-BC0A-219E2176E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783309"/>
            <a:ext cx="3041142" cy="1895856"/>
          </a:xfrm>
          <a:prstGeom prst="rect">
            <a:avLst/>
          </a:prstGeom>
          <a:noFill/>
        </p:spPr>
      </p:pic>
      <p:pic>
        <p:nvPicPr>
          <p:cNvPr id="7" name="Image206">
            <a:extLst>
              <a:ext uri="{FF2B5EF4-FFF2-40B4-BE49-F238E27FC236}">
                <a16:creationId xmlns:a16="http://schemas.microsoft.com/office/drawing/2014/main" id="{944192C3-F3F1-4E67-928D-75A908559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3858018"/>
            <a:ext cx="1642110" cy="1775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690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Sensor Processing and Network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F3C0CE-E156-4FA6-9FE5-3E705FFE8EC4}"/>
              </a:ext>
            </a:extLst>
          </p:cNvPr>
          <p:cNvGrpSpPr/>
          <p:nvPr/>
        </p:nvGrpSpPr>
        <p:grpSpPr>
          <a:xfrm>
            <a:off x="561921" y="1522280"/>
            <a:ext cx="2133599" cy="1333439"/>
            <a:chOff x="561921" y="1522280"/>
            <a:chExt cx="2133599" cy="1333439"/>
          </a:xfrm>
        </p:grpSpPr>
        <p:sp>
          <p:nvSpPr>
            <p:cNvPr id="3" name="Text Box213">
              <a:extLst>
                <a:ext uri="{FF2B5EF4-FFF2-40B4-BE49-F238E27FC236}">
                  <a16:creationId xmlns:a16="http://schemas.microsoft.com/office/drawing/2014/main" id="{9A2529D9-57F8-4C21-9973-54D01DF027A6}"/>
                </a:ext>
              </a:extLst>
            </p:cNvPr>
            <p:cNvSpPr txBox="1"/>
            <p:nvPr/>
          </p:nvSpPr>
          <p:spPr>
            <a:xfrm>
              <a:off x="561921" y="1522280"/>
              <a:ext cx="2133599" cy="392415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marL="342900" indent="-342900" algn="l" rtl="0">
                <a:lnSpc>
                  <a:spcPts val="2668"/>
                </a:lnSpc>
                <a:buFont typeface="Wingdings" panose="05000000000000000000" pitchFamily="2" charset="2"/>
                <a:buChar char="Ø"/>
              </a:pPr>
              <a:r>
                <a:rPr lang="en-US" altLang="zh-CN" sz="2300" spc="5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Raspberry </a:t>
              </a:r>
              <a:r>
                <a:rPr lang="en-US" altLang="zh-CN" sz="2300" spc="5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PI</a:t>
              </a:r>
              <a:endParaRPr lang="en-US" altLang="zh-CN" sz="230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9" name="Text Box214">
              <a:extLst>
                <a:ext uri="{FF2B5EF4-FFF2-40B4-BE49-F238E27FC236}">
                  <a16:creationId xmlns:a16="http://schemas.microsoft.com/office/drawing/2014/main" id="{558043B9-7477-45B3-97C7-4B04F8A1B8C3}"/>
                </a:ext>
              </a:extLst>
            </p:cNvPr>
            <p:cNvSpPr txBox="1"/>
            <p:nvPr/>
          </p:nvSpPr>
          <p:spPr>
            <a:xfrm>
              <a:off x="985560" y="1949762"/>
              <a:ext cx="1399559" cy="341119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87"/>
                </a:lnSpc>
              </a:pPr>
              <a:r>
                <a:rPr lang="en-US" altLang="zh-CN" sz="2300" spc="-7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•</a:t>
              </a:r>
              <a:r>
                <a:rPr lang="en-US" altLang="zh-CN" sz="2300" spc="239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 </a:t>
              </a:r>
              <a:r>
                <a:rPr lang="en-US" altLang="zh-CN" sz="2300" spc="-164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ARM</a:t>
              </a:r>
              <a:r>
                <a:rPr lang="en-US" altLang="zh-CN" sz="2300" spc="-6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 </a:t>
              </a:r>
              <a:endParaRPr lang="en-US" altLang="zh-CN" sz="230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1" name="Text Box215">
              <a:extLst>
                <a:ext uri="{FF2B5EF4-FFF2-40B4-BE49-F238E27FC236}">
                  <a16:creationId xmlns:a16="http://schemas.microsoft.com/office/drawing/2014/main" id="{80807705-92B8-4D66-BF27-10901F3D87C7}"/>
                </a:ext>
              </a:extLst>
            </p:cNvPr>
            <p:cNvSpPr txBox="1"/>
            <p:nvPr/>
          </p:nvSpPr>
          <p:spPr>
            <a:xfrm>
              <a:off x="985560" y="2209800"/>
              <a:ext cx="733940" cy="341119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87"/>
                </a:lnSpc>
              </a:pPr>
              <a:r>
                <a:rPr lang="en-US" altLang="zh-CN" sz="2300" spc="-7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•</a:t>
              </a:r>
              <a:r>
                <a:rPr lang="en-US" altLang="zh-CN" sz="2300" spc="239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 </a:t>
              </a:r>
              <a:r>
                <a:rPr lang="en-US" altLang="zh-CN" sz="2300" spc="-163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GPU</a:t>
              </a:r>
              <a:r>
                <a:rPr lang="en-US" altLang="zh-CN" sz="2300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 </a:t>
              </a:r>
              <a:endParaRPr lang="en-US" altLang="zh-CN" sz="230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3" name="Text Box216">
              <a:extLst>
                <a:ext uri="{FF2B5EF4-FFF2-40B4-BE49-F238E27FC236}">
                  <a16:creationId xmlns:a16="http://schemas.microsoft.com/office/drawing/2014/main" id="{6A1D05E0-81D8-4332-B568-931B9FA5BCD4}"/>
                </a:ext>
              </a:extLst>
            </p:cNvPr>
            <p:cNvSpPr txBox="1"/>
            <p:nvPr/>
          </p:nvSpPr>
          <p:spPr>
            <a:xfrm>
              <a:off x="985560" y="2514600"/>
              <a:ext cx="1552692" cy="341119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87"/>
                </a:lnSpc>
              </a:pPr>
              <a:r>
                <a:rPr lang="en-US" altLang="zh-CN" sz="2300" spc="-7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•</a:t>
              </a:r>
              <a:r>
                <a:rPr lang="en-US" altLang="zh-CN" sz="2300" spc="239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 </a:t>
              </a:r>
              <a:r>
                <a:rPr lang="en-US" altLang="zh-CN" sz="2300" spc="-13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1GB RAM</a:t>
              </a:r>
              <a:endParaRPr lang="en-US" altLang="zh-CN" sz="2300">
                <a:latin typeface="+mj-lt"/>
                <a:ea typeface="Calibri"/>
                <a:cs typeface="Calibri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5C3E6E-0F88-4AC4-AA7D-1334A5414C0C}"/>
              </a:ext>
            </a:extLst>
          </p:cNvPr>
          <p:cNvGrpSpPr/>
          <p:nvPr/>
        </p:nvGrpSpPr>
        <p:grpSpPr>
          <a:xfrm>
            <a:off x="2501646" y="4109535"/>
            <a:ext cx="2527554" cy="1563975"/>
            <a:chOff x="596646" y="3124200"/>
            <a:chExt cx="2527554" cy="1563975"/>
          </a:xfrm>
        </p:grpSpPr>
        <p:sp>
          <p:nvSpPr>
            <p:cNvPr id="15" name="Text Box217">
              <a:extLst>
                <a:ext uri="{FF2B5EF4-FFF2-40B4-BE49-F238E27FC236}">
                  <a16:creationId xmlns:a16="http://schemas.microsoft.com/office/drawing/2014/main" id="{379C02CC-E554-44C7-8A8A-688B4185B69F}"/>
                </a:ext>
              </a:extLst>
            </p:cNvPr>
            <p:cNvSpPr txBox="1"/>
            <p:nvPr/>
          </p:nvSpPr>
          <p:spPr>
            <a:xfrm>
              <a:off x="596646" y="3124200"/>
              <a:ext cx="2375154" cy="392415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marL="342900" indent="-342900" algn="l" rtl="0">
                <a:lnSpc>
                  <a:spcPts val="2668"/>
                </a:lnSpc>
                <a:buFont typeface="Wingdings" panose="05000000000000000000" pitchFamily="2" charset="2"/>
                <a:buChar char="Ø"/>
              </a:pPr>
              <a:r>
                <a:rPr lang="en-US" altLang="zh-CN" sz="2300" spc="-47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Intel </a:t>
              </a:r>
              <a:r>
                <a:rPr lang="en-US" altLang="zh-CN" sz="2300" spc="-47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Edison</a:t>
              </a:r>
              <a:r>
                <a:rPr lang="en-US" altLang="zh-CN" sz="2300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 </a:t>
              </a:r>
              <a:endParaRPr lang="en-US" altLang="zh-CN" sz="230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7" name="Text Box218">
              <a:extLst>
                <a:ext uri="{FF2B5EF4-FFF2-40B4-BE49-F238E27FC236}">
                  <a16:creationId xmlns:a16="http://schemas.microsoft.com/office/drawing/2014/main" id="{4AB913A7-4A76-41DF-9896-4B1E97D03CFB}"/>
                </a:ext>
              </a:extLst>
            </p:cNvPr>
            <p:cNvSpPr txBox="1"/>
            <p:nvPr/>
          </p:nvSpPr>
          <p:spPr>
            <a:xfrm>
              <a:off x="973836" y="3466166"/>
              <a:ext cx="1845564" cy="341119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87"/>
                </a:lnSpc>
              </a:pPr>
              <a:r>
                <a:rPr lang="en-US" altLang="zh-CN" sz="2300" spc="-7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•</a:t>
              </a:r>
              <a:r>
                <a:rPr lang="en-US" altLang="zh-CN" sz="2300" spc="239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 </a:t>
              </a:r>
              <a:r>
                <a:rPr lang="en-US" altLang="zh-CN" sz="2300" spc="-20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Core Atom</a:t>
              </a:r>
              <a:endParaRPr lang="en-US" altLang="zh-CN" sz="230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9" name="Text Box219">
              <a:extLst>
                <a:ext uri="{FF2B5EF4-FFF2-40B4-BE49-F238E27FC236}">
                  <a16:creationId xmlns:a16="http://schemas.microsoft.com/office/drawing/2014/main" id="{12226B72-BC30-41A7-8750-9310FF3BC540}"/>
                </a:ext>
              </a:extLst>
            </p:cNvPr>
            <p:cNvSpPr txBox="1"/>
            <p:nvPr/>
          </p:nvSpPr>
          <p:spPr>
            <a:xfrm>
              <a:off x="973836" y="3759544"/>
              <a:ext cx="1603249" cy="341119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87"/>
                </a:lnSpc>
              </a:pPr>
              <a:r>
                <a:rPr lang="en-US" altLang="zh-CN" sz="2300" spc="-7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•</a:t>
              </a:r>
              <a:r>
                <a:rPr lang="en-US" altLang="zh-CN" sz="2300" spc="239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 </a:t>
              </a:r>
              <a:r>
                <a:rPr lang="en-US" altLang="zh-CN" sz="2300" spc="-69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1 GB RAM</a:t>
              </a:r>
              <a:r>
                <a:rPr lang="en-US" altLang="zh-CN" sz="2300" spc="-7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 </a:t>
              </a:r>
              <a:endParaRPr lang="en-US" altLang="zh-CN" sz="230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21" name="Text Box220">
              <a:extLst>
                <a:ext uri="{FF2B5EF4-FFF2-40B4-BE49-F238E27FC236}">
                  <a16:creationId xmlns:a16="http://schemas.microsoft.com/office/drawing/2014/main" id="{CF816D79-EA36-405D-A40D-F1768AEB5860}"/>
                </a:ext>
              </a:extLst>
            </p:cNvPr>
            <p:cNvSpPr txBox="1"/>
            <p:nvPr/>
          </p:nvSpPr>
          <p:spPr>
            <a:xfrm>
              <a:off x="973835" y="4053677"/>
              <a:ext cx="1270631" cy="341119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87"/>
                </a:lnSpc>
              </a:pPr>
              <a:r>
                <a:rPr lang="en-US" altLang="zh-CN" sz="2300" spc="-7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•</a:t>
              </a:r>
              <a:r>
                <a:rPr lang="en-US" altLang="zh-CN" sz="2300" spc="239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 </a:t>
              </a:r>
              <a:r>
                <a:rPr lang="en-US" altLang="zh-CN" sz="2300" spc="-8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WiFi</a:t>
              </a:r>
              <a:endParaRPr lang="en-US" altLang="zh-CN" sz="230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23" name="Text Box221">
              <a:extLst>
                <a:ext uri="{FF2B5EF4-FFF2-40B4-BE49-F238E27FC236}">
                  <a16:creationId xmlns:a16="http://schemas.microsoft.com/office/drawing/2014/main" id="{F441529E-82D2-4D16-A660-9A3ECAFE16C0}"/>
                </a:ext>
              </a:extLst>
            </p:cNvPr>
            <p:cNvSpPr txBox="1"/>
            <p:nvPr/>
          </p:nvSpPr>
          <p:spPr>
            <a:xfrm>
              <a:off x="973836" y="4347056"/>
              <a:ext cx="2150364" cy="341119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87"/>
                </a:lnSpc>
              </a:pPr>
              <a:r>
                <a:rPr lang="en-US" altLang="zh-CN" sz="2300" spc="-7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•</a:t>
              </a:r>
              <a:r>
                <a:rPr lang="en-US" altLang="zh-CN" sz="2300" spc="239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 </a:t>
              </a:r>
              <a:r>
                <a:rPr lang="en-US" altLang="zh-CN" sz="2300" spc="-10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Flash Memory</a:t>
              </a:r>
              <a:endParaRPr lang="en-US" altLang="zh-CN" sz="2300">
                <a:latin typeface="+mj-lt"/>
                <a:ea typeface="Calibri"/>
                <a:cs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7995F1-4236-41CA-B9DE-910552721F91}"/>
              </a:ext>
            </a:extLst>
          </p:cNvPr>
          <p:cNvGrpSpPr/>
          <p:nvPr/>
        </p:nvGrpSpPr>
        <p:grpSpPr>
          <a:xfrm>
            <a:off x="6601563" y="2408942"/>
            <a:ext cx="2510790" cy="977218"/>
            <a:chOff x="608451" y="5181600"/>
            <a:chExt cx="2510790" cy="977218"/>
          </a:xfrm>
        </p:grpSpPr>
        <p:sp>
          <p:nvSpPr>
            <p:cNvPr id="25" name="Text Box222">
              <a:extLst>
                <a:ext uri="{FF2B5EF4-FFF2-40B4-BE49-F238E27FC236}">
                  <a16:creationId xmlns:a16="http://schemas.microsoft.com/office/drawing/2014/main" id="{D57FD43E-C0C1-4BDD-B391-7A5A5EFE8825}"/>
                </a:ext>
              </a:extLst>
            </p:cNvPr>
            <p:cNvSpPr txBox="1"/>
            <p:nvPr/>
          </p:nvSpPr>
          <p:spPr>
            <a:xfrm>
              <a:off x="608451" y="5181600"/>
              <a:ext cx="2222754" cy="392415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marL="342900" indent="-342900" algn="l" rtl="0">
                <a:lnSpc>
                  <a:spcPts val="2668"/>
                </a:lnSpc>
                <a:buFont typeface="Wingdings" panose="05000000000000000000" pitchFamily="2" charset="2"/>
                <a:buChar char="Ø"/>
              </a:pPr>
              <a:r>
                <a:rPr lang="en-US" altLang="zh-CN" sz="2300" spc="-41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Intel </a:t>
              </a:r>
              <a:r>
                <a:rPr lang="en-US" altLang="zh-CN" sz="2300" spc="-41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Galileo</a:t>
              </a:r>
              <a:r>
                <a:rPr lang="en-US" altLang="zh-CN" sz="2300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 </a:t>
              </a:r>
              <a:endParaRPr lang="en-US" altLang="zh-CN" sz="230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27" name="Text Box223">
              <a:extLst>
                <a:ext uri="{FF2B5EF4-FFF2-40B4-BE49-F238E27FC236}">
                  <a16:creationId xmlns:a16="http://schemas.microsoft.com/office/drawing/2014/main" id="{0F87C875-C556-4DB8-81CF-6A71293DD397}"/>
                </a:ext>
              </a:extLst>
            </p:cNvPr>
            <p:cNvSpPr txBox="1"/>
            <p:nvPr/>
          </p:nvSpPr>
          <p:spPr>
            <a:xfrm>
              <a:off x="985641" y="5523566"/>
              <a:ext cx="1721684" cy="341119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87"/>
                </a:lnSpc>
              </a:pPr>
              <a:r>
                <a:rPr lang="en-US" altLang="zh-CN" sz="2300" spc="-7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•</a:t>
              </a:r>
              <a:r>
                <a:rPr lang="en-US" altLang="zh-CN" sz="2300" spc="239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 </a:t>
              </a:r>
              <a:r>
                <a:rPr lang="en-US" altLang="zh-CN" sz="2300" spc="-10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Quark x86</a:t>
              </a:r>
              <a:endParaRPr lang="en-US" altLang="zh-CN" sz="230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29" name="Text Box224">
              <a:extLst>
                <a:ext uri="{FF2B5EF4-FFF2-40B4-BE49-F238E27FC236}">
                  <a16:creationId xmlns:a16="http://schemas.microsoft.com/office/drawing/2014/main" id="{AC59D175-199F-4A3D-B4CE-3F42F727EDF2}"/>
                </a:ext>
              </a:extLst>
            </p:cNvPr>
            <p:cNvSpPr txBox="1"/>
            <p:nvPr/>
          </p:nvSpPr>
          <p:spPr>
            <a:xfrm>
              <a:off x="985641" y="5817699"/>
              <a:ext cx="2133600" cy="341119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87"/>
                </a:lnSpc>
              </a:pPr>
              <a:r>
                <a:rPr lang="en-US" altLang="zh-CN" sz="2300" spc="-7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•</a:t>
              </a:r>
              <a:r>
                <a:rPr lang="en-US" altLang="zh-CN" sz="2300" spc="239" dirty="0">
                  <a:solidFill>
                    <a:srgbClr val="000000"/>
                  </a:solidFill>
                  <a:latin typeface="+mj-lt"/>
                  <a:ea typeface="Arial"/>
                  <a:cs typeface="Arial"/>
                </a:rPr>
                <a:t> </a:t>
              </a:r>
              <a:r>
                <a:rPr lang="en-US" altLang="zh-CN" sz="2300" spc="-13" dirty="0">
                  <a:solidFill>
                    <a:srgbClr val="000000"/>
                  </a:solidFill>
                  <a:latin typeface="+mj-lt"/>
                  <a:ea typeface="Calibri"/>
                  <a:cs typeface="Calibri"/>
                </a:rPr>
                <a:t>256 MB RAM</a:t>
              </a:r>
              <a:endParaRPr lang="en-US" altLang="zh-CN" sz="2300">
                <a:latin typeface="+mj-lt"/>
                <a:ea typeface="Calibri"/>
                <a:cs typeface="Calibri"/>
              </a:endParaRPr>
            </a:p>
          </p:txBody>
        </p:sp>
      </p:grpSp>
      <p:pic>
        <p:nvPicPr>
          <p:cNvPr id="31" name="Image209">
            <a:extLst>
              <a:ext uri="{FF2B5EF4-FFF2-40B4-BE49-F238E27FC236}">
                <a16:creationId xmlns:a16="http://schemas.microsoft.com/office/drawing/2014/main" id="{A57C08BD-4675-4635-AD6C-8D397BAB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41" y="1298137"/>
            <a:ext cx="1823466" cy="1760220"/>
          </a:xfrm>
          <a:prstGeom prst="rect">
            <a:avLst/>
          </a:prstGeom>
          <a:noFill/>
        </p:spPr>
      </p:pic>
      <p:pic>
        <p:nvPicPr>
          <p:cNvPr id="33" name="Image210">
            <a:extLst>
              <a:ext uri="{FF2B5EF4-FFF2-40B4-BE49-F238E27FC236}">
                <a16:creationId xmlns:a16="http://schemas.microsoft.com/office/drawing/2014/main" id="{C3C8585B-F222-4581-B982-F1AFA64B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473" y="3652770"/>
            <a:ext cx="1933194" cy="1603248"/>
          </a:xfrm>
          <a:prstGeom prst="rect">
            <a:avLst/>
          </a:prstGeom>
          <a:noFill/>
        </p:spPr>
      </p:pic>
      <p:pic>
        <p:nvPicPr>
          <p:cNvPr id="35" name="Image211">
            <a:extLst>
              <a:ext uri="{FF2B5EF4-FFF2-40B4-BE49-F238E27FC236}">
                <a16:creationId xmlns:a16="http://schemas.microsoft.com/office/drawing/2014/main" id="{9A889930-ED0A-439B-8FA5-2C81641D6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42" y="4192388"/>
            <a:ext cx="1603249" cy="1398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255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225">
            <a:extLst>
              <a:ext uri="{FF2B5EF4-FFF2-40B4-BE49-F238E27FC236}">
                <a16:creationId xmlns:a16="http://schemas.microsoft.com/office/drawing/2014/main" id="{F631C181-E737-4262-8C04-779A5B52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2" y="1219200"/>
            <a:ext cx="8560708" cy="4824536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Sensor Processing and Network (cont.)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10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Further Reading – IoT Hardware Guide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8" name="Text Box229">
            <a:extLst>
              <a:ext uri="{FF2B5EF4-FFF2-40B4-BE49-F238E27FC236}">
                <a16:creationId xmlns:a16="http://schemas.microsoft.com/office/drawing/2014/main" id="{664D52D7-E978-48B6-9BEC-69748A404E25}"/>
              </a:ext>
            </a:extLst>
          </p:cNvPr>
          <p:cNvSpPr txBox="1"/>
          <p:nvPr/>
        </p:nvSpPr>
        <p:spPr>
          <a:xfrm>
            <a:off x="596646" y="2344088"/>
            <a:ext cx="7983208" cy="10849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2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Find the right IoT</a:t>
            </a:r>
            <a:r>
              <a:rPr lang="en-US" altLang="zh-CN" sz="23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13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development hardware for your product </a:t>
            </a:r>
            <a:r>
              <a:rPr lang="en-US" altLang="zh-CN" sz="2300" spc="-1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or DIY </a:t>
            </a:r>
            <a:r>
              <a:rPr lang="en-US" altLang="zh-CN" sz="2300" spc="-8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project needs. Compare leading boards/kits and get reviews and</a:t>
            </a:r>
            <a:r>
              <a:rPr lang="en-US" altLang="zh-CN" sz="2300" spc="17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pricing info.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14" name="Text Box232">
            <a:extLst>
              <a:ext uri="{FF2B5EF4-FFF2-40B4-BE49-F238E27FC236}">
                <a16:creationId xmlns:a16="http://schemas.microsoft.com/office/drawing/2014/main" id="{A7113607-703D-4EE9-A3B8-C7FA98B431E2}"/>
              </a:ext>
            </a:extLst>
          </p:cNvPr>
          <p:cNvSpPr txBox="1"/>
          <p:nvPr/>
        </p:nvSpPr>
        <p:spPr>
          <a:xfrm>
            <a:off x="596646" y="3605991"/>
            <a:ext cx="7102304" cy="293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10"/>
              </a:lnSpc>
            </a:pPr>
            <a:r>
              <a:rPr lang="en-US" altLang="zh-CN" sz="2300" spc="-4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2"/>
              </a:rPr>
              <a:t>https://www.postscapes.com/internet</a:t>
            </a:r>
            <a:r>
              <a:rPr lang="en-US" altLang="zh-CN" sz="23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‐of</a:t>
            </a:r>
            <a:r>
              <a:rPr lang="en-US" altLang="zh-CN" sz="23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‐things</a:t>
            </a:r>
            <a:r>
              <a:rPr lang="en-US" altLang="zh-CN" sz="23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‐hardware/</a:t>
            </a:r>
            <a:endParaRPr lang="en-US" altLang="zh-CN" sz="23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831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IoT Portion</a:t>
            </a:r>
            <a:endParaRPr kumimoji="1" lang="ja-JP" altLang="en-US" dirty="0"/>
          </a:p>
        </p:txBody>
      </p:sp>
      <p:pic>
        <p:nvPicPr>
          <p:cNvPr id="3" name="Image2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385E48-4B04-4F2E-9036-1D62AA53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93893"/>
            <a:ext cx="8640960" cy="3462302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33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IoT Gateway/Edge Gateway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BF4FA-26AE-4B39-A7AF-59FEAECDCA5B}"/>
              </a:ext>
            </a:extLst>
          </p:cNvPr>
          <p:cNvGrpSpPr/>
          <p:nvPr/>
        </p:nvGrpSpPr>
        <p:grpSpPr>
          <a:xfrm>
            <a:off x="5523678" y="2209800"/>
            <a:ext cx="3368802" cy="3438906"/>
            <a:chOff x="5523678" y="2209800"/>
            <a:chExt cx="3368802" cy="3438906"/>
          </a:xfrm>
        </p:grpSpPr>
        <p:pic>
          <p:nvPicPr>
            <p:cNvPr id="3" name="Image236">
              <a:extLst>
                <a:ext uri="{FF2B5EF4-FFF2-40B4-BE49-F238E27FC236}">
                  <a16:creationId xmlns:a16="http://schemas.microsoft.com/office/drawing/2014/main" id="{17B02EA4-2730-4393-A2E8-82051D4CA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3678" y="2209800"/>
              <a:ext cx="3368802" cy="1930146"/>
            </a:xfrm>
            <a:prstGeom prst="rect">
              <a:avLst/>
            </a:prstGeom>
            <a:noFill/>
          </p:spPr>
        </p:pic>
        <p:pic>
          <p:nvPicPr>
            <p:cNvPr id="9" name="Image237">
              <a:extLst>
                <a:ext uri="{FF2B5EF4-FFF2-40B4-BE49-F238E27FC236}">
                  <a16:creationId xmlns:a16="http://schemas.microsoft.com/office/drawing/2014/main" id="{6EE1DAB4-4597-4842-9F06-D1867FD58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4480" y="4210812"/>
              <a:ext cx="2161032" cy="1437894"/>
            </a:xfrm>
            <a:prstGeom prst="rect">
              <a:avLst/>
            </a:prstGeom>
            <a:noFill/>
          </p:spPr>
        </p:pic>
      </p:grpSp>
      <p:sp>
        <p:nvSpPr>
          <p:cNvPr id="12" name="Text Box239">
            <a:extLst>
              <a:ext uri="{FF2B5EF4-FFF2-40B4-BE49-F238E27FC236}">
                <a16:creationId xmlns:a16="http://schemas.microsoft.com/office/drawing/2014/main" id="{ECF82968-7974-4F88-AE68-6E57E695D09E}"/>
              </a:ext>
            </a:extLst>
          </p:cNvPr>
          <p:cNvSpPr txBox="1"/>
          <p:nvPr/>
        </p:nvSpPr>
        <p:spPr>
          <a:xfrm>
            <a:off x="33530" y="1785937"/>
            <a:ext cx="5129786" cy="10849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300" spc="-18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IOT </a:t>
            </a:r>
            <a:r>
              <a:rPr lang="en-US" altLang="zh-CN" sz="2300" spc="-18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gateway sets on </a:t>
            </a:r>
            <a:r>
              <a:rPr lang="en-US" altLang="zh-CN" sz="2300" spc="-18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the communication </a:t>
            </a:r>
            <a:r>
              <a:rPr lang="en-US" altLang="zh-CN" sz="2300" spc="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between IoT</a:t>
            </a:r>
            <a:r>
              <a:rPr lang="en-US" altLang="zh-CN" sz="230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17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devices, sensors, equipment, </a:t>
            </a:r>
            <a:r>
              <a:rPr lang="en-US" altLang="zh-CN" sz="2300" spc="-24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systems and the cloud.</a:t>
            </a:r>
            <a:r>
              <a:rPr lang="en-US" altLang="zh-CN" sz="230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18" name="Text Box242">
            <a:extLst>
              <a:ext uri="{FF2B5EF4-FFF2-40B4-BE49-F238E27FC236}">
                <a16:creationId xmlns:a16="http://schemas.microsoft.com/office/drawing/2014/main" id="{B69A56FD-45E8-4DB5-8835-B7CF5257BE32}"/>
              </a:ext>
            </a:extLst>
          </p:cNvPr>
          <p:cNvSpPr txBox="1"/>
          <p:nvPr/>
        </p:nvSpPr>
        <p:spPr>
          <a:xfrm>
            <a:off x="-1194" y="3124622"/>
            <a:ext cx="4954042" cy="7386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300" spc="-15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Practically</a:t>
            </a:r>
            <a:r>
              <a:rPr lang="en-US" altLang="zh-CN" sz="2300" spc="-1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, it connects the field </a:t>
            </a:r>
            <a:r>
              <a:rPr lang="en-US" altLang="zh-CN" sz="2300" spc="-15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and the </a:t>
            </a:r>
            <a:r>
              <a:rPr lang="en-US" altLang="zh-CN" sz="2300" spc="4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cloud.</a:t>
            </a:r>
            <a:r>
              <a:rPr lang="en-US" altLang="zh-CN" sz="2300" spc="1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2" name="Text Box244">
            <a:extLst>
              <a:ext uri="{FF2B5EF4-FFF2-40B4-BE49-F238E27FC236}">
                <a16:creationId xmlns:a16="http://schemas.microsoft.com/office/drawing/2014/main" id="{A96429B3-9D7D-4692-94F5-0AD66D4BFC2F}"/>
              </a:ext>
            </a:extLst>
          </p:cNvPr>
          <p:cNvSpPr txBox="1"/>
          <p:nvPr/>
        </p:nvSpPr>
        <p:spPr>
          <a:xfrm>
            <a:off x="33530" y="4063188"/>
            <a:ext cx="5410085" cy="7386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300" spc="-14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It </a:t>
            </a:r>
            <a:r>
              <a:rPr lang="en-US" altLang="zh-CN" sz="2300" spc="-14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usually offer local processing </a:t>
            </a:r>
            <a:r>
              <a:rPr lang="en-US" altLang="zh-CN" sz="2300" spc="-14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and storage </a:t>
            </a:r>
            <a:r>
              <a:rPr lang="en-US" altLang="zh-CN" sz="2300" spc="4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solutions. </a:t>
            </a:r>
            <a:r>
              <a:rPr lang="en-US" altLang="zh-CN" sz="2300" spc="18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6" name="Text Box246">
            <a:extLst>
              <a:ext uri="{FF2B5EF4-FFF2-40B4-BE49-F238E27FC236}">
                <a16:creationId xmlns:a16="http://schemas.microsoft.com/office/drawing/2014/main" id="{F4FB712D-BF2B-4011-84FC-3D097855B38A}"/>
              </a:ext>
            </a:extLst>
          </p:cNvPr>
          <p:cNvSpPr txBox="1"/>
          <p:nvPr/>
        </p:nvSpPr>
        <p:spPr>
          <a:xfrm>
            <a:off x="73617" y="5001754"/>
            <a:ext cx="5129786" cy="10849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300" spc="-1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It </a:t>
            </a:r>
            <a:r>
              <a:rPr lang="en-US" altLang="zh-CN" sz="2300" spc="-13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also have the ability </a:t>
            </a:r>
            <a:r>
              <a:rPr lang="en-US" altLang="zh-CN" sz="2300" spc="-1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to autonomously </a:t>
            </a:r>
            <a:r>
              <a:rPr lang="en-US" altLang="zh-CN" sz="2300" spc="-1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control field devices based on data input by</a:t>
            </a:r>
            <a:r>
              <a:rPr lang="en-US" altLang="zh-CN" sz="230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sensors.</a:t>
            </a:r>
            <a:r>
              <a:rPr lang="en-US" altLang="zh-CN" sz="2300" spc="17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765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IoT Gateway/Edge Gateway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B7E2B-826F-4E5F-A046-EDA1579B59EB}"/>
              </a:ext>
            </a:extLst>
          </p:cNvPr>
          <p:cNvSpPr txBox="1"/>
          <p:nvPr/>
        </p:nvSpPr>
        <p:spPr>
          <a:xfrm>
            <a:off x="533400" y="1371600"/>
            <a:ext cx="8153400" cy="460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latin typeface="+mj-lt"/>
              </a:rPr>
              <a:t>The need of the fields pushes to continuously increate the number of sensors. However, most of them can not communicate directly with systems.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latin typeface="+mj-lt"/>
              </a:rPr>
              <a:t>Many sensors are energy sensitive and don’t support energy‐intensive protocols like Wi‐Fi or Bluetooth.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latin typeface="+mj-lt"/>
              </a:rPr>
              <a:t>The generated data may include invaluable in its raw form, which can be filtered out locally.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latin typeface="+mj-lt"/>
              </a:rPr>
              <a:t>The data of some devices could be aggregated locally to save bandwidth.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latin typeface="+mj-lt"/>
              </a:rPr>
              <a:t>The devices are connecting to a variety of public and private networks, and often the data should be protected.</a:t>
            </a:r>
            <a:endParaRPr lang="en-US" sz="23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1212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IoT Gateway – Functionality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3" name="Text Box262">
            <a:extLst>
              <a:ext uri="{FF2B5EF4-FFF2-40B4-BE49-F238E27FC236}">
                <a16:creationId xmlns:a16="http://schemas.microsoft.com/office/drawing/2014/main" id="{C1B71EAC-C9D1-4F51-9936-6495CDE6428B}"/>
              </a:ext>
            </a:extLst>
          </p:cNvPr>
          <p:cNvSpPr txBox="1"/>
          <p:nvPr/>
        </p:nvSpPr>
        <p:spPr>
          <a:xfrm>
            <a:off x="596646" y="1989992"/>
            <a:ext cx="6480432" cy="4001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altLang="zh-CN" sz="2300" spc="6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An IoT </a:t>
            </a:r>
            <a:r>
              <a:rPr lang="en-US" altLang="zh-CN" sz="2300" spc="-4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gateway </a:t>
            </a:r>
            <a:r>
              <a:rPr lang="en-US" altLang="zh-CN" sz="2300" spc="-4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performs several critical functions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9" name="Text Box263">
            <a:extLst>
              <a:ext uri="{FF2B5EF4-FFF2-40B4-BE49-F238E27FC236}">
                <a16:creationId xmlns:a16="http://schemas.microsoft.com/office/drawing/2014/main" id="{D9FC896F-6CB5-40A6-B6DA-7334508EDBEB}"/>
              </a:ext>
            </a:extLst>
          </p:cNvPr>
          <p:cNvSpPr txBox="1"/>
          <p:nvPr/>
        </p:nvSpPr>
        <p:spPr>
          <a:xfrm>
            <a:off x="1600200" y="2457434"/>
            <a:ext cx="3024378" cy="4001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/>
            <a:r>
              <a:rPr lang="en-US" altLang="zh-CN" sz="2300" spc="-7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233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42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Translating protocols</a:t>
            </a:r>
            <a:r>
              <a:rPr lang="en-US" altLang="zh-CN" sz="23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11" name="Text Box264">
            <a:extLst>
              <a:ext uri="{FF2B5EF4-FFF2-40B4-BE49-F238E27FC236}">
                <a16:creationId xmlns:a16="http://schemas.microsoft.com/office/drawing/2014/main" id="{AB4EBAFE-58C9-4425-BFBC-CD601CBCC2E4}"/>
              </a:ext>
            </a:extLst>
          </p:cNvPr>
          <p:cNvSpPr txBox="1"/>
          <p:nvPr/>
        </p:nvSpPr>
        <p:spPr>
          <a:xfrm>
            <a:off x="1600200" y="2781289"/>
            <a:ext cx="2338578" cy="4001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/>
            <a:r>
              <a:rPr lang="en-US" altLang="zh-CN" sz="2300" spc="-7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233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12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Encrypting data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13" name="Text Box265">
            <a:extLst>
              <a:ext uri="{FF2B5EF4-FFF2-40B4-BE49-F238E27FC236}">
                <a16:creationId xmlns:a16="http://schemas.microsoft.com/office/drawing/2014/main" id="{5C2503AB-CFA3-4C43-94BB-BF6DB58C49D7}"/>
              </a:ext>
            </a:extLst>
          </p:cNvPr>
          <p:cNvSpPr txBox="1"/>
          <p:nvPr/>
        </p:nvSpPr>
        <p:spPr>
          <a:xfrm>
            <a:off x="1600200" y="3105145"/>
            <a:ext cx="3786378" cy="4001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/>
            <a:r>
              <a:rPr lang="en-US" altLang="zh-CN" sz="2300" spc="-7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233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13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Aggregating and filtering data.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15" name="Text Box266">
            <a:extLst>
              <a:ext uri="{FF2B5EF4-FFF2-40B4-BE49-F238E27FC236}">
                <a16:creationId xmlns:a16="http://schemas.microsoft.com/office/drawing/2014/main" id="{8A13723E-8F30-463F-8F43-EC694F65F3B2}"/>
              </a:ext>
            </a:extLst>
          </p:cNvPr>
          <p:cNvSpPr txBox="1"/>
          <p:nvPr/>
        </p:nvSpPr>
        <p:spPr>
          <a:xfrm>
            <a:off x="1600200" y="3429000"/>
            <a:ext cx="4014978" cy="4001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/>
            <a:r>
              <a:rPr lang="en-US" altLang="zh-CN" sz="2300" spc="-7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233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28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Processing and managing data.</a:t>
            </a:r>
            <a:r>
              <a:rPr lang="en-US" altLang="zh-CN" sz="23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17" name="Text Box267">
            <a:extLst>
              <a:ext uri="{FF2B5EF4-FFF2-40B4-BE49-F238E27FC236}">
                <a16:creationId xmlns:a16="http://schemas.microsoft.com/office/drawing/2014/main" id="{37E72375-42D5-4C42-98BE-7090AF4DB5BF}"/>
              </a:ext>
            </a:extLst>
          </p:cNvPr>
          <p:cNvSpPr txBox="1"/>
          <p:nvPr/>
        </p:nvSpPr>
        <p:spPr>
          <a:xfrm>
            <a:off x="502158" y="4020242"/>
            <a:ext cx="6669408" cy="4001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altLang="zh-CN" sz="2300" spc="-2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To </a:t>
            </a:r>
            <a:r>
              <a:rPr lang="en-US" altLang="zh-CN" sz="2300" spc="-2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support these functions, it also needs local storage.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77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4254-4027-493E-9211-7F34DBE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6518-073B-4D64-AB8B-E7EA10DF3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D81F-9066-4017-B8FE-ADD6D6CC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BCAF-5933-4E95-BA9E-96AED240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36519-AFBF-4579-8577-50AA0663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7178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IoT Gateway – Important Tasks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3" name="Text Box270">
            <a:extLst>
              <a:ext uri="{FF2B5EF4-FFF2-40B4-BE49-F238E27FC236}">
                <a16:creationId xmlns:a16="http://schemas.microsoft.com/office/drawing/2014/main" id="{71B190A2-34CA-4DFC-A77F-D24CA347FF4C}"/>
              </a:ext>
            </a:extLst>
          </p:cNvPr>
          <p:cNvSpPr txBox="1"/>
          <p:nvPr/>
        </p:nvSpPr>
        <p:spPr>
          <a:xfrm>
            <a:off x="457200" y="1488458"/>
            <a:ext cx="5432353" cy="3172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14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IoT</a:t>
            </a:r>
            <a:r>
              <a:rPr lang="en-US" altLang="zh-CN" sz="2300" spc="-11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23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gateways can perform a important tasks</a:t>
            </a:r>
            <a:r>
              <a:rPr lang="en-US" altLang="zh-CN" sz="23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9" name="Text Box271">
            <a:extLst>
              <a:ext uri="{FF2B5EF4-FFF2-40B4-BE49-F238E27FC236}">
                <a16:creationId xmlns:a16="http://schemas.microsoft.com/office/drawing/2014/main" id="{91DF218C-E2E6-41DC-B9A4-EDD0FBBAD5F0}"/>
              </a:ext>
            </a:extLst>
          </p:cNvPr>
          <p:cNvSpPr txBox="1"/>
          <p:nvPr/>
        </p:nvSpPr>
        <p:spPr>
          <a:xfrm>
            <a:off x="628476" y="2018205"/>
            <a:ext cx="7923888" cy="7386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b="1" spc="-29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High Scalability</a:t>
            </a:r>
            <a:r>
              <a:rPr lang="en-US" altLang="zh-CN" sz="2300" b="1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–</a:t>
            </a:r>
            <a:r>
              <a:rPr lang="en-US" altLang="zh-CN" sz="2300" spc="12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1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receive intelligent data from the </a:t>
            </a:r>
            <a:r>
              <a:rPr lang="en-US" altLang="zh-CN" sz="2300" spc="-15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datacenter or </a:t>
            </a:r>
            <a:r>
              <a:rPr lang="en-US" altLang="zh-CN" sz="2300" spc="2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cloud and push into the field or network edge.</a:t>
            </a:r>
            <a:r>
              <a:rPr lang="en-US" altLang="zh-CN" sz="2300" spc="-50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13" name="Text Box273">
            <a:extLst>
              <a:ext uri="{FF2B5EF4-FFF2-40B4-BE49-F238E27FC236}">
                <a16:creationId xmlns:a16="http://schemas.microsoft.com/office/drawing/2014/main" id="{CC77899B-2C5B-4034-9E9F-0838E3E9BC31}"/>
              </a:ext>
            </a:extLst>
          </p:cNvPr>
          <p:cNvSpPr txBox="1"/>
          <p:nvPr/>
        </p:nvSpPr>
        <p:spPr>
          <a:xfrm>
            <a:off x="596646" y="2855062"/>
            <a:ext cx="7955718" cy="6617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88989" indent="-188989" algn="l" rtl="0">
              <a:lnSpc>
                <a:spcPts val="2444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b="1" spc="-3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Lowering Costs</a:t>
            </a:r>
            <a:r>
              <a:rPr lang="en-US" altLang="zh-CN" sz="2300" b="1" spc="-11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–</a:t>
            </a:r>
            <a:r>
              <a:rPr lang="en-US" altLang="zh-CN" sz="2300" spc="1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1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sensor/edge devices doesn</a:t>
            </a:r>
            <a:r>
              <a:rPr lang="en-US" altLang="zh-CN" sz="2300" spc="-44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’t have high</a:t>
            </a:r>
            <a:r>
              <a:rPr lang="en-US" altLang="zh-CN" sz="2300" spc="52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1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processing power, memory or storage, the gateway does </a:t>
            </a:r>
            <a:r>
              <a:rPr lang="en-US" altLang="zh-CN" sz="2300" spc="-15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it for them.</a:t>
            </a:r>
            <a:r>
              <a:rPr lang="en-US" altLang="zh-CN" sz="2300" spc="2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17" name="Text Box275">
            <a:extLst>
              <a:ext uri="{FF2B5EF4-FFF2-40B4-BE49-F238E27FC236}">
                <a16:creationId xmlns:a16="http://schemas.microsoft.com/office/drawing/2014/main" id="{AAAECDCD-B626-4CB7-B5F0-99B7CCBD1462}"/>
              </a:ext>
            </a:extLst>
          </p:cNvPr>
          <p:cNvSpPr txBox="1"/>
          <p:nvPr/>
        </p:nvSpPr>
        <p:spPr>
          <a:xfrm>
            <a:off x="596646" y="3672168"/>
            <a:ext cx="6876585" cy="7386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b="1" spc="-3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Faster Production</a:t>
            </a:r>
            <a:r>
              <a:rPr lang="en-US" altLang="zh-CN" sz="2300" b="1" spc="-9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–</a:t>
            </a:r>
            <a:r>
              <a:rPr lang="en-US" altLang="zh-CN" sz="2300" spc="1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17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an accelerated and </a:t>
            </a:r>
            <a:r>
              <a:rPr lang="en-US" altLang="zh-CN" sz="2300" spc="-17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more advanced </a:t>
            </a:r>
            <a:r>
              <a:rPr lang="en-US" altLang="zh-CN" sz="2300" spc="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production line can decrease time</a:t>
            </a:r>
            <a:r>
              <a:rPr lang="en-US" altLang="zh-CN" sz="2300" spc="-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‐to</a:t>
            </a:r>
            <a:r>
              <a:rPr lang="en-US" altLang="zh-CN" sz="2300" spc="-9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‐market significantly.</a:t>
            </a:r>
            <a:r>
              <a:rPr lang="en-US" altLang="zh-CN" sz="2300" spc="-5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1" name="Text Box277">
            <a:extLst>
              <a:ext uri="{FF2B5EF4-FFF2-40B4-BE49-F238E27FC236}">
                <a16:creationId xmlns:a16="http://schemas.microsoft.com/office/drawing/2014/main" id="{083976B1-DD85-4860-8818-907FE9E41371}"/>
              </a:ext>
            </a:extLst>
          </p:cNvPr>
          <p:cNvSpPr txBox="1"/>
          <p:nvPr/>
        </p:nvSpPr>
        <p:spPr>
          <a:xfrm>
            <a:off x="632334" y="4540188"/>
            <a:ext cx="7710869" cy="7386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b="1" spc="-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Reduce Telecommunications Cost</a:t>
            </a:r>
            <a:r>
              <a:rPr lang="en-US" altLang="zh-CN" sz="2300" b="1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–</a:t>
            </a:r>
            <a:r>
              <a:rPr lang="en-US" altLang="zh-CN" sz="2300" spc="11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21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less </a:t>
            </a:r>
            <a:r>
              <a:rPr lang="en-US" altLang="zh-CN" sz="2300" spc="-2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M2M communication </a:t>
            </a:r>
            <a:r>
              <a:rPr lang="en-US" altLang="zh-CN" sz="2300" spc="-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means a smaller network and (WAN) traffic.</a:t>
            </a:r>
            <a:r>
              <a:rPr lang="en-US" altLang="zh-CN" sz="230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25" name="Text Box279">
            <a:extLst>
              <a:ext uri="{FF2B5EF4-FFF2-40B4-BE49-F238E27FC236}">
                <a16:creationId xmlns:a16="http://schemas.microsoft.com/office/drawing/2014/main" id="{97723916-E80E-45D1-89E2-2628501B7314}"/>
              </a:ext>
            </a:extLst>
          </p:cNvPr>
          <p:cNvSpPr txBox="1"/>
          <p:nvPr/>
        </p:nvSpPr>
        <p:spPr>
          <a:xfrm>
            <a:off x="596646" y="5355766"/>
            <a:ext cx="7276183" cy="7386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b="1" spc="-2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Mitigate Risks</a:t>
            </a:r>
            <a:r>
              <a:rPr lang="en-US" altLang="zh-CN" sz="2300" b="1" spc="-7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–</a:t>
            </a:r>
            <a:r>
              <a:rPr lang="en-US" altLang="zh-CN" sz="2300" spc="15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18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gateways can isolate defected </a:t>
            </a:r>
            <a:r>
              <a:rPr lang="en-US" altLang="zh-CN" sz="2300" spc="-18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devices and </a:t>
            </a:r>
            <a:r>
              <a:rPr lang="en-US" altLang="zh-CN" sz="2300" spc="-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sensors before they cause damage or problems.</a:t>
            </a:r>
            <a:r>
              <a:rPr lang="en-US" altLang="zh-CN" sz="2300" spc="-50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1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64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kumimoji="1" lang="en-US" altLang="ja-JP"/>
              <a:t>Structure of I</a:t>
            </a:r>
            <a:r>
              <a:rPr lang="en-US" altLang="ja-JP"/>
              <a:t>oT network/system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117BF-622E-4167-958F-AF58AEC2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01" y="1217921"/>
            <a:ext cx="5857900" cy="5435165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895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IoT Gateway – Security Layer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44896-3610-478D-AFF2-B6802A361417}"/>
              </a:ext>
            </a:extLst>
          </p:cNvPr>
          <p:cNvSpPr txBox="1"/>
          <p:nvPr/>
        </p:nvSpPr>
        <p:spPr>
          <a:xfrm>
            <a:off x="475060" y="1676400"/>
            <a:ext cx="81922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baseline="0">
                <a:latin typeface="+mj-lt"/>
              </a:rPr>
              <a:t>Increase of the number of edge devices.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baseline="0">
                <a:latin typeface="+mj-lt"/>
              </a:rPr>
              <a:t>A combination of public and private networks.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baseline="0">
                <a:latin typeface="+mj-lt"/>
              </a:rPr>
              <a:t>Prevent any data tampering or unrestricted access.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baseline="0">
                <a:latin typeface="+mj-lt"/>
              </a:rPr>
              <a:t>Device ID (e.g. MAC addres) enables defining and managing device certificates, but to encrypt the data between the device and the cloud is impossible with the IOT gateway.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baseline="0">
                <a:latin typeface="+mj-lt"/>
              </a:rPr>
              <a:t>Mediate the on‐boarding of devices.</a:t>
            </a:r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2434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IoT Gateway – Real-Time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pic>
        <p:nvPicPr>
          <p:cNvPr id="3" name="Image293">
            <a:extLst>
              <a:ext uri="{FF2B5EF4-FFF2-40B4-BE49-F238E27FC236}">
                <a16:creationId xmlns:a16="http://schemas.microsoft.com/office/drawing/2014/main" id="{2F396FFC-629E-4A93-8002-F9DB7FB9B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648594"/>
            <a:ext cx="6934200" cy="2741147"/>
          </a:xfrm>
          <a:prstGeom prst="rect">
            <a:avLst/>
          </a:prstGeom>
          <a:noFill/>
        </p:spPr>
      </p:pic>
      <p:sp>
        <p:nvSpPr>
          <p:cNvPr id="9" name="Text Box295">
            <a:extLst>
              <a:ext uri="{FF2B5EF4-FFF2-40B4-BE49-F238E27FC236}">
                <a16:creationId xmlns:a16="http://schemas.microsoft.com/office/drawing/2014/main" id="{CDD4C99B-53C6-42B4-98D5-21C8A40C1D86}"/>
              </a:ext>
            </a:extLst>
          </p:cNvPr>
          <p:cNvSpPr txBox="1"/>
          <p:nvPr/>
        </p:nvSpPr>
        <p:spPr>
          <a:xfrm>
            <a:off x="238599" y="1601444"/>
            <a:ext cx="5605941" cy="3172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14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IoT</a:t>
            </a:r>
            <a:r>
              <a:rPr lang="en-US" altLang="zh-CN" sz="2300" spc="-12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1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gateways can also address the actuators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11" name="Text Box296">
            <a:extLst>
              <a:ext uri="{FF2B5EF4-FFF2-40B4-BE49-F238E27FC236}">
                <a16:creationId xmlns:a16="http://schemas.microsoft.com/office/drawing/2014/main" id="{9BAEB78C-C0B7-4268-B511-EE8433B2947C}"/>
              </a:ext>
            </a:extLst>
          </p:cNvPr>
          <p:cNvSpPr txBox="1"/>
          <p:nvPr/>
        </p:nvSpPr>
        <p:spPr>
          <a:xfrm>
            <a:off x="389103" y="2025567"/>
            <a:ext cx="7259637" cy="7386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4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The IOT</a:t>
            </a:r>
            <a:r>
              <a:rPr lang="en-US" altLang="zh-CN" sz="2300" spc="-14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‐gateway receives data from the sensors (field</a:t>
            </a:r>
            <a:r>
              <a:rPr lang="en-US" altLang="zh-CN" sz="2300" spc="-14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) and </a:t>
            </a:r>
            <a:r>
              <a:rPr lang="en-US" altLang="zh-CN" sz="2300" spc="-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based on that it can also activate actuators.</a:t>
            </a:r>
            <a:r>
              <a:rPr lang="en-US" altLang="zh-CN" sz="230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sp>
        <p:nvSpPr>
          <p:cNvPr id="15" name="Text Box298">
            <a:extLst>
              <a:ext uri="{FF2B5EF4-FFF2-40B4-BE49-F238E27FC236}">
                <a16:creationId xmlns:a16="http://schemas.microsoft.com/office/drawing/2014/main" id="{0432BD4A-AC3B-4FEE-AF00-2ED34063D545}"/>
              </a:ext>
            </a:extLst>
          </p:cNvPr>
          <p:cNvSpPr txBox="1"/>
          <p:nvPr/>
        </p:nvSpPr>
        <p:spPr>
          <a:xfrm>
            <a:off x="389103" y="2899115"/>
            <a:ext cx="7514926" cy="7386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300" spc="0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300" spc="44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300" spc="-11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The response of gateway could you generated based </a:t>
            </a:r>
            <a:r>
              <a:rPr lang="en-US" altLang="zh-CN" sz="2300" spc="-11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on local </a:t>
            </a:r>
            <a:r>
              <a:rPr lang="en-US" altLang="zh-CN" sz="2300" spc="-1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knowledge, or received from the cloud.</a:t>
            </a:r>
            <a:r>
              <a:rPr lang="en-US" altLang="zh-CN" sz="230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altLang="zh-CN" sz="2300" spc="-16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984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IoT Gateway – Properties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8AF7E-71E1-4664-A4C6-8726CEFC5EC1}"/>
              </a:ext>
            </a:extLst>
          </p:cNvPr>
          <p:cNvSpPr txBox="1"/>
          <p:nvPr/>
        </p:nvSpPr>
        <p:spPr>
          <a:xfrm>
            <a:off x="392365" y="1628659"/>
            <a:ext cx="87265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200" b="0" i="0" u="none" strike="noStrike" baseline="0">
                <a:latin typeface="+mj-lt"/>
              </a:rPr>
              <a:t>• </a:t>
            </a:r>
            <a:r>
              <a:rPr lang="en-US" sz="2200" b="1" i="0" u="none" strike="noStrike" baseline="0">
                <a:latin typeface="+mj-lt"/>
              </a:rPr>
              <a:t>Network Security </a:t>
            </a:r>
            <a:r>
              <a:rPr lang="en-US" sz="2200" b="0" i="0" u="none" strike="noStrike" baseline="0">
                <a:latin typeface="+mj-lt"/>
              </a:rPr>
              <a:t>–providing strong security to the communicating channels and support encryption of the transmitted data.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200" b="0" i="0" u="none" strike="noStrike" baseline="0">
                <a:latin typeface="+mj-lt"/>
              </a:rPr>
              <a:t>• </a:t>
            </a:r>
            <a:r>
              <a:rPr lang="en-US" sz="2200" b="1" i="0" u="none" strike="noStrike" baseline="0">
                <a:latin typeface="+mj-lt"/>
              </a:rPr>
              <a:t>Downtime </a:t>
            </a:r>
            <a:r>
              <a:rPr lang="en-US" sz="2200" b="0" i="0" u="none" strike="noStrike" baseline="0">
                <a:latin typeface="+mj-lt"/>
              </a:rPr>
              <a:t>–functioning properly when there is no internet connection, e.g. caching and queuing data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200" b="0" i="0" u="none" strike="noStrike" baseline="0">
                <a:latin typeface="+mj-lt"/>
              </a:rPr>
              <a:t>• </a:t>
            </a:r>
            <a:r>
              <a:rPr lang="en-US" sz="2200" b="1" i="0" u="none" strike="noStrike" baseline="0">
                <a:latin typeface="+mj-lt"/>
              </a:rPr>
              <a:t>Connectivity </a:t>
            </a:r>
            <a:r>
              <a:rPr lang="en-US" sz="2200" b="0" i="0" u="none" strike="noStrike" baseline="0">
                <a:latin typeface="+mj-lt"/>
              </a:rPr>
              <a:t>– The field may have low network speed, or it may be charged based on the amount of data sent to thee cloud. You need to look for a support of appropriate protocols; e.g. CoAP and MQTT.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200" b="0" i="0" u="none" strike="noStrike" baseline="0">
                <a:latin typeface="+mj-lt"/>
              </a:rPr>
              <a:t>• </a:t>
            </a:r>
            <a:r>
              <a:rPr lang="en-US" sz="2200" b="1" i="0" u="none" strike="noStrike" baseline="0">
                <a:latin typeface="+mj-lt"/>
              </a:rPr>
              <a:t>Remote update </a:t>
            </a:r>
            <a:r>
              <a:rPr lang="en-US" sz="2200" b="0" i="0" u="none" strike="noStrike" baseline="0">
                <a:latin typeface="+mj-lt"/>
              </a:rPr>
              <a:t>– An appropriate OS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200" b="0" i="0" u="none" strike="noStrike" baseline="0">
                <a:latin typeface="+mj-lt"/>
              </a:rPr>
              <a:t>• </a:t>
            </a:r>
            <a:r>
              <a:rPr lang="en-US" sz="2200" b="1" i="0" u="none" strike="noStrike" baseline="0">
                <a:latin typeface="+mj-lt"/>
              </a:rPr>
              <a:t>Power </a:t>
            </a:r>
            <a:r>
              <a:rPr lang="en-US" sz="2200" b="0" i="0" u="none" strike="noStrike" baseline="0">
                <a:latin typeface="+mj-lt"/>
              </a:rPr>
              <a:t>– Survive power fluctuation or shortage, its should also be able to restore itself.</a:t>
            </a:r>
            <a:endParaRPr lang="en-US" sz="2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1363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r>
              <a:rPr lang="en-US"/>
              <a:t>IoT Portion – Tier 1&amp;2</a:t>
            </a:r>
          </a:p>
        </p:txBody>
      </p:sp>
      <p:pic>
        <p:nvPicPr>
          <p:cNvPr id="9" name="Image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0B1D94-9969-4369-8674-A5DF7F6F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08689"/>
            <a:ext cx="8640960" cy="3432710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76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588F991-C4B1-4541-8BAC-6EB288A2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Image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A00BC5-A9AA-4490-AE8F-A829217F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95867"/>
            <a:ext cx="8640960" cy="3458354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96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Sensors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510DB-A458-47FC-8B50-507D935A7DB3}"/>
              </a:ext>
            </a:extLst>
          </p:cNvPr>
          <p:cNvSpPr txBox="1"/>
          <p:nvPr/>
        </p:nvSpPr>
        <p:spPr>
          <a:xfrm>
            <a:off x="280457" y="1619321"/>
            <a:ext cx="517051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b="0" i="0" u="none" strike="noStrike" baseline="0">
                <a:latin typeface="+mj-lt"/>
              </a:rPr>
              <a:t>An electronic component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b="1">
                <a:latin typeface="+mj-lt"/>
              </a:rPr>
              <a:t>D</a:t>
            </a:r>
            <a:r>
              <a:rPr lang="en-US" sz="2400" b="1" i="0" u="none" strike="noStrike" baseline="0">
                <a:latin typeface="+mj-lt"/>
              </a:rPr>
              <a:t>etects events </a:t>
            </a:r>
            <a:r>
              <a:rPr lang="en-US" sz="2400" b="0" i="0" u="none" strike="noStrike" baseline="0">
                <a:latin typeface="+mj-lt"/>
              </a:rPr>
              <a:t>or </a:t>
            </a:r>
            <a:r>
              <a:rPr lang="en-US" sz="2400" b="1" i="0" u="none" strike="noStrike" baseline="0">
                <a:latin typeface="+mj-lt"/>
              </a:rPr>
              <a:t>changes</a:t>
            </a:r>
            <a:r>
              <a:rPr lang="en-US" sz="2400" b="0" i="0" u="none" strike="noStrike" baseline="0">
                <a:latin typeface="+mj-lt"/>
              </a:rPr>
              <a:t> in its environment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b="1" i="0" u="none" strike="noStrike" baseline="0">
                <a:latin typeface="+mj-lt"/>
              </a:rPr>
              <a:t>Send the information </a:t>
            </a:r>
            <a:r>
              <a:rPr lang="en-US" sz="2400" b="0" i="0" u="none" strike="noStrike" baseline="0">
                <a:latin typeface="+mj-lt"/>
              </a:rPr>
              <a:t>to a computer processor 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>
                <a:latin typeface="+mj-lt"/>
              </a:rPr>
              <a:t>A</a:t>
            </a:r>
            <a:r>
              <a:rPr lang="en-US" sz="2400" b="0" i="0" u="none" strike="noStrike" baseline="0">
                <a:latin typeface="+mj-lt"/>
              </a:rPr>
              <a:t> sensor vs one property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b="0" i="0" u="none" strike="noStrike" baseline="0">
                <a:latin typeface="+mj-lt"/>
              </a:rPr>
              <a:t>It be sensitive to the measured property and insensitive to any other property.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DCF088-D1A9-4B71-877C-9F28A498A105}"/>
              </a:ext>
            </a:extLst>
          </p:cNvPr>
          <p:cNvGrpSpPr/>
          <p:nvPr/>
        </p:nvGrpSpPr>
        <p:grpSpPr>
          <a:xfrm>
            <a:off x="6095770" y="1854159"/>
            <a:ext cx="2767773" cy="3478902"/>
            <a:chOff x="6068286" y="1484619"/>
            <a:chExt cx="2767773" cy="3478902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F381F9AF-B4CE-4DF4-8855-E8B84D1109B8}"/>
                </a:ext>
              </a:extLst>
            </p:cNvPr>
            <p:cNvSpPr/>
            <p:nvPr/>
          </p:nvSpPr>
          <p:spPr>
            <a:xfrm>
              <a:off x="6934200" y="2091593"/>
              <a:ext cx="762000" cy="68580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BE8F3F-3387-4071-8342-C9597A73009E}"/>
                </a:ext>
              </a:extLst>
            </p:cNvPr>
            <p:cNvSpPr txBox="1"/>
            <p:nvPr/>
          </p:nvSpPr>
          <p:spPr>
            <a:xfrm>
              <a:off x="6134100" y="1484619"/>
              <a:ext cx="23622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/>
              <a:r>
                <a:rPr lang="en-US" sz="2400" b="1" i="0" u="none" strike="noStrike" baseline="0">
                  <a:latin typeface="+mj-lt"/>
                </a:rPr>
                <a:t>Analog Sensors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9E192A-9AB5-4238-8CEF-254C6136AC56}"/>
                </a:ext>
              </a:extLst>
            </p:cNvPr>
            <p:cNvSpPr txBox="1"/>
            <p:nvPr/>
          </p:nvSpPr>
          <p:spPr>
            <a:xfrm>
              <a:off x="6068286" y="2839044"/>
              <a:ext cx="256788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 algn="ctr"/>
              <a:r>
                <a:rPr lang="en-US" sz="2400" b="1" i="0" u="none" strike="noStrike" baseline="0">
                  <a:latin typeface="+mj-lt"/>
                </a:rPr>
                <a:t>Analog-to-Digital Conversion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51FA73-CE49-41C6-B918-A3D424379B22}"/>
                </a:ext>
              </a:extLst>
            </p:cNvPr>
            <p:cNvSpPr txBox="1"/>
            <p:nvPr/>
          </p:nvSpPr>
          <p:spPr>
            <a:xfrm>
              <a:off x="6268179" y="4501856"/>
              <a:ext cx="25678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 algn="ctr"/>
              <a:r>
                <a:rPr lang="en-US" sz="2400" b="1" i="0" u="none" strike="noStrike" baseline="0">
                  <a:latin typeface="+mj-lt"/>
                </a:rPr>
                <a:t>Signal Processing</a:t>
              </a: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898B6A44-7DBC-446C-B18E-9E1ECA83A044}"/>
                </a:ext>
              </a:extLst>
            </p:cNvPr>
            <p:cNvSpPr/>
            <p:nvPr/>
          </p:nvSpPr>
          <p:spPr>
            <a:xfrm>
              <a:off x="6971226" y="3731692"/>
              <a:ext cx="762000" cy="68580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92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4434" y="302458"/>
            <a:ext cx="3267099" cy="693390"/>
          </a:xfrm>
        </p:spPr>
        <p:txBody>
          <a:bodyPr/>
          <a:lstStyle/>
          <a:p>
            <a:r>
              <a:rPr lang="en-US" altLang="ja-JP"/>
              <a:t>Processing Data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1" name="Text Box33">
            <a:extLst>
              <a:ext uri="{FF2B5EF4-FFF2-40B4-BE49-F238E27FC236}">
                <a16:creationId xmlns:a16="http://schemas.microsoft.com/office/drawing/2014/main" id="{00BAADDB-C1B6-41D0-8922-E7CA78706964}"/>
              </a:ext>
            </a:extLst>
          </p:cNvPr>
          <p:cNvSpPr txBox="1"/>
          <p:nvPr/>
        </p:nvSpPr>
        <p:spPr>
          <a:xfrm>
            <a:off x="7022" y="1961316"/>
            <a:ext cx="4564977" cy="7386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400" spc="-2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Computer </a:t>
            </a:r>
            <a:r>
              <a:rPr lang="en-US" altLang="zh-CN" sz="2400" spc="-2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collect/</a:t>
            </a:r>
            <a:r>
              <a:rPr lang="en-US" altLang="zh-CN" sz="2400" spc="-2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receive data </a:t>
            </a:r>
            <a:r>
              <a:rPr lang="en-US" altLang="zh-CN" sz="2400" spc="-25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from a set of sensors</a:t>
            </a:r>
            <a:endParaRPr lang="en-US" altLang="zh-CN" sz="2400">
              <a:latin typeface="+mj-lt"/>
              <a:ea typeface="Calibri"/>
              <a:cs typeface="Calibri"/>
            </a:endParaRPr>
          </a:p>
        </p:txBody>
      </p:sp>
      <p:sp>
        <p:nvSpPr>
          <p:cNvPr id="34" name="Text Box36">
            <a:extLst>
              <a:ext uri="{FF2B5EF4-FFF2-40B4-BE49-F238E27FC236}">
                <a16:creationId xmlns:a16="http://schemas.microsoft.com/office/drawing/2014/main" id="{641D07A0-96AB-4F20-8A10-75392AF7F3AE}"/>
              </a:ext>
            </a:extLst>
          </p:cNvPr>
          <p:cNvSpPr txBox="1"/>
          <p:nvPr/>
        </p:nvSpPr>
        <p:spPr>
          <a:xfrm>
            <a:off x="55543" y="2839237"/>
            <a:ext cx="4618814" cy="392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altLang="zh-CN" sz="2400" spc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C</a:t>
            </a:r>
            <a:r>
              <a:rPr lang="en-US" altLang="zh-CN" sz="2400" spc="-2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omputer </a:t>
            </a:r>
            <a:r>
              <a:rPr lang="en-US" altLang="zh-CN" sz="2400" spc="-2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Interface</a:t>
            </a:r>
            <a:r>
              <a:rPr lang="en-US" altLang="zh-CN" sz="2400" spc="-9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’s Components</a:t>
            </a:r>
            <a:endParaRPr lang="en-US" altLang="zh-CN" sz="2400">
              <a:latin typeface="+mj-lt"/>
              <a:ea typeface="Calibri"/>
              <a:cs typeface="Calibri"/>
            </a:endParaRPr>
          </a:p>
        </p:txBody>
      </p:sp>
      <p:sp>
        <p:nvSpPr>
          <p:cNvPr id="35" name="Text Box37">
            <a:extLst>
              <a:ext uri="{FF2B5EF4-FFF2-40B4-BE49-F238E27FC236}">
                <a16:creationId xmlns:a16="http://schemas.microsoft.com/office/drawing/2014/main" id="{24AD83D2-7C6E-4792-AC5C-6001C97ED945}"/>
              </a:ext>
            </a:extLst>
          </p:cNvPr>
          <p:cNvSpPr txBox="1"/>
          <p:nvPr/>
        </p:nvSpPr>
        <p:spPr>
          <a:xfrm>
            <a:off x="667570" y="3313960"/>
            <a:ext cx="4518482" cy="6360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287"/>
              </a:lnSpc>
            </a:pPr>
            <a:r>
              <a:rPr lang="en-US" altLang="zh-CN" sz="2400" spc="-7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</a:t>
            </a:r>
            <a:r>
              <a:rPr lang="en-US" altLang="zh-CN" sz="2400" spc="239" dirty="0">
                <a:solidFill>
                  <a:srgbClr val="000000"/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Sensors to measure </a:t>
            </a:r>
            <a:r>
              <a:rPr lang="en-US" altLang="zh-CN" sz="2400" spc="-27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continuous and </a:t>
            </a:r>
            <a:r>
              <a:rPr lang="en-US" altLang="zh-CN" sz="2400" spc="-13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discrete process variables</a:t>
            </a:r>
            <a:endParaRPr lang="en-US" altLang="zh-CN" sz="2400">
              <a:latin typeface="+mj-lt"/>
              <a:ea typeface="Calibri"/>
              <a:cs typeface="Calibri"/>
            </a:endParaRPr>
          </a:p>
        </p:txBody>
      </p:sp>
      <p:sp>
        <p:nvSpPr>
          <p:cNvPr id="39" name="Text Box41">
            <a:extLst>
              <a:ext uri="{FF2B5EF4-FFF2-40B4-BE49-F238E27FC236}">
                <a16:creationId xmlns:a16="http://schemas.microsoft.com/office/drawing/2014/main" id="{876BE800-0C79-491E-87E6-8E3B0DCF6753}"/>
              </a:ext>
            </a:extLst>
          </p:cNvPr>
          <p:cNvSpPr txBox="1"/>
          <p:nvPr/>
        </p:nvSpPr>
        <p:spPr>
          <a:xfrm>
            <a:off x="667570" y="4031547"/>
            <a:ext cx="2836164" cy="3411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87"/>
              </a:lnSpc>
            </a:pPr>
            <a:r>
              <a:rPr lang="en-US" altLang="zh-CN" sz="2400" spc="-7">
                <a:solidFill>
                  <a:srgbClr val="000000"/>
                </a:solidFill>
                <a:latin typeface="+mj-lt"/>
                <a:ea typeface="Arial"/>
                <a:cs typeface="Arial"/>
              </a:rPr>
              <a:t>• </a:t>
            </a:r>
            <a:r>
              <a:rPr lang="en-US" altLang="zh-CN" sz="2400" spc="-42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Devices </a:t>
            </a:r>
            <a:r>
              <a:rPr lang="en-US" altLang="zh-CN" sz="2400" spc="-42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for </a:t>
            </a:r>
            <a:r>
              <a:rPr lang="en-US" altLang="zh-CN" sz="2400" spc="-42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ADC</a:t>
            </a:r>
            <a:r>
              <a:rPr lang="en-US" altLang="zh-CN" sz="2400" spc="-6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  </a:t>
            </a:r>
            <a:endParaRPr lang="en-US" altLang="zh-CN" sz="2400">
              <a:latin typeface="+mj-lt"/>
              <a:ea typeface="Calibri"/>
              <a:cs typeface="Calibri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9D776F-4D7F-494B-BFE6-DA94B1881F37}"/>
              </a:ext>
            </a:extLst>
          </p:cNvPr>
          <p:cNvGrpSpPr/>
          <p:nvPr/>
        </p:nvGrpSpPr>
        <p:grpSpPr>
          <a:xfrm>
            <a:off x="5186052" y="1741742"/>
            <a:ext cx="3957948" cy="4413753"/>
            <a:chOff x="5654040" y="1876044"/>
            <a:chExt cx="3957948" cy="4413753"/>
          </a:xfrm>
        </p:grpSpPr>
        <p:grpSp>
          <p:nvGrpSpPr>
            <p:cNvPr id="14" name="Group16">
              <a:extLst>
                <a:ext uri="{FF2B5EF4-FFF2-40B4-BE49-F238E27FC236}">
                  <a16:creationId xmlns:a16="http://schemas.microsoft.com/office/drawing/2014/main" id="{AE928C8E-1564-44C7-A79F-B87A3A060894}"/>
                </a:ext>
              </a:extLst>
            </p:cNvPr>
            <p:cNvGrpSpPr/>
            <p:nvPr/>
          </p:nvGrpSpPr>
          <p:grpSpPr>
            <a:xfrm>
              <a:off x="5654040" y="1885188"/>
              <a:ext cx="3541014" cy="4272534"/>
              <a:chOff x="5654040" y="1885188"/>
              <a:chExt cx="3541014" cy="4272534"/>
            </a:xfrm>
          </p:grpSpPr>
          <p:pic>
            <p:nvPicPr>
              <p:cNvPr id="15" name="Image17">
                <a:extLst>
                  <a:ext uri="{FF2B5EF4-FFF2-40B4-BE49-F238E27FC236}">
                    <a16:creationId xmlns:a16="http://schemas.microsoft.com/office/drawing/2014/main" id="{7A8EA569-5276-4579-8F08-CE4858AAF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72912" y="1885188"/>
                <a:ext cx="3422142" cy="1403604"/>
              </a:xfrm>
              <a:prstGeom prst="rect">
                <a:avLst/>
              </a:prstGeom>
              <a:noFill/>
            </p:spPr>
          </p:pic>
          <p:sp>
            <p:nvSpPr>
              <p:cNvPr id="16" name="Path18">
                <a:extLst>
                  <a:ext uri="{FF2B5EF4-FFF2-40B4-BE49-F238E27FC236}">
                    <a16:creationId xmlns:a16="http://schemas.microsoft.com/office/drawing/2014/main" id="{90416712-31E3-404E-8E52-7FC68B4E0EB3}"/>
                  </a:ext>
                </a:extLst>
              </p:cNvPr>
              <p:cNvSpPr/>
              <p:nvPr/>
            </p:nvSpPr>
            <p:spPr>
              <a:xfrm>
                <a:off x="5654040" y="5458206"/>
                <a:ext cx="1139953" cy="699516"/>
              </a:xfrm>
              <a:custGeom>
                <a:avLst/>
                <a:gdLst/>
                <a:ahLst/>
                <a:cxnLst/>
                <a:rect l="l" t="t" r="r" b="b"/>
                <a:pathLst>
                  <a:path w="1139953" h="699516">
                    <a:moveTo>
                      <a:pt x="0" y="699516"/>
                    </a:moveTo>
                    <a:lnTo>
                      <a:pt x="0" y="0"/>
                    </a:lnTo>
                    <a:lnTo>
                      <a:pt x="1139952" y="0"/>
                    </a:lnTo>
                    <a:lnTo>
                      <a:pt x="1139952" y="699516"/>
                    </a:lnTo>
                    <a:lnTo>
                      <a:pt x="0" y="699516"/>
                    </a:lnTo>
                    <a:close/>
                    <a:moveTo>
                      <a:pt x="8382" y="695706"/>
                    </a:moveTo>
                    <a:lnTo>
                      <a:pt x="3810" y="691897"/>
                    </a:lnTo>
                    <a:lnTo>
                      <a:pt x="1135380" y="691897"/>
                    </a:lnTo>
                    <a:lnTo>
                      <a:pt x="1131570" y="695706"/>
                    </a:lnTo>
                    <a:lnTo>
                      <a:pt x="1131570" y="4573"/>
                    </a:lnTo>
                    <a:lnTo>
                      <a:pt x="1135380" y="8382"/>
                    </a:lnTo>
                    <a:lnTo>
                      <a:pt x="3810" y="8382"/>
                    </a:lnTo>
                    <a:lnTo>
                      <a:pt x="8382" y="4573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7" name="Path19">
                <a:extLst>
                  <a:ext uri="{FF2B5EF4-FFF2-40B4-BE49-F238E27FC236}">
                    <a16:creationId xmlns:a16="http://schemas.microsoft.com/office/drawing/2014/main" id="{A1C8AEDE-4C3B-4847-A811-DF3C25ED8021}"/>
                  </a:ext>
                </a:extLst>
              </p:cNvPr>
              <p:cNvSpPr/>
              <p:nvPr/>
            </p:nvSpPr>
            <p:spPr>
              <a:xfrm>
                <a:off x="5654040" y="5458206"/>
                <a:ext cx="1139953" cy="699516"/>
              </a:xfrm>
              <a:custGeom>
                <a:avLst/>
                <a:gdLst/>
                <a:ahLst/>
                <a:cxnLst/>
                <a:rect l="l" t="t" r="r" b="b"/>
                <a:pathLst>
                  <a:path w="1139953" h="699516">
                    <a:moveTo>
                      <a:pt x="0" y="699516"/>
                    </a:moveTo>
                    <a:lnTo>
                      <a:pt x="0" y="0"/>
                    </a:lnTo>
                    <a:lnTo>
                      <a:pt x="1139952" y="0"/>
                    </a:lnTo>
                    <a:lnTo>
                      <a:pt x="1139952" y="699516"/>
                    </a:lnTo>
                    <a:lnTo>
                      <a:pt x="0" y="699516"/>
                    </a:lnTo>
                    <a:close/>
                    <a:moveTo>
                      <a:pt x="8382" y="695706"/>
                    </a:moveTo>
                    <a:lnTo>
                      <a:pt x="3810" y="691897"/>
                    </a:lnTo>
                    <a:lnTo>
                      <a:pt x="1135380" y="691897"/>
                    </a:lnTo>
                    <a:lnTo>
                      <a:pt x="1131570" y="695706"/>
                    </a:lnTo>
                    <a:lnTo>
                      <a:pt x="1131570" y="4573"/>
                    </a:lnTo>
                    <a:lnTo>
                      <a:pt x="1135380" y="8382"/>
                    </a:lnTo>
                    <a:lnTo>
                      <a:pt x="3810" y="8382"/>
                    </a:lnTo>
                    <a:lnTo>
                      <a:pt x="8382" y="4573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8" name="Path20">
                <a:extLst>
                  <a:ext uri="{FF2B5EF4-FFF2-40B4-BE49-F238E27FC236}">
                    <a16:creationId xmlns:a16="http://schemas.microsoft.com/office/drawing/2014/main" id="{AAB0B225-1D08-4827-A3B5-18981930B7F7}"/>
                  </a:ext>
                </a:extLst>
              </p:cNvPr>
              <p:cNvSpPr/>
              <p:nvPr/>
            </p:nvSpPr>
            <p:spPr>
              <a:xfrm>
                <a:off x="7539990" y="5269992"/>
                <a:ext cx="511303" cy="322326"/>
              </a:xfrm>
              <a:custGeom>
                <a:avLst/>
                <a:gdLst/>
                <a:ahLst/>
                <a:cxnLst/>
                <a:rect l="l" t="t" r="r" b="b"/>
                <a:pathLst>
                  <a:path w="511303" h="322326">
                    <a:moveTo>
                      <a:pt x="0" y="322326"/>
                    </a:moveTo>
                    <a:lnTo>
                      <a:pt x="0" y="0"/>
                    </a:lnTo>
                    <a:lnTo>
                      <a:pt x="511302" y="0"/>
                    </a:lnTo>
                    <a:lnTo>
                      <a:pt x="511302" y="322326"/>
                    </a:lnTo>
                    <a:lnTo>
                      <a:pt x="0" y="322326"/>
                    </a:lnTo>
                    <a:close/>
                    <a:moveTo>
                      <a:pt x="8382" y="318516"/>
                    </a:moveTo>
                    <a:lnTo>
                      <a:pt x="3810" y="313944"/>
                    </a:lnTo>
                    <a:lnTo>
                      <a:pt x="506730" y="313944"/>
                    </a:lnTo>
                    <a:lnTo>
                      <a:pt x="502920" y="318516"/>
                    </a:lnTo>
                    <a:lnTo>
                      <a:pt x="502920" y="3810"/>
                    </a:lnTo>
                    <a:lnTo>
                      <a:pt x="506730" y="7620"/>
                    </a:lnTo>
                    <a:lnTo>
                      <a:pt x="3810" y="7620"/>
                    </a:lnTo>
                    <a:lnTo>
                      <a:pt x="8382" y="3810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9" name="Path21">
                <a:extLst>
                  <a:ext uri="{FF2B5EF4-FFF2-40B4-BE49-F238E27FC236}">
                    <a16:creationId xmlns:a16="http://schemas.microsoft.com/office/drawing/2014/main" id="{4986960F-9DE1-4A80-B36A-0200A76CEE7E}"/>
                  </a:ext>
                </a:extLst>
              </p:cNvPr>
              <p:cNvSpPr/>
              <p:nvPr/>
            </p:nvSpPr>
            <p:spPr>
              <a:xfrm>
                <a:off x="7539990" y="5269992"/>
                <a:ext cx="511303" cy="322326"/>
              </a:xfrm>
              <a:custGeom>
                <a:avLst/>
                <a:gdLst/>
                <a:ahLst/>
                <a:cxnLst/>
                <a:rect l="l" t="t" r="r" b="b"/>
                <a:pathLst>
                  <a:path w="511303" h="322326">
                    <a:moveTo>
                      <a:pt x="0" y="322326"/>
                    </a:moveTo>
                    <a:lnTo>
                      <a:pt x="0" y="0"/>
                    </a:lnTo>
                    <a:lnTo>
                      <a:pt x="511302" y="0"/>
                    </a:lnTo>
                    <a:lnTo>
                      <a:pt x="511302" y="322326"/>
                    </a:lnTo>
                    <a:lnTo>
                      <a:pt x="0" y="322326"/>
                    </a:lnTo>
                    <a:close/>
                    <a:moveTo>
                      <a:pt x="8382" y="318516"/>
                    </a:moveTo>
                    <a:lnTo>
                      <a:pt x="3810" y="313944"/>
                    </a:lnTo>
                    <a:lnTo>
                      <a:pt x="506730" y="313944"/>
                    </a:lnTo>
                    <a:lnTo>
                      <a:pt x="502920" y="318516"/>
                    </a:lnTo>
                    <a:lnTo>
                      <a:pt x="502920" y="3810"/>
                    </a:lnTo>
                    <a:lnTo>
                      <a:pt x="506730" y="7620"/>
                    </a:lnTo>
                    <a:lnTo>
                      <a:pt x="3810" y="7620"/>
                    </a:lnTo>
                    <a:lnTo>
                      <a:pt x="8382" y="3810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pic>
            <p:nvPicPr>
              <p:cNvPr id="20" name="Image22">
                <a:extLst>
                  <a:ext uri="{FF2B5EF4-FFF2-40B4-BE49-F238E27FC236}">
                    <a16:creationId xmlns:a16="http://schemas.microsoft.com/office/drawing/2014/main" id="{65C31AAA-1B52-4ECB-939C-25868DA96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9420" y="4959858"/>
                <a:ext cx="507492" cy="683514"/>
              </a:xfrm>
              <a:prstGeom prst="rect">
                <a:avLst/>
              </a:prstGeom>
              <a:noFill/>
            </p:spPr>
          </p:pic>
          <p:sp>
            <p:nvSpPr>
              <p:cNvPr id="21" name="Path23">
                <a:extLst>
                  <a:ext uri="{FF2B5EF4-FFF2-40B4-BE49-F238E27FC236}">
                    <a16:creationId xmlns:a16="http://schemas.microsoft.com/office/drawing/2014/main" id="{5F14AA3A-496D-45DF-8D9E-DB4DD6D5D88B}"/>
                  </a:ext>
                </a:extLst>
              </p:cNvPr>
              <p:cNvSpPr/>
              <p:nvPr/>
            </p:nvSpPr>
            <p:spPr>
              <a:xfrm>
                <a:off x="6789420" y="5588508"/>
                <a:ext cx="1010412" cy="418338"/>
              </a:xfrm>
              <a:custGeom>
                <a:avLst/>
                <a:gdLst/>
                <a:ahLst/>
                <a:cxnLst/>
                <a:rect l="l" t="t" r="r" b="b"/>
                <a:pathLst>
                  <a:path w="1010412" h="418338">
                    <a:moveTo>
                      <a:pt x="1010412" y="0"/>
                    </a:moveTo>
                    <a:lnTo>
                      <a:pt x="1010412" y="381000"/>
                    </a:lnTo>
                    <a:lnTo>
                      <a:pt x="8382" y="381000"/>
                    </a:lnTo>
                    <a:lnTo>
                      <a:pt x="8382" y="372618"/>
                    </a:lnTo>
                    <a:lnTo>
                      <a:pt x="1005840" y="372618"/>
                    </a:lnTo>
                    <a:lnTo>
                      <a:pt x="1002030" y="377190"/>
                    </a:lnTo>
                    <a:lnTo>
                      <a:pt x="1002030" y="0"/>
                    </a:lnTo>
                    <a:lnTo>
                      <a:pt x="1010412" y="0"/>
                    </a:lnTo>
                    <a:close/>
                    <a:moveTo>
                      <a:pt x="69342" y="416814"/>
                    </a:moveTo>
                    <a:lnTo>
                      <a:pt x="0" y="377190"/>
                    </a:lnTo>
                    <a:lnTo>
                      <a:pt x="69342" y="336804"/>
                    </a:lnTo>
                    <a:cubicBezTo>
                      <a:pt x="70866" y="336042"/>
                      <a:pt x="73152" y="336042"/>
                      <a:pt x="74676" y="338328"/>
                    </a:cubicBezTo>
                    <a:cubicBezTo>
                      <a:pt x="75438" y="339852"/>
                      <a:pt x="74676" y="342900"/>
                      <a:pt x="73152" y="343662"/>
                    </a:cubicBezTo>
                    <a:lnTo>
                      <a:pt x="9906" y="380238"/>
                    </a:lnTo>
                    <a:lnTo>
                      <a:pt x="9906" y="373380"/>
                    </a:lnTo>
                    <a:lnTo>
                      <a:pt x="73152" y="409956"/>
                    </a:lnTo>
                    <a:cubicBezTo>
                      <a:pt x="74676" y="411480"/>
                      <a:pt x="75438" y="413766"/>
                      <a:pt x="74676" y="415290"/>
                    </a:cubicBezTo>
                    <a:cubicBezTo>
                      <a:pt x="73152" y="417576"/>
                      <a:pt x="70866" y="418338"/>
                      <a:pt x="69342" y="416814"/>
                    </a:cubicBez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pic>
            <p:nvPicPr>
              <p:cNvPr id="22" name="Image24">
                <a:extLst>
                  <a:ext uri="{FF2B5EF4-FFF2-40B4-BE49-F238E27FC236}">
                    <a16:creationId xmlns:a16="http://schemas.microsoft.com/office/drawing/2014/main" id="{676DAE32-FBB7-4F6E-BDDA-BE71E8947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4113" y="4960620"/>
                <a:ext cx="82296" cy="314706"/>
              </a:xfrm>
              <a:prstGeom prst="rect">
                <a:avLst/>
              </a:prstGeom>
              <a:noFill/>
            </p:spPr>
          </p:pic>
          <p:pic>
            <p:nvPicPr>
              <p:cNvPr id="23" name="Image25">
                <a:extLst>
                  <a:ext uri="{FF2B5EF4-FFF2-40B4-BE49-F238E27FC236}">
                    <a16:creationId xmlns:a16="http://schemas.microsoft.com/office/drawing/2014/main" id="{43A456A0-06EA-4351-AECC-CAF0C3BEC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0568" y="4000500"/>
                <a:ext cx="1385316" cy="452628"/>
              </a:xfrm>
              <a:prstGeom prst="rect">
                <a:avLst/>
              </a:prstGeom>
              <a:noFill/>
            </p:spPr>
          </p:pic>
          <p:pic>
            <p:nvPicPr>
              <p:cNvPr id="24" name="Image26">
                <a:extLst>
                  <a:ext uri="{FF2B5EF4-FFF2-40B4-BE49-F238E27FC236}">
                    <a16:creationId xmlns:a16="http://schemas.microsoft.com/office/drawing/2014/main" id="{4D2B396F-C486-48A0-BE06-95C59A625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37426" y="4439412"/>
                <a:ext cx="1371600" cy="114300"/>
              </a:xfrm>
              <a:prstGeom prst="rect">
                <a:avLst/>
              </a:prstGeom>
              <a:noFill/>
            </p:spPr>
          </p:pic>
          <p:pic>
            <p:nvPicPr>
              <p:cNvPr id="25" name="Image27">
                <a:extLst>
                  <a:ext uri="{FF2B5EF4-FFF2-40B4-BE49-F238E27FC236}">
                    <a16:creationId xmlns:a16="http://schemas.microsoft.com/office/drawing/2014/main" id="{92568ABC-A964-40B5-AAF0-DABDBD2D6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0568" y="4539996"/>
                <a:ext cx="1385316" cy="452628"/>
              </a:xfrm>
              <a:prstGeom prst="rect">
                <a:avLst/>
              </a:prstGeom>
              <a:noFill/>
            </p:spPr>
          </p:pic>
          <p:sp>
            <p:nvSpPr>
              <p:cNvPr id="26" name="Path28">
                <a:extLst>
                  <a:ext uri="{FF2B5EF4-FFF2-40B4-BE49-F238E27FC236}">
                    <a16:creationId xmlns:a16="http://schemas.microsoft.com/office/drawing/2014/main" id="{3B324564-A485-4D7B-913C-B735D0649EE9}"/>
                  </a:ext>
                </a:extLst>
              </p:cNvPr>
              <p:cNvSpPr/>
              <p:nvPr/>
            </p:nvSpPr>
            <p:spPr>
              <a:xfrm>
                <a:off x="7331202" y="3288792"/>
                <a:ext cx="295657" cy="691135"/>
              </a:xfrm>
              <a:custGeom>
                <a:avLst/>
                <a:gdLst/>
                <a:ahLst/>
                <a:cxnLst/>
                <a:rect l="l" t="t" r="r" b="b"/>
                <a:pathLst>
                  <a:path w="295657" h="691135">
                    <a:moveTo>
                      <a:pt x="0" y="543306"/>
                    </a:moveTo>
                    <a:lnTo>
                      <a:pt x="73914" y="543306"/>
                    </a:lnTo>
                    <a:lnTo>
                      <a:pt x="73914" y="0"/>
                    </a:lnTo>
                    <a:lnTo>
                      <a:pt x="221742" y="0"/>
                    </a:lnTo>
                    <a:lnTo>
                      <a:pt x="221742" y="543306"/>
                    </a:lnTo>
                    <a:lnTo>
                      <a:pt x="295656" y="543306"/>
                    </a:lnTo>
                    <a:lnTo>
                      <a:pt x="147828" y="691134"/>
                    </a:lnTo>
                  </a:path>
                </a:pathLst>
              </a:custGeom>
              <a:solidFill>
                <a:srgbClr val="5B9BD5">
                  <a:alpha val="100000"/>
                </a:srgbClr>
              </a:solidFill>
              <a:ln w="0" cap="sq">
                <a:solidFill>
                  <a:srgbClr val="5B9BD5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pic>
            <p:nvPicPr>
              <p:cNvPr id="27" name="Image29">
                <a:extLst>
                  <a:ext uri="{FF2B5EF4-FFF2-40B4-BE49-F238E27FC236}">
                    <a16:creationId xmlns:a16="http://schemas.microsoft.com/office/drawing/2014/main" id="{4B961C80-0F4B-4C78-977B-39260F6DF0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18248" y="3283458"/>
                <a:ext cx="321564" cy="704088"/>
              </a:xfrm>
              <a:prstGeom prst="rect">
                <a:avLst/>
              </a:prstGeom>
              <a:noFill/>
            </p:spPr>
          </p:pic>
        </p:grpSp>
        <p:sp>
          <p:nvSpPr>
            <p:cNvPr id="28" name="Text Box30">
              <a:extLst>
                <a:ext uri="{FF2B5EF4-FFF2-40B4-BE49-F238E27FC236}">
                  <a16:creationId xmlns:a16="http://schemas.microsoft.com/office/drawing/2014/main" id="{8D2C5D2F-1D9E-4249-8D9B-6614E1CF1942}"/>
                </a:ext>
              </a:extLst>
            </p:cNvPr>
            <p:cNvSpPr txBox="1"/>
            <p:nvPr/>
          </p:nvSpPr>
          <p:spPr>
            <a:xfrm>
              <a:off x="5859445" y="5590376"/>
              <a:ext cx="790672" cy="49500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705"/>
                </a:lnSpc>
              </a:pPr>
              <a:r>
                <a:rPr lang="en-US" altLang="zh-CN" sz="1500" spc="-6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Computer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  <a:p>
              <a:pPr marL="4574" algn="l" rtl="0">
                <a:lnSpc>
                  <a:spcPts val="1705"/>
                </a:lnSpc>
                <a:spcBef>
                  <a:spcPts val="77"/>
                </a:spcBef>
              </a:pPr>
              <a:r>
                <a:rPr lang="en-US" altLang="zh-CN" sz="1500" spc="-4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Controller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29" name="Text Box31">
              <a:extLst>
                <a:ext uri="{FF2B5EF4-FFF2-40B4-BE49-F238E27FC236}">
                  <a16:creationId xmlns:a16="http://schemas.microsoft.com/office/drawing/2014/main" id="{BD2FEDB8-5DE8-4A50-B0A4-9527085ABDC5}"/>
                </a:ext>
              </a:extLst>
            </p:cNvPr>
            <p:cNvSpPr txBox="1"/>
            <p:nvPr/>
          </p:nvSpPr>
          <p:spPr>
            <a:xfrm>
              <a:off x="7631431" y="5375198"/>
              <a:ext cx="419862" cy="264175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705"/>
                </a:lnSpc>
              </a:pPr>
              <a:r>
                <a:rPr lang="en-US" altLang="zh-CN" sz="1500" spc="-6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ADC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33" name="Text Box35">
              <a:extLst>
                <a:ext uri="{FF2B5EF4-FFF2-40B4-BE49-F238E27FC236}">
                  <a16:creationId xmlns:a16="http://schemas.microsoft.com/office/drawing/2014/main" id="{8831D8FC-9DFC-4942-8718-8EBAF9D157E9}"/>
                </a:ext>
              </a:extLst>
            </p:cNvPr>
            <p:cNvSpPr txBox="1"/>
            <p:nvPr/>
          </p:nvSpPr>
          <p:spPr>
            <a:xfrm>
              <a:off x="6685026" y="1876044"/>
              <a:ext cx="1064259" cy="188976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488"/>
                </a:lnSpc>
              </a:pPr>
              <a:r>
                <a:rPr lang="en-US" altLang="zh-CN" sz="1500" spc="-43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Environment</a:t>
              </a:r>
              <a:r>
                <a:rPr lang="en-US" altLang="zh-CN" sz="15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 </a:t>
              </a:r>
              <a:endParaRPr lang="en-US" altLang="zh-CN" sz="150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" name="Text Box38">
              <a:extLst>
                <a:ext uri="{FF2B5EF4-FFF2-40B4-BE49-F238E27FC236}">
                  <a16:creationId xmlns:a16="http://schemas.microsoft.com/office/drawing/2014/main" id="{CE972713-6C95-4830-A7D1-984C47B528C8}"/>
                </a:ext>
              </a:extLst>
            </p:cNvPr>
            <p:cNvSpPr txBox="1"/>
            <p:nvPr/>
          </p:nvSpPr>
          <p:spPr>
            <a:xfrm>
              <a:off x="7874503" y="3492328"/>
              <a:ext cx="1737485" cy="21656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705"/>
                </a:lnSpc>
              </a:pPr>
              <a:r>
                <a:rPr lang="en-US" altLang="zh-CN" sz="1500" spc="-5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Continuous</a:t>
              </a:r>
              <a:r>
                <a:rPr lang="en-US" altLang="zh-CN" sz="1500" spc="8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 </a:t>
              </a:r>
              <a:r>
                <a:rPr lang="en-US" altLang="zh-CN" sz="1500" spc="-5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and</a:t>
              </a:r>
              <a:r>
                <a:rPr lang="en-US" altLang="zh-CN" sz="15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 </a:t>
              </a:r>
              <a:r>
                <a:rPr lang="en-US" altLang="zh-CN" sz="1500" spc="-4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Discrete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37" name="Text Box39">
              <a:extLst>
                <a:ext uri="{FF2B5EF4-FFF2-40B4-BE49-F238E27FC236}">
                  <a16:creationId xmlns:a16="http://schemas.microsoft.com/office/drawing/2014/main" id="{C73DB57E-1A13-45F3-B4EE-56D556892CB6}"/>
                </a:ext>
              </a:extLst>
            </p:cNvPr>
            <p:cNvSpPr txBox="1"/>
            <p:nvPr/>
          </p:nvSpPr>
          <p:spPr>
            <a:xfrm>
              <a:off x="7874503" y="3718646"/>
              <a:ext cx="672455" cy="216566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705"/>
                </a:lnSpc>
              </a:pPr>
              <a:r>
                <a:rPr lang="en-US" altLang="zh-CN" sz="1500" spc="-15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Variables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40" name="Text Box42">
              <a:extLst>
                <a:ext uri="{FF2B5EF4-FFF2-40B4-BE49-F238E27FC236}">
                  <a16:creationId xmlns:a16="http://schemas.microsoft.com/office/drawing/2014/main" id="{356441E4-E6B1-4729-8149-45E7318BF1E3}"/>
                </a:ext>
              </a:extLst>
            </p:cNvPr>
            <p:cNvSpPr txBox="1"/>
            <p:nvPr/>
          </p:nvSpPr>
          <p:spPr>
            <a:xfrm>
              <a:off x="6995160" y="6073230"/>
              <a:ext cx="978312" cy="21656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705"/>
                </a:lnSpc>
              </a:pPr>
              <a:r>
                <a:rPr lang="en-US" altLang="zh-CN" sz="1500" spc="-4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Input</a:t>
              </a:r>
              <a:r>
                <a:rPr lang="en-US" altLang="zh-CN" sz="15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 </a:t>
              </a:r>
              <a:r>
                <a:rPr lang="en-US" altLang="zh-CN" sz="1500" spc="-4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Devices</a:t>
              </a:r>
              <a:endParaRPr lang="en-US" altLang="zh-CN" sz="1500">
                <a:latin typeface="Arial Narrow"/>
                <a:ea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23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3/7/2022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82F4A1-2A42-4835-879B-F5B70EA257E4}"/>
              </a:ext>
            </a:extLst>
          </p:cNvPr>
          <p:cNvGrpSpPr/>
          <p:nvPr/>
        </p:nvGrpSpPr>
        <p:grpSpPr>
          <a:xfrm>
            <a:off x="560011" y="1905000"/>
            <a:ext cx="8022392" cy="2763225"/>
            <a:chOff x="591350" y="2313389"/>
            <a:chExt cx="8022392" cy="2763225"/>
          </a:xfrm>
        </p:grpSpPr>
        <p:grpSp>
          <p:nvGrpSpPr>
            <p:cNvPr id="8" name="Group44">
              <a:extLst>
                <a:ext uri="{FF2B5EF4-FFF2-40B4-BE49-F238E27FC236}">
                  <a16:creationId xmlns:a16="http://schemas.microsoft.com/office/drawing/2014/main" id="{E22E0C17-9F25-45D7-8F0F-BC34A0855FE2}"/>
                </a:ext>
              </a:extLst>
            </p:cNvPr>
            <p:cNvGrpSpPr/>
            <p:nvPr/>
          </p:nvGrpSpPr>
          <p:grpSpPr>
            <a:xfrm>
              <a:off x="591350" y="2823717"/>
              <a:ext cx="7866850" cy="1802451"/>
              <a:chOff x="591350" y="2823718"/>
              <a:chExt cx="6386284" cy="1383462"/>
            </a:xfrm>
          </p:grpSpPr>
          <p:pic>
            <p:nvPicPr>
              <p:cNvPr id="9" name="Image45">
                <a:extLst>
                  <a:ext uri="{FF2B5EF4-FFF2-40B4-BE49-F238E27FC236}">
                    <a16:creationId xmlns:a16="http://schemas.microsoft.com/office/drawing/2014/main" id="{7F56D43E-281B-4417-88E9-CDCAF7DCD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1350" y="2823718"/>
                <a:ext cx="1404633" cy="1383462"/>
              </a:xfrm>
              <a:prstGeom prst="rect">
                <a:avLst/>
              </a:prstGeom>
              <a:noFill/>
            </p:spPr>
          </p:pic>
          <p:sp>
            <p:nvSpPr>
              <p:cNvPr id="10" name="Path46">
                <a:extLst>
                  <a:ext uri="{FF2B5EF4-FFF2-40B4-BE49-F238E27FC236}">
                    <a16:creationId xmlns:a16="http://schemas.microsoft.com/office/drawing/2014/main" id="{552895EB-9FDE-4D40-9535-091669323822}"/>
                  </a:ext>
                </a:extLst>
              </p:cNvPr>
              <p:cNvSpPr/>
              <p:nvPr/>
            </p:nvSpPr>
            <p:spPr>
              <a:xfrm>
                <a:off x="2343150" y="3066288"/>
                <a:ext cx="1088898" cy="865632"/>
              </a:xfrm>
              <a:custGeom>
                <a:avLst/>
                <a:gdLst/>
                <a:ahLst/>
                <a:cxnLst/>
                <a:rect l="l" t="t" r="r" b="b"/>
                <a:pathLst>
                  <a:path w="1088898" h="865632">
                    <a:moveTo>
                      <a:pt x="0" y="865632"/>
                    </a:moveTo>
                    <a:lnTo>
                      <a:pt x="0" y="0"/>
                    </a:lnTo>
                    <a:lnTo>
                      <a:pt x="1088898" y="0"/>
                    </a:lnTo>
                    <a:lnTo>
                      <a:pt x="1088898" y="865632"/>
                    </a:lnTo>
                    <a:lnTo>
                      <a:pt x="0" y="865632"/>
                    </a:lnTo>
                    <a:close/>
                    <a:moveTo>
                      <a:pt x="7620" y="861060"/>
                    </a:moveTo>
                    <a:lnTo>
                      <a:pt x="3810" y="857250"/>
                    </a:lnTo>
                    <a:lnTo>
                      <a:pt x="1085088" y="857250"/>
                    </a:lnTo>
                    <a:lnTo>
                      <a:pt x="1080516" y="861060"/>
                    </a:lnTo>
                    <a:lnTo>
                      <a:pt x="1080516" y="3810"/>
                    </a:lnTo>
                    <a:lnTo>
                      <a:pt x="1085088" y="7620"/>
                    </a:lnTo>
                    <a:lnTo>
                      <a:pt x="3810" y="7620"/>
                    </a:lnTo>
                    <a:lnTo>
                      <a:pt x="7620" y="3810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 sz="2000">
                  <a:latin typeface="+mj-lt"/>
                </a:endParaRPr>
              </a:p>
            </p:txBody>
          </p:sp>
          <p:sp>
            <p:nvSpPr>
              <p:cNvPr id="11" name="Path47">
                <a:extLst>
                  <a:ext uri="{FF2B5EF4-FFF2-40B4-BE49-F238E27FC236}">
                    <a16:creationId xmlns:a16="http://schemas.microsoft.com/office/drawing/2014/main" id="{C2B8534F-F106-4AE0-9724-C7D4BAF724BA}"/>
                  </a:ext>
                </a:extLst>
              </p:cNvPr>
              <p:cNvSpPr/>
              <p:nvPr/>
            </p:nvSpPr>
            <p:spPr>
              <a:xfrm>
                <a:off x="2343150" y="3066288"/>
                <a:ext cx="1088898" cy="865632"/>
              </a:xfrm>
              <a:custGeom>
                <a:avLst/>
                <a:gdLst/>
                <a:ahLst/>
                <a:cxnLst/>
                <a:rect l="l" t="t" r="r" b="b"/>
                <a:pathLst>
                  <a:path w="1088898" h="865632">
                    <a:moveTo>
                      <a:pt x="0" y="865632"/>
                    </a:moveTo>
                    <a:lnTo>
                      <a:pt x="0" y="0"/>
                    </a:lnTo>
                    <a:lnTo>
                      <a:pt x="1088898" y="0"/>
                    </a:lnTo>
                    <a:lnTo>
                      <a:pt x="1088898" y="865632"/>
                    </a:lnTo>
                    <a:lnTo>
                      <a:pt x="0" y="865632"/>
                    </a:lnTo>
                    <a:close/>
                    <a:moveTo>
                      <a:pt x="7620" y="861060"/>
                    </a:moveTo>
                    <a:lnTo>
                      <a:pt x="3810" y="857250"/>
                    </a:lnTo>
                    <a:lnTo>
                      <a:pt x="1085088" y="857250"/>
                    </a:lnTo>
                    <a:lnTo>
                      <a:pt x="1080516" y="861060"/>
                    </a:lnTo>
                    <a:lnTo>
                      <a:pt x="1080516" y="3810"/>
                    </a:lnTo>
                    <a:lnTo>
                      <a:pt x="1085088" y="7620"/>
                    </a:lnTo>
                    <a:lnTo>
                      <a:pt x="3810" y="7620"/>
                    </a:lnTo>
                    <a:lnTo>
                      <a:pt x="7620" y="3810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 sz="2000">
                  <a:latin typeface="+mj-lt"/>
                </a:endParaRPr>
              </a:p>
            </p:txBody>
          </p:sp>
          <p:sp>
            <p:nvSpPr>
              <p:cNvPr id="12" name="Path48">
                <a:extLst>
                  <a:ext uri="{FF2B5EF4-FFF2-40B4-BE49-F238E27FC236}">
                    <a16:creationId xmlns:a16="http://schemas.microsoft.com/office/drawing/2014/main" id="{7E6B16F2-5412-4F8A-B89D-B1D67058BCBD}"/>
                  </a:ext>
                </a:extLst>
              </p:cNvPr>
              <p:cNvSpPr/>
              <p:nvPr/>
            </p:nvSpPr>
            <p:spPr>
              <a:xfrm>
                <a:off x="3715512" y="3066288"/>
                <a:ext cx="1207770" cy="865632"/>
              </a:xfrm>
              <a:custGeom>
                <a:avLst/>
                <a:gdLst/>
                <a:ahLst/>
                <a:cxnLst/>
                <a:rect l="l" t="t" r="r" b="b"/>
                <a:pathLst>
                  <a:path w="1207770" h="865632">
                    <a:moveTo>
                      <a:pt x="0" y="865632"/>
                    </a:moveTo>
                    <a:lnTo>
                      <a:pt x="0" y="0"/>
                    </a:lnTo>
                    <a:lnTo>
                      <a:pt x="1207770" y="0"/>
                    </a:lnTo>
                    <a:lnTo>
                      <a:pt x="1207770" y="865632"/>
                    </a:lnTo>
                    <a:lnTo>
                      <a:pt x="0" y="865632"/>
                    </a:lnTo>
                    <a:close/>
                    <a:moveTo>
                      <a:pt x="7620" y="861060"/>
                    </a:moveTo>
                    <a:lnTo>
                      <a:pt x="3810" y="857250"/>
                    </a:lnTo>
                    <a:lnTo>
                      <a:pt x="1203960" y="857250"/>
                    </a:lnTo>
                    <a:lnTo>
                      <a:pt x="1200150" y="861060"/>
                    </a:lnTo>
                    <a:lnTo>
                      <a:pt x="1200150" y="3810"/>
                    </a:lnTo>
                    <a:lnTo>
                      <a:pt x="1203960" y="7620"/>
                    </a:lnTo>
                    <a:lnTo>
                      <a:pt x="3810" y="7620"/>
                    </a:lnTo>
                    <a:lnTo>
                      <a:pt x="7620" y="3810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 sz="2000">
                  <a:latin typeface="+mj-lt"/>
                </a:endParaRPr>
              </a:p>
            </p:txBody>
          </p:sp>
          <p:sp>
            <p:nvSpPr>
              <p:cNvPr id="13" name="Path49">
                <a:extLst>
                  <a:ext uri="{FF2B5EF4-FFF2-40B4-BE49-F238E27FC236}">
                    <a16:creationId xmlns:a16="http://schemas.microsoft.com/office/drawing/2014/main" id="{D4B3A9A9-AF13-408F-93BF-995B54BCF3A4}"/>
                  </a:ext>
                </a:extLst>
              </p:cNvPr>
              <p:cNvSpPr/>
              <p:nvPr/>
            </p:nvSpPr>
            <p:spPr>
              <a:xfrm>
                <a:off x="3715512" y="3066288"/>
                <a:ext cx="1207770" cy="865632"/>
              </a:xfrm>
              <a:custGeom>
                <a:avLst/>
                <a:gdLst/>
                <a:ahLst/>
                <a:cxnLst/>
                <a:rect l="l" t="t" r="r" b="b"/>
                <a:pathLst>
                  <a:path w="1207770" h="865632">
                    <a:moveTo>
                      <a:pt x="0" y="865632"/>
                    </a:moveTo>
                    <a:lnTo>
                      <a:pt x="0" y="0"/>
                    </a:lnTo>
                    <a:lnTo>
                      <a:pt x="1207770" y="0"/>
                    </a:lnTo>
                    <a:lnTo>
                      <a:pt x="1207770" y="865632"/>
                    </a:lnTo>
                    <a:lnTo>
                      <a:pt x="0" y="865632"/>
                    </a:lnTo>
                    <a:close/>
                    <a:moveTo>
                      <a:pt x="7620" y="861060"/>
                    </a:moveTo>
                    <a:lnTo>
                      <a:pt x="3810" y="857250"/>
                    </a:lnTo>
                    <a:lnTo>
                      <a:pt x="1203960" y="857250"/>
                    </a:lnTo>
                    <a:lnTo>
                      <a:pt x="1200150" y="861060"/>
                    </a:lnTo>
                    <a:lnTo>
                      <a:pt x="1200150" y="3810"/>
                    </a:lnTo>
                    <a:lnTo>
                      <a:pt x="1203960" y="7620"/>
                    </a:lnTo>
                    <a:lnTo>
                      <a:pt x="3810" y="7620"/>
                    </a:lnTo>
                    <a:lnTo>
                      <a:pt x="7620" y="3810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 sz="2000">
                  <a:latin typeface="+mj-lt"/>
                </a:endParaRPr>
              </a:p>
            </p:txBody>
          </p:sp>
          <p:pic>
            <p:nvPicPr>
              <p:cNvPr id="14" name="Image50">
                <a:extLst>
                  <a:ext uri="{FF2B5EF4-FFF2-40B4-BE49-F238E27FC236}">
                    <a16:creationId xmlns:a16="http://schemas.microsoft.com/office/drawing/2014/main" id="{597D39BA-9608-49D6-9260-1E10BF5EB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244" y="3458718"/>
                <a:ext cx="394716" cy="82296"/>
              </a:xfrm>
              <a:prstGeom prst="rect">
                <a:avLst/>
              </a:prstGeom>
              <a:noFill/>
            </p:spPr>
          </p:pic>
          <p:sp>
            <p:nvSpPr>
              <p:cNvPr id="15" name="Path51">
                <a:extLst>
                  <a:ext uri="{FF2B5EF4-FFF2-40B4-BE49-F238E27FC236}">
                    <a16:creationId xmlns:a16="http://schemas.microsoft.com/office/drawing/2014/main" id="{05D71C80-EDBE-479A-A807-70BF9794B17A}"/>
                  </a:ext>
                </a:extLst>
              </p:cNvPr>
              <p:cNvSpPr/>
              <p:nvPr/>
            </p:nvSpPr>
            <p:spPr>
              <a:xfrm>
                <a:off x="3428238" y="3459480"/>
                <a:ext cx="291084" cy="82296"/>
              </a:xfrm>
              <a:custGeom>
                <a:avLst/>
                <a:gdLst/>
                <a:ahLst/>
                <a:cxnLst/>
                <a:rect l="l" t="t" r="r" b="b"/>
                <a:pathLst>
                  <a:path w="291084" h="82296">
                    <a:moveTo>
                      <a:pt x="0" y="35814"/>
                    </a:moveTo>
                    <a:lnTo>
                      <a:pt x="283464" y="37338"/>
                    </a:lnTo>
                    <a:lnTo>
                      <a:pt x="283464" y="44958"/>
                    </a:lnTo>
                    <a:lnTo>
                      <a:pt x="0" y="43434"/>
                    </a:lnTo>
                    <a:lnTo>
                      <a:pt x="0" y="35814"/>
                    </a:lnTo>
                    <a:close/>
                    <a:moveTo>
                      <a:pt x="222504" y="762"/>
                    </a:moveTo>
                    <a:lnTo>
                      <a:pt x="291084" y="41148"/>
                    </a:lnTo>
                    <a:lnTo>
                      <a:pt x="221742" y="80772"/>
                    </a:lnTo>
                    <a:cubicBezTo>
                      <a:pt x="220218" y="82296"/>
                      <a:pt x="217932" y="81534"/>
                      <a:pt x="216408" y="79248"/>
                    </a:cubicBezTo>
                    <a:cubicBezTo>
                      <a:pt x="215646" y="77724"/>
                      <a:pt x="216408" y="75438"/>
                      <a:pt x="217932" y="73914"/>
                    </a:cubicBezTo>
                    <a:lnTo>
                      <a:pt x="281178" y="38100"/>
                    </a:lnTo>
                    <a:lnTo>
                      <a:pt x="281178" y="44958"/>
                    </a:lnTo>
                    <a:lnTo>
                      <a:pt x="218694" y="7620"/>
                    </a:lnTo>
                    <a:cubicBezTo>
                      <a:pt x="216408" y="6858"/>
                      <a:pt x="215646" y="3810"/>
                      <a:pt x="217170" y="2286"/>
                    </a:cubicBezTo>
                    <a:cubicBezTo>
                      <a:pt x="217932" y="0"/>
                      <a:pt x="220980" y="0"/>
                      <a:pt x="222504" y="762"/>
                    </a:cubicBez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 sz="2000">
                  <a:latin typeface="+mj-lt"/>
                </a:endParaRPr>
              </a:p>
            </p:txBody>
          </p:sp>
          <p:sp>
            <p:nvSpPr>
              <p:cNvPr id="16" name="Path52">
                <a:extLst>
                  <a:ext uri="{FF2B5EF4-FFF2-40B4-BE49-F238E27FC236}">
                    <a16:creationId xmlns:a16="http://schemas.microsoft.com/office/drawing/2014/main" id="{B133BD87-1EF5-4503-A229-FB7FD5B82B03}"/>
                  </a:ext>
                </a:extLst>
              </p:cNvPr>
              <p:cNvSpPr/>
              <p:nvPr/>
            </p:nvSpPr>
            <p:spPr>
              <a:xfrm>
                <a:off x="3428238" y="3459480"/>
                <a:ext cx="291084" cy="82296"/>
              </a:xfrm>
              <a:custGeom>
                <a:avLst/>
                <a:gdLst/>
                <a:ahLst/>
                <a:cxnLst/>
                <a:rect l="l" t="t" r="r" b="b"/>
                <a:pathLst>
                  <a:path w="291084" h="82296">
                    <a:moveTo>
                      <a:pt x="0" y="35814"/>
                    </a:moveTo>
                    <a:lnTo>
                      <a:pt x="283464" y="37338"/>
                    </a:lnTo>
                    <a:lnTo>
                      <a:pt x="283464" y="44958"/>
                    </a:lnTo>
                    <a:lnTo>
                      <a:pt x="0" y="43434"/>
                    </a:lnTo>
                    <a:lnTo>
                      <a:pt x="0" y="35814"/>
                    </a:lnTo>
                    <a:close/>
                    <a:moveTo>
                      <a:pt x="222504" y="762"/>
                    </a:moveTo>
                    <a:lnTo>
                      <a:pt x="291084" y="41148"/>
                    </a:lnTo>
                    <a:lnTo>
                      <a:pt x="221742" y="80772"/>
                    </a:lnTo>
                    <a:cubicBezTo>
                      <a:pt x="220218" y="82296"/>
                      <a:pt x="217932" y="81534"/>
                      <a:pt x="216408" y="79248"/>
                    </a:cubicBezTo>
                    <a:cubicBezTo>
                      <a:pt x="215646" y="77724"/>
                      <a:pt x="216408" y="75438"/>
                      <a:pt x="217932" y="73914"/>
                    </a:cubicBezTo>
                    <a:lnTo>
                      <a:pt x="281178" y="38100"/>
                    </a:lnTo>
                    <a:lnTo>
                      <a:pt x="281178" y="44958"/>
                    </a:lnTo>
                    <a:lnTo>
                      <a:pt x="218694" y="7620"/>
                    </a:lnTo>
                    <a:cubicBezTo>
                      <a:pt x="216408" y="6858"/>
                      <a:pt x="215646" y="3810"/>
                      <a:pt x="217170" y="2286"/>
                    </a:cubicBezTo>
                    <a:cubicBezTo>
                      <a:pt x="217932" y="0"/>
                      <a:pt x="220980" y="0"/>
                      <a:pt x="222504" y="762"/>
                    </a:cubicBez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 sz="2000">
                  <a:latin typeface="+mj-lt"/>
                </a:endParaRPr>
              </a:p>
            </p:txBody>
          </p:sp>
          <p:sp>
            <p:nvSpPr>
              <p:cNvPr id="17" name="Path53">
                <a:extLst>
                  <a:ext uri="{FF2B5EF4-FFF2-40B4-BE49-F238E27FC236}">
                    <a16:creationId xmlns:a16="http://schemas.microsoft.com/office/drawing/2014/main" id="{C6A1E867-99F5-4DAB-A3DE-974EDBDB5002}"/>
                  </a:ext>
                </a:extLst>
              </p:cNvPr>
              <p:cNvSpPr/>
              <p:nvPr/>
            </p:nvSpPr>
            <p:spPr>
              <a:xfrm>
                <a:off x="5344668" y="3066288"/>
                <a:ext cx="1207770" cy="865632"/>
              </a:xfrm>
              <a:custGeom>
                <a:avLst/>
                <a:gdLst/>
                <a:ahLst/>
                <a:cxnLst/>
                <a:rect l="l" t="t" r="r" b="b"/>
                <a:pathLst>
                  <a:path w="1207770" h="865632">
                    <a:moveTo>
                      <a:pt x="0" y="865632"/>
                    </a:moveTo>
                    <a:lnTo>
                      <a:pt x="0" y="0"/>
                    </a:lnTo>
                    <a:lnTo>
                      <a:pt x="1207770" y="0"/>
                    </a:lnTo>
                    <a:lnTo>
                      <a:pt x="1207770" y="865632"/>
                    </a:lnTo>
                    <a:lnTo>
                      <a:pt x="0" y="865632"/>
                    </a:lnTo>
                    <a:close/>
                    <a:moveTo>
                      <a:pt x="7620" y="861060"/>
                    </a:moveTo>
                    <a:lnTo>
                      <a:pt x="3810" y="857250"/>
                    </a:lnTo>
                    <a:lnTo>
                      <a:pt x="1203960" y="857250"/>
                    </a:lnTo>
                    <a:lnTo>
                      <a:pt x="1200150" y="861060"/>
                    </a:lnTo>
                    <a:lnTo>
                      <a:pt x="1200150" y="3810"/>
                    </a:lnTo>
                    <a:lnTo>
                      <a:pt x="1203960" y="7620"/>
                    </a:lnTo>
                    <a:lnTo>
                      <a:pt x="3810" y="7620"/>
                    </a:lnTo>
                    <a:lnTo>
                      <a:pt x="7620" y="3810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 sz="2000">
                  <a:latin typeface="+mj-lt"/>
                </a:endParaRPr>
              </a:p>
            </p:txBody>
          </p:sp>
          <p:sp>
            <p:nvSpPr>
              <p:cNvPr id="18" name="Path54">
                <a:extLst>
                  <a:ext uri="{FF2B5EF4-FFF2-40B4-BE49-F238E27FC236}">
                    <a16:creationId xmlns:a16="http://schemas.microsoft.com/office/drawing/2014/main" id="{A332BC26-3381-4339-BB62-B26B5241075F}"/>
                  </a:ext>
                </a:extLst>
              </p:cNvPr>
              <p:cNvSpPr/>
              <p:nvPr/>
            </p:nvSpPr>
            <p:spPr>
              <a:xfrm>
                <a:off x="5344668" y="3066288"/>
                <a:ext cx="1207770" cy="865632"/>
              </a:xfrm>
              <a:custGeom>
                <a:avLst/>
                <a:gdLst/>
                <a:ahLst/>
                <a:cxnLst/>
                <a:rect l="l" t="t" r="r" b="b"/>
                <a:pathLst>
                  <a:path w="1207770" h="865632">
                    <a:moveTo>
                      <a:pt x="0" y="865632"/>
                    </a:moveTo>
                    <a:lnTo>
                      <a:pt x="0" y="0"/>
                    </a:lnTo>
                    <a:lnTo>
                      <a:pt x="1207770" y="0"/>
                    </a:lnTo>
                    <a:lnTo>
                      <a:pt x="1207770" y="865632"/>
                    </a:lnTo>
                    <a:lnTo>
                      <a:pt x="0" y="865632"/>
                    </a:lnTo>
                    <a:close/>
                    <a:moveTo>
                      <a:pt x="7620" y="861060"/>
                    </a:moveTo>
                    <a:lnTo>
                      <a:pt x="3810" y="857250"/>
                    </a:lnTo>
                    <a:lnTo>
                      <a:pt x="1203960" y="857250"/>
                    </a:lnTo>
                    <a:lnTo>
                      <a:pt x="1200150" y="861060"/>
                    </a:lnTo>
                    <a:lnTo>
                      <a:pt x="1200150" y="3810"/>
                    </a:lnTo>
                    <a:lnTo>
                      <a:pt x="1203960" y="7620"/>
                    </a:lnTo>
                    <a:lnTo>
                      <a:pt x="3810" y="7620"/>
                    </a:lnTo>
                    <a:lnTo>
                      <a:pt x="7620" y="3810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 sz="2000">
                  <a:latin typeface="+mj-lt"/>
                </a:endParaRPr>
              </a:p>
            </p:txBody>
          </p:sp>
          <p:sp>
            <p:nvSpPr>
              <p:cNvPr id="19" name="Path55">
                <a:extLst>
                  <a:ext uri="{FF2B5EF4-FFF2-40B4-BE49-F238E27FC236}">
                    <a16:creationId xmlns:a16="http://schemas.microsoft.com/office/drawing/2014/main" id="{61E20B0A-3614-46E1-845E-291112BE32F4}"/>
                  </a:ext>
                </a:extLst>
              </p:cNvPr>
              <p:cNvSpPr/>
              <p:nvPr/>
            </p:nvSpPr>
            <p:spPr>
              <a:xfrm>
                <a:off x="4919472" y="3459480"/>
                <a:ext cx="429006" cy="82296"/>
              </a:xfrm>
              <a:custGeom>
                <a:avLst/>
                <a:gdLst/>
                <a:ahLst/>
                <a:cxnLst/>
                <a:rect l="l" t="t" r="r" b="b"/>
                <a:pathLst>
                  <a:path w="429006" h="82296">
                    <a:moveTo>
                      <a:pt x="0" y="35814"/>
                    </a:moveTo>
                    <a:lnTo>
                      <a:pt x="421386" y="37338"/>
                    </a:lnTo>
                    <a:lnTo>
                      <a:pt x="421386" y="44958"/>
                    </a:lnTo>
                    <a:lnTo>
                      <a:pt x="0" y="43434"/>
                    </a:lnTo>
                    <a:lnTo>
                      <a:pt x="0" y="35814"/>
                    </a:lnTo>
                    <a:close/>
                    <a:moveTo>
                      <a:pt x="360426" y="762"/>
                    </a:moveTo>
                    <a:lnTo>
                      <a:pt x="429006" y="41148"/>
                    </a:lnTo>
                    <a:lnTo>
                      <a:pt x="360426" y="80772"/>
                    </a:lnTo>
                    <a:cubicBezTo>
                      <a:pt x="358140" y="82296"/>
                      <a:pt x="355854" y="81534"/>
                      <a:pt x="354330" y="80010"/>
                    </a:cubicBezTo>
                    <a:cubicBezTo>
                      <a:pt x="353568" y="77724"/>
                      <a:pt x="354330" y="75438"/>
                      <a:pt x="355854" y="74676"/>
                    </a:cubicBezTo>
                    <a:lnTo>
                      <a:pt x="419100" y="38100"/>
                    </a:lnTo>
                    <a:lnTo>
                      <a:pt x="419100" y="44958"/>
                    </a:lnTo>
                    <a:lnTo>
                      <a:pt x="356616" y="7620"/>
                    </a:lnTo>
                    <a:cubicBezTo>
                      <a:pt x="354330" y="6858"/>
                      <a:pt x="353568" y="4572"/>
                      <a:pt x="355092" y="2286"/>
                    </a:cubicBezTo>
                    <a:cubicBezTo>
                      <a:pt x="355854" y="762"/>
                      <a:pt x="358902" y="0"/>
                      <a:pt x="360426" y="762"/>
                    </a:cubicBez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 sz="2000">
                  <a:latin typeface="+mj-lt"/>
                </a:endParaRPr>
              </a:p>
            </p:txBody>
          </p:sp>
          <p:sp>
            <p:nvSpPr>
              <p:cNvPr id="20" name="Path56">
                <a:extLst>
                  <a:ext uri="{FF2B5EF4-FFF2-40B4-BE49-F238E27FC236}">
                    <a16:creationId xmlns:a16="http://schemas.microsoft.com/office/drawing/2014/main" id="{8E2F32A2-FDEC-4505-828A-218662EA14B7}"/>
                  </a:ext>
                </a:extLst>
              </p:cNvPr>
              <p:cNvSpPr/>
              <p:nvPr/>
            </p:nvSpPr>
            <p:spPr>
              <a:xfrm>
                <a:off x="4919472" y="3459480"/>
                <a:ext cx="429006" cy="82296"/>
              </a:xfrm>
              <a:custGeom>
                <a:avLst/>
                <a:gdLst/>
                <a:ahLst/>
                <a:cxnLst/>
                <a:rect l="l" t="t" r="r" b="b"/>
                <a:pathLst>
                  <a:path w="429006" h="82296">
                    <a:moveTo>
                      <a:pt x="0" y="35814"/>
                    </a:moveTo>
                    <a:lnTo>
                      <a:pt x="421386" y="37338"/>
                    </a:lnTo>
                    <a:lnTo>
                      <a:pt x="421386" y="44958"/>
                    </a:lnTo>
                    <a:lnTo>
                      <a:pt x="0" y="43434"/>
                    </a:lnTo>
                    <a:lnTo>
                      <a:pt x="0" y="35814"/>
                    </a:lnTo>
                    <a:close/>
                    <a:moveTo>
                      <a:pt x="360426" y="762"/>
                    </a:moveTo>
                    <a:lnTo>
                      <a:pt x="429006" y="41148"/>
                    </a:lnTo>
                    <a:lnTo>
                      <a:pt x="360426" y="80772"/>
                    </a:lnTo>
                    <a:cubicBezTo>
                      <a:pt x="358140" y="82296"/>
                      <a:pt x="355854" y="81534"/>
                      <a:pt x="354330" y="80010"/>
                    </a:cubicBezTo>
                    <a:cubicBezTo>
                      <a:pt x="353568" y="77724"/>
                      <a:pt x="354330" y="75438"/>
                      <a:pt x="355854" y="74676"/>
                    </a:cubicBezTo>
                    <a:lnTo>
                      <a:pt x="419100" y="38100"/>
                    </a:lnTo>
                    <a:lnTo>
                      <a:pt x="419100" y="44958"/>
                    </a:lnTo>
                    <a:lnTo>
                      <a:pt x="356616" y="7620"/>
                    </a:lnTo>
                    <a:cubicBezTo>
                      <a:pt x="354330" y="6858"/>
                      <a:pt x="353568" y="4572"/>
                      <a:pt x="355092" y="2286"/>
                    </a:cubicBezTo>
                    <a:cubicBezTo>
                      <a:pt x="355854" y="762"/>
                      <a:pt x="358902" y="0"/>
                      <a:pt x="360426" y="762"/>
                    </a:cubicBez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 sz="2000">
                  <a:latin typeface="+mj-lt"/>
                </a:endParaRPr>
              </a:p>
            </p:txBody>
          </p:sp>
          <p:sp>
            <p:nvSpPr>
              <p:cNvPr id="21" name="Path57">
                <a:extLst>
                  <a:ext uri="{FF2B5EF4-FFF2-40B4-BE49-F238E27FC236}">
                    <a16:creationId xmlns:a16="http://schemas.microsoft.com/office/drawing/2014/main" id="{3CC4CB8A-3012-43F9-A508-A3C51CBAE3DC}"/>
                  </a:ext>
                </a:extLst>
              </p:cNvPr>
              <p:cNvSpPr/>
              <p:nvPr/>
            </p:nvSpPr>
            <p:spPr>
              <a:xfrm>
                <a:off x="6548628" y="3506724"/>
                <a:ext cx="429006" cy="82296"/>
              </a:xfrm>
              <a:custGeom>
                <a:avLst/>
                <a:gdLst/>
                <a:ahLst/>
                <a:cxnLst/>
                <a:rect l="l" t="t" r="r" b="b"/>
                <a:pathLst>
                  <a:path w="429006" h="82296">
                    <a:moveTo>
                      <a:pt x="0" y="35814"/>
                    </a:moveTo>
                    <a:lnTo>
                      <a:pt x="421386" y="38100"/>
                    </a:lnTo>
                    <a:lnTo>
                      <a:pt x="421386" y="45720"/>
                    </a:lnTo>
                    <a:lnTo>
                      <a:pt x="0" y="43434"/>
                    </a:lnTo>
                    <a:lnTo>
                      <a:pt x="0" y="35814"/>
                    </a:lnTo>
                    <a:close/>
                    <a:moveTo>
                      <a:pt x="360426" y="1524"/>
                    </a:moveTo>
                    <a:lnTo>
                      <a:pt x="429006" y="41910"/>
                    </a:lnTo>
                    <a:lnTo>
                      <a:pt x="360426" y="81534"/>
                    </a:lnTo>
                    <a:cubicBezTo>
                      <a:pt x="358140" y="82296"/>
                      <a:pt x="355854" y="82296"/>
                      <a:pt x="355092" y="80010"/>
                    </a:cubicBezTo>
                    <a:cubicBezTo>
                      <a:pt x="353568" y="78486"/>
                      <a:pt x="354330" y="75438"/>
                      <a:pt x="355854" y="74676"/>
                    </a:cubicBezTo>
                    <a:lnTo>
                      <a:pt x="419100" y="38100"/>
                    </a:lnTo>
                    <a:lnTo>
                      <a:pt x="419100" y="44958"/>
                    </a:lnTo>
                    <a:lnTo>
                      <a:pt x="356616" y="8382"/>
                    </a:lnTo>
                    <a:cubicBezTo>
                      <a:pt x="354330" y="6858"/>
                      <a:pt x="354330" y="4572"/>
                      <a:pt x="355092" y="3048"/>
                    </a:cubicBezTo>
                    <a:cubicBezTo>
                      <a:pt x="355854" y="762"/>
                      <a:pt x="358902" y="0"/>
                      <a:pt x="360426" y="1524"/>
                    </a:cubicBez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 sz="2000">
                  <a:latin typeface="+mj-lt"/>
                </a:endParaRPr>
              </a:p>
            </p:txBody>
          </p:sp>
          <p:sp>
            <p:nvSpPr>
              <p:cNvPr id="22" name="Path58">
                <a:extLst>
                  <a:ext uri="{FF2B5EF4-FFF2-40B4-BE49-F238E27FC236}">
                    <a16:creationId xmlns:a16="http://schemas.microsoft.com/office/drawing/2014/main" id="{8CBDD147-02EF-435B-B30F-2561DAEF67E2}"/>
                  </a:ext>
                </a:extLst>
              </p:cNvPr>
              <p:cNvSpPr/>
              <p:nvPr/>
            </p:nvSpPr>
            <p:spPr>
              <a:xfrm>
                <a:off x="6548628" y="3506724"/>
                <a:ext cx="429006" cy="82296"/>
              </a:xfrm>
              <a:custGeom>
                <a:avLst/>
                <a:gdLst/>
                <a:ahLst/>
                <a:cxnLst/>
                <a:rect l="l" t="t" r="r" b="b"/>
                <a:pathLst>
                  <a:path w="429006" h="82296">
                    <a:moveTo>
                      <a:pt x="0" y="35814"/>
                    </a:moveTo>
                    <a:lnTo>
                      <a:pt x="421386" y="38100"/>
                    </a:lnTo>
                    <a:lnTo>
                      <a:pt x="421386" y="45720"/>
                    </a:lnTo>
                    <a:lnTo>
                      <a:pt x="0" y="43434"/>
                    </a:lnTo>
                    <a:lnTo>
                      <a:pt x="0" y="35814"/>
                    </a:lnTo>
                    <a:close/>
                    <a:moveTo>
                      <a:pt x="360426" y="1524"/>
                    </a:moveTo>
                    <a:lnTo>
                      <a:pt x="429006" y="41910"/>
                    </a:lnTo>
                    <a:lnTo>
                      <a:pt x="360426" y="81534"/>
                    </a:lnTo>
                    <a:cubicBezTo>
                      <a:pt x="358140" y="82296"/>
                      <a:pt x="355854" y="82296"/>
                      <a:pt x="355092" y="80010"/>
                    </a:cubicBezTo>
                    <a:cubicBezTo>
                      <a:pt x="353568" y="78486"/>
                      <a:pt x="354330" y="75438"/>
                      <a:pt x="355854" y="74676"/>
                    </a:cubicBezTo>
                    <a:lnTo>
                      <a:pt x="419100" y="38100"/>
                    </a:lnTo>
                    <a:lnTo>
                      <a:pt x="419100" y="44958"/>
                    </a:lnTo>
                    <a:lnTo>
                      <a:pt x="356616" y="8382"/>
                    </a:lnTo>
                    <a:cubicBezTo>
                      <a:pt x="354330" y="6858"/>
                      <a:pt x="354330" y="4572"/>
                      <a:pt x="355092" y="3048"/>
                    </a:cubicBezTo>
                    <a:cubicBezTo>
                      <a:pt x="355854" y="762"/>
                      <a:pt x="358902" y="0"/>
                      <a:pt x="360426" y="1524"/>
                    </a:cubicBez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0" cap="sq">
                <a:solidFill>
                  <a:srgbClr val="0000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 sz="2000">
                  <a:latin typeface="+mj-lt"/>
                </a:endParaRPr>
              </a:p>
            </p:txBody>
          </p:sp>
        </p:grpSp>
        <p:sp>
          <p:nvSpPr>
            <p:cNvPr id="23" name="Text Box59">
              <a:extLst>
                <a:ext uri="{FF2B5EF4-FFF2-40B4-BE49-F238E27FC236}">
                  <a16:creationId xmlns:a16="http://schemas.microsoft.com/office/drawing/2014/main" id="{B5C13FE0-2C17-42AA-ABF9-95EE1FEBC26E}"/>
                </a:ext>
              </a:extLst>
            </p:cNvPr>
            <p:cNvSpPr txBox="1"/>
            <p:nvPr/>
          </p:nvSpPr>
          <p:spPr>
            <a:xfrm>
              <a:off x="2777012" y="3355610"/>
              <a:ext cx="1403252" cy="73866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marL="3805" algn="ctr" rtl="0">
                <a:spcBef>
                  <a:spcPts val="600"/>
                </a:spcBef>
              </a:pPr>
              <a:r>
                <a:rPr lang="en-US" altLang="zh-CN" sz="2000" spc="7" dirty="0">
                  <a:solidFill>
                    <a:srgbClr val="000000"/>
                  </a:solidFill>
                  <a:latin typeface="+mj-lt"/>
                  <a:ea typeface="Arial Narrow"/>
                  <a:cs typeface="Arial Narrow"/>
                </a:rPr>
                <a:t>Sensing</a:t>
              </a:r>
              <a:endParaRPr lang="en-US" altLang="zh-CN" sz="2000">
                <a:latin typeface="+mj-lt"/>
                <a:ea typeface="Arial Narrow"/>
                <a:cs typeface="Arial Narrow"/>
              </a:endParaRPr>
            </a:p>
            <a:p>
              <a:pPr algn="ctr" rtl="0">
                <a:spcBef>
                  <a:spcPts val="600"/>
                </a:spcBef>
              </a:pPr>
              <a:r>
                <a:rPr lang="en-US" altLang="zh-CN" sz="2000" spc="7" dirty="0">
                  <a:solidFill>
                    <a:srgbClr val="000000"/>
                  </a:solidFill>
                  <a:latin typeface="+mj-lt"/>
                  <a:ea typeface="Arial Narrow"/>
                  <a:cs typeface="Arial Narrow"/>
                </a:rPr>
                <a:t>Element</a:t>
              </a:r>
              <a:endParaRPr lang="en-US" altLang="zh-CN" sz="2000">
                <a:latin typeface="+mj-lt"/>
                <a:ea typeface="Arial Narrow"/>
                <a:cs typeface="Arial Narrow"/>
              </a:endParaRPr>
            </a:p>
          </p:txBody>
        </p:sp>
        <p:sp>
          <p:nvSpPr>
            <p:cNvPr id="24" name="Text Box60">
              <a:extLst>
                <a:ext uri="{FF2B5EF4-FFF2-40B4-BE49-F238E27FC236}">
                  <a16:creationId xmlns:a16="http://schemas.microsoft.com/office/drawing/2014/main" id="{A2852458-1F3C-4EFE-886D-E79C01380E4B}"/>
                </a:ext>
              </a:extLst>
            </p:cNvPr>
            <p:cNvSpPr txBox="1"/>
            <p:nvPr/>
          </p:nvSpPr>
          <p:spPr>
            <a:xfrm>
              <a:off x="4486717" y="3620851"/>
              <a:ext cx="1487774" cy="250518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513"/>
                </a:lnSpc>
              </a:pPr>
              <a:r>
                <a:rPr lang="en-US" altLang="zh-CN" sz="2000" spc="6" dirty="0">
                  <a:solidFill>
                    <a:srgbClr val="000000"/>
                  </a:solidFill>
                  <a:latin typeface="+mj-lt"/>
                  <a:ea typeface="Arial Narrow"/>
                  <a:cs typeface="Arial Narrow"/>
                </a:rPr>
                <a:t>Conditioning</a:t>
              </a:r>
              <a:endParaRPr lang="en-US" altLang="zh-CN" sz="2000">
                <a:latin typeface="+mj-lt"/>
                <a:ea typeface="Arial Narrow"/>
                <a:cs typeface="Arial Narrow"/>
              </a:endParaRPr>
            </a:p>
          </p:txBody>
        </p:sp>
        <p:sp>
          <p:nvSpPr>
            <p:cNvPr id="25" name="Text Box61">
              <a:extLst>
                <a:ext uri="{FF2B5EF4-FFF2-40B4-BE49-F238E27FC236}">
                  <a16:creationId xmlns:a16="http://schemas.microsoft.com/office/drawing/2014/main" id="{5E6B1D18-3D01-429E-B1BC-ADD9B7CC50BE}"/>
                </a:ext>
              </a:extLst>
            </p:cNvPr>
            <p:cNvSpPr txBox="1"/>
            <p:nvPr/>
          </p:nvSpPr>
          <p:spPr>
            <a:xfrm>
              <a:off x="6580155" y="3344243"/>
              <a:ext cx="1216080" cy="73866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marL="80014" algn="ctr" rtl="0">
                <a:spcBef>
                  <a:spcPts val="600"/>
                </a:spcBef>
              </a:pPr>
              <a:r>
                <a:rPr lang="en-US" altLang="zh-CN" sz="2000" spc="-13" dirty="0">
                  <a:solidFill>
                    <a:srgbClr val="000000"/>
                  </a:solidFill>
                  <a:latin typeface="+mj-lt"/>
                  <a:ea typeface="Arial Narrow"/>
                  <a:cs typeface="Arial Narrow"/>
                </a:rPr>
                <a:t>Target</a:t>
              </a:r>
              <a:endParaRPr lang="en-US" altLang="zh-CN" sz="2000">
                <a:latin typeface="+mj-lt"/>
                <a:ea typeface="Arial Narrow"/>
                <a:cs typeface="Arial Narrow"/>
              </a:endParaRPr>
            </a:p>
            <a:p>
              <a:pPr algn="ctr" rtl="0">
                <a:spcBef>
                  <a:spcPts val="600"/>
                </a:spcBef>
              </a:pPr>
              <a:r>
                <a:rPr lang="en-US" altLang="zh-CN" sz="2000" spc="7" dirty="0">
                  <a:solidFill>
                    <a:srgbClr val="000000"/>
                  </a:solidFill>
                  <a:latin typeface="+mj-lt"/>
                  <a:ea typeface="Arial Narrow"/>
                  <a:cs typeface="Arial Narrow"/>
                </a:rPr>
                <a:t>Handling</a:t>
              </a:r>
              <a:endParaRPr lang="en-US" altLang="zh-CN" sz="2000">
                <a:latin typeface="+mj-lt"/>
                <a:ea typeface="Arial Narrow"/>
                <a:cs typeface="Arial Narrow"/>
              </a:endParaRPr>
            </a:p>
          </p:txBody>
        </p:sp>
        <p:sp>
          <p:nvSpPr>
            <p:cNvPr id="26" name="Text Box63">
              <a:extLst>
                <a:ext uri="{FF2B5EF4-FFF2-40B4-BE49-F238E27FC236}">
                  <a16:creationId xmlns:a16="http://schemas.microsoft.com/office/drawing/2014/main" id="{0A242168-15BC-4653-A719-9D4A38777DAC}"/>
                </a:ext>
              </a:extLst>
            </p:cNvPr>
            <p:cNvSpPr txBox="1"/>
            <p:nvPr/>
          </p:nvSpPr>
          <p:spPr>
            <a:xfrm>
              <a:off x="1363568" y="2313389"/>
              <a:ext cx="6415278" cy="30264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971"/>
                </a:lnSpc>
              </a:pPr>
              <a:r>
                <a:rPr lang="en-US" altLang="zh-CN" sz="2000" i="1" spc="-4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Stimulus</a:t>
              </a:r>
              <a:r>
                <a:rPr lang="en-US" altLang="zh-CN" sz="2000" i="1" spc="-22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altLang="zh-CN" sz="2000" i="1" spc="-4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altLang="zh-CN" sz="2000" i="1" spc="-4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s)</a:t>
              </a:r>
              <a:r>
                <a:rPr lang="en-US" altLang="zh-CN" sz="2000" i="1" spc="31284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				</a:t>
              </a:r>
              <a:r>
                <a:rPr lang="en-US" altLang="zh-CN" sz="2000" i="1" spc="31284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	</a:t>
              </a:r>
              <a:r>
                <a:rPr lang="en-US" altLang="zh-CN" sz="2000" i="1" spc="-5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Signal</a:t>
              </a:r>
              <a:r>
                <a:rPr lang="en-US" altLang="zh-CN" sz="2000" i="1" spc="-13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altLang="zh-CN" sz="2000" i="1" spc="-4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(S)</a:t>
              </a:r>
              <a:endParaRPr lang="en-US" altLang="zh-CN" sz="2000">
                <a:latin typeface="+mj-lt"/>
                <a:ea typeface="Times New Roman"/>
                <a:cs typeface="Times New Roman"/>
              </a:endParaRPr>
            </a:p>
          </p:txBody>
        </p:sp>
        <p:sp>
          <p:nvSpPr>
            <p:cNvPr id="27" name="Text Box64">
              <a:extLst>
                <a:ext uri="{FF2B5EF4-FFF2-40B4-BE49-F238E27FC236}">
                  <a16:creationId xmlns:a16="http://schemas.microsoft.com/office/drawing/2014/main" id="{D3C30023-940E-42F4-8976-3D94AE523773}"/>
                </a:ext>
              </a:extLst>
            </p:cNvPr>
            <p:cNvSpPr txBox="1"/>
            <p:nvPr/>
          </p:nvSpPr>
          <p:spPr>
            <a:xfrm>
              <a:off x="934256" y="3321059"/>
              <a:ext cx="1044464" cy="353943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/>
              <a:r>
                <a:rPr lang="en-US" altLang="zh-CN" sz="2000" spc="6" dirty="0">
                  <a:solidFill>
                    <a:srgbClr val="000000"/>
                  </a:solidFill>
                  <a:latin typeface="+mj-lt"/>
                  <a:ea typeface="Arial Narrow"/>
                  <a:cs typeface="Arial Narrow"/>
                </a:rPr>
                <a:t>Physical</a:t>
              </a:r>
              <a:endParaRPr lang="en-US" altLang="zh-CN" sz="2000">
                <a:latin typeface="+mj-lt"/>
                <a:ea typeface="Arial Narrow"/>
                <a:cs typeface="Arial Narrow"/>
              </a:endParaRPr>
            </a:p>
          </p:txBody>
        </p:sp>
        <p:sp>
          <p:nvSpPr>
            <p:cNvPr id="28" name="Text Box65">
              <a:extLst>
                <a:ext uri="{FF2B5EF4-FFF2-40B4-BE49-F238E27FC236}">
                  <a16:creationId xmlns:a16="http://schemas.microsoft.com/office/drawing/2014/main" id="{97D92AA0-E451-43DF-8C32-24DAEA3CC335}"/>
                </a:ext>
              </a:extLst>
            </p:cNvPr>
            <p:cNvSpPr txBox="1"/>
            <p:nvPr/>
          </p:nvSpPr>
          <p:spPr>
            <a:xfrm>
              <a:off x="923857" y="3810638"/>
              <a:ext cx="1399589" cy="250518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513"/>
                </a:lnSpc>
              </a:pPr>
              <a:r>
                <a:rPr lang="en-US" altLang="zh-CN" sz="2000" spc="8" dirty="0">
                  <a:solidFill>
                    <a:srgbClr val="000000"/>
                  </a:solidFill>
                  <a:latin typeface="+mj-lt"/>
                  <a:ea typeface="Arial Narrow"/>
                  <a:cs typeface="Arial Narrow"/>
                </a:rPr>
                <a:t>Medium</a:t>
              </a:r>
              <a:endParaRPr lang="en-US" altLang="zh-CN" sz="2000">
                <a:latin typeface="+mj-lt"/>
                <a:ea typeface="Arial Narrow"/>
                <a:cs typeface="Arial Narrow"/>
              </a:endParaRPr>
            </a:p>
          </p:txBody>
        </p:sp>
        <p:sp>
          <p:nvSpPr>
            <p:cNvPr id="29" name="Text Box66">
              <a:extLst>
                <a:ext uri="{FF2B5EF4-FFF2-40B4-BE49-F238E27FC236}">
                  <a16:creationId xmlns:a16="http://schemas.microsoft.com/office/drawing/2014/main" id="{78F9C8FC-1376-4537-AEAC-BCB90EB479CE}"/>
                </a:ext>
              </a:extLst>
            </p:cNvPr>
            <p:cNvSpPr txBox="1"/>
            <p:nvPr/>
          </p:nvSpPr>
          <p:spPr>
            <a:xfrm>
              <a:off x="740806" y="4826096"/>
              <a:ext cx="1505608" cy="250518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513"/>
                </a:lnSpc>
              </a:pPr>
              <a:r>
                <a:rPr lang="en-US" altLang="zh-CN" sz="2000" i="1" spc="-6" dirty="0">
                  <a:solidFill>
                    <a:srgbClr val="000000"/>
                  </a:solidFill>
                  <a:latin typeface="+mj-lt"/>
                  <a:ea typeface="Arial Narrow"/>
                  <a:cs typeface="Arial Narrow"/>
                </a:rPr>
                <a:t>Temperature</a:t>
              </a:r>
              <a:endParaRPr lang="en-US" altLang="zh-CN" sz="2000">
                <a:latin typeface="+mj-lt"/>
                <a:ea typeface="Arial Narrow"/>
                <a:cs typeface="Arial Narrow"/>
              </a:endParaRPr>
            </a:p>
          </p:txBody>
        </p:sp>
        <p:sp>
          <p:nvSpPr>
            <p:cNvPr id="30" name="Text Box67">
              <a:extLst>
                <a:ext uri="{FF2B5EF4-FFF2-40B4-BE49-F238E27FC236}">
                  <a16:creationId xmlns:a16="http://schemas.microsoft.com/office/drawing/2014/main" id="{D124A260-4291-4AFB-BF83-4A17EE5DD6F8}"/>
                </a:ext>
              </a:extLst>
            </p:cNvPr>
            <p:cNvSpPr txBox="1"/>
            <p:nvPr/>
          </p:nvSpPr>
          <p:spPr>
            <a:xfrm>
              <a:off x="2783038" y="4815708"/>
              <a:ext cx="1469240" cy="250518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513"/>
                </a:lnSpc>
              </a:pPr>
              <a:r>
                <a:rPr lang="en-US" altLang="zh-CN" sz="2000" i="1" spc="7" dirty="0">
                  <a:solidFill>
                    <a:srgbClr val="000000"/>
                  </a:solidFill>
                  <a:latin typeface="+mj-lt"/>
                  <a:ea typeface="Arial Narrow"/>
                  <a:cs typeface="Arial Narrow"/>
                </a:rPr>
                <a:t>Resistance</a:t>
              </a:r>
              <a:endParaRPr lang="en-US" altLang="zh-CN" sz="2000">
                <a:latin typeface="+mj-lt"/>
                <a:ea typeface="Arial Narrow"/>
                <a:cs typeface="Arial Narrow"/>
              </a:endParaRPr>
            </a:p>
          </p:txBody>
        </p:sp>
        <p:sp>
          <p:nvSpPr>
            <p:cNvPr id="31" name="Text Box68">
              <a:extLst>
                <a:ext uri="{FF2B5EF4-FFF2-40B4-BE49-F238E27FC236}">
                  <a16:creationId xmlns:a16="http://schemas.microsoft.com/office/drawing/2014/main" id="{6106F0DB-1136-4093-8DFC-10147F91AB0A}"/>
                </a:ext>
              </a:extLst>
            </p:cNvPr>
            <p:cNvSpPr txBox="1"/>
            <p:nvPr/>
          </p:nvSpPr>
          <p:spPr>
            <a:xfrm>
              <a:off x="4787937" y="4815708"/>
              <a:ext cx="1487773" cy="250518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513"/>
                </a:lnSpc>
              </a:pPr>
              <a:r>
                <a:rPr lang="en-US" altLang="zh-CN" sz="2000" i="1" spc="-4" dirty="0">
                  <a:solidFill>
                    <a:srgbClr val="000000"/>
                  </a:solidFill>
                  <a:latin typeface="+mj-lt"/>
                  <a:ea typeface="Arial Narrow"/>
                  <a:cs typeface="Arial Narrow"/>
                </a:rPr>
                <a:t>Voltage</a:t>
              </a:r>
              <a:endParaRPr lang="en-US" altLang="zh-CN" sz="2000">
                <a:latin typeface="+mj-lt"/>
                <a:ea typeface="Arial Narrow"/>
                <a:cs typeface="Arial Narrow"/>
              </a:endParaRPr>
            </a:p>
          </p:txBody>
        </p:sp>
        <p:sp>
          <p:nvSpPr>
            <p:cNvPr id="32" name="Text Box69">
              <a:extLst>
                <a:ext uri="{FF2B5EF4-FFF2-40B4-BE49-F238E27FC236}">
                  <a16:creationId xmlns:a16="http://schemas.microsoft.com/office/drawing/2014/main" id="{E9319AB1-80F7-4194-BD2B-5C1F15E837E1}"/>
                </a:ext>
              </a:extLst>
            </p:cNvPr>
            <p:cNvSpPr txBox="1"/>
            <p:nvPr/>
          </p:nvSpPr>
          <p:spPr>
            <a:xfrm>
              <a:off x="6811369" y="4826096"/>
              <a:ext cx="1802373" cy="250518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513"/>
                </a:lnSpc>
              </a:pPr>
              <a:r>
                <a:rPr lang="en-US" altLang="zh-CN" sz="2000" i="1" spc="6" dirty="0">
                  <a:solidFill>
                    <a:srgbClr val="000000"/>
                  </a:solidFill>
                  <a:latin typeface="+mj-lt"/>
                  <a:ea typeface="Arial Narrow"/>
                  <a:cs typeface="Arial Narrow"/>
                </a:rPr>
                <a:t>Information</a:t>
              </a:r>
              <a:endParaRPr lang="en-US" altLang="zh-CN" sz="2000">
                <a:latin typeface="+mj-lt"/>
                <a:ea typeface="Arial Narrow"/>
                <a:cs typeface="Arial Narrow"/>
              </a:endParaRP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ED772907-C484-406C-9775-43668FB8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r>
              <a:rPr lang="en-US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57932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Sensors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3/7/2022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831471-6C0C-40E6-9043-01D5F5F7B3CB}"/>
              </a:ext>
            </a:extLst>
          </p:cNvPr>
          <p:cNvSpPr txBox="1"/>
          <p:nvPr/>
        </p:nvSpPr>
        <p:spPr>
          <a:xfrm>
            <a:off x="457200" y="1999943"/>
            <a:ext cx="5618211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400" b="1" i="0" u="none" strike="noStrike" baseline="0">
                <a:latin typeface="+mj-lt"/>
              </a:rPr>
              <a:t>A sensor </a:t>
            </a:r>
            <a:r>
              <a:rPr lang="en-US" sz="2400" b="0" i="0" u="none" strike="noStrike" baseline="0">
                <a:latin typeface="+mj-lt"/>
              </a:rPr>
              <a:t>is a transducer that </a:t>
            </a:r>
            <a:r>
              <a:rPr lang="en-US" sz="2400" b="1" i="0" u="none" strike="noStrike" baseline="0">
                <a:latin typeface="+mj-lt"/>
              </a:rPr>
              <a:t>converts</a:t>
            </a:r>
            <a:r>
              <a:rPr lang="en-US" sz="2400" b="0" i="0" u="none" strike="noStrike" baseline="0">
                <a:latin typeface="+mj-lt"/>
              </a:rPr>
              <a:t> a </a:t>
            </a:r>
            <a:r>
              <a:rPr lang="en-US" sz="2400" b="1" i="0" u="none" strike="noStrike" baseline="0">
                <a:latin typeface="+mj-lt"/>
              </a:rPr>
              <a:t>physical stimulus </a:t>
            </a:r>
            <a:r>
              <a:rPr lang="en-US" sz="2400" b="0" i="0" u="none" strike="noStrike" baseline="0">
                <a:latin typeface="+mj-lt"/>
              </a:rPr>
              <a:t>from one form </a:t>
            </a:r>
            <a:r>
              <a:rPr lang="en-US" sz="2400" b="1" i="0" u="none" strike="noStrike" baseline="0">
                <a:latin typeface="+mj-lt"/>
              </a:rPr>
              <a:t>into</a:t>
            </a:r>
            <a:r>
              <a:rPr lang="en-US" sz="2400" b="0" i="0" u="none" strike="noStrike" baseline="0">
                <a:latin typeface="+mj-lt"/>
              </a:rPr>
              <a:t> a more </a:t>
            </a:r>
            <a:r>
              <a:rPr lang="en-US" sz="2400" b="1" i="0" u="none" strike="noStrike" baseline="0">
                <a:latin typeface="+mj-lt"/>
              </a:rPr>
              <a:t>useful form </a:t>
            </a:r>
            <a:r>
              <a:rPr lang="en-US" sz="2400" b="0" i="0" u="none" strike="noStrike" baseline="0">
                <a:latin typeface="+mj-lt"/>
              </a:rPr>
              <a:t>to measure the stimulus</a:t>
            </a:r>
          </a:p>
          <a:p>
            <a:pPr lvl="1">
              <a:spcBef>
                <a:spcPts val="600"/>
              </a:spcBef>
            </a:pPr>
            <a:r>
              <a:rPr lang="en-US" sz="2400" b="0" i="0" u="none" strike="noStrike" baseline="0">
                <a:latin typeface="+mj-lt"/>
              </a:rPr>
              <a:t>• Analog</a:t>
            </a:r>
          </a:p>
          <a:p>
            <a:pPr lvl="1">
              <a:spcBef>
                <a:spcPts val="600"/>
              </a:spcBef>
            </a:pPr>
            <a:r>
              <a:rPr lang="en-US" sz="2400" b="0" i="0" u="none" strike="noStrike" baseline="0">
                <a:latin typeface="+mj-lt"/>
              </a:rPr>
              <a:t>• Discrete</a:t>
            </a:r>
          </a:p>
          <a:p>
            <a:pPr lvl="1">
              <a:spcBef>
                <a:spcPts val="600"/>
              </a:spcBef>
            </a:pPr>
            <a:r>
              <a:rPr lang="en-US" sz="2400" b="0" i="0" u="none" strike="noStrike" baseline="0">
                <a:latin typeface="+mj-lt"/>
              </a:rPr>
              <a:t>• Binary</a:t>
            </a:r>
          </a:p>
          <a:p>
            <a:pPr lvl="1">
              <a:spcBef>
                <a:spcPts val="600"/>
              </a:spcBef>
            </a:pPr>
            <a:r>
              <a:rPr lang="en-US" sz="2400" b="0" i="0" u="none" strike="noStrike" baseline="0">
                <a:latin typeface="+mj-lt"/>
              </a:rPr>
              <a:t>• Digital (e.g., pulse counter)</a:t>
            </a:r>
            <a:endParaRPr lang="en-US" sz="2400"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84555D-34B9-41D9-865C-2D979A6E7E82}"/>
              </a:ext>
            </a:extLst>
          </p:cNvPr>
          <p:cNvGrpSpPr/>
          <p:nvPr/>
        </p:nvGrpSpPr>
        <p:grpSpPr>
          <a:xfrm>
            <a:off x="6528052" y="2057400"/>
            <a:ext cx="2377932" cy="3057144"/>
            <a:chOff x="7094982" y="2210562"/>
            <a:chExt cx="2377932" cy="3057144"/>
          </a:xfrm>
        </p:grpSpPr>
        <p:pic>
          <p:nvPicPr>
            <p:cNvPr id="14" name="Image71">
              <a:extLst>
                <a:ext uri="{FF2B5EF4-FFF2-40B4-BE49-F238E27FC236}">
                  <a16:creationId xmlns:a16="http://schemas.microsoft.com/office/drawing/2014/main" id="{3BA972B6-61C4-42DF-9379-B64274C97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4982" y="2210562"/>
              <a:ext cx="903732" cy="707136"/>
            </a:xfrm>
            <a:prstGeom prst="rect">
              <a:avLst/>
            </a:prstGeom>
            <a:noFill/>
          </p:spPr>
        </p:pic>
        <p:pic>
          <p:nvPicPr>
            <p:cNvPr id="15" name="Image72">
              <a:extLst>
                <a:ext uri="{FF2B5EF4-FFF2-40B4-BE49-F238E27FC236}">
                  <a16:creationId xmlns:a16="http://schemas.microsoft.com/office/drawing/2014/main" id="{8C90C443-69B1-43AE-93E9-1F9E762C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4982" y="3425190"/>
              <a:ext cx="864870" cy="707898"/>
            </a:xfrm>
            <a:prstGeom prst="rect">
              <a:avLst/>
            </a:prstGeom>
            <a:noFill/>
          </p:spPr>
        </p:pic>
        <p:pic>
          <p:nvPicPr>
            <p:cNvPr id="16" name="Image73">
              <a:extLst>
                <a:ext uri="{FF2B5EF4-FFF2-40B4-BE49-F238E27FC236}">
                  <a16:creationId xmlns:a16="http://schemas.microsoft.com/office/drawing/2014/main" id="{6C8D23F5-0D78-485E-9ECB-429EAB31E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4982" y="4560570"/>
              <a:ext cx="864870" cy="707136"/>
            </a:xfrm>
            <a:prstGeom prst="rect">
              <a:avLst/>
            </a:prstGeom>
            <a:noFill/>
          </p:spPr>
        </p:pic>
        <p:sp>
          <p:nvSpPr>
            <p:cNvPr id="17" name="Text Box76">
              <a:extLst>
                <a:ext uri="{FF2B5EF4-FFF2-40B4-BE49-F238E27FC236}">
                  <a16:creationId xmlns:a16="http://schemas.microsoft.com/office/drawing/2014/main" id="{47B26C79-3F14-48B7-BFD8-3A1493EBD71E}"/>
                </a:ext>
              </a:extLst>
            </p:cNvPr>
            <p:cNvSpPr txBox="1"/>
            <p:nvPr/>
          </p:nvSpPr>
          <p:spPr>
            <a:xfrm>
              <a:off x="8105395" y="2400643"/>
              <a:ext cx="954897" cy="288173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69"/>
                </a:lnSpc>
              </a:pPr>
              <a:r>
                <a:rPr lang="en-US" altLang="zh-CN" sz="2000" spc="-7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Ultrasonic</a:t>
              </a:r>
              <a:endParaRPr lang="en-US" altLang="zh-CN" sz="20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18" name="Text Box77">
              <a:extLst>
                <a:ext uri="{FF2B5EF4-FFF2-40B4-BE49-F238E27FC236}">
                  <a16:creationId xmlns:a16="http://schemas.microsoft.com/office/drawing/2014/main" id="{F5631D24-3BF3-4314-9017-390CDDECC401}"/>
                </a:ext>
              </a:extLst>
            </p:cNvPr>
            <p:cNvSpPr txBox="1"/>
            <p:nvPr/>
          </p:nvSpPr>
          <p:spPr>
            <a:xfrm>
              <a:off x="8105395" y="2702395"/>
              <a:ext cx="942903" cy="288173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69"/>
                </a:lnSpc>
              </a:pPr>
              <a:r>
                <a:rPr lang="en-US" altLang="zh-CN" sz="2000" spc="-8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(distance)</a:t>
              </a:r>
              <a:endParaRPr lang="en-US" altLang="zh-CN" sz="20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19" name="Text Box81">
              <a:extLst>
                <a:ext uri="{FF2B5EF4-FFF2-40B4-BE49-F238E27FC236}">
                  <a16:creationId xmlns:a16="http://schemas.microsoft.com/office/drawing/2014/main" id="{D901AF4A-C50C-4F5B-9DCB-FAB77939D8B2}"/>
                </a:ext>
              </a:extLst>
            </p:cNvPr>
            <p:cNvSpPr txBox="1"/>
            <p:nvPr/>
          </p:nvSpPr>
          <p:spPr>
            <a:xfrm>
              <a:off x="8105395" y="3501736"/>
              <a:ext cx="483889" cy="288173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69"/>
                </a:lnSpc>
              </a:pPr>
              <a:r>
                <a:rPr lang="en-US" altLang="zh-CN" sz="2000" spc="-9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Light</a:t>
              </a:r>
              <a:endParaRPr lang="en-US" altLang="zh-CN" sz="20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20" name="Text Box82">
              <a:extLst>
                <a:ext uri="{FF2B5EF4-FFF2-40B4-BE49-F238E27FC236}">
                  <a16:creationId xmlns:a16="http://schemas.microsoft.com/office/drawing/2014/main" id="{44AF2651-4C9E-4FE2-A4CA-8FAB408350EF}"/>
                </a:ext>
              </a:extLst>
            </p:cNvPr>
            <p:cNvSpPr txBox="1"/>
            <p:nvPr/>
          </p:nvSpPr>
          <p:spPr>
            <a:xfrm>
              <a:off x="8105395" y="3803488"/>
              <a:ext cx="1367519" cy="288173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69"/>
                </a:lnSpc>
              </a:pPr>
              <a:r>
                <a:rPr lang="en-US" altLang="zh-CN" sz="2000" spc="-7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(light</a:t>
              </a:r>
              <a:r>
                <a:rPr lang="en-US" altLang="zh-CN" sz="2000" spc="12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 </a:t>
              </a:r>
              <a:r>
                <a:rPr lang="en-US" altLang="zh-CN" sz="2000" spc="-7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intensity)</a:t>
              </a:r>
              <a:endParaRPr lang="en-US" altLang="zh-CN" sz="2000">
                <a:latin typeface="Arial Narrow"/>
                <a:ea typeface="Arial Narrow"/>
                <a:cs typeface="Arial Narrow"/>
              </a:endParaRPr>
            </a:p>
          </p:txBody>
        </p:sp>
        <p:sp>
          <p:nvSpPr>
            <p:cNvPr id="21" name="Text Box85">
              <a:extLst>
                <a:ext uri="{FF2B5EF4-FFF2-40B4-BE49-F238E27FC236}">
                  <a16:creationId xmlns:a16="http://schemas.microsoft.com/office/drawing/2014/main" id="{BEA62FEA-606C-4B6B-B696-322E2DC14815}"/>
                </a:ext>
              </a:extLst>
            </p:cNvPr>
            <p:cNvSpPr txBox="1"/>
            <p:nvPr/>
          </p:nvSpPr>
          <p:spPr>
            <a:xfrm>
              <a:off x="8105395" y="4773520"/>
              <a:ext cx="587013" cy="288173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269"/>
                </a:lnSpc>
              </a:pPr>
              <a:r>
                <a:rPr lang="en-US" altLang="zh-CN" sz="2000" spc="-47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Touch</a:t>
              </a:r>
              <a:endParaRPr lang="en-US" altLang="zh-CN" sz="2000">
                <a:latin typeface="Arial Narrow"/>
                <a:ea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348187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1495</Words>
  <Application>Microsoft Office PowerPoint</Application>
  <PresentationFormat>On-screen Show (4:3)</PresentationFormat>
  <Paragraphs>279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Narrow</vt:lpstr>
      <vt:lpstr>Calibri</vt:lpstr>
      <vt:lpstr>Times New Roman</vt:lpstr>
      <vt:lpstr>Wingdings</vt:lpstr>
      <vt:lpstr>dsp</vt:lpstr>
      <vt:lpstr>WIRELESS EMBEDDED SYSTEM Hardware Basis for IoT</vt:lpstr>
      <vt:lpstr>Content</vt:lpstr>
      <vt:lpstr>Structure of IoT network/system</vt:lpstr>
      <vt:lpstr>IoT Portion – Tier 1&amp;2</vt:lpstr>
      <vt:lpstr>PowerPoint Presentation</vt:lpstr>
      <vt:lpstr>Sensors</vt:lpstr>
      <vt:lpstr>Processing Data</vt:lpstr>
      <vt:lpstr>Sensors</vt:lpstr>
      <vt:lpstr>Sensors</vt:lpstr>
      <vt:lpstr>Sensors-Example</vt:lpstr>
      <vt:lpstr>Transfer Function</vt:lpstr>
      <vt:lpstr>Analog-to-Digital Conversion</vt:lpstr>
      <vt:lpstr>Analog-to-Digital Conversion (cont.)</vt:lpstr>
      <vt:lpstr>Analog-to-Digital Conversion (cont.)</vt:lpstr>
      <vt:lpstr>Analog-to-Digital Conversion (cont.)</vt:lpstr>
      <vt:lpstr>Sampling</vt:lpstr>
      <vt:lpstr>Open Hardware Source</vt:lpstr>
      <vt:lpstr>Microcontrollers</vt:lpstr>
      <vt:lpstr>Modern Hardware Devices</vt:lpstr>
      <vt:lpstr>Microcontroller Boards</vt:lpstr>
      <vt:lpstr>Sensor Processing and Network</vt:lpstr>
      <vt:lpstr>Sensor Processing and Network (cont.)</vt:lpstr>
      <vt:lpstr>Further Reading – IoT Hardware Guide</vt:lpstr>
      <vt:lpstr>IoT Portion</vt:lpstr>
      <vt:lpstr>IoT Gateway/Edge Gateway</vt:lpstr>
      <vt:lpstr>IoT Gateway/Edge Gateway</vt:lpstr>
      <vt:lpstr>IoT Gateway – Functionality</vt:lpstr>
      <vt:lpstr>PowerPoint Presentation</vt:lpstr>
      <vt:lpstr>IoT Gateway – Important Tasks</vt:lpstr>
      <vt:lpstr>IoT Gateway – Security Layer</vt:lpstr>
      <vt:lpstr>IoT Gateway – Real-Time</vt:lpstr>
      <vt:lpstr>IoT Gateway – Properties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EMBEDDED SYSTEM Hardware Basis for IoT</dc:title>
  <dc:creator>Duy Doan</dc:creator>
  <cp:lastModifiedBy>Duy</cp:lastModifiedBy>
  <cp:revision>2</cp:revision>
  <dcterms:created xsi:type="dcterms:W3CDTF">2020-09-16T14:02:47Z</dcterms:created>
  <dcterms:modified xsi:type="dcterms:W3CDTF">2022-03-07T00:01:33Z</dcterms:modified>
</cp:coreProperties>
</file>