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embeddedFontLst>
    <p:embeddedFont>
      <p:font typeface="Segoe" panose="020B0502040504020203" pitchFamily="34" charset="0"/>
      <p:regular r:id="rId30"/>
      <p:bold r:id="rId31"/>
      <p:italic r:id="rId32"/>
      <p:boldItalic r:id="rId33"/>
    </p:embeddedFont>
    <p:embeddedFont>
      <p:font typeface="Verdana" panose="020B0604030504040204" pitchFamily="34" charset="0"/>
      <p:regular r:id="rId34"/>
      <p:bold r:id="rId35"/>
      <p:italic r:id="rId36"/>
      <p:boldItalic r:id="rId37"/>
    </p:embeddedFont>
    <p:embeddedFont>
      <p:font typeface="Segoe UI" panose="020B0502040204020203" pitchFamily="34" charset="0"/>
      <p:regular r:id="rId38"/>
      <p:bold r:id="rId39"/>
      <p:italic r:id="rId40"/>
      <p:boldItalic r:id="rId41"/>
    </p:embeddedFont>
    <p:embeddedFont>
      <p:font typeface="Calibri" panose="020F0502020204030204" pitchFamily="34" charset="0"/>
      <p:regular r:id="rId42"/>
      <p:bold r:id="rId43"/>
      <p:italic r:id="rId44"/>
      <p:boldItalic r:id="rId45"/>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87E38C-7534-4A51-9273-84FF9EC92B30}" type="doc">
      <dgm:prSet loTypeId="urn:microsoft.com/office/officeart/2008/layout/CaptionedPictures" loCatId="picture" qsTypeId="urn:microsoft.com/office/officeart/2005/8/quickstyle/simple1" qsCatId="simple" csTypeId="urn:microsoft.com/office/officeart/2005/8/colors/accent2_2" csCatId="accent2" phldr="1"/>
      <dgm:spPr/>
      <dgm:t>
        <a:bodyPr/>
        <a:lstStyle/>
        <a:p>
          <a:endParaRPr lang="en-US"/>
        </a:p>
      </dgm:t>
    </dgm:pt>
    <dgm:pt modelId="{1C20A956-9BEC-4A82-8465-CF67808D0C46}">
      <dgm:prSet phldrT="[Text]"/>
      <dgm:spPr/>
      <dgm:t>
        <a:bodyPr/>
        <a:lstStyle/>
        <a:p>
          <a:r>
            <a:rPr lang="en-US"/>
            <a:t>2014</a:t>
          </a:r>
          <a:endParaRPr lang="en-US" dirty="0"/>
        </a:p>
      </dgm:t>
    </dgm:pt>
    <dgm:pt modelId="{B7B018C7-185A-49D9-BE88-F9271CB27673}" type="parTrans" cxnId="{52B0A7EE-F8E9-4053-908C-3FCD9994D957}">
      <dgm:prSet/>
      <dgm:spPr/>
      <dgm:t>
        <a:bodyPr/>
        <a:lstStyle/>
        <a:p>
          <a:endParaRPr lang="en-US"/>
        </a:p>
      </dgm:t>
    </dgm:pt>
    <dgm:pt modelId="{F8A526B6-151A-414A-88BD-3D25A131F478}" type="sibTrans" cxnId="{52B0A7EE-F8E9-4053-908C-3FCD9994D957}">
      <dgm:prSet/>
      <dgm:spPr/>
      <dgm:t>
        <a:bodyPr/>
        <a:lstStyle/>
        <a:p>
          <a:endParaRPr lang="en-US"/>
        </a:p>
      </dgm:t>
    </dgm:pt>
    <dgm:pt modelId="{97FB4E9F-872D-4EE9-8E7F-F5F6F7DF0336}">
      <dgm:prSet phldrT="[Text]"/>
      <dgm:spPr/>
      <dgm:t>
        <a:bodyPr/>
        <a:lstStyle/>
        <a:p>
          <a:r>
            <a:rPr lang="en-US"/>
            <a:t>Current Portal</a:t>
          </a:r>
          <a:endParaRPr lang="en-US" dirty="0"/>
        </a:p>
      </dgm:t>
    </dgm:pt>
    <dgm:pt modelId="{32E7724D-4B74-4CFB-8B74-A5CE8BC55669}" type="parTrans" cxnId="{60C100D9-A81B-44DF-88AE-9D7C93366609}">
      <dgm:prSet/>
      <dgm:spPr/>
      <dgm:t>
        <a:bodyPr/>
        <a:lstStyle/>
        <a:p>
          <a:endParaRPr lang="en-US"/>
        </a:p>
      </dgm:t>
    </dgm:pt>
    <dgm:pt modelId="{09C0C2A5-C2FD-4FD9-9B3B-1DA2DA9BE63C}" type="sibTrans" cxnId="{60C100D9-A81B-44DF-88AE-9D7C93366609}">
      <dgm:prSet/>
      <dgm:spPr/>
      <dgm:t>
        <a:bodyPr/>
        <a:lstStyle/>
        <a:p>
          <a:endParaRPr lang="en-US"/>
        </a:p>
      </dgm:t>
    </dgm:pt>
    <dgm:pt modelId="{683FFEE3-43F7-4555-9D11-16CAFB5A4A55}">
      <dgm:prSet phldrT="[Text]"/>
      <dgm:spPr/>
      <dgm:t>
        <a:bodyPr/>
        <a:lstStyle/>
        <a:p>
          <a:r>
            <a:rPr lang="en-US" dirty="0"/>
            <a:t>2012</a:t>
          </a:r>
        </a:p>
      </dgm:t>
    </dgm:pt>
    <dgm:pt modelId="{8038C152-4360-44F9-8B10-E8BA0031CB14}" type="parTrans" cxnId="{3EB097A2-D2DD-42DA-8A62-2856301F6957}">
      <dgm:prSet/>
      <dgm:spPr/>
      <dgm:t>
        <a:bodyPr/>
        <a:lstStyle/>
        <a:p>
          <a:endParaRPr lang="en-US"/>
        </a:p>
      </dgm:t>
    </dgm:pt>
    <dgm:pt modelId="{F58FFFD8-026E-4270-9275-83126408912F}" type="sibTrans" cxnId="{3EB097A2-D2DD-42DA-8A62-2856301F6957}">
      <dgm:prSet/>
      <dgm:spPr/>
      <dgm:t>
        <a:bodyPr/>
        <a:lstStyle/>
        <a:p>
          <a:endParaRPr lang="en-US"/>
        </a:p>
      </dgm:t>
    </dgm:pt>
    <dgm:pt modelId="{E70A40B8-1BB2-42DB-A51A-AC9A5CB3D29F}">
      <dgm:prSet phldrT="[Text]"/>
      <dgm:spPr/>
      <dgm:t>
        <a:bodyPr/>
        <a:lstStyle/>
        <a:p>
          <a:r>
            <a:rPr lang="en-US"/>
            <a:t>Classic </a:t>
          </a:r>
          <a:r>
            <a:rPr lang="en-US" dirty="0"/>
            <a:t>Portal</a:t>
          </a:r>
        </a:p>
      </dgm:t>
    </dgm:pt>
    <dgm:pt modelId="{08673AD0-E597-4F82-95F6-C756A0FE888E}" type="parTrans" cxnId="{CBD2AD6A-53D6-42AF-90D2-16E1CEBA7BF8}">
      <dgm:prSet/>
      <dgm:spPr/>
      <dgm:t>
        <a:bodyPr/>
        <a:lstStyle/>
        <a:p>
          <a:endParaRPr lang="en-US"/>
        </a:p>
      </dgm:t>
    </dgm:pt>
    <dgm:pt modelId="{CF5CA1DE-0E40-4EC8-8C40-FD40F9DDC80A}" type="sibTrans" cxnId="{CBD2AD6A-53D6-42AF-90D2-16E1CEBA7BF8}">
      <dgm:prSet/>
      <dgm:spPr/>
      <dgm:t>
        <a:bodyPr/>
        <a:lstStyle/>
        <a:p>
          <a:endParaRPr lang="en-US"/>
        </a:p>
      </dgm:t>
    </dgm:pt>
    <dgm:pt modelId="{22666435-EA7F-4A66-B155-F3B1B9711641}" type="pres">
      <dgm:prSet presAssocID="{4A87E38C-7534-4A51-9273-84FF9EC92B30}" presName="Name0" presStyleCnt="0">
        <dgm:presLayoutVars>
          <dgm:chMax/>
          <dgm:chPref/>
          <dgm:dir/>
        </dgm:presLayoutVars>
      </dgm:prSet>
      <dgm:spPr/>
    </dgm:pt>
    <dgm:pt modelId="{E8D1CE18-1E0E-48CB-A0B9-E33552464E58}" type="pres">
      <dgm:prSet presAssocID="{1C20A956-9BEC-4A82-8465-CF67808D0C46}" presName="composite" presStyleCnt="0">
        <dgm:presLayoutVars>
          <dgm:chMax val="1"/>
          <dgm:chPref val="1"/>
        </dgm:presLayoutVars>
      </dgm:prSet>
      <dgm:spPr/>
    </dgm:pt>
    <dgm:pt modelId="{6325B34B-DF8E-400C-9809-84ABF627190F}" type="pres">
      <dgm:prSet presAssocID="{1C20A956-9BEC-4A82-8465-CF67808D0C46}" presName="Accent" presStyleLbl="trAlignAcc1" presStyleIdx="0" presStyleCnt="2">
        <dgm:presLayoutVars>
          <dgm:chMax val="0"/>
          <dgm:chPref val="0"/>
        </dgm:presLayoutVars>
      </dgm:prSet>
      <dgm:spPr/>
    </dgm:pt>
    <dgm:pt modelId="{9AD27051-E87C-4203-A528-294F647FC58F}" type="pres">
      <dgm:prSet presAssocID="{1C20A956-9BEC-4A82-8465-CF67808D0C46}" presName="Image" presStyleLbl="alignImgPlace1" presStyleIdx="0" presStyleCnt="2">
        <dgm:presLayoutVars>
          <dgm:chMax val="0"/>
          <dgm:chPref val="0"/>
        </dgm:presLayoutVars>
      </dgm:prSet>
      <dgm:spPr>
        <a:blipFill rotWithShape="1">
          <a:blip xmlns:r="http://schemas.openxmlformats.org/officeDocument/2006/relationships" r:embed="rId1"/>
          <a:stretch>
            <a:fillRect/>
          </a:stretch>
        </a:blipFill>
      </dgm:spPr>
    </dgm:pt>
    <dgm:pt modelId="{A5D7889E-0D1C-4A5F-A752-1FD41889FC31}" type="pres">
      <dgm:prSet presAssocID="{1C20A956-9BEC-4A82-8465-CF67808D0C46}" presName="ChildComposite" presStyleCnt="0"/>
      <dgm:spPr/>
    </dgm:pt>
    <dgm:pt modelId="{A00B590A-CBB6-4309-A9B7-0F673F6D895C}" type="pres">
      <dgm:prSet presAssocID="{1C20A956-9BEC-4A82-8465-CF67808D0C46}" presName="Child" presStyleLbl="node1" presStyleIdx="0" presStyleCnt="2">
        <dgm:presLayoutVars>
          <dgm:chMax val="0"/>
          <dgm:chPref val="0"/>
          <dgm:bulletEnabled val="1"/>
        </dgm:presLayoutVars>
      </dgm:prSet>
      <dgm:spPr/>
    </dgm:pt>
    <dgm:pt modelId="{2546BF74-07FD-4E26-BB2D-26E52F037515}" type="pres">
      <dgm:prSet presAssocID="{1C20A956-9BEC-4A82-8465-CF67808D0C46}" presName="Parent" presStyleLbl="revTx" presStyleIdx="0" presStyleCnt="2">
        <dgm:presLayoutVars>
          <dgm:chMax val="1"/>
          <dgm:chPref val="0"/>
          <dgm:bulletEnabled val="1"/>
        </dgm:presLayoutVars>
      </dgm:prSet>
      <dgm:spPr/>
    </dgm:pt>
    <dgm:pt modelId="{16FD8502-FB9E-49C3-AF7C-019BB9769BDB}" type="pres">
      <dgm:prSet presAssocID="{F8A526B6-151A-414A-88BD-3D25A131F478}" presName="sibTrans" presStyleCnt="0"/>
      <dgm:spPr/>
    </dgm:pt>
    <dgm:pt modelId="{618477E4-7E17-4CFF-94F6-54516FCA3F78}" type="pres">
      <dgm:prSet presAssocID="{683FFEE3-43F7-4555-9D11-16CAFB5A4A55}" presName="composite" presStyleCnt="0">
        <dgm:presLayoutVars>
          <dgm:chMax val="1"/>
          <dgm:chPref val="1"/>
        </dgm:presLayoutVars>
      </dgm:prSet>
      <dgm:spPr/>
    </dgm:pt>
    <dgm:pt modelId="{2A6396DC-042F-4512-B226-D20DB4489AA6}" type="pres">
      <dgm:prSet presAssocID="{683FFEE3-43F7-4555-9D11-16CAFB5A4A55}" presName="Accent" presStyleLbl="trAlignAcc1" presStyleIdx="1" presStyleCnt="2">
        <dgm:presLayoutVars>
          <dgm:chMax val="0"/>
          <dgm:chPref val="0"/>
        </dgm:presLayoutVars>
      </dgm:prSet>
      <dgm:spPr/>
    </dgm:pt>
    <dgm:pt modelId="{ABA44B48-A6E1-4EBD-A865-66E01D27A50C}" type="pres">
      <dgm:prSet presAssocID="{683FFEE3-43F7-4555-9D11-16CAFB5A4A55}" presName="Image" presStyleLbl="alignImgPlace1" presStyleIdx="1" presStyleCnt="2">
        <dgm:presLayoutVars>
          <dgm:chMax val="0"/>
          <dgm:chPref val="0"/>
        </dgm:presLayoutVars>
      </dgm:prSet>
      <dgm:spPr>
        <a:blipFill rotWithShape="1">
          <a:blip xmlns:r="http://schemas.openxmlformats.org/officeDocument/2006/relationships" r:embed="rId2"/>
          <a:stretch>
            <a:fillRect/>
          </a:stretch>
        </a:blipFill>
      </dgm:spPr>
    </dgm:pt>
    <dgm:pt modelId="{A5CD00BD-BF46-47E6-9EA2-8E00123AD61C}" type="pres">
      <dgm:prSet presAssocID="{683FFEE3-43F7-4555-9D11-16CAFB5A4A55}" presName="ChildComposite" presStyleCnt="0"/>
      <dgm:spPr/>
    </dgm:pt>
    <dgm:pt modelId="{7FC05296-A56A-4A00-AD0E-86970D0A03C7}" type="pres">
      <dgm:prSet presAssocID="{683FFEE3-43F7-4555-9D11-16CAFB5A4A55}" presName="Child" presStyleLbl="node1" presStyleIdx="1" presStyleCnt="2">
        <dgm:presLayoutVars>
          <dgm:chMax val="0"/>
          <dgm:chPref val="0"/>
          <dgm:bulletEnabled val="1"/>
        </dgm:presLayoutVars>
      </dgm:prSet>
      <dgm:spPr/>
    </dgm:pt>
    <dgm:pt modelId="{F4CED7DC-DB87-4421-AD65-F263DEFB3FD5}" type="pres">
      <dgm:prSet presAssocID="{683FFEE3-43F7-4555-9D11-16CAFB5A4A55}" presName="Parent" presStyleLbl="revTx" presStyleIdx="1" presStyleCnt="2">
        <dgm:presLayoutVars>
          <dgm:chMax val="1"/>
          <dgm:chPref val="0"/>
          <dgm:bulletEnabled val="1"/>
        </dgm:presLayoutVars>
      </dgm:prSet>
      <dgm:spPr/>
    </dgm:pt>
  </dgm:ptLst>
  <dgm:cxnLst>
    <dgm:cxn modelId="{60C100D9-A81B-44DF-88AE-9D7C93366609}" srcId="{1C20A956-9BEC-4A82-8465-CF67808D0C46}" destId="{97FB4E9F-872D-4EE9-8E7F-F5F6F7DF0336}" srcOrd="0" destOrd="0" parTransId="{32E7724D-4B74-4CFB-8B74-A5CE8BC55669}" sibTransId="{09C0C2A5-C2FD-4FD9-9B3B-1DA2DA9BE63C}"/>
    <dgm:cxn modelId="{CBD2AD6A-53D6-42AF-90D2-16E1CEBA7BF8}" srcId="{683FFEE3-43F7-4555-9D11-16CAFB5A4A55}" destId="{E70A40B8-1BB2-42DB-A51A-AC9A5CB3D29F}" srcOrd="0" destOrd="0" parTransId="{08673AD0-E597-4F82-95F6-C756A0FE888E}" sibTransId="{CF5CA1DE-0E40-4EC8-8C40-FD40F9DDC80A}"/>
    <dgm:cxn modelId="{C571B659-7F9A-4C5F-8C9B-7DB1E4F6023F}" type="presOf" srcId="{E70A40B8-1BB2-42DB-A51A-AC9A5CB3D29F}" destId="{7FC05296-A56A-4A00-AD0E-86970D0A03C7}" srcOrd="0" destOrd="0" presId="urn:microsoft.com/office/officeart/2008/layout/CaptionedPictures"/>
    <dgm:cxn modelId="{A4CB94AC-5446-400B-9663-7ED32DFA3EBD}" type="presOf" srcId="{683FFEE3-43F7-4555-9D11-16CAFB5A4A55}" destId="{F4CED7DC-DB87-4421-AD65-F263DEFB3FD5}" srcOrd="0" destOrd="0" presId="urn:microsoft.com/office/officeart/2008/layout/CaptionedPictures"/>
    <dgm:cxn modelId="{AA2A122D-7BB3-43B3-992F-DB8ABE3CE7E6}" type="presOf" srcId="{4A87E38C-7534-4A51-9273-84FF9EC92B30}" destId="{22666435-EA7F-4A66-B155-F3B1B9711641}" srcOrd="0" destOrd="0" presId="urn:microsoft.com/office/officeart/2008/layout/CaptionedPictures"/>
    <dgm:cxn modelId="{3EB097A2-D2DD-42DA-8A62-2856301F6957}" srcId="{4A87E38C-7534-4A51-9273-84FF9EC92B30}" destId="{683FFEE3-43F7-4555-9D11-16CAFB5A4A55}" srcOrd="1" destOrd="0" parTransId="{8038C152-4360-44F9-8B10-E8BA0031CB14}" sibTransId="{F58FFFD8-026E-4270-9275-83126408912F}"/>
    <dgm:cxn modelId="{297FCCB0-A907-4FD9-AE75-193DCCC75FB6}" type="presOf" srcId="{97FB4E9F-872D-4EE9-8E7F-F5F6F7DF0336}" destId="{A00B590A-CBB6-4309-A9B7-0F673F6D895C}" srcOrd="0" destOrd="0" presId="urn:microsoft.com/office/officeart/2008/layout/CaptionedPictures"/>
    <dgm:cxn modelId="{C277EE53-99B9-48E0-B951-8588C7401517}" type="presOf" srcId="{1C20A956-9BEC-4A82-8465-CF67808D0C46}" destId="{2546BF74-07FD-4E26-BB2D-26E52F037515}" srcOrd="0" destOrd="0" presId="urn:microsoft.com/office/officeart/2008/layout/CaptionedPictures"/>
    <dgm:cxn modelId="{52B0A7EE-F8E9-4053-908C-3FCD9994D957}" srcId="{4A87E38C-7534-4A51-9273-84FF9EC92B30}" destId="{1C20A956-9BEC-4A82-8465-CF67808D0C46}" srcOrd="0" destOrd="0" parTransId="{B7B018C7-185A-49D9-BE88-F9271CB27673}" sibTransId="{F8A526B6-151A-414A-88BD-3D25A131F478}"/>
    <dgm:cxn modelId="{A0E53682-6D0B-42C7-AD6C-524627C58D16}" type="presParOf" srcId="{22666435-EA7F-4A66-B155-F3B1B9711641}" destId="{E8D1CE18-1E0E-48CB-A0B9-E33552464E58}" srcOrd="0" destOrd="0" presId="urn:microsoft.com/office/officeart/2008/layout/CaptionedPictures"/>
    <dgm:cxn modelId="{8AC09264-493B-41F1-AE38-A7AB59518076}" type="presParOf" srcId="{E8D1CE18-1E0E-48CB-A0B9-E33552464E58}" destId="{6325B34B-DF8E-400C-9809-84ABF627190F}" srcOrd="0" destOrd="0" presId="urn:microsoft.com/office/officeart/2008/layout/CaptionedPictures"/>
    <dgm:cxn modelId="{BBFEC953-C92A-4E83-9750-D69EBF688C67}" type="presParOf" srcId="{E8D1CE18-1E0E-48CB-A0B9-E33552464E58}" destId="{9AD27051-E87C-4203-A528-294F647FC58F}" srcOrd="1" destOrd="0" presId="urn:microsoft.com/office/officeart/2008/layout/CaptionedPictures"/>
    <dgm:cxn modelId="{B2723B07-CFB3-4385-AFEF-112AB0E5A798}" type="presParOf" srcId="{E8D1CE18-1E0E-48CB-A0B9-E33552464E58}" destId="{A5D7889E-0D1C-4A5F-A752-1FD41889FC31}" srcOrd="2" destOrd="0" presId="urn:microsoft.com/office/officeart/2008/layout/CaptionedPictures"/>
    <dgm:cxn modelId="{4447C9C5-57E7-4C1B-987B-710DA3ECDEB9}" type="presParOf" srcId="{A5D7889E-0D1C-4A5F-A752-1FD41889FC31}" destId="{A00B590A-CBB6-4309-A9B7-0F673F6D895C}" srcOrd="0" destOrd="0" presId="urn:microsoft.com/office/officeart/2008/layout/CaptionedPictures"/>
    <dgm:cxn modelId="{E5697A50-265A-4024-A377-5A87139A5770}" type="presParOf" srcId="{A5D7889E-0D1C-4A5F-A752-1FD41889FC31}" destId="{2546BF74-07FD-4E26-BB2D-26E52F037515}" srcOrd="1" destOrd="0" presId="urn:microsoft.com/office/officeart/2008/layout/CaptionedPictures"/>
    <dgm:cxn modelId="{2AE8D137-9D2B-482D-A569-854AE8B358FE}" type="presParOf" srcId="{22666435-EA7F-4A66-B155-F3B1B9711641}" destId="{16FD8502-FB9E-49C3-AF7C-019BB9769BDB}" srcOrd="1" destOrd="0" presId="urn:microsoft.com/office/officeart/2008/layout/CaptionedPictures"/>
    <dgm:cxn modelId="{23857CE6-E689-4C1A-8AE9-E5AEDA5A233E}" type="presParOf" srcId="{22666435-EA7F-4A66-B155-F3B1B9711641}" destId="{618477E4-7E17-4CFF-94F6-54516FCA3F78}" srcOrd="2" destOrd="0" presId="urn:microsoft.com/office/officeart/2008/layout/CaptionedPictures"/>
    <dgm:cxn modelId="{B6023D62-C63D-4194-AE7B-79866E1EDDD3}" type="presParOf" srcId="{618477E4-7E17-4CFF-94F6-54516FCA3F78}" destId="{2A6396DC-042F-4512-B226-D20DB4489AA6}" srcOrd="0" destOrd="0" presId="urn:microsoft.com/office/officeart/2008/layout/CaptionedPictures"/>
    <dgm:cxn modelId="{C5D64F53-F1D8-404C-86A0-50C69105AB0C}" type="presParOf" srcId="{618477E4-7E17-4CFF-94F6-54516FCA3F78}" destId="{ABA44B48-A6E1-4EBD-A865-66E01D27A50C}" srcOrd="1" destOrd="0" presId="urn:microsoft.com/office/officeart/2008/layout/CaptionedPictures"/>
    <dgm:cxn modelId="{A30587FB-2100-4533-8791-EF561EA0C729}" type="presParOf" srcId="{618477E4-7E17-4CFF-94F6-54516FCA3F78}" destId="{A5CD00BD-BF46-47E6-9EA2-8E00123AD61C}" srcOrd="2" destOrd="0" presId="urn:microsoft.com/office/officeart/2008/layout/CaptionedPictures"/>
    <dgm:cxn modelId="{0EF2A5C1-55BE-4361-9247-275188A27D34}" type="presParOf" srcId="{A5CD00BD-BF46-47E6-9EA2-8E00123AD61C}" destId="{7FC05296-A56A-4A00-AD0E-86970D0A03C7}" srcOrd="0" destOrd="0" presId="urn:microsoft.com/office/officeart/2008/layout/CaptionedPictures"/>
    <dgm:cxn modelId="{482DEF70-0EA2-47B5-9192-7B178511DE66}" type="presParOf" srcId="{A5CD00BD-BF46-47E6-9EA2-8E00123AD61C}" destId="{F4CED7DC-DB87-4421-AD65-F263DEFB3FD5}" srcOrd="1" destOrd="0" presId="urn:microsoft.com/office/officeart/2008/layout/CaptionedPicture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F2EAD3-B10B-4EA5-B3C4-451B85DDD259}"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2F5A700A-AE0A-4B14-8BD1-ED1A51CA3061}">
      <dgm:prSet phldrT="[Text]"/>
      <dgm:spPr/>
      <dgm:t>
        <a:bodyPr/>
        <a:lstStyle/>
        <a:p>
          <a:r>
            <a:rPr lang="en-US" dirty="0">
              <a:solidFill>
                <a:schemeClr val="tx1"/>
              </a:solidFill>
            </a:rPr>
            <a:t>Management Portal</a:t>
          </a:r>
        </a:p>
      </dgm:t>
    </dgm:pt>
    <dgm:pt modelId="{DB0D56E0-2B27-46F8-98DB-F3EACCE1F0CD}" type="parTrans" cxnId="{947E5D5D-7990-419A-98E1-7BAADBC0C054}">
      <dgm:prSet/>
      <dgm:spPr/>
      <dgm:t>
        <a:bodyPr/>
        <a:lstStyle/>
        <a:p>
          <a:endParaRPr lang="en-US">
            <a:solidFill>
              <a:schemeClr val="tx1"/>
            </a:solidFill>
          </a:endParaRPr>
        </a:p>
      </dgm:t>
    </dgm:pt>
    <dgm:pt modelId="{1197EECA-B137-4A36-B799-5CFE71E410A2}" type="sibTrans" cxnId="{947E5D5D-7990-419A-98E1-7BAADBC0C054}">
      <dgm:prSet/>
      <dgm:spPr/>
      <dgm:t>
        <a:bodyPr/>
        <a:lstStyle/>
        <a:p>
          <a:endParaRPr lang="en-US">
            <a:solidFill>
              <a:schemeClr val="tx1"/>
            </a:solidFill>
          </a:endParaRPr>
        </a:p>
      </dgm:t>
    </dgm:pt>
    <dgm:pt modelId="{DC8121FB-F575-4D57-B9F3-46B924DD93C8}">
      <dgm:prSet phldrT="[Text]"/>
      <dgm:spPr/>
      <dgm:t>
        <a:bodyPr/>
        <a:lstStyle/>
        <a:p>
          <a:r>
            <a:rPr lang="en-US" dirty="0">
              <a:solidFill>
                <a:schemeClr val="tx1"/>
              </a:solidFill>
            </a:rPr>
            <a:t>https://manage.windowsazure.com</a:t>
          </a:r>
        </a:p>
      </dgm:t>
    </dgm:pt>
    <dgm:pt modelId="{091CBEC5-4050-48B6-ADAA-15829E399153}" type="parTrans" cxnId="{24EC3605-1CD4-46DC-85B1-992A7EAAFB1D}">
      <dgm:prSet/>
      <dgm:spPr/>
      <dgm:t>
        <a:bodyPr/>
        <a:lstStyle/>
        <a:p>
          <a:endParaRPr lang="en-US">
            <a:solidFill>
              <a:schemeClr val="tx1"/>
            </a:solidFill>
          </a:endParaRPr>
        </a:p>
      </dgm:t>
    </dgm:pt>
    <dgm:pt modelId="{81160A56-24D9-49A5-BD16-FBE2A787A328}" type="sibTrans" cxnId="{24EC3605-1CD4-46DC-85B1-992A7EAAFB1D}">
      <dgm:prSet/>
      <dgm:spPr/>
      <dgm:t>
        <a:bodyPr/>
        <a:lstStyle/>
        <a:p>
          <a:endParaRPr lang="en-US">
            <a:solidFill>
              <a:schemeClr val="tx1"/>
            </a:solidFill>
          </a:endParaRPr>
        </a:p>
      </dgm:t>
    </dgm:pt>
    <dgm:pt modelId="{B7C4A3B1-9276-430B-AF3A-0F849441FFE1}">
      <dgm:prSet phldrT="[Text]"/>
      <dgm:spPr/>
      <dgm:t>
        <a:bodyPr/>
        <a:lstStyle/>
        <a:p>
          <a:r>
            <a:rPr lang="en-US">
              <a:solidFill>
                <a:schemeClr val="tx1"/>
              </a:solidFill>
            </a:rPr>
            <a:t>Current Portal</a:t>
          </a:r>
          <a:endParaRPr lang="en-US" dirty="0">
            <a:solidFill>
              <a:schemeClr val="tx1"/>
            </a:solidFill>
          </a:endParaRPr>
        </a:p>
      </dgm:t>
    </dgm:pt>
    <dgm:pt modelId="{06878CC5-43CE-4AB8-97A5-D559A910EA40}" type="parTrans" cxnId="{F0722EE5-EE88-45AA-B0A8-4F24B5A833D1}">
      <dgm:prSet/>
      <dgm:spPr/>
      <dgm:t>
        <a:bodyPr/>
        <a:lstStyle/>
        <a:p>
          <a:endParaRPr lang="en-US">
            <a:solidFill>
              <a:schemeClr val="tx1"/>
            </a:solidFill>
          </a:endParaRPr>
        </a:p>
      </dgm:t>
    </dgm:pt>
    <dgm:pt modelId="{891F41DE-F7E1-4ED7-87D7-C4AC921F3D4A}" type="sibTrans" cxnId="{F0722EE5-EE88-45AA-B0A8-4F24B5A833D1}">
      <dgm:prSet/>
      <dgm:spPr/>
      <dgm:t>
        <a:bodyPr/>
        <a:lstStyle/>
        <a:p>
          <a:endParaRPr lang="en-US">
            <a:solidFill>
              <a:schemeClr val="tx1"/>
            </a:solidFill>
          </a:endParaRPr>
        </a:p>
      </dgm:t>
    </dgm:pt>
    <dgm:pt modelId="{B88CBDD1-2075-4368-8C70-83855016CE8B}">
      <dgm:prSet phldrT="[Text]"/>
      <dgm:spPr/>
      <dgm:t>
        <a:bodyPr/>
        <a:lstStyle/>
        <a:p>
          <a:r>
            <a:rPr lang="en-US" dirty="0">
              <a:solidFill>
                <a:schemeClr val="tx1"/>
              </a:solidFill>
            </a:rPr>
            <a:t>https://portal.azure.com</a:t>
          </a:r>
        </a:p>
      </dgm:t>
    </dgm:pt>
    <dgm:pt modelId="{A2F103CB-A7C9-4D74-AA8D-1CF97D2ECC5C}" type="parTrans" cxnId="{A93F467D-2117-48D9-8FC6-5C2A84D35BC7}">
      <dgm:prSet/>
      <dgm:spPr/>
      <dgm:t>
        <a:bodyPr/>
        <a:lstStyle/>
        <a:p>
          <a:endParaRPr lang="en-US">
            <a:solidFill>
              <a:schemeClr val="tx1"/>
            </a:solidFill>
          </a:endParaRPr>
        </a:p>
      </dgm:t>
    </dgm:pt>
    <dgm:pt modelId="{AF1D1D6D-AFCC-4D6A-A91A-50325890B136}" type="sibTrans" cxnId="{A93F467D-2117-48D9-8FC6-5C2A84D35BC7}">
      <dgm:prSet/>
      <dgm:spPr/>
      <dgm:t>
        <a:bodyPr/>
        <a:lstStyle/>
        <a:p>
          <a:endParaRPr lang="en-US">
            <a:solidFill>
              <a:schemeClr val="tx1"/>
            </a:solidFill>
          </a:endParaRPr>
        </a:p>
      </dgm:t>
    </dgm:pt>
    <dgm:pt modelId="{9217DAA3-DD57-402A-9A08-8871C598CAEB}">
      <dgm:prSet phldrT="[Text]" custT="1"/>
      <dgm:spPr/>
      <dgm:t>
        <a:bodyPr/>
        <a:lstStyle/>
        <a:p>
          <a:r>
            <a:rPr lang="en-US" sz="2000" dirty="0">
              <a:solidFill>
                <a:schemeClr val="tx1"/>
              </a:solidFill>
            </a:rPr>
            <a:t>Each portal can be accessed using a specific URL:</a:t>
          </a:r>
        </a:p>
      </dgm:t>
    </dgm:pt>
    <dgm:pt modelId="{5FEA0000-75AD-4238-A4D9-F513D0D365B9}" type="parTrans" cxnId="{EA01A1F0-3F1A-4D37-A6C0-E2DB870ECAA5}">
      <dgm:prSet/>
      <dgm:spPr/>
      <dgm:t>
        <a:bodyPr/>
        <a:lstStyle/>
        <a:p>
          <a:endParaRPr lang="en-US"/>
        </a:p>
      </dgm:t>
    </dgm:pt>
    <dgm:pt modelId="{96281C73-1DB6-4A33-B62A-29D7A218EDFD}" type="sibTrans" cxnId="{EA01A1F0-3F1A-4D37-A6C0-E2DB870ECAA5}">
      <dgm:prSet/>
      <dgm:spPr/>
      <dgm:t>
        <a:bodyPr/>
        <a:lstStyle/>
        <a:p>
          <a:endParaRPr lang="en-US"/>
        </a:p>
      </dgm:t>
    </dgm:pt>
    <dgm:pt modelId="{C0C677A5-A63E-47FE-8647-C0521C9169D4}" type="pres">
      <dgm:prSet presAssocID="{45F2EAD3-B10B-4EA5-B3C4-451B85DDD259}" presName="composite" presStyleCnt="0">
        <dgm:presLayoutVars>
          <dgm:chMax val="1"/>
          <dgm:dir/>
          <dgm:resizeHandles val="exact"/>
        </dgm:presLayoutVars>
      </dgm:prSet>
      <dgm:spPr/>
    </dgm:pt>
    <dgm:pt modelId="{9C03C60A-2447-4224-91EF-5982E27E292A}" type="pres">
      <dgm:prSet presAssocID="{9217DAA3-DD57-402A-9A08-8871C598CAEB}" presName="roof" presStyleLbl="dkBgShp" presStyleIdx="0" presStyleCnt="2" custScaleY="31337" custLinFactNeighborX="1256" custLinFactNeighborY="-83262"/>
      <dgm:spPr/>
    </dgm:pt>
    <dgm:pt modelId="{D0978362-AA72-4117-913A-8C2D77A8867C}" type="pres">
      <dgm:prSet presAssocID="{9217DAA3-DD57-402A-9A08-8871C598CAEB}" presName="pillars" presStyleCnt="0"/>
      <dgm:spPr/>
    </dgm:pt>
    <dgm:pt modelId="{DE98F8CD-3244-4D96-9BF9-86D92EAE4F04}" type="pres">
      <dgm:prSet presAssocID="{9217DAA3-DD57-402A-9A08-8871C598CAEB}" presName="pillar1" presStyleLbl="node1" presStyleIdx="0" presStyleCnt="2" custScaleY="128295">
        <dgm:presLayoutVars>
          <dgm:bulletEnabled val="1"/>
        </dgm:presLayoutVars>
      </dgm:prSet>
      <dgm:spPr/>
    </dgm:pt>
    <dgm:pt modelId="{F09F1945-2FC1-48E0-A4B1-30C1AFD7A827}" type="pres">
      <dgm:prSet presAssocID="{B7C4A3B1-9276-430B-AF3A-0F849441FFE1}" presName="pillarX" presStyleLbl="node1" presStyleIdx="1" presStyleCnt="2" custScaleY="128295">
        <dgm:presLayoutVars>
          <dgm:bulletEnabled val="1"/>
        </dgm:presLayoutVars>
      </dgm:prSet>
      <dgm:spPr/>
    </dgm:pt>
    <dgm:pt modelId="{5E63F53B-22A7-4A60-B882-282A8C9D96D5}" type="pres">
      <dgm:prSet presAssocID="{9217DAA3-DD57-402A-9A08-8871C598CAEB}" presName="base" presStyleLbl="dkBgShp" presStyleIdx="1" presStyleCnt="2"/>
      <dgm:spPr/>
    </dgm:pt>
  </dgm:ptLst>
  <dgm:cxnLst>
    <dgm:cxn modelId="{A93F467D-2117-48D9-8FC6-5C2A84D35BC7}" srcId="{B7C4A3B1-9276-430B-AF3A-0F849441FFE1}" destId="{B88CBDD1-2075-4368-8C70-83855016CE8B}" srcOrd="0" destOrd="0" parTransId="{A2F103CB-A7C9-4D74-AA8D-1CF97D2ECC5C}" sibTransId="{AF1D1D6D-AFCC-4D6A-A91A-50325890B136}"/>
    <dgm:cxn modelId="{24EC3605-1CD4-46DC-85B1-992A7EAAFB1D}" srcId="{2F5A700A-AE0A-4B14-8BD1-ED1A51CA3061}" destId="{DC8121FB-F575-4D57-B9F3-46B924DD93C8}" srcOrd="0" destOrd="0" parTransId="{091CBEC5-4050-48B6-ADAA-15829E399153}" sibTransId="{81160A56-24D9-49A5-BD16-FBE2A787A328}"/>
    <dgm:cxn modelId="{6F15BE24-9DA2-4610-8F37-D4FCE728BE1C}" type="presOf" srcId="{B7C4A3B1-9276-430B-AF3A-0F849441FFE1}" destId="{F09F1945-2FC1-48E0-A4B1-30C1AFD7A827}" srcOrd="0" destOrd="0" presId="urn:microsoft.com/office/officeart/2005/8/layout/hList3"/>
    <dgm:cxn modelId="{1EA29D03-929F-4D1C-BF32-EBA2B5E68F3B}" type="presOf" srcId="{45F2EAD3-B10B-4EA5-B3C4-451B85DDD259}" destId="{C0C677A5-A63E-47FE-8647-C0521C9169D4}" srcOrd="0" destOrd="0" presId="urn:microsoft.com/office/officeart/2005/8/layout/hList3"/>
    <dgm:cxn modelId="{F3FECEB9-F376-4FF5-A460-43DBFDB4097D}" type="presOf" srcId="{DC8121FB-F575-4D57-B9F3-46B924DD93C8}" destId="{DE98F8CD-3244-4D96-9BF9-86D92EAE4F04}" srcOrd="0" destOrd="1" presId="urn:microsoft.com/office/officeart/2005/8/layout/hList3"/>
    <dgm:cxn modelId="{55D317B1-6B73-455A-8AD8-862A2BCDEF5A}" type="presOf" srcId="{9217DAA3-DD57-402A-9A08-8871C598CAEB}" destId="{9C03C60A-2447-4224-91EF-5982E27E292A}" srcOrd="0" destOrd="0" presId="urn:microsoft.com/office/officeart/2005/8/layout/hList3"/>
    <dgm:cxn modelId="{EA01A1F0-3F1A-4D37-A6C0-E2DB870ECAA5}" srcId="{45F2EAD3-B10B-4EA5-B3C4-451B85DDD259}" destId="{9217DAA3-DD57-402A-9A08-8871C598CAEB}" srcOrd="0" destOrd="0" parTransId="{5FEA0000-75AD-4238-A4D9-F513D0D365B9}" sibTransId="{96281C73-1DB6-4A33-B62A-29D7A218EDFD}"/>
    <dgm:cxn modelId="{F0722EE5-EE88-45AA-B0A8-4F24B5A833D1}" srcId="{9217DAA3-DD57-402A-9A08-8871C598CAEB}" destId="{B7C4A3B1-9276-430B-AF3A-0F849441FFE1}" srcOrd="1" destOrd="0" parTransId="{06878CC5-43CE-4AB8-97A5-D559A910EA40}" sibTransId="{891F41DE-F7E1-4ED7-87D7-C4AC921F3D4A}"/>
    <dgm:cxn modelId="{9E7EC164-D43B-432C-ABA8-78A2CD00CD50}" type="presOf" srcId="{2F5A700A-AE0A-4B14-8BD1-ED1A51CA3061}" destId="{DE98F8CD-3244-4D96-9BF9-86D92EAE4F04}" srcOrd="0" destOrd="0" presId="urn:microsoft.com/office/officeart/2005/8/layout/hList3"/>
    <dgm:cxn modelId="{947E5D5D-7990-419A-98E1-7BAADBC0C054}" srcId="{9217DAA3-DD57-402A-9A08-8871C598CAEB}" destId="{2F5A700A-AE0A-4B14-8BD1-ED1A51CA3061}" srcOrd="0" destOrd="0" parTransId="{DB0D56E0-2B27-46F8-98DB-F3EACCE1F0CD}" sibTransId="{1197EECA-B137-4A36-B799-5CFE71E410A2}"/>
    <dgm:cxn modelId="{0DD4D968-A782-4C6D-9C16-5C4D699C04A5}" type="presOf" srcId="{B88CBDD1-2075-4368-8C70-83855016CE8B}" destId="{F09F1945-2FC1-48E0-A4B1-30C1AFD7A827}" srcOrd="0" destOrd="1" presId="urn:microsoft.com/office/officeart/2005/8/layout/hList3"/>
    <dgm:cxn modelId="{9DAF31D1-4ACF-443A-9B64-E4435036B85C}" type="presParOf" srcId="{C0C677A5-A63E-47FE-8647-C0521C9169D4}" destId="{9C03C60A-2447-4224-91EF-5982E27E292A}" srcOrd="0" destOrd="0" presId="urn:microsoft.com/office/officeart/2005/8/layout/hList3"/>
    <dgm:cxn modelId="{50A8AA3D-7976-41FB-93D8-E7BA1B29CDD0}" type="presParOf" srcId="{C0C677A5-A63E-47FE-8647-C0521C9169D4}" destId="{D0978362-AA72-4117-913A-8C2D77A8867C}" srcOrd="1" destOrd="0" presId="urn:microsoft.com/office/officeart/2005/8/layout/hList3"/>
    <dgm:cxn modelId="{B86A2FE6-F6FA-4C71-9A5C-132538B526FF}" type="presParOf" srcId="{D0978362-AA72-4117-913A-8C2D77A8867C}" destId="{DE98F8CD-3244-4D96-9BF9-86D92EAE4F04}" srcOrd="0" destOrd="0" presId="urn:microsoft.com/office/officeart/2005/8/layout/hList3"/>
    <dgm:cxn modelId="{73D00772-CB38-4849-85F8-2A3ECE85BB66}" type="presParOf" srcId="{D0978362-AA72-4117-913A-8C2D77A8867C}" destId="{F09F1945-2FC1-48E0-A4B1-30C1AFD7A827}" srcOrd="1" destOrd="0" presId="urn:microsoft.com/office/officeart/2005/8/layout/hList3"/>
    <dgm:cxn modelId="{6D0DE2B2-D8AD-4624-B003-7B8A7C73EC4A}" type="presParOf" srcId="{C0C677A5-A63E-47FE-8647-C0521C9169D4}" destId="{5E63F53B-22A7-4A60-B882-282A8C9D96D5}"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25B34B-DF8E-400C-9809-84ABF627190F}">
      <dsp:nvSpPr>
        <dsp:cNvPr id="0" name=""/>
        <dsp:cNvSpPr/>
      </dsp:nvSpPr>
      <dsp:spPr>
        <a:xfrm>
          <a:off x="1120" y="389638"/>
          <a:ext cx="3713636" cy="4368984"/>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AD27051-E87C-4203-A528-294F647FC58F}">
      <dsp:nvSpPr>
        <dsp:cNvPr id="0" name=""/>
        <dsp:cNvSpPr/>
      </dsp:nvSpPr>
      <dsp:spPr>
        <a:xfrm>
          <a:off x="186802" y="564398"/>
          <a:ext cx="3342272" cy="2839839"/>
        </a:xfrm>
        <a:prstGeom prst="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0B590A-CBB6-4309-A9B7-0F673F6D895C}">
      <dsp:nvSpPr>
        <dsp:cNvPr id="0" name=""/>
        <dsp:cNvSpPr/>
      </dsp:nvSpPr>
      <dsp:spPr>
        <a:xfrm>
          <a:off x="186802" y="3841171"/>
          <a:ext cx="3342272" cy="74269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Current Portal</a:t>
          </a:r>
          <a:endParaRPr lang="en-US" sz="2000" kern="1200" dirty="0"/>
        </a:p>
      </dsp:txBody>
      <dsp:txXfrm>
        <a:off x="186802" y="3841171"/>
        <a:ext cx="3342272" cy="742692"/>
      </dsp:txXfrm>
    </dsp:sp>
    <dsp:sp modelId="{2546BF74-07FD-4E26-BB2D-26E52F037515}">
      <dsp:nvSpPr>
        <dsp:cNvPr id="0" name=""/>
        <dsp:cNvSpPr/>
      </dsp:nvSpPr>
      <dsp:spPr>
        <a:xfrm>
          <a:off x="186802" y="3404237"/>
          <a:ext cx="3342272" cy="43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2014</a:t>
          </a:r>
          <a:endParaRPr lang="en-US" sz="2000" kern="1200" dirty="0"/>
        </a:p>
      </dsp:txBody>
      <dsp:txXfrm>
        <a:off x="186802" y="3404237"/>
        <a:ext cx="3342272" cy="436933"/>
      </dsp:txXfrm>
    </dsp:sp>
    <dsp:sp modelId="{2A6396DC-042F-4512-B226-D20DB4489AA6}">
      <dsp:nvSpPr>
        <dsp:cNvPr id="0" name=""/>
        <dsp:cNvSpPr/>
      </dsp:nvSpPr>
      <dsp:spPr>
        <a:xfrm>
          <a:off x="4403717" y="389638"/>
          <a:ext cx="3713636" cy="4368984"/>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BA44B48-A6E1-4EBD-A865-66E01D27A50C}">
      <dsp:nvSpPr>
        <dsp:cNvPr id="0" name=""/>
        <dsp:cNvSpPr/>
      </dsp:nvSpPr>
      <dsp:spPr>
        <a:xfrm>
          <a:off x="4589399" y="564398"/>
          <a:ext cx="3342272" cy="2839839"/>
        </a:xfrm>
        <a:prstGeom prst="rect">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C05296-A56A-4A00-AD0E-86970D0A03C7}">
      <dsp:nvSpPr>
        <dsp:cNvPr id="0" name=""/>
        <dsp:cNvSpPr/>
      </dsp:nvSpPr>
      <dsp:spPr>
        <a:xfrm>
          <a:off x="4589399" y="3841171"/>
          <a:ext cx="3342272" cy="74269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Classic </a:t>
          </a:r>
          <a:r>
            <a:rPr lang="en-US" sz="2000" kern="1200" dirty="0"/>
            <a:t>Portal</a:t>
          </a:r>
        </a:p>
      </dsp:txBody>
      <dsp:txXfrm>
        <a:off x="4589399" y="3841171"/>
        <a:ext cx="3342272" cy="742692"/>
      </dsp:txXfrm>
    </dsp:sp>
    <dsp:sp modelId="{F4CED7DC-DB87-4421-AD65-F263DEFB3FD5}">
      <dsp:nvSpPr>
        <dsp:cNvPr id="0" name=""/>
        <dsp:cNvSpPr/>
      </dsp:nvSpPr>
      <dsp:spPr>
        <a:xfrm>
          <a:off x="4589399" y="3404237"/>
          <a:ext cx="3342272" cy="43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2012</a:t>
          </a:r>
        </a:p>
      </dsp:txBody>
      <dsp:txXfrm>
        <a:off x="4589399" y="3404237"/>
        <a:ext cx="3342272" cy="4369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3C60A-2447-4224-91EF-5982E27E292A}">
      <dsp:nvSpPr>
        <dsp:cNvPr id="0" name=""/>
        <dsp:cNvSpPr/>
      </dsp:nvSpPr>
      <dsp:spPr>
        <a:xfrm>
          <a:off x="0" y="0"/>
          <a:ext cx="7802337" cy="506742"/>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Each portal can be accessed using a specific URL:</a:t>
          </a:r>
        </a:p>
      </dsp:txBody>
      <dsp:txXfrm>
        <a:off x="0" y="0"/>
        <a:ext cx="7802337" cy="506742"/>
      </dsp:txXfrm>
    </dsp:sp>
    <dsp:sp modelId="{DE98F8CD-3244-4D96-9BF9-86D92EAE4F04}">
      <dsp:nvSpPr>
        <dsp:cNvPr id="0" name=""/>
        <dsp:cNvSpPr/>
      </dsp:nvSpPr>
      <dsp:spPr>
        <a:xfrm>
          <a:off x="0" y="807506"/>
          <a:ext cx="3901168" cy="435670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Management Portal</a:t>
          </a:r>
        </a:p>
        <a:p>
          <a:pPr marL="114300" lvl="1" indent="-114300" algn="l" defTabSz="666750">
            <a:lnSpc>
              <a:spcPct val="90000"/>
            </a:lnSpc>
            <a:spcBef>
              <a:spcPct val="0"/>
            </a:spcBef>
            <a:spcAft>
              <a:spcPct val="15000"/>
            </a:spcAft>
            <a:buChar char="•"/>
          </a:pPr>
          <a:r>
            <a:rPr lang="en-US" sz="1500" kern="1200" dirty="0">
              <a:solidFill>
                <a:schemeClr val="tx1"/>
              </a:solidFill>
            </a:rPr>
            <a:t>https://manage.windowsazure.com</a:t>
          </a:r>
        </a:p>
      </dsp:txBody>
      <dsp:txXfrm>
        <a:off x="0" y="807506"/>
        <a:ext cx="3901168" cy="4356709"/>
      </dsp:txXfrm>
    </dsp:sp>
    <dsp:sp modelId="{F09F1945-2FC1-48E0-A4B1-30C1AFD7A827}">
      <dsp:nvSpPr>
        <dsp:cNvPr id="0" name=""/>
        <dsp:cNvSpPr/>
      </dsp:nvSpPr>
      <dsp:spPr>
        <a:xfrm>
          <a:off x="3901168" y="807506"/>
          <a:ext cx="3901168" cy="435670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solidFill>
                <a:schemeClr val="tx1"/>
              </a:solidFill>
            </a:rPr>
            <a:t>Current Portal</a:t>
          </a:r>
          <a:endParaRPr lang="en-US" sz="1900" kern="1200" dirty="0">
            <a:solidFill>
              <a:schemeClr val="tx1"/>
            </a:solidFill>
          </a:endParaRPr>
        </a:p>
        <a:p>
          <a:pPr marL="114300" lvl="1" indent="-114300" algn="l" defTabSz="666750">
            <a:lnSpc>
              <a:spcPct val="90000"/>
            </a:lnSpc>
            <a:spcBef>
              <a:spcPct val="0"/>
            </a:spcBef>
            <a:spcAft>
              <a:spcPct val="15000"/>
            </a:spcAft>
            <a:buChar char="•"/>
          </a:pPr>
          <a:r>
            <a:rPr lang="en-US" sz="1500" kern="1200" dirty="0">
              <a:solidFill>
                <a:schemeClr val="tx1"/>
              </a:solidFill>
            </a:rPr>
            <a:t>https://portal.azure.com</a:t>
          </a:r>
        </a:p>
      </dsp:txBody>
      <dsp:txXfrm>
        <a:off x="3901168" y="807506"/>
        <a:ext cx="3901168" cy="4356709"/>
      </dsp:txXfrm>
    </dsp:sp>
    <dsp:sp modelId="{5E63F53B-22A7-4A60-B882-282A8C9D96D5}">
      <dsp:nvSpPr>
        <dsp:cNvPr id="0" name=""/>
        <dsp:cNvSpPr/>
      </dsp:nvSpPr>
      <dsp:spPr>
        <a:xfrm>
          <a:off x="0" y="4683787"/>
          <a:ext cx="7802337" cy="377317"/>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52136C-7A71-468A-AEB1-B4D095EFE9AB}" type="datetimeFigureOut">
              <a:rPr lang="en-US" smtClean="0"/>
              <a:t>8/12/2016</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B9A9E-036D-4C4B-847D-A3893FA8F1DA}" type="slidenum">
              <a:rPr lang="en-US" smtClean="0"/>
              <a:t>‹#›</a:t>
            </a:fld>
            <a:endParaRPr lang="en-US"/>
          </a:p>
        </p:txBody>
      </p:sp>
    </p:spTree>
    <p:extLst>
      <p:ext uri="{BB962C8B-B14F-4D97-AF65-F5344CB8AC3E}">
        <p14:creationId xmlns:p14="http://schemas.microsoft.com/office/powerpoint/2010/main" val="4104462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go.microsoft.com/fwlink/?LinkID=510169"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module is a recap of the Microsoft Azure services and features that students should already be familiar with before taking this course. The Azure Portals lesson ensures that all students, experienced or novice, have the same understanding of the Azure Portal.</a:t>
            </a:r>
          </a:p>
        </p:txBody>
      </p:sp>
      <p:sp>
        <p:nvSpPr>
          <p:cNvPr id="4" name="Slide Number Placeholder 3"/>
          <p:cNvSpPr>
            <a:spLocks noGrp="1"/>
          </p:cNvSpPr>
          <p:nvPr>
            <p:ph type="sldNum" sz="quarter" idx="10"/>
          </p:nvPr>
        </p:nvSpPr>
        <p:spPr/>
        <p:txBody>
          <a:bodyPr/>
          <a:lstStyle/>
          <a:p>
            <a:fld id="{9A8B9A9E-036D-4C4B-847D-A3893FA8F1DA}"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396892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At the entry level, it is not necessary for a student to understand how to create a cloud service and understand some of the advanced functionality. It is enough if they understand the relationship between Cloud Services and virtual machines.</a:t>
            </a:r>
          </a:p>
        </p:txBody>
      </p:sp>
      <p:sp>
        <p:nvSpPr>
          <p:cNvPr id="4" name="Slide Number Placeholder 3"/>
          <p:cNvSpPr>
            <a:spLocks noGrp="1"/>
          </p:cNvSpPr>
          <p:nvPr>
            <p:ph type="sldNum" sz="quarter" idx="10"/>
          </p:nvPr>
        </p:nvSpPr>
        <p:spPr/>
        <p:txBody>
          <a:bodyPr/>
          <a:lstStyle/>
          <a:p>
            <a:fld id="{9A8B9A9E-036D-4C4B-847D-A3893FA8F1DA}"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635184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484220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It is not necessary for the students to have experience with all the above mentioned tools. They just need to know how to use an existing tool to connect to an Azure SQL Database instance.</a:t>
            </a:r>
          </a:p>
        </p:txBody>
      </p:sp>
      <p:sp>
        <p:nvSpPr>
          <p:cNvPr id="4" name="Slide Number Placeholder 3"/>
          <p:cNvSpPr>
            <a:spLocks noGrp="1"/>
          </p:cNvSpPr>
          <p:nvPr>
            <p:ph type="sldNum" sz="quarter" idx="10"/>
          </p:nvPr>
        </p:nvSpPr>
        <p:spPr/>
        <p:txBody>
          <a:bodyPr/>
          <a:lstStyle/>
          <a:p>
            <a:fld id="{9A8B9A9E-036D-4C4B-847D-A3893FA8F1DA}"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845225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Some of the students might not have implemented a Point-to-Site connection to a virtual network. Encourage them to use the tutorials that are available at the following location:</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http://go.microsoft.com/fwlink/?LinkID=510169</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A8B9A9E-036D-4C4B-847D-A3893FA8F1DA}"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416628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Students do not need existing experience with any of these services. They simply need to be aware of these services so that they can select the appropriate service for a specific task.</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Experience with Azure Active Directory will be helpful for the security module in this course, but is not absolutely required.</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Can you name an Azure service that is not listed here, but you have used in the past?</a:t>
            </a:r>
          </a:p>
        </p:txBody>
      </p:sp>
      <p:sp>
        <p:nvSpPr>
          <p:cNvPr id="4" name="Slide Number Placeholder 3"/>
          <p:cNvSpPr>
            <a:spLocks noGrp="1"/>
          </p:cNvSpPr>
          <p:nvPr>
            <p:ph type="sldNum" sz="quarter" idx="10"/>
          </p:nvPr>
        </p:nvSpPr>
        <p:spPr/>
        <p:txBody>
          <a:bodyPr/>
          <a:lstStyle/>
          <a:p>
            <a:fld id="{9A8B9A9E-036D-4C4B-847D-A3893FA8F1DA}"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338437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688874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653804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text in these screenshots is not meant to be readable. This slide just illustrates the differences between the portals.</a:t>
            </a:r>
          </a:p>
        </p:txBody>
      </p:sp>
      <p:sp>
        <p:nvSpPr>
          <p:cNvPr id="4" name="Slide Number Placeholder 3"/>
          <p:cNvSpPr>
            <a:spLocks noGrp="1"/>
          </p:cNvSpPr>
          <p:nvPr>
            <p:ph type="sldNum" sz="quarter" idx="10"/>
          </p:nvPr>
        </p:nvSpPr>
        <p:spPr/>
        <p:txBody>
          <a:bodyPr/>
          <a:lstStyle/>
          <a:p>
            <a:fld id="{9A8B9A9E-036D-4C4B-847D-A3893FA8F1DA}"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857067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623222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Do not spend too much time on this slide because the next topic demonstrates the Portal.</a:t>
            </a:r>
          </a:p>
        </p:txBody>
      </p:sp>
      <p:sp>
        <p:nvSpPr>
          <p:cNvPr id="4" name="Slide Number Placeholder 3"/>
          <p:cNvSpPr>
            <a:spLocks noGrp="1"/>
          </p:cNvSpPr>
          <p:nvPr>
            <p:ph type="sldNum" sz="quarter" idx="10"/>
          </p:nvPr>
        </p:nvSpPr>
        <p:spPr/>
        <p:txBody>
          <a:bodyPr/>
          <a:lstStyle/>
          <a:p>
            <a:fld id="{9A8B9A9E-036D-4C4B-847D-A3893FA8F1DA}"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676104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625187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highlight>
                  <a:srgbClr val="FFFF00"/>
                </a:highlight>
                <a:latin typeface="Arial" panose="020B0604020202020204" pitchFamily="34" charset="0"/>
                <a:ea typeface="Calibri" panose="020F0502020204030204" pitchFamily="34" charset="0"/>
                <a:cs typeface="Times New Roman" panose="02020603050405020304" pitchFamily="18" charset="0"/>
              </a:rPr>
              <a:t>Currently, the Portal changes every week</a:t>
            </a:r>
            <a:r>
              <a:rPr lang="en-US" sz="1000">
                <a:latin typeface="Arial" panose="020B0604020202020204" pitchFamily="34" charset="0"/>
                <a:ea typeface="Calibri" panose="020F0502020204030204" pitchFamily="34" charset="0"/>
                <a:cs typeface="Times New Roman" panose="02020603050405020304" pitchFamily="18" charset="0"/>
              </a:rPr>
              <a:t>. Based on the changes, you can edit the list of features on the slide and also perform an extra demonstration, if required.</a:t>
            </a:r>
          </a:p>
        </p:txBody>
      </p:sp>
      <p:sp>
        <p:nvSpPr>
          <p:cNvPr id="4" name="Slide Number Placeholder 3"/>
          <p:cNvSpPr>
            <a:spLocks noGrp="1"/>
          </p:cNvSpPr>
          <p:nvPr>
            <p:ph type="sldNum" sz="quarter" idx="10"/>
          </p:nvPr>
        </p:nvSpPr>
        <p:spPr/>
        <p:txBody>
          <a:bodyPr/>
          <a:lstStyle/>
          <a:p>
            <a:fld id="{9A8B9A9E-036D-4C4B-847D-A3893FA8F1DA}"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480497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Preparation Steps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A8B9A9E-036D-4C4B-847D-A3893FA8F1DA}"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419235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931242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demonstration will be more effective if you have some existing services that you created by using the demo Azure account.</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Point out to the students that the terminology for the “Web Sites service has changed. In the current portal, the collection is called </a:t>
            </a:r>
            <a:r>
              <a:rPr lang="en-US" sz="1000" i="1">
                <a:latin typeface="Arial" panose="020B0604020202020204" pitchFamily="34" charset="0"/>
                <a:ea typeface="Calibri" panose="020F0502020204030204" pitchFamily="34" charset="0"/>
                <a:cs typeface="Times New Roman" panose="02020603050405020304" pitchFamily="18" charset="0"/>
              </a:rPr>
              <a:t>Web Sites</a:t>
            </a:r>
            <a:r>
              <a:rPr lang="en-US" sz="1000">
                <a:latin typeface="Arial" panose="020B0604020202020204" pitchFamily="34" charset="0"/>
                <a:ea typeface="Calibri" panose="020F0502020204030204" pitchFamily="34" charset="0"/>
                <a:cs typeface="Times New Roman" panose="02020603050405020304" pitchFamily="18" charset="0"/>
              </a:rPr>
              <a:t> and an instance is called </a:t>
            </a:r>
            <a:r>
              <a:rPr lang="en-US" sz="1000" i="1">
                <a:latin typeface="Arial" panose="020B0604020202020204" pitchFamily="34" charset="0"/>
                <a:ea typeface="Calibri" panose="020F0502020204030204" pitchFamily="34" charset="0"/>
                <a:cs typeface="Times New Roman" panose="02020603050405020304" pitchFamily="18" charset="0"/>
              </a:rPr>
              <a:t>Web Site</a:t>
            </a:r>
            <a:r>
              <a:rPr lang="en-US" sz="1000">
                <a:latin typeface="Arial" panose="020B0604020202020204" pitchFamily="34" charset="0"/>
                <a:ea typeface="Calibri" panose="020F0502020204030204" pitchFamily="34" charset="0"/>
                <a:cs typeface="Times New Roman" panose="02020603050405020304" pitchFamily="18" charset="0"/>
              </a:rPr>
              <a:t>. In the new portal, the collection is called </a:t>
            </a:r>
            <a:r>
              <a:rPr lang="en-US" sz="1000" i="1">
                <a:latin typeface="Arial" panose="020B0604020202020204" pitchFamily="34" charset="0"/>
                <a:ea typeface="Calibri" panose="020F0502020204030204" pitchFamily="34" charset="0"/>
                <a:cs typeface="Times New Roman" panose="02020603050405020304" pitchFamily="18" charset="0"/>
              </a:rPr>
              <a:t>Websites</a:t>
            </a:r>
            <a:r>
              <a:rPr lang="en-US" sz="1000">
                <a:latin typeface="Arial" panose="020B0604020202020204" pitchFamily="34" charset="0"/>
                <a:ea typeface="Calibri" panose="020F0502020204030204" pitchFamily="34" charset="0"/>
                <a:cs typeface="Times New Roman" panose="02020603050405020304" pitchFamily="18" charset="0"/>
              </a:rPr>
              <a:t> and an instance is called </a:t>
            </a:r>
            <a:r>
              <a:rPr lang="en-US" sz="1000" i="1">
                <a:latin typeface="Arial" panose="020B0604020202020204" pitchFamily="34" charset="0"/>
                <a:ea typeface="Calibri" panose="020F0502020204030204" pitchFamily="34" charset="0"/>
                <a:cs typeface="Times New Roman" panose="02020603050405020304" pitchFamily="18" charset="0"/>
              </a:rPr>
              <a:t>Website</a:t>
            </a:r>
            <a:r>
              <a:rPr lang="en-US" sz="100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Preparation Steps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In this demonstration, you will view the current Classic Portal and then switch to the Current Portal.</a:t>
            </a:r>
          </a:p>
        </p:txBody>
      </p:sp>
      <p:sp>
        <p:nvSpPr>
          <p:cNvPr id="4" name="Slide Number Placeholder 3"/>
          <p:cNvSpPr>
            <a:spLocks noGrp="1"/>
          </p:cNvSpPr>
          <p:nvPr>
            <p:ph type="sldNum" sz="quarter" idx="10"/>
          </p:nvPr>
        </p:nvSpPr>
        <p:spPr/>
        <p:txBody>
          <a:bodyPr/>
          <a:lstStyle/>
          <a:p>
            <a:fld id="{9A8B9A9E-036D-4C4B-847D-A3893FA8F1DA}"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121436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719708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9A8B9A9E-036D-4C4B-847D-A3893FA8F1DA}"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42633756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1023444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Review Question(s)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are building an iOS and Android application. Your application will need a back-end web service, and you decided to host the service in Azure. What services can you use to accomplish this task?</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There can be multiple correct answers to this question. Students can suggest building a custom service by using a Web API and hosting the service using Azure offerings such as Cloud Services or Virtual Machines. Students can also suggest using the Mobile Services offering.</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Best Practice: </a:t>
            </a:r>
            <a:r>
              <a:rPr lang="en-US" sz="1000">
                <a:latin typeface="Arial" panose="020B0604020202020204" pitchFamily="34" charset="0"/>
                <a:ea typeface="Calibri" panose="020F0502020204030204" pitchFamily="34" charset="0"/>
                <a:cs typeface="Times New Roman" panose="02020603050405020304" pitchFamily="18" charset="0"/>
              </a:rPr>
              <a:t>Many of the services that are covered in this module are pre-requisites for the course. If you never worked with any of services that are mentioned in this module, please take time to review these services before completing the subsequent modules. This will ensure that you are prepared for the later modules in this course.</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is a good time to have a discussion about the services that are mentioned in the first lesson. If a student is not familiar with a service that is mentioned, instruct him or her to read the content that is available on MSDN or the Azure documentation portal to ensure he or she is prepared for the next modules in the course.</a:t>
            </a:r>
          </a:p>
        </p:txBody>
      </p:sp>
      <p:sp>
        <p:nvSpPr>
          <p:cNvPr id="4" name="Slide Number Placeholder 3"/>
          <p:cNvSpPr>
            <a:spLocks noGrp="1"/>
          </p:cNvSpPr>
          <p:nvPr>
            <p:ph type="sldNum" sz="quarter" idx="10"/>
          </p:nvPr>
        </p:nvSpPr>
        <p:spPr/>
        <p:txBody>
          <a:bodyPr/>
          <a:lstStyle/>
          <a:p>
            <a:fld id="{9A8B9A9E-036D-4C4B-847D-A3893FA8F1DA}" type="slidenum">
              <a:rPr lang="en-US" smtClean="0"/>
              <a:t>27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245680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lesson provides a brief recap of common Azure services. Don’t spend a lot of time on each service because the students are expected to have this knowledge as a pre-requisite for this course. It is important to check with your students that they have this experience. If not, take some time to bring them up to speed or suggest supplemental training.</a:t>
            </a:r>
          </a:p>
        </p:txBody>
      </p:sp>
      <p:sp>
        <p:nvSpPr>
          <p:cNvPr id="4" name="Slide Number Placeholder 3"/>
          <p:cNvSpPr>
            <a:spLocks noGrp="1"/>
          </p:cNvSpPr>
          <p:nvPr>
            <p:ph type="sldNum" sz="quarter" idx="10"/>
          </p:nvPr>
        </p:nvSpPr>
        <p:spPr/>
        <p:txBody>
          <a:bodyPr/>
          <a:lstStyle/>
          <a:p>
            <a:fld id="{9A8B9A9E-036D-4C4B-847D-A3893FA8F1DA}"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922033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following slides show the list of services and features that students should be familiar with before taking this course.</a:t>
            </a:r>
          </a:p>
        </p:txBody>
      </p:sp>
      <p:sp>
        <p:nvSpPr>
          <p:cNvPr id="4" name="Slide Number Placeholder 3"/>
          <p:cNvSpPr>
            <a:spLocks noGrp="1"/>
          </p:cNvSpPr>
          <p:nvPr>
            <p:ph type="sldNum" sz="quarter" idx="10"/>
          </p:nvPr>
        </p:nvSpPr>
        <p:spPr/>
        <p:txBody>
          <a:bodyPr/>
          <a:lstStyle/>
          <a:p>
            <a:fld id="{9A8B9A9E-036D-4C4B-847D-A3893FA8F1DA}"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4075629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315220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4240156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857339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324382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It is important to remind the students that they don’t necessarily have to memorize the virtual machine sizes. They simply need to understand that there are multiple virtual machine sizes, and they need to keep in mind certain considerations while selecting a virtual machine size for their instance. They also should understand that the Basic and Standard tiers have slightly different performance levels for each size (IOPS typically).</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How do you remotely connect to a Windows–based virtual machine and a Linux–based virtual machine?</a:t>
            </a:r>
          </a:p>
        </p:txBody>
      </p:sp>
      <p:sp>
        <p:nvSpPr>
          <p:cNvPr id="4" name="Slide Number Placeholder 3"/>
          <p:cNvSpPr>
            <a:spLocks noGrp="1"/>
          </p:cNvSpPr>
          <p:nvPr>
            <p:ph type="sldNum" sz="quarter" idx="10"/>
          </p:nvPr>
        </p:nvSpPr>
        <p:spPr/>
        <p:txBody>
          <a:bodyPr/>
          <a:lstStyle/>
          <a:p>
            <a:fld id="{9A8B9A9E-036D-4C4B-847D-A3893FA8F1DA}"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219947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14009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7706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8592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3745426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7098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50703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4708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4066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0136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7582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057543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723517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6364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3.emf"/><Relationship Id="rId4" Type="http://schemas.openxmlformats.org/officeDocument/2006/relationships/image" Target="../media/image2.emf"/></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1</a:t>
            </a:r>
            <a:endParaRPr lang="en-US"/>
          </a:p>
        </p:txBody>
      </p:sp>
      <p:sp>
        <p:nvSpPr>
          <p:cNvPr id="3" name="Subtitle 2"/>
          <p:cNvSpPr>
            <a:spLocks noGrp="1"/>
          </p:cNvSpPr>
          <p:nvPr>
            <p:ph type="subTitle" sz="quarter" idx="1"/>
          </p:nvPr>
        </p:nvSpPr>
        <p:spPr/>
        <p:txBody>
          <a:bodyPr/>
          <a:lstStyle/>
          <a:p>
            <a:r>
              <a:rPr lang="en-US"/>
              <a:t>Overview of the Microsoft Azure Platform
</a:t>
            </a:r>
            <a:endParaRPr lang="en-US"/>
          </a:p>
        </p:txBody>
      </p:sp>
    </p:spTree>
    <p:extLst>
      <p:ext uri="{BB962C8B-B14F-4D97-AF65-F5344CB8AC3E}">
        <p14:creationId xmlns:p14="http://schemas.microsoft.com/office/powerpoint/2010/main" val="2352022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0c5f66d-d3a9-477a-82ee-7bc130fcf36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Cloud Services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Cloud Services is a Platform-as-a-Service offering that allows you to focus on your application code while the Azure platform takes care of scaling up your application and making it highly available</a:t>
            </a:r>
          </a:p>
          <a:p>
            <a:pPr lvl="0"/>
            <a:endParaRPr lang="en-US" b="0" kern="0">
              <a:solidFill>
                <a:srgbClr val="000000"/>
              </a:solidFill>
            </a:endParaRPr>
          </a:p>
          <a:p>
            <a:pPr marL="0" lvl="0" indent="0">
              <a:buNone/>
            </a:pPr>
            <a:r>
              <a:rPr lang="en-US" b="0" kern="0">
                <a:solidFill>
                  <a:srgbClr val="000000"/>
                </a:solidFill>
              </a:rPr>
              <a:t>Features:</a:t>
            </a:r>
          </a:p>
          <a:p>
            <a:pPr lvl="1"/>
            <a:r>
              <a:rPr lang="en-US" b="0" kern="0">
                <a:solidFill>
                  <a:srgbClr val="000000"/>
                </a:solidFill>
              </a:rPr>
              <a:t>Associate virtual machines with Cloud Services</a:t>
            </a:r>
          </a:p>
          <a:p>
            <a:pPr lvl="1"/>
            <a:r>
              <a:rPr lang="en-US" b="0" kern="0">
                <a:solidFill>
                  <a:srgbClr val="000000"/>
                </a:solidFill>
              </a:rPr>
              <a:t>Scale up an instance and configuring load balancing</a:t>
            </a:r>
          </a:p>
          <a:p>
            <a:pPr lvl="1"/>
            <a:r>
              <a:rPr lang="en-US" b="0" kern="0">
                <a:solidFill>
                  <a:srgbClr val="000000"/>
                </a:solidFill>
              </a:rPr>
              <a:t>Deploy an existing Cloud Service package</a:t>
            </a:r>
          </a:p>
          <a:p>
            <a:pPr lvl="0"/>
            <a:endParaRPr lang="en-US" b="0" kern="0" dirty="0">
              <a:solidFill>
                <a:srgbClr val="000000"/>
              </a:solidFill>
            </a:endParaRPr>
          </a:p>
        </p:txBody>
      </p:sp>
    </p:spTree>
    <p:extLst>
      <p:ext uri="{BB962C8B-B14F-4D97-AF65-F5344CB8AC3E}">
        <p14:creationId xmlns:p14="http://schemas.microsoft.com/office/powerpoint/2010/main" val="851184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087d739a-570f-4748-bdac-3167aea66f6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Reliable and scalable storage service for data of all types and sizes.</a:t>
            </a:r>
          </a:p>
          <a:p>
            <a:pPr marL="0" lvl="0" indent="0">
              <a:buNone/>
            </a:pPr>
            <a:endParaRPr lang="en-US" b="0" kern="0">
              <a:solidFill>
                <a:srgbClr val="000000"/>
              </a:solidFill>
            </a:endParaRPr>
          </a:p>
          <a:p>
            <a:pPr marL="0" lvl="0" indent="0">
              <a:buNone/>
            </a:pPr>
            <a:r>
              <a:rPr lang="en-US" b="0" kern="0">
                <a:solidFill>
                  <a:srgbClr val="000000"/>
                </a:solidFill>
              </a:rPr>
              <a:t>Features:</a:t>
            </a:r>
          </a:p>
          <a:p>
            <a:pPr lvl="1"/>
            <a:r>
              <a:rPr lang="en-US" b="0" kern="0">
                <a:solidFill>
                  <a:srgbClr val="000000"/>
                </a:solidFill>
              </a:rPr>
              <a:t>Select a datacenter for storage</a:t>
            </a:r>
          </a:p>
          <a:p>
            <a:pPr lvl="1"/>
            <a:r>
              <a:rPr lang="en-US" b="0" kern="0">
                <a:solidFill>
                  <a:srgbClr val="000000"/>
                </a:solidFill>
              </a:rPr>
              <a:t>Configure geo-replication options</a:t>
            </a:r>
          </a:p>
          <a:p>
            <a:pPr lvl="1"/>
            <a:r>
              <a:rPr lang="en-US" b="0" kern="0">
                <a:solidFill>
                  <a:srgbClr val="000000"/>
                </a:solidFill>
              </a:rPr>
              <a:t>Manage blobs and files</a:t>
            </a:r>
          </a:p>
          <a:p>
            <a:pPr lvl="1"/>
            <a:r>
              <a:rPr lang="en-US" b="0" kern="0">
                <a:solidFill>
                  <a:srgbClr val="000000"/>
                </a:solidFill>
              </a:rPr>
              <a:t>Secure a container</a:t>
            </a:r>
          </a:p>
          <a:p>
            <a:pPr lvl="1"/>
            <a:r>
              <a:rPr lang="en-US" b="0" kern="0">
                <a:solidFill>
                  <a:srgbClr val="000000"/>
                </a:solidFill>
              </a:rPr>
              <a:t>Upload files</a:t>
            </a:r>
          </a:p>
          <a:p>
            <a:pPr lvl="1"/>
            <a:r>
              <a:rPr lang="en-US" b="0" kern="0">
                <a:solidFill>
                  <a:srgbClr val="000000"/>
                </a:solidFill>
              </a:rPr>
              <a:t>Access files</a:t>
            </a:r>
            <a:endParaRPr lang="en-US" b="0" kern="0" dirty="0">
              <a:solidFill>
                <a:srgbClr val="000000"/>
              </a:solidFill>
            </a:endParaRPr>
          </a:p>
        </p:txBody>
      </p:sp>
    </p:spTree>
    <p:extLst>
      <p:ext uri="{BB962C8B-B14F-4D97-AF65-F5344CB8AC3E}">
        <p14:creationId xmlns:p14="http://schemas.microsoft.com/office/powerpoint/2010/main" val="960121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69d21cf4-0de4-4792-bcf1-e63f8470e24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 Database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SQL Database is a Database-as-a-Service offering that makes SQL databases accessible for cloud developers</a:t>
            </a:r>
          </a:p>
          <a:p>
            <a:pPr lvl="0"/>
            <a:endParaRPr lang="en-US" b="0" kern="0">
              <a:solidFill>
                <a:srgbClr val="000000"/>
              </a:solidFill>
            </a:endParaRPr>
          </a:p>
          <a:p>
            <a:pPr marL="0" lvl="0" indent="0">
              <a:buNone/>
            </a:pPr>
            <a:r>
              <a:rPr lang="en-US" b="0" kern="0">
                <a:solidFill>
                  <a:srgbClr val="000000"/>
                </a:solidFill>
              </a:rPr>
              <a:t>Features:</a:t>
            </a:r>
          </a:p>
          <a:p>
            <a:pPr lvl="1"/>
            <a:r>
              <a:rPr lang="en-US" b="0" kern="0">
                <a:solidFill>
                  <a:srgbClr val="000000"/>
                </a:solidFill>
              </a:rPr>
              <a:t>Create a logical SQL Server or SQL Database instance</a:t>
            </a:r>
          </a:p>
          <a:p>
            <a:pPr lvl="1"/>
            <a:r>
              <a:rPr lang="en-US" b="0" kern="0">
                <a:solidFill>
                  <a:srgbClr val="000000"/>
                </a:solidFill>
              </a:rPr>
              <a:t>Configure a SQL Server instance firewall</a:t>
            </a:r>
          </a:p>
          <a:p>
            <a:pPr lvl="1"/>
            <a:r>
              <a:rPr lang="en-US" b="0" kern="0">
                <a:solidFill>
                  <a:srgbClr val="000000"/>
                </a:solidFill>
              </a:rPr>
              <a:t>Compare the SQL Database service and Standalone SQL Server in an Azure virtual machine</a:t>
            </a:r>
          </a:p>
          <a:p>
            <a:pPr lvl="1"/>
            <a:r>
              <a:rPr lang="en-US" b="0" kern="0">
                <a:solidFill>
                  <a:srgbClr val="000000"/>
                </a:solidFill>
              </a:rPr>
              <a:t>Use SQL Server Data Tools, Azure SQL Database Management Portal, and SQL Server Management Studio to connect to a database instance</a:t>
            </a:r>
            <a:endParaRPr lang="en-US" b="0" kern="0" dirty="0">
              <a:solidFill>
                <a:srgbClr val="000000"/>
              </a:solidFill>
            </a:endParaRPr>
          </a:p>
        </p:txBody>
      </p:sp>
    </p:spTree>
    <p:extLst>
      <p:ext uri="{BB962C8B-B14F-4D97-AF65-F5344CB8AC3E}">
        <p14:creationId xmlns:p14="http://schemas.microsoft.com/office/powerpoint/2010/main" val="3194013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3cc03529-2efe-4e7f-8f1d-81a08735a04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Virtual Networks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Private network that is available for grouping of services and compute instances in the cloud or on premise.</a:t>
            </a:r>
          </a:p>
          <a:p>
            <a:pPr marL="0" lvl="0" indent="0">
              <a:buNone/>
            </a:pPr>
            <a:endParaRPr lang="en-US" b="0" kern="0">
              <a:solidFill>
                <a:srgbClr val="000000"/>
              </a:solidFill>
            </a:endParaRPr>
          </a:p>
          <a:p>
            <a:pPr marL="0" lvl="0" indent="0">
              <a:buNone/>
            </a:pPr>
            <a:r>
              <a:rPr lang="en-US" b="0" kern="0">
                <a:solidFill>
                  <a:srgbClr val="000000"/>
                </a:solidFill>
              </a:rPr>
              <a:t>Features:</a:t>
            </a:r>
          </a:p>
          <a:p>
            <a:pPr lvl="1"/>
            <a:r>
              <a:rPr lang="en-US" b="0" kern="0">
                <a:solidFill>
                  <a:srgbClr val="000000"/>
                </a:solidFill>
              </a:rPr>
              <a:t>Create a Virtual Network (VNET) specifying a region or affinity group</a:t>
            </a:r>
          </a:p>
          <a:p>
            <a:pPr lvl="1"/>
            <a:r>
              <a:rPr lang="en-US" b="0" kern="0">
                <a:solidFill>
                  <a:srgbClr val="000000"/>
                </a:solidFill>
              </a:rPr>
              <a:t>Configure a VNET to use a DNS server</a:t>
            </a:r>
          </a:p>
          <a:p>
            <a:pPr lvl="1"/>
            <a:r>
              <a:rPr lang="en-US" b="0" kern="0">
                <a:solidFill>
                  <a:srgbClr val="000000"/>
                </a:solidFill>
              </a:rPr>
              <a:t>Configure VNET subnets</a:t>
            </a:r>
          </a:p>
          <a:p>
            <a:pPr lvl="1"/>
            <a:r>
              <a:rPr lang="en-US" b="0" kern="0">
                <a:solidFill>
                  <a:srgbClr val="000000"/>
                </a:solidFill>
              </a:rPr>
              <a:t>Implement a point to site connection to a VNET</a:t>
            </a:r>
          </a:p>
          <a:p>
            <a:pPr lvl="1"/>
            <a:r>
              <a:rPr lang="en-US" b="0" kern="0">
                <a:solidFill>
                  <a:srgbClr val="000000"/>
                </a:solidFill>
              </a:rPr>
              <a:t>Create a Virtual Machine in an existing VNET</a:t>
            </a:r>
            <a:endParaRPr lang="en-US" b="0" kern="0" dirty="0">
              <a:solidFill>
                <a:srgbClr val="000000"/>
              </a:solidFill>
            </a:endParaRPr>
          </a:p>
        </p:txBody>
      </p:sp>
    </p:spTree>
    <p:extLst>
      <p:ext uri="{BB962C8B-B14F-4D97-AF65-F5344CB8AC3E}">
        <p14:creationId xmlns:p14="http://schemas.microsoft.com/office/powerpoint/2010/main" val="1795363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f6ec7046-3a78-4833-aab2-8a14c560216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 Services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Azure provides a collection of services that you can integrate in new or existing applications to enhance their functionality</a:t>
            </a:r>
          </a:p>
          <a:p>
            <a:pPr marL="0" lvl="0" indent="0">
              <a:buNone/>
            </a:pPr>
            <a:r>
              <a:rPr lang="en-US" b="0" kern="0">
                <a:solidFill>
                  <a:srgbClr val="000000"/>
                </a:solidFill>
              </a:rPr>
              <a:t> </a:t>
            </a:r>
          </a:p>
          <a:p>
            <a:pPr marL="0" lvl="0" indent="0">
              <a:buNone/>
            </a:pPr>
            <a:r>
              <a:rPr lang="en-US" b="0" kern="0">
                <a:solidFill>
                  <a:srgbClr val="000000"/>
                </a:solidFill>
              </a:rPr>
              <a:t>Examples:</a:t>
            </a:r>
          </a:p>
          <a:p>
            <a:pPr lvl="1"/>
            <a:r>
              <a:rPr lang="en-US" b="0" kern="0">
                <a:solidFill>
                  <a:srgbClr val="000000"/>
                </a:solidFill>
              </a:rPr>
              <a:t>Azure Active Directory</a:t>
            </a:r>
          </a:p>
          <a:p>
            <a:pPr lvl="1"/>
            <a:r>
              <a:rPr lang="en-US" b="0" kern="0">
                <a:solidFill>
                  <a:srgbClr val="000000"/>
                </a:solidFill>
              </a:rPr>
              <a:t>Media Services</a:t>
            </a:r>
          </a:p>
          <a:p>
            <a:pPr lvl="1"/>
            <a:r>
              <a:rPr lang="en-US" b="0" kern="0">
                <a:solidFill>
                  <a:srgbClr val="000000"/>
                </a:solidFill>
              </a:rPr>
              <a:t>Mobile Services </a:t>
            </a:r>
          </a:p>
          <a:p>
            <a:pPr lvl="1"/>
            <a:r>
              <a:rPr lang="en-US" b="0" kern="0">
                <a:solidFill>
                  <a:srgbClr val="000000"/>
                </a:solidFill>
              </a:rPr>
              <a:t>Automation</a:t>
            </a:r>
            <a:endParaRPr lang="en-US" b="0" kern="0" dirty="0">
              <a:solidFill>
                <a:srgbClr val="000000"/>
              </a:solidFill>
            </a:endParaRPr>
          </a:p>
        </p:txBody>
      </p:sp>
    </p:spTree>
    <p:extLst>
      <p:ext uri="{BB962C8B-B14F-4D97-AF65-F5344CB8AC3E}">
        <p14:creationId xmlns:p14="http://schemas.microsoft.com/office/powerpoint/2010/main" val="2207109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4afae0a1-1399-41c6-b2ef-531fa258dd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Azure Portals</a:t>
            </a:r>
            <a:endParaRPr lang="en-US"/>
          </a:p>
        </p:txBody>
      </p:sp>
      <p:sp>
        <p:nvSpPr>
          <p:cNvPr id="3" name="Text Placeholder 2"/>
          <p:cNvSpPr>
            <a:spLocks noGrp="1"/>
          </p:cNvSpPr>
          <p:nvPr>
            <p:ph type="body" idx="1"/>
          </p:nvPr>
        </p:nvSpPr>
        <p:spPr/>
        <p:txBody>
          <a:bodyPr/>
          <a:lstStyle/>
          <a:p>
            <a:r>
              <a:rPr lang="en-US"/>
              <a:t>Azure Portals
The Classic Portal
The Current Portal
Demonstration: Using the Current Azure Portal
Portal URLs
Demonstration: Switching Between the Portals</a:t>
            </a:r>
            <a:endParaRPr lang="en-US"/>
          </a:p>
        </p:txBody>
      </p:sp>
    </p:spTree>
    <p:extLst>
      <p:ext uri="{BB962C8B-B14F-4D97-AF65-F5344CB8AC3E}">
        <p14:creationId xmlns:p14="http://schemas.microsoft.com/office/powerpoint/2010/main" val="3498556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85d9c2ad-7697-410c-9f53-52dd4aac42b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Portals</a:t>
            </a:r>
            <a:endParaRPr lang="en-US"/>
          </a:p>
        </p:txBody>
      </p:sp>
      <p:sp>
        <p:nvSpPr>
          <p:cNvPr id="4" name="Oval 3"/>
          <p:cNvSpPr/>
          <p:nvPr/>
        </p:nvSpPr>
        <p:spPr bwMode="auto">
          <a:xfrm>
            <a:off x="5460755" y="1389658"/>
            <a:ext cx="3499470" cy="3501363"/>
          </a:xfrm>
          <a:prstGeom prst="ellipse">
            <a:avLst/>
          </a:prstGeom>
          <a:noFill/>
          <a:ln w="28575">
            <a:solidFill>
              <a:srgbClr val="00D8CC"/>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lvl="0" algn="r" defTabSz="932472">
              <a:lnSpc>
                <a:spcPct val="90000"/>
              </a:lnSpc>
            </a:pPr>
            <a:r>
              <a:rPr lang="en-US" sz="1050">
                <a:solidFill>
                  <a:srgbClr val="00D8CC"/>
                </a:solidFill>
                <a:ea typeface="Segoe UI" pitchFamily="34" charset="0"/>
                <a:cs typeface="Segoe UI" pitchFamily="34" charset="0"/>
              </a:rPr>
              <a:t>Azure Hypervisor</a:t>
            </a:r>
            <a:endParaRPr lang="en-US" sz="1050" dirty="0">
              <a:solidFill>
                <a:srgbClr val="00D8CC"/>
              </a:solidFill>
              <a:ea typeface="Segoe UI" pitchFamily="34" charset="0"/>
              <a:cs typeface="Segoe UI" pitchFamily="34" charset="0"/>
            </a:endParaRPr>
          </a:p>
        </p:txBody>
      </p:sp>
      <p:sp>
        <p:nvSpPr>
          <p:cNvPr id="5" name="Oval 4"/>
          <p:cNvSpPr/>
          <p:nvPr/>
        </p:nvSpPr>
        <p:spPr bwMode="auto">
          <a:xfrm>
            <a:off x="5460754" y="2058444"/>
            <a:ext cx="2832577" cy="2832577"/>
          </a:xfrm>
          <a:prstGeom prst="ellipse">
            <a:avLst/>
          </a:prstGeom>
          <a:noFill/>
          <a:ln w="28575">
            <a:solidFill>
              <a:srgbClr val="00B29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lvl="0" algn="r" defTabSz="932472">
              <a:lnSpc>
                <a:spcPct val="90000"/>
              </a:lnSpc>
            </a:pPr>
            <a:r>
              <a:rPr lang="en-US" sz="1050">
                <a:solidFill>
                  <a:srgbClr val="00836D"/>
                </a:solidFill>
                <a:ea typeface="Segoe UI" pitchFamily="34" charset="0"/>
                <a:cs typeface="Segoe UI" pitchFamily="34" charset="0"/>
              </a:rPr>
              <a:t>Azure Fabric Controller</a:t>
            </a:r>
            <a:endParaRPr lang="en-US" sz="1050" dirty="0">
              <a:solidFill>
                <a:srgbClr val="00836D"/>
              </a:solidFill>
              <a:ea typeface="Segoe UI" pitchFamily="34" charset="0"/>
              <a:cs typeface="Segoe UI" pitchFamily="34" charset="0"/>
            </a:endParaRPr>
          </a:p>
        </p:txBody>
      </p:sp>
      <p:sp>
        <p:nvSpPr>
          <p:cNvPr id="6" name="Oval 5"/>
          <p:cNvSpPr/>
          <p:nvPr/>
        </p:nvSpPr>
        <p:spPr bwMode="auto">
          <a:xfrm>
            <a:off x="5460755" y="2711586"/>
            <a:ext cx="2117558" cy="2117558"/>
          </a:xfrm>
          <a:prstGeom prst="ellipse">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defTabSz="932472">
              <a:lnSpc>
                <a:spcPct val="90000"/>
              </a:lnSpc>
            </a:pPr>
            <a:r>
              <a:rPr lang="en-US" sz="1600">
                <a:gradFill>
                  <a:gsLst>
                    <a:gs pos="0">
                      <a:srgbClr val="FFFFFF"/>
                    </a:gs>
                    <a:gs pos="100000">
                      <a:srgbClr val="FFFFFF"/>
                    </a:gs>
                  </a:gsLst>
                  <a:lin ang="5400000" scaled="0"/>
                </a:gradFill>
                <a:ea typeface="Segoe UI" pitchFamily="34" charset="0"/>
                <a:cs typeface="Segoe UI" pitchFamily="34" charset="0"/>
              </a:rPr>
              <a:t>Service Management API</a:t>
            </a: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p:nvPicPr>
        <p:blipFill>
          <a:blip r:embed="rId3"/>
          <a:stretch>
            <a:fillRect/>
          </a:stretch>
        </p:blipFill>
        <p:spPr>
          <a:xfrm>
            <a:off x="165030" y="654186"/>
            <a:ext cx="2057400" cy="2057400"/>
          </a:xfrm>
          <a:prstGeom prst="rect">
            <a:avLst/>
          </a:prstGeom>
        </p:spPr>
      </p:pic>
      <p:pic>
        <p:nvPicPr>
          <p:cNvPr id="8" name="Picture 7"/>
          <p:cNvPicPr>
            <a:picLocks noChangeAspect="1"/>
          </p:cNvPicPr>
          <p:nvPr/>
        </p:nvPicPr>
        <p:blipFill>
          <a:blip r:embed="rId4"/>
          <a:stretch>
            <a:fillRect/>
          </a:stretch>
        </p:blipFill>
        <p:spPr>
          <a:xfrm>
            <a:off x="165030" y="2647927"/>
            <a:ext cx="2057400" cy="2057400"/>
          </a:xfrm>
          <a:prstGeom prst="rect">
            <a:avLst/>
          </a:prstGeom>
        </p:spPr>
      </p:pic>
      <p:pic>
        <p:nvPicPr>
          <p:cNvPr id="9" name="Picture 8"/>
          <p:cNvPicPr>
            <a:picLocks noChangeAspect="1"/>
          </p:cNvPicPr>
          <p:nvPr/>
        </p:nvPicPr>
        <p:blipFill>
          <a:blip r:embed="rId5"/>
          <a:stretch>
            <a:fillRect/>
          </a:stretch>
        </p:blipFill>
        <p:spPr>
          <a:xfrm>
            <a:off x="165030" y="4641669"/>
            <a:ext cx="2057400" cy="2057400"/>
          </a:xfrm>
          <a:prstGeom prst="rect">
            <a:avLst/>
          </a:prstGeom>
        </p:spPr>
      </p:pic>
      <p:sp>
        <p:nvSpPr>
          <p:cNvPr id="10" name="Rectangle 9"/>
          <p:cNvSpPr/>
          <p:nvPr/>
        </p:nvSpPr>
        <p:spPr>
          <a:xfrm>
            <a:off x="2222429" y="1467993"/>
            <a:ext cx="1287917" cy="338554"/>
          </a:xfrm>
          <a:prstGeom prst="rect">
            <a:avLst/>
          </a:prstGeom>
        </p:spPr>
        <p:txBody>
          <a:bodyPr wrap="none">
            <a:spAutoFit/>
          </a:bodyPr>
          <a:lstStyle/>
          <a:p>
            <a:pPr lvl="0"/>
            <a:r>
              <a:rPr lang="en-US" sz="1600" b="0">
                <a:solidFill>
                  <a:srgbClr val="000000"/>
                </a:solidFill>
                <a:latin typeface="Segoe UI" panose="020B0502040204020203" pitchFamily="34" charset="0"/>
                <a:cs typeface="Segoe UI" panose="020B0502040204020203" pitchFamily="34" charset="0"/>
              </a:rPr>
              <a:t>Azure Portal</a:t>
            </a:r>
            <a:endParaRPr lang="en-US" sz="1600" b="0" dirty="0">
              <a:solidFill>
                <a:srgbClr val="000000"/>
              </a:solidFill>
              <a:latin typeface="Segoe UI" panose="020B0502040204020203" pitchFamily="34" charset="0"/>
              <a:cs typeface="Segoe UI" panose="020B0502040204020203" pitchFamily="34" charset="0"/>
            </a:endParaRPr>
          </a:p>
        </p:txBody>
      </p:sp>
      <p:sp>
        <p:nvSpPr>
          <p:cNvPr id="11" name="Rectangle 10"/>
          <p:cNvSpPr/>
          <p:nvPr/>
        </p:nvSpPr>
        <p:spPr>
          <a:xfrm>
            <a:off x="2186843" y="3487360"/>
            <a:ext cx="2245487" cy="338554"/>
          </a:xfrm>
          <a:prstGeom prst="rect">
            <a:avLst/>
          </a:prstGeom>
        </p:spPr>
        <p:txBody>
          <a:bodyPr wrap="none">
            <a:spAutoFit/>
          </a:bodyPr>
          <a:lstStyle/>
          <a:p>
            <a:pPr lvl="0"/>
            <a:r>
              <a:rPr lang="en-US" sz="1600" b="0">
                <a:solidFill>
                  <a:srgbClr val="000000"/>
                </a:solidFill>
                <a:latin typeface="Segoe UI" panose="020B0502040204020203" pitchFamily="34" charset="0"/>
                <a:cs typeface="Segoe UI" panose="020B0502040204020203" pitchFamily="34" charset="0"/>
              </a:rPr>
              <a:t>PowerShell &amp; Xplat CLI</a:t>
            </a:r>
            <a:endParaRPr lang="en-US" sz="1600" b="0" dirty="0">
              <a:solidFill>
                <a:srgbClr val="000000"/>
              </a:solidFill>
              <a:latin typeface="Segoe UI" panose="020B0502040204020203" pitchFamily="34" charset="0"/>
              <a:cs typeface="Segoe UI" panose="020B0502040204020203" pitchFamily="34" charset="0"/>
            </a:endParaRPr>
          </a:p>
        </p:txBody>
      </p:sp>
      <p:sp>
        <p:nvSpPr>
          <p:cNvPr id="12" name="Rectangle 11"/>
          <p:cNvSpPr/>
          <p:nvPr/>
        </p:nvSpPr>
        <p:spPr>
          <a:xfrm>
            <a:off x="2222429" y="5417443"/>
            <a:ext cx="1516762" cy="338554"/>
          </a:xfrm>
          <a:prstGeom prst="rect">
            <a:avLst/>
          </a:prstGeom>
        </p:spPr>
        <p:txBody>
          <a:bodyPr wrap="none">
            <a:spAutoFit/>
          </a:bodyPr>
          <a:lstStyle/>
          <a:p>
            <a:pPr lvl="0"/>
            <a:r>
              <a:rPr lang="en-US" sz="1600" b="0">
                <a:solidFill>
                  <a:srgbClr val="000000"/>
                </a:solidFill>
                <a:latin typeface="Segoe UI" panose="020B0502040204020203" pitchFamily="34" charset="0"/>
                <a:cs typeface="Segoe UI" panose="020B0502040204020203" pitchFamily="34" charset="0"/>
              </a:rPr>
              <a:t>Client Libraries</a:t>
            </a:r>
            <a:endParaRPr lang="en-US" sz="1400" b="0" dirty="0">
              <a:solidFill>
                <a:srgbClr val="000000"/>
              </a:solidFill>
              <a:latin typeface="Segoe UI" panose="020B0502040204020203" pitchFamily="34" charset="0"/>
              <a:cs typeface="Segoe UI" panose="020B0502040204020203" pitchFamily="34" charset="0"/>
            </a:endParaRPr>
          </a:p>
        </p:txBody>
      </p:sp>
      <p:cxnSp>
        <p:nvCxnSpPr>
          <p:cNvPr id="13" name="Straight Arrow Connector 12"/>
          <p:cNvCxnSpPr/>
          <p:nvPr/>
        </p:nvCxnSpPr>
        <p:spPr>
          <a:xfrm>
            <a:off x="3510346" y="1637270"/>
            <a:ext cx="1789241" cy="2098988"/>
          </a:xfrm>
          <a:prstGeom prst="straightConnector1">
            <a:avLst/>
          </a:prstGeom>
          <a:ln w="38100">
            <a:solidFill>
              <a:srgbClr val="0072C6"/>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739191" y="4204194"/>
            <a:ext cx="1639054" cy="1382526"/>
          </a:xfrm>
          <a:prstGeom prst="straightConnector1">
            <a:avLst/>
          </a:prstGeom>
          <a:ln w="38100">
            <a:solidFill>
              <a:srgbClr val="0072C6"/>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432330" y="3656637"/>
            <a:ext cx="867257" cy="378280"/>
          </a:xfrm>
          <a:prstGeom prst="straightConnector1">
            <a:avLst/>
          </a:prstGeom>
          <a:ln w="38100">
            <a:solidFill>
              <a:srgbClr val="0072C6"/>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357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0da81af2-9ac1-4fcc-8137-1005d3def16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Portals (continued)</a:t>
            </a:r>
            <a:endParaRPr lang="en-US"/>
          </a:p>
        </p:txBody>
      </p:sp>
      <p:graphicFrame>
        <p:nvGraphicFramePr>
          <p:cNvPr id="4" name="Content Placeholder 1"/>
          <p:cNvGraphicFramePr>
            <a:graphicFrameLocks/>
          </p:cNvGraphicFramePr>
          <p:nvPr>
            <p:extLst>
              <p:ext uri="{D42A27DB-BD31-4B8C-83A1-F6EECF244321}">
                <p14:modId xmlns:p14="http://schemas.microsoft.com/office/powerpoint/2010/main" val="3081267667"/>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096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c11d1ba3-0395-4617-80d6-d6c1851380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Classic Portal</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 Classic Portal allows you to provision instances of services, infrastructure or apps instantly.</a:t>
            </a:r>
            <a:endParaRPr lang="en-US" b="0" kern="0" dirty="0">
              <a:solidFill>
                <a:srgbClr val="00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9276" y="2739571"/>
            <a:ext cx="4838179" cy="3429000"/>
          </a:xfrm>
          <a:prstGeom prst="rect">
            <a:avLst/>
          </a:prstGeom>
        </p:spPr>
      </p:pic>
    </p:spTree>
    <p:extLst>
      <p:ext uri="{BB962C8B-B14F-4D97-AF65-F5344CB8AC3E}">
        <p14:creationId xmlns:p14="http://schemas.microsoft.com/office/powerpoint/2010/main" val="2555330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0a55efa2-b8f7-4ac5-9dea-630e73b926a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Current Portal</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The latest Azure Portal is designed for DevOps</a:t>
            </a:r>
          </a:p>
          <a:p>
            <a:pPr marL="0" lvl="0" indent="0">
              <a:buNone/>
            </a:pPr>
            <a:r>
              <a:rPr lang="en-US" b="0" kern="0">
                <a:solidFill>
                  <a:srgbClr val="000000"/>
                </a:solidFill>
              </a:rPr>
              <a:t>The portal makes it easy to monitor your services and applications.</a:t>
            </a:r>
          </a:p>
          <a:p>
            <a:pPr marL="0" lvl="0" indent="0">
              <a:buNone/>
            </a:pPr>
            <a:endParaRPr lang="en-US" b="0" kern="0">
              <a:solidFill>
                <a:srgbClr val="000000"/>
              </a:solidFill>
            </a:endParaRPr>
          </a:p>
          <a:p>
            <a:pPr marL="0" lvl="0" indent="0">
              <a:buNone/>
            </a:pPr>
            <a:endParaRPr lang="en-US" b="0" kern="0">
              <a:solidFill>
                <a:srgbClr val="000000"/>
              </a:solidFill>
            </a:endParaRPr>
          </a:p>
          <a:p>
            <a:pPr marL="0" lvl="0" indent="0">
              <a:buNone/>
            </a:pPr>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dirty="0">
              <a:solidFill>
                <a:srgbClr val="000000"/>
              </a:solidFill>
            </a:endParaRPr>
          </a:p>
        </p:txBody>
      </p:sp>
      <p:pic>
        <p:nvPicPr>
          <p:cNvPr id="5" name="Picture 4"/>
          <p:cNvPicPr>
            <a:picLocks noChangeAspect="1"/>
          </p:cNvPicPr>
          <p:nvPr/>
        </p:nvPicPr>
        <p:blipFill>
          <a:blip r:embed="rId3"/>
          <a:stretch>
            <a:fillRect/>
          </a:stretch>
        </p:blipFill>
        <p:spPr>
          <a:xfrm>
            <a:off x="1783330" y="2898595"/>
            <a:ext cx="5470071" cy="3429000"/>
          </a:xfrm>
          <a:prstGeom prst="rect">
            <a:avLst/>
          </a:prstGeom>
        </p:spPr>
      </p:pic>
    </p:spTree>
    <p:extLst>
      <p:ext uri="{BB962C8B-B14F-4D97-AF65-F5344CB8AC3E}">
        <p14:creationId xmlns:p14="http://schemas.microsoft.com/office/powerpoint/2010/main" val="854988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endParaRPr lang="en-US"/>
          </a:p>
        </p:txBody>
      </p:sp>
      <p:sp>
        <p:nvSpPr>
          <p:cNvPr id="3" name="Text Placeholder 2"/>
          <p:cNvSpPr>
            <a:spLocks noGrp="1"/>
          </p:cNvSpPr>
          <p:nvPr>
            <p:ph type="body" idx="1"/>
          </p:nvPr>
        </p:nvSpPr>
        <p:spPr/>
        <p:txBody>
          <a:bodyPr/>
          <a:lstStyle/>
          <a:p>
            <a:r>
              <a:rPr lang="en-US"/>
              <a:t>Azure Services
Azure Portals</a:t>
            </a:r>
            <a:endParaRPr lang="en-US"/>
          </a:p>
        </p:txBody>
      </p:sp>
    </p:spTree>
    <p:extLst>
      <p:ext uri="{BB962C8B-B14F-4D97-AF65-F5344CB8AC3E}">
        <p14:creationId xmlns:p14="http://schemas.microsoft.com/office/powerpoint/2010/main" val="1142799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8cc2f8d2-36f4-453b-99ae-ed8d3f32fd5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Current Functionality of the Portal</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The list of services and features that are available in the Preview Portal changes rapidly</a:t>
            </a:r>
          </a:p>
          <a:p>
            <a:pPr marL="0" lvl="0" indent="0">
              <a:buNone/>
            </a:pPr>
            <a:endParaRPr lang="en-US" b="0" kern="0">
              <a:solidFill>
                <a:srgbClr val="000000"/>
              </a:solidFill>
            </a:endParaRPr>
          </a:p>
          <a:p>
            <a:pPr marL="0" lvl="0" indent="0">
              <a:buNone/>
            </a:pPr>
            <a:r>
              <a:rPr lang="en-US" b="0" kern="0">
                <a:solidFill>
                  <a:srgbClr val="000000"/>
                </a:solidFill>
              </a:rPr>
              <a:t>In this course, you will learn about the following features in the Preview Portal:</a:t>
            </a:r>
          </a:p>
          <a:p>
            <a:pPr lvl="1"/>
            <a:r>
              <a:rPr lang="en-US" b="0" kern="0">
                <a:solidFill>
                  <a:srgbClr val="000000"/>
                </a:solidFill>
              </a:rPr>
              <a:t>Storages</a:t>
            </a:r>
          </a:p>
          <a:p>
            <a:pPr lvl="1"/>
            <a:r>
              <a:rPr lang="en-US" b="0" kern="0">
                <a:solidFill>
                  <a:srgbClr val="000000"/>
                </a:solidFill>
              </a:rPr>
              <a:t>Web Sites</a:t>
            </a:r>
          </a:p>
          <a:p>
            <a:pPr lvl="1"/>
            <a:r>
              <a:rPr lang="en-US" b="0" kern="0">
                <a:solidFill>
                  <a:srgbClr val="000000"/>
                </a:solidFill>
              </a:rPr>
              <a:t>Application Insights</a:t>
            </a:r>
          </a:p>
          <a:p>
            <a:pPr lvl="1"/>
            <a:r>
              <a:rPr lang="en-US" b="0" kern="0">
                <a:solidFill>
                  <a:srgbClr val="000000"/>
                </a:solidFill>
              </a:rPr>
              <a:t>SQL Databases</a:t>
            </a:r>
          </a:p>
          <a:p>
            <a:pPr lvl="1"/>
            <a:r>
              <a:rPr lang="en-US" b="0" kern="0">
                <a:solidFill>
                  <a:srgbClr val="000000"/>
                </a:solidFill>
              </a:rPr>
              <a:t>Virtual Machines</a:t>
            </a:r>
          </a:p>
          <a:p>
            <a:pPr lvl="1"/>
            <a:r>
              <a:rPr lang="en-US" b="0" kern="0">
                <a:solidFill>
                  <a:srgbClr val="000000"/>
                </a:solidFill>
              </a:rPr>
              <a:t>Virtual Networks</a:t>
            </a:r>
            <a:endParaRPr lang="en-US" b="0" kern="0" dirty="0">
              <a:solidFill>
                <a:srgbClr val="000000"/>
              </a:solidFill>
            </a:endParaRPr>
          </a:p>
        </p:txBody>
      </p:sp>
    </p:spTree>
    <p:extLst>
      <p:ext uri="{BB962C8B-B14F-4D97-AF65-F5344CB8AC3E}">
        <p14:creationId xmlns:p14="http://schemas.microsoft.com/office/powerpoint/2010/main" val="3728269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baadde65-2b55-4399-8b16-902970d91e3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Using the Current Azure Portal</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learn how to:</a:t>
            </a:r>
          </a:p>
          <a:p>
            <a:pPr lvl="1"/>
            <a:r>
              <a:rPr lang="en-US" b="0" kern="0">
                <a:solidFill>
                  <a:srgbClr val="000000"/>
                </a:solidFill>
              </a:rPr>
              <a:t>Use the Azure Portal</a:t>
            </a:r>
            <a:endParaRPr lang="en-US" b="0" kern="0" dirty="0">
              <a:solidFill>
                <a:srgbClr val="000000"/>
              </a:solidFill>
            </a:endParaRPr>
          </a:p>
        </p:txBody>
      </p:sp>
    </p:spTree>
    <p:extLst>
      <p:ext uri="{BB962C8B-B14F-4D97-AF65-F5344CB8AC3E}">
        <p14:creationId xmlns:p14="http://schemas.microsoft.com/office/powerpoint/2010/main" val="2071399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58058f8b-22fa-49f7-a221-8b7f08dd3f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Portal URLs</a:t>
            </a:r>
            <a:endParaRPr lang="en-US"/>
          </a:p>
        </p:txBody>
      </p:sp>
      <p:graphicFrame>
        <p:nvGraphicFramePr>
          <p:cNvPr id="4" name="Diagram 3"/>
          <p:cNvGraphicFramePr/>
          <p:nvPr>
            <p:extLst>
              <p:ext uri="{D42A27DB-BD31-4B8C-83A1-F6EECF244321}">
                <p14:modId xmlns:p14="http://schemas.microsoft.com/office/powerpoint/2010/main" val="977251173"/>
              </p:ext>
            </p:extLst>
          </p:nvPr>
        </p:nvGraphicFramePr>
        <p:xfrm>
          <a:off x="670832" y="1100364"/>
          <a:ext cx="7802337" cy="53902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2574711" y="2490107"/>
            <a:ext cx="3994578" cy="3994578"/>
          </a:xfrm>
          <a:prstGeom prst="rect">
            <a:avLst/>
          </a:prstGeom>
        </p:spPr>
      </p:pic>
    </p:spTree>
    <p:extLst>
      <p:ext uri="{BB962C8B-B14F-4D97-AF65-F5344CB8AC3E}">
        <p14:creationId xmlns:p14="http://schemas.microsoft.com/office/powerpoint/2010/main" val="3323242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76a7cf8b-7d09-4271-89ae-3b67a15726f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Switching Between the Portals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learn how to:</a:t>
            </a:r>
          </a:p>
          <a:p>
            <a:pPr lvl="1"/>
            <a:r>
              <a:rPr lang="en-US" b="0" kern="0">
                <a:solidFill>
                  <a:srgbClr val="000000"/>
                </a:solidFill>
              </a:rPr>
              <a:t>Switch to the Management Portal</a:t>
            </a:r>
          </a:p>
          <a:p>
            <a:pPr lvl="1"/>
            <a:r>
              <a:rPr lang="en-US" b="0" kern="0">
                <a:solidFill>
                  <a:srgbClr val="000000"/>
                </a:solidFill>
              </a:rPr>
              <a:t>Switch to the Current Portal</a:t>
            </a:r>
            <a:endParaRPr lang="en-US" b="0" kern="0" dirty="0">
              <a:solidFill>
                <a:srgbClr val="000000"/>
              </a:solidFill>
            </a:endParaRPr>
          </a:p>
        </p:txBody>
      </p:sp>
    </p:spTree>
    <p:extLst>
      <p:ext uri="{BB962C8B-B14F-4D97-AF65-F5344CB8AC3E}">
        <p14:creationId xmlns:p14="http://schemas.microsoft.com/office/powerpoint/2010/main" val="2480633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262d1ece-1696-405a-8ab4-1f1f38c9cb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Exploring the Azure Portal</a:t>
            </a:r>
            <a:endParaRPr lang="en-US"/>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458788" y="6163356"/>
            <a:ext cx="4856201" cy="523220"/>
          </a:xfrm>
          <a:prstGeom prst="rect">
            <a:avLst/>
          </a:prstGeom>
          <a:noFill/>
        </p:spPr>
        <p:txBody>
          <a:bodyPr vert="horz" wrap="none" rtlCol="0">
            <a:spAutoFit/>
          </a:bodyPr>
          <a:lstStyle/>
          <a:p>
            <a:r>
              <a:rPr lang="en-US" sz="2800">
                <a:latin typeface="Segoe UI" panose="020B0502040204020203" pitchFamily="34" charset="0"/>
              </a:rPr>
              <a:t>Estimated Time: 15 minutes</a:t>
            </a:r>
            <a:endParaRPr lang="en-US" sz="2800">
              <a:latin typeface="Segoe UI" panose="020B0502040204020203" pitchFamily="34" charset="0"/>
            </a:endParaRPr>
          </a:p>
        </p:txBody>
      </p:sp>
    </p:spTree>
    <p:extLst>
      <p:ext uri="{BB962C8B-B14F-4D97-AF65-F5344CB8AC3E}">
        <p14:creationId xmlns:p14="http://schemas.microsoft.com/office/powerpoint/2010/main" val="3358388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Lab Scenario11147958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endParaRPr lang="en-US"/>
          </a:p>
        </p:txBody>
      </p:sp>
      <p:sp>
        <p:nvSpPr>
          <p:cNvPr id="4" name="TextBox 3"/>
          <p:cNvSpPr txBox="1"/>
          <p:nvPr/>
        </p:nvSpPr>
        <p:spPr>
          <a:xfrm>
            <a:off x="458788" y="1021215"/>
            <a:ext cx="8119156" cy="5524500"/>
          </a:xfrm>
          <a:prstGeom prst="rect">
            <a:avLst/>
          </a:prstGeom>
          <a:noFill/>
        </p:spPr>
        <p:txBody>
          <a:bodyPr vert="horz" wrap="square" rtlCol="0">
            <a:spAutoFit/>
          </a:bodyPr>
          <a:lstStyle/>
          <a:p>
            <a:pPr marL="0" marR="0">
              <a:spcBef>
                <a:spcPts val="600"/>
              </a:spcBef>
              <a:spcAft>
                <a:spcPts val="800"/>
              </a:spcAft>
            </a:pPr>
            <a:r>
              <a:rPr lang="en-US" sz="2800">
                <a:latin typeface="Segoe UI" panose="020B0502040204020203" pitchFamily="34" charset="0"/>
                <a:ea typeface="Calibri" panose="020F0502020204030204" pitchFamily="34" charset="0"/>
                <a:cs typeface="Times New Roman" panose="02020603050405020304" pitchFamily="18" charset="0"/>
              </a:rPr>
              <a:t>You are designated by your team as the individual who will explore the Azure Portal and then train the other team members on how to use the portal. You decided to customize a few features of the portal and create a new service instance.</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2231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2973cbab-9860-4873-a794-73feb6b5fe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06135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endParaRPr lang="en-US"/>
          </a:p>
        </p:txBody>
      </p:sp>
      <p:sp>
        <p:nvSpPr>
          <p:cNvPr id="3" name="Text Placeholder 2"/>
          <p:cNvSpPr>
            <a:spLocks noGrp="1"/>
          </p:cNvSpPr>
          <p:nvPr>
            <p:ph type="body" idx="1"/>
          </p:nvPr>
        </p:nvSpPr>
        <p:spPr/>
        <p:txBody>
          <a:bodyPr/>
          <a:lstStyle/>
          <a:p>
            <a:r>
              <a:rPr lang="en-US"/>
              <a:t>Review Question(s)
Best Practice</a:t>
            </a:r>
            <a:endParaRPr lang="en-US"/>
          </a:p>
        </p:txBody>
      </p:sp>
    </p:spTree>
    <p:extLst>
      <p:ext uri="{BB962C8B-B14F-4D97-AF65-F5344CB8AC3E}">
        <p14:creationId xmlns:p14="http://schemas.microsoft.com/office/powerpoint/2010/main" val="4253069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4cabf8a7-6a2f-47d6-9237-eddf0cc3dd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Azure Services</a:t>
            </a:r>
            <a:endParaRPr lang="en-US"/>
          </a:p>
        </p:txBody>
      </p:sp>
      <p:sp>
        <p:nvSpPr>
          <p:cNvPr id="3" name="Text Placeholder 2"/>
          <p:cNvSpPr>
            <a:spLocks noGrp="1"/>
          </p:cNvSpPr>
          <p:nvPr>
            <p:ph type="body" idx="1"/>
          </p:nvPr>
        </p:nvSpPr>
        <p:spPr/>
        <p:txBody>
          <a:bodyPr/>
          <a:lstStyle/>
          <a:p>
            <a:r>
              <a:rPr lang="en-US"/>
              <a:t>Services Overview
Websites
Virtual Machines
Cloud Services
Storage
SQL Database
Virtual Networks
App Services</a:t>
            </a:r>
            <a:endParaRPr lang="en-US"/>
          </a:p>
        </p:txBody>
      </p:sp>
    </p:spTree>
    <p:extLst>
      <p:ext uri="{BB962C8B-B14F-4D97-AF65-F5344CB8AC3E}">
        <p14:creationId xmlns:p14="http://schemas.microsoft.com/office/powerpoint/2010/main" val="595233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028ceb21-391c-413a-8612-7a2e0d83c45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Services Overview</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3200" b="0" kern="0">
                <a:solidFill>
                  <a:srgbClr val="000000"/>
                </a:solidFill>
              </a:rPr>
              <a:t>Microsoft Azure is a collection of services</a:t>
            </a:r>
            <a:endParaRPr lang="en-US" sz="3200" b="0" kern="0" dirty="0">
              <a:solidFill>
                <a:srgbClr val="000000"/>
              </a:solidFill>
            </a:endParaRPr>
          </a:p>
        </p:txBody>
      </p:sp>
      <p:grpSp>
        <p:nvGrpSpPr>
          <p:cNvPr id="5" name="Group 4"/>
          <p:cNvGrpSpPr/>
          <p:nvPr/>
        </p:nvGrpSpPr>
        <p:grpSpPr>
          <a:xfrm>
            <a:off x="2588171" y="1727062"/>
            <a:ext cx="1828800" cy="4643789"/>
            <a:chOff x="2103439" y="1220800"/>
            <a:chExt cx="1828800" cy="4991088"/>
          </a:xfrm>
        </p:grpSpPr>
        <p:sp>
          <p:nvSpPr>
            <p:cNvPr id="6" name="TextBox 5"/>
            <p:cNvSpPr txBox="1"/>
            <p:nvPr/>
          </p:nvSpPr>
          <p:spPr>
            <a:xfrm>
              <a:off x="2103439" y="1220800"/>
              <a:ext cx="1828800" cy="853450"/>
            </a:xfrm>
            <a:prstGeom prst="rect">
              <a:avLst/>
            </a:prstGeom>
            <a:noFill/>
          </p:spPr>
          <p:txBody>
            <a:bodyPr wrap="square" lIns="91440" tIns="146304" rIns="182880" bIns="146304" rtlCol="0">
              <a:spAutoFit/>
            </a:bodyPr>
            <a:lstStyle/>
            <a:p>
              <a:pPr lvl="0">
                <a:lnSpc>
                  <a:spcPct val="90000"/>
                </a:lnSpc>
                <a:spcAft>
                  <a:spcPts val="1200"/>
                </a:spcAft>
              </a:pPr>
              <a:r>
                <a:rPr lang="en-US" b="0">
                  <a:solidFill>
                    <a:srgbClr val="000000"/>
                  </a:solidFill>
                  <a:latin typeface="Segoe UI" panose="020B0502040204020203" pitchFamily="34" charset="0"/>
                  <a:cs typeface="Segoe UI" panose="020B0502040204020203" pitchFamily="34" charset="0"/>
                </a:rPr>
                <a:t>Data Streaming and Storage</a:t>
              </a:r>
              <a:endParaRPr lang="en-US" b="0" dirty="0">
                <a:solidFill>
                  <a:srgbClr val="000000"/>
                </a:solidFill>
                <a:latin typeface="Segoe UI" panose="020B0502040204020203" pitchFamily="34" charset="0"/>
                <a:cs typeface="Segoe UI" panose="020B0502040204020203" pitchFamily="34" charset="0"/>
              </a:endParaRPr>
            </a:p>
          </p:txBody>
        </p:sp>
        <p:grpSp>
          <p:nvGrpSpPr>
            <p:cNvPr id="7" name="Group 258"/>
            <p:cNvGrpSpPr>
              <a:grpSpLocks noChangeAspect="1"/>
            </p:cNvGrpSpPr>
            <p:nvPr/>
          </p:nvGrpSpPr>
          <p:grpSpPr bwMode="auto">
            <a:xfrm>
              <a:off x="2362785" y="2683782"/>
              <a:ext cx="1022349" cy="3528106"/>
              <a:chOff x="1593" y="1801"/>
              <a:chExt cx="612" cy="2112"/>
            </a:xfrm>
          </p:grpSpPr>
          <p:sp>
            <p:nvSpPr>
              <p:cNvPr id="8" name="AutoShape 257"/>
              <p:cNvSpPr>
                <a:spLocks noChangeAspect="1" noChangeArrowheads="1" noTextEdit="1"/>
              </p:cNvSpPr>
              <p:nvPr/>
            </p:nvSpPr>
            <p:spPr bwMode="auto">
              <a:xfrm>
                <a:off x="1595" y="1801"/>
                <a:ext cx="610" cy="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 name="Rectangle 260"/>
              <p:cNvSpPr>
                <a:spLocks noChangeArrowheads="1"/>
              </p:cNvSpPr>
              <p:nvPr/>
            </p:nvSpPr>
            <p:spPr bwMode="auto">
              <a:xfrm>
                <a:off x="1691" y="2452"/>
                <a:ext cx="203" cy="20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 name="Rectangle 261"/>
              <p:cNvSpPr>
                <a:spLocks noChangeArrowheads="1"/>
              </p:cNvSpPr>
              <p:nvPr/>
            </p:nvSpPr>
            <p:spPr bwMode="auto">
              <a:xfrm>
                <a:off x="1593" y="3100"/>
                <a:ext cx="204" cy="20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 name="Rectangle 262"/>
              <p:cNvSpPr>
                <a:spLocks noChangeArrowheads="1"/>
              </p:cNvSpPr>
              <p:nvPr/>
            </p:nvSpPr>
            <p:spPr bwMode="auto">
              <a:xfrm>
                <a:off x="1868" y="3342"/>
                <a:ext cx="204" cy="20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 name="Rectangle 263"/>
              <p:cNvSpPr>
                <a:spLocks noChangeArrowheads="1"/>
              </p:cNvSpPr>
              <p:nvPr/>
            </p:nvSpPr>
            <p:spPr bwMode="auto">
              <a:xfrm>
                <a:off x="1653" y="2819"/>
                <a:ext cx="354" cy="354"/>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 name="Freeform 264"/>
              <p:cNvSpPr>
                <a:spLocks/>
              </p:cNvSpPr>
              <p:nvPr/>
            </p:nvSpPr>
            <p:spPr bwMode="auto">
              <a:xfrm>
                <a:off x="1715" y="2883"/>
                <a:ext cx="25" cy="59"/>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 name="Freeform 265"/>
              <p:cNvSpPr>
                <a:spLocks noEditPoints="1"/>
              </p:cNvSpPr>
              <p:nvPr/>
            </p:nvSpPr>
            <p:spPr bwMode="auto">
              <a:xfrm>
                <a:off x="1761" y="2883"/>
                <a:ext cx="41" cy="59"/>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 name="Freeform 266"/>
              <p:cNvSpPr>
                <a:spLocks/>
              </p:cNvSpPr>
              <p:nvPr/>
            </p:nvSpPr>
            <p:spPr bwMode="auto">
              <a:xfrm>
                <a:off x="1814" y="2883"/>
                <a:ext cx="25" cy="59"/>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 name="Freeform 267"/>
              <p:cNvSpPr>
                <a:spLocks noEditPoints="1"/>
              </p:cNvSpPr>
              <p:nvPr/>
            </p:nvSpPr>
            <p:spPr bwMode="auto">
              <a:xfrm>
                <a:off x="1709" y="2966"/>
                <a:ext cx="41" cy="6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7" name="Freeform 268"/>
              <p:cNvSpPr>
                <a:spLocks/>
              </p:cNvSpPr>
              <p:nvPr/>
            </p:nvSpPr>
            <p:spPr bwMode="auto">
              <a:xfrm>
                <a:off x="1766" y="2965"/>
                <a:ext cx="25" cy="59"/>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 name="Freeform 269"/>
              <p:cNvSpPr>
                <a:spLocks noEditPoints="1"/>
              </p:cNvSpPr>
              <p:nvPr/>
            </p:nvSpPr>
            <p:spPr bwMode="auto">
              <a:xfrm>
                <a:off x="1809" y="2966"/>
                <a:ext cx="41" cy="6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 name="Freeform 270"/>
              <p:cNvSpPr>
                <a:spLocks noEditPoints="1"/>
              </p:cNvSpPr>
              <p:nvPr/>
            </p:nvSpPr>
            <p:spPr bwMode="auto">
              <a:xfrm>
                <a:off x="1709" y="3048"/>
                <a:ext cx="41" cy="62"/>
              </a:xfrm>
              <a:custGeom>
                <a:avLst/>
                <a:gdLst>
                  <a:gd name="T0" fmla="*/ 12 w 24"/>
                  <a:gd name="T1" fmla="*/ 36 h 36"/>
                  <a:gd name="T2" fmla="*/ 0 w 24"/>
                  <a:gd name="T3" fmla="*/ 19 h 36"/>
                  <a:gd name="T4" fmla="*/ 3 w 24"/>
                  <a:gd name="T5" fmla="*/ 5 h 36"/>
                  <a:gd name="T6" fmla="*/ 12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2"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 name="Freeform 271"/>
              <p:cNvSpPr>
                <a:spLocks noEditPoints="1"/>
              </p:cNvSpPr>
              <p:nvPr/>
            </p:nvSpPr>
            <p:spPr bwMode="auto">
              <a:xfrm>
                <a:off x="1761" y="3048"/>
                <a:ext cx="41" cy="62"/>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 name="Freeform 272"/>
              <p:cNvSpPr>
                <a:spLocks/>
              </p:cNvSpPr>
              <p:nvPr/>
            </p:nvSpPr>
            <p:spPr bwMode="auto">
              <a:xfrm>
                <a:off x="1814" y="3048"/>
                <a:ext cx="25" cy="60"/>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1 h 35"/>
                  <a:gd name="T14" fmla="*/ 0 w 15"/>
                  <a:gd name="T15" fmla="*/ 12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9"/>
                      <a:pt x="6" y="10"/>
                    </a:cubicBezTo>
                    <a:cubicBezTo>
                      <a:pt x="5" y="10"/>
                      <a:pt x="5" y="10"/>
                      <a:pt x="4" y="11"/>
                    </a:cubicBezTo>
                    <a:cubicBezTo>
                      <a:pt x="4" y="11"/>
                      <a:pt x="3" y="11"/>
                      <a:pt x="2" y="11"/>
                    </a:cubicBezTo>
                    <a:cubicBezTo>
                      <a:pt x="1" y="11"/>
                      <a:pt x="1" y="12"/>
                      <a:pt x="0" y="12"/>
                    </a:cubicBezTo>
                    <a:cubicBezTo>
                      <a:pt x="0" y="5"/>
                      <a:pt x="0" y="5"/>
                      <a:pt x="0" y="5"/>
                    </a:cubicBezTo>
                    <a:cubicBezTo>
                      <a:pt x="2" y="5"/>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2" name="Freeform 273"/>
              <p:cNvSpPr>
                <a:spLocks/>
              </p:cNvSpPr>
              <p:nvPr/>
            </p:nvSpPr>
            <p:spPr bwMode="auto">
              <a:xfrm>
                <a:off x="1915" y="2883"/>
                <a:ext cx="25" cy="59"/>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7" y="9"/>
                      <a:pt x="6" y="9"/>
                    </a:cubicBezTo>
                    <a:cubicBezTo>
                      <a:pt x="5" y="10"/>
                      <a:pt x="5" y="10"/>
                      <a:pt x="4" y="10"/>
                    </a:cubicBezTo>
                    <a:cubicBezTo>
                      <a:pt x="4" y="10"/>
                      <a:pt x="3" y="11"/>
                      <a:pt x="2" y="11"/>
                    </a:cubicBezTo>
                    <a:cubicBezTo>
                      <a:pt x="2"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3" name="Freeform 274"/>
              <p:cNvSpPr>
                <a:spLocks noEditPoints="1"/>
              </p:cNvSpPr>
              <p:nvPr/>
            </p:nvSpPr>
            <p:spPr bwMode="auto">
              <a:xfrm>
                <a:off x="1909" y="2966"/>
                <a:ext cx="43" cy="60"/>
              </a:xfrm>
              <a:custGeom>
                <a:avLst/>
                <a:gdLst>
                  <a:gd name="T0" fmla="*/ 12 w 25"/>
                  <a:gd name="T1" fmla="*/ 35 h 35"/>
                  <a:gd name="T2" fmla="*/ 0 w 25"/>
                  <a:gd name="T3" fmla="*/ 18 h 35"/>
                  <a:gd name="T4" fmla="*/ 3 w 25"/>
                  <a:gd name="T5" fmla="*/ 4 h 35"/>
                  <a:gd name="T6" fmla="*/ 13 w 25"/>
                  <a:gd name="T7" fmla="*/ 0 h 35"/>
                  <a:gd name="T8" fmla="*/ 25 w 25"/>
                  <a:gd name="T9" fmla="*/ 17 h 35"/>
                  <a:gd name="T10" fmla="*/ 21 w 25"/>
                  <a:gd name="T11" fmla="*/ 30 h 35"/>
                  <a:gd name="T12" fmla="*/ 12 w 25"/>
                  <a:gd name="T13" fmla="*/ 35 h 35"/>
                  <a:gd name="T14" fmla="*/ 12 w 25"/>
                  <a:gd name="T15" fmla="*/ 5 h 35"/>
                  <a:gd name="T16" fmla="*/ 7 w 25"/>
                  <a:gd name="T17" fmla="*/ 18 h 35"/>
                  <a:gd name="T18" fmla="*/ 12 w 25"/>
                  <a:gd name="T19" fmla="*/ 29 h 35"/>
                  <a:gd name="T20" fmla="*/ 17 w 25"/>
                  <a:gd name="T21" fmla="*/ 17 h 35"/>
                  <a:gd name="T22" fmla="*/ 12 w 25"/>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5">
                    <a:moveTo>
                      <a:pt x="12" y="35"/>
                    </a:moveTo>
                    <a:cubicBezTo>
                      <a:pt x="4" y="35"/>
                      <a:pt x="0" y="29"/>
                      <a:pt x="0" y="18"/>
                    </a:cubicBezTo>
                    <a:cubicBezTo>
                      <a:pt x="0" y="12"/>
                      <a:pt x="1" y="7"/>
                      <a:pt x="3" y="4"/>
                    </a:cubicBezTo>
                    <a:cubicBezTo>
                      <a:pt x="5" y="1"/>
                      <a:pt x="8" y="0"/>
                      <a:pt x="13" y="0"/>
                    </a:cubicBezTo>
                    <a:cubicBezTo>
                      <a:pt x="21" y="0"/>
                      <a:pt x="25" y="5"/>
                      <a:pt x="25" y="17"/>
                    </a:cubicBezTo>
                    <a:cubicBezTo>
                      <a:pt x="25"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4" name="Freeform 275"/>
              <p:cNvSpPr>
                <a:spLocks noEditPoints="1"/>
              </p:cNvSpPr>
              <p:nvPr/>
            </p:nvSpPr>
            <p:spPr bwMode="auto">
              <a:xfrm>
                <a:off x="1909" y="3048"/>
                <a:ext cx="43" cy="62"/>
              </a:xfrm>
              <a:custGeom>
                <a:avLst/>
                <a:gdLst>
                  <a:gd name="T0" fmla="*/ 12 w 25"/>
                  <a:gd name="T1" fmla="*/ 36 h 36"/>
                  <a:gd name="T2" fmla="*/ 0 w 25"/>
                  <a:gd name="T3" fmla="*/ 19 h 36"/>
                  <a:gd name="T4" fmla="*/ 3 w 25"/>
                  <a:gd name="T5" fmla="*/ 5 h 36"/>
                  <a:gd name="T6" fmla="*/ 13 w 25"/>
                  <a:gd name="T7" fmla="*/ 0 h 36"/>
                  <a:gd name="T8" fmla="*/ 25 w 25"/>
                  <a:gd name="T9" fmla="*/ 18 h 36"/>
                  <a:gd name="T10" fmla="*/ 21 w 25"/>
                  <a:gd name="T11" fmla="*/ 31 h 36"/>
                  <a:gd name="T12" fmla="*/ 12 w 25"/>
                  <a:gd name="T13" fmla="*/ 36 h 36"/>
                  <a:gd name="T14" fmla="*/ 12 w 25"/>
                  <a:gd name="T15" fmla="*/ 6 h 36"/>
                  <a:gd name="T16" fmla="*/ 7 w 25"/>
                  <a:gd name="T17" fmla="*/ 18 h 36"/>
                  <a:gd name="T18" fmla="*/ 12 w 25"/>
                  <a:gd name="T19" fmla="*/ 30 h 36"/>
                  <a:gd name="T20" fmla="*/ 17 w 25"/>
                  <a:gd name="T21" fmla="*/ 18 h 36"/>
                  <a:gd name="T22" fmla="*/ 12 w 25"/>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6">
                    <a:moveTo>
                      <a:pt x="12" y="36"/>
                    </a:moveTo>
                    <a:cubicBezTo>
                      <a:pt x="4" y="36"/>
                      <a:pt x="0" y="30"/>
                      <a:pt x="0" y="19"/>
                    </a:cubicBezTo>
                    <a:cubicBezTo>
                      <a:pt x="0" y="13"/>
                      <a:pt x="1" y="8"/>
                      <a:pt x="3" y="5"/>
                    </a:cubicBezTo>
                    <a:cubicBezTo>
                      <a:pt x="5" y="2"/>
                      <a:pt x="8" y="0"/>
                      <a:pt x="13" y="0"/>
                    </a:cubicBezTo>
                    <a:cubicBezTo>
                      <a:pt x="21" y="0"/>
                      <a:pt x="25" y="6"/>
                      <a:pt x="25" y="18"/>
                    </a:cubicBezTo>
                    <a:cubicBezTo>
                      <a:pt x="25"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5" name="Freeform 276"/>
              <p:cNvSpPr>
                <a:spLocks noEditPoints="1"/>
              </p:cNvSpPr>
              <p:nvPr/>
            </p:nvSpPr>
            <p:spPr bwMode="auto">
              <a:xfrm>
                <a:off x="1858" y="2883"/>
                <a:ext cx="41" cy="59"/>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6" name="Freeform 277"/>
              <p:cNvSpPr>
                <a:spLocks/>
              </p:cNvSpPr>
              <p:nvPr/>
            </p:nvSpPr>
            <p:spPr bwMode="auto">
              <a:xfrm>
                <a:off x="1863" y="2965"/>
                <a:ext cx="26" cy="59"/>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7" name="Freeform 278"/>
              <p:cNvSpPr>
                <a:spLocks noEditPoints="1"/>
              </p:cNvSpPr>
              <p:nvPr/>
            </p:nvSpPr>
            <p:spPr bwMode="auto">
              <a:xfrm>
                <a:off x="1858" y="3048"/>
                <a:ext cx="41" cy="62"/>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8" name="Rectangle 279"/>
              <p:cNvSpPr>
                <a:spLocks noChangeArrowheads="1"/>
              </p:cNvSpPr>
              <p:nvPr/>
            </p:nvSpPr>
            <p:spPr bwMode="auto">
              <a:xfrm>
                <a:off x="1617" y="2091"/>
                <a:ext cx="492" cy="493"/>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9" name="Freeform 280"/>
              <p:cNvSpPr>
                <a:spLocks/>
              </p:cNvSpPr>
              <p:nvPr/>
            </p:nvSpPr>
            <p:spPr bwMode="auto">
              <a:xfrm>
                <a:off x="1703" y="2179"/>
                <a:ext cx="36" cy="83"/>
              </a:xfrm>
              <a:custGeom>
                <a:avLst/>
                <a:gdLst>
                  <a:gd name="T0" fmla="*/ 21 w 21"/>
                  <a:gd name="T1" fmla="*/ 0 h 49"/>
                  <a:gd name="T2" fmla="*/ 21 w 21"/>
                  <a:gd name="T3" fmla="*/ 49 h 49"/>
                  <a:gd name="T4" fmla="*/ 11 w 21"/>
                  <a:gd name="T5" fmla="*/ 49 h 49"/>
                  <a:gd name="T6" fmla="*/ 11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1" y="49"/>
                      <a:pt x="11" y="49"/>
                      <a:pt x="11" y="49"/>
                    </a:cubicBezTo>
                    <a:cubicBezTo>
                      <a:pt x="11" y="12"/>
                      <a:pt x="11" y="12"/>
                      <a:pt x="11"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1" y="3"/>
                      <a:pt x="13" y="2"/>
                      <a:pt x="15"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0" name="Freeform 281"/>
              <p:cNvSpPr>
                <a:spLocks noEditPoints="1"/>
              </p:cNvSpPr>
              <p:nvPr/>
            </p:nvSpPr>
            <p:spPr bwMode="auto">
              <a:xfrm>
                <a:off x="1768" y="2179"/>
                <a:ext cx="58" cy="83"/>
              </a:xfrm>
              <a:custGeom>
                <a:avLst/>
                <a:gdLst>
                  <a:gd name="T0" fmla="*/ 17 w 34"/>
                  <a:gd name="T1" fmla="*/ 49 h 49"/>
                  <a:gd name="T2" fmla="*/ 0 w 34"/>
                  <a:gd name="T3" fmla="*/ 26 h 49"/>
                  <a:gd name="T4" fmla="*/ 4 w 34"/>
                  <a:gd name="T5" fmla="*/ 7 h 49"/>
                  <a:gd name="T6" fmla="*/ 17 w 34"/>
                  <a:gd name="T7" fmla="*/ 0 h 49"/>
                  <a:gd name="T8" fmla="*/ 34 w 34"/>
                  <a:gd name="T9" fmla="*/ 25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7" y="0"/>
                    </a:cubicBezTo>
                    <a:cubicBezTo>
                      <a:pt x="28" y="0"/>
                      <a:pt x="34" y="8"/>
                      <a:pt x="34" y="25"/>
                    </a:cubicBezTo>
                    <a:cubicBezTo>
                      <a:pt x="34" y="33"/>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1" name="Freeform 282"/>
              <p:cNvSpPr>
                <a:spLocks/>
              </p:cNvSpPr>
              <p:nvPr/>
            </p:nvSpPr>
            <p:spPr bwMode="auto">
              <a:xfrm>
                <a:off x="1841" y="2179"/>
                <a:ext cx="36" cy="83"/>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4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2" y="2"/>
                      <a:pt x="14"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2" name="Freeform 283"/>
              <p:cNvSpPr>
                <a:spLocks noEditPoints="1"/>
              </p:cNvSpPr>
              <p:nvPr/>
            </p:nvSpPr>
            <p:spPr bwMode="auto">
              <a:xfrm>
                <a:off x="1696" y="2295"/>
                <a:ext cx="58" cy="84"/>
              </a:xfrm>
              <a:custGeom>
                <a:avLst/>
                <a:gdLst>
                  <a:gd name="T0" fmla="*/ 17 w 34"/>
                  <a:gd name="T1" fmla="*/ 49 h 49"/>
                  <a:gd name="T2" fmla="*/ 0 w 34"/>
                  <a:gd name="T3" fmla="*/ 25 h 49"/>
                  <a:gd name="T4" fmla="*/ 4 w 34"/>
                  <a:gd name="T5" fmla="*/ 7 h 49"/>
                  <a:gd name="T6" fmla="*/ 18 w 34"/>
                  <a:gd name="T7" fmla="*/ 0 h 49"/>
                  <a:gd name="T8" fmla="*/ 34 w 34"/>
                  <a:gd name="T9" fmla="*/ 24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8" y="0"/>
                    </a:cubicBezTo>
                    <a:cubicBezTo>
                      <a:pt x="29" y="0"/>
                      <a:pt x="34" y="8"/>
                      <a:pt x="34" y="24"/>
                    </a:cubicBezTo>
                    <a:cubicBezTo>
                      <a:pt x="34" y="32"/>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3" name="Freeform 284"/>
              <p:cNvSpPr>
                <a:spLocks/>
              </p:cNvSpPr>
              <p:nvPr/>
            </p:nvSpPr>
            <p:spPr bwMode="auto">
              <a:xfrm>
                <a:off x="1774" y="2295"/>
                <a:ext cx="36" cy="82"/>
              </a:xfrm>
              <a:custGeom>
                <a:avLst/>
                <a:gdLst>
                  <a:gd name="T0" fmla="*/ 21 w 21"/>
                  <a:gd name="T1" fmla="*/ 0 h 48"/>
                  <a:gd name="T2" fmla="*/ 21 w 21"/>
                  <a:gd name="T3" fmla="*/ 48 h 48"/>
                  <a:gd name="T4" fmla="*/ 10 w 21"/>
                  <a:gd name="T5" fmla="*/ 48 h 48"/>
                  <a:gd name="T6" fmla="*/ 10 w 21"/>
                  <a:gd name="T7" fmla="*/ 12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2"/>
                      <a:pt x="10" y="12"/>
                      <a:pt x="10" y="12"/>
                    </a:cubicBezTo>
                    <a:cubicBezTo>
                      <a:pt x="10" y="12"/>
                      <a:pt x="9" y="13"/>
                      <a:pt x="8"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0" y="3"/>
                      <a:pt x="13" y="1"/>
                      <a:pt x="14"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4" name="Freeform 285"/>
              <p:cNvSpPr>
                <a:spLocks noEditPoints="1"/>
              </p:cNvSpPr>
              <p:nvPr/>
            </p:nvSpPr>
            <p:spPr bwMode="auto">
              <a:xfrm>
                <a:off x="1834" y="2295"/>
                <a:ext cx="58" cy="84"/>
              </a:xfrm>
              <a:custGeom>
                <a:avLst/>
                <a:gdLst>
                  <a:gd name="T0" fmla="*/ 16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6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6"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6"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5" name="Freeform 286"/>
              <p:cNvSpPr>
                <a:spLocks noEditPoints="1"/>
              </p:cNvSpPr>
              <p:nvPr/>
            </p:nvSpPr>
            <p:spPr bwMode="auto">
              <a:xfrm>
                <a:off x="1696" y="2411"/>
                <a:ext cx="58" cy="84"/>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6" name="Freeform 287"/>
              <p:cNvSpPr>
                <a:spLocks noEditPoints="1"/>
              </p:cNvSpPr>
              <p:nvPr/>
            </p:nvSpPr>
            <p:spPr bwMode="auto">
              <a:xfrm>
                <a:off x="1768" y="2411"/>
                <a:ext cx="58" cy="84"/>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7" name="Freeform 288"/>
              <p:cNvSpPr>
                <a:spLocks/>
              </p:cNvSpPr>
              <p:nvPr/>
            </p:nvSpPr>
            <p:spPr bwMode="auto">
              <a:xfrm>
                <a:off x="1841" y="2411"/>
                <a:ext cx="36" cy="82"/>
              </a:xfrm>
              <a:custGeom>
                <a:avLst/>
                <a:gdLst>
                  <a:gd name="T0" fmla="*/ 21 w 21"/>
                  <a:gd name="T1" fmla="*/ 0 h 48"/>
                  <a:gd name="T2" fmla="*/ 21 w 21"/>
                  <a:gd name="T3" fmla="*/ 48 h 48"/>
                  <a:gd name="T4" fmla="*/ 10 w 21"/>
                  <a:gd name="T5" fmla="*/ 48 h 48"/>
                  <a:gd name="T6" fmla="*/ 10 w 21"/>
                  <a:gd name="T7" fmla="*/ 11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1"/>
                      <a:pt x="10" y="11"/>
                      <a:pt x="10" y="11"/>
                    </a:cubicBezTo>
                    <a:cubicBezTo>
                      <a:pt x="10" y="12"/>
                      <a:pt x="9" y="12"/>
                      <a:pt x="8" y="13"/>
                    </a:cubicBezTo>
                    <a:cubicBezTo>
                      <a:pt x="8" y="13"/>
                      <a:pt x="7" y="14"/>
                      <a:pt x="6" y="14"/>
                    </a:cubicBezTo>
                    <a:cubicBezTo>
                      <a:pt x="5" y="14"/>
                      <a:pt x="4" y="15"/>
                      <a:pt x="3" y="15"/>
                    </a:cubicBezTo>
                    <a:cubicBezTo>
                      <a:pt x="2" y="15"/>
                      <a:pt x="1" y="15"/>
                      <a:pt x="0" y="16"/>
                    </a:cubicBezTo>
                    <a:cubicBezTo>
                      <a:pt x="0" y="7"/>
                      <a:pt x="0" y="7"/>
                      <a:pt x="0" y="7"/>
                    </a:cubicBezTo>
                    <a:cubicBezTo>
                      <a:pt x="3" y="6"/>
                      <a:pt x="6" y="5"/>
                      <a:pt x="8" y="4"/>
                    </a:cubicBezTo>
                    <a:cubicBezTo>
                      <a:pt x="10" y="2"/>
                      <a:pt x="12" y="1"/>
                      <a:pt x="14"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8" name="Freeform 289"/>
              <p:cNvSpPr>
                <a:spLocks/>
              </p:cNvSpPr>
              <p:nvPr/>
            </p:nvSpPr>
            <p:spPr bwMode="auto">
              <a:xfrm>
                <a:off x="1981" y="2179"/>
                <a:ext cx="36" cy="83"/>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3" y="2"/>
                      <a:pt x="15"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9" name="Freeform 290"/>
              <p:cNvSpPr>
                <a:spLocks noEditPoints="1"/>
              </p:cNvSpPr>
              <p:nvPr/>
            </p:nvSpPr>
            <p:spPr bwMode="auto">
              <a:xfrm>
                <a:off x="1974" y="2295"/>
                <a:ext cx="58" cy="84"/>
              </a:xfrm>
              <a:custGeom>
                <a:avLst/>
                <a:gdLst>
                  <a:gd name="T0" fmla="*/ 17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0" name="Freeform 291"/>
              <p:cNvSpPr>
                <a:spLocks noEditPoints="1"/>
              </p:cNvSpPr>
              <p:nvPr/>
            </p:nvSpPr>
            <p:spPr bwMode="auto">
              <a:xfrm>
                <a:off x="1974" y="2411"/>
                <a:ext cx="58" cy="84"/>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1" name="Freeform 292"/>
              <p:cNvSpPr>
                <a:spLocks noEditPoints="1"/>
              </p:cNvSpPr>
              <p:nvPr/>
            </p:nvSpPr>
            <p:spPr bwMode="auto">
              <a:xfrm>
                <a:off x="1903" y="2179"/>
                <a:ext cx="58" cy="83"/>
              </a:xfrm>
              <a:custGeom>
                <a:avLst/>
                <a:gdLst>
                  <a:gd name="T0" fmla="*/ 17 w 34"/>
                  <a:gd name="T1" fmla="*/ 49 h 49"/>
                  <a:gd name="T2" fmla="*/ 0 w 34"/>
                  <a:gd name="T3" fmla="*/ 26 h 49"/>
                  <a:gd name="T4" fmla="*/ 4 w 34"/>
                  <a:gd name="T5" fmla="*/ 7 h 49"/>
                  <a:gd name="T6" fmla="*/ 18 w 34"/>
                  <a:gd name="T7" fmla="*/ 0 h 49"/>
                  <a:gd name="T8" fmla="*/ 34 w 34"/>
                  <a:gd name="T9" fmla="*/ 25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8" y="0"/>
                    </a:cubicBezTo>
                    <a:cubicBezTo>
                      <a:pt x="29" y="0"/>
                      <a:pt x="34" y="8"/>
                      <a:pt x="34" y="25"/>
                    </a:cubicBezTo>
                    <a:cubicBezTo>
                      <a:pt x="34" y="33"/>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2" name="Freeform 293"/>
              <p:cNvSpPr>
                <a:spLocks/>
              </p:cNvSpPr>
              <p:nvPr/>
            </p:nvSpPr>
            <p:spPr bwMode="auto">
              <a:xfrm>
                <a:off x="1909" y="2295"/>
                <a:ext cx="36" cy="82"/>
              </a:xfrm>
              <a:custGeom>
                <a:avLst/>
                <a:gdLst>
                  <a:gd name="T0" fmla="*/ 21 w 21"/>
                  <a:gd name="T1" fmla="*/ 0 h 48"/>
                  <a:gd name="T2" fmla="*/ 21 w 21"/>
                  <a:gd name="T3" fmla="*/ 48 h 48"/>
                  <a:gd name="T4" fmla="*/ 11 w 21"/>
                  <a:gd name="T5" fmla="*/ 48 h 48"/>
                  <a:gd name="T6" fmla="*/ 11 w 21"/>
                  <a:gd name="T7" fmla="*/ 12 h 48"/>
                  <a:gd name="T8" fmla="*/ 9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5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1" y="48"/>
                      <a:pt x="11" y="48"/>
                      <a:pt x="11" y="48"/>
                    </a:cubicBezTo>
                    <a:cubicBezTo>
                      <a:pt x="11" y="12"/>
                      <a:pt x="11" y="12"/>
                      <a:pt x="11" y="12"/>
                    </a:cubicBezTo>
                    <a:cubicBezTo>
                      <a:pt x="10" y="12"/>
                      <a:pt x="9" y="13"/>
                      <a:pt x="9"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1" y="3"/>
                      <a:pt x="13" y="1"/>
                      <a:pt x="15"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3" name="Freeform 294"/>
              <p:cNvSpPr>
                <a:spLocks noEditPoints="1"/>
              </p:cNvSpPr>
              <p:nvPr/>
            </p:nvSpPr>
            <p:spPr bwMode="auto">
              <a:xfrm>
                <a:off x="1903" y="2411"/>
                <a:ext cx="58" cy="84"/>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4" name="Rectangle 295"/>
              <p:cNvSpPr>
                <a:spLocks noChangeArrowheads="1"/>
              </p:cNvSpPr>
              <p:nvPr/>
            </p:nvSpPr>
            <p:spPr bwMode="auto">
              <a:xfrm>
                <a:off x="1932" y="3226"/>
                <a:ext cx="218" cy="219"/>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5" name="Freeform 296"/>
              <p:cNvSpPr>
                <a:spLocks/>
              </p:cNvSpPr>
              <p:nvPr/>
            </p:nvSpPr>
            <p:spPr bwMode="auto">
              <a:xfrm>
                <a:off x="1971" y="3265"/>
                <a:ext cx="15" cy="36"/>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3" y="6"/>
                      <a:pt x="2" y="6"/>
                    </a:cubicBezTo>
                    <a:cubicBezTo>
                      <a:pt x="2" y="6"/>
                      <a:pt x="1" y="7"/>
                      <a:pt x="1" y="7"/>
                    </a:cubicBezTo>
                    <a:cubicBezTo>
                      <a:pt x="1" y="7"/>
                      <a:pt x="0" y="7"/>
                      <a:pt x="0" y="7"/>
                    </a:cubicBezTo>
                    <a:cubicBezTo>
                      <a:pt x="0" y="3"/>
                      <a:pt x="0" y="3"/>
                      <a:pt x="0" y="3"/>
                    </a:cubicBezTo>
                    <a:cubicBezTo>
                      <a:pt x="1" y="3"/>
                      <a:pt x="2" y="2"/>
                      <a:pt x="3" y="2"/>
                    </a:cubicBezTo>
                    <a:cubicBezTo>
                      <a:pt x="4" y="1"/>
                      <a:pt x="5"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6" name="Freeform 297"/>
              <p:cNvSpPr>
                <a:spLocks noEditPoints="1"/>
              </p:cNvSpPr>
              <p:nvPr/>
            </p:nvSpPr>
            <p:spPr bwMode="auto">
              <a:xfrm>
                <a:off x="1998" y="3265"/>
                <a:ext cx="26" cy="38"/>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7" name="Freeform 298"/>
              <p:cNvSpPr>
                <a:spLocks/>
              </p:cNvSpPr>
              <p:nvPr/>
            </p:nvSpPr>
            <p:spPr bwMode="auto">
              <a:xfrm>
                <a:off x="2032" y="3265"/>
                <a:ext cx="16" cy="36"/>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2" y="6"/>
                      <a:pt x="2" y="6"/>
                    </a:cubicBezTo>
                    <a:cubicBezTo>
                      <a:pt x="2" y="6"/>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8" name="Freeform 299"/>
              <p:cNvSpPr>
                <a:spLocks noEditPoints="1"/>
              </p:cNvSpPr>
              <p:nvPr/>
            </p:nvSpPr>
            <p:spPr bwMode="auto">
              <a:xfrm>
                <a:off x="1968" y="3317"/>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9" name="Freeform 300"/>
              <p:cNvSpPr>
                <a:spLocks/>
              </p:cNvSpPr>
              <p:nvPr/>
            </p:nvSpPr>
            <p:spPr bwMode="auto">
              <a:xfrm>
                <a:off x="2002" y="3317"/>
                <a:ext cx="15" cy="37"/>
              </a:xfrm>
              <a:custGeom>
                <a:avLst/>
                <a:gdLst>
                  <a:gd name="T0" fmla="*/ 9 w 9"/>
                  <a:gd name="T1" fmla="*/ 0 h 22"/>
                  <a:gd name="T2" fmla="*/ 9 w 9"/>
                  <a:gd name="T3" fmla="*/ 22 h 22"/>
                  <a:gd name="T4" fmla="*/ 5 w 9"/>
                  <a:gd name="T5" fmla="*/ 22 h 22"/>
                  <a:gd name="T6" fmla="*/ 5 w 9"/>
                  <a:gd name="T7" fmla="*/ 5 h 22"/>
                  <a:gd name="T8" fmla="*/ 4 w 9"/>
                  <a:gd name="T9" fmla="*/ 6 h 22"/>
                  <a:gd name="T10" fmla="*/ 3 w 9"/>
                  <a:gd name="T11" fmla="*/ 6 h 22"/>
                  <a:gd name="T12" fmla="*/ 2 w 9"/>
                  <a:gd name="T13" fmla="*/ 7 h 22"/>
                  <a:gd name="T14" fmla="*/ 0 w 9"/>
                  <a:gd name="T15" fmla="*/ 7 h 22"/>
                  <a:gd name="T16" fmla="*/ 0 w 9"/>
                  <a:gd name="T17" fmla="*/ 3 h 22"/>
                  <a:gd name="T18" fmla="*/ 4 w 9"/>
                  <a:gd name="T19" fmla="*/ 2 h 22"/>
                  <a:gd name="T20" fmla="*/ 7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5" y="22"/>
                      <a:pt x="5" y="22"/>
                      <a:pt x="5" y="22"/>
                    </a:cubicBezTo>
                    <a:cubicBezTo>
                      <a:pt x="5" y="5"/>
                      <a:pt x="5" y="5"/>
                      <a:pt x="5" y="5"/>
                    </a:cubicBezTo>
                    <a:cubicBezTo>
                      <a:pt x="5" y="5"/>
                      <a:pt x="4" y="6"/>
                      <a:pt x="4" y="6"/>
                    </a:cubicBezTo>
                    <a:cubicBezTo>
                      <a:pt x="4" y="6"/>
                      <a:pt x="3" y="6"/>
                      <a:pt x="3" y="6"/>
                    </a:cubicBezTo>
                    <a:cubicBezTo>
                      <a:pt x="2" y="7"/>
                      <a:pt x="2" y="7"/>
                      <a:pt x="2" y="7"/>
                    </a:cubicBezTo>
                    <a:cubicBezTo>
                      <a:pt x="1" y="7"/>
                      <a:pt x="1" y="7"/>
                      <a:pt x="0" y="7"/>
                    </a:cubicBezTo>
                    <a:cubicBezTo>
                      <a:pt x="0" y="3"/>
                      <a:pt x="0" y="3"/>
                      <a:pt x="0" y="3"/>
                    </a:cubicBezTo>
                    <a:cubicBezTo>
                      <a:pt x="2" y="3"/>
                      <a:pt x="3" y="2"/>
                      <a:pt x="4" y="2"/>
                    </a:cubicBezTo>
                    <a:cubicBezTo>
                      <a:pt x="5" y="1"/>
                      <a:pt x="6" y="1"/>
                      <a:pt x="7"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0" name="Freeform 301"/>
              <p:cNvSpPr>
                <a:spLocks noEditPoints="1"/>
              </p:cNvSpPr>
              <p:nvPr/>
            </p:nvSpPr>
            <p:spPr bwMode="auto">
              <a:xfrm>
                <a:off x="2029" y="3317"/>
                <a:ext cx="26" cy="37"/>
              </a:xfrm>
              <a:custGeom>
                <a:avLst/>
                <a:gdLst>
                  <a:gd name="T0" fmla="*/ 7 w 15"/>
                  <a:gd name="T1" fmla="*/ 22 h 22"/>
                  <a:gd name="T2" fmla="*/ 0 w 15"/>
                  <a:gd name="T3" fmla="*/ 11 h 22"/>
                  <a:gd name="T4" fmla="*/ 2 w 15"/>
                  <a:gd name="T5" fmla="*/ 3 h 22"/>
                  <a:gd name="T6" fmla="*/ 7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7" y="0"/>
                    </a:cubicBezTo>
                    <a:cubicBezTo>
                      <a:pt x="12" y="0"/>
                      <a:pt x="15" y="4"/>
                      <a:pt x="15" y="11"/>
                    </a:cubicBezTo>
                    <a:cubicBezTo>
                      <a:pt x="15" y="14"/>
                      <a:pt x="14" y="17"/>
                      <a:pt x="13" y="19"/>
                    </a:cubicBezTo>
                    <a:cubicBezTo>
                      <a:pt x="11"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1" name="Freeform 302"/>
              <p:cNvSpPr>
                <a:spLocks noEditPoints="1"/>
              </p:cNvSpPr>
              <p:nvPr/>
            </p:nvSpPr>
            <p:spPr bwMode="auto">
              <a:xfrm>
                <a:off x="1968" y="3368"/>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2" name="Freeform 303"/>
              <p:cNvSpPr>
                <a:spLocks noEditPoints="1"/>
              </p:cNvSpPr>
              <p:nvPr/>
            </p:nvSpPr>
            <p:spPr bwMode="auto">
              <a:xfrm>
                <a:off x="1998" y="3368"/>
                <a:ext cx="26" cy="37"/>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3" name="Freeform 304"/>
              <p:cNvSpPr>
                <a:spLocks/>
              </p:cNvSpPr>
              <p:nvPr/>
            </p:nvSpPr>
            <p:spPr bwMode="auto">
              <a:xfrm>
                <a:off x="2032" y="3368"/>
                <a:ext cx="16" cy="37"/>
              </a:xfrm>
              <a:custGeom>
                <a:avLst/>
                <a:gdLst>
                  <a:gd name="T0" fmla="*/ 9 w 9"/>
                  <a:gd name="T1" fmla="*/ 0 h 22"/>
                  <a:gd name="T2" fmla="*/ 9 w 9"/>
                  <a:gd name="T3" fmla="*/ 22 h 22"/>
                  <a:gd name="T4" fmla="*/ 4 w 9"/>
                  <a:gd name="T5" fmla="*/ 22 h 22"/>
                  <a:gd name="T6" fmla="*/ 4 w 9"/>
                  <a:gd name="T7" fmla="*/ 5 h 22"/>
                  <a:gd name="T8" fmla="*/ 3 w 9"/>
                  <a:gd name="T9" fmla="*/ 6 h 22"/>
                  <a:gd name="T10" fmla="*/ 2 w 9"/>
                  <a:gd name="T11" fmla="*/ 6 h 22"/>
                  <a:gd name="T12" fmla="*/ 1 w 9"/>
                  <a:gd name="T13" fmla="*/ 7 h 22"/>
                  <a:gd name="T14" fmla="*/ 0 w 9"/>
                  <a:gd name="T15" fmla="*/ 7 h 22"/>
                  <a:gd name="T16" fmla="*/ 0 w 9"/>
                  <a:gd name="T17" fmla="*/ 3 h 22"/>
                  <a:gd name="T18" fmla="*/ 3 w 9"/>
                  <a:gd name="T19" fmla="*/ 2 h 22"/>
                  <a:gd name="T20" fmla="*/ 6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4" y="22"/>
                      <a:pt x="4" y="22"/>
                      <a:pt x="4" y="22"/>
                    </a:cubicBezTo>
                    <a:cubicBezTo>
                      <a:pt x="4" y="5"/>
                      <a:pt x="4" y="5"/>
                      <a:pt x="4" y="5"/>
                    </a:cubicBezTo>
                    <a:cubicBezTo>
                      <a:pt x="4" y="6"/>
                      <a:pt x="4" y="6"/>
                      <a:pt x="3" y="6"/>
                    </a:cubicBezTo>
                    <a:cubicBezTo>
                      <a:pt x="3" y="6"/>
                      <a:pt x="2" y="6"/>
                      <a:pt x="2" y="6"/>
                    </a:cubicBezTo>
                    <a:cubicBezTo>
                      <a:pt x="2" y="7"/>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4" name="Freeform 305"/>
              <p:cNvSpPr>
                <a:spLocks/>
              </p:cNvSpPr>
              <p:nvPr/>
            </p:nvSpPr>
            <p:spPr bwMode="auto">
              <a:xfrm>
                <a:off x="2094" y="3265"/>
                <a:ext cx="15" cy="36"/>
              </a:xfrm>
              <a:custGeom>
                <a:avLst/>
                <a:gdLst>
                  <a:gd name="T0" fmla="*/ 9 w 9"/>
                  <a:gd name="T1" fmla="*/ 0 h 21"/>
                  <a:gd name="T2" fmla="*/ 9 w 9"/>
                  <a:gd name="T3" fmla="*/ 21 h 21"/>
                  <a:gd name="T4" fmla="*/ 5 w 9"/>
                  <a:gd name="T5" fmla="*/ 21 h 21"/>
                  <a:gd name="T6" fmla="*/ 5 w 9"/>
                  <a:gd name="T7" fmla="*/ 5 h 21"/>
                  <a:gd name="T8" fmla="*/ 4 w 9"/>
                  <a:gd name="T9" fmla="*/ 6 h 21"/>
                  <a:gd name="T10" fmla="*/ 3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4" y="5"/>
                      <a:pt x="4" y="6"/>
                      <a:pt x="4" y="6"/>
                    </a:cubicBezTo>
                    <a:cubicBezTo>
                      <a:pt x="3" y="6"/>
                      <a:pt x="3" y="6"/>
                      <a:pt x="3" y="6"/>
                    </a:cubicBezTo>
                    <a:cubicBezTo>
                      <a:pt x="2" y="6"/>
                      <a:pt x="2" y="7"/>
                      <a:pt x="1" y="7"/>
                    </a:cubicBezTo>
                    <a:cubicBezTo>
                      <a:pt x="1" y="7"/>
                      <a:pt x="0" y="7"/>
                      <a:pt x="0" y="7"/>
                    </a:cubicBezTo>
                    <a:cubicBezTo>
                      <a:pt x="0" y="3"/>
                      <a:pt x="0" y="3"/>
                      <a:pt x="0" y="3"/>
                    </a:cubicBezTo>
                    <a:cubicBezTo>
                      <a:pt x="1" y="3"/>
                      <a:pt x="2" y="2"/>
                      <a:pt x="3" y="2"/>
                    </a:cubicBezTo>
                    <a:cubicBezTo>
                      <a:pt x="5" y="1"/>
                      <a:pt x="6"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5" name="Freeform 306"/>
              <p:cNvSpPr>
                <a:spLocks noEditPoints="1"/>
              </p:cNvSpPr>
              <p:nvPr/>
            </p:nvSpPr>
            <p:spPr bwMode="auto">
              <a:xfrm>
                <a:off x="2091" y="3317"/>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6" name="Freeform 307"/>
              <p:cNvSpPr>
                <a:spLocks noEditPoints="1"/>
              </p:cNvSpPr>
              <p:nvPr/>
            </p:nvSpPr>
            <p:spPr bwMode="auto">
              <a:xfrm>
                <a:off x="2091" y="3368"/>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7" name="Freeform 308"/>
              <p:cNvSpPr>
                <a:spLocks noEditPoints="1"/>
              </p:cNvSpPr>
              <p:nvPr/>
            </p:nvSpPr>
            <p:spPr bwMode="auto">
              <a:xfrm>
                <a:off x="2058" y="3265"/>
                <a:ext cx="27" cy="38"/>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8" name="Freeform 309"/>
              <p:cNvSpPr>
                <a:spLocks/>
              </p:cNvSpPr>
              <p:nvPr/>
            </p:nvSpPr>
            <p:spPr bwMode="auto">
              <a:xfrm>
                <a:off x="2062" y="3317"/>
                <a:ext cx="17" cy="37"/>
              </a:xfrm>
              <a:custGeom>
                <a:avLst/>
                <a:gdLst>
                  <a:gd name="T0" fmla="*/ 10 w 10"/>
                  <a:gd name="T1" fmla="*/ 0 h 22"/>
                  <a:gd name="T2" fmla="*/ 10 w 10"/>
                  <a:gd name="T3" fmla="*/ 22 h 22"/>
                  <a:gd name="T4" fmla="*/ 5 w 10"/>
                  <a:gd name="T5" fmla="*/ 22 h 22"/>
                  <a:gd name="T6" fmla="*/ 5 w 10"/>
                  <a:gd name="T7" fmla="*/ 5 h 22"/>
                  <a:gd name="T8" fmla="*/ 4 w 10"/>
                  <a:gd name="T9" fmla="*/ 6 h 22"/>
                  <a:gd name="T10" fmla="*/ 3 w 10"/>
                  <a:gd name="T11" fmla="*/ 6 h 22"/>
                  <a:gd name="T12" fmla="*/ 2 w 10"/>
                  <a:gd name="T13" fmla="*/ 7 h 22"/>
                  <a:gd name="T14" fmla="*/ 0 w 10"/>
                  <a:gd name="T15" fmla="*/ 7 h 22"/>
                  <a:gd name="T16" fmla="*/ 0 w 10"/>
                  <a:gd name="T17" fmla="*/ 3 h 22"/>
                  <a:gd name="T18" fmla="*/ 4 w 10"/>
                  <a:gd name="T19" fmla="*/ 2 h 22"/>
                  <a:gd name="T20" fmla="*/ 7 w 10"/>
                  <a:gd name="T21" fmla="*/ 0 h 22"/>
                  <a:gd name="T22" fmla="*/ 10 w 10"/>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2">
                    <a:moveTo>
                      <a:pt x="10" y="0"/>
                    </a:moveTo>
                    <a:cubicBezTo>
                      <a:pt x="10" y="22"/>
                      <a:pt x="10" y="22"/>
                      <a:pt x="10" y="22"/>
                    </a:cubicBezTo>
                    <a:cubicBezTo>
                      <a:pt x="5" y="22"/>
                      <a:pt x="5" y="22"/>
                      <a:pt x="5" y="22"/>
                    </a:cubicBezTo>
                    <a:cubicBezTo>
                      <a:pt x="5" y="5"/>
                      <a:pt x="5" y="5"/>
                      <a:pt x="5" y="5"/>
                    </a:cubicBezTo>
                    <a:cubicBezTo>
                      <a:pt x="5" y="5"/>
                      <a:pt x="4" y="6"/>
                      <a:pt x="4" y="6"/>
                    </a:cubicBezTo>
                    <a:cubicBezTo>
                      <a:pt x="4" y="6"/>
                      <a:pt x="3" y="6"/>
                      <a:pt x="3" y="6"/>
                    </a:cubicBezTo>
                    <a:cubicBezTo>
                      <a:pt x="3" y="7"/>
                      <a:pt x="2" y="7"/>
                      <a:pt x="2" y="7"/>
                    </a:cubicBezTo>
                    <a:cubicBezTo>
                      <a:pt x="1" y="7"/>
                      <a:pt x="1" y="7"/>
                      <a:pt x="0" y="7"/>
                    </a:cubicBezTo>
                    <a:cubicBezTo>
                      <a:pt x="0" y="3"/>
                      <a:pt x="0" y="3"/>
                      <a:pt x="0" y="3"/>
                    </a:cubicBezTo>
                    <a:cubicBezTo>
                      <a:pt x="2" y="3"/>
                      <a:pt x="3" y="2"/>
                      <a:pt x="4" y="2"/>
                    </a:cubicBezTo>
                    <a:cubicBezTo>
                      <a:pt x="5" y="1"/>
                      <a:pt x="6" y="1"/>
                      <a:pt x="7" y="0"/>
                    </a:cubicBezTo>
                    <a:lnTo>
                      <a:pt x="10"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9" name="Freeform 310"/>
              <p:cNvSpPr>
                <a:spLocks noEditPoints="1"/>
              </p:cNvSpPr>
              <p:nvPr/>
            </p:nvSpPr>
            <p:spPr bwMode="auto">
              <a:xfrm>
                <a:off x="2058" y="3368"/>
                <a:ext cx="27" cy="37"/>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0" name="Rectangle 311"/>
              <p:cNvSpPr>
                <a:spLocks noChangeArrowheads="1"/>
              </p:cNvSpPr>
              <p:nvPr/>
            </p:nvSpPr>
            <p:spPr bwMode="auto">
              <a:xfrm>
                <a:off x="1848" y="2613"/>
                <a:ext cx="319" cy="319"/>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1" name="Freeform 312"/>
              <p:cNvSpPr>
                <a:spLocks/>
              </p:cNvSpPr>
              <p:nvPr/>
            </p:nvSpPr>
            <p:spPr bwMode="auto">
              <a:xfrm>
                <a:off x="1904" y="2671"/>
                <a:ext cx="23" cy="53"/>
              </a:xfrm>
              <a:custGeom>
                <a:avLst/>
                <a:gdLst>
                  <a:gd name="T0" fmla="*/ 13 w 13"/>
                  <a:gd name="T1" fmla="*/ 0 h 31"/>
                  <a:gd name="T2" fmla="*/ 13 w 13"/>
                  <a:gd name="T3" fmla="*/ 31 h 31"/>
                  <a:gd name="T4" fmla="*/ 6 w 13"/>
                  <a:gd name="T5" fmla="*/ 31 h 31"/>
                  <a:gd name="T6" fmla="*/ 6 w 13"/>
                  <a:gd name="T7" fmla="*/ 7 h 31"/>
                  <a:gd name="T8" fmla="*/ 5 w 13"/>
                  <a:gd name="T9" fmla="*/ 8 h 31"/>
                  <a:gd name="T10" fmla="*/ 3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6" y="31"/>
                      <a:pt x="6" y="31"/>
                      <a:pt x="6" y="31"/>
                    </a:cubicBezTo>
                    <a:cubicBezTo>
                      <a:pt x="6" y="7"/>
                      <a:pt x="6" y="7"/>
                      <a:pt x="6" y="7"/>
                    </a:cubicBezTo>
                    <a:cubicBezTo>
                      <a:pt x="6" y="8"/>
                      <a:pt x="6" y="8"/>
                      <a:pt x="5" y="8"/>
                    </a:cubicBezTo>
                    <a:cubicBezTo>
                      <a:pt x="5" y="8"/>
                      <a:pt x="4" y="9"/>
                      <a:pt x="3" y="9"/>
                    </a:cubicBezTo>
                    <a:cubicBezTo>
                      <a:pt x="3" y="9"/>
                      <a:pt x="2" y="9"/>
                      <a:pt x="2" y="10"/>
                    </a:cubicBezTo>
                    <a:cubicBezTo>
                      <a:pt x="1" y="10"/>
                      <a:pt x="0" y="10"/>
                      <a:pt x="0" y="10"/>
                    </a:cubicBezTo>
                    <a:cubicBezTo>
                      <a:pt x="0" y="4"/>
                      <a:pt x="0" y="4"/>
                      <a:pt x="0" y="4"/>
                    </a:cubicBezTo>
                    <a:cubicBezTo>
                      <a:pt x="2" y="4"/>
                      <a:pt x="3" y="3"/>
                      <a:pt x="5" y="2"/>
                    </a:cubicBezTo>
                    <a:cubicBezTo>
                      <a:pt x="6" y="1"/>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2" name="Freeform 313"/>
              <p:cNvSpPr>
                <a:spLocks noEditPoints="1"/>
              </p:cNvSpPr>
              <p:nvPr/>
            </p:nvSpPr>
            <p:spPr bwMode="auto">
              <a:xfrm>
                <a:off x="1945" y="2671"/>
                <a:ext cx="38" cy="54"/>
              </a:xfrm>
              <a:custGeom>
                <a:avLst/>
                <a:gdLst>
                  <a:gd name="T0" fmla="*/ 11 w 22"/>
                  <a:gd name="T1" fmla="*/ 32 h 32"/>
                  <a:gd name="T2" fmla="*/ 0 w 22"/>
                  <a:gd name="T3" fmla="*/ 16 h 32"/>
                  <a:gd name="T4" fmla="*/ 3 w 22"/>
                  <a:gd name="T5" fmla="*/ 4 h 32"/>
                  <a:gd name="T6" fmla="*/ 11 w 22"/>
                  <a:gd name="T7" fmla="*/ 0 h 32"/>
                  <a:gd name="T8" fmla="*/ 22 w 22"/>
                  <a:gd name="T9" fmla="*/ 15 h 32"/>
                  <a:gd name="T10" fmla="*/ 19 w 22"/>
                  <a:gd name="T11" fmla="*/ 27 h 32"/>
                  <a:gd name="T12" fmla="*/ 11 w 22"/>
                  <a:gd name="T13" fmla="*/ 32 h 32"/>
                  <a:gd name="T14" fmla="*/ 11 w 22"/>
                  <a:gd name="T15" fmla="*/ 5 h 32"/>
                  <a:gd name="T16" fmla="*/ 7 w 22"/>
                  <a:gd name="T17" fmla="*/ 16 h 32"/>
                  <a:gd name="T18" fmla="*/ 11 w 22"/>
                  <a:gd name="T19" fmla="*/ 26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6"/>
                      <a:pt x="0" y="16"/>
                    </a:cubicBezTo>
                    <a:cubicBezTo>
                      <a:pt x="0" y="11"/>
                      <a:pt x="1" y="7"/>
                      <a:pt x="3" y="4"/>
                    </a:cubicBezTo>
                    <a:cubicBezTo>
                      <a:pt x="5" y="1"/>
                      <a:pt x="8" y="0"/>
                      <a:pt x="11" y="0"/>
                    </a:cubicBezTo>
                    <a:cubicBezTo>
                      <a:pt x="19" y="0"/>
                      <a:pt x="22" y="5"/>
                      <a:pt x="22" y="15"/>
                    </a:cubicBezTo>
                    <a:cubicBezTo>
                      <a:pt x="22" y="21"/>
                      <a:pt x="21" y="25"/>
                      <a:pt x="19" y="27"/>
                    </a:cubicBezTo>
                    <a:cubicBezTo>
                      <a:pt x="17" y="30"/>
                      <a:pt x="14" y="32"/>
                      <a:pt x="11" y="32"/>
                    </a:cubicBezTo>
                    <a:close/>
                    <a:moveTo>
                      <a:pt x="11" y="5"/>
                    </a:moveTo>
                    <a:cubicBezTo>
                      <a:pt x="8" y="5"/>
                      <a:pt x="7" y="9"/>
                      <a:pt x="7" y="16"/>
                    </a:cubicBezTo>
                    <a:cubicBezTo>
                      <a:pt x="7" y="23"/>
                      <a:pt x="8" y="26"/>
                      <a:pt x="11" y="26"/>
                    </a:cubicBezTo>
                    <a:cubicBezTo>
                      <a:pt x="14" y="26"/>
                      <a:pt x="15" y="23"/>
                      <a:pt x="15" y="16"/>
                    </a:cubicBezTo>
                    <a:cubicBezTo>
                      <a:pt x="15" y="9"/>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3" name="Freeform 314"/>
              <p:cNvSpPr>
                <a:spLocks/>
              </p:cNvSpPr>
              <p:nvPr/>
            </p:nvSpPr>
            <p:spPr bwMode="auto">
              <a:xfrm>
                <a:off x="1993" y="2671"/>
                <a:ext cx="22" cy="53"/>
              </a:xfrm>
              <a:custGeom>
                <a:avLst/>
                <a:gdLst>
                  <a:gd name="T0" fmla="*/ 13 w 13"/>
                  <a:gd name="T1" fmla="*/ 0 h 31"/>
                  <a:gd name="T2" fmla="*/ 13 w 13"/>
                  <a:gd name="T3" fmla="*/ 31 h 31"/>
                  <a:gd name="T4" fmla="*/ 7 w 13"/>
                  <a:gd name="T5" fmla="*/ 31 h 31"/>
                  <a:gd name="T6" fmla="*/ 7 w 13"/>
                  <a:gd name="T7" fmla="*/ 7 h 31"/>
                  <a:gd name="T8" fmla="*/ 5 w 13"/>
                  <a:gd name="T9" fmla="*/ 8 h 31"/>
                  <a:gd name="T10" fmla="*/ 4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7"/>
                      <a:pt x="7" y="7"/>
                      <a:pt x="7" y="7"/>
                    </a:cubicBezTo>
                    <a:cubicBezTo>
                      <a:pt x="6" y="8"/>
                      <a:pt x="6" y="8"/>
                      <a:pt x="5" y="8"/>
                    </a:cubicBezTo>
                    <a:cubicBezTo>
                      <a:pt x="5" y="8"/>
                      <a:pt x="4" y="9"/>
                      <a:pt x="4" y="9"/>
                    </a:cubicBezTo>
                    <a:cubicBezTo>
                      <a:pt x="3" y="9"/>
                      <a:pt x="3" y="9"/>
                      <a:pt x="2" y="10"/>
                    </a:cubicBezTo>
                    <a:cubicBezTo>
                      <a:pt x="1" y="10"/>
                      <a:pt x="1" y="10"/>
                      <a:pt x="0" y="10"/>
                    </a:cubicBezTo>
                    <a:cubicBezTo>
                      <a:pt x="0" y="4"/>
                      <a:pt x="0" y="4"/>
                      <a:pt x="0" y="4"/>
                    </a:cubicBezTo>
                    <a:cubicBezTo>
                      <a:pt x="2" y="4"/>
                      <a:pt x="4" y="3"/>
                      <a:pt x="5" y="2"/>
                    </a:cubicBezTo>
                    <a:cubicBezTo>
                      <a:pt x="7" y="1"/>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4" name="Freeform 315"/>
              <p:cNvSpPr>
                <a:spLocks noEditPoints="1"/>
              </p:cNvSpPr>
              <p:nvPr/>
            </p:nvSpPr>
            <p:spPr bwMode="auto">
              <a:xfrm>
                <a:off x="1899" y="2746"/>
                <a:ext cx="38" cy="53"/>
              </a:xfrm>
              <a:custGeom>
                <a:avLst/>
                <a:gdLst>
                  <a:gd name="T0" fmla="*/ 11 w 22"/>
                  <a:gd name="T1" fmla="*/ 31 h 31"/>
                  <a:gd name="T2" fmla="*/ 0 w 22"/>
                  <a:gd name="T3" fmla="*/ 16 h 31"/>
                  <a:gd name="T4" fmla="*/ 3 w 22"/>
                  <a:gd name="T5" fmla="*/ 4 h 31"/>
                  <a:gd name="T6" fmla="*/ 11 w 22"/>
                  <a:gd name="T7" fmla="*/ 0 h 31"/>
                  <a:gd name="T8" fmla="*/ 22 w 22"/>
                  <a:gd name="T9" fmla="*/ 15 h 31"/>
                  <a:gd name="T10" fmla="*/ 19 w 22"/>
                  <a:gd name="T11" fmla="*/ 27 h 31"/>
                  <a:gd name="T12" fmla="*/ 11 w 22"/>
                  <a:gd name="T13" fmla="*/ 31 h 31"/>
                  <a:gd name="T14" fmla="*/ 11 w 22"/>
                  <a:gd name="T15" fmla="*/ 5 h 31"/>
                  <a:gd name="T16" fmla="*/ 7 w 22"/>
                  <a:gd name="T17" fmla="*/ 16 h 31"/>
                  <a:gd name="T18" fmla="*/ 11 w 22"/>
                  <a:gd name="T19" fmla="*/ 26 h 31"/>
                  <a:gd name="T20" fmla="*/ 15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3" y="31"/>
                      <a:pt x="0" y="26"/>
                      <a:pt x="0" y="16"/>
                    </a:cubicBezTo>
                    <a:cubicBezTo>
                      <a:pt x="0" y="11"/>
                      <a:pt x="1" y="7"/>
                      <a:pt x="3" y="4"/>
                    </a:cubicBezTo>
                    <a:cubicBezTo>
                      <a:pt x="5" y="1"/>
                      <a:pt x="8" y="0"/>
                      <a:pt x="11" y="0"/>
                    </a:cubicBezTo>
                    <a:cubicBezTo>
                      <a:pt x="18" y="0"/>
                      <a:pt x="22" y="5"/>
                      <a:pt x="22" y="15"/>
                    </a:cubicBezTo>
                    <a:cubicBezTo>
                      <a:pt x="22" y="20"/>
                      <a:pt x="21" y="24"/>
                      <a:pt x="19" y="27"/>
                    </a:cubicBezTo>
                    <a:cubicBezTo>
                      <a:pt x="17" y="30"/>
                      <a:pt x="14" y="31"/>
                      <a:pt x="11" y="31"/>
                    </a:cubicBezTo>
                    <a:close/>
                    <a:moveTo>
                      <a:pt x="11" y="5"/>
                    </a:moveTo>
                    <a:cubicBezTo>
                      <a:pt x="8" y="5"/>
                      <a:pt x="7" y="8"/>
                      <a:pt x="7" y="16"/>
                    </a:cubicBezTo>
                    <a:cubicBezTo>
                      <a:pt x="7" y="23"/>
                      <a:pt x="8" y="26"/>
                      <a:pt x="11" y="26"/>
                    </a:cubicBezTo>
                    <a:cubicBezTo>
                      <a:pt x="14" y="26"/>
                      <a:pt x="15" y="23"/>
                      <a:pt x="15" y="15"/>
                    </a:cubicBezTo>
                    <a:cubicBezTo>
                      <a:pt x="15"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5" name="Freeform 316"/>
              <p:cNvSpPr>
                <a:spLocks/>
              </p:cNvSpPr>
              <p:nvPr/>
            </p:nvSpPr>
            <p:spPr bwMode="auto">
              <a:xfrm>
                <a:off x="1950" y="2744"/>
                <a:ext cx="23" cy="55"/>
              </a:xfrm>
              <a:custGeom>
                <a:avLst/>
                <a:gdLst>
                  <a:gd name="T0" fmla="*/ 13 w 13"/>
                  <a:gd name="T1" fmla="*/ 0 h 32"/>
                  <a:gd name="T2" fmla="*/ 13 w 13"/>
                  <a:gd name="T3" fmla="*/ 32 h 32"/>
                  <a:gd name="T4" fmla="*/ 6 w 13"/>
                  <a:gd name="T5" fmla="*/ 32 h 32"/>
                  <a:gd name="T6" fmla="*/ 6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6" y="32"/>
                      <a:pt x="6" y="32"/>
                      <a:pt x="6" y="32"/>
                    </a:cubicBezTo>
                    <a:cubicBezTo>
                      <a:pt x="6" y="8"/>
                      <a:pt x="6" y="8"/>
                      <a:pt x="6" y="8"/>
                    </a:cubicBezTo>
                    <a:cubicBezTo>
                      <a:pt x="6" y="8"/>
                      <a:pt x="6" y="9"/>
                      <a:pt x="5" y="9"/>
                    </a:cubicBezTo>
                    <a:cubicBezTo>
                      <a:pt x="5" y="9"/>
                      <a:pt x="4" y="10"/>
                      <a:pt x="4" y="10"/>
                    </a:cubicBezTo>
                    <a:cubicBezTo>
                      <a:pt x="3" y="10"/>
                      <a:pt x="2" y="10"/>
                      <a:pt x="2" y="10"/>
                    </a:cubicBezTo>
                    <a:cubicBezTo>
                      <a:pt x="1" y="11"/>
                      <a:pt x="1" y="11"/>
                      <a:pt x="0" y="11"/>
                    </a:cubicBezTo>
                    <a:cubicBezTo>
                      <a:pt x="0" y="5"/>
                      <a:pt x="0" y="5"/>
                      <a:pt x="0" y="5"/>
                    </a:cubicBezTo>
                    <a:cubicBezTo>
                      <a:pt x="2" y="5"/>
                      <a:pt x="3" y="4"/>
                      <a:pt x="5" y="3"/>
                    </a:cubicBezTo>
                    <a:cubicBezTo>
                      <a:pt x="6"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6" name="Freeform 317"/>
              <p:cNvSpPr>
                <a:spLocks noEditPoints="1"/>
              </p:cNvSpPr>
              <p:nvPr/>
            </p:nvSpPr>
            <p:spPr bwMode="auto">
              <a:xfrm>
                <a:off x="1988" y="2746"/>
                <a:ext cx="38" cy="53"/>
              </a:xfrm>
              <a:custGeom>
                <a:avLst/>
                <a:gdLst>
                  <a:gd name="T0" fmla="*/ 11 w 22"/>
                  <a:gd name="T1" fmla="*/ 31 h 31"/>
                  <a:gd name="T2" fmla="*/ 0 w 22"/>
                  <a:gd name="T3" fmla="*/ 16 h 31"/>
                  <a:gd name="T4" fmla="*/ 3 w 22"/>
                  <a:gd name="T5" fmla="*/ 4 h 31"/>
                  <a:gd name="T6" fmla="*/ 12 w 22"/>
                  <a:gd name="T7" fmla="*/ 0 h 31"/>
                  <a:gd name="T8" fmla="*/ 22 w 22"/>
                  <a:gd name="T9" fmla="*/ 15 h 31"/>
                  <a:gd name="T10" fmla="*/ 19 w 22"/>
                  <a:gd name="T11" fmla="*/ 27 h 31"/>
                  <a:gd name="T12" fmla="*/ 11 w 22"/>
                  <a:gd name="T13" fmla="*/ 31 h 31"/>
                  <a:gd name="T14" fmla="*/ 11 w 22"/>
                  <a:gd name="T15" fmla="*/ 5 h 31"/>
                  <a:gd name="T16" fmla="*/ 7 w 22"/>
                  <a:gd name="T17" fmla="*/ 16 h 31"/>
                  <a:gd name="T18" fmla="*/ 11 w 22"/>
                  <a:gd name="T19" fmla="*/ 26 h 31"/>
                  <a:gd name="T20" fmla="*/ 15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4" y="31"/>
                      <a:pt x="0" y="26"/>
                      <a:pt x="0" y="16"/>
                    </a:cubicBezTo>
                    <a:cubicBezTo>
                      <a:pt x="0" y="11"/>
                      <a:pt x="1" y="7"/>
                      <a:pt x="3" y="4"/>
                    </a:cubicBezTo>
                    <a:cubicBezTo>
                      <a:pt x="5" y="1"/>
                      <a:pt x="8" y="0"/>
                      <a:pt x="12" y="0"/>
                    </a:cubicBezTo>
                    <a:cubicBezTo>
                      <a:pt x="19" y="0"/>
                      <a:pt x="22" y="5"/>
                      <a:pt x="22" y="15"/>
                    </a:cubicBezTo>
                    <a:cubicBezTo>
                      <a:pt x="22" y="20"/>
                      <a:pt x="21" y="24"/>
                      <a:pt x="19" y="27"/>
                    </a:cubicBezTo>
                    <a:cubicBezTo>
                      <a:pt x="17" y="30"/>
                      <a:pt x="15" y="31"/>
                      <a:pt x="11" y="31"/>
                    </a:cubicBezTo>
                    <a:close/>
                    <a:moveTo>
                      <a:pt x="11" y="5"/>
                    </a:moveTo>
                    <a:cubicBezTo>
                      <a:pt x="8" y="5"/>
                      <a:pt x="7" y="8"/>
                      <a:pt x="7" y="16"/>
                    </a:cubicBezTo>
                    <a:cubicBezTo>
                      <a:pt x="7" y="23"/>
                      <a:pt x="8" y="26"/>
                      <a:pt x="11" y="26"/>
                    </a:cubicBezTo>
                    <a:cubicBezTo>
                      <a:pt x="14" y="26"/>
                      <a:pt x="15" y="23"/>
                      <a:pt x="15" y="15"/>
                    </a:cubicBezTo>
                    <a:cubicBezTo>
                      <a:pt x="15"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7" name="Freeform 318"/>
              <p:cNvSpPr>
                <a:spLocks noEditPoints="1"/>
              </p:cNvSpPr>
              <p:nvPr/>
            </p:nvSpPr>
            <p:spPr bwMode="auto">
              <a:xfrm>
                <a:off x="1899" y="2819"/>
                <a:ext cx="38" cy="55"/>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7"/>
                    </a:cubicBezTo>
                    <a:cubicBezTo>
                      <a:pt x="0" y="11"/>
                      <a:pt x="1" y="7"/>
                      <a:pt x="3" y="5"/>
                    </a:cubicBezTo>
                    <a:cubicBezTo>
                      <a:pt x="5" y="2"/>
                      <a:pt x="8" y="0"/>
                      <a:pt x="11" y="0"/>
                    </a:cubicBezTo>
                    <a:cubicBezTo>
                      <a:pt x="18" y="0"/>
                      <a:pt x="22" y="6"/>
                      <a:pt x="22" y="16"/>
                    </a:cubicBezTo>
                    <a:cubicBezTo>
                      <a:pt x="22" y="21"/>
                      <a:pt x="21" y="25"/>
                      <a:pt x="19" y="28"/>
                    </a:cubicBezTo>
                    <a:cubicBezTo>
                      <a:pt x="17" y="31"/>
                      <a:pt x="14"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8" name="Freeform 319"/>
              <p:cNvSpPr>
                <a:spLocks noEditPoints="1"/>
              </p:cNvSpPr>
              <p:nvPr/>
            </p:nvSpPr>
            <p:spPr bwMode="auto">
              <a:xfrm>
                <a:off x="1945" y="2819"/>
                <a:ext cx="38" cy="55"/>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1" y="0"/>
                    </a:cubicBezTo>
                    <a:cubicBezTo>
                      <a:pt x="19" y="0"/>
                      <a:pt x="22" y="6"/>
                      <a:pt x="22" y="16"/>
                    </a:cubicBezTo>
                    <a:cubicBezTo>
                      <a:pt x="22" y="21"/>
                      <a:pt x="21" y="25"/>
                      <a:pt x="19" y="28"/>
                    </a:cubicBezTo>
                    <a:cubicBezTo>
                      <a:pt x="17" y="31"/>
                      <a:pt x="14"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9" name="Freeform 320"/>
              <p:cNvSpPr>
                <a:spLocks/>
              </p:cNvSpPr>
              <p:nvPr/>
            </p:nvSpPr>
            <p:spPr bwMode="auto">
              <a:xfrm>
                <a:off x="1993" y="2819"/>
                <a:ext cx="22" cy="55"/>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9"/>
                      <a:pt x="5" y="9"/>
                    </a:cubicBezTo>
                    <a:cubicBezTo>
                      <a:pt x="5" y="9"/>
                      <a:pt x="4" y="9"/>
                      <a:pt x="4" y="10"/>
                    </a:cubicBezTo>
                    <a:cubicBezTo>
                      <a:pt x="3" y="10"/>
                      <a:pt x="3" y="10"/>
                      <a:pt x="2" y="10"/>
                    </a:cubicBezTo>
                    <a:cubicBezTo>
                      <a:pt x="1" y="10"/>
                      <a:pt x="1" y="11"/>
                      <a:pt x="0" y="11"/>
                    </a:cubicBezTo>
                    <a:cubicBezTo>
                      <a:pt x="0" y="5"/>
                      <a:pt x="0" y="5"/>
                      <a:pt x="0" y="5"/>
                    </a:cubicBezTo>
                    <a:cubicBezTo>
                      <a:pt x="2" y="4"/>
                      <a:pt x="4" y="4"/>
                      <a:pt x="5" y="3"/>
                    </a:cubicBezTo>
                    <a:cubicBezTo>
                      <a:pt x="7"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0" name="Freeform 321"/>
              <p:cNvSpPr>
                <a:spLocks/>
              </p:cNvSpPr>
              <p:nvPr/>
            </p:nvSpPr>
            <p:spPr bwMode="auto">
              <a:xfrm>
                <a:off x="2084" y="2671"/>
                <a:ext cx="24" cy="53"/>
              </a:xfrm>
              <a:custGeom>
                <a:avLst/>
                <a:gdLst>
                  <a:gd name="T0" fmla="*/ 14 w 14"/>
                  <a:gd name="T1" fmla="*/ 0 h 31"/>
                  <a:gd name="T2" fmla="*/ 14 w 14"/>
                  <a:gd name="T3" fmla="*/ 31 h 31"/>
                  <a:gd name="T4" fmla="*/ 7 w 14"/>
                  <a:gd name="T5" fmla="*/ 31 h 31"/>
                  <a:gd name="T6" fmla="*/ 7 w 14"/>
                  <a:gd name="T7" fmla="*/ 7 h 31"/>
                  <a:gd name="T8" fmla="*/ 5 w 14"/>
                  <a:gd name="T9" fmla="*/ 8 h 31"/>
                  <a:gd name="T10" fmla="*/ 4 w 14"/>
                  <a:gd name="T11" fmla="*/ 9 h 31"/>
                  <a:gd name="T12" fmla="*/ 2 w 14"/>
                  <a:gd name="T13" fmla="*/ 10 h 31"/>
                  <a:gd name="T14" fmla="*/ 0 w 14"/>
                  <a:gd name="T15" fmla="*/ 10 h 31"/>
                  <a:gd name="T16" fmla="*/ 0 w 14"/>
                  <a:gd name="T17" fmla="*/ 4 h 31"/>
                  <a:gd name="T18" fmla="*/ 5 w 14"/>
                  <a:gd name="T19" fmla="*/ 2 h 31"/>
                  <a:gd name="T20" fmla="*/ 9 w 14"/>
                  <a:gd name="T21" fmla="*/ 0 h 31"/>
                  <a:gd name="T22" fmla="*/ 14 w 14"/>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1">
                    <a:moveTo>
                      <a:pt x="14" y="0"/>
                    </a:moveTo>
                    <a:cubicBezTo>
                      <a:pt x="14" y="31"/>
                      <a:pt x="14" y="31"/>
                      <a:pt x="14" y="31"/>
                    </a:cubicBezTo>
                    <a:cubicBezTo>
                      <a:pt x="7" y="31"/>
                      <a:pt x="7" y="31"/>
                      <a:pt x="7" y="31"/>
                    </a:cubicBezTo>
                    <a:cubicBezTo>
                      <a:pt x="7" y="7"/>
                      <a:pt x="7" y="7"/>
                      <a:pt x="7" y="7"/>
                    </a:cubicBezTo>
                    <a:cubicBezTo>
                      <a:pt x="6" y="8"/>
                      <a:pt x="6" y="8"/>
                      <a:pt x="5" y="8"/>
                    </a:cubicBezTo>
                    <a:cubicBezTo>
                      <a:pt x="5" y="8"/>
                      <a:pt x="4" y="9"/>
                      <a:pt x="4" y="9"/>
                    </a:cubicBezTo>
                    <a:cubicBezTo>
                      <a:pt x="3" y="9"/>
                      <a:pt x="3" y="9"/>
                      <a:pt x="2" y="10"/>
                    </a:cubicBezTo>
                    <a:cubicBezTo>
                      <a:pt x="1" y="10"/>
                      <a:pt x="1" y="10"/>
                      <a:pt x="0" y="10"/>
                    </a:cubicBezTo>
                    <a:cubicBezTo>
                      <a:pt x="0" y="4"/>
                      <a:pt x="0" y="4"/>
                      <a:pt x="0" y="4"/>
                    </a:cubicBezTo>
                    <a:cubicBezTo>
                      <a:pt x="2" y="4"/>
                      <a:pt x="4" y="3"/>
                      <a:pt x="5" y="2"/>
                    </a:cubicBezTo>
                    <a:cubicBezTo>
                      <a:pt x="7" y="1"/>
                      <a:pt x="8" y="1"/>
                      <a:pt x="9" y="0"/>
                    </a:cubicBez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1" name="Freeform 322"/>
              <p:cNvSpPr>
                <a:spLocks noEditPoints="1"/>
              </p:cNvSpPr>
              <p:nvPr/>
            </p:nvSpPr>
            <p:spPr bwMode="auto">
              <a:xfrm>
                <a:off x="2079" y="2746"/>
                <a:ext cx="37" cy="53"/>
              </a:xfrm>
              <a:custGeom>
                <a:avLst/>
                <a:gdLst>
                  <a:gd name="T0" fmla="*/ 11 w 22"/>
                  <a:gd name="T1" fmla="*/ 31 h 31"/>
                  <a:gd name="T2" fmla="*/ 0 w 22"/>
                  <a:gd name="T3" fmla="*/ 16 h 31"/>
                  <a:gd name="T4" fmla="*/ 3 w 22"/>
                  <a:gd name="T5" fmla="*/ 4 h 31"/>
                  <a:gd name="T6" fmla="*/ 12 w 22"/>
                  <a:gd name="T7" fmla="*/ 0 h 31"/>
                  <a:gd name="T8" fmla="*/ 22 w 22"/>
                  <a:gd name="T9" fmla="*/ 15 h 31"/>
                  <a:gd name="T10" fmla="*/ 20 w 22"/>
                  <a:gd name="T11" fmla="*/ 27 h 31"/>
                  <a:gd name="T12" fmla="*/ 11 w 22"/>
                  <a:gd name="T13" fmla="*/ 31 h 31"/>
                  <a:gd name="T14" fmla="*/ 11 w 22"/>
                  <a:gd name="T15" fmla="*/ 5 h 31"/>
                  <a:gd name="T16" fmla="*/ 7 w 22"/>
                  <a:gd name="T17" fmla="*/ 16 h 31"/>
                  <a:gd name="T18" fmla="*/ 11 w 22"/>
                  <a:gd name="T19" fmla="*/ 26 h 31"/>
                  <a:gd name="T20" fmla="*/ 16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4" y="31"/>
                      <a:pt x="0" y="26"/>
                      <a:pt x="0" y="16"/>
                    </a:cubicBezTo>
                    <a:cubicBezTo>
                      <a:pt x="0" y="11"/>
                      <a:pt x="1" y="7"/>
                      <a:pt x="3" y="4"/>
                    </a:cubicBezTo>
                    <a:cubicBezTo>
                      <a:pt x="5" y="1"/>
                      <a:pt x="8" y="0"/>
                      <a:pt x="12" y="0"/>
                    </a:cubicBezTo>
                    <a:cubicBezTo>
                      <a:pt x="19" y="0"/>
                      <a:pt x="22" y="5"/>
                      <a:pt x="22" y="15"/>
                    </a:cubicBezTo>
                    <a:cubicBezTo>
                      <a:pt x="22" y="20"/>
                      <a:pt x="22" y="24"/>
                      <a:pt x="20" y="27"/>
                    </a:cubicBezTo>
                    <a:cubicBezTo>
                      <a:pt x="18" y="30"/>
                      <a:pt x="15" y="31"/>
                      <a:pt x="11" y="31"/>
                    </a:cubicBezTo>
                    <a:close/>
                    <a:moveTo>
                      <a:pt x="11" y="5"/>
                    </a:moveTo>
                    <a:cubicBezTo>
                      <a:pt x="9" y="5"/>
                      <a:pt x="7" y="8"/>
                      <a:pt x="7" y="16"/>
                    </a:cubicBezTo>
                    <a:cubicBezTo>
                      <a:pt x="7" y="23"/>
                      <a:pt x="9" y="26"/>
                      <a:pt x="11" y="26"/>
                    </a:cubicBezTo>
                    <a:cubicBezTo>
                      <a:pt x="14" y="26"/>
                      <a:pt x="16" y="23"/>
                      <a:pt x="16" y="15"/>
                    </a:cubicBezTo>
                    <a:cubicBezTo>
                      <a:pt x="16"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2" name="Freeform 323"/>
              <p:cNvSpPr>
                <a:spLocks noEditPoints="1"/>
              </p:cNvSpPr>
              <p:nvPr/>
            </p:nvSpPr>
            <p:spPr bwMode="auto">
              <a:xfrm>
                <a:off x="2079" y="2819"/>
                <a:ext cx="37" cy="55"/>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20 w 22"/>
                  <a:gd name="T11" fmla="*/ 28 h 32"/>
                  <a:gd name="T12" fmla="*/ 11 w 22"/>
                  <a:gd name="T13" fmla="*/ 32 h 32"/>
                  <a:gd name="T14" fmla="*/ 11 w 22"/>
                  <a:gd name="T15" fmla="*/ 6 h 32"/>
                  <a:gd name="T16" fmla="*/ 7 w 22"/>
                  <a:gd name="T17" fmla="*/ 17 h 32"/>
                  <a:gd name="T18" fmla="*/ 11 w 22"/>
                  <a:gd name="T19" fmla="*/ 27 h 32"/>
                  <a:gd name="T20" fmla="*/ 16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2" y="25"/>
                      <a:pt x="20" y="28"/>
                    </a:cubicBezTo>
                    <a:cubicBezTo>
                      <a:pt x="18" y="31"/>
                      <a:pt x="15" y="32"/>
                      <a:pt x="11" y="32"/>
                    </a:cubicBezTo>
                    <a:close/>
                    <a:moveTo>
                      <a:pt x="11" y="6"/>
                    </a:moveTo>
                    <a:cubicBezTo>
                      <a:pt x="9" y="6"/>
                      <a:pt x="7" y="9"/>
                      <a:pt x="7" y="17"/>
                    </a:cubicBezTo>
                    <a:cubicBezTo>
                      <a:pt x="7" y="24"/>
                      <a:pt x="9" y="27"/>
                      <a:pt x="11" y="27"/>
                    </a:cubicBezTo>
                    <a:cubicBezTo>
                      <a:pt x="14" y="27"/>
                      <a:pt x="16" y="23"/>
                      <a:pt x="16" y="16"/>
                    </a:cubicBezTo>
                    <a:cubicBezTo>
                      <a:pt x="16"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3" name="Freeform 324"/>
              <p:cNvSpPr>
                <a:spLocks noEditPoints="1"/>
              </p:cNvSpPr>
              <p:nvPr/>
            </p:nvSpPr>
            <p:spPr bwMode="auto">
              <a:xfrm>
                <a:off x="2032" y="2671"/>
                <a:ext cx="38" cy="54"/>
              </a:xfrm>
              <a:custGeom>
                <a:avLst/>
                <a:gdLst>
                  <a:gd name="T0" fmla="*/ 11 w 22"/>
                  <a:gd name="T1" fmla="*/ 32 h 32"/>
                  <a:gd name="T2" fmla="*/ 0 w 22"/>
                  <a:gd name="T3" fmla="*/ 16 h 32"/>
                  <a:gd name="T4" fmla="*/ 3 w 22"/>
                  <a:gd name="T5" fmla="*/ 4 h 32"/>
                  <a:gd name="T6" fmla="*/ 12 w 22"/>
                  <a:gd name="T7" fmla="*/ 0 h 32"/>
                  <a:gd name="T8" fmla="*/ 22 w 22"/>
                  <a:gd name="T9" fmla="*/ 15 h 32"/>
                  <a:gd name="T10" fmla="*/ 19 w 22"/>
                  <a:gd name="T11" fmla="*/ 27 h 32"/>
                  <a:gd name="T12" fmla="*/ 11 w 22"/>
                  <a:gd name="T13" fmla="*/ 32 h 32"/>
                  <a:gd name="T14" fmla="*/ 11 w 22"/>
                  <a:gd name="T15" fmla="*/ 5 h 32"/>
                  <a:gd name="T16" fmla="*/ 7 w 22"/>
                  <a:gd name="T17" fmla="*/ 16 h 32"/>
                  <a:gd name="T18" fmla="*/ 11 w 22"/>
                  <a:gd name="T19" fmla="*/ 26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6"/>
                      <a:pt x="0" y="16"/>
                    </a:cubicBezTo>
                    <a:cubicBezTo>
                      <a:pt x="0" y="11"/>
                      <a:pt x="1" y="7"/>
                      <a:pt x="3" y="4"/>
                    </a:cubicBezTo>
                    <a:cubicBezTo>
                      <a:pt x="5" y="1"/>
                      <a:pt x="8" y="0"/>
                      <a:pt x="12" y="0"/>
                    </a:cubicBezTo>
                    <a:cubicBezTo>
                      <a:pt x="19" y="0"/>
                      <a:pt x="22" y="5"/>
                      <a:pt x="22" y="15"/>
                    </a:cubicBezTo>
                    <a:cubicBezTo>
                      <a:pt x="22" y="21"/>
                      <a:pt x="21" y="25"/>
                      <a:pt x="19" y="27"/>
                    </a:cubicBezTo>
                    <a:cubicBezTo>
                      <a:pt x="18" y="30"/>
                      <a:pt x="15" y="32"/>
                      <a:pt x="11" y="32"/>
                    </a:cubicBezTo>
                    <a:close/>
                    <a:moveTo>
                      <a:pt x="11" y="5"/>
                    </a:moveTo>
                    <a:cubicBezTo>
                      <a:pt x="8" y="5"/>
                      <a:pt x="7" y="9"/>
                      <a:pt x="7" y="16"/>
                    </a:cubicBezTo>
                    <a:cubicBezTo>
                      <a:pt x="7" y="23"/>
                      <a:pt x="8" y="26"/>
                      <a:pt x="11" y="26"/>
                    </a:cubicBezTo>
                    <a:cubicBezTo>
                      <a:pt x="14" y="26"/>
                      <a:pt x="15" y="23"/>
                      <a:pt x="15" y="16"/>
                    </a:cubicBezTo>
                    <a:cubicBezTo>
                      <a:pt x="15" y="9"/>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4" name="Freeform 325"/>
              <p:cNvSpPr>
                <a:spLocks/>
              </p:cNvSpPr>
              <p:nvPr/>
            </p:nvSpPr>
            <p:spPr bwMode="auto">
              <a:xfrm>
                <a:off x="2038" y="2744"/>
                <a:ext cx="22" cy="55"/>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9"/>
                      <a:pt x="5" y="9"/>
                    </a:cubicBezTo>
                    <a:cubicBezTo>
                      <a:pt x="5" y="9"/>
                      <a:pt x="4" y="10"/>
                      <a:pt x="4" y="10"/>
                    </a:cubicBezTo>
                    <a:cubicBezTo>
                      <a:pt x="3" y="10"/>
                      <a:pt x="3" y="10"/>
                      <a:pt x="2" y="10"/>
                    </a:cubicBezTo>
                    <a:cubicBezTo>
                      <a:pt x="1" y="11"/>
                      <a:pt x="1" y="11"/>
                      <a:pt x="0" y="11"/>
                    </a:cubicBezTo>
                    <a:cubicBezTo>
                      <a:pt x="0" y="5"/>
                      <a:pt x="0" y="5"/>
                      <a:pt x="0" y="5"/>
                    </a:cubicBezTo>
                    <a:cubicBezTo>
                      <a:pt x="2" y="5"/>
                      <a:pt x="4" y="4"/>
                      <a:pt x="5" y="3"/>
                    </a:cubicBezTo>
                    <a:cubicBezTo>
                      <a:pt x="7"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5" name="Freeform 326"/>
              <p:cNvSpPr>
                <a:spLocks noEditPoints="1"/>
              </p:cNvSpPr>
              <p:nvPr/>
            </p:nvSpPr>
            <p:spPr bwMode="auto">
              <a:xfrm>
                <a:off x="2032" y="2819"/>
                <a:ext cx="38" cy="55"/>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1" y="25"/>
                      <a:pt x="19" y="28"/>
                    </a:cubicBezTo>
                    <a:cubicBezTo>
                      <a:pt x="18" y="31"/>
                      <a:pt x="15"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6" name="Rectangle 327"/>
              <p:cNvSpPr>
                <a:spLocks noChangeArrowheads="1"/>
              </p:cNvSpPr>
              <p:nvPr/>
            </p:nvSpPr>
            <p:spPr bwMode="auto">
              <a:xfrm>
                <a:off x="1848" y="3595"/>
                <a:ext cx="319" cy="31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7" name="Freeform 328"/>
              <p:cNvSpPr>
                <a:spLocks/>
              </p:cNvSpPr>
              <p:nvPr/>
            </p:nvSpPr>
            <p:spPr bwMode="auto">
              <a:xfrm>
                <a:off x="1904" y="3652"/>
                <a:ext cx="23" cy="54"/>
              </a:xfrm>
              <a:custGeom>
                <a:avLst/>
                <a:gdLst>
                  <a:gd name="T0" fmla="*/ 13 w 13"/>
                  <a:gd name="T1" fmla="*/ 0 h 32"/>
                  <a:gd name="T2" fmla="*/ 13 w 13"/>
                  <a:gd name="T3" fmla="*/ 32 h 32"/>
                  <a:gd name="T4" fmla="*/ 6 w 13"/>
                  <a:gd name="T5" fmla="*/ 32 h 32"/>
                  <a:gd name="T6" fmla="*/ 6 w 13"/>
                  <a:gd name="T7" fmla="*/ 8 h 32"/>
                  <a:gd name="T8" fmla="*/ 5 w 13"/>
                  <a:gd name="T9" fmla="*/ 9 h 32"/>
                  <a:gd name="T10" fmla="*/ 3 w 13"/>
                  <a:gd name="T11" fmla="*/ 10 h 32"/>
                  <a:gd name="T12" fmla="*/ 2 w 13"/>
                  <a:gd name="T13" fmla="*/ 10 h 32"/>
                  <a:gd name="T14" fmla="*/ 0 w 13"/>
                  <a:gd name="T15" fmla="*/ 10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6" y="32"/>
                      <a:pt x="6" y="32"/>
                      <a:pt x="6" y="32"/>
                    </a:cubicBezTo>
                    <a:cubicBezTo>
                      <a:pt x="6" y="8"/>
                      <a:pt x="6" y="8"/>
                      <a:pt x="6" y="8"/>
                    </a:cubicBezTo>
                    <a:cubicBezTo>
                      <a:pt x="6" y="8"/>
                      <a:pt x="6" y="8"/>
                      <a:pt x="5" y="9"/>
                    </a:cubicBezTo>
                    <a:cubicBezTo>
                      <a:pt x="5" y="9"/>
                      <a:pt x="4" y="9"/>
                      <a:pt x="3" y="10"/>
                    </a:cubicBezTo>
                    <a:cubicBezTo>
                      <a:pt x="3" y="10"/>
                      <a:pt x="2" y="10"/>
                      <a:pt x="2" y="10"/>
                    </a:cubicBezTo>
                    <a:cubicBezTo>
                      <a:pt x="1" y="10"/>
                      <a:pt x="0" y="10"/>
                      <a:pt x="0" y="10"/>
                    </a:cubicBezTo>
                    <a:cubicBezTo>
                      <a:pt x="0" y="5"/>
                      <a:pt x="0" y="5"/>
                      <a:pt x="0" y="5"/>
                    </a:cubicBezTo>
                    <a:cubicBezTo>
                      <a:pt x="2" y="4"/>
                      <a:pt x="3" y="4"/>
                      <a:pt x="5" y="3"/>
                    </a:cubicBezTo>
                    <a:cubicBezTo>
                      <a:pt x="6"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8" name="Freeform 329"/>
              <p:cNvSpPr>
                <a:spLocks noEditPoints="1"/>
              </p:cNvSpPr>
              <p:nvPr/>
            </p:nvSpPr>
            <p:spPr bwMode="auto">
              <a:xfrm>
                <a:off x="1945" y="3652"/>
                <a:ext cx="38" cy="54"/>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1" y="0"/>
                    </a:cubicBezTo>
                    <a:cubicBezTo>
                      <a:pt x="19" y="0"/>
                      <a:pt x="22" y="6"/>
                      <a:pt x="22" y="16"/>
                    </a:cubicBezTo>
                    <a:cubicBezTo>
                      <a:pt x="22" y="21"/>
                      <a:pt x="21" y="25"/>
                      <a:pt x="19" y="28"/>
                    </a:cubicBezTo>
                    <a:cubicBezTo>
                      <a:pt x="17" y="31"/>
                      <a:pt x="14" y="32"/>
                      <a:pt x="11" y="32"/>
                    </a:cubicBezTo>
                    <a:close/>
                    <a:moveTo>
                      <a:pt x="11" y="6"/>
                    </a:moveTo>
                    <a:cubicBezTo>
                      <a:pt x="8" y="6"/>
                      <a:pt x="7" y="9"/>
                      <a:pt x="7" y="17"/>
                    </a:cubicBezTo>
                    <a:cubicBezTo>
                      <a:pt x="7" y="23"/>
                      <a:pt x="8" y="27"/>
                      <a:pt x="11" y="27"/>
                    </a:cubicBezTo>
                    <a:cubicBezTo>
                      <a:pt x="14" y="27"/>
                      <a:pt x="15" y="23"/>
                      <a:pt x="15" y="16"/>
                    </a:cubicBezTo>
                    <a:cubicBezTo>
                      <a:pt x="15" y="9"/>
                      <a:pt x="14" y="6"/>
                      <a:pt x="11" y="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9" name="Freeform 330"/>
              <p:cNvSpPr>
                <a:spLocks/>
              </p:cNvSpPr>
              <p:nvPr/>
            </p:nvSpPr>
            <p:spPr bwMode="auto">
              <a:xfrm>
                <a:off x="1993" y="3652"/>
                <a:ext cx="22" cy="54"/>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0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8"/>
                      <a:pt x="5" y="9"/>
                    </a:cubicBezTo>
                    <a:cubicBezTo>
                      <a:pt x="5" y="9"/>
                      <a:pt x="4" y="9"/>
                      <a:pt x="4" y="10"/>
                    </a:cubicBezTo>
                    <a:cubicBezTo>
                      <a:pt x="3" y="10"/>
                      <a:pt x="3" y="10"/>
                      <a:pt x="2" y="10"/>
                    </a:cubicBezTo>
                    <a:cubicBezTo>
                      <a:pt x="1" y="10"/>
                      <a:pt x="1" y="10"/>
                      <a:pt x="0" y="10"/>
                    </a:cubicBezTo>
                    <a:cubicBezTo>
                      <a:pt x="0" y="5"/>
                      <a:pt x="0" y="5"/>
                      <a:pt x="0" y="5"/>
                    </a:cubicBezTo>
                    <a:cubicBezTo>
                      <a:pt x="2" y="4"/>
                      <a:pt x="4" y="4"/>
                      <a:pt x="5" y="3"/>
                    </a:cubicBezTo>
                    <a:cubicBezTo>
                      <a:pt x="7"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0" name="Freeform 331"/>
              <p:cNvSpPr>
                <a:spLocks noEditPoints="1"/>
              </p:cNvSpPr>
              <p:nvPr/>
            </p:nvSpPr>
            <p:spPr bwMode="auto">
              <a:xfrm>
                <a:off x="1899" y="3727"/>
                <a:ext cx="38" cy="54"/>
              </a:xfrm>
              <a:custGeom>
                <a:avLst/>
                <a:gdLst>
                  <a:gd name="T0" fmla="*/ 11 w 22"/>
                  <a:gd name="T1" fmla="*/ 32 h 32"/>
                  <a:gd name="T2" fmla="*/ 0 w 22"/>
                  <a:gd name="T3" fmla="*/ 17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7"/>
                    </a:cubicBezTo>
                    <a:cubicBezTo>
                      <a:pt x="0" y="11"/>
                      <a:pt x="1" y="7"/>
                      <a:pt x="3" y="4"/>
                    </a:cubicBezTo>
                    <a:cubicBezTo>
                      <a:pt x="5" y="2"/>
                      <a:pt x="8" y="0"/>
                      <a:pt x="11" y="0"/>
                    </a:cubicBezTo>
                    <a:cubicBezTo>
                      <a:pt x="18" y="0"/>
                      <a:pt x="22" y="5"/>
                      <a:pt x="22" y="16"/>
                    </a:cubicBezTo>
                    <a:cubicBezTo>
                      <a:pt x="22" y="21"/>
                      <a:pt x="21" y="25"/>
                      <a:pt x="19" y="28"/>
                    </a:cubicBezTo>
                    <a:cubicBezTo>
                      <a:pt x="17" y="31"/>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1" name="Freeform 332"/>
              <p:cNvSpPr>
                <a:spLocks/>
              </p:cNvSpPr>
              <p:nvPr/>
            </p:nvSpPr>
            <p:spPr bwMode="auto">
              <a:xfrm>
                <a:off x="1950" y="3727"/>
                <a:ext cx="23" cy="53"/>
              </a:xfrm>
              <a:custGeom>
                <a:avLst/>
                <a:gdLst>
                  <a:gd name="T0" fmla="*/ 13 w 13"/>
                  <a:gd name="T1" fmla="*/ 0 h 31"/>
                  <a:gd name="T2" fmla="*/ 13 w 13"/>
                  <a:gd name="T3" fmla="*/ 31 h 31"/>
                  <a:gd name="T4" fmla="*/ 6 w 13"/>
                  <a:gd name="T5" fmla="*/ 31 h 31"/>
                  <a:gd name="T6" fmla="*/ 6 w 13"/>
                  <a:gd name="T7" fmla="*/ 8 h 31"/>
                  <a:gd name="T8" fmla="*/ 5 w 13"/>
                  <a:gd name="T9" fmla="*/ 9 h 31"/>
                  <a:gd name="T10" fmla="*/ 4 w 13"/>
                  <a:gd name="T11" fmla="*/ 9 h 31"/>
                  <a:gd name="T12" fmla="*/ 2 w 13"/>
                  <a:gd name="T13" fmla="*/ 10 h 31"/>
                  <a:gd name="T14" fmla="*/ 0 w 13"/>
                  <a:gd name="T15" fmla="*/ 10 h 31"/>
                  <a:gd name="T16" fmla="*/ 0 w 13"/>
                  <a:gd name="T17" fmla="*/ 5 h 31"/>
                  <a:gd name="T18" fmla="*/ 5 w 13"/>
                  <a:gd name="T19" fmla="*/ 3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6" y="31"/>
                      <a:pt x="6" y="31"/>
                      <a:pt x="6" y="31"/>
                    </a:cubicBezTo>
                    <a:cubicBezTo>
                      <a:pt x="6" y="8"/>
                      <a:pt x="6" y="8"/>
                      <a:pt x="6" y="8"/>
                    </a:cubicBezTo>
                    <a:cubicBezTo>
                      <a:pt x="6" y="8"/>
                      <a:pt x="6" y="8"/>
                      <a:pt x="5" y="9"/>
                    </a:cubicBezTo>
                    <a:cubicBezTo>
                      <a:pt x="5" y="9"/>
                      <a:pt x="4" y="9"/>
                      <a:pt x="4" y="9"/>
                    </a:cubicBezTo>
                    <a:cubicBezTo>
                      <a:pt x="3" y="10"/>
                      <a:pt x="2" y="10"/>
                      <a:pt x="2" y="10"/>
                    </a:cubicBezTo>
                    <a:cubicBezTo>
                      <a:pt x="1" y="10"/>
                      <a:pt x="1" y="10"/>
                      <a:pt x="0" y="10"/>
                    </a:cubicBezTo>
                    <a:cubicBezTo>
                      <a:pt x="0" y="5"/>
                      <a:pt x="0" y="5"/>
                      <a:pt x="0" y="5"/>
                    </a:cubicBezTo>
                    <a:cubicBezTo>
                      <a:pt x="2" y="4"/>
                      <a:pt x="3" y="3"/>
                      <a:pt x="5" y="3"/>
                    </a:cubicBezTo>
                    <a:cubicBezTo>
                      <a:pt x="6"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2" name="Freeform 333"/>
              <p:cNvSpPr>
                <a:spLocks noEditPoints="1"/>
              </p:cNvSpPr>
              <p:nvPr/>
            </p:nvSpPr>
            <p:spPr bwMode="auto">
              <a:xfrm>
                <a:off x="1988" y="3727"/>
                <a:ext cx="38" cy="54"/>
              </a:xfrm>
              <a:custGeom>
                <a:avLst/>
                <a:gdLst>
                  <a:gd name="T0" fmla="*/ 11 w 22"/>
                  <a:gd name="T1" fmla="*/ 32 h 32"/>
                  <a:gd name="T2" fmla="*/ 0 w 22"/>
                  <a:gd name="T3" fmla="*/ 17 h 32"/>
                  <a:gd name="T4" fmla="*/ 3 w 22"/>
                  <a:gd name="T5" fmla="*/ 4 h 32"/>
                  <a:gd name="T6" fmla="*/ 12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4"/>
                    </a:cubicBezTo>
                    <a:cubicBezTo>
                      <a:pt x="5" y="2"/>
                      <a:pt x="8" y="0"/>
                      <a:pt x="12" y="0"/>
                    </a:cubicBezTo>
                    <a:cubicBezTo>
                      <a:pt x="19" y="0"/>
                      <a:pt x="22" y="5"/>
                      <a:pt x="22" y="16"/>
                    </a:cubicBezTo>
                    <a:cubicBezTo>
                      <a:pt x="22" y="21"/>
                      <a:pt x="21" y="25"/>
                      <a:pt x="19" y="28"/>
                    </a:cubicBezTo>
                    <a:cubicBezTo>
                      <a:pt x="17" y="31"/>
                      <a:pt x="15"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3" name="Freeform 334"/>
              <p:cNvSpPr>
                <a:spLocks noEditPoints="1"/>
              </p:cNvSpPr>
              <p:nvPr/>
            </p:nvSpPr>
            <p:spPr bwMode="auto">
              <a:xfrm>
                <a:off x="1899" y="3802"/>
                <a:ext cx="38" cy="55"/>
              </a:xfrm>
              <a:custGeom>
                <a:avLst/>
                <a:gdLst>
                  <a:gd name="T0" fmla="*/ 11 w 22"/>
                  <a:gd name="T1" fmla="*/ 32 h 32"/>
                  <a:gd name="T2" fmla="*/ 0 w 22"/>
                  <a:gd name="T3" fmla="*/ 16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6"/>
                    </a:cubicBezTo>
                    <a:cubicBezTo>
                      <a:pt x="0" y="11"/>
                      <a:pt x="1" y="7"/>
                      <a:pt x="3" y="4"/>
                    </a:cubicBezTo>
                    <a:cubicBezTo>
                      <a:pt x="5" y="1"/>
                      <a:pt x="8" y="0"/>
                      <a:pt x="11" y="0"/>
                    </a:cubicBezTo>
                    <a:cubicBezTo>
                      <a:pt x="18" y="0"/>
                      <a:pt x="22" y="5"/>
                      <a:pt x="22" y="16"/>
                    </a:cubicBezTo>
                    <a:cubicBezTo>
                      <a:pt x="22" y="21"/>
                      <a:pt x="21" y="25"/>
                      <a:pt x="19" y="28"/>
                    </a:cubicBezTo>
                    <a:cubicBezTo>
                      <a:pt x="17" y="30"/>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4" name="Freeform 335"/>
              <p:cNvSpPr>
                <a:spLocks noEditPoints="1"/>
              </p:cNvSpPr>
              <p:nvPr/>
            </p:nvSpPr>
            <p:spPr bwMode="auto">
              <a:xfrm>
                <a:off x="1945" y="3802"/>
                <a:ext cx="38" cy="55"/>
              </a:xfrm>
              <a:custGeom>
                <a:avLst/>
                <a:gdLst>
                  <a:gd name="T0" fmla="*/ 11 w 22"/>
                  <a:gd name="T1" fmla="*/ 32 h 32"/>
                  <a:gd name="T2" fmla="*/ 0 w 22"/>
                  <a:gd name="T3" fmla="*/ 16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1" y="0"/>
                    </a:cubicBezTo>
                    <a:cubicBezTo>
                      <a:pt x="19" y="0"/>
                      <a:pt x="22" y="5"/>
                      <a:pt x="22" y="16"/>
                    </a:cubicBezTo>
                    <a:cubicBezTo>
                      <a:pt x="22" y="21"/>
                      <a:pt x="21" y="25"/>
                      <a:pt x="19" y="28"/>
                    </a:cubicBezTo>
                    <a:cubicBezTo>
                      <a:pt x="17" y="30"/>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5" name="Freeform 336"/>
              <p:cNvSpPr>
                <a:spLocks/>
              </p:cNvSpPr>
              <p:nvPr/>
            </p:nvSpPr>
            <p:spPr bwMode="auto">
              <a:xfrm>
                <a:off x="1993" y="3802"/>
                <a:ext cx="22" cy="53"/>
              </a:xfrm>
              <a:custGeom>
                <a:avLst/>
                <a:gdLst>
                  <a:gd name="T0" fmla="*/ 13 w 13"/>
                  <a:gd name="T1" fmla="*/ 0 h 31"/>
                  <a:gd name="T2" fmla="*/ 13 w 13"/>
                  <a:gd name="T3" fmla="*/ 31 h 31"/>
                  <a:gd name="T4" fmla="*/ 7 w 13"/>
                  <a:gd name="T5" fmla="*/ 31 h 31"/>
                  <a:gd name="T6" fmla="*/ 7 w 13"/>
                  <a:gd name="T7" fmla="*/ 7 h 31"/>
                  <a:gd name="T8" fmla="*/ 5 w 13"/>
                  <a:gd name="T9" fmla="*/ 8 h 31"/>
                  <a:gd name="T10" fmla="*/ 4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7"/>
                      <a:pt x="7" y="7"/>
                      <a:pt x="7" y="7"/>
                    </a:cubicBezTo>
                    <a:cubicBezTo>
                      <a:pt x="6" y="8"/>
                      <a:pt x="6" y="8"/>
                      <a:pt x="5" y="8"/>
                    </a:cubicBezTo>
                    <a:cubicBezTo>
                      <a:pt x="5" y="9"/>
                      <a:pt x="4" y="9"/>
                      <a:pt x="4" y="9"/>
                    </a:cubicBezTo>
                    <a:cubicBezTo>
                      <a:pt x="3" y="9"/>
                      <a:pt x="3" y="10"/>
                      <a:pt x="2" y="10"/>
                    </a:cubicBezTo>
                    <a:cubicBezTo>
                      <a:pt x="1" y="10"/>
                      <a:pt x="1" y="10"/>
                      <a:pt x="0" y="10"/>
                    </a:cubicBezTo>
                    <a:cubicBezTo>
                      <a:pt x="0" y="4"/>
                      <a:pt x="0" y="4"/>
                      <a:pt x="0" y="4"/>
                    </a:cubicBezTo>
                    <a:cubicBezTo>
                      <a:pt x="2" y="4"/>
                      <a:pt x="4" y="3"/>
                      <a:pt x="5" y="2"/>
                    </a:cubicBezTo>
                    <a:cubicBezTo>
                      <a:pt x="7"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6" name="Freeform 337"/>
              <p:cNvSpPr>
                <a:spLocks/>
              </p:cNvSpPr>
              <p:nvPr/>
            </p:nvSpPr>
            <p:spPr bwMode="auto">
              <a:xfrm>
                <a:off x="2084" y="3652"/>
                <a:ext cx="24" cy="54"/>
              </a:xfrm>
              <a:custGeom>
                <a:avLst/>
                <a:gdLst>
                  <a:gd name="T0" fmla="*/ 14 w 14"/>
                  <a:gd name="T1" fmla="*/ 0 h 32"/>
                  <a:gd name="T2" fmla="*/ 14 w 14"/>
                  <a:gd name="T3" fmla="*/ 32 h 32"/>
                  <a:gd name="T4" fmla="*/ 7 w 14"/>
                  <a:gd name="T5" fmla="*/ 32 h 32"/>
                  <a:gd name="T6" fmla="*/ 7 w 14"/>
                  <a:gd name="T7" fmla="*/ 8 h 32"/>
                  <a:gd name="T8" fmla="*/ 5 w 14"/>
                  <a:gd name="T9" fmla="*/ 9 h 32"/>
                  <a:gd name="T10" fmla="*/ 4 w 14"/>
                  <a:gd name="T11" fmla="*/ 10 h 32"/>
                  <a:gd name="T12" fmla="*/ 2 w 14"/>
                  <a:gd name="T13" fmla="*/ 10 h 32"/>
                  <a:gd name="T14" fmla="*/ 0 w 14"/>
                  <a:gd name="T15" fmla="*/ 10 h 32"/>
                  <a:gd name="T16" fmla="*/ 0 w 14"/>
                  <a:gd name="T17" fmla="*/ 5 h 32"/>
                  <a:gd name="T18" fmla="*/ 5 w 14"/>
                  <a:gd name="T19" fmla="*/ 3 h 32"/>
                  <a:gd name="T20" fmla="*/ 9 w 14"/>
                  <a:gd name="T21" fmla="*/ 0 h 32"/>
                  <a:gd name="T22" fmla="*/ 14 w 14"/>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2">
                    <a:moveTo>
                      <a:pt x="14" y="0"/>
                    </a:moveTo>
                    <a:cubicBezTo>
                      <a:pt x="14" y="32"/>
                      <a:pt x="14" y="32"/>
                      <a:pt x="14" y="32"/>
                    </a:cubicBezTo>
                    <a:cubicBezTo>
                      <a:pt x="7" y="32"/>
                      <a:pt x="7" y="32"/>
                      <a:pt x="7" y="32"/>
                    </a:cubicBezTo>
                    <a:cubicBezTo>
                      <a:pt x="7" y="8"/>
                      <a:pt x="7" y="8"/>
                      <a:pt x="7" y="8"/>
                    </a:cubicBezTo>
                    <a:cubicBezTo>
                      <a:pt x="6" y="8"/>
                      <a:pt x="6" y="8"/>
                      <a:pt x="5" y="9"/>
                    </a:cubicBezTo>
                    <a:cubicBezTo>
                      <a:pt x="5" y="9"/>
                      <a:pt x="4" y="9"/>
                      <a:pt x="4" y="10"/>
                    </a:cubicBezTo>
                    <a:cubicBezTo>
                      <a:pt x="3" y="10"/>
                      <a:pt x="3" y="10"/>
                      <a:pt x="2" y="10"/>
                    </a:cubicBezTo>
                    <a:cubicBezTo>
                      <a:pt x="1" y="10"/>
                      <a:pt x="1" y="10"/>
                      <a:pt x="0" y="10"/>
                    </a:cubicBezTo>
                    <a:cubicBezTo>
                      <a:pt x="0" y="5"/>
                      <a:pt x="0" y="5"/>
                      <a:pt x="0" y="5"/>
                    </a:cubicBezTo>
                    <a:cubicBezTo>
                      <a:pt x="2" y="4"/>
                      <a:pt x="4" y="4"/>
                      <a:pt x="5" y="3"/>
                    </a:cubicBezTo>
                    <a:cubicBezTo>
                      <a:pt x="7" y="2"/>
                      <a:pt x="8" y="1"/>
                      <a:pt x="9" y="0"/>
                    </a:cubicBez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7" name="Freeform 338"/>
              <p:cNvSpPr>
                <a:spLocks noEditPoints="1"/>
              </p:cNvSpPr>
              <p:nvPr/>
            </p:nvSpPr>
            <p:spPr bwMode="auto">
              <a:xfrm>
                <a:off x="2079" y="3727"/>
                <a:ext cx="37" cy="54"/>
              </a:xfrm>
              <a:custGeom>
                <a:avLst/>
                <a:gdLst>
                  <a:gd name="T0" fmla="*/ 11 w 22"/>
                  <a:gd name="T1" fmla="*/ 32 h 32"/>
                  <a:gd name="T2" fmla="*/ 0 w 22"/>
                  <a:gd name="T3" fmla="*/ 17 h 32"/>
                  <a:gd name="T4" fmla="*/ 3 w 22"/>
                  <a:gd name="T5" fmla="*/ 4 h 32"/>
                  <a:gd name="T6" fmla="*/ 12 w 22"/>
                  <a:gd name="T7" fmla="*/ 0 h 32"/>
                  <a:gd name="T8" fmla="*/ 22 w 22"/>
                  <a:gd name="T9" fmla="*/ 16 h 32"/>
                  <a:gd name="T10" fmla="*/ 20 w 22"/>
                  <a:gd name="T11" fmla="*/ 28 h 32"/>
                  <a:gd name="T12" fmla="*/ 11 w 22"/>
                  <a:gd name="T13" fmla="*/ 32 h 32"/>
                  <a:gd name="T14" fmla="*/ 11 w 22"/>
                  <a:gd name="T15" fmla="*/ 5 h 32"/>
                  <a:gd name="T16" fmla="*/ 7 w 22"/>
                  <a:gd name="T17" fmla="*/ 16 h 32"/>
                  <a:gd name="T18" fmla="*/ 11 w 22"/>
                  <a:gd name="T19" fmla="*/ 27 h 32"/>
                  <a:gd name="T20" fmla="*/ 16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4"/>
                    </a:cubicBezTo>
                    <a:cubicBezTo>
                      <a:pt x="5" y="2"/>
                      <a:pt x="8" y="0"/>
                      <a:pt x="12" y="0"/>
                    </a:cubicBezTo>
                    <a:cubicBezTo>
                      <a:pt x="19" y="0"/>
                      <a:pt x="22" y="5"/>
                      <a:pt x="22" y="16"/>
                    </a:cubicBezTo>
                    <a:cubicBezTo>
                      <a:pt x="22" y="21"/>
                      <a:pt x="22" y="25"/>
                      <a:pt x="20" y="28"/>
                    </a:cubicBezTo>
                    <a:cubicBezTo>
                      <a:pt x="18" y="31"/>
                      <a:pt x="15" y="32"/>
                      <a:pt x="11" y="32"/>
                    </a:cubicBezTo>
                    <a:close/>
                    <a:moveTo>
                      <a:pt x="11" y="5"/>
                    </a:moveTo>
                    <a:cubicBezTo>
                      <a:pt x="9" y="5"/>
                      <a:pt x="7" y="9"/>
                      <a:pt x="7" y="16"/>
                    </a:cubicBezTo>
                    <a:cubicBezTo>
                      <a:pt x="7" y="23"/>
                      <a:pt x="9" y="27"/>
                      <a:pt x="11" y="27"/>
                    </a:cubicBezTo>
                    <a:cubicBezTo>
                      <a:pt x="14" y="27"/>
                      <a:pt x="16" y="23"/>
                      <a:pt x="16" y="16"/>
                    </a:cubicBezTo>
                    <a:cubicBezTo>
                      <a:pt x="16"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8" name="Freeform 339"/>
              <p:cNvSpPr>
                <a:spLocks noEditPoints="1"/>
              </p:cNvSpPr>
              <p:nvPr/>
            </p:nvSpPr>
            <p:spPr bwMode="auto">
              <a:xfrm>
                <a:off x="2079" y="3802"/>
                <a:ext cx="37" cy="55"/>
              </a:xfrm>
              <a:custGeom>
                <a:avLst/>
                <a:gdLst>
                  <a:gd name="T0" fmla="*/ 11 w 22"/>
                  <a:gd name="T1" fmla="*/ 32 h 32"/>
                  <a:gd name="T2" fmla="*/ 0 w 22"/>
                  <a:gd name="T3" fmla="*/ 16 h 32"/>
                  <a:gd name="T4" fmla="*/ 3 w 22"/>
                  <a:gd name="T5" fmla="*/ 4 h 32"/>
                  <a:gd name="T6" fmla="*/ 12 w 22"/>
                  <a:gd name="T7" fmla="*/ 0 h 32"/>
                  <a:gd name="T8" fmla="*/ 22 w 22"/>
                  <a:gd name="T9" fmla="*/ 16 h 32"/>
                  <a:gd name="T10" fmla="*/ 20 w 22"/>
                  <a:gd name="T11" fmla="*/ 28 h 32"/>
                  <a:gd name="T12" fmla="*/ 11 w 22"/>
                  <a:gd name="T13" fmla="*/ 32 h 32"/>
                  <a:gd name="T14" fmla="*/ 11 w 22"/>
                  <a:gd name="T15" fmla="*/ 5 h 32"/>
                  <a:gd name="T16" fmla="*/ 7 w 22"/>
                  <a:gd name="T17" fmla="*/ 16 h 32"/>
                  <a:gd name="T18" fmla="*/ 11 w 22"/>
                  <a:gd name="T19" fmla="*/ 27 h 32"/>
                  <a:gd name="T20" fmla="*/ 16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2" y="0"/>
                    </a:cubicBezTo>
                    <a:cubicBezTo>
                      <a:pt x="19" y="0"/>
                      <a:pt x="22" y="5"/>
                      <a:pt x="22" y="16"/>
                    </a:cubicBezTo>
                    <a:cubicBezTo>
                      <a:pt x="22" y="21"/>
                      <a:pt x="22" y="25"/>
                      <a:pt x="20" y="28"/>
                    </a:cubicBezTo>
                    <a:cubicBezTo>
                      <a:pt x="18" y="30"/>
                      <a:pt x="15" y="32"/>
                      <a:pt x="11" y="32"/>
                    </a:cubicBezTo>
                    <a:close/>
                    <a:moveTo>
                      <a:pt x="11" y="5"/>
                    </a:moveTo>
                    <a:cubicBezTo>
                      <a:pt x="9" y="5"/>
                      <a:pt x="7" y="9"/>
                      <a:pt x="7" y="16"/>
                    </a:cubicBezTo>
                    <a:cubicBezTo>
                      <a:pt x="7" y="23"/>
                      <a:pt x="9" y="27"/>
                      <a:pt x="11" y="27"/>
                    </a:cubicBezTo>
                    <a:cubicBezTo>
                      <a:pt x="14" y="27"/>
                      <a:pt x="16" y="23"/>
                      <a:pt x="16" y="16"/>
                    </a:cubicBezTo>
                    <a:cubicBezTo>
                      <a:pt x="16"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9" name="Freeform 340"/>
              <p:cNvSpPr>
                <a:spLocks noEditPoints="1"/>
              </p:cNvSpPr>
              <p:nvPr/>
            </p:nvSpPr>
            <p:spPr bwMode="auto">
              <a:xfrm>
                <a:off x="2032" y="3652"/>
                <a:ext cx="38" cy="54"/>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1" y="25"/>
                      <a:pt x="19" y="28"/>
                    </a:cubicBezTo>
                    <a:cubicBezTo>
                      <a:pt x="18" y="31"/>
                      <a:pt x="15" y="32"/>
                      <a:pt x="11" y="32"/>
                    </a:cubicBezTo>
                    <a:close/>
                    <a:moveTo>
                      <a:pt x="11" y="6"/>
                    </a:moveTo>
                    <a:cubicBezTo>
                      <a:pt x="8" y="6"/>
                      <a:pt x="7" y="9"/>
                      <a:pt x="7" y="17"/>
                    </a:cubicBezTo>
                    <a:cubicBezTo>
                      <a:pt x="7" y="23"/>
                      <a:pt x="8" y="27"/>
                      <a:pt x="11" y="27"/>
                    </a:cubicBezTo>
                    <a:cubicBezTo>
                      <a:pt x="14" y="27"/>
                      <a:pt x="15" y="23"/>
                      <a:pt x="15" y="16"/>
                    </a:cubicBezTo>
                    <a:cubicBezTo>
                      <a:pt x="15" y="9"/>
                      <a:pt x="14" y="6"/>
                      <a:pt x="11" y="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0" name="Freeform 341"/>
              <p:cNvSpPr>
                <a:spLocks/>
              </p:cNvSpPr>
              <p:nvPr/>
            </p:nvSpPr>
            <p:spPr bwMode="auto">
              <a:xfrm>
                <a:off x="2038" y="3727"/>
                <a:ext cx="22" cy="53"/>
              </a:xfrm>
              <a:custGeom>
                <a:avLst/>
                <a:gdLst>
                  <a:gd name="T0" fmla="*/ 13 w 13"/>
                  <a:gd name="T1" fmla="*/ 0 h 31"/>
                  <a:gd name="T2" fmla="*/ 13 w 13"/>
                  <a:gd name="T3" fmla="*/ 31 h 31"/>
                  <a:gd name="T4" fmla="*/ 7 w 13"/>
                  <a:gd name="T5" fmla="*/ 31 h 31"/>
                  <a:gd name="T6" fmla="*/ 7 w 13"/>
                  <a:gd name="T7" fmla="*/ 8 h 31"/>
                  <a:gd name="T8" fmla="*/ 5 w 13"/>
                  <a:gd name="T9" fmla="*/ 9 h 31"/>
                  <a:gd name="T10" fmla="*/ 4 w 13"/>
                  <a:gd name="T11" fmla="*/ 9 h 31"/>
                  <a:gd name="T12" fmla="*/ 2 w 13"/>
                  <a:gd name="T13" fmla="*/ 10 h 31"/>
                  <a:gd name="T14" fmla="*/ 0 w 13"/>
                  <a:gd name="T15" fmla="*/ 10 h 31"/>
                  <a:gd name="T16" fmla="*/ 0 w 13"/>
                  <a:gd name="T17" fmla="*/ 5 h 31"/>
                  <a:gd name="T18" fmla="*/ 5 w 13"/>
                  <a:gd name="T19" fmla="*/ 3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8"/>
                      <a:pt x="7" y="8"/>
                      <a:pt x="7" y="8"/>
                    </a:cubicBezTo>
                    <a:cubicBezTo>
                      <a:pt x="6" y="8"/>
                      <a:pt x="6" y="8"/>
                      <a:pt x="5" y="9"/>
                    </a:cubicBezTo>
                    <a:cubicBezTo>
                      <a:pt x="5" y="9"/>
                      <a:pt x="4" y="9"/>
                      <a:pt x="4" y="9"/>
                    </a:cubicBezTo>
                    <a:cubicBezTo>
                      <a:pt x="3" y="10"/>
                      <a:pt x="3" y="10"/>
                      <a:pt x="2" y="10"/>
                    </a:cubicBezTo>
                    <a:cubicBezTo>
                      <a:pt x="1" y="10"/>
                      <a:pt x="1" y="10"/>
                      <a:pt x="0" y="10"/>
                    </a:cubicBezTo>
                    <a:cubicBezTo>
                      <a:pt x="0" y="5"/>
                      <a:pt x="0" y="5"/>
                      <a:pt x="0" y="5"/>
                    </a:cubicBezTo>
                    <a:cubicBezTo>
                      <a:pt x="2" y="4"/>
                      <a:pt x="4" y="3"/>
                      <a:pt x="5" y="3"/>
                    </a:cubicBezTo>
                    <a:cubicBezTo>
                      <a:pt x="7"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1" name="Freeform 342"/>
              <p:cNvSpPr>
                <a:spLocks noEditPoints="1"/>
              </p:cNvSpPr>
              <p:nvPr/>
            </p:nvSpPr>
            <p:spPr bwMode="auto">
              <a:xfrm>
                <a:off x="2032" y="3802"/>
                <a:ext cx="38" cy="55"/>
              </a:xfrm>
              <a:custGeom>
                <a:avLst/>
                <a:gdLst>
                  <a:gd name="T0" fmla="*/ 11 w 22"/>
                  <a:gd name="T1" fmla="*/ 32 h 32"/>
                  <a:gd name="T2" fmla="*/ 0 w 22"/>
                  <a:gd name="T3" fmla="*/ 16 h 32"/>
                  <a:gd name="T4" fmla="*/ 3 w 22"/>
                  <a:gd name="T5" fmla="*/ 4 h 32"/>
                  <a:gd name="T6" fmla="*/ 12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2" y="0"/>
                    </a:cubicBezTo>
                    <a:cubicBezTo>
                      <a:pt x="19" y="0"/>
                      <a:pt x="22" y="5"/>
                      <a:pt x="22" y="16"/>
                    </a:cubicBezTo>
                    <a:cubicBezTo>
                      <a:pt x="22" y="21"/>
                      <a:pt x="21" y="25"/>
                      <a:pt x="19" y="28"/>
                    </a:cubicBezTo>
                    <a:cubicBezTo>
                      <a:pt x="18" y="30"/>
                      <a:pt x="15"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2" name="Rectangle 343"/>
              <p:cNvSpPr>
                <a:spLocks noChangeArrowheads="1"/>
              </p:cNvSpPr>
              <p:nvPr/>
            </p:nvSpPr>
            <p:spPr bwMode="auto">
              <a:xfrm>
                <a:off x="1985" y="1982"/>
                <a:ext cx="218" cy="219"/>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3" name="Freeform 344"/>
              <p:cNvSpPr>
                <a:spLocks/>
              </p:cNvSpPr>
              <p:nvPr/>
            </p:nvSpPr>
            <p:spPr bwMode="auto">
              <a:xfrm>
                <a:off x="2022" y="2021"/>
                <a:ext cx="17" cy="36"/>
              </a:xfrm>
              <a:custGeom>
                <a:avLst/>
                <a:gdLst>
                  <a:gd name="T0" fmla="*/ 10 w 10"/>
                  <a:gd name="T1" fmla="*/ 0 h 21"/>
                  <a:gd name="T2" fmla="*/ 10 w 10"/>
                  <a:gd name="T3" fmla="*/ 21 h 21"/>
                  <a:gd name="T4" fmla="*/ 5 w 10"/>
                  <a:gd name="T5" fmla="*/ 21 h 21"/>
                  <a:gd name="T6" fmla="*/ 5 w 10"/>
                  <a:gd name="T7" fmla="*/ 5 h 21"/>
                  <a:gd name="T8" fmla="*/ 4 w 10"/>
                  <a:gd name="T9" fmla="*/ 5 h 21"/>
                  <a:gd name="T10" fmla="*/ 3 w 10"/>
                  <a:gd name="T11" fmla="*/ 6 h 21"/>
                  <a:gd name="T12" fmla="*/ 2 w 10"/>
                  <a:gd name="T13" fmla="*/ 6 h 21"/>
                  <a:gd name="T14" fmla="*/ 0 w 10"/>
                  <a:gd name="T15" fmla="*/ 7 h 21"/>
                  <a:gd name="T16" fmla="*/ 0 w 10"/>
                  <a:gd name="T17" fmla="*/ 3 h 21"/>
                  <a:gd name="T18" fmla="*/ 4 w 10"/>
                  <a:gd name="T19" fmla="*/ 1 h 21"/>
                  <a:gd name="T20" fmla="*/ 7 w 10"/>
                  <a:gd name="T21" fmla="*/ 0 h 21"/>
                  <a:gd name="T22" fmla="*/ 10 w 10"/>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1">
                    <a:moveTo>
                      <a:pt x="10" y="0"/>
                    </a:moveTo>
                    <a:cubicBezTo>
                      <a:pt x="10" y="21"/>
                      <a:pt x="10" y="21"/>
                      <a:pt x="10" y="21"/>
                    </a:cubicBezTo>
                    <a:cubicBezTo>
                      <a:pt x="5" y="21"/>
                      <a:pt x="5" y="21"/>
                      <a:pt x="5" y="21"/>
                    </a:cubicBezTo>
                    <a:cubicBezTo>
                      <a:pt x="5" y="5"/>
                      <a:pt x="5" y="5"/>
                      <a:pt x="5" y="5"/>
                    </a:cubicBezTo>
                    <a:cubicBezTo>
                      <a:pt x="5" y="5"/>
                      <a:pt x="4" y="5"/>
                      <a:pt x="4" y="5"/>
                    </a:cubicBezTo>
                    <a:cubicBezTo>
                      <a:pt x="4" y="6"/>
                      <a:pt x="3" y="6"/>
                      <a:pt x="3" y="6"/>
                    </a:cubicBezTo>
                    <a:cubicBezTo>
                      <a:pt x="2" y="6"/>
                      <a:pt x="2" y="6"/>
                      <a:pt x="2" y="6"/>
                    </a:cubicBezTo>
                    <a:cubicBezTo>
                      <a:pt x="1" y="6"/>
                      <a:pt x="1" y="7"/>
                      <a:pt x="0" y="7"/>
                    </a:cubicBezTo>
                    <a:cubicBezTo>
                      <a:pt x="0" y="3"/>
                      <a:pt x="0" y="3"/>
                      <a:pt x="0" y="3"/>
                    </a:cubicBezTo>
                    <a:cubicBezTo>
                      <a:pt x="2" y="2"/>
                      <a:pt x="3" y="2"/>
                      <a:pt x="4" y="1"/>
                    </a:cubicBezTo>
                    <a:cubicBezTo>
                      <a:pt x="5" y="1"/>
                      <a:pt x="6" y="0"/>
                      <a:pt x="7" y="0"/>
                    </a:cubicBezTo>
                    <a:lnTo>
                      <a:pt x="1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4" name="Freeform 345"/>
              <p:cNvSpPr>
                <a:spLocks noEditPoints="1"/>
              </p:cNvSpPr>
              <p:nvPr/>
            </p:nvSpPr>
            <p:spPr bwMode="auto">
              <a:xfrm>
                <a:off x="2051" y="2021"/>
                <a:ext cx="26" cy="36"/>
              </a:xfrm>
              <a:custGeom>
                <a:avLst/>
                <a:gdLst>
                  <a:gd name="T0" fmla="*/ 7 w 15"/>
                  <a:gd name="T1" fmla="*/ 21 h 21"/>
                  <a:gd name="T2" fmla="*/ 0 w 15"/>
                  <a:gd name="T3" fmla="*/ 11 h 21"/>
                  <a:gd name="T4" fmla="*/ 2 w 15"/>
                  <a:gd name="T5" fmla="*/ 3 h 21"/>
                  <a:gd name="T6" fmla="*/ 8 w 15"/>
                  <a:gd name="T7" fmla="*/ 0 h 21"/>
                  <a:gd name="T8" fmla="*/ 15 w 15"/>
                  <a:gd name="T9" fmla="*/ 10 h 21"/>
                  <a:gd name="T10" fmla="*/ 13 w 15"/>
                  <a:gd name="T11" fmla="*/ 19 h 21"/>
                  <a:gd name="T12" fmla="*/ 7 w 15"/>
                  <a:gd name="T13" fmla="*/ 21 h 21"/>
                  <a:gd name="T14" fmla="*/ 8 w 15"/>
                  <a:gd name="T15" fmla="*/ 3 h 21"/>
                  <a:gd name="T16" fmla="*/ 5 w 15"/>
                  <a:gd name="T17" fmla="*/ 11 h 21"/>
                  <a:gd name="T18" fmla="*/ 8 w 15"/>
                  <a:gd name="T19" fmla="*/ 18 h 21"/>
                  <a:gd name="T20" fmla="*/ 10 w 15"/>
                  <a:gd name="T21" fmla="*/ 11 h 21"/>
                  <a:gd name="T22" fmla="*/ 8 w 15"/>
                  <a:gd name="T2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1">
                    <a:moveTo>
                      <a:pt x="7" y="21"/>
                    </a:moveTo>
                    <a:cubicBezTo>
                      <a:pt x="2" y="21"/>
                      <a:pt x="0" y="18"/>
                      <a:pt x="0" y="11"/>
                    </a:cubicBezTo>
                    <a:cubicBezTo>
                      <a:pt x="0" y="7"/>
                      <a:pt x="1" y="4"/>
                      <a:pt x="2" y="3"/>
                    </a:cubicBezTo>
                    <a:cubicBezTo>
                      <a:pt x="3" y="1"/>
                      <a:pt x="5" y="0"/>
                      <a:pt x="8" y="0"/>
                    </a:cubicBezTo>
                    <a:cubicBezTo>
                      <a:pt x="13" y="0"/>
                      <a:pt x="15" y="3"/>
                      <a:pt x="15" y="10"/>
                    </a:cubicBezTo>
                    <a:cubicBezTo>
                      <a:pt x="15" y="14"/>
                      <a:pt x="15" y="17"/>
                      <a:pt x="13" y="19"/>
                    </a:cubicBezTo>
                    <a:cubicBezTo>
                      <a:pt x="12" y="20"/>
                      <a:pt x="10" y="21"/>
                      <a:pt x="7" y="21"/>
                    </a:cubicBezTo>
                    <a:close/>
                    <a:moveTo>
                      <a:pt x="8" y="3"/>
                    </a:moveTo>
                    <a:cubicBezTo>
                      <a:pt x="6" y="3"/>
                      <a:pt x="5" y="6"/>
                      <a:pt x="5" y="11"/>
                    </a:cubicBezTo>
                    <a:cubicBezTo>
                      <a:pt x="5" y="15"/>
                      <a:pt x="6" y="18"/>
                      <a:pt x="8" y="18"/>
                    </a:cubicBezTo>
                    <a:cubicBezTo>
                      <a:pt x="10" y="18"/>
                      <a:pt x="10" y="15"/>
                      <a:pt x="10" y="11"/>
                    </a:cubicBezTo>
                    <a:cubicBezTo>
                      <a:pt x="10"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5" name="Freeform 346"/>
              <p:cNvSpPr>
                <a:spLocks/>
              </p:cNvSpPr>
              <p:nvPr/>
            </p:nvSpPr>
            <p:spPr bwMode="auto">
              <a:xfrm>
                <a:off x="2084" y="2021"/>
                <a:ext cx="15" cy="36"/>
              </a:xfrm>
              <a:custGeom>
                <a:avLst/>
                <a:gdLst>
                  <a:gd name="T0" fmla="*/ 9 w 9"/>
                  <a:gd name="T1" fmla="*/ 0 h 21"/>
                  <a:gd name="T2" fmla="*/ 9 w 9"/>
                  <a:gd name="T3" fmla="*/ 21 h 21"/>
                  <a:gd name="T4" fmla="*/ 5 w 9"/>
                  <a:gd name="T5" fmla="*/ 21 h 21"/>
                  <a:gd name="T6" fmla="*/ 5 w 9"/>
                  <a:gd name="T7" fmla="*/ 5 h 21"/>
                  <a:gd name="T8" fmla="*/ 4 w 9"/>
                  <a:gd name="T9" fmla="*/ 5 h 21"/>
                  <a:gd name="T10" fmla="*/ 3 w 9"/>
                  <a:gd name="T11" fmla="*/ 6 h 21"/>
                  <a:gd name="T12" fmla="*/ 2 w 9"/>
                  <a:gd name="T13" fmla="*/ 6 h 21"/>
                  <a:gd name="T14" fmla="*/ 0 w 9"/>
                  <a:gd name="T15" fmla="*/ 7 h 21"/>
                  <a:gd name="T16" fmla="*/ 0 w 9"/>
                  <a:gd name="T17" fmla="*/ 3 h 21"/>
                  <a:gd name="T18" fmla="*/ 4 w 9"/>
                  <a:gd name="T19" fmla="*/ 1 h 21"/>
                  <a:gd name="T20" fmla="*/ 7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5" y="5"/>
                      <a:pt x="4" y="5"/>
                      <a:pt x="4" y="5"/>
                    </a:cubicBezTo>
                    <a:cubicBezTo>
                      <a:pt x="4" y="6"/>
                      <a:pt x="3" y="6"/>
                      <a:pt x="3" y="6"/>
                    </a:cubicBezTo>
                    <a:cubicBezTo>
                      <a:pt x="2" y="6"/>
                      <a:pt x="2" y="6"/>
                      <a:pt x="2" y="6"/>
                    </a:cubicBezTo>
                    <a:cubicBezTo>
                      <a:pt x="1" y="6"/>
                      <a:pt x="1" y="7"/>
                      <a:pt x="0" y="7"/>
                    </a:cubicBezTo>
                    <a:cubicBezTo>
                      <a:pt x="0" y="3"/>
                      <a:pt x="0" y="3"/>
                      <a:pt x="0" y="3"/>
                    </a:cubicBezTo>
                    <a:cubicBezTo>
                      <a:pt x="2" y="2"/>
                      <a:pt x="3" y="2"/>
                      <a:pt x="4" y="1"/>
                    </a:cubicBezTo>
                    <a:cubicBezTo>
                      <a:pt x="5" y="1"/>
                      <a:pt x="6" y="0"/>
                      <a:pt x="7"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6" name="Freeform 347"/>
              <p:cNvSpPr>
                <a:spLocks noEditPoints="1"/>
              </p:cNvSpPr>
              <p:nvPr/>
            </p:nvSpPr>
            <p:spPr bwMode="auto">
              <a:xfrm>
                <a:off x="2019" y="2073"/>
                <a:ext cx="27" cy="37"/>
              </a:xfrm>
              <a:custGeom>
                <a:avLst/>
                <a:gdLst>
                  <a:gd name="T0" fmla="*/ 8 w 16"/>
                  <a:gd name="T1" fmla="*/ 22 h 22"/>
                  <a:gd name="T2" fmla="*/ 0 w 16"/>
                  <a:gd name="T3" fmla="*/ 11 h 22"/>
                  <a:gd name="T4" fmla="*/ 2 w 16"/>
                  <a:gd name="T5" fmla="*/ 3 h 22"/>
                  <a:gd name="T6" fmla="*/ 8 w 16"/>
                  <a:gd name="T7" fmla="*/ 0 h 22"/>
                  <a:gd name="T8" fmla="*/ 16 w 16"/>
                  <a:gd name="T9" fmla="*/ 10 h 22"/>
                  <a:gd name="T10" fmla="*/ 14 w 16"/>
                  <a:gd name="T11" fmla="*/ 19 h 22"/>
                  <a:gd name="T12" fmla="*/ 8 w 16"/>
                  <a:gd name="T13" fmla="*/ 22 h 22"/>
                  <a:gd name="T14" fmla="*/ 8 w 16"/>
                  <a:gd name="T15" fmla="*/ 3 h 22"/>
                  <a:gd name="T16" fmla="*/ 5 w 16"/>
                  <a:gd name="T17" fmla="*/ 11 h 22"/>
                  <a:gd name="T18" fmla="*/ 8 w 16"/>
                  <a:gd name="T19" fmla="*/ 18 h 22"/>
                  <a:gd name="T20" fmla="*/ 11 w 16"/>
                  <a:gd name="T21" fmla="*/ 11 h 22"/>
                  <a:gd name="T22" fmla="*/ 8 w 16"/>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7"/>
                      <a:pt x="1" y="5"/>
                      <a:pt x="2" y="3"/>
                    </a:cubicBezTo>
                    <a:cubicBezTo>
                      <a:pt x="4" y="1"/>
                      <a:pt x="6" y="0"/>
                      <a:pt x="8" y="0"/>
                    </a:cubicBezTo>
                    <a:cubicBezTo>
                      <a:pt x="13" y="0"/>
                      <a:pt x="16" y="3"/>
                      <a:pt x="16" y="10"/>
                    </a:cubicBezTo>
                    <a:cubicBezTo>
                      <a:pt x="16" y="14"/>
                      <a:pt x="15" y="17"/>
                      <a:pt x="14"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7" name="Freeform 348"/>
              <p:cNvSpPr>
                <a:spLocks/>
              </p:cNvSpPr>
              <p:nvPr/>
            </p:nvSpPr>
            <p:spPr bwMode="auto">
              <a:xfrm>
                <a:off x="2055" y="2073"/>
                <a:ext cx="15" cy="36"/>
              </a:xfrm>
              <a:custGeom>
                <a:avLst/>
                <a:gdLst>
                  <a:gd name="T0" fmla="*/ 9 w 9"/>
                  <a:gd name="T1" fmla="*/ 0 h 21"/>
                  <a:gd name="T2" fmla="*/ 9 w 9"/>
                  <a:gd name="T3" fmla="*/ 21 h 21"/>
                  <a:gd name="T4" fmla="*/ 4 w 9"/>
                  <a:gd name="T5" fmla="*/ 21 h 21"/>
                  <a:gd name="T6" fmla="*/ 4 w 9"/>
                  <a:gd name="T7" fmla="*/ 5 h 21"/>
                  <a:gd name="T8" fmla="*/ 4 w 9"/>
                  <a:gd name="T9" fmla="*/ 5 h 21"/>
                  <a:gd name="T10" fmla="*/ 2 w 9"/>
                  <a:gd name="T11" fmla="*/ 6 h 21"/>
                  <a:gd name="T12" fmla="*/ 1 w 9"/>
                  <a:gd name="T13" fmla="*/ 6 h 21"/>
                  <a:gd name="T14" fmla="*/ 0 w 9"/>
                  <a:gd name="T15" fmla="*/ 7 h 21"/>
                  <a:gd name="T16" fmla="*/ 0 w 9"/>
                  <a:gd name="T17" fmla="*/ 3 h 21"/>
                  <a:gd name="T18" fmla="*/ 3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5"/>
                      <a:pt x="4" y="5"/>
                    </a:cubicBezTo>
                    <a:cubicBezTo>
                      <a:pt x="3" y="6"/>
                      <a:pt x="3" y="6"/>
                      <a:pt x="2" y="6"/>
                    </a:cubicBezTo>
                    <a:cubicBezTo>
                      <a:pt x="2" y="6"/>
                      <a:pt x="2" y="6"/>
                      <a:pt x="1" y="6"/>
                    </a:cubicBezTo>
                    <a:cubicBezTo>
                      <a:pt x="1" y="7"/>
                      <a:pt x="0" y="7"/>
                      <a:pt x="0" y="7"/>
                    </a:cubicBezTo>
                    <a:cubicBezTo>
                      <a:pt x="0" y="3"/>
                      <a:pt x="0" y="3"/>
                      <a:pt x="0" y="3"/>
                    </a:cubicBezTo>
                    <a:cubicBezTo>
                      <a:pt x="1" y="2"/>
                      <a:pt x="2" y="2"/>
                      <a:pt x="3" y="1"/>
                    </a:cubicBezTo>
                    <a:cubicBezTo>
                      <a:pt x="4" y="1"/>
                      <a:pt x="5" y="0"/>
                      <a:pt x="6"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8" name="Freeform 349"/>
              <p:cNvSpPr>
                <a:spLocks noEditPoints="1"/>
              </p:cNvSpPr>
              <p:nvPr/>
            </p:nvSpPr>
            <p:spPr bwMode="auto">
              <a:xfrm>
                <a:off x="2080" y="2073"/>
                <a:ext cx="26" cy="37"/>
              </a:xfrm>
              <a:custGeom>
                <a:avLst/>
                <a:gdLst>
                  <a:gd name="T0" fmla="*/ 8 w 15"/>
                  <a:gd name="T1" fmla="*/ 22 h 22"/>
                  <a:gd name="T2" fmla="*/ 0 w 15"/>
                  <a:gd name="T3" fmla="*/ 11 h 22"/>
                  <a:gd name="T4" fmla="*/ 2 w 15"/>
                  <a:gd name="T5" fmla="*/ 3 h 22"/>
                  <a:gd name="T6" fmla="*/ 8 w 15"/>
                  <a:gd name="T7" fmla="*/ 0 h 22"/>
                  <a:gd name="T8" fmla="*/ 15 w 15"/>
                  <a:gd name="T9" fmla="*/ 10 h 22"/>
                  <a:gd name="T10" fmla="*/ 13 w 15"/>
                  <a:gd name="T11" fmla="*/ 19 h 22"/>
                  <a:gd name="T12" fmla="*/ 8 w 15"/>
                  <a:gd name="T13" fmla="*/ 22 h 22"/>
                  <a:gd name="T14" fmla="*/ 8 w 15"/>
                  <a:gd name="T15" fmla="*/ 3 h 22"/>
                  <a:gd name="T16" fmla="*/ 5 w 15"/>
                  <a:gd name="T17" fmla="*/ 11 h 22"/>
                  <a:gd name="T18" fmla="*/ 8 w 15"/>
                  <a:gd name="T19" fmla="*/ 18 h 22"/>
                  <a:gd name="T20" fmla="*/ 11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7"/>
                      <a:pt x="1" y="5"/>
                      <a:pt x="2" y="3"/>
                    </a:cubicBezTo>
                    <a:cubicBezTo>
                      <a:pt x="4" y="1"/>
                      <a:pt x="6" y="0"/>
                      <a:pt x="8" y="0"/>
                    </a:cubicBezTo>
                    <a:cubicBezTo>
                      <a:pt x="13" y="0"/>
                      <a:pt x="15" y="3"/>
                      <a:pt x="15" y="10"/>
                    </a:cubicBezTo>
                    <a:cubicBezTo>
                      <a:pt x="15" y="14"/>
                      <a:pt x="15" y="17"/>
                      <a:pt x="13"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9" name="Freeform 350"/>
              <p:cNvSpPr>
                <a:spLocks noEditPoints="1"/>
              </p:cNvSpPr>
              <p:nvPr/>
            </p:nvSpPr>
            <p:spPr bwMode="auto">
              <a:xfrm>
                <a:off x="2019" y="2124"/>
                <a:ext cx="27" cy="37"/>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3 h 22"/>
                  <a:gd name="T16" fmla="*/ 5 w 16"/>
                  <a:gd name="T17" fmla="*/ 11 h 22"/>
                  <a:gd name="T18" fmla="*/ 8 w 16"/>
                  <a:gd name="T19" fmla="*/ 18 h 22"/>
                  <a:gd name="T20" fmla="*/ 11 w 16"/>
                  <a:gd name="T21" fmla="*/ 11 h 22"/>
                  <a:gd name="T22" fmla="*/ 8 w 16"/>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7"/>
                      <a:pt x="1" y="5"/>
                      <a:pt x="2" y="3"/>
                    </a:cubicBezTo>
                    <a:cubicBezTo>
                      <a:pt x="4" y="1"/>
                      <a:pt x="6" y="0"/>
                      <a:pt x="8" y="0"/>
                    </a:cubicBezTo>
                    <a:cubicBezTo>
                      <a:pt x="13" y="0"/>
                      <a:pt x="16" y="3"/>
                      <a:pt x="16" y="11"/>
                    </a:cubicBezTo>
                    <a:cubicBezTo>
                      <a:pt x="16" y="14"/>
                      <a:pt x="15" y="17"/>
                      <a:pt x="14"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0" name="Freeform 351"/>
              <p:cNvSpPr>
                <a:spLocks noEditPoints="1"/>
              </p:cNvSpPr>
              <p:nvPr/>
            </p:nvSpPr>
            <p:spPr bwMode="auto">
              <a:xfrm>
                <a:off x="2051" y="2124"/>
                <a:ext cx="26"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3 h 22"/>
                  <a:gd name="T16" fmla="*/ 5 w 15"/>
                  <a:gd name="T17" fmla="*/ 11 h 22"/>
                  <a:gd name="T18" fmla="*/ 8 w 15"/>
                  <a:gd name="T19" fmla="*/ 18 h 22"/>
                  <a:gd name="T20" fmla="*/ 10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1" y="5"/>
                      <a:pt x="2" y="3"/>
                    </a:cubicBezTo>
                    <a:cubicBezTo>
                      <a:pt x="3" y="1"/>
                      <a:pt x="5" y="0"/>
                      <a:pt x="8" y="0"/>
                    </a:cubicBezTo>
                    <a:cubicBezTo>
                      <a:pt x="13" y="0"/>
                      <a:pt x="15" y="3"/>
                      <a:pt x="15" y="11"/>
                    </a:cubicBezTo>
                    <a:cubicBezTo>
                      <a:pt x="15" y="14"/>
                      <a:pt x="15" y="17"/>
                      <a:pt x="13" y="19"/>
                    </a:cubicBezTo>
                    <a:cubicBezTo>
                      <a:pt x="12" y="21"/>
                      <a:pt x="10" y="22"/>
                      <a:pt x="7" y="22"/>
                    </a:cubicBezTo>
                    <a:close/>
                    <a:moveTo>
                      <a:pt x="8" y="3"/>
                    </a:moveTo>
                    <a:cubicBezTo>
                      <a:pt x="6" y="3"/>
                      <a:pt x="5" y="6"/>
                      <a:pt x="5" y="11"/>
                    </a:cubicBezTo>
                    <a:cubicBezTo>
                      <a:pt x="5" y="16"/>
                      <a:pt x="6" y="18"/>
                      <a:pt x="8" y="18"/>
                    </a:cubicBezTo>
                    <a:cubicBezTo>
                      <a:pt x="10" y="18"/>
                      <a:pt x="10" y="16"/>
                      <a:pt x="10" y="11"/>
                    </a:cubicBezTo>
                    <a:cubicBezTo>
                      <a:pt x="10"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1" name="Freeform 352"/>
              <p:cNvSpPr>
                <a:spLocks/>
              </p:cNvSpPr>
              <p:nvPr/>
            </p:nvSpPr>
            <p:spPr bwMode="auto">
              <a:xfrm>
                <a:off x="2084" y="2124"/>
                <a:ext cx="15" cy="36"/>
              </a:xfrm>
              <a:custGeom>
                <a:avLst/>
                <a:gdLst>
                  <a:gd name="T0" fmla="*/ 9 w 9"/>
                  <a:gd name="T1" fmla="*/ 0 h 21"/>
                  <a:gd name="T2" fmla="*/ 9 w 9"/>
                  <a:gd name="T3" fmla="*/ 21 h 21"/>
                  <a:gd name="T4" fmla="*/ 5 w 9"/>
                  <a:gd name="T5" fmla="*/ 21 h 21"/>
                  <a:gd name="T6" fmla="*/ 5 w 9"/>
                  <a:gd name="T7" fmla="*/ 5 h 21"/>
                  <a:gd name="T8" fmla="*/ 4 w 9"/>
                  <a:gd name="T9" fmla="*/ 6 h 21"/>
                  <a:gd name="T10" fmla="*/ 3 w 9"/>
                  <a:gd name="T11" fmla="*/ 6 h 21"/>
                  <a:gd name="T12" fmla="*/ 2 w 9"/>
                  <a:gd name="T13" fmla="*/ 7 h 21"/>
                  <a:gd name="T14" fmla="*/ 0 w 9"/>
                  <a:gd name="T15" fmla="*/ 7 h 21"/>
                  <a:gd name="T16" fmla="*/ 0 w 9"/>
                  <a:gd name="T17" fmla="*/ 3 h 21"/>
                  <a:gd name="T18" fmla="*/ 4 w 9"/>
                  <a:gd name="T19" fmla="*/ 1 h 21"/>
                  <a:gd name="T20" fmla="*/ 7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5" y="5"/>
                      <a:pt x="4" y="5"/>
                      <a:pt x="4" y="6"/>
                    </a:cubicBezTo>
                    <a:cubicBezTo>
                      <a:pt x="4" y="6"/>
                      <a:pt x="3" y="6"/>
                      <a:pt x="3" y="6"/>
                    </a:cubicBezTo>
                    <a:cubicBezTo>
                      <a:pt x="2" y="6"/>
                      <a:pt x="2" y="6"/>
                      <a:pt x="2" y="7"/>
                    </a:cubicBezTo>
                    <a:cubicBezTo>
                      <a:pt x="1" y="7"/>
                      <a:pt x="1" y="7"/>
                      <a:pt x="0" y="7"/>
                    </a:cubicBezTo>
                    <a:cubicBezTo>
                      <a:pt x="0" y="3"/>
                      <a:pt x="0" y="3"/>
                      <a:pt x="0" y="3"/>
                    </a:cubicBezTo>
                    <a:cubicBezTo>
                      <a:pt x="2" y="2"/>
                      <a:pt x="3" y="2"/>
                      <a:pt x="4" y="1"/>
                    </a:cubicBezTo>
                    <a:cubicBezTo>
                      <a:pt x="5" y="1"/>
                      <a:pt x="6" y="0"/>
                      <a:pt x="7"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2" name="Freeform 353"/>
              <p:cNvSpPr>
                <a:spLocks/>
              </p:cNvSpPr>
              <p:nvPr/>
            </p:nvSpPr>
            <p:spPr bwMode="auto">
              <a:xfrm>
                <a:off x="2147" y="2021"/>
                <a:ext cx="15" cy="36"/>
              </a:xfrm>
              <a:custGeom>
                <a:avLst/>
                <a:gdLst>
                  <a:gd name="T0" fmla="*/ 9 w 9"/>
                  <a:gd name="T1" fmla="*/ 0 h 21"/>
                  <a:gd name="T2" fmla="*/ 9 w 9"/>
                  <a:gd name="T3" fmla="*/ 21 h 21"/>
                  <a:gd name="T4" fmla="*/ 4 w 9"/>
                  <a:gd name="T5" fmla="*/ 21 h 21"/>
                  <a:gd name="T6" fmla="*/ 4 w 9"/>
                  <a:gd name="T7" fmla="*/ 5 h 21"/>
                  <a:gd name="T8" fmla="*/ 3 w 9"/>
                  <a:gd name="T9" fmla="*/ 5 h 21"/>
                  <a:gd name="T10" fmla="*/ 2 w 9"/>
                  <a:gd name="T11" fmla="*/ 6 h 21"/>
                  <a:gd name="T12" fmla="*/ 1 w 9"/>
                  <a:gd name="T13" fmla="*/ 6 h 21"/>
                  <a:gd name="T14" fmla="*/ 0 w 9"/>
                  <a:gd name="T15" fmla="*/ 7 h 21"/>
                  <a:gd name="T16" fmla="*/ 0 w 9"/>
                  <a:gd name="T17" fmla="*/ 3 h 21"/>
                  <a:gd name="T18" fmla="*/ 3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5"/>
                      <a:pt x="3" y="5"/>
                    </a:cubicBezTo>
                    <a:cubicBezTo>
                      <a:pt x="3" y="6"/>
                      <a:pt x="3" y="6"/>
                      <a:pt x="2" y="6"/>
                    </a:cubicBezTo>
                    <a:cubicBezTo>
                      <a:pt x="2" y="6"/>
                      <a:pt x="1" y="6"/>
                      <a:pt x="1" y="6"/>
                    </a:cubicBezTo>
                    <a:cubicBezTo>
                      <a:pt x="1" y="6"/>
                      <a:pt x="0" y="7"/>
                      <a:pt x="0" y="7"/>
                    </a:cubicBezTo>
                    <a:cubicBezTo>
                      <a:pt x="0" y="3"/>
                      <a:pt x="0" y="3"/>
                      <a:pt x="0" y="3"/>
                    </a:cubicBezTo>
                    <a:cubicBezTo>
                      <a:pt x="1" y="2"/>
                      <a:pt x="2" y="2"/>
                      <a:pt x="3" y="1"/>
                    </a:cubicBezTo>
                    <a:cubicBezTo>
                      <a:pt x="4" y="1"/>
                      <a:pt x="5" y="0"/>
                      <a:pt x="6"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3" name="Freeform 354"/>
              <p:cNvSpPr>
                <a:spLocks noEditPoints="1"/>
              </p:cNvSpPr>
              <p:nvPr/>
            </p:nvSpPr>
            <p:spPr bwMode="auto">
              <a:xfrm>
                <a:off x="2144" y="2073"/>
                <a:ext cx="25" cy="37"/>
              </a:xfrm>
              <a:custGeom>
                <a:avLst/>
                <a:gdLst>
                  <a:gd name="T0" fmla="*/ 7 w 15"/>
                  <a:gd name="T1" fmla="*/ 22 h 22"/>
                  <a:gd name="T2" fmla="*/ 0 w 15"/>
                  <a:gd name="T3" fmla="*/ 11 h 22"/>
                  <a:gd name="T4" fmla="*/ 2 w 15"/>
                  <a:gd name="T5" fmla="*/ 3 h 22"/>
                  <a:gd name="T6" fmla="*/ 8 w 15"/>
                  <a:gd name="T7" fmla="*/ 0 h 22"/>
                  <a:gd name="T8" fmla="*/ 15 w 15"/>
                  <a:gd name="T9" fmla="*/ 10 h 22"/>
                  <a:gd name="T10" fmla="*/ 13 w 15"/>
                  <a:gd name="T11" fmla="*/ 19 h 22"/>
                  <a:gd name="T12" fmla="*/ 7 w 15"/>
                  <a:gd name="T13" fmla="*/ 22 h 22"/>
                  <a:gd name="T14" fmla="*/ 7 w 15"/>
                  <a:gd name="T15" fmla="*/ 3 h 22"/>
                  <a:gd name="T16" fmla="*/ 4 w 15"/>
                  <a:gd name="T17" fmla="*/ 11 h 22"/>
                  <a:gd name="T18" fmla="*/ 7 w 15"/>
                  <a:gd name="T19" fmla="*/ 18 h 22"/>
                  <a:gd name="T20" fmla="*/ 10 w 15"/>
                  <a:gd name="T21" fmla="*/ 11 h 22"/>
                  <a:gd name="T22" fmla="*/ 7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0" y="5"/>
                      <a:pt x="2" y="3"/>
                    </a:cubicBezTo>
                    <a:cubicBezTo>
                      <a:pt x="3" y="1"/>
                      <a:pt x="5" y="0"/>
                      <a:pt x="8" y="0"/>
                    </a:cubicBezTo>
                    <a:cubicBezTo>
                      <a:pt x="13" y="0"/>
                      <a:pt x="15" y="3"/>
                      <a:pt x="15" y="10"/>
                    </a:cubicBezTo>
                    <a:cubicBezTo>
                      <a:pt x="15" y="14"/>
                      <a:pt x="14" y="17"/>
                      <a:pt x="13" y="19"/>
                    </a:cubicBezTo>
                    <a:cubicBezTo>
                      <a:pt x="12" y="21"/>
                      <a:pt x="10" y="22"/>
                      <a:pt x="7" y="22"/>
                    </a:cubicBezTo>
                    <a:close/>
                    <a:moveTo>
                      <a:pt x="7" y="3"/>
                    </a:moveTo>
                    <a:cubicBezTo>
                      <a:pt x="5" y="3"/>
                      <a:pt x="4" y="6"/>
                      <a:pt x="4" y="11"/>
                    </a:cubicBezTo>
                    <a:cubicBezTo>
                      <a:pt x="4" y="16"/>
                      <a:pt x="5" y="18"/>
                      <a:pt x="7" y="18"/>
                    </a:cubicBezTo>
                    <a:cubicBezTo>
                      <a:pt x="9" y="18"/>
                      <a:pt x="10" y="16"/>
                      <a:pt x="10" y="11"/>
                    </a:cubicBezTo>
                    <a:cubicBezTo>
                      <a:pt x="10" y="6"/>
                      <a:pt x="9" y="3"/>
                      <a:pt x="7"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4" name="Freeform 355"/>
              <p:cNvSpPr>
                <a:spLocks noEditPoints="1"/>
              </p:cNvSpPr>
              <p:nvPr/>
            </p:nvSpPr>
            <p:spPr bwMode="auto">
              <a:xfrm>
                <a:off x="2144" y="2124"/>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3 h 22"/>
                  <a:gd name="T16" fmla="*/ 4 w 15"/>
                  <a:gd name="T17" fmla="*/ 11 h 22"/>
                  <a:gd name="T18" fmla="*/ 7 w 15"/>
                  <a:gd name="T19" fmla="*/ 18 h 22"/>
                  <a:gd name="T20" fmla="*/ 10 w 15"/>
                  <a:gd name="T21" fmla="*/ 11 h 22"/>
                  <a:gd name="T22" fmla="*/ 7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0" y="5"/>
                      <a:pt x="2" y="3"/>
                    </a:cubicBezTo>
                    <a:cubicBezTo>
                      <a:pt x="3" y="1"/>
                      <a:pt x="5" y="0"/>
                      <a:pt x="8" y="0"/>
                    </a:cubicBezTo>
                    <a:cubicBezTo>
                      <a:pt x="13" y="0"/>
                      <a:pt x="15" y="3"/>
                      <a:pt x="15" y="11"/>
                    </a:cubicBezTo>
                    <a:cubicBezTo>
                      <a:pt x="15" y="14"/>
                      <a:pt x="14" y="17"/>
                      <a:pt x="13" y="19"/>
                    </a:cubicBezTo>
                    <a:cubicBezTo>
                      <a:pt x="12" y="21"/>
                      <a:pt x="10" y="22"/>
                      <a:pt x="7" y="22"/>
                    </a:cubicBezTo>
                    <a:close/>
                    <a:moveTo>
                      <a:pt x="7" y="3"/>
                    </a:moveTo>
                    <a:cubicBezTo>
                      <a:pt x="5" y="3"/>
                      <a:pt x="4" y="6"/>
                      <a:pt x="4" y="11"/>
                    </a:cubicBezTo>
                    <a:cubicBezTo>
                      <a:pt x="4" y="16"/>
                      <a:pt x="5" y="18"/>
                      <a:pt x="7" y="18"/>
                    </a:cubicBezTo>
                    <a:cubicBezTo>
                      <a:pt x="9" y="18"/>
                      <a:pt x="10" y="16"/>
                      <a:pt x="10" y="11"/>
                    </a:cubicBezTo>
                    <a:cubicBezTo>
                      <a:pt x="10" y="6"/>
                      <a:pt x="9" y="3"/>
                      <a:pt x="7"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5" name="Freeform 356"/>
              <p:cNvSpPr>
                <a:spLocks noEditPoints="1"/>
              </p:cNvSpPr>
              <p:nvPr/>
            </p:nvSpPr>
            <p:spPr bwMode="auto">
              <a:xfrm>
                <a:off x="2111" y="2021"/>
                <a:ext cx="26" cy="36"/>
              </a:xfrm>
              <a:custGeom>
                <a:avLst/>
                <a:gdLst>
                  <a:gd name="T0" fmla="*/ 8 w 15"/>
                  <a:gd name="T1" fmla="*/ 21 h 21"/>
                  <a:gd name="T2" fmla="*/ 0 w 15"/>
                  <a:gd name="T3" fmla="*/ 11 h 21"/>
                  <a:gd name="T4" fmla="*/ 2 w 15"/>
                  <a:gd name="T5" fmla="*/ 3 h 21"/>
                  <a:gd name="T6" fmla="*/ 8 w 15"/>
                  <a:gd name="T7" fmla="*/ 0 h 21"/>
                  <a:gd name="T8" fmla="*/ 15 w 15"/>
                  <a:gd name="T9" fmla="*/ 10 h 21"/>
                  <a:gd name="T10" fmla="*/ 13 w 15"/>
                  <a:gd name="T11" fmla="*/ 19 h 21"/>
                  <a:gd name="T12" fmla="*/ 8 w 15"/>
                  <a:gd name="T13" fmla="*/ 21 h 21"/>
                  <a:gd name="T14" fmla="*/ 8 w 15"/>
                  <a:gd name="T15" fmla="*/ 3 h 21"/>
                  <a:gd name="T16" fmla="*/ 5 w 15"/>
                  <a:gd name="T17" fmla="*/ 11 h 21"/>
                  <a:gd name="T18" fmla="*/ 8 w 15"/>
                  <a:gd name="T19" fmla="*/ 18 h 21"/>
                  <a:gd name="T20" fmla="*/ 11 w 15"/>
                  <a:gd name="T21" fmla="*/ 11 h 21"/>
                  <a:gd name="T22" fmla="*/ 8 w 15"/>
                  <a:gd name="T2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1">
                    <a:moveTo>
                      <a:pt x="8" y="21"/>
                    </a:moveTo>
                    <a:cubicBezTo>
                      <a:pt x="3" y="21"/>
                      <a:pt x="0" y="18"/>
                      <a:pt x="0" y="11"/>
                    </a:cubicBezTo>
                    <a:cubicBezTo>
                      <a:pt x="0" y="7"/>
                      <a:pt x="1" y="4"/>
                      <a:pt x="2" y="3"/>
                    </a:cubicBezTo>
                    <a:cubicBezTo>
                      <a:pt x="3" y="1"/>
                      <a:pt x="5" y="0"/>
                      <a:pt x="8" y="0"/>
                    </a:cubicBezTo>
                    <a:cubicBezTo>
                      <a:pt x="13" y="0"/>
                      <a:pt x="15" y="3"/>
                      <a:pt x="15" y="10"/>
                    </a:cubicBezTo>
                    <a:cubicBezTo>
                      <a:pt x="15" y="14"/>
                      <a:pt x="15" y="17"/>
                      <a:pt x="13" y="19"/>
                    </a:cubicBezTo>
                    <a:cubicBezTo>
                      <a:pt x="12" y="20"/>
                      <a:pt x="10" y="21"/>
                      <a:pt x="8" y="21"/>
                    </a:cubicBezTo>
                    <a:close/>
                    <a:moveTo>
                      <a:pt x="8" y="3"/>
                    </a:moveTo>
                    <a:cubicBezTo>
                      <a:pt x="6" y="3"/>
                      <a:pt x="5" y="6"/>
                      <a:pt x="5" y="11"/>
                    </a:cubicBezTo>
                    <a:cubicBezTo>
                      <a:pt x="5" y="15"/>
                      <a:pt x="6" y="18"/>
                      <a:pt x="8" y="18"/>
                    </a:cubicBezTo>
                    <a:cubicBezTo>
                      <a:pt x="10" y="18"/>
                      <a:pt x="11" y="15"/>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6" name="Freeform 357"/>
              <p:cNvSpPr>
                <a:spLocks/>
              </p:cNvSpPr>
              <p:nvPr/>
            </p:nvSpPr>
            <p:spPr bwMode="auto">
              <a:xfrm>
                <a:off x="2115" y="2073"/>
                <a:ext cx="15" cy="36"/>
              </a:xfrm>
              <a:custGeom>
                <a:avLst/>
                <a:gdLst>
                  <a:gd name="T0" fmla="*/ 9 w 9"/>
                  <a:gd name="T1" fmla="*/ 0 h 21"/>
                  <a:gd name="T2" fmla="*/ 9 w 9"/>
                  <a:gd name="T3" fmla="*/ 21 h 21"/>
                  <a:gd name="T4" fmla="*/ 5 w 9"/>
                  <a:gd name="T5" fmla="*/ 21 h 21"/>
                  <a:gd name="T6" fmla="*/ 5 w 9"/>
                  <a:gd name="T7" fmla="*/ 5 h 21"/>
                  <a:gd name="T8" fmla="*/ 4 w 9"/>
                  <a:gd name="T9" fmla="*/ 5 h 21"/>
                  <a:gd name="T10" fmla="*/ 3 w 9"/>
                  <a:gd name="T11" fmla="*/ 6 h 21"/>
                  <a:gd name="T12" fmla="*/ 1 w 9"/>
                  <a:gd name="T13" fmla="*/ 6 h 21"/>
                  <a:gd name="T14" fmla="*/ 0 w 9"/>
                  <a:gd name="T15" fmla="*/ 7 h 21"/>
                  <a:gd name="T16" fmla="*/ 0 w 9"/>
                  <a:gd name="T17" fmla="*/ 3 h 21"/>
                  <a:gd name="T18" fmla="*/ 4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4" y="5"/>
                      <a:pt x="4" y="5"/>
                      <a:pt x="4" y="5"/>
                    </a:cubicBezTo>
                    <a:cubicBezTo>
                      <a:pt x="3" y="6"/>
                      <a:pt x="3" y="6"/>
                      <a:pt x="3" y="6"/>
                    </a:cubicBezTo>
                    <a:cubicBezTo>
                      <a:pt x="2" y="6"/>
                      <a:pt x="2" y="6"/>
                      <a:pt x="1" y="6"/>
                    </a:cubicBezTo>
                    <a:cubicBezTo>
                      <a:pt x="1" y="7"/>
                      <a:pt x="1" y="7"/>
                      <a:pt x="0" y="7"/>
                    </a:cubicBezTo>
                    <a:cubicBezTo>
                      <a:pt x="0" y="3"/>
                      <a:pt x="0" y="3"/>
                      <a:pt x="0" y="3"/>
                    </a:cubicBezTo>
                    <a:cubicBezTo>
                      <a:pt x="1" y="2"/>
                      <a:pt x="3" y="2"/>
                      <a:pt x="4" y="1"/>
                    </a:cubicBezTo>
                    <a:cubicBezTo>
                      <a:pt x="5" y="1"/>
                      <a:pt x="6" y="0"/>
                      <a:pt x="6"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7" name="Freeform 358"/>
              <p:cNvSpPr>
                <a:spLocks noEditPoints="1"/>
              </p:cNvSpPr>
              <p:nvPr/>
            </p:nvSpPr>
            <p:spPr bwMode="auto">
              <a:xfrm>
                <a:off x="2111" y="2124"/>
                <a:ext cx="26" cy="37"/>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3 h 22"/>
                  <a:gd name="T16" fmla="*/ 5 w 15"/>
                  <a:gd name="T17" fmla="*/ 11 h 22"/>
                  <a:gd name="T18" fmla="*/ 8 w 15"/>
                  <a:gd name="T19" fmla="*/ 18 h 22"/>
                  <a:gd name="T20" fmla="*/ 11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7"/>
                      <a:pt x="1" y="5"/>
                      <a:pt x="2" y="3"/>
                    </a:cubicBezTo>
                    <a:cubicBezTo>
                      <a:pt x="3" y="1"/>
                      <a:pt x="5" y="0"/>
                      <a:pt x="8" y="0"/>
                    </a:cubicBezTo>
                    <a:cubicBezTo>
                      <a:pt x="13" y="0"/>
                      <a:pt x="15" y="3"/>
                      <a:pt x="15" y="11"/>
                    </a:cubicBezTo>
                    <a:cubicBezTo>
                      <a:pt x="15" y="14"/>
                      <a:pt x="15" y="17"/>
                      <a:pt x="13"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grpSp>
      </p:grpSp>
      <p:grpSp>
        <p:nvGrpSpPr>
          <p:cNvPr id="108" name="Group 107"/>
          <p:cNvGrpSpPr/>
          <p:nvPr/>
        </p:nvGrpSpPr>
        <p:grpSpPr>
          <a:xfrm>
            <a:off x="405268" y="1746428"/>
            <a:ext cx="1878733" cy="4624423"/>
            <a:chOff x="274638" y="1220800"/>
            <a:chExt cx="1878733" cy="5002200"/>
          </a:xfrm>
        </p:grpSpPr>
        <p:sp>
          <p:nvSpPr>
            <p:cNvPr id="109" name="TextBox 108"/>
            <p:cNvSpPr txBox="1"/>
            <p:nvPr/>
          </p:nvSpPr>
          <p:spPr>
            <a:xfrm>
              <a:off x="274638" y="1220800"/>
              <a:ext cx="1878733" cy="858932"/>
            </a:xfrm>
            <a:prstGeom prst="rect">
              <a:avLst/>
            </a:prstGeom>
            <a:noFill/>
          </p:spPr>
          <p:txBody>
            <a:bodyPr wrap="square" lIns="91440" tIns="146304" rIns="182880" bIns="146304" rtlCol="0">
              <a:spAutoFit/>
            </a:bodyPr>
            <a:lstStyle/>
            <a:p>
              <a:pPr lvl="0">
                <a:lnSpc>
                  <a:spcPct val="90000"/>
                </a:lnSpc>
                <a:spcAft>
                  <a:spcPts val="1200"/>
                </a:spcAft>
              </a:pPr>
              <a:r>
                <a:rPr lang="en-US" b="0">
                  <a:solidFill>
                    <a:srgbClr val="000000"/>
                  </a:solidFill>
                  <a:latin typeface="Segoe UI" panose="020B0502040204020203" pitchFamily="34" charset="0"/>
                  <a:cs typeface="Segoe UI" panose="020B0502040204020203" pitchFamily="34" charset="0"/>
                </a:rPr>
                <a:t>Communication Infrastructure</a:t>
              </a:r>
              <a:endParaRPr lang="en-US" b="0" dirty="0">
                <a:solidFill>
                  <a:srgbClr val="000000"/>
                </a:solidFill>
                <a:latin typeface="Segoe UI" panose="020B0502040204020203" pitchFamily="34" charset="0"/>
                <a:cs typeface="Segoe UI" panose="020B0502040204020203" pitchFamily="34" charset="0"/>
              </a:endParaRPr>
            </a:p>
          </p:txBody>
        </p:sp>
        <p:grpSp>
          <p:nvGrpSpPr>
            <p:cNvPr id="110" name="Group 361"/>
            <p:cNvGrpSpPr>
              <a:grpSpLocks noChangeAspect="1"/>
            </p:cNvGrpSpPr>
            <p:nvPr/>
          </p:nvGrpSpPr>
          <p:grpSpPr bwMode="auto">
            <a:xfrm>
              <a:off x="474663" y="2859088"/>
              <a:ext cx="1177925" cy="3363912"/>
              <a:chOff x="378" y="1801"/>
              <a:chExt cx="742" cy="2119"/>
            </a:xfrm>
          </p:grpSpPr>
          <p:sp>
            <p:nvSpPr>
              <p:cNvPr id="111" name="AutoShape 360"/>
              <p:cNvSpPr>
                <a:spLocks noChangeAspect="1" noChangeArrowheads="1" noTextEdit="1"/>
              </p:cNvSpPr>
              <p:nvPr/>
            </p:nvSpPr>
            <p:spPr bwMode="auto">
              <a:xfrm>
                <a:off x="378" y="1801"/>
                <a:ext cx="742" cy="2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2" name="Rectangle 362"/>
              <p:cNvSpPr>
                <a:spLocks noChangeArrowheads="1"/>
              </p:cNvSpPr>
              <p:nvPr/>
            </p:nvSpPr>
            <p:spPr bwMode="auto">
              <a:xfrm>
                <a:off x="853" y="2040"/>
                <a:ext cx="225" cy="20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3" name="Rectangle 363"/>
              <p:cNvSpPr>
                <a:spLocks noChangeArrowheads="1"/>
              </p:cNvSpPr>
              <p:nvPr/>
            </p:nvSpPr>
            <p:spPr bwMode="auto">
              <a:xfrm>
                <a:off x="380" y="2242"/>
                <a:ext cx="740" cy="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4" name="Rectangle 364"/>
              <p:cNvSpPr>
                <a:spLocks noChangeArrowheads="1"/>
              </p:cNvSpPr>
              <p:nvPr/>
            </p:nvSpPr>
            <p:spPr bwMode="auto">
              <a:xfrm>
                <a:off x="422" y="2276"/>
                <a:ext cx="656" cy="3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5" name="Rectangle 365"/>
              <p:cNvSpPr>
                <a:spLocks noChangeArrowheads="1"/>
              </p:cNvSpPr>
              <p:nvPr/>
            </p:nvSpPr>
            <p:spPr bwMode="auto">
              <a:xfrm>
                <a:off x="380" y="2605"/>
                <a:ext cx="740" cy="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6" name="Rectangle 366"/>
              <p:cNvSpPr>
                <a:spLocks noChangeArrowheads="1"/>
              </p:cNvSpPr>
              <p:nvPr/>
            </p:nvSpPr>
            <p:spPr bwMode="auto">
              <a:xfrm>
                <a:off x="422" y="2637"/>
                <a:ext cx="656" cy="3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7" name="Rectangle 367"/>
              <p:cNvSpPr>
                <a:spLocks noChangeArrowheads="1"/>
              </p:cNvSpPr>
              <p:nvPr/>
            </p:nvSpPr>
            <p:spPr bwMode="auto">
              <a:xfrm>
                <a:off x="502" y="2968"/>
                <a:ext cx="496" cy="3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8" name="Rectangle 368"/>
              <p:cNvSpPr>
                <a:spLocks noChangeArrowheads="1"/>
              </p:cNvSpPr>
              <p:nvPr/>
            </p:nvSpPr>
            <p:spPr bwMode="auto">
              <a:xfrm>
                <a:off x="544" y="3000"/>
                <a:ext cx="413" cy="5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9" name="Rectangle 369"/>
              <p:cNvSpPr>
                <a:spLocks noChangeArrowheads="1"/>
              </p:cNvSpPr>
              <p:nvPr/>
            </p:nvSpPr>
            <p:spPr bwMode="auto">
              <a:xfrm>
                <a:off x="594" y="2312"/>
                <a:ext cx="484" cy="2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0" name="Freeform 370"/>
              <p:cNvSpPr>
                <a:spLocks/>
              </p:cNvSpPr>
              <p:nvPr/>
            </p:nvSpPr>
            <p:spPr bwMode="auto">
              <a:xfrm>
                <a:off x="594" y="2673"/>
                <a:ext cx="484" cy="295"/>
              </a:xfrm>
              <a:custGeom>
                <a:avLst/>
                <a:gdLst>
                  <a:gd name="T0" fmla="*/ 363 w 484"/>
                  <a:gd name="T1" fmla="*/ 295 h 295"/>
                  <a:gd name="T2" fmla="*/ 484 w 484"/>
                  <a:gd name="T3" fmla="*/ 0 h 295"/>
                  <a:gd name="T4" fmla="*/ 0 w 484"/>
                  <a:gd name="T5" fmla="*/ 0 h 295"/>
                  <a:gd name="T6" fmla="*/ 0 w 484"/>
                  <a:gd name="T7" fmla="*/ 295 h 295"/>
                  <a:gd name="T8" fmla="*/ 363 w 484"/>
                  <a:gd name="T9" fmla="*/ 295 h 295"/>
                </a:gdLst>
                <a:ahLst/>
                <a:cxnLst>
                  <a:cxn ang="0">
                    <a:pos x="T0" y="T1"/>
                  </a:cxn>
                  <a:cxn ang="0">
                    <a:pos x="T2" y="T3"/>
                  </a:cxn>
                  <a:cxn ang="0">
                    <a:pos x="T4" y="T5"/>
                  </a:cxn>
                  <a:cxn ang="0">
                    <a:pos x="T6" y="T7"/>
                  </a:cxn>
                  <a:cxn ang="0">
                    <a:pos x="T8" y="T9"/>
                  </a:cxn>
                </a:cxnLst>
                <a:rect l="0" t="0" r="r" b="b"/>
                <a:pathLst>
                  <a:path w="484" h="295">
                    <a:moveTo>
                      <a:pt x="363" y="295"/>
                    </a:moveTo>
                    <a:lnTo>
                      <a:pt x="484" y="0"/>
                    </a:lnTo>
                    <a:lnTo>
                      <a:pt x="0" y="0"/>
                    </a:lnTo>
                    <a:lnTo>
                      <a:pt x="0" y="295"/>
                    </a:lnTo>
                    <a:lnTo>
                      <a:pt x="363" y="29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1" name="Rectangle 371"/>
              <p:cNvSpPr>
                <a:spLocks noChangeArrowheads="1"/>
              </p:cNvSpPr>
              <p:nvPr/>
            </p:nvSpPr>
            <p:spPr bwMode="auto">
              <a:xfrm>
                <a:off x="422" y="2312"/>
                <a:ext cx="172" cy="29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2" name="Rectangle 372"/>
              <p:cNvSpPr>
                <a:spLocks noChangeArrowheads="1"/>
              </p:cNvSpPr>
              <p:nvPr/>
            </p:nvSpPr>
            <p:spPr bwMode="auto">
              <a:xfrm>
                <a:off x="651" y="2424"/>
                <a:ext cx="172" cy="7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3" name="Freeform 373"/>
              <p:cNvSpPr>
                <a:spLocks/>
              </p:cNvSpPr>
              <p:nvPr/>
            </p:nvSpPr>
            <p:spPr bwMode="auto">
              <a:xfrm>
                <a:off x="422" y="2673"/>
                <a:ext cx="172" cy="295"/>
              </a:xfrm>
              <a:custGeom>
                <a:avLst/>
                <a:gdLst>
                  <a:gd name="T0" fmla="*/ 122 w 172"/>
                  <a:gd name="T1" fmla="*/ 295 h 295"/>
                  <a:gd name="T2" fmla="*/ 172 w 172"/>
                  <a:gd name="T3" fmla="*/ 295 h 295"/>
                  <a:gd name="T4" fmla="*/ 172 w 172"/>
                  <a:gd name="T5" fmla="*/ 0 h 295"/>
                  <a:gd name="T6" fmla="*/ 0 w 172"/>
                  <a:gd name="T7" fmla="*/ 0 h 295"/>
                  <a:gd name="T8" fmla="*/ 122 w 172"/>
                  <a:gd name="T9" fmla="*/ 295 h 295"/>
                </a:gdLst>
                <a:ahLst/>
                <a:cxnLst>
                  <a:cxn ang="0">
                    <a:pos x="T0" y="T1"/>
                  </a:cxn>
                  <a:cxn ang="0">
                    <a:pos x="T2" y="T3"/>
                  </a:cxn>
                  <a:cxn ang="0">
                    <a:pos x="T4" y="T5"/>
                  </a:cxn>
                  <a:cxn ang="0">
                    <a:pos x="T6" y="T7"/>
                  </a:cxn>
                  <a:cxn ang="0">
                    <a:pos x="T8" y="T9"/>
                  </a:cxn>
                </a:cxnLst>
                <a:rect l="0" t="0" r="r" b="b"/>
                <a:pathLst>
                  <a:path w="172" h="295">
                    <a:moveTo>
                      <a:pt x="122" y="295"/>
                    </a:moveTo>
                    <a:lnTo>
                      <a:pt x="172" y="295"/>
                    </a:lnTo>
                    <a:lnTo>
                      <a:pt x="172" y="0"/>
                    </a:lnTo>
                    <a:lnTo>
                      <a:pt x="0" y="0"/>
                    </a:lnTo>
                    <a:lnTo>
                      <a:pt x="122" y="29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4" name="Freeform 374"/>
              <p:cNvSpPr>
                <a:spLocks/>
              </p:cNvSpPr>
              <p:nvPr/>
            </p:nvSpPr>
            <p:spPr bwMode="auto">
              <a:xfrm>
                <a:off x="578" y="3096"/>
                <a:ext cx="35" cy="88"/>
              </a:xfrm>
              <a:custGeom>
                <a:avLst/>
                <a:gdLst>
                  <a:gd name="T0" fmla="*/ 18 w 18"/>
                  <a:gd name="T1" fmla="*/ 0 h 44"/>
                  <a:gd name="T2" fmla="*/ 18 w 18"/>
                  <a:gd name="T3" fmla="*/ 44 h 44"/>
                  <a:gd name="T4" fmla="*/ 9 w 18"/>
                  <a:gd name="T5" fmla="*/ 44 h 44"/>
                  <a:gd name="T6" fmla="*/ 9 w 18"/>
                  <a:gd name="T7" fmla="*/ 10 h 44"/>
                  <a:gd name="T8" fmla="*/ 7 w 18"/>
                  <a:gd name="T9" fmla="*/ 12 h 44"/>
                  <a:gd name="T10" fmla="*/ 5 w 18"/>
                  <a:gd name="T11" fmla="*/ 13 h 44"/>
                  <a:gd name="T12" fmla="*/ 2 w 18"/>
                  <a:gd name="T13" fmla="*/ 14 h 44"/>
                  <a:gd name="T14" fmla="*/ 0 w 18"/>
                  <a:gd name="T15" fmla="*/ 14 h 44"/>
                  <a:gd name="T16" fmla="*/ 0 w 18"/>
                  <a:gd name="T17" fmla="*/ 6 h 44"/>
                  <a:gd name="T18" fmla="*/ 7 w 18"/>
                  <a:gd name="T19" fmla="*/ 3 h 44"/>
                  <a:gd name="T20" fmla="*/ 13 w 18"/>
                  <a:gd name="T21" fmla="*/ 0 h 44"/>
                  <a:gd name="T22" fmla="*/ 18 w 18"/>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44">
                    <a:moveTo>
                      <a:pt x="18" y="0"/>
                    </a:moveTo>
                    <a:cubicBezTo>
                      <a:pt x="18" y="44"/>
                      <a:pt x="18" y="44"/>
                      <a:pt x="18" y="44"/>
                    </a:cubicBezTo>
                    <a:cubicBezTo>
                      <a:pt x="9" y="44"/>
                      <a:pt x="9" y="44"/>
                      <a:pt x="9" y="44"/>
                    </a:cubicBezTo>
                    <a:cubicBezTo>
                      <a:pt x="9" y="10"/>
                      <a:pt x="9" y="10"/>
                      <a:pt x="9" y="10"/>
                    </a:cubicBezTo>
                    <a:cubicBezTo>
                      <a:pt x="8" y="11"/>
                      <a:pt x="8" y="11"/>
                      <a:pt x="7" y="12"/>
                    </a:cubicBezTo>
                    <a:cubicBezTo>
                      <a:pt x="6" y="12"/>
                      <a:pt x="6" y="13"/>
                      <a:pt x="5" y="13"/>
                    </a:cubicBezTo>
                    <a:cubicBezTo>
                      <a:pt x="4" y="13"/>
                      <a:pt x="3" y="13"/>
                      <a:pt x="2" y="14"/>
                    </a:cubicBezTo>
                    <a:cubicBezTo>
                      <a:pt x="1" y="14"/>
                      <a:pt x="0" y="14"/>
                      <a:pt x="0" y="14"/>
                    </a:cubicBezTo>
                    <a:cubicBezTo>
                      <a:pt x="0" y="6"/>
                      <a:pt x="0" y="6"/>
                      <a:pt x="0" y="6"/>
                    </a:cubicBezTo>
                    <a:cubicBezTo>
                      <a:pt x="2" y="5"/>
                      <a:pt x="4" y="5"/>
                      <a:pt x="7" y="3"/>
                    </a:cubicBezTo>
                    <a:cubicBezTo>
                      <a:pt x="9" y="2"/>
                      <a:pt x="11" y="1"/>
                      <a:pt x="13" y="0"/>
                    </a:cubicBezTo>
                    <a:lnTo>
                      <a:pt x="1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5" name="Freeform 375"/>
              <p:cNvSpPr>
                <a:spLocks noEditPoints="1"/>
              </p:cNvSpPr>
              <p:nvPr/>
            </p:nvSpPr>
            <p:spPr bwMode="auto">
              <a:xfrm>
                <a:off x="645" y="3096"/>
                <a:ext cx="62" cy="90"/>
              </a:xfrm>
              <a:custGeom>
                <a:avLst/>
                <a:gdLst>
                  <a:gd name="T0" fmla="*/ 15 w 31"/>
                  <a:gd name="T1" fmla="*/ 45 h 45"/>
                  <a:gd name="T2" fmla="*/ 0 w 31"/>
                  <a:gd name="T3" fmla="*/ 23 h 45"/>
                  <a:gd name="T4" fmla="*/ 4 w 31"/>
                  <a:gd name="T5" fmla="*/ 6 h 45"/>
                  <a:gd name="T6" fmla="*/ 16 w 31"/>
                  <a:gd name="T7" fmla="*/ 0 h 45"/>
                  <a:gd name="T8" fmla="*/ 31 w 31"/>
                  <a:gd name="T9" fmla="*/ 22 h 45"/>
                  <a:gd name="T10" fmla="*/ 27 w 31"/>
                  <a:gd name="T11" fmla="*/ 39 h 45"/>
                  <a:gd name="T12" fmla="*/ 15 w 31"/>
                  <a:gd name="T13" fmla="*/ 45 h 45"/>
                  <a:gd name="T14" fmla="*/ 16 w 31"/>
                  <a:gd name="T15" fmla="*/ 7 h 45"/>
                  <a:gd name="T16" fmla="*/ 9 w 31"/>
                  <a:gd name="T17" fmla="*/ 23 h 45"/>
                  <a:gd name="T18" fmla="*/ 15 w 31"/>
                  <a:gd name="T19" fmla="*/ 37 h 45"/>
                  <a:gd name="T20" fmla="*/ 21 w 31"/>
                  <a:gd name="T21" fmla="*/ 22 h 45"/>
                  <a:gd name="T22" fmla="*/ 16 w 31"/>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5">
                    <a:moveTo>
                      <a:pt x="15" y="45"/>
                    </a:moveTo>
                    <a:cubicBezTo>
                      <a:pt x="5" y="45"/>
                      <a:pt x="0" y="38"/>
                      <a:pt x="0" y="23"/>
                    </a:cubicBezTo>
                    <a:cubicBezTo>
                      <a:pt x="0" y="16"/>
                      <a:pt x="1" y="10"/>
                      <a:pt x="4" y="6"/>
                    </a:cubicBezTo>
                    <a:cubicBezTo>
                      <a:pt x="7" y="2"/>
                      <a:pt x="11" y="0"/>
                      <a:pt x="16" y="0"/>
                    </a:cubicBezTo>
                    <a:cubicBezTo>
                      <a:pt x="26" y="0"/>
                      <a:pt x="31" y="7"/>
                      <a:pt x="31" y="22"/>
                    </a:cubicBezTo>
                    <a:cubicBezTo>
                      <a:pt x="31" y="29"/>
                      <a:pt x="30" y="35"/>
                      <a:pt x="27" y="39"/>
                    </a:cubicBezTo>
                    <a:cubicBezTo>
                      <a:pt x="24" y="43"/>
                      <a:pt x="20" y="45"/>
                      <a:pt x="15" y="45"/>
                    </a:cubicBezTo>
                    <a:close/>
                    <a:moveTo>
                      <a:pt x="16" y="7"/>
                    </a:moveTo>
                    <a:cubicBezTo>
                      <a:pt x="11" y="7"/>
                      <a:pt x="9" y="12"/>
                      <a:pt x="9" y="23"/>
                    </a:cubicBezTo>
                    <a:cubicBezTo>
                      <a:pt x="9" y="33"/>
                      <a:pt x="11" y="37"/>
                      <a:pt x="15" y="37"/>
                    </a:cubicBezTo>
                    <a:cubicBezTo>
                      <a:pt x="19" y="37"/>
                      <a:pt x="21" y="32"/>
                      <a:pt x="21" y="22"/>
                    </a:cubicBezTo>
                    <a:cubicBezTo>
                      <a:pt x="21" y="12"/>
                      <a:pt x="19" y="7"/>
                      <a:pt x="16" y="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6" name="Freeform 376"/>
              <p:cNvSpPr>
                <a:spLocks/>
              </p:cNvSpPr>
              <p:nvPr/>
            </p:nvSpPr>
            <p:spPr bwMode="auto">
              <a:xfrm>
                <a:off x="725" y="3096"/>
                <a:ext cx="36" cy="88"/>
              </a:xfrm>
              <a:custGeom>
                <a:avLst/>
                <a:gdLst>
                  <a:gd name="T0" fmla="*/ 18 w 18"/>
                  <a:gd name="T1" fmla="*/ 0 h 44"/>
                  <a:gd name="T2" fmla="*/ 18 w 18"/>
                  <a:gd name="T3" fmla="*/ 44 h 44"/>
                  <a:gd name="T4" fmla="*/ 9 w 18"/>
                  <a:gd name="T5" fmla="*/ 44 h 44"/>
                  <a:gd name="T6" fmla="*/ 9 w 18"/>
                  <a:gd name="T7" fmla="*/ 10 h 44"/>
                  <a:gd name="T8" fmla="*/ 7 w 18"/>
                  <a:gd name="T9" fmla="*/ 12 h 44"/>
                  <a:gd name="T10" fmla="*/ 5 w 18"/>
                  <a:gd name="T11" fmla="*/ 13 h 44"/>
                  <a:gd name="T12" fmla="*/ 2 w 18"/>
                  <a:gd name="T13" fmla="*/ 14 h 44"/>
                  <a:gd name="T14" fmla="*/ 0 w 18"/>
                  <a:gd name="T15" fmla="*/ 14 h 44"/>
                  <a:gd name="T16" fmla="*/ 0 w 18"/>
                  <a:gd name="T17" fmla="*/ 6 h 44"/>
                  <a:gd name="T18" fmla="*/ 7 w 18"/>
                  <a:gd name="T19" fmla="*/ 3 h 44"/>
                  <a:gd name="T20" fmla="*/ 13 w 18"/>
                  <a:gd name="T21" fmla="*/ 0 h 44"/>
                  <a:gd name="T22" fmla="*/ 18 w 18"/>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44">
                    <a:moveTo>
                      <a:pt x="18" y="0"/>
                    </a:moveTo>
                    <a:cubicBezTo>
                      <a:pt x="18" y="44"/>
                      <a:pt x="18" y="44"/>
                      <a:pt x="18" y="44"/>
                    </a:cubicBezTo>
                    <a:cubicBezTo>
                      <a:pt x="9" y="44"/>
                      <a:pt x="9" y="44"/>
                      <a:pt x="9" y="44"/>
                    </a:cubicBezTo>
                    <a:cubicBezTo>
                      <a:pt x="9" y="10"/>
                      <a:pt x="9" y="10"/>
                      <a:pt x="9" y="10"/>
                    </a:cubicBezTo>
                    <a:cubicBezTo>
                      <a:pt x="8" y="11"/>
                      <a:pt x="8" y="11"/>
                      <a:pt x="7" y="12"/>
                    </a:cubicBezTo>
                    <a:cubicBezTo>
                      <a:pt x="6" y="12"/>
                      <a:pt x="6" y="13"/>
                      <a:pt x="5" y="13"/>
                    </a:cubicBezTo>
                    <a:cubicBezTo>
                      <a:pt x="4" y="13"/>
                      <a:pt x="3" y="13"/>
                      <a:pt x="2" y="14"/>
                    </a:cubicBezTo>
                    <a:cubicBezTo>
                      <a:pt x="1" y="14"/>
                      <a:pt x="0" y="14"/>
                      <a:pt x="0" y="14"/>
                    </a:cubicBezTo>
                    <a:cubicBezTo>
                      <a:pt x="0" y="6"/>
                      <a:pt x="0" y="6"/>
                      <a:pt x="0" y="6"/>
                    </a:cubicBezTo>
                    <a:cubicBezTo>
                      <a:pt x="2" y="5"/>
                      <a:pt x="4" y="5"/>
                      <a:pt x="7" y="3"/>
                    </a:cubicBezTo>
                    <a:cubicBezTo>
                      <a:pt x="9" y="2"/>
                      <a:pt x="11" y="1"/>
                      <a:pt x="13" y="0"/>
                    </a:cubicBezTo>
                    <a:lnTo>
                      <a:pt x="1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7" name="Freeform 377"/>
              <p:cNvSpPr>
                <a:spLocks noEditPoints="1"/>
              </p:cNvSpPr>
              <p:nvPr/>
            </p:nvSpPr>
            <p:spPr bwMode="auto">
              <a:xfrm>
                <a:off x="568" y="3220"/>
                <a:ext cx="63" cy="89"/>
              </a:xfrm>
              <a:custGeom>
                <a:avLst/>
                <a:gdLst>
                  <a:gd name="T0" fmla="*/ 16 w 32"/>
                  <a:gd name="T1" fmla="*/ 45 h 45"/>
                  <a:gd name="T2" fmla="*/ 0 w 32"/>
                  <a:gd name="T3" fmla="*/ 23 h 45"/>
                  <a:gd name="T4" fmla="*/ 4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8"/>
                      <a:pt x="16" y="38"/>
                    </a:cubicBezTo>
                    <a:cubicBezTo>
                      <a:pt x="20" y="38"/>
                      <a:pt x="22" y="32"/>
                      <a:pt x="22" y="22"/>
                    </a:cubicBezTo>
                    <a:cubicBezTo>
                      <a:pt x="22" y="12"/>
                      <a:pt x="20" y="7"/>
                      <a:pt x="16" y="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8" name="Freeform 378"/>
              <p:cNvSpPr>
                <a:spLocks/>
              </p:cNvSpPr>
              <p:nvPr/>
            </p:nvSpPr>
            <p:spPr bwMode="auto">
              <a:xfrm>
                <a:off x="653" y="3220"/>
                <a:ext cx="38" cy="87"/>
              </a:xfrm>
              <a:custGeom>
                <a:avLst/>
                <a:gdLst>
                  <a:gd name="T0" fmla="*/ 19 w 19"/>
                  <a:gd name="T1" fmla="*/ 0 h 44"/>
                  <a:gd name="T2" fmla="*/ 19 w 19"/>
                  <a:gd name="T3" fmla="*/ 44 h 44"/>
                  <a:gd name="T4" fmla="*/ 9 w 19"/>
                  <a:gd name="T5" fmla="*/ 44 h 44"/>
                  <a:gd name="T6" fmla="*/ 9 w 19"/>
                  <a:gd name="T7" fmla="*/ 10 h 44"/>
                  <a:gd name="T8" fmla="*/ 7 w 19"/>
                  <a:gd name="T9" fmla="*/ 12 h 44"/>
                  <a:gd name="T10" fmla="*/ 5 w 19"/>
                  <a:gd name="T11" fmla="*/ 13 h 44"/>
                  <a:gd name="T12" fmla="*/ 3 w 19"/>
                  <a:gd name="T13" fmla="*/ 14 h 44"/>
                  <a:gd name="T14" fmla="*/ 0 w 19"/>
                  <a:gd name="T15" fmla="*/ 14 h 44"/>
                  <a:gd name="T16" fmla="*/ 0 w 19"/>
                  <a:gd name="T17" fmla="*/ 6 h 44"/>
                  <a:gd name="T18" fmla="*/ 7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0"/>
                      <a:pt x="9" y="10"/>
                      <a:pt x="9" y="10"/>
                    </a:cubicBezTo>
                    <a:cubicBezTo>
                      <a:pt x="9" y="11"/>
                      <a:pt x="8" y="11"/>
                      <a:pt x="7" y="12"/>
                    </a:cubicBezTo>
                    <a:cubicBezTo>
                      <a:pt x="7" y="12"/>
                      <a:pt x="6" y="13"/>
                      <a:pt x="5" y="13"/>
                    </a:cubicBezTo>
                    <a:cubicBezTo>
                      <a:pt x="4" y="13"/>
                      <a:pt x="3" y="14"/>
                      <a:pt x="3" y="14"/>
                    </a:cubicBezTo>
                    <a:cubicBezTo>
                      <a:pt x="2" y="14"/>
                      <a:pt x="1" y="14"/>
                      <a:pt x="0" y="14"/>
                    </a:cubicBezTo>
                    <a:cubicBezTo>
                      <a:pt x="0" y="6"/>
                      <a:pt x="0" y="6"/>
                      <a:pt x="0" y="6"/>
                    </a:cubicBezTo>
                    <a:cubicBezTo>
                      <a:pt x="2" y="5"/>
                      <a:pt x="5" y="5"/>
                      <a:pt x="7" y="3"/>
                    </a:cubicBezTo>
                    <a:cubicBezTo>
                      <a:pt x="9" y="2"/>
                      <a:pt x="11" y="1"/>
                      <a:pt x="13" y="0"/>
                    </a:cubicBezTo>
                    <a:lnTo>
                      <a:pt x="19"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9" name="Freeform 379"/>
              <p:cNvSpPr>
                <a:spLocks noEditPoints="1"/>
              </p:cNvSpPr>
              <p:nvPr/>
            </p:nvSpPr>
            <p:spPr bwMode="auto">
              <a:xfrm>
                <a:off x="715" y="3220"/>
                <a:ext cx="64" cy="89"/>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5"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8"/>
                      <a:pt x="16" y="38"/>
                    </a:cubicBezTo>
                    <a:cubicBezTo>
                      <a:pt x="20" y="38"/>
                      <a:pt x="22" y="32"/>
                      <a:pt x="22" y="22"/>
                    </a:cubicBezTo>
                    <a:cubicBezTo>
                      <a:pt x="22" y="12"/>
                      <a:pt x="20" y="7"/>
                      <a:pt x="16" y="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0" name="Freeform 380"/>
              <p:cNvSpPr>
                <a:spLocks noEditPoints="1"/>
              </p:cNvSpPr>
              <p:nvPr/>
            </p:nvSpPr>
            <p:spPr bwMode="auto">
              <a:xfrm>
                <a:off x="568" y="3589"/>
                <a:ext cx="63" cy="90"/>
              </a:xfrm>
              <a:custGeom>
                <a:avLst/>
                <a:gdLst>
                  <a:gd name="T0" fmla="*/ 16 w 32"/>
                  <a:gd name="T1" fmla="*/ 45 h 45"/>
                  <a:gd name="T2" fmla="*/ 0 w 32"/>
                  <a:gd name="T3" fmla="*/ 23 h 45"/>
                  <a:gd name="T4" fmla="*/ 4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7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5"/>
                      <a:pt x="2" y="10"/>
                      <a:pt x="4"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7"/>
                      <a:pt x="16" y="37"/>
                    </a:cubicBezTo>
                    <a:cubicBezTo>
                      <a:pt x="20" y="37"/>
                      <a:pt x="22" y="32"/>
                      <a:pt x="22" y="22"/>
                    </a:cubicBezTo>
                    <a:cubicBezTo>
                      <a:pt x="22" y="12"/>
                      <a:pt x="20" y="7"/>
                      <a:pt x="16" y="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1" name="Freeform 381"/>
              <p:cNvSpPr>
                <a:spLocks/>
              </p:cNvSpPr>
              <p:nvPr/>
            </p:nvSpPr>
            <p:spPr bwMode="auto">
              <a:xfrm>
                <a:off x="653" y="3589"/>
                <a:ext cx="38" cy="88"/>
              </a:xfrm>
              <a:custGeom>
                <a:avLst/>
                <a:gdLst>
                  <a:gd name="T0" fmla="*/ 19 w 19"/>
                  <a:gd name="T1" fmla="*/ 0 h 44"/>
                  <a:gd name="T2" fmla="*/ 19 w 19"/>
                  <a:gd name="T3" fmla="*/ 44 h 44"/>
                  <a:gd name="T4" fmla="*/ 9 w 19"/>
                  <a:gd name="T5" fmla="*/ 44 h 44"/>
                  <a:gd name="T6" fmla="*/ 9 w 19"/>
                  <a:gd name="T7" fmla="*/ 10 h 44"/>
                  <a:gd name="T8" fmla="*/ 7 w 19"/>
                  <a:gd name="T9" fmla="*/ 12 h 44"/>
                  <a:gd name="T10" fmla="*/ 5 w 19"/>
                  <a:gd name="T11" fmla="*/ 13 h 44"/>
                  <a:gd name="T12" fmla="*/ 3 w 19"/>
                  <a:gd name="T13" fmla="*/ 14 h 44"/>
                  <a:gd name="T14" fmla="*/ 0 w 19"/>
                  <a:gd name="T15" fmla="*/ 14 h 44"/>
                  <a:gd name="T16" fmla="*/ 0 w 19"/>
                  <a:gd name="T17" fmla="*/ 6 h 44"/>
                  <a:gd name="T18" fmla="*/ 7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0"/>
                      <a:pt x="9" y="10"/>
                      <a:pt x="9" y="10"/>
                    </a:cubicBezTo>
                    <a:cubicBezTo>
                      <a:pt x="9" y="11"/>
                      <a:pt x="8" y="11"/>
                      <a:pt x="7" y="12"/>
                    </a:cubicBezTo>
                    <a:cubicBezTo>
                      <a:pt x="7" y="12"/>
                      <a:pt x="6" y="13"/>
                      <a:pt x="5" y="13"/>
                    </a:cubicBezTo>
                    <a:cubicBezTo>
                      <a:pt x="4" y="13"/>
                      <a:pt x="3" y="13"/>
                      <a:pt x="3" y="14"/>
                    </a:cubicBezTo>
                    <a:cubicBezTo>
                      <a:pt x="2" y="14"/>
                      <a:pt x="1" y="14"/>
                      <a:pt x="0" y="14"/>
                    </a:cubicBezTo>
                    <a:cubicBezTo>
                      <a:pt x="0" y="6"/>
                      <a:pt x="0" y="6"/>
                      <a:pt x="0" y="6"/>
                    </a:cubicBezTo>
                    <a:cubicBezTo>
                      <a:pt x="2" y="5"/>
                      <a:pt x="5" y="4"/>
                      <a:pt x="7" y="3"/>
                    </a:cubicBezTo>
                    <a:cubicBezTo>
                      <a:pt x="9" y="2"/>
                      <a:pt x="11" y="1"/>
                      <a:pt x="13" y="0"/>
                    </a:cubicBezTo>
                    <a:lnTo>
                      <a:pt x="1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2" name="Freeform 382"/>
              <p:cNvSpPr>
                <a:spLocks noEditPoints="1"/>
              </p:cNvSpPr>
              <p:nvPr/>
            </p:nvSpPr>
            <p:spPr bwMode="auto">
              <a:xfrm>
                <a:off x="715" y="3589"/>
                <a:ext cx="64" cy="90"/>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7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5"/>
                      <a:pt x="2" y="10"/>
                      <a:pt x="5"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7"/>
                      <a:pt x="16" y="37"/>
                    </a:cubicBezTo>
                    <a:cubicBezTo>
                      <a:pt x="20" y="37"/>
                      <a:pt x="22" y="32"/>
                      <a:pt x="22" y="22"/>
                    </a:cubicBezTo>
                    <a:cubicBezTo>
                      <a:pt x="22" y="12"/>
                      <a:pt x="20" y="7"/>
                      <a:pt x="16" y="7"/>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3" name="Freeform 383"/>
              <p:cNvSpPr>
                <a:spLocks noEditPoints="1"/>
              </p:cNvSpPr>
              <p:nvPr/>
            </p:nvSpPr>
            <p:spPr bwMode="auto">
              <a:xfrm>
                <a:off x="568" y="3343"/>
                <a:ext cx="63" cy="90"/>
              </a:xfrm>
              <a:custGeom>
                <a:avLst/>
                <a:gdLst>
                  <a:gd name="T0" fmla="*/ 16 w 32"/>
                  <a:gd name="T1" fmla="*/ 45 h 45"/>
                  <a:gd name="T2" fmla="*/ 0 w 32"/>
                  <a:gd name="T3" fmla="*/ 23 h 45"/>
                  <a:gd name="T4" fmla="*/ 4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8"/>
                      <a:pt x="16" y="38"/>
                    </a:cubicBezTo>
                    <a:cubicBezTo>
                      <a:pt x="20" y="38"/>
                      <a:pt x="22" y="33"/>
                      <a:pt x="22" y="22"/>
                    </a:cubicBezTo>
                    <a:cubicBezTo>
                      <a:pt x="22" y="12"/>
                      <a:pt x="20" y="7"/>
                      <a:pt x="16" y="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4" name="Freeform 384"/>
              <p:cNvSpPr>
                <a:spLocks noEditPoints="1"/>
              </p:cNvSpPr>
              <p:nvPr/>
            </p:nvSpPr>
            <p:spPr bwMode="auto">
              <a:xfrm>
                <a:off x="645" y="3343"/>
                <a:ext cx="62" cy="90"/>
              </a:xfrm>
              <a:custGeom>
                <a:avLst/>
                <a:gdLst>
                  <a:gd name="T0" fmla="*/ 15 w 31"/>
                  <a:gd name="T1" fmla="*/ 45 h 45"/>
                  <a:gd name="T2" fmla="*/ 0 w 31"/>
                  <a:gd name="T3" fmla="*/ 23 h 45"/>
                  <a:gd name="T4" fmla="*/ 4 w 31"/>
                  <a:gd name="T5" fmla="*/ 6 h 45"/>
                  <a:gd name="T6" fmla="*/ 16 w 31"/>
                  <a:gd name="T7" fmla="*/ 0 h 45"/>
                  <a:gd name="T8" fmla="*/ 31 w 31"/>
                  <a:gd name="T9" fmla="*/ 22 h 45"/>
                  <a:gd name="T10" fmla="*/ 27 w 31"/>
                  <a:gd name="T11" fmla="*/ 39 h 45"/>
                  <a:gd name="T12" fmla="*/ 15 w 31"/>
                  <a:gd name="T13" fmla="*/ 45 h 45"/>
                  <a:gd name="T14" fmla="*/ 16 w 31"/>
                  <a:gd name="T15" fmla="*/ 7 h 45"/>
                  <a:gd name="T16" fmla="*/ 9 w 31"/>
                  <a:gd name="T17" fmla="*/ 23 h 45"/>
                  <a:gd name="T18" fmla="*/ 15 w 31"/>
                  <a:gd name="T19" fmla="*/ 38 h 45"/>
                  <a:gd name="T20" fmla="*/ 21 w 31"/>
                  <a:gd name="T21" fmla="*/ 22 h 45"/>
                  <a:gd name="T22" fmla="*/ 16 w 31"/>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5">
                    <a:moveTo>
                      <a:pt x="15" y="45"/>
                    </a:moveTo>
                    <a:cubicBezTo>
                      <a:pt x="5" y="45"/>
                      <a:pt x="0" y="38"/>
                      <a:pt x="0" y="23"/>
                    </a:cubicBezTo>
                    <a:cubicBezTo>
                      <a:pt x="0" y="16"/>
                      <a:pt x="1" y="10"/>
                      <a:pt x="4" y="6"/>
                    </a:cubicBezTo>
                    <a:cubicBezTo>
                      <a:pt x="7" y="2"/>
                      <a:pt x="11" y="0"/>
                      <a:pt x="16" y="0"/>
                    </a:cubicBezTo>
                    <a:cubicBezTo>
                      <a:pt x="26" y="0"/>
                      <a:pt x="31" y="7"/>
                      <a:pt x="31" y="22"/>
                    </a:cubicBezTo>
                    <a:cubicBezTo>
                      <a:pt x="31" y="29"/>
                      <a:pt x="30" y="35"/>
                      <a:pt x="27" y="39"/>
                    </a:cubicBezTo>
                    <a:cubicBezTo>
                      <a:pt x="24" y="43"/>
                      <a:pt x="20" y="45"/>
                      <a:pt x="15" y="45"/>
                    </a:cubicBezTo>
                    <a:close/>
                    <a:moveTo>
                      <a:pt x="16" y="7"/>
                    </a:moveTo>
                    <a:cubicBezTo>
                      <a:pt x="11" y="7"/>
                      <a:pt x="9" y="12"/>
                      <a:pt x="9" y="23"/>
                    </a:cubicBezTo>
                    <a:cubicBezTo>
                      <a:pt x="9" y="33"/>
                      <a:pt x="11" y="38"/>
                      <a:pt x="15" y="38"/>
                    </a:cubicBezTo>
                    <a:cubicBezTo>
                      <a:pt x="19" y="38"/>
                      <a:pt x="21" y="33"/>
                      <a:pt x="21" y="22"/>
                    </a:cubicBezTo>
                    <a:cubicBezTo>
                      <a:pt x="21" y="12"/>
                      <a:pt x="19" y="7"/>
                      <a:pt x="16" y="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5" name="Freeform 385"/>
              <p:cNvSpPr>
                <a:spLocks/>
              </p:cNvSpPr>
              <p:nvPr/>
            </p:nvSpPr>
            <p:spPr bwMode="auto">
              <a:xfrm>
                <a:off x="725" y="3343"/>
                <a:ext cx="36" cy="88"/>
              </a:xfrm>
              <a:custGeom>
                <a:avLst/>
                <a:gdLst>
                  <a:gd name="T0" fmla="*/ 18 w 18"/>
                  <a:gd name="T1" fmla="*/ 0 h 44"/>
                  <a:gd name="T2" fmla="*/ 18 w 18"/>
                  <a:gd name="T3" fmla="*/ 44 h 44"/>
                  <a:gd name="T4" fmla="*/ 9 w 18"/>
                  <a:gd name="T5" fmla="*/ 44 h 44"/>
                  <a:gd name="T6" fmla="*/ 9 w 18"/>
                  <a:gd name="T7" fmla="*/ 11 h 44"/>
                  <a:gd name="T8" fmla="*/ 7 w 18"/>
                  <a:gd name="T9" fmla="*/ 12 h 44"/>
                  <a:gd name="T10" fmla="*/ 5 w 18"/>
                  <a:gd name="T11" fmla="*/ 13 h 44"/>
                  <a:gd name="T12" fmla="*/ 2 w 18"/>
                  <a:gd name="T13" fmla="*/ 14 h 44"/>
                  <a:gd name="T14" fmla="*/ 0 w 18"/>
                  <a:gd name="T15" fmla="*/ 14 h 44"/>
                  <a:gd name="T16" fmla="*/ 0 w 18"/>
                  <a:gd name="T17" fmla="*/ 6 h 44"/>
                  <a:gd name="T18" fmla="*/ 7 w 18"/>
                  <a:gd name="T19" fmla="*/ 3 h 44"/>
                  <a:gd name="T20" fmla="*/ 13 w 18"/>
                  <a:gd name="T21" fmla="*/ 0 h 44"/>
                  <a:gd name="T22" fmla="*/ 18 w 18"/>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44">
                    <a:moveTo>
                      <a:pt x="18" y="0"/>
                    </a:moveTo>
                    <a:cubicBezTo>
                      <a:pt x="18" y="44"/>
                      <a:pt x="18" y="44"/>
                      <a:pt x="18" y="44"/>
                    </a:cubicBezTo>
                    <a:cubicBezTo>
                      <a:pt x="9" y="44"/>
                      <a:pt x="9" y="44"/>
                      <a:pt x="9" y="44"/>
                    </a:cubicBezTo>
                    <a:cubicBezTo>
                      <a:pt x="9" y="11"/>
                      <a:pt x="9" y="11"/>
                      <a:pt x="9" y="11"/>
                    </a:cubicBezTo>
                    <a:cubicBezTo>
                      <a:pt x="8" y="11"/>
                      <a:pt x="8" y="11"/>
                      <a:pt x="7" y="12"/>
                    </a:cubicBezTo>
                    <a:cubicBezTo>
                      <a:pt x="6" y="12"/>
                      <a:pt x="6" y="13"/>
                      <a:pt x="5" y="13"/>
                    </a:cubicBezTo>
                    <a:cubicBezTo>
                      <a:pt x="4" y="13"/>
                      <a:pt x="3" y="14"/>
                      <a:pt x="2" y="14"/>
                    </a:cubicBezTo>
                    <a:cubicBezTo>
                      <a:pt x="1" y="14"/>
                      <a:pt x="0" y="14"/>
                      <a:pt x="0" y="14"/>
                    </a:cubicBezTo>
                    <a:cubicBezTo>
                      <a:pt x="0" y="6"/>
                      <a:pt x="0" y="6"/>
                      <a:pt x="0" y="6"/>
                    </a:cubicBezTo>
                    <a:cubicBezTo>
                      <a:pt x="2" y="6"/>
                      <a:pt x="4" y="5"/>
                      <a:pt x="7" y="3"/>
                    </a:cubicBezTo>
                    <a:cubicBezTo>
                      <a:pt x="9" y="2"/>
                      <a:pt x="11" y="1"/>
                      <a:pt x="13" y="0"/>
                    </a:cubicBezTo>
                    <a:lnTo>
                      <a:pt x="1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6" name="Freeform 386"/>
              <p:cNvSpPr>
                <a:spLocks/>
              </p:cNvSpPr>
              <p:nvPr/>
            </p:nvSpPr>
            <p:spPr bwMode="auto">
              <a:xfrm>
                <a:off x="578" y="3467"/>
                <a:ext cx="35" cy="88"/>
              </a:xfrm>
              <a:custGeom>
                <a:avLst/>
                <a:gdLst>
                  <a:gd name="T0" fmla="*/ 18 w 18"/>
                  <a:gd name="T1" fmla="*/ 0 h 44"/>
                  <a:gd name="T2" fmla="*/ 18 w 18"/>
                  <a:gd name="T3" fmla="*/ 44 h 44"/>
                  <a:gd name="T4" fmla="*/ 9 w 18"/>
                  <a:gd name="T5" fmla="*/ 44 h 44"/>
                  <a:gd name="T6" fmla="*/ 9 w 18"/>
                  <a:gd name="T7" fmla="*/ 11 h 44"/>
                  <a:gd name="T8" fmla="*/ 7 w 18"/>
                  <a:gd name="T9" fmla="*/ 12 h 44"/>
                  <a:gd name="T10" fmla="*/ 5 w 18"/>
                  <a:gd name="T11" fmla="*/ 13 h 44"/>
                  <a:gd name="T12" fmla="*/ 2 w 18"/>
                  <a:gd name="T13" fmla="*/ 14 h 44"/>
                  <a:gd name="T14" fmla="*/ 0 w 18"/>
                  <a:gd name="T15" fmla="*/ 14 h 44"/>
                  <a:gd name="T16" fmla="*/ 0 w 18"/>
                  <a:gd name="T17" fmla="*/ 6 h 44"/>
                  <a:gd name="T18" fmla="*/ 7 w 18"/>
                  <a:gd name="T19" fmla="*/ 3 h 44"/>
                  <a:gd name="T20" fmla="*/ 13 w 18"/>
                  <a:gd name="T21" fmla="*/ 0 h 44"/>
                  <a:gd name="T22" fmla="*/ 18 w 18"/>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44">
                    <a:moveTo>
                      <a:pt x="18" y="0"/>
                    </a:moveTo>
                    <a:cubicBezTo>
                      <a:pt x="18" y="44"/>
                      <a:pt x="18" y="44"/>
                      <a:pt x="18" y="44"/>
                    </a:cubicBezTo>
                    <a:cubicBezTo>
                      <a:pt x="9" y="44"/>
                      <a:pt x="9" y="44"/>
                      <a:pt x="9" y="44"/>
                    </a:cubicBezTo>
                    <a:cubicBezTo>
                      <a:pt x="9" y="11"/>
                      <a:pt x="9" y="11"/>
                      <a:pt x="9" y="11"/>
                    </a:cubicBezTo>
                    <a:cubicBezTo>
                      <a:pt x="8" y="11"/>
                      <a:pt x="8" y="11"/>
                      <a:pt x="7" y="12"/>
                    </a:cubicBezTo>
                    <a:cubicBezTo>
                      <a:pt x="6" y="12"/>
                      <a:pt x="6" y="13"/>
                      <a:pt x="5" y="13"/>
                    </a:cubicBezTo>
                    <a:cubicBezTo>
                      <a:pt x="4" y="13"/>
                      <a:pt x="3" y="14"/>
                      <a:pt x="2" y="14"/>
                    </a:cubicBezTo>
                    <a:cubicBezTo>
                      <a:pt x="1" y="14"/>
                      <a:pt x="0" y="14"/>
                      <a:pt x="0" y="14"/>
                    </a:cubicBezTo>
                    <a:cubicBezTo>
                      <a:pt x="0" y="6"/>
                      <a:pt x="0" y="6"/>
                      <a:pt x="0" y="6"/>
                    </a:cubicBezTo>
                    <a:cubicBezTo>
                      <a:pt x="2" y="6"/>
                      <a:pt x="4" y="5"/>
                      <a:pt x="7" y="3"/>
                    </a:cubicBezTo>
                    <a:cubicBezTo>
                      <a:pt x="9" y="2"/>
                      <a:pt x="11" y="1"/>
                      <a:pt x="13" y="0"/>
                    </a:cubicBezTo>
                    <a:lnTo>
                      <a:pt x="1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7" name="Freeform 387"/>
              <p:cNvSpPr>
                <a:spLocks/>
              </p:cNvSpPr>
              <p:nvPr/>
            </p:nvSpPr>
            <p:spPr bwMode="auto">
              <a:xfrm>
                <a:off x="875" y="3096"/>
                <a:ext cx="38" cy="88"/>
              </a:xfrm>
              <a:custGeom>
                <a:avLst/>
                <a:gdLst>
                  <a:gd name="T0" fmla="*/ 19 w 19"/>
                  <a:gd name="T1" fmla="*/ 0 h 44"/>
                  <a:gd name="T2" fmla="*/ 19 w 19"/>
                  <a:gd name="T3" fmla="*/ 44 h 44"/>
                  <a:gd name="T4" fmla="*/ 9 w 19"/>
                  <a:gd name="T5" fmla="*/ 44 h 44"/>
                  <a:gd name="T6" fmla="*/ 9 w 19"/>
                  <a:gd name="T7" fmla="*/ 10 h 44"/>
                  <a:gd name="T8" fmla="*/ 7 w 19"/>
                  <a:gd name="T9" fmla="*/ 12 h 44"/>
                  <a:gd name="T10" fmla="*/ 5 w 19"/>
                  <a:gd name="T11" fmla="*/ 13 h 44"/>
                  <a:gd name="T12" fmla="*/ 2 w 19"/>
                  <a:gd name="T13" fmla="*/ 14 h 44"/>
                  <a:gd name="T14" fmla="*/ 0 w 19"/>
                  <a:gd name="T15" fmla="*/ 14 h 44"/>
                  <a:gd name="T16" fmla="*/ 0 w 19"/>
                  <a:gd name="T17" fmla="*/ 6 h 44"/>
                  <a:gd name="T18" fmla="*/ 7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0"/>
                      <a:pt x="9" y="10"/>
                      <a:pt x="9" y="10"/>
                    </a:cubicBezTo>
                    <a:cubicBezTo>
                      <a:pt x="9" y="11"/>
                      <a:pt x="8" y="11"/>
                      <a:pt x="7" y="12"/>
                    </a:cubicBezTo>
                    <a:cubicBezTo>
                      <a:pt x="6" y="12"/>
                      <a:pt x="6" y="13"/>
                      <a:pt x="5" y="13"/>
                    </a:cubicBezTo>
                    <a:cubicBezTo>
                      <a:pt x="4" y="13"/>
                      <a:pt x="3" y="13"/>
                      <a:pt x="2" y="14"/>
                    </a:cubicBezTo>
                    <a:cubicBezTo>
                      <a:pt x="2" y="14"/>
                      <a:pt x="1" y="14"/>
                      <a:pt x="0" y="14"/>
                    </a:cubicBezTo>
                    <a:cubicBezTo>
                      <a:pt x="0" y="6"/>
                      <a:pt x="0" y="6"/>
                      <a:pt x="0" y="6"/>
                    </a:cubicBezTo>
                    <a:cubicBezTo>
                      <a:pt x="2" y="5"/>
                      <a:pt x="5" y="5"/>
                      <a:pt x="7" y="3"/>
                    </a:cubicBezTo>
                    <a:cubicBezTo>
                      <a:pt x="9" y="2"/>
                      <a:pt x="11" y="1"/>
                      <a:pt x="13" y="0"/>
                    </a:cubicBezTo>
                    <a:lnTo>
                      <a:pt x="1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8" name="Freeform 388"/>
              <p:cNvSpPr>
                <a:spLocks noEditPoints="1"/>
              </p:cNvSpPr>
              <p:nvPr/>
            </p:nvSpPr>
            <p:spPr bwMode="auto">
              <a:xfrm>
                <a:off x="865" y="3220"/>
                <a:ext cx="64" cy="89"/>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6" y="45"/>
                      <a:pt x="0" y="38"/>
                      <a:pt x="0" y="23"/>
                    </a:cubicBezTo>
                    <a:cubicBezTo>
                      <a:pt x="0" y="16"/>
                      <a:pt x="2" y="10"/>
                      <a:pt x="5" y="6"/>
                    </a:cubicBezTo>
                    <a:cubicBezTo>
                      <a:pt x="7" y="2"/>
                      <a:pt x="12" y="0"/>
                      <a:pt x="17" y="0"/>
                    </a:cubicBezTo>
                    <a:cubicBezTo>
                      <a:pt x="27" y="0"/>
                      <a:pt x="32" y="7"/>
                      <a:pt x="32" y="22"/>
                    </a:cubicBezTo>
                    <a:cubicBezTo>
                      <a:pt x="32" y="29"/>
                      <a:pt x="31" y="35"/>
                      <a:pt x="28" y="39"/>
                    </a:cubicBezTo>
                    <a:cubicBezTo>
                      <a:pt x="25" y="43"/>
                      <a:pt x="21" y="45"/>
                      <a:pt x="16" y="45"/>
                    </a:cubicBezTo>
                    <a:close/>
                    <a:moveTo>
                      <a:pt x="16" y="7"/>
                    </a:moveTo>
                    <a:cubicBezTo>
                      <a:pt x="12" y="7"/>
                      <a:pt x="10" y="12"/>
                      <a:pt x="10" y="23"/>
                    </a:cubicBezTo>
                    <a:cubicBezTo>
                      <a:pt x="10" y="33"/>
                      <a:pt x="12" y="38"/>
                      <a:pt x="16" y="38"/>
                    </a:cubicBezTo>
                    <a:cubicBezTo>
                      <a:pt x="20" y="38"/>
                      <a:pt x="22" y="32"/>
                      <a:pt x="22" y="22"/>
                    </a:cubicBezTo>
                    <a:cubicBezTo>
                      <a:pt x="22" y="12"/>
                      <a:pt x="20" y="7"/>
                      <a:pt x="16" y="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9" name="Freeform 389"/>
              <p:cNvSpPr>
                <a:spLocks noEditPoints="1"/>
              </p:cNvSpPr>
              <p:nvPr/>
            </p:nvSpPr>
            <p:spPr bwMode="auto">
              <a:xfrm>
                <a:off x="865" y="3343"/>
                <a:ext cx="64" cy="90"/>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6" y="45"/>
                      <a:pt x="0" y="38"/>
                      <a:pt x="0" y="23"/>
                    </a:cubicBezTo>
                    <a:cubicBezTo>
                      <a:pt x="0" y="16"/>
                      <a:pt x="2" y="10"/>
                      <a:pt x="5" y="6"/>
                    </a:cubicBezTo>
                    <a:cubicBezTo>
                      <a:pt x="7" y="2"/>
                      <a:pt x="12" y="0"/>
                      <a:pt x="17" y="0"/>
                    </a:cubicBezTo>
                    <a:cubicBezTo>
                      <a:pt x="27" y="0"/>
                      <a:pt x="32" y="7"/>
                      <a:pt x="32" y="22"/>
                    </a:cubicBezTo>
                    <a:cubicBezTo>
                      <a:pt x="32" y="29"/>
                      <a:pt x="31" y="35"/>
                      <a:pt x="28" y="39"/>
                    </a:cubicBezTo>
                    <a:cubicBezTo>
                      <a:pt x="25" y="43"/>
                      <a:pt x="21" y="45"/>
                      <a:pt x="16" y="45"/>
                    </a:cubicBezTo>
                    <a:close/>
                    <a:moveTo>
                      <a:pt x="16" y="7"/>
                    </a:moveTo>
                    <a:cubicBezTo>
                      <a:pt x="12" y="7"/>
                      <a:pt x="10" y="12"/>
                      <a:pt x="10" y="23"/>
                    </a:cubicBezTo>
                    <a:cubicBezTo>
                      <a:pt x="10" y="33"/>
                      <a:pt x="12" y="38"/>
                      <a:pt x="16" y="38"/>
                    </a:cubicBezTo>
                    <a:cubicBezTo>
                      <a:pt x="20" y="38"/>
                      <a:pt x="22" y="33"/>
                      <a:pt x="22" y="22"/>
                    </a:cubicBezTo>
                    <a:cubicBezTo>
                      <a:pt x="22" y="12"/>
                      <a:pt x="20" y="7"/>
                      <a:pt x="16" y="7"/>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0" name="Freeform 390"/>
              <p:cNvSpPr>
                <a:spLocks/>
              </p:cNvSpPr>
              <p:nvPr/>
            </p:nvSpPr>
            <p:spPr bwMode="auto">
              <a:xfrm>
                <a:off x="875" y="3467"/>
                <a:ext cx="38" cy="88"/>
              </a:xfrm>
              <a:custGeom>
                <a:avLst/>
                <a:gdLst>
                  <a:gd name="T0" fmla="*/ 19 w 19"/>
                  <a:gd name="T1" fmla="*/ 0 h 44"/>
                  <a:gd name="T2" fmla="*/ 19 w 19"/>
                  <a:gd name="T3" fmla="*/ 44 h 44"/>
                  <a:gd name="T4" fmla="*/ 9 w 19"/>
                  <a:gd name="T5" fmla="*/ 44 h 44"/>
                  <a:gd name="T6" fmla="*/ 9 w 19"/>
                  <a:gd name="T7" fmla="*/ 11 h 44"/>
                  <a:gd name="T8" fmla="*/ 7 w 19"/>
                  <a:gd name="T9" fmla="*/ 12 h 44"/>
                  <a:gd name="T10" fmla="*/ 5 w 19"/>
                  <a:gd name="T11" fmla="*/ 13 h 44"/>
                  <a:gd name="T12" fmla="*/ 2 w 19"/>
                  <a:gd name="T13" fmla="*/ 14 h 44"/>
                  <a:gd name="T14" fmla="*/ 0 w 19"/>
                  <a:gd name="T15" fmla="*/ 14 h 44"/>
                  <a:gd name="T16" fmla="*/ 0 w 19"/>
                  <a:gd name="T17" fmla="*/ 6 h 44"/>
                  <a:gd name="T18" fmla="*/ 7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1"/>
                      <a:pt x="9" y="11"/>
                      <a:pt x="9" y="11"/>
                    </a:cubicBezTo>
                    <a:cubicBezTo>
                      <a:pt x="9" y="11"/>
                      <a:pt x="8" y="11"/>
                      <a:pt x="7" y="12"/>
                    </a:cubicBezTo>
                    <a:cubicBezTo>
                      <a:pt x="6" y="12"/>
                      <a:pt x="6" y="13"/>
                      <a:pt x="5" y="13"/>
                    </a:cubicBezTo>
                    <a:cubicBezTo>
                      <a:pt x="4" y="13"/>
                      <a:pt x="3" y="14"/>
                      <a:pt x="2" y="14"/>
                    </a:cubicBezTo>
                    <a:cubicBezTo>
                      <a:pt x="2" y="14"/>
                      <a:pt x="1" y="14"/>
                      <a:pt x="0" y="14"/>
                    </a:cubicBezTo>
                    <a:cubicBezTo>
                      <a:pt x="0" y="6"/>
                      <a:pt x="0" y="6"/>
                      <a:pt x="0" y="6"/>
                    </a:cubicBezTo>
                    <a:cubicBezTo>
                      <a:pt x="2" y="6"/>
                      <a:pt x="5" y="5"/>
                      <a:pt x="7" y="3"/>
                    </a:cubicBezTo>
                    <a:cubicBezTo>
                      <a:pt x="9" y="2"/>
                      <a:pt x="11" y="1"/>
                      <a:pt x="13" y="0"/>
                    </a:cubicBezTo>
                    <a:lnTo>
                      <a:pt x="19"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1" name="Freeform 391"/>
              <p:cNvSpPr>
                <a:spLocks/>
              </p:cNvSpPr>
              <p:nvPr/>
            </p:nvSpPr>
            <p:spPr bwMode="auto">
              <a:xfrm>
                <a:off x="653" y="3467"/>
                <a:ext cx="38" cy="88"/>
              </a:xfrm>
              <a:custGeom>
                <a:avLst/>
                <a:gdLst>
                  <a:gd name="T0" fmla="*/ 19 w 19"/>
                  <a:gd name="T1" fmla="*/ 0 h 44"/>
                  <a:gd name="T2" fmla="*/ 19 w 19"/>
                  <a:gd name="T3" fmla="*/ 44 h 44"/>
                  <a:gd name="T4" fmla="*/ 9 w 19"/>
                  <a:gd name="T5" fmla="*/ 44 h 44"/>
                  <a:gd name="T6" fmla="*/ 9 w 19"/>
                  <a:gd name="T7" fmla="*/ 11 h 44"/>
                  <a:gd name="T8" fmla="*/ 7 w 19"/>
                  <a:gd name="T9" fmla="*/ 12 h 44"/>
                  <a:gd name="T10" fmla="*/ 5 w 19"/>
                  <a:gd name="T11" fmla="*/ 13 h 44"/>
                  <a:gd name="T12" fmla="*/ 3 w 19"/>
                  <a:gd name="T13" fmla="*/ 14 h 44"/>
                  <a:gd name="T14" fmla="*/ 0 w 19"/>
                  <a:gd name="T15" fmla="*/ 14 h 44"/>
                  <a:gd name="T16" fmla="*/ 0 w 19"/>
                  <a:gd name="T17" fmla="*/ 6 h 44"/>
                  <a:gd name="T18" fmla="*/ 7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1"/>
                      <a:pt x="9" y="11"/>
                      <a:pt x="9" y="11"/>
                    </a:cubicBezTo>
                    <a:cubicBezTo>
                      <a:pt x="9" y="11"/>
                      <a:pt x="8" y="11"/>
                      <a:pt x="7" y="12"/>
                    </a:cubicBezTo>
                    <a:cubicBezTo>
                      <a:pt x="7" y="12"/>
                      <a:pt x="6" y="13"/>
                      <a:pt x="5" y="13"/>
                    </a:cubicBezTo>
                    <a:cubicBezTo>
                      <a:pt x="4" y="13"/>
                      <a:pt x="3" y="14"/>
                      <a:pt x="3" y="14"/>
                    </a:cubicBezTo>
                    <a:cubicBezTo>
                      <a:pt x="2" y="14"/>
                      <a:pt x="1" y="14"/>
                      <a:pt x="0" y="14"/>
                    </a:cubicBezTo>
                    <a:cubicBezTo>
                      <a:pt x="0" y="6"/>
                      <a:pt x="0" y="6"/>
                      <a:pt x="0" y="6"/>
                    </a:cubicBezTo>
                    <a:cubicBezTo>
                      <a:pt x="2" y="6"/>
                      <a:pt x="5" y="5"/>
                      <a:pt x="7" y="3"/>
                    </a:cubicBezTo>
                    <a:cubicBezTo>
                      <a:pt x="9" y="2"/>
                      <a:pt x="11" y="1"/>
                      <a:pt x="13" y="0"/>
                    </a:cubicBezTo>
                    <a:lnTo>
                      <a:pt x="1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2" name="Freeform 392"/>
              <p:cNvSpPr>
                <a:spLocks noEditPoints="1"/>
              </p:cNvSpPr>
              <p:nvPr/>
            </p:nvSpPr>
            <p:spPr bwMode="auto">
              <a:xfrm>
                <a:off x="789" y="3096"/>
                <a:ext cx="64" cy="90"/>
              </a:xfrm>
              <a:custGeom>
                <a:avLst/>
                <a:gdLst>
                  <a:gd name="T0" fmla="*/ 16 w 32"/>
                  <a:gd name="T1" fmla="*/ 45 h 45"/>
                  <a:gd name="T2" fmla="*/ 0 w 32"/>
                  <a:gd name="T3" fmla="*/ 23 h 45"/>
                  <a:gd name="T4" fmla="*/ 4 w 32"/>
                  <a:gd name="T5" fmla="*/ 6 h 45"/>
                  <a:gd name="T6" fmla="*/ 16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7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6"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7"/>
                      <a:pt x="16" y="37"/>
                    </a:cubicBezTo>
                    <a:cubicBezTo>
                      <a:pt x="20" y="37"/>
                      <a:pt x="22" y="32"/>
                      <a:pt x="22" y="22"/>
                    </a:cubicBezTo>
                    <a:cubicBezTo>
                      <a:pt x="22" y="12"/>
                      <a:pt x="20" y="7"/>
                      <a:pt x="16" y="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3" name="Freeform 393"/>
              <p:cNvSpPr>
                <a:spLocks/>
              </p:cNvSpPr>
              <p:nvPr/>
            </p:nvSpPr>
            <p:spPr bwMode="auto">
              <a:xfrm>
                <a:off x="797" y="3220"/>
                <a:ext cx="38" cy="87"/>
              </a:xfrm>
              <a:custGeom>
                <a:avLst/>
                <a:gdLst>
                  <a:gd name="T0" fmla="*/ 19 w 19"/>
                  <a:gd name="T1" fmla="*/ 0 h 44"/>
                  <a:gd name="T2" fmla="*/ 19 w 19"/>
                  <a:gd name="T3" fmla="*/ 44 h 44"/>
                  <a:gd name="T4" fmla="*/ 10 w 19"/>
                  <a:gd name="T5" fmla="*/ 44 h 44"/>
                  <a:gd name="T6" fmla="*/ 10 w 19"/>
                  <a:gd name="T7" fmla="*/ 10 h 44"/>
                  <a:gd name="T8" fmla="*/ 8 w 19"/>
                  <a:gd name="T9" fmla="*/ 12 h 44"/>
                  <a:gd name="T10" fmla="*/ 6 w 19"/>
                  <a:gd name="T11" fmla="*/ 13 h 44"/>
                  <a:gd name="T12" fmla="*/ 3 w 19"/>
                  <a:gd name="T13" fmla="*/ 14 h 44"/>
                  <a:gd name="T14" fmla="*/ 0 w 19"/>
                  <a:gd name="T15" fmla="*/ 14 h 44"/>
                  <a:gd name="T16" fmla="*/ 0 w 19"/>
                  <a:gd name="T17" fmla="*/ 6 h 44"/>
                  <a:gd name="T18" fmla="*/ 8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10" y="44"/>
                      <a:pt x="10" y="44"/>
                      <a:pt x="10" y="44"/>
                    </a:cubicBezTo>
                    <a:cubicBezTo>
                      <a:pt x="10" y="10"/>
                      <a:pt x="10" y="10"/>
                      <a:pt x="10" y="10"/>
                    </a:cubicBezTo>
                    <a:cubicBezTo>
                      <a:pt x="9" y="11"/>
                      <a:pt x="9" y="11"/>
                      <a:pt x="8" y="12"/>
                    </a:cubicBezTo>
                    <a:cubicBezTo>
                      <a:pt x="7" y="12"/>
                      <a:pt x="6" y="13"/>
                      <a:pt x="6" y="13"/>
                    </a:cubicBezTo>
                    <a:cubicBezTo>
                      <a:pt x="5" y="13"/>
                      <a:pt x="4" y="14"/>
                      <a:pt x="3" y="14"/>
                    </a:cubicBezTo>
                    <a:cubicBezTo>
                      <a:pt x="2" y="14"/>
                      <a:pt x="1" y="14"/>
                      <a:pt x="0" y="14"/>
                    </a:cubicBezTo>
                    <a:cubicBezTo>
                      <a:pt x="0" y="6"/>
                      <a:pt x="0" y="6"/>
                      <a:pt x="0" y="6"/>
                    </a:cubicBezTo>
                    <a:cubicBezTo>
                      <a:pt x="3" y="5"/>
                      <a:pt x="5" y="5"/>
                      <a:pt x="8" y="3"/>
                    </a:cubicBezTo>
                    <a:cubicBezTo>
                      <a:pt x="10" y="2"/>
                      <a:pt x="12" y="1"/>
                      <a:pt x="13" y="0"/>
                    </a:cubicBezTo>
                    <a:lnTo>
                      <a:pt x="1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4" name="Freeform 394"/>
              <p:cNvSpPr>
                <a:spLocks/>
              </p:cNvSpPr>
              <p:nvPr/>
            </p:nvSpPr>
            <p:spPr bwMode="auto">
              <a:xfrm>
                <a:off x="797" y="3589"/>
                <a:ext cx="38" cy="88"/>
              </a:xfrm>
              <a:custGeom>
                <a:avLst/>
                <a:gdLst>
                  <a:gd name="T0" fmla="*/ 19 w 19"/>
                  <a:gd name="T1" fmla="*/ 0 h 44"/>
                  <a:gd name="T2" fmla="*/ 19 w 19"/>
                  <a:gd name="T3" fmla="*/ 44 h 44"/>
                  <a:gd name="T4" fmla="*/ 10 w 19"/>
                  <a:gd name="T5" fmla="*/ 44 h 44"/>
                  <a:gd name="T6" fmla="*/ 10 w 19"/>
                  <a:gd name="T7" fmla="*/ 10 h 44"/>
                  <a:gd name="T8" fmla="*/ 8 w 19"/>
                  <a:gd name="T9" fmla="*/ 12 h 44"/>
                  <a:gd name="T10" fmla="*/ 6 w 19"/>
                  <a:gd name="T11" fmla="*/ 13 h 44"/>
                  <a:gd name="T12" fmla="*/ 3 w 19"/>
                  <a:gd name="T13" fmla="*/ 14 h 44"/>
                  <a:gd name="T14" fmla="*/ 0 w 19"/>
                  <a:gd name="T15" fmla="*/ 14 h 44"/>
                  <a:gd name="T16" fmla="*/ 0 w 19"/>
                  <a:gd name="T17" fmla="*/ 6 h 44"/>
                  <a:gd name="T18" fmla="*/ 8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10" y="44"/>
                      <a:pt x="10" y="44"/>
                      <a:pt x="10" y="44"/>
                    </a:cubicBezTo>
                    <a:cubicBezTo>
                      <a:pt x="10" y="10"/>
                      <a:pt x="10" y="10"/>
                      <a:pt x="10" y="10"/>
                    </a:cubicBezTo>
                    <a:cubicBezTo>
                      <a:pt x="9" y="11"/>
                      <a:pt x="9" y="11"/>
                      <a:pt x="8" y="12"/>
                    </a:cubicBezTo>
                    <a:cubicBezTo>
                      <a:pt x="7" y="12"/>
                      <a:pt x="6" y="13"/>
                      <a:pt x="6" y="13"/>
                    </a:cubicBezTo>
                    <a:cubicBezTo>
                      <a:pt x="5" y="13"/>
                      <a:pt x="4" y="13"/>
                      <a:pt x="3" y="14"/>
                    </a:cubicBezTo>
                    <a:cubicBezTo>
                      <a:pt x="2" y="14"/>
                      <a:pt x="1" y="14"/>
                      <a:pt x="0" y="14"/>
                    </a:cubicBezTo>
                    <a:cubicBezTo>
                      <a:pt x="0" y="6"/>
                      <a:pt x="0" y="6"/>
                      <a:pt x="0" y="6"/>
                    </a:cubicBezTo>
                    <a:cubicBezTo>
                      <a:pt x="3" y="5"/>
                      <a:pt x="5" y="4"/>
                      <a:pt x="8" y="3"/>
                    </a:cubicBezTo>
                    <a:cubicBezTo>
                      <a:pt x="10" y="2"/>
                      <a:pt x="12" y="1"/>
                      <a:pt x="13" y="0"/>
                    </a:cubicBezTo>
                    <a:lnTo>
                      <a:pt x="19"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5" name="Freeform 395"/>
              <p:cNvSpPr>
                <a:spLocks noEditPoints="1"/>
              </p:cNvSpPr>
              <p:nvPr/>
            </p:nvSpPr>
            <p:spPr bwMode="auto">
              <a:xfrm>
                <a:off x="789" y="3343"/>
                <a:ext cx="64" cy="90"/>
              </a:xfrm>
              <a:custGeom>
                <a:avLst/>
                <a:gdLst>
                  <a:gd name="T0" fmla="*/ 16 w 32"/>
                  <a:gd name="T1" fmla="*/ 45 h 45"/>
                  <a:gd name="T2" fmla="*/ 0 w 32"/>
                  <a:gd name="T3" fmla="*/ 23 h 45"/>
                  <a:gd name="T4" fmla="*/ 4 w 32"/>
                  <a:gd name="T5" fmla="*/ 6 h 45"/>
                  <a:gd name="T6" fmla="*/ 16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6"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8"/>
                      <a:pt x="16" y="38"/>
                    </a:cubicBezTo>
                    <a:cubicBezTo>
                      <a:pt x="20" y="38"/>
                      <a:pt x="22" y="33"/>
                      <a:pt x="22" y="22"/>
                    </a:cubicBezTo>
                    <a:cubicBezTo>
                      <a:pt x="22" y="12"/>
                      <a:pt x="20" y="7"/>
                      <a:pt x="16" y="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6" name="Freeform 396"/>
              <p:cNvSpPr>
                <a:spLocks noEditPoints="1"/>
              </p:cNvSpPr>
              <p:nvPr/>
            </p:nvSpPr>
            <p:spPr bwMode="auto">
              <a:xfrm>
                <a:off x="568" y="3704"/>
                <a:ext cx="63" cy="90"/>
              </a:xfrm>
              <a:custGeom>
                <a:avLst/>
                <a:gdLst>
                  <a:gd name="T0" fmla="*/ 16 w 32"/>
                  <a:gd name="T1" fmla="*/ 45 h 45"/>
                  <a:gd name="T2" fmla="*/ 0 w 32"/>
                  <a:gd name="T3" fmla="*/ 23 h 45"/>
                  <a:gd name="T4" fmla="*/ 4 w 32"/>
                  <a:gd name="T5" fmla="*/ 6 h 45"/>
                  <a:gd name="T6" fmla="*/ 17 w 32"/>
                  <a:gd name="T7" fmla="*/ 0 h 45"/>
                  <a:gd name="T8" fmla="*/ 32 w 32"/>
                  <a:gd name="T9" fmla="*/ 22 h 45"/>
                  <a:gd name="T10" fmla="*/ 28 w 32"/>
                  <a:gd name="T11" fmla="*/ 39 h 45"/>
                  <a:gd name="T12" fmla="*/ 16 w 32"/>
                  <a:gd name="T13" fmla="*/ 45 h 45"/>
                  <a:gd name="T14" fmla="*/ 16 w 32"/>
                  <a:gd name="T15" fmla="*/ 8 h 45"/>
                  <a:gd name="T16" fmla="*/ 10 w 32"/>
                  <a:gd name="T17" fmla="*/ 23 h 45"/>
                  <a:gd name="T18" fmla="*/ 16 w 32"/>
                  <a:gd name="T19" fmla="*/ 38 h 45"/>
                  <a:gd name="T20" fmla="*/ 22 w 32"/>
                  <a:gd name="T21" fmla="*/ 23 h 45"/>
                  <a:gd name="T22" fmla="*/ 16 w 32"/>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7" y="0"/>
                    </a:cubicBezTo>
                    <a:cubicBezTo>
                      <a:pt x="27" y="0"/>
                      <a:pt x="32" y="8"/>
                      <a:pt x="32" y="22"/>
                    </a:cubicBezTo>
                    <a:cubicBezTo>
                      <a:pt x="32" y="30"/>
                      <a:pt x="30" y="35"/>
                      <a:pt x="28" y="39"/>
                    </a:cubicBezTo>
                    <a:cubicBezTo>
                      <a:pt x="25" y="43"/>
                      <a:pt x="21" y="45"/>
                      <a:pt x="16" y="45"/>
                    </a:cubicBezTo>
                    <a:close/>
                    <a:moveTo>
                      <a:pt x="16" y="8"/>
                    </a:moveTo>
                    <a:cubicBezTo>
                      <a:pt x="12" y="8"/>
                      <a:pt x="10" y="13"/>
                      <a:pt x="10" y="23"/>
                    </a:cubicBezTo>
                    <a:cubicBezTo>
                      <a:pt x="10" y="33"/>
                      <a:pt x="12" y="38"/>
                      <a:pt x="16" y="38"/>
                    </a:cubicBezTo>
                    <a:cubicBezTo>
                      <a:pt x="20" y="38"/>
                      <a:pt x="22" y="33"/>
                      <a:pt x="22" y="23"/>
                    </a:cubicBezTo>
                    <a:cubicBezTo>
                      <a:pt x="22" y="13"/>
                      <a:pt x="20" y="8"/>
                      <a:pt x="16" y="8"/>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7" name="Freeform 397"/>
              <p:cNvSpPr>
                <a:spLocks/>
              </p:cNvSpPr>
              <p:nvPr/>
            </p:nvSpPr>
            <p:spPr bwMode="auto">
              <a:xfrm>
                <a:off x="653" y="3704"/>
                <a:ext cx="38" cy="88"/>
              </a:xfrm>
              <a:custGeom>
                <a:avLst/>
                <a:gdLst>
                  <a:gd name="T0" fmla="*/ 19 w 19"/>
                  <a:gd name="T1" fmla="*/ 0 h 44"/>
                  <a:gd name="T2" fmla="*/ 19 w 19"/>
                  <a:gd name="T3" fmla="*/ 44 h 44"/>
                  <a:gd name="T4" fmla="*/ 9 w 19"/>
                  <a:gd name="T5" fmla="*/ 44 h 44"/>
                  <a:gd name="T6" fmla="*/ 9 w 19"/>
                  <a:gd name="T7" fmla="*/ 11 h 44"/>
                  <a:gd name="T8" fmla="*/ 7 w 19"/>
                  <a:gd name="T9" fmla="*/ 12 h 44"/>
                  <a:gd name="T10" fmla="*/ 5 w 19"/>
                  <a:gd name="T11" fmla="*/ 13 h 44"/>
                  <a:gd name="T12" fmla="*/ 3 w 19"/>
                  <a:gd name="T13" fmla="*/ 14 h 44"/>
                  <a:gd name="T14" fmla="*/ 0 w 19"/>
                  <a:gd name="T15" fmla="*/ 15 h 44"/>
                  <a:gd name="T16" fmla="*/ 0 w 19"/>
                  <a:gd name="T17" fmla="*/ 7 h 44"/>
                  <a:gd name="T18" fmla="*/ 7 w 19"/>
                  <a:gd name="T19" fmla="*/ 4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1"/>
                      <a:pt x="9" y="11"/>
                      <a:pt x="9" y="11"/>
                    </a:cubicBezTo>
                    <a:cubicBezTo>
                      <a:pt x="9" y="11"/>
                      <a:pt x="8" y="12"/>
                      <a:pt x="7" y="12"/>
                    </a:cubicBezTo>
                    <a:cubicBezTo>
                      <a:pt x="7" y="13"/>
                      <a:pt x="6" y="13"/>
                      <a:pt x="5" y="13"/>
                    </a:cubicBezTo>
                    <a:cubicBezTo>
                      <a:pt x="4" y="14"/>
                      <a:pt x="3" y="14"/>
                      <a:pt x="3" y="14"/>
                    </a:cubicBezTo>
                    <a:cubicBezTo>
                      <a:pt x="2" y="14"/>
                      <a:pt x="1" y="15"/>
                      <a:pt x="0" y="15"/>
                    </a:cubicBezTo>
                    <a:cubicBezTo>
                      <a:pt x="0" y="7"/>
                      <a:pt x="0" y="7"/>
                      <a:pt x="0" y="7"/>
                    </a:cubicBezTo>
                    <a:cubicBezTo>
                      <a:pt x="2" y="6"/>
                      <a:pt x="5" y="5"/>
                      <a:pt x="7" y="4"/>
                    </a:cubicBezTo>
                    <a:cubicBezTo>
                      <a:pt x="9" y="3"/>
                      <a:pt x="11" y="1"/>
                      <a:pt x="13" y="0"/>
                    </a:cubicBezTo>
                    <a:lnTo>
                      <a:pt x="19"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8" name="Freeform 398"/>
              <p:cNvSpPr>
                <a:spLocks noEditPoints="1"/>
              </p:cNvSpPr>
              <p:nvPr/>
            </p:nvSpPr>
            <p:spPr bwMode="auto">
              <a:xfrm>
                <a:off x="715" y="3704"/>
                <a:ext cx="64" cy="90"/>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8 h 45"/>
                  <a:gd name="T16" fmla="*/ 10 w 32"/>
                  <a:gd name="T17" fmla="*/ 23 h 45"/>
                  <a:gd name="T18" fmla="*/ 16 w 32"/>
                  <a:gd name="T19" fmla="*/ 38 h 45"/>
                  <a:gd name="T20" fmla="*/ 22 w 32"/>
                  <a:gd name="T21" fmla="*/ 23 h 45"/>
                  <a:gd name="T22" fmla="*/ 16 w 32"/>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5" y="6"/>
                    </a:cubicBezTo>
                    <a:cubicBezTo>
                      <a:pt x="7" y="2"/>
                      <a:pt x="11" y="0"/>
                      <a:pt x="17" y="0"/>
                    </a:cubicBezTo>
                    <a:cubicBezTo>
                      <a:pt x="27" y="0"/>
                      <a:pt x="32" y="8"/>
                      <a:pt x="32" y="22"/>
                    </a:cubicBezTo>
                    <a:cubicBezTo>
                      <a:pt x="32" y="30"/>
                      <a:pt x="30" y="35"/>
                      <a:pt x="28" y="39"/>
                    </a:cubicBezTo>
                    <a:cubicBezTo>
                      <a:pt x="25" y="43"/>
                      <a:pt x="21" y="45"/>
                      <a:pt x="16" y="45"/>
                    </a:cubicBezTo>
                    <a:close/>
                    <a:moveTo>
                      <a:pt x="16" y="8"/>
                    </a:moveTo>
                    <a:cubicBezTo>
                      <a:pt x="12" y="8"/>
                      <a:pt x="10" y="13"/>
                      <a:pt x="10" y="23"/>
                    </a:cubicBezTo>
                    <a:cubicBezTo>
                      <a:pt x="10" y="33"/>
                      <a:pt x="12" y="38"/>
                      <a:pt x="16" y="38"/>
                    </a:cubicBezTo>
                    <a:cubicBezTo>
                      <a:pt x="20" y="38"/>
                      <a:pt x="22" y="33"/>
                      <a:pt x="22" y="23"/>
                    </a:cubicBezTo>
                    <a:cubicBezTo>
                      <a:pt x="22" y="13"/>
                      <a:pt x="20" y="8"/>
                      <a:pt x="16" y="8"/>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9" name="Freeform 399"/>
              <p:cNvSpPr>
                <a:spLocks noEditPoints="1"/>
              </p:cNvSpPr>
              <p:nvPr/>
            </p:nvSpPr>
            <p:spPr bwMode="auto">
              <a:xfrm>
                <a:off x="568" y="3828"/>
                <a:ext cx="63" cy="90"/>
              </a:xfrm>
              <a:custGeom>
                <a:avLst/>
                <a:gdLst>
                  <a:gd name="T0" fmla="*/ 16 w 32"/>
                  <a:gd name="T1" fmla="*/ 45 h 45"/>
                  <a:gd name="T2" fmla="*/ 0 w 32"/>
                  <a:gd name="T3" fmla="*/ 23 h 45"/>
                  <a:gd name="T4" fmla="*/ 4 w 32"/>
                  <a:gd name="T5" fmla="*/ 6 h 45"/>
                  <a:gd name="T6" fmla="*/ 17 w 32"/>
                  <a:gd name="T7" fmla="*/ 0 h 45"/>
                  <a:gd name="T8" fmla="*/ 32 w 32"/>
                  <a:gd name="T9" fmla="*/ 22 h 45"/>
                  <a:gd name="T10" fmla="*/ 28 w 32"/>
                  <a:gd name="T11" fmla="*/ 39 h 45"/>
                  <a:gd name="T12" fmla="*/ 16 w 32"/>
                  <a:gd name="T13" fmla="*/ 45 h 45"/>
                  <a:gd name="T14" fmla="*/ 16 w 32"/>
                  <a:gd name="T15" fmla="*/ 8 h 45"/>
                  <a:gd name="T16" fmla="*/ 10 w 32"/>
                  <a:gd name="T17" fmla="*/ 23 h 45"/>
                  <a:gd name="T18" fmla="*/ 16 w 32"/>
                  <a:gd name="T19" fmla="*/ 38 h 45"/>
                  <a:gd name="T20" fmla="*/ 22 w 32"/>
                  <a:gd name="T21" fmla="*/ 23 h 45"/>
                  <a:gd name="T22" fmla="*/ 16 w 32"/>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7" y="0"/>
                    </a:cubicBezTo>
                    <a:cubicBezTo>
                      <a:pt x="27" y="0"/>
                      <a:pt x="32" y="8"/>
                      <a:pt x="32" y="22"/>
                    </a:cubicBezTo>
                    <a:cubicBezTo>
                      <a:pt x="32" y="30"/>
                      <a:pt x="30" y="35"/>
                      <a:pt x="28" y="39"/>
                    </a:cubicBezTo>
                    <a:cubicBezTo>
                      <a:pt x="25" y="43"/>
                      <a:pt x="21" y="45"/>
                      <a:pt x="16" y="45"/>
                    </a:cubicBezTo>
                    <a:close/>
                    <a:moveTo>
                      <a:pt x="16" y="8"/>
                    </a:moveTo>
                    <a:cubicBezTo>
                      <a:pt x="12" y="8"/>
                      <a:pt x="10" y="13"/>
                      <a:pt x="10" y="23"/>
                    </a:cubicBezTo>
                    <a:cubicBezTo>
                      <a:pt x="10" y="33"/>
                      <a:pt x="12" y="38"/>
                      <a:pt x="16" y="38"/>
                    </a:cubicBezTo>
                    <a:cubicBezTo>
                      <a:pt x="20" y="38"/>
                      <a:pt x="22" y="33"/>
                      <a:pt x="22" y="23"/>
                    </a:cubicBezTo>
                    <a:cubicBezTo>
                      <a:pt x="22" y="13"/>
                      <a:pt x="20" y="8"/>
                      <a:pt x="16" y="8"/>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0" name="Freeform 400"/>
              <p:cNvSpPr>
                <a:spLocks noEditPoints="1"/>
              </p:cNvSpPr>
              <p:nvPr/>
            </p:nvSpPr>
            <p:spPr bwMode="auto">
              <a:xfrm>
                <a:off x="645" y="3828"/>
                <a:ext cx="62" cy="90"/>
              </a:xfrm>
              <a:custGeom>
                <a:avLst/>
                <a:gdLst>
                  <a:gd name="T0" fmla="*/ 15 w 31"/>
                  <a:gd name="T1" fmla="*/ 45 h 45"/>
                  <a:gd name="T2" fmla="*/ 0 w 31"/>
                  <a:gd name="T3" fmla="*/ 23 h 45"/>
                  <a:gd name="T4" fmla="*/ 4 w 31"/>
                  <a:gd name="T5" fmla="*/ 6 h 45"/>
                  <a:gd name="T6" fmla="*/ 16 w 31"/>
                  <a:gd name="T7" fmla="*/ 0 h 45"/>
                  <a:gd name="T8" fmla="*/ 31 w 31"/>
                  <a:gd name="T9" fmla="*/ 22 h 45"/>
                  <a:gd name="T10" fmla="*/ 27 w 31"/>
                  <a:gd name="T11" fmla="*/ 39 h 45"/>
                  <a:gd name="T12" fmla="*/ 15 w 31"/>
                  <a:gd name="T13" fmla="*/ 45 h 45"/>
                  <a:gd name="T14" fmla="*/ 16 w 31"/>
                  <a:gd name="T15" fmla="*/ 8 h 45"/>
                  <a:gd name="T16" fmla="*/ 9 w 31"/>
                  <a:gd name="T17" fmla="*/ 23 h 45"/>
                  <a:gd name="T18" fmla="*/ 15 w 31"/>
                  <a:gd name="T19" fmla="*/ 38 h 45"/>
                  <a:gd name="T20" fmla="*/ 21 w 31"/>
                  <a:gd name="T21" fmla="*/ 23 h 45"/>
                  <a:gd name="T22" fmla="*/ 16 w 31"/>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5">
                    <a:moveTo>
                      <a:pt x="15" y="45"/>
                    </a:moveTo>
                    <a:cubicBezTo>
                      <a:pt x="5" y="45"/>
                      <a:pt x="0" y="38"/>
                      <a:pt x="0" y="23"/>
                    </a:cubicBezTo>
                    <a:cubicBezTo>
                      <a:pt x="0" y="16"/>
                      <a:pt x="1" y="10"/>
                      <a:pt x="4" y="6"/>
                    </a:cubicBezTo>
                    <a:cubicBezTo>
                      <a:pt x="7" y="2"/>
                      <a:pt x="11" y="0"/>
                      <a:pt x="16" y="0"/>
                    </a:cubicBezTo>
                    <a:cubicBezTo>
                      <a:pt x="26" y="0"/>
                      <a:pt x="31" y="8"/>
                      <a:pt x="31" y="22"/>
                    </a:cubicBezTo>
                    <a:cubicBezTo>
                      <a:pt x="31" y="30"/>
                      <a:pt x="30" y="35"/>
                      <a:pt x="27" y="39"/>
                    </a:cubicBezTo>
                    <a:cubicBezTo>
                      <a:pt x="24" y="43"/>
                      <a:pt x="20" y="45"/>
                      <a:pt x="15" y="45"/>
                    </a:cubicBezTo>
                    <a:close/>
                    <a:moveTo>
                      <a:pt x="16" y="8"/>
                    </a:moveTo>
                    <a:cubicBezTo>
                      <a:pt x="11" y="8"/>
                      <a:pt x="9" y="13"/>
                      <a:pt x="9" y="23"/>
                    </a:cubicBezTo>
                    <a:cubicBezTo>
                      <a:pt x="9" y="33"/>
                      <a:pt x="11" y="38"/>
                      <a:pt x="15" y="38"/>
                    </a:cubicBezTo>
                    <a:cubicBezTo>
                      <a:pt x="19" y="38"/>
                      <a:pt x="21" y="33"/>
                      <a:pt x="21" y="23"/>
                    </a:cubicBezTo>
                    <a:cubicBezTo>
                      <a:pt x="21" y="13"/>
                      <a:pt x="19" y="8"/>
                      <a:pt x="16" y="8"/>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1" name="Freeform 401"/>
              <p:cNvSpPr>
                <a:spLocks/>
              </p:cNvSpPr>
              <p:nvPr/>
            </p:nvSpPr>
            <p:spPr bwMode="auto">
              <a:xfrm>
                <a:off x="797" y="3467"/>
                <a:ext cx="38" cy="88"/>
              </a:xfrm>
              <a:custGeom>
                <a:avLst/>
                <a:gdLst>
                  <a:gd name="T0" fmla="*/ 19 w 19"/>
                  <a:gd name="T1" fmla="*/ 0 h 44"/>
                  <a:gd name="T2" fmla="*/ 19 w 19"/>
                  <a:gd name="T3" fmla="*/ 44 h 44"/>
                  <a:gd name="T4" fmla="*/ 10 w 19"/>
                  <a:gd name="T5" fmla="*/ 44 h 44"/>
                  <a:gd name="T6" fmla="*/ 10 w 19"/>
                  <a:gd name="T7" fmla="*/ 11 h 44"/>
                  <a:gd name="T8" fmla="*/ 8 w 19"/>
                  <a:gd name="T9" fmla="*/ 12 h 44"/>
                  <a:gd name="T10" fmla="*/ 6 w 19"/>
                  <a:gd name="T11" fmla="*/ 13 h 44"/>
                  <a:gd name="T12" fmla="*/ 3 w 19"/>
                  <a:gd name="T13" fmla="*/ 14 h 44"/>
                  <a:gd name="T14" fmla="*/ 0 w 19"/>
                  <a:gd name="T15" fmla="*/ 14 h 44"/>
                  <a:gd name="T16" fmla="*/ 0 w 19"/>
                  <a:gd name="T17" fmla="*/ 6 h 44"/>
                  <a:gd name="T18" fmla="*/ 8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10" y="44"/>
                      <a:pt x="10" y="44"/>
                      <a:pt x="10" y="44"/>
                    </a:cubicBezTo>
                    <a:cubicBezTo>
                      <a:pt x="10" y="11"/>
                      <a:pt x="10" y="11"/>
                      <a:pt x="10" y="11"/>
                    </a:cubicBezTo>
                    <a:cubicBezTo>
                      <a:pt x="9" y="11"/>
                      <a:pt x="9" y="11"/>
                      <a:pt x="8" y="12"/>
                    </a:cubicBezTo>
                    <a:cubicBezTo>
                      <a:pt x="7" y="12"/>
                      <a:pt x="6" y="13"/>
                      <a:pt x="6" y="13"/>
                    </a:cubicBezTo>
                    <a:cubicBezTo>
                      <a:pt x="5" y="13"/>
                      <a:pt x="4" y="14"/>
                      <a:pt x="3" y="14"/>
                    </a:cubicBezTo>
                    <a:cubicBezTo>
                      <a:pt x="2" y="14"/>
                      <a:pt x="1" y="14"/>
                      <a:pt x="0" y="14"/>
                    </a:cubicBezTo>
                    <a:cubicBezTo>
                      <a:pt x="0" y="6"/>
                      <a:pt x="0" y="6"/>
                      <a:pt x="0" y="6"/>
                    </a:cubicBezTo>
                    <a:cubicBezTo>
                      <a:pt x="3" y="6"/>
                      <a:pt x="5" y="5"/>
                      <a:pt x="8" y="3"/>
                    </a:cubicBezTo>
                    <a:cubicBezTo>
                      <a:pt x="10" y="2"/>
                      <a:pt x="12" y="1"/>
                      <a:pt x="13" y="0"/>
                    </a:cubicBezTo>
                    <a:lnTo>
                      <a:pt x="19"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2" name="Freeform 402"/>
              <p:cNvSpPr>
                <a:spLocks noEditPoints="1"/>
              </p:cNvSpPr>
              <p:nvPr/>
            </p:nvSpPr>
            <p:spPr bwMode="auto">
              <a:xfrm>
                <a:off x="715" y="3467"/>
                <a:ext cx="64" cy="90"/>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5"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3"/>
                      <a:pt x="10" y="23"/>
                    </a:cubicBezTo>
                    <a:cubicBezTo>
                      <a:pt x="10" y="33"/>
                      <a:pt x="12" y="38"/>
                      <a:pt x="16" y="38"/>
                    </a:cubicBezTo>
                    <a:cubicBezTo>
                      <a:pt x="20" y="38"/>
                      <a:pt x="22" y="33"/>
                      <a:pt x="22" y="22"/>
                    </a:cubicBezTo>
                    <a:cubicBezTo>
                      <a:pt x="22" y="12"/>
                      <a:pt x="20" y="7"/>
                      <a:pt x="16" y="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3" name="Rectangle 403"/>
              <p:cNvSpPr>
                <a:spLocks noChangeArrowheads="1"/>
              </p:cNvSpPr>
              <p:nvPr/>
            </p:nvSpPr>
            <p:spPr bwMode="auto">
              <a:xfrm>
                <a:off x="422" y="1905"/>
                <a:ext cx="174" cy="3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4" name="Rectangle 404"/>
              <p:cNvSpPr>
                <a:spLocks noChangeArrowheads="1"/>
              </p:cNvSpPr>
              <p:nvPr/>
            </p:nvSpPr>
            <p:spPr bwMode="auto">
              <a:xfrm>
                <a:off x="765" y="1979"/>
                <a:ext cx="148" cy="26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5" name="Rectangle 405"/>
              <p:cNvSpPr>
                <a:spLocks noChangeArrowheads="1"/>
              </p:cNvSpPr>
              <p:nvPr/>
            </p:nvSpPr>
            <p:spPr bwMode="auto">
              <a:xfrm>
                <a:off x="765" y="1849"/>
                <a:ext cx="32" cy="26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6" name="Rectangle 406"/>
              <p:cNvSpPr>
                <a:spLocks noChangeArrowheads="1"/>
              </p:cNvSpPr>
              <p:nvPr/>
            </p:nvSpPr>
            <p:spPr bwMode="auto">
              <a:xfrm>
                <a:off x="528" y="1837"/>
                <a:ext cx="177" cy="40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7" name="Rectangle 407"/>
              <p:cNvSpPr>
                <a:spLocks noChangeArrowheads="1"/>
              </p:cNvSpPr>
              <p:nvPr/>
            </p:nvSpPr>
            <p:spPr bwMode="auto">
              <a:xfrm>
                <a:off x="653" y="1803"/>
                <a:ext cx="112" cy="439"/>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8" name="Rectangle 408"/>
              <p:cNvSpPr>
                <a:spLocks noChangeArrowheads="1"/>
              </p:cNvSpPr>
              <p:nvPr/>
            </p:nvSpPr>
            <p:spPr bwMode="auto">
              <a:xfrm>
                <a:off x="596" y="1945"/>
                <a:ext cx="97" cy="29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grpSp>
      </p:grpSp>
      <p:grpSp>
        <p:nvGrpSpPr>
          <p:cNvPr id="159" name="Group 158"/>
          <p:cNvGrpSpPr/>
          <p:nvPr/>
        </p:nvGrpSpPr>
        <p:grpSpPr>
          <a:xfrm>
            <a:off x="4721140" y="1746428"/>
            <a:ext cx="1828800" cy="4610128"/>
            <a:chOff x="5761039" y="1220800"/>
            <a:chExt cx="1828800" cy="4273192"/>
          </a:xfrm>
        </p:grpSpPr>
        <p:sp>
          <p:nvSpPr>
            <p:cNvPr id="160" name="TextBox 159"/>
            <p:cNvSpPr txBox="1"/>
            <p:nvPr/>
          </p:nvSpPr>
          <p:spPr>
            <a:xfrm>
              <a:off x="5761039" y="1220800"/>
              <a:ext cx="1828800" cy="504950"/>
            </a:xfrm>
            <a:prstGeom prst="rect">
              <a:avLst/>
            </a:prstGeom>
            <a:noFill/>
          </p:spPr>
          <p:txBody>
            <a:bodyPr wrap="square" lIns="91440" tIns="146304" rIns="182880" bIns="146304" rtlCol="0">
              <a:spAutoFit/>
            </a:bodyPr>
            <a:lstStyle/>
            <a:p>
              <a:pPr lvl="0">
                <a:lnSpc>
                  <a:spcPct val="90000"/>
                </a:lnSpc>
                <a:spcAft>
                  <a:spcPts val="1200"/>
                </a:spcAft>
              </a:pPr>
              <a:r>
                <a:rPr lang="en-US" b="0">
                  <a:solidFill>
                    <a:srgbClr val="000000"/>
                  </a:solidFill>
                  <a:latin typeface="Segoe UI" panose="020B0502040204020203" pitchFamily="34" charset="0"/>
                  <a:cs typeface="Segoe UI" panose="020B0502040204020203" pitchFamily="34" charset="0"/>
                </a:rPr>
                <a:t>Web Hosting</a:t>
              </a:r>
              <a:endParaRPr lang="en-US" b="0" dirty="0">
                <a:solidFill>
                  <a:srgbClr val="000000"/>
                </a:solidFill>
                <a:latin typeface="Segoe UI" panose="020B0502040204020203" pitchFamily="34" charset="0"/>
                <a:cs typeface="Segoe UI" panose="020B0502040204020203" pitchFamily="34" charset="0"/>
              </a:endParaRPr>
            </a:p>
          </p:txBody>
        </p:sp>
        <p:grpSp>
          <p:nvGrpSpPr>
            <p:cNvPr id="161" name="Group 123"/>
            <p:cNvGrpSpPr>
              <a:grpSpLocks noChangeAspect="1"/>
            </p:cNvGrpSpPr>
            <p:nvPr/>
          </p:nvGrpSpPr>
          <p:grpSpPr bwMode="auto">
            <a:xfrm>
              <a:off x="5933394" y="3536138"/>
              <a:ext cx="1371596" cy="1957854"/>
              <a:chOff x="3418" y="1489"/>
              <a:chExt cx="999" cy="1426"/>
            </a:xfrm>
          </p:grpSpPr>
          <p:sp>
            <p:nvSpPr>
              <p:cNvPr id="162" name="AutoShape 122"/>
              <p:cNvSpPr>
                <a:spLocks noChangeAspect="1" noChangeArrowheads="1" noTextEdit="1"/>
              </p:cNvSpPr>
              <p:nvPr/>
            </p:nvSpPr>
            <p:spPr bwMode="auto">
              <a:xfrm>
                <a:off x="3418" y="1491"/>
                <a:ext cx="999"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3" name="Freeform 124"/>
              <p:cNvSpPr>
                <a:spLocks/>
              </p:cNvSpPr>
              <p:nvPr/>
            </p:nvSpPr>
            <p:spPr bwMode="auto">
              <a:xfrm>
                <a:off x="3418" y="1489"/>
                <a:ext cx="999" cy="1426"/>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4" name="Rectangle 125"/>
              <p:cNvSpPr>
                <a:spLocks noChangeArrowheads="1"/>
              </p:cNvSpPr>
              <p:nvPr/>
            </p:nvSpPr>
            <p:spPr bwMode="auto">
              <a:xfrm>
                <a:off x="3472" y="1545"/>
                <a:ext cx="888" cy="13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5" name="Freeform 126"/>
              <p:cNvSpPr>
                <a:spLocks/>
              </p:cNvSpPr>
              <p:nvPr/>
            </p:nvSpPr>
            <p:spPr bwMode="auto">
              <a:xfrm>
                <a:off x="3472" y="2754"/>
                <a:ext cx="447" cy="104"/>
              </a:xfrm>
              <a:custGeom>
                <a:avLst/>
                <a:gdLst>
                  <a:gd name="T0" fmla="*/ 117 w 189"/>
                  <a:gd name="T1" fmla="*/ 7 h 44"/>
                  <a:gd name="T2" fmla="*/ 0 w 189"/>
                  <a:gd name="T3" fmla="*/ 44 h 44"/>
                  <a:gd name="T4" fmla="*/ 67 w 189"/>
                  <a:gd name="T5" fmla="*/ 44 h 44"/>
                  <a:gd name="T6" fmla="*/ 189 w 189"/>
                  <a:gd name="T7" fmla="*/ 44 h 44"/>
                  <a:gd name="T8" fmla="*/ 117 w 189"/>
                  <a:gd name="T9" fmla="*/ 7 h 44"/>
                </a:gdLst>
                <a:ahLst/>
                <a:cxnLst>
                  <a:cxn ang="0">
                    <a:pos x="T0" y="T1"/>
                  </a:cxn>
                  <a:cxn ang="0">
                    <a:pos x="T2" y="T3"/>
                  </a:cxn>
                  <a:cxn ang="0">
                    <a:pos x="T4" y="T5"/>
                  </a:cxn>
                  <a:cxn ang="0">
                    <a:pos x="T6" y="T7"/>
                  </a:cxn>
                  <a:cxn ang="0">
                    <a:pos x="T8" y="T9"/>
                  </a:cxn>
                </a:cxnLst>
                <a:rect l="0" t="0" r="r" b="b"/>
                <a:pathLst>
                  <a:path w="189" h="44">
                    <a:moveTo>
                      <a:pt x="117" y="7"/>
                    </a:moveTo>
                    <a:cubicBezTo>
                      <a:pt x="76" y="0"/>
                      <a:pt x="32" y="13"/>
                      <a:pt x="0" y="44"/>
                    </a:cubicBezTo>
                    <a:cubicBezTo>
                      <a:pt x="67" y="44"/>
                      <a:pt x="67" y="44"/>
                      <a:pt x="67" y="44"/>
                    </a:cubicBezTo>
                    <a:cubicBezTo>
                      <a:pt x="189" y="44"/>
                      <a:pt x="189" y="44"/>
                      <a:pt x="189" y="44"/>
                    </a:cubicBezTo>
                    <a:cubicBezTo>
                      <a:pt x="168" y="24"/>
                      <a:pt x="143" y="12"/>
                      <a:pt x="117" y="7"/>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6" name="Freeform 127"/>
              <p:cNvSpPr>
                <a:spLocks/>
              </p:cNvSpPr>
              <p:nvPr/>
            </p:nvSpPr>
            <p:spPr bwMode="auto">
              <a:xfrm>
                <a:off x="3678" y="2660"/>
                <a:ext cx="682" cy="198"/>
              </a:xfrm>
              <a:custGeom>
                <a:avLst/>
                <a:gdLst>
                  <a:gd name="T0" fmla="*/ 0 w 289"/>
                  <a:gd name="T1" fmla="*/ 84 h 84"/>
                  <a:gd name="T2" fmla="*/ 289 w 289"/>
                  <a:gd name="T3" fmla="*/ 84 h 84"/>
                  <a:gd name="T4" fmla="*/ 289 w 289"/>
                  <a:gd name="T5" fmla="*/ 68 h 84"/>
                  <a:gd name="T6" fmla="*/ 0 w 289"/>
                  <a:gd name="T7" fmla="*/ 84 h 84"/>
                </a:gdLst>
                <a:ahLst/>
                <a:cxnLst>
                  <a:cxn ang="0">
                    <a:pos x="T0" y="T1"/>
                  </a:cxn>
                  <a:cxn ang="0">
                    <a:pos x="T2" y="T3"/>
                  </a:cxn>
                  <a:cxn ang="0">
                    <a:pos x="T4" y="T5"/>
                  </a:cxn>
                  <a:cxn ang="0">
                    <a:pos x="T6" y="T7"/>
                  </a:cxn>
                </a:cxnLst>
                <a:rect l="0" t="0" r="r" b="b"/>
                <a:pathLst>
                  <a:path w="289" h="84">
                    <a:moveTo>
                      <a:pt x="0" y="84"/>
                    </a:moveTo>
                    <a:cubicBezTo>
                      <a:pt x="289" y="84"/>
                      <a:pt x="289" y="84"/>
                      <a:pt x="289" y="84"/>
                    </a:cubicBezTo>
                    <a:cubicBezTo>
                      <a:pt x="289" y="68"/>
                      <a:pt x="289" y="68"/>
                      <a:pt x="289" y="68"/>
                    </a:cubicBezTo>
                    <a:cubicBezTo>
                      <a:pt x="204" y="0"/>
                      <a:pt x="79" y="5"/>
                      <a:pt x="0" y="84"/>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7" name="Freeform 128"/>
              <p:cNvSpPr>
                <a:spLocks/>
              </p:cNvSpPr>
              <p:nvPr/>
            </p:nvSpPr>
            <p:spPr bwMode="auto">
              <a:xfrm>
                <a:off x="3938" y="2771"/>
                <a:ext cx="375" cy="87"/>
              </a:xfrm>
              <a:custGeom>
                <a:avLst/>
                <a:gdLst>
                  <a:gd name="T0" fmla="*/ 98 w 159"/>
                  <a:gd name="T1" fmla="*/ 6 h 37"/>
                  <a:gd name="T2" fmla="*/ 0 w 159"/>
                  <a:gd name="T3" fmla="*/ 37 h 37"/>
                  <a:gd name="T4" fmla="*/ 57 w 159"/>
                  <a:gd name="T5" fmla="*/ 37 h 37"/>
                  <a:gd name="T6" fmla="*/ 159 w 159"/>
                  <a:gd name="T7" fmla="*/ 37 h 37"/>
                  <a:gd name="T8" fmla="*/ 98 w 159"/>
                  <a:gd name="T9" fmla="*/ 6 h 37"/>
                </a:gdLst>
                <a:ahLst/>
                <a:cxnLst>
                  <a:cxn ang="0">
                    <a:pos x="T0" y="T1"/>
                  </a:cxn>
                  <a:cxn ang="0">
                    <a:pos x="T2" y="T3"/>
                  </a:cxn>
                  <a:cxn ang="0">
                    <a:pos x="T4" y="T5"/>
                  </a:cxn>
                  <a:cxn ang="0">
                    <a:pos x="T6" y="T7"/>
                  </a:cxn>
                  <a:cxn ang="0">
                    <a:pos x="T8" y="T9"/>
                  </a:cxn>
                </a:cxnLst>
                <a:rect l="0" t="0" r="r" b="b"/>
                <a:pathLst>
                  <a:path w="159" h="37">
                    <a:moveTo>
                      <a:pt x="98" y="6"/>
                    </a:moveTo>
                    <a:cubicBezTo>
                      <a:pt x="64" y="0"/>
                      <a:pt x="27" y="11"/>
                      <a:pt x="0" y="37"/>
                    </a:cubicBezTo>
                    <a:cubicBezTo>
                      <a:pt x="57" y="37"/>
                      <a:pt x="57" y="37"/>
                      <a:pt x="57" y="37"/>
                    </a:cubicBezTo>
                    <a:cubicBezTo>
                      <a:pt x="159" y="37"/>
                      <a:pt x="159" y="37"/>
                      <a:pt x="159" y="37"/>
                    </a:cubicBezTo>
                    <a:cubicBezTo>
                      <a:pt x="142" y="20"/>
                      <a:pt x="121" y="10"/>
                      <a:pt x="98" y="6"/>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8" name="Rectangle 129"/>
              <p:cNvSpPr>
                <a:spLocks noChangeArrowheads="1"/>
              </p:cNvSpPr>
              <p:nvPr/>
            </p:nvSpPr>
            <p:spPr bwMode="auto">
              <a:xfrm>
                <a:off x="3543" y="2162"/>
                <a:ext cx="182" cy="18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9" name="Rectangle 130"/>
              <p:cNvSpPr>
                <a:spLocks noChangeArrowheads="1"/>
              </p:cNvSpPr>
              <p:nvPr/>
            </p:nvSpPr>
            <p:spPr bwMode="auto">
              <a:xfrm>
                <a:off x="3725" y="2162"/>
                <a:ext cx="553" cy="184"/>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70" name="Freeform 131"/>
              <p:cNvSpPr>
                <a:spLocks noEditPoints="1"/>
              </p:cNvSpPr>
              <p:nvPr/>
            </p:nvSpPr>
            <p:spPr bwMode="auto">
              <a:xfrm>
                <a:off x="3581" y="2199"/>
                <a:ext cx="106" cy="109"/>
              </a:xfrm>
              <a:custGeom>
                <a:avLst/>
                <a:gdLst>
                  <a:gd name="T0" fmla="*/ 22 w 45"/>
                  <a:gd name="T1" fmla="*/ 4 h 46"/>
                  <a:gd name="T2" fmla="*/ 3 w 45"/>
                  <a:gd name="T3" fmla="*/ 23 h 46"/>
                  <a:gd name="T4" fmla="*/ 22 w 45"/>
                  <a:gd name="T5" fmla="*/ 43 h 46"/>
                  <a:gd name="T6" fmla="*/ 42 w 45"/>
                  <a:gd name="T7" fmla="*/ 23 h 46"/>
                  <a:gd name="T8" fmla="*/ 22 w 45"/>
                  <a:gd name="T9" fmla="*/ 4 h 46"/>
                  <a:gd name="T10" fmla="*/ 22 w 45"/>
                  <a:gd name="T11" fmla="*/ 0 h 46"/>
                  <a:gd name="T12" fmla="*/ 45 w 45"/>
                  <a:gd name="T13" fmla="*/ 23 h 46"/>
                  <a:gd name="T14" fmla="*/ 22 w 45"/>
                  <a:gd name="T15" fmla="*/ 46 h 46"/>
                  <a:gd name="T16" fmla="*/ 0 w 45"/>
                  <a:gd name="T17" fmla="*/ 23 h 46"/>
                  <a:gd name="T18" fmla="*/ 22 w 45"/>
                  <a:gd name="T19" fmla="*/ 0 h 46"/>
                  <a:gd name="T20" fmla="*/ 32 w 45"/>
                  <a:gd name="T21" fmla="*/ 17 h 46"/>
                  <a:gd name="T22" fmla="*/ 27 w 45"/>
                  <a:gd name="T23" fmla="*/ 14 h 46"/>
                  <a:gd name="T24" fmla="*/ 25 w 45"/>
                  <a:gd name="T25" fmla="*/ 13 h 46"/>
                  <a:gd name="T26" fmla="*/ 18 w 45"/>
                  <a:gd name="T27" fmla="*/ 19 h 46"/>
                  <a:gd name="T28" fmla="*/ 19 w 45"/>
                  <a:gd name="T29" fmla="*/ 25 h 46"/>
                  <a:gd name="T30" fmla="*/ 13 w 45"/>
                  <a:gd name="T31" fmla="*/ 30 h 46"/>
                  <a:gd name="T32" fmla="*/ 13 w 45"/>
                  <a:gd name="T33" fmla="*/ 33 h 46"/>
                  <a:gd name="T34" fmla="*/ 14 w 45"/>
                  <a:gd name="T35" fmla="*/ 34 h 46"/>
                  <a:gd name="T36" fmla="*/ 16 w 45"/>
                  <a:gd name="T37" fmla="*/ 33 h 46"/>
                  <a:gd name="T38" fmla="*/ 21 w 45"/>
                  <a:gd name="T39" fmla="*/ 27 h 46"/>
                  <a:gd name="T40" fmla="*/ 24 w 45"/>
                  <a:gd name="T41" fmla="*/ 28 h 46"/>
                  <a:gd name="T42" fmla="*/ 25 w 45"/>
                  <a:gd name="T43" fmla="*/ 29 h 46"/>
                  <a:gd name="T44" fmla="*/ 33 w 45"/>
                  <a:gd name="T45" fmla="*/ 23 h 46"/>
                  <a:gd name="T46" fmla="*/ 32 w 45"/>
                  <a:gd name="T47" fmla="*/ 17 h 46"/>
                  <a:gd name="T48" fmla="*/ 31 w 45"/>
                  <a:gd name="T49" fmla="*/ 22 h 46"/>
                  <a:gd name="T50" fmla="*/ 25 w 45"/>
                  <a:gd name="T51" fmla="*/ 26 h 46"/>
                  <a:gd name="T52" fmla="*/ 24 w 45"/>
                  <a:gd name="T53" fmla="*/ 26 h 46"/>
                  <a:gd name="T54" fmla="*/ 20 w 45"/>
                  <a:gd name="T55" fmla="*/ 20 h 46"/>
                  <a:gd name="T56" fmla="*/ 25 w 45"/>
                  <a:gd name="T57" fmla="*/ 16 h 46"/>
                  <a:gd name="T58" fmla="*/ 27 w 45"/>
                  <a:gd name="T59" fmla="*/ 16 h 46"/>
                  <a:gd name="T60" fmla="*/ 30 w 45"/>
                  <a:gd name="T61" fmla="*/ 18 h 46"/>
                  <a:gd name="T62" fmla="*/ 31 w 45"/>
                  <a:gd name="T63" fmla="*/ 2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46">
                    <a:moveTo>
                      <a:pt x="22" y="4"/>
                    </a:moveTo>
                    <a:cubicBezTo>
                      <a:pt x="12" y="4"/>
                      <a:pt x="3" y="12"/>
                      <a:pt x="3" y="23"/>
                    </a:cubicBezTo>
                    <a:cubicBezTo>
                      <a:pt x="3" y="34"/>
                      <a:pt x="12" y="43"/>
                      <a:pt x="22" y="43"/>
                    </a:cubicBezTo>
                    <a:cubicBezTo>
                      <a:pt x="33" y="43"/>
                      <a:pt x="42" y="34"/>
                      <a:pt x="42" y="23"/>
                    </a:cubicBezTo>
                    <a:cubicBezTo>
                      <a:pt x="42" y="12"/>
                      <a:pt x="33" y="4"/>
                      <a:pt x="22" y="4"/>
                    </a:cubicBezTo>
                    <a:moveTo>
                      <a:pt x="22" y="0"/>
                    </a:moveTo>
                    <a:cubicBezTo>
                      <a:pt x="35" y="0"/>
                      <a:pt x="45" y="11"/>
                      <a:pt x="45" y="23"/>
                    </a:cubicBezTo>
                    <a:cubicBezTo>
                      <a:pt x="45" y="36"/>
                      <a:pt x="35" y="46"/>
                      <a:pt x="22" y="46"/>
                    </a:cubicBezTo>
                    <a:cubicBezTo>
                      <a:pt x="10" y="46"/>
                      <a:pt x="0" y="36"/>
                      <a:pt x="0" y="23"/>
                    </a:cubicBezTo>
                    <a:cubicBezTo>
                      <a:pt x="0" y="11"/>
                      <a:pt x="10" y="0"/>
                      <a:pt x="22" y="0"/>
                    </a:cubicBezTo>
                    <a:moveTo>
                      <a:pt x="32" y="17"/>
                    </a:moveTo>
                    <a:cubicBezTo>
                      <a:pt x="31" y="15"/>
                      <a:pt x="29" y="14"/>
                      <a:pt x="27" y="14"/>
                    </a:cubicBezTo>
                    <a:cubicBezTo>
                      <a:pt x="27" y="13"/>
                      <a:pt x="26" y="13"/>
                      <a:pt x="25" y="13"/>
                    </a:cubicBezTo>
                    <a:cubicBezTo>
                      <a:pt x="22" y="13"/>
                      <a:pt x="19" y="16"/>
                      <a:pt x="18" y="19"/>
                    </a:cubicBezTo>
                    <a:cubicBezTo>
                      <a:pt x="18" y="21"/>
                      <a:pt x="18" y="23"/>
                      <a:pt x="19" y="25"/>
                    </a:cubicBezTo>
                    <a:cubicBezTo>
                      <a:pt x="13" y="30"/>
                      <a:pt x="13" y="30"/>
                      <a:pt x="13" y="30"/>
                    </a:cubicBezTo>
                    <a:cubicBezTo>
                      <a:pt x="13" y="31"/>
                      <a:pt x="13" y="32"/>
                      <a:pt x="13" y="33"/>
                    </a:cubicBezTo>
                    <a:cubicBezTo>
                      <a:pt x="14" y="34"/>
                      <a:pt x="14" y="34"/>
                      <a:pt x="14" y="34"/>
                    </a:cubicBezTo>
                    <a:cubicBezTo>
                      <a:pt x="15" y="34"/>
                      <a:pt x="16" y="34"/>
                      <a:pt x="16" y="33"/>
                    </a:cubicBezTo>
                    <a:cubicBezTo>
                      <a:pt x="21" y="27"/>
                      <a:pt x="21" y="27"/>
                      <a:pt x="21" y="27"/>
                    </a:cubicBezTo>
                    <a:cubicBezTo>
                      <a:pt x="22" y="28"/>
                      <a:pt x="23" y="28"/>
                      <a:pt x="24" y="28"/>
                    </a:cubicBezTo>
                    <a:cubicBezTo>
                      <a:pt x="24" y="28"/>
                      <a:pt x="25" y="29"/>
                      <a:pt x="25" y="29"/>
                    </a:cubicBezTo>
                    <a:cubicBezTo>
                      <a:pt x="29" y="29"/>
                      <a:pt x="32" y="26"/>
                      <a:pt x="33" y="23"/>
                    </a:cubicBezTo>
                    <a:cubicBezTo>
                      <a:pt x="33" y="21"/>
                      <a:pt x="33" y="19"/>
                      <a:pt x="32" y="17"/>
                    </a:cubicBezTo>
                    <a:close/>
                    <a:moveTo>
                      <a:pt x="31" y="22"/>
                    </a:moveTo>
                    <a:cubicBezTo>
                      <a:pt x="30" y="25"/>
                      <a:pt x="28" y="26"/>
                      <a:pt x="25" y="26"/>
                    </a:cubicBezTo>
                    <a:cubicBezTo>
                      <a:pt x="25" y="26"/>
                      <a:pt x="25" y="26"/>
                      <a:pt x="24" y="26"/>
                    </a:cubicBezTo>
                    <a:cubicBezTo>
                      <a:pt x="21" y="25"/>
                      <a:pt x="20" y="23"/>
                      <a:pt x="20" y="20"/>
                    </a:cubicBezTo>
                    <a:cubicBezTo>
                      <a:pt x="21" y="17"/>
                      <a:pt x="23" y="16"/>
                      <a:pt x="25" y="16"/>
                    </a:cubicBezTo>
                    <a:cubicBezTo>
                      <a:pt x="26" y="16"/>
                      <a:pt x="26" y="16"/>
                      <a:pt x="27" y="16"/>
                    </a:cubicBezTo>
                    <a:cubicBezTo>
                      <a:pt x="28" y="16"/>
                      <a:pt x="29" y="17"/>
                      <a:pt x="30" y="18"/>
                    </a:cubicBezTo>
                    <a:cubicBezTo>
                      <a:pt x="31" y="19"/>
                      <a:pt x="31" y="21"/>
                      <a:pt x="31" y="22"/>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71" name="Freeform 135"/>
              <p:cNvSpPr>
                <a:spLocks/>
              </p:cNvSpPr>
              <p:nvPr/>
            </p:nvSpPr>
            <p:spPr bwMode="auto">
              <a:xfrm>
                <a:off x="3574" y="1831"/>
                <a:ext cx="333" cy="220"/>
              </a:xfrm>
              <a:custGeom>
                <a:avLst/>
                <a:gdLst>
                  <a:gd name="T0" fmla="*/ 119 w 141"/>
                  <a:gd name="T1" fmla="*/ 41 h 93"/>
                  <a:gd name="T2" fmla="*/ 119 w 141"/>
                  <a:gd name="T3" fmla="*/ 39 h 93"/>
                  <a:gd name="T4" fmla="*/ 80 w 141"/>
                  <a:gd name="T5" fmla="*/ 0 h 93"/>
                  <a:gd name="T6" fmla="*/ 47 w 141"/>
                  <a:gd name="T7" fmla="*/ 17 h 93"/>
                  <a:gd name="T8" fmla="*/ 36 w 141"/>
                  <a:gd name="T9" fmla="*/ 14 h 93"/>
                  <a:gd name="T10" fmla="*/ 24 w 141"/>
                  <a:gd name="T11" fmla="*/ 18 h 93"/>
                  <a:gd name="T12" fmla="*/ 14 w 141"/>
                  <a:gd name="T13" fmla="*/ 36 h 93"/>
                  <a:gd name="T14" fmla="*/ 0 w 141"/>
                  <a:gd name="T15" fmla="*/ 62 h 93"/>
                  <a:gd name="T16" fmla="*/ 27 w 141"/>
                  <a:gd name="T17" fmla="*/ 93 h 93"/>
                  <a:gd name="T18" fmla="*/ 30 w 141"/>
                  <a:gd name="T19" fmla="*/ 93 h 93"/>
                  <a:gd name="T20" fmla="*/ 33 w 141"/>
                  <a:gd name="T21" fmla="*/ 93 h 93"/>
                  <a:gd name="T22" fmla="*/ 97 w 141"/>
                  <a:gd name="T23" fmla="*/ 93 h 93"/>
                  <a:gd name="T24" fmla="*/ 98 w 141"/>
                  <a:gd name="T25" fmla="*/ 93 h 93"/>
                  <a:gd name="T26" fmla="*/ 100 w 141"/>
                  <a:gd name="T27" fmla="*/ 93 h 93"/>
                  <a:gd name="T28" fmla="*/ 105 w 141"/>
                  <a:gd name="T29" fmla="*/ 93 h 93"/>
                  <a:gd name="T30" fmla="*/ 115 w 141"/>
                  <a:gd name="T31" fmla="*/ 93 h 93"/>
                  <a:gd name="T32" fmla="*/ 141 w 141"/>
                  <a:gd name="T33" fmla="*/ 67 h 93"/>
                  <a:gd name="T34" fmla="*/ 119 w 141"/>
                  <a:gd name="T35" fmla="*/ 4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 h="93">
                    <a:moveTo>
                      <a:pt x="119" y="41"/>
                    </a:moveTo>
                    <a:cubicBezTo>
                      <a:pt x="119" y="40"/>
                      <a:pt x="119" y="39"/>
                      <a:pt x="119" y="39"/>
                    </a:cubicBezTo>
                    <a:cubicBezTo>
                      <a:pt x="119" y="17"/>
                      <a:pt x="101" y="0"/>
                      <a:pt x="80" y="0"/>
                    </a:cubicBezTo>
                    <a:cubicBezTo>
                      <a:pt x="66" y="0"/>
                      <a:pt x="54" y="7"/>
                      <a:pt x="47" y="17"/>
                    </a:cubicBezTo>
                    <a:cubicBezTo>
                      <a:pt x="44" y="15"/>
                      <a:pt x="40" y="14"/>
                      <a:pt x="36" y="14"/>
                    </a:cubicBezTo>
                    <a:cubicBezTo>
                      <a:pt x="32" y="14"/>
                      <a:pt x="27" y="16"/>
                      <a:pt x="24" y="18"/>
                    </a:cubicBezTo>
                    <a:cubicBezTo>
                      <a:pt x="18" y="22"/>
                      <a:pt x="14" y="29"/>
                      <a:pt x="14" y="36"/>
                    </a:cubicBezTo>
                    <a:cubicBezTo>
                      <a:pt x="5" y="42"/>
                      <a:pt x="0" y="52"/>
                      <a:pt x="0" y="62"/>
                    </a:cubicBezTo>
                    <a:cubicBezTo>
                      <a:pt x="0" y="78"/>
                      <a:pt x="12" y="91"/>
                      <a:pt x="27" y="93"/>
                    </a:cubicBezTo>
                    <a:cubicBezTo>
                      <a:pt x="28" y="93"/>
                      <a:pt x="29" y="93"/>
                      <a:pt x="30" y="93"/>
                    </a:cubicBezTo>
                    <a:cubicBezTo>
                      <a:pt x="31" y="93"/>
                      <a:pt x="32" y="93"/>
                      <a:pt x="33" y="93"/>
                    </a:cubicBezTo>
                    <a:cubicBezTo>
                      <a:pt x="48" y="93"/>
                      <a:pt x="81" y="93"/>
                      <a:pt x="97" y="93"/>
                    </a:cubicBezTo>
                    <a:cubicBezTo>
                      <a:pt x="98" y="93"/>
                      <a:pt x="98" y="93"/>
                      <a:pt x="98" y="93"/>
                    </a:cubicBezTo>
                    <a:cubicBezTo>
                      <a:pt x="100" y="93"/>
                      <a:pt x="100" y="93"/>
                      <a:pt x="100" y="93"/>
                    </a:cubicBezTo>
                    <a:cubicBezTo>
                      <a:pt x="101" y="93"/>
                      <a:pt x="103" y="93"/>
                      <a:pt x="105" y="93"/>
                    </a:cubicBezTo>
                    <a:cubicBezTo>
                      <a:pt x="115" y="93"/>
                      <a:pt x="115" y="93"/>
                      <a:pt x="115" y="93"/>
                    </a:cubicBezTo>
                    <a:cubicBezTo>
                      <a:pt x="129" y="93"/>
                      <a:pt x="141" y="81"/>
                      <a:pt x="141" y="67"/>
                    </a:cubicBezTo>
                    <a:cubicBezTo>
                      <a:pt x="141" y="53"/>
                      <a:pt x="131" y="42"/>
                      <a:pt x="119"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72" name="Freeform 136"/>
              <p:cNvSpPr>
                <a:spLocks/>
              </p:cNvSpPr>
              <p:nvPr/>
            </p:nvSpPr>
            <p:spPr bwMode="auto">
              <a:xfrm>
                <a:off x="3961" y="1786"/>
                <a:ext cx="234" cy="154"/>
              </a:xfrm>
              <a:custGeom>
                <a:avLst/>
                <a:gdLst>
                  <a:gd name="T0" fmla="*/ 83 w 99"/>
                  <a:gd name="T1" fmla="*/ 29 h 65"/>
                  <a:gd name="T2" fmla="*/ 83 w 99"/>
                  <a:gd name="T3" fmla="*/ 28 h 65"/>
                  <a:gd name="T4" fmla="*/ 56 w 99"/>
                  <a:gd name="T5" fmla="*/ 0 h 65"/>
                  <a:gd name="T6" fmla="*/ 33 w 99"/>
                  <a:gd name="T7" fmla="*/ 13 h 65"/>
                  <a:gd name="T8" fmla="*/ 26 w 99"/>
                  <a:gd name="T9" fmla="*/ 11 h 65"/>
                  <a:gd name="T10" fmla="*/ 17 w 99"/>
                  <a:gd name="T11" fmla="*/ 13 h 65"/>
                  <a:gd name="T12" fmla="*/ 10 w 99"/>
                  <a:gd name="T13" fmla="*/ 26 h 65"/>
                  <a:gd name="T14" fmla="*/ 0 w 99"/>
                  <a:gd name="T15" fmla="*/ 44 h 65"/>
                  <a:gd name="T16" fmla="*/ 19 w 99"/>
                  <a:gd name="T17" fmla="*/ 65 h 65"/>
                  <a:gd name="T18" fmla="*/ 22 w 99"/>
                  <a:gd name="T19" fmla="*/ 65 h 65"/>
                  <a:gd name="T20" fmla="*/ 24 w 99"/>
                  <a:gd name="T21" fmla="*/ 65 h 65"/>
                  <a:gd name="T22" fmla="*/ 68 w 99"/>
                  <a:gd name="T23" fmla="*/ 65 h 65"/>
                  <a:gd name="T24" fmla="*/ 69 w 99"/>
                  <a:gd name="T25" fmla="*/ 65 h 65"/>
                  <a:gd name="T26" fmla="*/ 70 w 99"/>
                  <a:gd name="T27" fmla="*/ 65 h 65"/>
                  <a:gd name="T28" fmla="*/ 74 w 99"/>
                  <a:gd name="T29" fmla="*/ 65 h 65"/>
                  <a:gd name="T30" fmla="*/ 81 w 99"/>
                  <a:gd name="T31" fmla="*/ 65 h 65"/>
                  <a:gd name="T32" fmla="*/ 99 w 99"/>
                  <a:gd name="T33" fmla="*/ 47 h 65"/>
                  <a:gd name="T34" fmla="*/ 83 w 99"/>
                  <a:gd name="T35"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 h="65">
                    <a:moveTo>
                      <a:pt x="83" y="29"/>
                    </a:moveTo>
                    <a:cubicBezTo>
                      <a:pt x="83" y="29"/>
                      <a:pt x="83" y="28"/>
                      <a:pt x="83" y="28"/>
                    </a:cubicBezTo>
                    <a:cubicBezTo>
                      <a:pt x="83" y="13"/>
                      <a:pt x="71" y="0"/>
                      <a:pt x="56" y="0"/>
                    </a:cubicBezTo>
                    <a:cubicBezTo>
                      <a:pt x="47" y="0"/>
                      <a:pt x="38" y="5"/>
                      <a:pt x="33" y="13"/>
                    </a:cubicBezTo>
                    <a:cubicBezTo>
                      <a:pt x="31" y="11"/>
                      <a:pt x="29" y="11"/>
                      <a:pt x="26" y="11"/>
                    </a:cubicBezTo>
                    <a:cubicBezTo>
                      <a:pt x="23" y="11"/>
                      <a:pt x="20" y="12"/>
                      <a:pt x="17" y="13"/>
                    </a:cubicBezTo>
                    <a:cubicBezTo>
                      <a:pt x="13" y="16"/>
                      <a:pt x="10" y="21"/>
                      <a:pt x="10" y="26"/>
                    </a:cubicBezTo>
                    <a:cubicBezTo>
                      <a:pt x="4" y="30"/>
                      <a:pt x="0" y="37"/>
                      <a:pt x="0" y="44"/>
                    </a:cubicBezTo>
                    <a:cubicBezTo>
                      <a:pt x="0" y="55"/>
                      <a:pt x="9" y="64"/>
                      <a:pt x="19" y="65"/>
                    </a:cubicBezTo>
                    <a:cubicBezTo>
                      <a:pt x="20" y="65"/>
                      <a:pt x="21" y="65"/>
                      <a:pt x="22" y="65"/>
                    </a:cubicBezTo>
                    <a:cubicBezTo>
                      <a:pt x="22" y="65"/>
                      <a:pt x="23" y="65"/>
                      <a:pt x="24" y="65"/>
                    </a:cubicBezTo>
                    <a:cubicBezTo>
                      <a:pt x="34" y="65"/>
                      <a:pt x="57" y="65"/>
                      <a:pt x="68" y="65"/>
                    </a:cubicBezTo>
                    <a:cubicBezTo>
                      <a:pt x="69" y="65"/>
                      <a:pt x="69" y="65"/>
                      <a:pt x="69" y="65"/>
                    </a:cubicBezTo>
                    <a:cubicBezTo>
                      <a:pt x="70" y="65"/>
                      <a:pt x="70" y="65"/>
                      <a:pt x="70" y="65"/>
                    </a:cubicBezTo>
                    <a:cubicBezTo>
                      <a:pt x="71" y="65"/>
                      <a:pt x="72" y="65"/>
                      <a:pt x="74" y="65"/>
                    </a:cubicBezTo>
                    <a:cubicBezTo>
                      <a:pt x="81" y="65"/>
                      <a:pt x="81" y="65"/>
                      <a:pt x="81" y="65"/>
                    </a:cubicBezTo>
                    <a:cubicBezTo>
                      <a:pt x="91" y="65"/>
                      <a:pt x="99" y="57"/>
                      <a:pt x="99" y="47"/>
                    </a:cubicBezTo>
                    <a:cubicBezTo>
                      <a:pt x="99" y="38"/>
                      <a:pt x="92" y="30"/>
                      <a:pt x="83"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73" name="Freeform 137"/>
              <p:cNvSpPr>
                <a:spLocks/>
              </p:cNvSpPr>
              <p:nvPr/>
            </p:nvSpPr>
            <p:spPr bwMode="auto">
              <a:xfrm>
                <a:off x="4141" y="1970"/>
                <a:ext cx="108" cy="71"/>
              </a:xfrm>
              <a:custGeom>
                <a:avLst/>
                <a:gdLst>
                  <a:gd name="T0" fmla="*/ 39 w 46"/>
                  <a:gd name="T1" fmla="*/ 14 h 30"/>
                  <a:gd name="T2" fmla="*/ 39 w 46"/>
                  <a:gd name="T3" fmla="*/ 13 h 30"/>
                  <a:gd name="T4" fmla="*/ 26 w 46"/>
                  <a:gd name="T5" fmla="*/ 0 h 30"/>
                  <a:gd name="T6" fmla="*/ 15 w 46"/>
                  <a:gd name="T7" fmla="*/ 6 h 30"/>
                  <a:gd name="T8" fmla="*/ 12 w 46"/>
                  <a:gd name="T9" fmla="*/ 5 h 30"/>
                  <a:gd name="T10" fmla="*/ 8 w 46"/>
                  <a:gd name="T11" fmla="*/ 6 h 30"/>
                  <a:gd name="T12" fmla="*/ 5 w 46"/>
                  <a:gd name="T13" fmla="*/ 12 h 30"/>
                  <a:gd name="T14" fmla="*/ 0 w 46"/>
                  <a:gd name="T15" fmla="*/ 21 h 30"/>
                  <a:gd name="T16" fmla="*/ 9 w 46"/>
                  <a:gd name="T17" fmla="*/ 30 h 30"/>
                  <a:gd name="T18" fmla="*/ 10 w 46"/>
                  <a:gd name="T19" fmla="*/ 30 h 30"/>
                  <a:gd name="T20" fmla="*/ 11 w 46"/>
                  <a:gd name="T21" fmla="*/ 30 h 30"/>
                  <a:gd name="T22" fmla="*/ 32 w 46"/>
                  <a:gd name="T23" fmla="*/ 30 h 30"/>
                  <a:gd name="T24" fmla="*/ 32 w 46"/>
                  <a:gd name="T25" fmla="*/ 30 h 30"/>
                  <a:gd name="T26" fmla="*/ 33 w 46"/>
                  <a:gd name="T27" fmla="*/ 30 h 30"/>
                  <a:gd name="T28" fmla="*/ 34 w 46"/>
                  <a:gd name="T29" fmla="*/ 30 h 30"/>
                  <a:gd name="T30" fmla="*/ 37 w 46"/>
                  <a:gd name="T31" fmla="*/ 30 h 30"/>
                  <a:gd name="T32" fmla="*/ 46 w 46"/>
                  <a:gd name="T33" fmla="*/ 22 h 30"/>
                  <a:gd name="T34" fmla="*/ 39 w 46"/>
                  <a:gd name="T35"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30">
                    <a:moveTo>
                      <a:pt x="39" y="14"/>
                    </a:moveTo>
                    <a:cubicBezTo>
                      <a:pt x="39" y="13"/>
                      <a:pt x="39" y="13"/>
                      <a:pt x="39" y="13"/>
                    </a:cubicBezTo>
                    <a:cubicBezTo>
                      <a:pt x="39" y="6"/>
                      <a:pt x="33" y="0"/>
                      <a:pt x="26" y="0"/>
                    </a:cubicBezTo>
                    <a:cubicBezTo>
                      <a:pt x="21" y="0"/>
                      <a:pt x="18" y="3"/>
                      <a:pt x="15" y="6"/>
                    </a:cubicBezTo>
                    <a:cubicBezTo>
                      <a:pt x="14" y="5"/>
                      <a:pt x="13" y="5"/>
                      <a:pt x="12" y="5"/>
                    </a:cubicBezTo>
                    <a:cubicBezTo>
                      <a:pt x="10" y="5"/>
                      <a:pt x="9" y="5"/>
                      <a:pt x="8" y="6"/>
                    </a:cubicBezTo>
                    <a:cubicBezTo>
                      <a:pt x="6" y="8"/>
                      <a:pt x="5" y="10"/>
                      <a:pt x="5" y="12"/>
                    </a:cubicBezTo>
                    <a:cubicBezTo>
                      <a:pt x="2" y="14"/>
                      <a:pt x="0" y="17"/>
                      <a:pt x="0" y="21"/>
                    </a:cubicBezTo>
                    <a:cubicBezTo>
                      <a:pt x="0" y="26"/>
                      <a:pt x="4" y="30"/>
                      <a:pt x="9" y="30"/>
                    </a:cubicBezTo>
                    <a:cubicBezTo>
                      <a:pt x="9" y="30"/>
                      <a:pt x="10" y="30"/>
                      <a:pt x="10" y="30"/>
                    </a:cubicBezTo>
                    <a:cubicBezTo>
                      <a:pt x="10" y="30"/>
                      <a:pt x="11" y="30"/>
                      <a:pt x="11" y="30"/>
                    </a:cubicBezTo>
                    <a:cubicBezTo>
                      <a:pt x="16" y="30"/>
                      <a:pt x="26" y="30"/>
                      <a:pt x="32" y="30"/>
                    </a:cubicBezTo>
                    <a:cubicBezTo>
                      <a:pt x="32" y="30"/>
                      <a:pt x="32" y="30"/>
                      <a:pt x="32" y="30"/>
                    </a:cubicBezTo>
                    <a:cubicBezTo>
                      <a:pt x="33" y="30"/>
                      <a:pt x="33" y="30"/>
                      <a:pt x="33" y="30"/>
                    </a:cubicBezTo>
                    <a:cubicBezTo>
                      <a:pt x="33" y="30"/>
                      <a:pt x="34" y="30"/>
                      <a:pt x="34" y="30"/>
                    </a:cubicBezTo>
                    <a:cubicBezTo>
                      <a:pt x="37" y="30"/>
                      <a:pt x="37" y="30"/>
                      <a:pt x="37" y="30"/>
                    </a:cubicBezTo>
                    <a:cubicBezTo>
                      <a:pt x="42" y="30"/>
                      <a:pt x="46" y="27"/>
                      <a:pt x="46" y="22"/>
                    </a:cubicBezTo>
                    <a:cubicBezTo>
                      <a:pt x="46" y="18"/>
                      <a:pt x="43" y="14"/>
                      <a:pt x="39"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grpSp>
      </p:grpSp>
      <p:grpSp>
        <p:nvGrpSpPr>
          <p:cNvPr id="174" name="Group 173"/>
          <p:cNvGrpSpPr/>
          <p:nvPr/>
        </p:nvGrpSpPr>
        <p:grpSpPr>
          <a:xfrm>
            <a:off x="6897567" y="1746428"/>
            <a:ext cx="1828800" cy="4625927"/>
            <a:chOff x="9418638" y="1220800"/>
            <a:chExt cx="1828800" cy="4993918"/>
          </a:xfrm>
        </p:grpSpPr>
        <p:sp>
          <p:nvSpPr>
            <p:cNvPr id="175" name="TextBox 174"/>
            <p:cNvSpPr txBox="1"/>
            <p:nvPr/>
          </p:nvSpPr>
          <p:spPr>
            <a:xfrm>
              <a:off x="9418638" y="1220800"/>
              <a:ext cx="1828800" cy="857232"/>
            </a:xfrm>
            <a:prstGeom prst="rect">
              <a:avLst/>
            </a:prstGeom>
            <a:noFill/>
          </p:spPr>
          <p:txBody>
            <a:bodyPr wrap="square" lIns="91440" tIns="146304" rIns="182880" bIns="146304" rtlCol="0">
              <a:spAutoFit/>
            </a:bodyPr>
            <a:lstStyle/>
            <a:p>
              <a:pPr lvl="0">
                <a:lnSpc>
                  <a:spcPct val="90000"/>
                </a:lnSpc>
                <a:spcAft>
                  <a:spcPts val="1200"/>
                </a:spcAft>
              </a:pPr>
              <a:r>
                <a:rPr lang="en-US" b="0">
                  <a:solidFill>
                    <a:srgbClr val="000000"/>
                  </a:solidFill>
                  <a:latin typeface="Segoe UI" panose="020B0502040204020203" pitchFamily="34" charset="0"/>
                  <a:cs typeface="Segoe UI" panose="020B0502040204020203" pitchFamily="34" charset="0"/>
                </a:rPr>
                <a:t>Mobile Connectivity</a:t>
              </a:r>
              <a:endParaRPr lang="en-US" b="0" dirty="0">
                <a:solidFill>
                  <a:srgbClr val="000000"/>
                </a:solidFill>
                <a:latin typeface="Segoe UI" panose="020B0502040204020203" pitchFamily="34" charset="0"/>
                <a:cs typeface="Segoe UI" panose="020B0502040204020203" pitchFamily="34" charset="0"/>
              </a:endParaRPr>
            </a:p>
          </p:txBody>
        </p:sp>
        <p:grpSp>
          <p:nvGrpSpPr>
            <p:cNvPr id="176" name="Group 142"/>
            <p:cNvGrpSpPr>
              <a:grpSpLocks noChangeAspect="1"/>
            </p:cNvGrpSpPr>
            <p:nvPr/>
          </p:nvGrpSpPr>
          <p:grpSpPr bwMode="auto">
            <a:xfrm>
              <a:off x="9529590" y="3285204"/>
              <a:ext cx="1634908" cy="2929514"/>
              <a:chOff x="2911" y="400"/>
              <a:chExt cx="2013" cy="3607"/>
            </a:xfrm>
          </p:grpSpPr>
          <p:sp>
            <p:nvSpPr>
              <p:cNvPr id="177" name="AutoShape 141"/>
              <p:cNvSpPr>
                <a:spLocks noChangeAspect="1" noChangeArrowheads="1" noTextEdit="1"/>
              </p:cNvSpPr>
              <p:nvPr/>
            </p:nvSpPr>
            <p:spPr bwMode="auto">
              <a:xfrm>
                <a:off x="2911" y="400"/>
                <a:ext cx="2013" cy="3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78" name="Freeform 143"/>
              <p:cNvSpPr>
                <a:spLocks/>
              </p:cNvSpPr>
              <p:nvPr/>
            </p:nvSpPr>
            <p:spPr bwMode="auto">
              <a:xfrm>
                <a:off x="2913" y="2344"/>
                <a:ext cx="2009" cy="1512"/>
              </a:xfrm>
              <a:custGeom>
                <a:avLst/>
                <a:gdLst>
                  <a:gd name="T0" fmla="*/ 850 w 850"/>
                  <a:gd name="T1" fmla="*/ 17 h 640"/>
                  <a:gd name="T2" fmla="*/ 834 w 850"/>
                  <a:gd name="T3" fmla="*/ 0 h 640"/>
                  <a:gd name="T4" fmla="*/ 17 w 850"/>
                  <a:gd name="T5" fmla="*/ 0 h 640"/>
                  <a:gd name="T6" fmla="*/ 0 w 850"/>
                  <a:gd name="T7" fmla="*/ 17 h 640"/>
                  <a:gd name="T8" fmla="*/ 0 w 850"/>
                  <a:gd name="T9" fmla="*/ 573 h 640"/>
                  <a:gd name="T10" fmla="*/ 17 w 850"/>
                  <a:gd name="T11" fmla="*/ 590 h 640"/>
                  <a:gd name="T12" fmla="*/ 395 w 850"/>
                  <a:gd name="T13" fmla="*/ 590 h 640"/>
                  <a:gd name="T14" fmla="*/ 382 w 850"/>
                  <a:gd name="T15" fmla="*/ 627 h 640"/>
                  <a:gd name="T16" fmla="*/ 307 w 850"/>
                  <a:gd name="T17" fmla="*/ 627 h 640"/>
                  <a:gd name="T18" fmla="*/ 307 w 850"/>
                  <a:gd name="T19" fmla="*/ 640 h 640"/>
                  <a:gd name="T20" fmla="*/ 539 w 850"/>
                  <a:gd name="T21" fmla="*/ 640 h 640"/>
                  <a:gd name="T22" fmla="*/ 539 w 850"/>
                  <a:gd name="T23" fmla="*/ 627 h 640"/>
                  <a:gd name="T24" fmla="*/ 478 w 850"/>
                  <a:gd name="T25" fmla="*/ 627 h 640"/>
                  <a:gd name="T26" fmla="*/ 466 w 850"/>
                  <a:gd name="T27" fmla="*/ 590 h 640"/>
                  <a:gd name="T28" fmla="*/ 834 w 850"/>
                  <a:gd name="T29" fmla="*/ 590 h 640"/>
                  <a:gd name="T30" fmla="*/ 850 w 850"/>
                  <a:gd name="T31" fmla="*/ 573 h 640"/>
                  <a:gd name="T32" fmla="*/ 850 w 850"/>
                  <a:gd name="T33" fmla="*/ 17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0" h="640">
                    <a:moveTo>
                      <a:pt x="850" y="17"/>
                    </a:moveTo>
                    <a:cubicBezTo>
                      <a:pt x="850" y="8"/>
                      <a:pt x="843" y="0"/>
                      <a:pt x="834" y="0"/>
                    </a:cubicBezTo>
                    <a:cubicBezTo>
                      <a:pt x="17" y="0"/>
                      <a:pt x="17" y="0"/>
                      <a:pt x="17" y="0"/>
                    </a:cubicBezTo>
                    <a:cubicBezTo>
                      <a:pt x="7" y="0"/>
                      <a:pt x="0" y="8"/>
                      <a:pt x="0" y="17"/>
                    </a:cubicBezTo>
                    <a:cubicBezTo>
                      <a:pt x="0" y="573"/>
                      <a:pt x="0" y="573"/>
                      <a:pt x="0" y="573"/>
                    </a:cubicBezTo>
                    <a:cubicBezTo>
                      <a:pt x="0" y="582"/>
                      <a:pt x="7" y="590"/>
                      <a:pt x="17" y="590"/>
                    </a:cubicBezTo>
                    <a:cubicBezTo>
                      <a:pt x="395" y="590"/>
                      <a:pt x="395" y="590"/>
                      <a:pt x="395" y="590"/>
                    </a:cubicBezTo>
                    <a:cubicBezTo>
                      <a:pt x="382" y="627"/>
                      <a:pt x="382" y="627"/>
                      <a:pt x="382" y="627"/>
                    </a:cubicBezTo>
                    <a:cubicBezTo>
                      <a:pt x="307" y="627"/>
                      <a:pt x="307" y="627"/>
                      <a:pt x="307" y="627"/>
                    </a:cubicBezTo>
                    <a:cubicBezTo>
                      <a:pt x="307" y="640"/>
                      <a:pt x="307" y="640"/>
                      <a:pt x="307" y="640"/>
                    </a:cubicBezTo>
                    <a:cubicBezTo>
                      <a:pt x="539" y="640"/>
                      <a:pt x="539" y="640"/>
                      <a:pt x="539" y="640"/>
                    </a:cubicBezTo>
                    <a:cubicBezTo>
                      <a:pt x="539" y="627"/>
                      <a:pt x="539" y="627"/>
                      <a:pt x="539" y="627"/>
                    </a:cubicBezTo>
                    <a:cubicBezTo>
                      <a:pt x="478" y="627"/>
                      <a:pt x="478" y="627"/>
                      <a:pt x="478" y="627"/>
                    </a:cubicBezTo>
                    <a:cubicBezTo>
                      <a:pt x="466" y="590"/>
                      <a:pt x="466" y="590"/>
                      <a:pt x="466" y="590"/>
                    </a:cubicBezTo>
                    <a:cubicBezTo>
                      <a:pt x="834" y="590"/>
                      <a:pt x="834" y="590"/>
                      <a:pt x="834" y="590"/>
                    </a:cubicBezTo>
                    <a:cubicBezTo>
                      <a:pt x="843" y="590"/>
                      <a:pt x="850" y="582"/>
                      <a:pt x="850" y="573"/>
                    </a:cubicBezTo>
                    <a:lnTo>
                      <a:pt x="850"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79" name="Rectangle 144"/>
              <p:cNvSpPr>
                <a:spLocks noChangeArrowheads="1"/>
              </p:cNvSpPr>
              <p:nvPr/>
            </p:nvSpPr>
            <p:spPr bwMode="auto">
              <a:xfrm>
                <a:off x="2963" y="2394"/>
                <a:ext cx="1911" cy="1074"/>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0" name="Freeform 145"/>
              <p:cNvSpPr>
                <a:spLocks/>
              </p:cNvSpPr>
              <p:nvPr/>
            </p:nvSpPr>
            <p:spPr bwMode="auto">
              <a:xfrm>
                <a:off x="4596" y="3903"/>
                <a:ext cx="208" cy="104"/>
              </a:xfrm>
              <a:custGeom>
                <a:avLst/>
                <a:gdLst>
                  <a:gd name="T0" fmla="*/ 44 w 88"/>
                  <a:gd name="T1" fmla="*/ 0 h 44"/>
                  <a:gd name="T2" fmla="*/ 0 w 88"/>
                  <a:gd name="T3" fmla="*/ 44 h 44"/>
                  <a:gd name="T4" fmla="*/ 88 w 88"/>
                  <a:gd name="T5" fmla="*/ 44 h 44"/>
                  <a:gd name="T6" fmla="*/ 44 w 88"/>
                  <a:gd name="T7" fmla="*/ 0 h 44"/>
                </a:gdLst>
                <a:ahLst/>
                <a:cxnLst>
                  <a:cxn ang="0">
                    <a:pos x="T0" y="T1"/>
                  </a:cxn>
                  <a:cxn ang="0">
                    <a:pos x="T2" y="T3"/>
                  </a:cxn>
                  <a:cxn ang="0">
                    <a:pos x="T4" y="T5"/>
                  </a:cxn>
                  <a:cxn ang="0">
                    <a:pos x="T6" y="T7"/>
                  </a:cxn>
                </a:cxnLst>
                <a:rect l="0" t="0" r="r" b="b"/>
                <a:pathLst>
                  <a:path w="88" h="44">
                    <a:moveTo>
                      <a:pt x="44" y="0"/>
                    </a:moveTo>
                    <a:cubicBezTo>
                      <a:pt x="19" y="0"/>
                      <a:pt x="0" y="20"/>
                      <a:pt x="0" y="44"/>
                    </a:cubicBezTo>
                    <a:cubicBezTo>
                      <a:pt x="88" y="44"/>
                      <a:pt x="88" y="44"/>
                      <a:pt x="88" y="44"/>
                    </a:cubicBezTo>
                    <a:cubicBezTo>
                      <a:pt x="88" y="20"/>
                      <a:pt x="68" y="0"/>
                      <a:pt x="4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1" name="Freeform 146"/>
              <p:cNvSpPr>
                <a:spLocks/>
              </p:cNvSpPr>
              <p:nvPr/>
            </p:nvSpPr>
            <p:spPr bwMode="auto">
              <a:xfrm>
                <a:off x="2963" y="3896"/>
                <a:ext cx="1559" cy="109"/>
              </a:xfrm>
              <a:custGeom>
                <a:avLst/>
                <a:gdLst>
                  <a:gd name="T0" fmla="*/ 1559 w 1559"/>
                  <a:gd name="T1" fmla="*/ 109 h 109"/>
                  <a:gd name="T2" fmla="*/ 0 w 1559"/>
                  <a:gd name="T3" fmla="*/ 109 h 109"/>
                  <a:gd name="T4" fmla="*/ 0 w 1559"/>
                  <a:gd name="T5" fmla="*/ 64 h 109"/>
                  <a:gd name="T6" fmla="*/ 158 w 1559"/>
                  <a:gd name="T7" fmla="*/ 0 h 109"/>
                  <a:gd name="T8" fmla="*/ 1401 w 1559"/>
                  <a:gd name="T9" fmla="*/ 0 h 109"/>
                  <a:gd name="T10" fmla="*/ 1559 w 1559"/>
                  <a:gd name="T11" fmla="*/ 64 h 109"/>
                  <a:gd name="T12" fmla="*/ 1559 w 1559"/>
                  <a:gd name="T13" fmla="*/ 109 h 109"/>
                </a:gdLst>
                <a:ahLst/>
                <a:cxnLst>
                  <a:cxn ang="0">
                    <a:pos x="T0" y="T1"/>
                  </a:cxn>
                  <a:cxn ang="0">
                    <a:pos x="T2" y="T3"/>
                  </a:cxn>
                  <a:cxn ang="0">
                    <a:pos x="T4" y="T5"/>
                  </a:cxn>
                  <a:cxn ang="0">
                    <a:pos x="T6" y="T7"/>
                  </a:cxn>
                  <a:cxn ang="0">
                    <a:pos x="T8" y="T9"/>
                  </a:cxn>
                  <a:cxn ang="0">
                    <a:pos x="T10" y="T11"/>
                  </a:cxn>
                  <a:cxn ang="0">
                    <a:pos x="T12" y="T13"/>
                  </a:cxn>
                </a:cxnLst>
                <a:rect l="0" t="0" r="r" b="b"/>
                <a:pathLst>
                  <a:path w="1559" h="109">
                    <a:moveTo>
                      <a:pt x="1559" y="109"/>
                    </a:moveTo>
                    <a:lnTo>
                      <a:pt x="0" y="109"/>
                    </a:lnTo>
                    <a:lnTo>
                      <a:pt x="0" y="64"/>
                    </a:lnTo>
                    <a:lnTo>
                      <a:pt x="158" y="0"/>
                    </a:lnTo>
                    <a:lnTo>
                      <a:pt x="1401" y="0"/>
                    </a:lnTo>
                    <a:lnTo>
                      <a:pt x="1559" y="64"/>
                    </a:lnTo>
                    <a:lnTo>
                      <a:pt x="1559" y="109"/>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2" name="Freeform 147"/>
              <p:cNvSpPr>
                <a:spLocks/>
              </p:cNvSpPr>
              <p:nvPr/>
            </p:nvSpPr>
            <p:spPr bwMode="auto">
              <a:xfrm>
                <a:off x="4180" y="3832"/>
                <a:ext cx="522" cy="154"/>
              </a:xfrm>
              <a:custGeom>
                <a:avLst/>
                <a:gdLst>
                  <a:gd name="T0" fmla="*/ 218 w 221"/>
                  <a:gd name="T1" fmla="*/ 65 h 65"/>
                  <a:gd name="T2" fmla="*/ 0 w 221"/>
                  <a:gd name="T3" fmla="*/ 7 h 65"/>
                  <a:gd name="T4" fmla="*/ 0 w 221"/>
                  <a:gd name="T5" fmla="*/ 0 h 65"/>
                  <a:gd name="T6" fmla="*/ 221 w 221"/>
                  <a:gd name="T7" fmla="*/ 59 h 65"/>
                  <a:gd name="T8" fmla="*/ 218 w 221"/>
                  <a:gd name="T9" fmla="*/ 65 h 65"/>
                </a:gdLst>
                <a:ahLst/>
                <a:cxnLst>
                  <a:cxn ang="0">
                    <a:pos x="T0" y="T1"/>
                  </a:cxn>
                  <a:cxn ang="0">
                    <a:pos x="T2" y="T3"/>
                  </a:cxn>
                  <a:cxn ang="0">
                    <a:pos x="T4" y="T5"/>
                  </a:cxn>
                  <a:cxn ang="0">
                    <a:pos x="T6" y="T7"/>
                  </a:cxn>
                  <a:cxn ang="0">
                    <a:pos x="T8" y="T9"/>
                  </a:cxn>
                </a:cxnLst>
                <a:rect l="0" t="0" r="r" b="b"/>
                <a:pathLst>
                  <a:path w="221" h="65">
                    <a:moveTo>
                      <a:pt x="218" y="65"/>
                    </a:moveTo>
                    <a:cubicBezTo>
                      <a:pt x="152" y="27"/>
                      <a:pt x="76" y="7"/>
                      <a:pt x="0" y="7"/>
                    </a:cubicBezTo>
                    <a:cubicBezTo>
                      <a:pt x="0" y="0"/>
                      <a:pt x="0" y="0"/>
                      <a:pt x="0" y="0"/>
                    </a:cubicBezTo>
                    <a:cubicBezTo>
                      <a:pt x="77" y="0"/>
                      <a:pt x="154" y="21"/>
                      <a:pt x="221" y="59"/>
                    </a:cubicBezTo>
                    <a:lnTo>
                      <a:pt x="218" y="6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3" name="Freeform 148"/>
              <p:cNvSpPr>
                <a:spLocks/>
              </p:cNvSpPr>
              <p:nvPr/>
            </p:nvSpPr>
            <p:spPr bwMode="auto">
              <a:xfrm>
                <a:off x="3953" y="402"/>
                <a:ext cx="484" cy="829"/>
              </a:xfrm>
              <a:custGeom>
                <a:avLst/>
                <a:gdLst>
                  <a:gd name="T0" fmla="*/ 205 w 205"/>
                  <a:gd name="T1" fmla="*/ 116 h 351"/>
                  <a:gd name="T2" fmla="*/ 205 w 205"/>
                  <a:gd name="T3" fmla="*/ 13 h 351"/>
                  <a:gd name="T4" fmla="*/ 191 w 205"/>
                  <a:gd name="T5" fmla="*/ 0 h 351"/>
                  <a:gd name="T6" fmla="*/ 13 w 205"/>
                  <a:gd name="T7" fmla="*/ 0 h 351"/>
                  <a:gd name="T8" fmla="*/ 0 w 205"/>
                  <a:gd name="T9" fmla="*/ 13 h 351"/>
                  <a:gd name="T10" fmla="*/ 0 w 205"/>
                  <a:gd name="T11" fmla="*/ 338 h 351"/>
                  <a:gd name="T12" fmla="*/ 13 w 205"/>
                  <a:gd name="T13" fmla="*/ 351 h 351"/>
                  <a:gd name="T14" fmla="*/ 191 w 205"/>
                  <a:gd name="T15" fmla="*/ 351 h 351"/>
                  <a:gd name="T16" fmla="*/ 205 w 205"/>
                  <a:gd name="T17" fmla="*/ 338 h 351"/>
                  <a:gd name="T18" fmla="*/ 205 w 205"/>
                  <a:gd name="T19" fmla="*/ 187 h 351"/>
                  <a:gd name="T20" fmla="*/ 205 w 205"/>
                  <a:gd name="T21" fmla="*/ 11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 h="351">
                    <a:moveTo>
                      <a:pt x="205" y="116"/>
                    </a:moveTo>
                    <a:cubicBezTo>
                      <a:pt x="205" y="13"/>
                      <a:pt x="205" y="13"/>
                      <a:pt x="205" y="13"/>
                    </a:cubicBezTo>
                    <a:cubicBezTo>
                      <a:pt x="205" y="6"/>
                      <a:pt x="199" y="0"/>
                      <a:pt x="191" y="0"/>
                    </a:cubicBezTo>
                    <a:cubicBezTo>
                      <a:pt x="13" y="0"/>
                      <a:pt x="13" y="0"/>
                      <a:pt x="13" y="0"/>
                    </a:cubicBezTo>
                    <a:cubicBezTo>
                      <a:pt x="6" y="0"/>
                      <a:pt x="0" y="6"/>
                      <a:pt x="0" y="13"/>
                    </a:cubicBezTo>
                    <a:cubicBezTo>
                      <a:pt x="0" y="338"/>
                      <a:pt x="0" y="338"/>
                      <a:pt x="0" y="338"/>
                    </a:cubicBezTo>
                    <a:cubicBezTo>
                      <a:pt x="0" y="345"/>
                      <a:pt x="6" y="351"/>
                      <a:pt x="13" y="351"/>
                    </a:cubicBezTo>
                    <a:cubicBezTo>
                      <a:pt x="191" y="351"/>
                      <a:pt x="191" y="351"/>
                      <a:pt x="191" y="351"/>
                    </a:cubicBezTo>
                    <a:cubicBezTo>
                      <a:pt x="199" y="351"/>
                      <a:pt x="205" y="345"/>
                      <a:pt x="205" y="338"/>
                    </a:cubicBezTo>
                    <a:cubicBezTo>
                      <a:pt x="205" y="187"/>
                      <a:pt x="205" y="187"/>
                      <a:pt x="205" y="187"/>
                    </a:cubicBezTo>
                    <a:lnTo>
                      <a:pt x="205" y="11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4" name="Freeform 149"/>
              <p:cNvSpPr>
                <a:spLocks/>
              </p:cNvSpPr>
              <p:nvPr/>
            </p:nvSpPr>
            <p:spPr bwMode="auto">
              <a:xfrm>
                <a:off x="3017" y="976"/>
                <a:ext cx="889" cy="1295"/>
              </a:xfrm>
              <a:custGeom>
                <a:avLst/>
                <a:gdLst>
                  <a:gd name="T0" fmla="*/ 0 w 376"/>
                  <a:gd name="T1" fmla="*/ 253 h 548"/>
                  <a:gd name="T2" fmla="*/ 0 w 376"/>
                  <a:gd name="T3" fmla="*/ 524 h 548"/>
                  <a:gd name="T4" fmla="*/ 25 w 376"/>
                  <a:gd name="T5" fmla="*/ 548 h 548"/>
                  <a:gd name="T6" fmla="*/ 351 w 376"/>
                  <a:gd name="T7" fmla="*/ 548 h 548"/>
                  <a:gd name="T8" fmla="*/ 376 w 376"/>
                  <a:gd name="T9" fmla="*/ 524 h 548"/>
                  <a:gd name="T10" fmla="*/ 376 w 376"/>
                  <a:gd name="T11" fmla="*/ 25 h 548"/>
                  <a:gd name="T12" fmla="*/ 351 w 376"/>
                  <a:gd name="T13" fmla="*/ 0 h 548"/>
                  <a:gd name="T14" fmla="*/ 25 w 376"/>
                  <a:gd name="T15" fmla="*/ 0 h 548"/>
                  <a:gd name="T16" fmla="*/ 0 w 376"/>
                  <a:gd name="T17" fmla="*/ 25 h 548"/>
                  <a:gd name="T18" fmla="*/ 0 w 376"/>
                  <a:gd name="T19" fmla="*/ 173 h 548"/>
                  <a:gd name="T20" fmla="*/ 0 w 376"/>
                  <a:gd name="T21" fmla="*/ 253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6" h="548">
                    <a:moveTo>
                      <a:pt x="0" y="253"/>
                    </a:moveTo>
                    <a:cubicBezTo>
                      <a:pt x="0" y="524"/>
                      <a:pt x="0" y="524"/>
                      <a:pt x="0" y="524"/>
                    </a:cubicBezTo>
                    <a:cubicBezTo>
                      <a:pt x="0" y="537"/>
                      <a:pt x="11" y="548"/>
                      <a:pt x="25" y="548"/>
                    </a:cubicBezTo>
                    <a:cubicBezTo>
                      <a:pt x="351" y="548"/>
                      <a:pt x="351" y="548"/>
                      <a:pt x="351" y="548"/>
                    </a:cubicBezTo>
                    <a:cubicBezTo>
                      <a:pt x="365" y="548"/>
                      <a:pt x="376" y="537"/>
                      <a:pt x="376" y="524"/>
                    </a:cubicBezTo>
                    <a:cubicBezTo>
                      <a:pt x="376" y="25"/>
                      <a:pt x="376" y="25"/>
                      <a:pt x="376" y="25"/>
                    </a:cubicBezTo>
                    <a:cubicBezTo>
                      <a:pt x="376" y="11"/>
                      <a:pt x="365" y="0"/>
                      <a:pt x="351" y="0"/>
                    </a:cubicBezTo>
                    <a:cubicBezTo>
                      <a:pt x="25" y="0"/>
                      <a:pt x="25" y="0"/>
                      <a:pt x="25" y="0"/>
                    </a:cubicBezTo>
                    <a:cubicBezTo>
                      <a:pt x="11" y="0"/>
                      <a:pt x="0" y="11"/>
                      <a:pt x="0" y="25"/>
                    </a:cubicBezTo>
                    <a:cubicBezTo>
                      <a:pt x="0" y="173"/>
                      <a:pt x="0" y="173"/>
                      <a:pt x="0" y="173"/>
                    </a:cubicBezTo>
                    <a:lnTo>
                      <a:pt x="0" y="25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5" name="Rectangle 150"/>
              <p:cNvSpPr>
                <a:spLocks noChangeArrowheads="1"/>
              </p:cNvSpPr>
              <p:nvPr/>
            </p:nvSpPr>
            <p:spPr bwMode="auto">
              <a:xfrm>
                <a:off x="3102" y="1061"/>
                <a:ext cx="719" cy="1127"/>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6" name="Rectangle 151"/>
              <p:cNvSpPr>
                <a:spLocks noChangeArrowheads="1"/>
              </p:cNvSpPr>
              <p:nvPr/>
            </p:nvSpPr>
            <p:spPr bwMode="auto">
              <a:xfrm>
                <a:off x="3176" y="1206"/>
                <a:ext cx="368" cy="368"/>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7" name="Rectangle 152"/>
              <p:cNvSpPr>
                <a:spLocks noChangeArrowheads="1"/>
              </p:cNvSpPr>
              <p:nvPr/>
            </p:nvSpPr>
            <p:spPr bwMode="auto">
              <a:xfrm>
                <a:off x="3582" y="1206"/>
                <a:ext cx="165" cy="165"/>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8" name="Rectangle 153"/>
              <p:cNvSpPr>
                <a:spLocks noChangeArrowheads="1"/>
              </p:cNvSpPr>
              <p:nvPr/>
            </p:nvSpPr>
            <p:spPr bwMode="auto">
              <a:xfrm>
                <a:off x="3176" y="1614"/>
                <a:ext cx="163" cy="166"/>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9" name="Rectangle 154"/>
              <p:cNvSpPr>
                <a:spLocks noChangeArrowheads="1"/>
              </p:cNvSpPr>
              <p:nvPr/>
            </p:nvSpPr>
            <p:spPr bwMode="auto">
              <a:xfrm>
                <a:off x="3379" y="1614"/>
                <a:ext cx="165" cy="166"/>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0" name="Rectangle 155"/>
              <p:cNvSpPr>
                <a:spLocks noChangeArrowheads="1"/>
              </p:cNvSpPr>
              <p:nvPr/>
            </p:nvSpPr>
            <p:spPr bwMode="auto">
              <a:xfrm>
                <a:off x="3582" y="1614"/>
                <a:ext cx="165" cy="166"/>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1" name="Rectangle 156"/>
              <p:cNvSpPr>
                <a:spLocks noChangeArrowheads="1"/>
              </p:cNvSpPr>
              <p:nvPr/>
            </p:nvSpPr>
            <p:spPr bwMode="auto">
              <a:xfrm>
                <a:off x="3176" y="1817"/>
                <a:ext cx="163" cy="166"/>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2" name="Rectangle 157"/>
              <p:cNvSpPr>
                <a:spLocks noChangeArrowheads="1"/>
              </p:cNvSpPr>
              <p:nvPr/>
            </p:nvSpPr>
            <p:spPr bwMode="auto">
              <a:xfrm>
                <a:off x="3379" y="1817"/>
                <a:ext cx="165" cy="166"/>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3" name="Rectangle 158"/>
              <p:cNvSpPr>
                <a:spLocks noChangeArrowheads="1"/>
              </p:cNvSpPr>
              <p:nvPr/>
            </p:nvSpPr>
            <p:spPr bwMode="auto">
              <a:xfrm>
                <a:off x="3582" y="1817"/>
                <a:ext cx="165" cy="166"/>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4" name="Rectangle 159"/>
              <p:cNvSpPr>
                <a:spLocks noChangeArrowheads="1"/>
              </p:cNvSpPr>
              <p:nvPr/>
            </p:nvSpPr>
            <p:spPr bwMode="auto">
              <a:xfrm>
                <a:off x="3176" y="2023"/>
                <a:ext cx="571" cy="165"/>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5" name="Rectangle 160"/>
              <p:cNvSpPr>
                <a:spLocks noChangeArrowheads="1"/>
              </p:cNvSpPr>
              <p:nvPr/>
            </p:nvSpPr>
            <p:spPr bwMode="auto">
              <a:xfrm>
                <a:off x="3582" y="1409"/>
                <a:ext cx="165" cy="165"/>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6" name="Freeform 161"/>
              <p:cNvSpPr>
                <a:spLocks/>
              </p:cNvSpPr>
              <p:nvPr/>
            </p:nvSpPr>
            <p:spPr bwMode="auto">
              <a:xfrm>
                <a:off x="3941" y="1288"/>
                <a:ext cx="574" cy="983"/>
              </a:xfrm>
              <a:custGeom>
                <a:avLst/>
                <a:gdLst>
                  <a:gd name="T0" fmla="*/ 243 w 243"/>
                  <a:gd name="T1" fmla="*/ 400 h 416"/>
                  <a:gd name="T2" fmla="*/ 227 w 243"/>
                  <a:gd name="T3" fmla="*/ 416 h 416"/>
                  <a:gd name="T4" fmla="*/ 15 w 243"/>
                  <a:gd name="T5" fmla="*/ 416 h 416"/>
                  <a:gd name="T6" fmla="*/ 0 w 243"/>
                  <a:gd name="T7" fmla="*/ 400 h 416"/>
                  <a:gd name="T8" fmla="*/ 0 w 243"/>
                  <a:gd name="T9" fmla="*/ 15 h 416"/>
                  <a:gd name="T10" fmla="*/ 15 w 243"/>
                  <a:gd name="T11" fmla="*/ 0 h 416"/>
                  <a:gd name="T12" fmla="*/ 227 w 243"/>
                  <a:gd name="T13" fmla="*/ 0 h 416"/>
                  <a:gd name="T14" fmla="*/ 243 w 243"/>
                  <a:gd name="T15" fmla="*/ 15 h 416"/>
                  <a:gd name="T16" fmla="*/ 243 w 243"/>
                  <a:gd name="T17" fmla="*/ 40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3" h="416">
                    <a:moveTo>
                      <a:pt x="243" y="400"/>
                    </a:moveTo>
                    <a:cubicBezTo>
                      <a:pt x="243" y="409"/>
                      <a:pt x="236" y="416"/>
                      <a:pt x="227" y="416"/>
                    </a:cubicBezTo>
                    <a:cubicBezTo>
                      <a:pt x="15" y="416"/>
                      <a:pt x="15" y="416"/>
                      <a:pt x="15" y="416"/>
                    </a:cubicBezTo>
                    <a:cubicBezTo>
                      <a:pt x="7" y="416"/>
                      <a:pt x="0" y="409"/>
                      <a:pt x="0" y="400"/>
                    </a:cubicBezTo>
                    <a:cubicBezTo>
                      <a:pt x="0" y="15"/>
                      <a:pt x="0" y="15"/>
                      <a:pt x="0" y="15"/>
                    </a:cubicBezTo>
                    <a:cubicBezTo>
                      <a:pt x="0" y="7"/>
                      <a:pt x="7" y="0"/>
                      <a:pt x="15" y="0"/>
                    </a:cubicBezTo>
                    <a:cubicBezTo>
                      <a:pt x="227" y="0"/>
                      <a:pt x="227" y="0"/>
                      <a:pt x="227" y="0"/>
                    </a:cubicBezTo>
                    <a:cubicBezTo>
                      <a:pt x="236" y="0"/>
                      <a:pt x="243" y="7"/>
                      <a:pt x="243" y="15"/>
                    </a:cubicBezTo>
                    <a:lnTo>
                      <a:pt x="243" y="40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7" name="Rectangle 162"/>
              <p:cNvSpPr>
                <a:spLocks noChangeArrowheads="1"/>
              </p:cNvSpPr>
              <p:nvPr/>
            </p:nvSpPr>
            <p:spPr bwMode="auto">
              <a:xfrm>
                <a:off x="3996" y="1343"/>
                <a:ext cx="463" cy="774"/>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8" name="Rectangle 163"/>
              <p:cNvSpPr>
                <a:spLocks noChangeArrowheads="1"/>
              </p:cNvSpPr>
              <p:nvPr/>
            </p:nvSpPr>
            <p:spPr bwMode="auto">
              <a:xfrm>
                <a:off x="4043" y="1435"/>
                <a:ext cx="371" cy="37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9" name="Rectangle 164"/>
              <p:cNvSpPr>
                <a:spLocks noChangeArrowheads="1"/>
              </p:cNvSpPr>
              <p:nvPr/>
            </p:nvSpPr>
            <p:spPr bwMode="auto">
              <a:xfrm>
                <a:off x="4043" y="1831"/>
                <a:ext cx="106" cy="107"/>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0" name="Rectangle 165"/>
              <p:cNvSpPr>
                <a:spLocks noChangeArrowheads="1"/>
              </p:cNvSpPr>
              <p:nvPr/>
            </p:nvSpPr>
            <p:spPr bwMode="auto">
              <a:xfrm>
                <a:off x="4175" y="1831"/>
                <a:ext cx="106" cy="107"/>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1" name="Rectangle 166"/>
              <p:cNvSpPr>
                <a:spLocks noChangeArrowheads="1"/>
              </p:cNvSpPr>
              <p:nvPr/>
            </p:nvSpPr>
            <p:spPr bwMode="auto">
              <a:xfrm>
                <a:off x="4307" y="1831"/>
                <a:ext cx="107" cy="107"/>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2" name="Rectangle 167"/>
              <p:cNvSpPr>
                <a:spLocks noChangeArrowheads="1"/>
              </p:cNvSpPr>
              <p:nvPr/>
            </p:nvSpPr>
            <p:spPr bwMode="auto">
              <a:xfrm>
                <a:off x="4043" y="1964"/>
                <a:ext cx="371" cy="10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3" name="Rectangle 168"/>
              <p:cNvSpPr>
                <a:spLocks noChangeArrowheads="1"/>
              </p:cNvSpPr>
              <p:nvPr/>
            </p:nvSpPr>
            <p:spPr bwMode="auto">
              <a:xfrm>
                <a:off x="3998" y="450"/>
                <a:ext cx="392" cy="652"/>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4" name="Rectangle 169"/>
              <p:cNvSpPr>
                <a:spLocks noChangeArrowheads="1"/>
              </p:cNvSpPr>
              <p:nvPr/>
            </p:nvSpPr>
            <p:spPr bwMode="auto">
              <a:xfrm>
                <a:off x="4038" y="528"/>
                <a:ext cx="201" cy="20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5" name="Rectangle 170"/>
              <p:cNvSpPr>
                <a:spLocks noChangeArrowheads="1"/>
              </p:cNvSpPr>
              <p:nvPr/>
            </p:nvSpPr>
            <p:spPr bwMode="auto">
              <a:xfrm>
                <a:off x="4260" y="639"/>
                <a:ext cx="90" cy="89"/>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6" name="Rectangle 171"/>
              <p:cNvSpPr>
                <a:spLocks noChangeArrowheads="1"/>
              </p:cNvSpPr>
              <p:nvPr/>
            </p:nvSpPr>
            <p:spPr bwMode="auto">
              <a:xfrm>
                <a:off x="4260" y="528"/>
                <a:ext cx="90" cy="89"/>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7" name="Rectangle 172"/>
              <p:cNvSpPr>
                <a:spLocks noChangeArrowheads="1"/>
              </p:cNvSpPr>
              <p:nvPr/>
            </p:nvSpPr>
            <p:spPr bwMode="auto">
              <a:xfrm>
                <a:off x="4260" y="861"/>
                <a:ext cx="90" cy="9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8" name="Rectangle 173"/>
              <p:cNvSpPr>
                <a:spLocks noChangeArrowheads="1"/>
              </p:cNvSpPr>
              <p:nvPr/>
            </p:nvSpPr>
            <p:spPr bwMode="auto">
              <a:xfrm>
                <a:off x="4149" y="861"/>
                <a:ext cx="90" cy="9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9" name="Rectangle 174"/>
              <p:cNvSpPr>
                <a:spLocks noChangeArrowheads="1"/>
              </p:cNvSpPr>
              <p:nvPr/>
            </p:nvSpPr>
            <p:spPr bwMode="auto">
              <a:xfrm>
                <a:off x="4038" y="861"/>
                <a:ext cx="90" cy="9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0" name="Rectangle 175"/>
              <p:cNvSpPr>
                <a:spLocks noChangeArrowheads="1"/>
              </p:cNvSpPr>
              <p:nvPr/>
            </p:nvSpPr>
            <p:spPr bwMode="auto">
              <a:xfrm>
                <a:off x="4038" y="750"/>
                <a:ext cx="90" cy="89"/>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1" name="Rectangle 176"/>
              <p:cNvSpPr>
                <a:spLocks noChangeArrowheads="1"/>
              </p:cNvSpPr>
              <p:nvPr/>
            </p:nvSpPr>
            <p:spPr bwMode="auto">
              <a:xfrm>
                <a:off x="4149" y="750"/>
                <a:ext cx="90" cy="89"/>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2" name="Rectangle 177"/>
              <p:cNvSpPr>
                <a:spLocks noChangeArrowheads="1"/>
              </p:cNvSpPr>
              <p:nvPr/>
            </p:nvSpPr>
            <p:spPr bwMode="auto">
              <a:xfrm>
                <a:off x="4260" y="750"/>
                <a:ext cx="90" cy="89"/>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3" name="Rectangle 178"/>
              <p:cNvSpPr>
                <a:spLocks noChangeArrowheads="1"/>
              </p:cNvSpPr>
              <p:nvPr/>
            </p:nvSpPr>
            <p:spPr bwMode="auto">
              <a:xfrm>
                <a:off x="4260" y="974"/>
                <a:ext cx="90" cy="9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4" name="Rectangle 179"/>
              <p:cNvSpPr>
                <a:spLocks noChangeArrowheads="1"/>
              </p:cNvSpPr>
              <p:nvPr/>
            </p:nvSpPr>
            <p:spPr bwMode="auto">
              <a:xfrm>
                <a:off x="4149" y="974"/>
                <a:ext cx="90" cy="9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5" name="Rectangle 180"/>
              <p:cNvSpPr>
                <a:spLocks noChangeArrowheads="1"/>
              </p:cNvSpPr>
              <p:nvPr/>
            </p:nvSpPr>
            <p:spPr bwMode="auto">
              <a:xfrm>
                <a:off x="4038" y="974"/>
                <a:ext cx="90" cy="9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6" name="Rectangle 181"/>
              <p:cNvSpPr>
                <a:spLocks noChangeArrowheads="1"/>
              </p:cNvSpPr>
              <p:nvPr/>
            </p:nvSpPr>
            <p:spPr bwMode="auto">
              <a:xfrm>
                <a:off x="4411" y="2533"/>
                <a:ext cx="395" cy="39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7" name="Rectangle 182"/>
              <p:cNvSpPr>
                <a:spLocks noChangeArrowheads="1"/>
              </p:cNvSpPr>
              <p:nvPr/>
            </p:nvSpPr>
            <p:spPr bwMode="auto">
              <a:xfrm>
                <a:off x="3981" y="2533"/>
                <a:ext cx="397" cy="39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8" name="Rectangle 183"/>
              <p:cNvSpPr>
                <a:spLocks noChangeArrowheads="1"/>
              </p:cNvSpPr>
              <p:nvPr/>
            </p:nvSpPr>
            <p:spPr bwMode="auto">
              <a:xfrm>
                <a:off x="3554" y="2533"/>
                <a:ext cx="394" cy="39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9" name="Rectangle 184"/>
              <p:cNvSpPr>
                <a:spLocks noChangeArrowheads="1"/>
              </p:cNvSpPr>
              <p:nvPr/>
            </p:nvSpPr>
            <p:spPr bwMode="auto">
              <a:xfrm>
                <a:off x="4411" y="2961"/>
                <a:ext cx="395" cy="39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20" name="Rectangle 185"/>
              <p:cNvSpPr>
                <a:spLocks noChangeArrowheads="1"/>
              </p:cNvSpPr>
              <p:nvPr/>
            </p:nvSpPr>
            <p:spPr bwMode="auto">
              <a:xfrm>
                <a:off x="3981" y="2961"/>
                <a:ext cx="397" cy="39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21" name="Rectangle 186"/>
              <p:cNvSpPr>
                <a:spLocks noChangeArrowheads="1"/>
              </p:cNvSpPr>
              <p:nvPr/>
            </p:nvSpPr>
            <p:spPr bwMode="auto">
              <a:xfrm>
                <a:off x="3554" y="2961"/>
                <a:ext cx="394" cy="39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22" name="Rectangle 187"/>
              <p:cNvSpPr>
                <a:spLocks noChangeArrowheads="1"/>
              </p:cNvSpPr>
              <p:nvPr/>
            </p:nvSpPr>
            <p:spPr bwMode="auto">
              <a:xfrm>
                <a:off x="3126" y="2533"/>
                <a:ext cx="395" cy="39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23" name="Rectangle 188"/>
              <p:cNvSpPr>
                <a:spLocks noChangeArrowheads="1"/>
              </p:cNvSpPr>
              <p:nvPr/>
            </p:nvSpPr>
            <p:spPr bwMode="auto">
              <a:xfrm>
                <a:off x="3126" y="2961"/>
                <a:ext cx="395" cy="39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grpSp>
      </p:grpSp>
    </p:spTree>
    <p:extLst>
      <p:ext uri="{BB962C8B-B14F-4D97-AF65-F5344CB8AC3E}">
        <p14:creationId xmlns:p14="http://schemas.microsoft.com/office/powerpoint/2010/main" val="201775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108"/>
                                        </p:tgtEl>
                                        <p:attrNameLst>
                                          <p:attrName>style.visibility</p:attrName>
                                        </p:attrNameLst>
                                      </p:cBhvr>
                                      <p:to>
                                        <p:strVal val="visible"/>
                                      </p:to>
                                    </p:set>
                                    <p:anim calcmode="lin" valueType="num">
                                      <p:cBhvr additive="base">
                                        <p:cTn id="11" dur="500" fill="hold"/>
                                        <p:tgtEl>
                                          <p:spTgt spid="108"/>
                                        </p:tgtEl>
                                        <p:attrNameLst>
                                          <p:attrName>ppt_x</p:attrName>
                                        </p:attrNameLst>
                                      </p:cBhvr>
                                      <p:tavLst>
                                        <p:tav tm="0">
                                          <p:val>
                                            <p:strVal val="1+#ppt_w/2"/>
                                          </p:val>
                                        </p:tav>
                                        <p:tav tm="100000">
                                          <p:val>
                                            <p:strVal val="#ppt_x"/>
                                          </p:val>
                                        </p:tav>
                                      </p:tavLst>
                                    </p:anim>
                                    <p:anim calcmode="lin" valueType="num">
                                      <p:cBhvr additive="base">
                                        <p:cTn id="12" dur="500" fill="hold"/>
                                        <p:tgtEl>
                                          <p:spTgt spid="10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decel="100000" fill="hold" nodeType="clickEffect">
                                  <p:stCondLst>
                                    <p:cond delay="0"/>
                                  </p:stCondLst>
                                  <p:childTnLst>
                                    <p:set>
                                      <p:cBhvr>
                                        <p:cTn id="16" dur="1" fill="hold">
                                          <p:stCondLst>
                                            <p:cond delay="0"/>
                                          </p:stCondLst>
                                        </p:cTn>
                                        <p:tgtEl>
                                          <p:spTgt spid="159"/>
                                        </p:tgtEl>
                                        <p:attrNameLst>
                                          <p:attrName>style.visibility</p:attrName>
                                        </p:attrNameLst>
                                      </p:cBhvr>
                                      <p:to>
                                        <p:strVal val="visible"/>
                                      </p:to>
                                    </p:set>
                                    <p:anim calcmode="lin" valueType="num">
                                      <p:cBhvr additive="base">
                                        <p:cTn id="17" dur="500" fill="hold"/>
                                        <p:tgtEl>
                                          <p:spTgt spid="159"/>
                                        </p:tgtEl>
                                        <p:attrNameLst>
                                          <p:attrName>ppt_x</p:attrName>
                                        </p:attrNameLst>
                                      </p:cBhvr>
                                      <p:tavLst>
                                        <p:tav tm="0">
                                          <p:val>
                                            <p:strVal val="1+#ppt_w/2"/>
                                          </p:val>
                                        </p:tav>
                                        <p:tav tm="100000">
                                          <p:val>
                                            <p:strVal val="#ppt_x"/>
                                          </p:val>
                                        </p:tav>
                                      </p:tavLst>
                                    </p:anim>
                                    <p:anim calcmode="lin" valueType="num">
                                      <p:cBhvr additive="base">
                                        <p:cTn id="18" dur="500" fill="hold"/>
                                        <p:tgtEl>
                                          <p:spTgt spid="15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decel="100000" fill="hold" nodeType="clickEffect">
                                  <p:stCondLst>
                                    <p:cond delay="0"/>
                                  </p:stCondLst>
                                  <p:childTnLst>
                                    <p:set>
                                      <p:cBhvr>
                                        <p:cTn id="22" dur="1" fill="hold">
                                          <p:stCondLst>
                                            <p:cond delay="0"/>
                                          </p:stCondLst>
                                        </p:cTn>
                                        <p:tgtEl>
                                          <p:spTgt spid="174"/>
                                        </p:tgtEl>
                                        <p:attrNameLst>
                                          <p:attrName>style.visibility</p:attrName>
                                        </p:attrNameLst>
                                      </p:cBhvr>
                                      <p:to>
                                        <p:strVal val="visible"/>
                                      </p:to>
                                    </p:set>
                                    <p:anim calcmode="lin" valueType="num">
                                      <p:cBhvr additive="base">
                                        <p:cTn id="23" dur="500" fill="hold"/>
                                        <p:tgtEl>
                                          <p:spTgt spid="174"/>
                                        </p:tgtEl>
                                        <p:attrNameLst>
                                          <p:attrName>ppt_x</p:attrName>
                                        </p:attrNameLst>
                                      </p:cBhvr>
                                      <p:tavLst>
                                        <p:tav tm="0">
                                          <p:val>
                                            <p:strVal val="1+#ppt_w/2"/>
                                          </p:val>
                                        </p:tav>
                                        <p:tav tm="100000">
                                          <p:val>
                                            <p:strVal val="#ppt_x"/>
                                          </p:val>
                                        </p:tav>
                                      </p:tavLst>
                                    </p:anim>
                                    <p:anim calcmode="lin" valueType="num">
                                      <p:cBhvr additive="base">
                                        <p:cTn id="24" dur="500" fill="hold"/>
                                        <p:tgtEl>
                                          <p:spTgt spid="1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name="e75dd61b-9aa5-4d1a-98e5-5d8e1634c0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Services Overview (cont.)</a:t>
            </a:r>
            <a:endParaRPr lang="en-US"/>
          </a:p>
        </p:txBody>
      </p:sp>
      <p:sp>
        <p:nvSpPr>
          <p:cNvPr id="4" name="Content Placeholder 10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a:solidFill>
                  <a:srgbClr val="000000"/>
                </a:solidFill>
              </a:rPr>
              <a:t>In a typical project, there are many Azure services to choose from:</a:t>
            </a:r>
            <a:endParaRPr lang="en-US" kern="0" dirty="0">
              <a:solidFill>
                <a:srgbClr val="000000"/>
              </a:solidFill>
            </a:endParaRPr>
          </a:p>
        </p:txBody>
      </p:sp>
      <p:sp>
        <p:nvSpPr>
          <p:cNvPr id="5" name="Rectangle 5"/>
          <p:cNvSpPr>
            <a:spLocks noChangeArrowheads="1"/>
          </p:cNvSpPr>
          <p:nvPr/>
        </p:nvSpPr>
        <p:spPr bwMode="auto">
          <a:xfrm>
            <a:off x="481861" y="1973589"/>
            <a:ext cx="1586652" cy="1593404"/>
          </a:xfrm>
          <a:prstGeom prst="rect">
            <a:avLst/>
          </a:prstGeom>
          <a:solidFill>
            <a:srgbClr val="4668C5">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 name="Freeform 7"/>
          <p:cNvSpPr>
            <a:spLocks noEditPoints="1"/>
          </p:cNvSpPr>
          <p:nvPr/>
        </p:nvSpPr>
        <p:spPr bwMode="auto">
          <a:xfrm>
            <a:off x="581873"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 name="TextBox 6"/>
          <p:cNvSpPr txBox="1"/>
          <p:nvPr/>
        </p:nvSpPr>
        <p:spPr>
          <a:xfrm>
            <a:off x="528573"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VIRTUAL MACHINES</a:t>
            </a:r>
            <a:endParaRPr lang="en-US" sz="1400" dirty="0">
              <a:solidFill>
                <a:srgbClr val="FFFFFF"/>
              </a:solidFill>
              <a:latin typeface="Segoe" panose="020B0502040504020203" pitchFamily="34" charset="0"/>
            </a:endParaRPr>
          </a:p>
        </p:txBody>
      </p:sp>
      <p:sp>
        <p:nvSpPr>
          <p:cNvPr id="8" name="Rectangle 5"/>
          <p:cNvSpPr>
            <a:spLocks noChangeArrowheads="1"/>
          </p:cNvSpPr>
          <p:nvPr/>
        </p:nvSpPr>
        <p:spPr bwMode="auto">
          <a:xfrm>
            <a:off x="482233" y="3562826"/>
            <a:ext cx="1586652" cy="1593404"/>
          </a:xfrm>
          <a:prstGeom prst="rect">
            <a:avLst/>
          </a:prstGeom>
          <a:solidFill>
            <a:srgbClr val="0072C6">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 name="Freeform 7"/>
          <p:cNvSpPr>
            <a:spLocks noEditPoints="1"/>
          </p:cNvSpPr>
          <p:nvPr/>
        </p:nvSpPr>
        <p:spPr bwMode="auto">
          <a:xfrm>
            <a:off x="582245"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 name="TextBox 9"/>
          <p:cNvSpPr txBox="1"/>
          <p:nvPr/>
        </p:nvSpPr>
        <p:spPr>
          <a:xfrm>
            <a:off x="528945"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WEBSITES</a:t>
            </a:r>
            <a:endParaRPr lang="en-US" sz="1400" dirty="0">
              <a:solidFill>
                <a:srgbClr val="FFFFFF"/>
              </a:solidFill>
              <a:latin typeface="Segoe" panose="020B0502040504020203" pitchFamily="34" charset="0"/>
            </a:endParaRPr>
          </a:p>
        </p:txBody>
      </p:sp>
      <p:sp>
        <p:nvSpPr>
          <p:cNvPr id="11" name="Rectangle 5"/>
          <p:cNvSpPr>
            <a:spLocks noChangeArrowheads="1"/>
          </p:cNvSpPr>
          <p:nvPr/>
        </p:nvSpPr>
        <p:spPr bwMode="auto">
          <a:xfrm>
            <a:off x="2068513" y="1973589"/>
            <a:ext cx="1586652" cy="1593404"/>
          </a:xfrm>
          <a:prstGeom prst="rect">
            <a:avLst/>
          </a:prstGeom>
          <a:solidFill>
            <a:srgbClr val="9B4F96">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 name="Freeform 7"/>
          <p:cNvSpPr>
            <a:spLocks noEditPoints="1"/>
          </p:cNvSpPr>
          <p:nvPr/>
        </p:nvSpPr>
        <p:spPr bwMode="auto">
          <a:xfrm>
            <a:off x="216852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 name="TextBox 12"/>
          <p:cNvSpPr txBox="1"/>
          <p:nvPr/>
        </p:nvSpPr>
        <p:spPr>
          <a:xfrm>
            <a:off x="2115225" y="2032600"/>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SERVICE BUS</a:t>
            </a:r>
            <a:endParaRPr lang="en-US" sz="1400" dirty="0">
              <a:solidFill>
                <a:srgbClr val="FFFFFF"/>
              </a:solidFill>
              <a:latin typeface="Segoe" panose="020B0502040504020203" pitchFamily="34" charset="0"/>
            </a:endParaRPr>
          </a:p>
        </p:txBody>
      </p:sp>
      <p:sp>
        <p:nvSpPr>
          <p:cNvPr id="14" name="Rectangle 5"/>
          <p:cNvSpPr>
            <a:spLocks noChangeArrowheads="1"/>
          </p:cNvSpPr>
          <p:nvPr/>
        </p:nvSpPr>
        <p:spPr bwMode="auto">
          <a:xfrm>
            <a:off x="2068885" y="3562826"/>
            <a:ext cx="1586652" cy="1593404"/>
          </a:xfrm>
          <a:prstGeom prst="rect">
            <a:avLst/>
          </a:prstGeom>
          <a:solidFill>
            <a:srgbClr val="68217A">
              <a:alpha val="50196"/>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noEditPoints="1"/>
          </p:cNvSpPr>
          <p:nvPr/>
        </p:nvSpPr>
        <p:spPr bwMode="auto">
          <a:xfrm>
            <a:off x="216889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 name="TextBox 15"/>
          <p:cNvSpPr txBox="1"/>
          <p:nvPr/>
        </p:nvSpPr>
        <p:spPr>
          <a:xfrm>
            <a:off x="2115597"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STORAGE</a:t>
            </a:r>
            <a:endParaRPr lang="en-US" sz="1400" dirty="0">
              <a:solidFill>
                <a:srgbClr val="FFFFFF"/>
              </a:solidFill>
              <a:latin typeface="Segoe" panose="020B0502040504020203" pitchFamily="34" charset="0"/>
            </a:endParaRPr>
          </a:p>
        </p:txBody>
      </p:sp>
      <p:sp>
        <p:nvSpPr>
          <p:cNvPr id="17" name="Rectangle 5"/>
          <p:cNvSpPr>
            <a:spLocks noChangeArrowheads="1"/>
          </p:cNvSpPr>
          <p:nvPr/>
        </p:nvSpPr>
        <p:spPr bwMode="auto">
          <a:xfrm>
            <a:off x="3654793" y="1973589"/>
            <a:ext cx="1586652" cy="1593404"/>
          </a:xfrm>
          <a:prstGeom prst="rect">
            <a:avLst/>
          </a:prstGeom>
          <a:solidFill>
            <a:srgbClr val="7FB8E2"/>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 name="Freeform 7"/>
          <p:cNvSpPr>
            <a:spLocks noEditPoints="1"/>
          </p:cNvSpPr>
          <p:nvPr/>
        </p:nvSpPr>
        <p:spPr bwMode="auto">
          <a:xfrm>
            <a:off x="375480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 name="TextBox 18"/>
          <p:cNvSpPr txBox="1"/>
          <p:nvPr/>
        </p:nvSpPr>
        <p:spPr>
          <a:xfrm>
            <a:off x="3701505" y="2032600"/>
            <a:ext cx="1586652" cy="307777"/>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HDINSIGHT</a:t>
            </a:r>
          </a:p>
        </p:txBody>
      </p:sp>
      <p:sp>
        <p:nvSpPr>
          <p:cNvPr id="20" name="Rectangle 5"/>
          <p:cNvSpPr>
            <a:spLocks noChangeArrowheads="1"/>
          </p:cNvSpPr>
          <p:nvPr/>
        </p:nvSpPr>
        <p:spPr bwMode="auto">
          <a:xfrm>
            <a:off x="3655165" y="3562826"/>
            <a:ext cx="1586652" cy="1593404"/>
          </a:xfrm>
          <a:prstGeom prst="rect">
            <a:avLst/>
          </a:prstGeom>
          <a:solidFill>
            <a:srgbClr val="A2B3E2"/>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 name="Freeform 7"/>
          <p:cNvSpPr>
            <a:spLocks noEditPoints="1"/>
          </p:cNvSpPr>
          <p:nvPr/>
        </p:nvSpPr>
        <p:spPr bwMode="auto">
          <a:xfrm>
            <a:off x="375517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TextBox 21"/>
          <p:cNvSpPr txBox="1"/>
          <p:nvPr/>
        </p:nvSpPr>
        <p:spPr>
          <a:xfrm>
            <a:off x="3701877"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DOCUMENTDB</a:t>
            </a:r>
            <a:endParaRPr lang="en-US" sz="1400" dirty="0">
              <a:solidFill>
                <a:srgbClr val="FFFFFF"/>
              </a:solidFill>
              <a:latin typeface="Segoe" panose="020B0502040504020203" pitchFamily="34" charset="0"/>
            </a:endParaRPr>
          </a:p>
        </p:txBody>
      </p:sp>
      <p:sp>
        <p:nvSpPr>
          <p:cNvPr id="23" name="Rectangle 5"/>
          <p:cNvSpPr>
            <a:spLocks noChangeArrowheads="1"/>
          </p:cNvSpPr>
          <p:nvPr/>
        </p:nvSpPr>
        <p:spPr bwMode="auto">
          <a:xfrm>
            <a:off x="5241073" y="1973589"/>
            <a:ext cx="1586652" cy="1593404"/>
          </a:xfrm>
          <a:prstGeom prst="rect">
            <a:avLst/>
          </a:prstGeom>
          <a:solidFill>
            <a:srgbClr val="B390BC"/>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4" name="Freeform 7"/>
          <p:cNvSpPr>
            <a:spLocks noEditPoints="1"/>
          </p:cNvSpPr>
          <p:nvPr/>
        </p:nvSpPr>
        <p:spPr bwMode="auto">
          <a:xfrm>
            <a:off x="534108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5" name="TextBox 24"/>
          <p:cNvSpPr txBox="1"/>
          <p:nvPr/>
        </p:nvSpPr>
        <p:spPr>
          <a:xfrm>
            <a:off x="5287785"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VIRTUAL NETWORKS</a:t>
            </a:r>
            <a:endParaRPr lang="en-US" sz="1400" dirty="0">
              <a:solidFill>
                <a:srgbClr val="FFFFFF"/>
              </a:solidFill>
              <a:latin typeface="Segoe" panose="020B0502040504020203" pitchFamily="34" charset="0"/>
            </a:endParaRPr>
          </a:p>
        </p:txBody>
      </p:sp>
      <p:sp>
        <p:nvSpPr>
          <p:cNvPr id="26" name="Rectangle 5"/>
          <p:cNvSpPr>
            <a:spLocks noChangeArrowheads="1"/>
          </p:cNvSpPr>
          <p:nvPr/>
        </p:nvSpPr>
        <p:spPr bwMode="auto">
          <a:xfrm>
            <a:off x="5241445" y="3562826"/>
            <a:ext cx="1586652" cy="1593404"/>
          </a:xfrm>
          <a:prstGeom prst="rect">
            <a:avLst/>
          </a:prstGeom>
          <a:solidFill>
            <a:srgbClr val="CDA7CA"/>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7" name="Freeform 7"/>
          <p:cNvSpPr>
            <a:spLocks noEditPoints="1"/>
          </p:cNvSpPr>
          <p:nvPr/>
        </p:nvSpPr>
        <p:spPr bwMode="auto">
          <a:xfrm>
            <a:off x="534145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8" name="TextBox 27"/>
          <p:cNvSpPr txBox="1"/>
          <p:nvPr/>
        </p:nvSpPr>
        <p:spPr>
          <a:xfrm>
            <a:off x="5288157" y="3621837"/>
            <a:ext cx="1586652" cy="307777"/>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SEARCH</a:t>
            </a:r>
          </a:p>
        </p:txBody>
      </p:sp>
      <p:sp>
        <p:nvSpPr>
          <p:cNvPr id="29" name="Rectangle 5"/>
          <p:cNvSpPr>
            <a:spLocks noChangeArrowheads="1"/>
          </p:cNvSpPr>
          <p:nvPr/>
        </p:nvSpPr>
        <p:spPr bwMode="auto">
          <a:xfrm>
            <a:off x="6826237" y="1970053"/>
            <a:ext cx="1586652" cy="1593404"/>
          </a:xfrm>
          <a:prstGeom prst="rect">
            <a:avLst/>
          </a:prstGeom>
          <a:solidFill>
            <a:srgbClr val="A2B3E2"/>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noEditPoints="1"/>
          </p:cNvSpPr>
          <p:nvPr/>
        </p:nvSpPr>
        <p:spPr bwMode="auto">
          <a:xfrm>
            <a:off x="6916969"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1" name="TextBox 30"/>
          <p:cNvSpPr txBox="1"/>
          <p:nvPr/>
        </p:nvSpPr>
        <p:spPr>
          <a:xfrm>
            <a:off x="6873693"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MOBILE  SERVICES</a:t>
            </a:r>
            <a:endParaRPr lang="en-US" sz="1400" dirty="0">
              <a:solidFill>
                <a:srgbClr val="FFFFFF"/>
              </a:solidFill>
              <a:latin typeface="Segoe" panose="020B0502040504020203" pitchFamily="34" charset="0"/>
            </a:endParaRPr>
          </a:p>
        </p:txBody>
      </p:sp>
      <p:sp>
        <p:nvSpPr>
          <p:cNvPr id="32" name="Rectangle 5"/>
          <p:cNvSpPr>
            <a:spLocks noChangeArrowheads="1"/>
          </p:cNvSpPr>
          <p:nvPr/>
        </p:nvSpPr>
        <p:spPr bwMode="auto">
          <a:xfrm>
            <a:off x="6827353" y="3562826"/>
            <a:ext cx="1586652" cy="1593404"/>
          </a:xfrm>
          <a:prstGeom prst="rect">
            <a:avLst/>
          </a:prstGeom>
          <a:solidFill>
            <a:srgbClr val="7FB8E2"/>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3" name="Freeform 7"/>
          <p:cNvSpPr>
            <a:spLocks noEditPoints="1"/>
          </p:cNvSpPr>
          <p:nvPr/>
        </p:nvSpPr>
        <p:spPr bwMode="auto">
          <a:xfrm>
            <a:off x="6927365"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4" name="TextBox 33"/>
          <p:cNvSpPr txBox="1"/>
          <p:nvPr/>
        </p:nvSpPr>
        <p:spPr>
          <a:xfrm>
            <a:off x="6874065"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EVENT HUBS</a:t>
            </a:r>
            <a:endParaRPr lang="en-US" sz="1400" dirty="0">
              <a:solidFill>
                <a:srgbClr val="FFFFFF"/>
              </a:solidFill>
              <a:latin typeface="Segoe" panose="020B0502040504020203" pitchFamily="34" charset="0"/>
            </a:endParaRPr>
          </a:p>
        </p:txBody>
      </p:sp>
      <p:sp>
        <p:nvSpPr>
          <p:cNvPr id="35" name="Rectangle 5"/>
          <p:cNvSpPr>
            <a:spLocks noChangeArrowheads="1"/>
          </p:cNvSpPr>
          <p:nvPr/>
        </p:nvSpPr>
        <p:spPr bwMode="auto">
          <a:xfrm>
            <a:off x="8412889" y="1973589"/>
            <a:ext cx="731111" cy="1593404"/>
          </a:xfrm>
          <a:prstGeom prst="rect">
            <a:avLst/>
          </a:prstGeom>
          <a:solidFill>
            <a:srgbClr val="CDA7CA"/>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6" name="Freeform 7"/>
          <p:cNvSpPr>
            <a:spLocks noEditPoints="1"/>
          </p:cNvSpPr>
          <p:nvPr/>
        </p:nvSpPr>
        <p:spPr bwMode="auto">
          <a:xfrm>
            <a:off x="8512901"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7" name="TextBox 36"/>
          <p:cNvSpPr txBox="1"/>
          <p:nvPr/>
        </p:nvSpPr>
        <p:spPr>
          <a:xfrm>
            <a:off x="8459601" y="2032600"/>
            <a:ext cx="1586652" cy="523220"/>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MACHINE LEARNING</a:t>
            </a:r>
          </a:p>
        </p:txBody>
      </p:sp>
      <p:sp>
        <p:nvSpPr>
          <p:cNvPr id="38" name="Rectangle 5"/>
          <p:cNvSpPr>
            <a:spLocks noChangeArrowheads="1"/>
          </p:cNvSpPr>
          <p:nvPr/>
        </p:nvSpPr>
        <p:spPr bwMode="auto">
          <a:xfrm>
            <a:off x="8413261" y="3562826"/>
            <a:ext cx="730739" cy="1593404"/>
          </a:xfrm>
          <a:prstGeom prst="rect">
            <a:avLst/>
          </a:prstGeom>
          <a:solidFill>
            <a:srgbClr val="B390BC"/>
          </a:solidFill>
          <a:ln>
            <a:noFill/>
          </a:ln>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9" name="Freeform 7"/>
          <p:cNvSpPr>
            <a:spLocks noEditPoints="1"/>
          </p:cNvSpPr>
          <p:nvPr/>
        </p:nvSpPr>
        <p:spPr bwMode="auto">
          <a:xfrm>
            <a:off x="8513273"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0" name="TextBox 39"/>
          <p:cNvSpPr txBox="1"/>
          <p:nvPr/>
        </p:nvSpPr>
        <p:spPr>
          <a:xfrm>
            <a:off x="8459973"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AUTOMATION</a:t>
            </a:r>
            <a:endParaRPr lang="en-US" sz="1400" dirty="0">
              <a:solidFill>
                <a:srgbClr val="FFFFFF"/>
              </a:solidFill>
              <a:latin typeface="Segoe" panose="020B0502040504020203" pitchFamily="34" charset="0"/>
            </a:endParaRPr>
          </a:p>
        </p:txBody>
      </p:sp>
      <p:sp>
        <p:nvSpPr>
          <p:cNvPr id="41" name="Rectangle 5"/>
          <p:cNvSpPr>
            <a:spLocks noChangeArrowheads="1"/>
          </p:cNvSpPr>
          <p:nvPr/>
        </p:nvSpPr>
        <p:spPr bwMode="auto">
          <a:xfrm>
            <a:off x="-32347" y="1969422"/>
            <a:ext cx="522471" cy="1593404"/>
          </a:xfrm>
          <a:prstGeom prst="rect">
            <a:avLst/>
          </a:prstGeom>
          <a:solidFill>
            <a:srgbClr val="B390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2" name="Rectangle 5"/>
          <p:cNvSpPr>
            <a:spLocks noChangeArrowheads="1"/>
          </p:cNvSpPr>
          <p:nvPr/>
        </p:nvSpPr>
        <p:spPr bwMode="auto">
          <a:xfrm>
            <a:off x="-1" y="3562826"/>
            <a:ext cx="491513" cy="1593404"/>
          </a:xfrm>
          <a:prstGeom prst="rect">
            <a:avLst/>
          </a:prstGeom>
          <a:solidFill>
            <a:srgbClr val="CDA7CA"/>
          </a:solidFill>
          <a:ln>
            <a:noFill/>
          </a:ln>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3" name="TextBox 42"/>
          <p:cNvSpPr txBox="1"/>
          <p:nvPr/>
        </p:nvSpPr>
        <p:spPr>
          <a:xfrm>
            <a:off x="-1139400" y="1996435"/>
            <a:ext cx="1586652" cy="307777"/>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MEDIA SERVICES</a:t>
            </a:r>
          </a:p>
        </p:txBody>
      </p:sp>
      <p:sp>
        <p:nvSpPr>
          <p:cNvPr id="44" name="TextBox 43"/>
          <p:cNvSpPr txBox="1"/>
          <p:nvPr/>
        </p:nvSpPr>
        <p:spPr>
          <a:xfrm>
            <a:off x="-1123810" y="3620345"/>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ACTIVE IRECTORY</a:t>
            </a:r>
            <a:endParaRPr lang="en-US" sz="1400" dirty="0">
              <a:solidFill>
                <a:srgbClr val="FFFFFF"/>
              </a:solidFill>
              <a:latin typeface="Segoe" panose="020B0502040504020203" pitchFamily="34" charset="0"/>
            </a:endParaRPr>
          </a:p>
        </p:txBody>
      </p:sp>
    </p:spTree>
    <p:extLst>
      <p:ext uri="{BB962C8B-B14F-4D97-AF65-F5344CB8AC3E}">
        <p14:creationId xmlns:p14="http://schemas.microsoft.com/office/powerpoint/2010/main" val="9906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d8563b39-90db-46b6-82b1-db7309eb5a0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Services Overview (cont.)</a:t>
            </a:r>
            <a:endParaRPr lang="en-US"/>
          </a:p>
        </p:txBody>
      </p:sp>
      <p:sp>
        <p:nvSpPr>
          <p:cNvPr id="4" name="Content Placeholder 10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US" sz="2400" b="0" kern="0">
                <a:solidFill>
                  <a:srgbClr val="000000"/>
                </a:solidFill>
                <a:latin typeface="Verdana" pitchFamily="34" charset="0"/>
                <a:ea typeface="+mn-ea"/>
                <a:cs typeface="Arial" charset="0"/>
              </a:rPr>
              <a:t>You may only use a small subset of the available services:</a:t>
            </a:r>
            <a:endParaRPr lang="en-US" sz="2400" b="0" kern="0" dirty="0">
              <a:solidFill>
                <a:srgbClr val="000000"/>
              </a:solidFill>
              <a:latin typeface="Verdana" pitchFamily="34" charset="0"/>
              <a:ea typeface="+mn-ea"/>
              <a:cs typeface="Arial" charset="0"/>
            </a:endParaRPr>
          </a:p>
        </p:txBody>
      </p:sp>
      <p:sp>
        <p:nvSpPr>
          <p:cNvPr id="5" name="Rectangle 5"/>
          <p:cNvSpPr>
            <a:spLocks noChangeArrowheads="1"/>
          </p:cNvSpPr>
          <p:nvPr/>
        </p:nvSpPr>
        <p:spPr bwMode="auto">
          <a:xfrm>
            <a:off x="481861" y="1973589"/>
            <a:ext cx="1586652" cy="1593404"/>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 name="Freeform 7"/>
          <p:cNvSpPr>
            <a:spLocks noEditPoints="1"/>
          </p:cNvSpPr>
          <p:nvPr/>
        </p:nvSpPr>
        <p:spPr bwMode="auto">
          <a:xfrm>
            <a:off x="581873"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 name="TextBox 6"/>
          <p:cNvSpPr txBox="1"/>
          <p:nvPr/>
        </p:nvSpPr>
        <p:spPr>
          <a:xfrm>
            <a:off x="528573"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VIRTUAL MACHINES</a:t>
            </a:r>
            <a:endParaRPr lang="en-US" sz="1400" dirty="0">
              <a:solidFill>
                <a:srgbClr val="FFFFFF"/>
              </a:solidFill>
              <a:latin typeface="Segoe" panose="020B0502040504020203" pitchFamily="34" charset="0"/>
            </a:endParaRPr>
          </a:p>
        </p:txBody>
      </p:sp>
      <p:sp>
        <p:nvSpPr>
          <p:cNvPr id="8" name="Rectangle 7"/>
          <p:cNvSpPr>
            <a:spLocks noChangeArrowheads="1"/>
          </p:cNvSpPr>
          <p:nvPr/>
        </p:nvSpPr>
        <p:spPr bwMode="auto">
          <a:xfrm>
            <a:off x="482233" y="3562826"/>
            <a:ext cx="1586652" cy="1593404"/>
          </a:xfrm>
          <a:prstGeom prst="rect">
            <a:avLst/>
          </a:prstGeom>
          <a:solidFill>
            <a:srgbClr val="BFDBF0">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 name="Freeform 7"/>
          <p:cNvSpPr>
            <a:spLocks noEditPoints="1"/>
          </p:cNvSpPr>
          <p:nvPr/>
        </p:nvSpPr>
        <p:spPr bwMode="auto">
          <a:xfrm>
            <a:off x="582245"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 name="TextBox 9"/>
          <p:cNvSpPr txBox="1"/>
          <p:nvPr/>
        </p:nvSpPr>
        <p:spPr>
          <a:xfrm>
            <a:off x="528945"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WEBSITES</a:t>
            </a:r>
            <a:endParaRPr lang="en-US" sz="1400" dirty="0">
              <a:solidFill>
                <a:srgbClr val="FFFFFF"/>
              </a:solidFill>
              <a:latin typeface="Segoe" panose="020B0502040504020203" pitchFamily="34" charset="0"/>
            </a:endParaRPr>
          </a:p>
        </p:txBody>
      </p:sp>
      <p:sp>
        <p:nvSpPr>
          <p:cNvPr id="11" name="Rectangle 5"/>
          <p:cNvSpPr>
            <a:spLocks noChangeArrowheads="1"/>
          </p:cNvSpPr>
          <p:nvPr/>
        </p:nvSpPr>
        <p:spPr bwMode="auto">
          <a:xfrm>
            <a:off x="2068513" y="1973589"/>
            <a:ext cx="1586652" cy="1593404"/>
          </a:xfrm>
          <a:prstGeom prst="rect">
            <a:avLst/>
          </a:prstGeom>
          <a:solidFill>
            <a:srgbClr val="CDA7CA">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 name="Freeform 7"/>
          <p:cNvSpPr>
            <a:spLocks noEditPoints="1"/>
          </p:cNvSpPr>
          <p:nvPr/>
        </p:nvSpPr>
        <p:spPr bwMode="auto">
          <a:xfrm>
            <a:off x="216852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 name="TextBox 12"/>
          <p:cNvSpPr txBox="1"/>
          <p:nvPr/>
        </p:nvSpPr>
        <p:spPr>
          <a:xfrm>
            <a:off x="2115225" y="2032600"/>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SERVICE BUS</a:t>
            </a:r>
            <a:endParaRPr lang="en-US" sz="1400" dirty="0">
              <a:solidFill>
                <a:srgbClr val="FFFFFF"/>
              </a:solidFill>
              <a:latin typeface="Segoe" panose="020B0502040504020203" pitchFamily="34" charset="0"/>
            </a:endParaRPr>
          </a:p>
        </p:txBody>
      </p:sp>
      <p:sp>
        <p:nvSpPr>
          <p:cNvPr id="14" name="Rectangle 5"/>
          <p:cNvSpPr>
            <a:spLocks noChangeArrowheads="1"/>
          </p:cNvSpPr>
          <p:nvPr/>
        </p:nvSpPr>
        <p:spPr bwMode="auto">
          <a:xfrm>
            <a:off x="2068885" y="3562826"/>
            <a:ext cx="1586652" cy="1593404"/>
          </a:xfrm>
          <a:prstGeom prst="rect">
            <a:avLst/>
          </a:prstGeom>
          <a:solidFill>
            <a:srgbClr val="FF8C00"/>
          </a:solidFill>
          <a:ln>
            <a:noFill/>
          </a:ln>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 name="Freeform 7"/>
          <p:cNvSpPr>
            <a:spLocks noEditPoints="1"/>
          </p:cNvSpPr>
          <p:nvPr/>
        </p:nvSpPr>
        <p:spPr bwMode="auto">
          <a:xfrm>
            <a:off x="216889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 name="TextBox 15"/>
          <p:cNvSpPr txBox="1"/>
          <p:nvPr/>
        </p:nvSpPr>
        <p:spPr>
          <a:xfrm>
            <a:off x="2115597" y="3621837"/>
            <a:ext cx="1586652" cy="307777"/>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STORAGE</a:t>
            </a:r>
          </a:p>
        </p:txBody>
      </p:sp>
      <p:sp>
        <p:nvSpPr>
          <p:cNvPr id="17" name="Rectangle 5"/>
          <p:cNvSpPr>
            <a:spLocks noChangeArrowheads="1"/>
          </p:cNvSpPr>
          <p:nvPr/>
        </p:nvSpPr>
        <p:spPr bwMode="auto">
          <a:xfrm>
            <a:off x="3654793" y="1973589"/>
            <a:ext cx="1586652" cy="1593404"/>
          </a:xfrm>
          <a:prstGeom prst="rect">
            <a:avLst/>
          </a:prstGeom>
          <a:solidFill>
            <a:srgbClr val="7FB8E2">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 name="Freeform 7"/>
          <p:cNvSpPr>
            <a:spLocks noEditPoints="1"/>
          </p:cNvSpPr>
          <p:nvPr/>
        </p:nvSpPr>
        <p:spPr bwMode="auto">
          <a:xfrm>
            <a:off x="375480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 name="TextBox 18"/>
          <p:cNvSpPr txBox="1"/>
          <p:nvPr/>
        </p:nvSpPr>
        <p:spPr>
          <a:xfrm>
            <a:off x="3701505" y="2032600"/>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HDINSIGHT</a:t>
            </a:r>
            <a:endParaRPr lang="en-US" sz="1400" dirty="0">
              <a:solidFill>
                <a:srgbClr val="FFFFFF"/>
              </a:solidFill>
              <a:latin typeface="Segoe" panose="020B0502040504020203" pitchFamily="34" charset="0"/>
            </a:endParaRPr>
          </a:p>
        </p:txBody>
      </p:sp>
      <p:sp>
        <p:nvSpPr>
          <p:cNvPr id="20" name="Rectangle 5"/>
          <p:cNvSpPr>
            <a:spLocks noChangeArrowheads="1"/>
          </p:cNvSpPr>
          <p:nvPr/>
        </p:nvSpPr>
        <p:spPr bwMode="auto">
          <a:xfrm>
            <a:off x="3655165" y="3562826"/>
            <a:ext cx="1586652" cy="1593404"/>
          </a:xfrm>
          <a:prstGeom prst="rect">
            <a:avLst/>
          </a:prstGeom>
          <a:solidFill>
            <a:srgbClr val="A2B3E2">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 name="Freeform 7"/>
          <p:cNvSpPr>
            <a:spLocks noEditPoints="1"/>
          </p:cNvSpPr>
          <p:nvPr/>
        </p:nvSpPr>
        <p:spPr bwMode="auto">
          <a:xfrm>
            <a:off x="375517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TextBox 21"/>
          <p:cNvSpPr txBox="1"/>
          <p:nvPr/>
        </p:nvSpPr>
        <p:spPr>
          <a:xfrm>
            <a:off x="3701877"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DOCUMENTDB</a:t>
            </a:r>
            <a:endParaRPr lang="en-US" sz="1400" dirty="0">
              <a:solidFill>
                <a:srgbClr val="FFFFFF"/>
              </a:solidFill>
              <a:latin typeface="Segoe" panose="020B0502040504020203" pitchFamily="34" charset="0"/>
            </a:endParaRPr>
          </a:p>
        </p:txBody>
      </p:sp>
      <p:sp>
        <p:nvSpPr>
          <p:cNvPr id="23" name="Rectangle 5"/>
          <p:cNvSpPr>
            <a:spLocks noChangeArrowheads="1"/>
          </p:cNvSpPr>
          <p:nvPr/>
        </p:nvSpPr>
        <p:spPr bwMode="auto">
          <a:xfrm>
            <a:off x="5241073" y="1973589"/>
            <a:ext cx="1586652" cy="1593404"/>
          </a:xfrm>
          <a:prstGeom prst="rect">
            <a:avLst/>
          </a:prstGeom>
          <a:solidFill>
            <a:srgbClr val="FF8C00"/>
          </a:solidFill>
          <a:ln>
            <a:noFill/>
          </a:ln>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4" name="Freeform 7"/>
          <p:cNvSpPr>
            <a:spLocks noEditPoints="1"/>
          </p:cNvSpPr>
          <p:nvPr/>
        </p:nvSpPr>
        <p:spPr bwMode="auto">
          <a:xfrm>
            <a:off x="534108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5" name="TextBox 24"/>
          <p:cNvSpPr txBox="1"/>
          <p:nvPr/>
        </p:nvSpPr>
        <p:spPr>
          <a:xfrm>
            <a:off x="5287785"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VIRTUAL NETWORKS</a:t>
            </a:r>
            <a:endParaRPr lang="en-US" sz="1400" dirty="0">
              <a:solidFill>
                <a:srgbClr val="FFFFFF"/>
              </a:solidFill>
              <a:latin typeface="Segoe" panose="020B0502040504020203" pitchFamily="34" charset="0"/>
            </a:endParaRPr>
          </a:p>
        </p:txBody>
      </p:sp>
      <p:sp>
        <p:nvSpPr>
          <p:cNvPr id="26" name="Rectangle 5"/>
          <p:cNvSpPr>
            <a:spLocks noChangeArrowheads="1"/>
          </p:cNvSpPr>
          <p:nvPr/>
        </p:nvSpPr>
        <p:spPr bwMode="auto">
          <a:xfrm>
            <a:off x="5241445" y="3562826"/>
            <a:ext cx="1586652" cy="1593404"/>
          </a:xfrm>
          <a:prstGeom prst="rect">
            <a:avLst/>
          </a:prstGeom>
          <a:solidFill>
            <a:srgbClr val="CDA7CA">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7" name="Freeform 7"/>
          <p:cNvSpPr>
            <a:spLocks noEditPoints="1"/>
          </p:cNvSpPr>
          <p:nvPr/>
        </p:nvSpPr>
        <p:spPr bwMode="auto">
          <a:xfrm>
            <a:off x="534145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8" name="TextBox 27"/>
          <p:cNvSpPr txBox="1"/>
          <p:nvPr/>
        </p:nvSpPr>
        <p:spPr>
          <a:xfrm>
            <a:off x="5288157"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SEARCH</a:t>
            </a:r>
            <a:endParaRPr lang="en-US" sz="1400" dirty="0">
              <a:solidFill>
                <a:srgbClr val="FFFFFF"/>
              </a:solidFill>
              <a:latin typeface="Segoe" panose="020B0502040504020203" pitchFamily="34" charset="0"/>
            </a:endParaRPr>
          </a:p>
        </p:txBody>
      </p:sp>
      <p:sp>
        <p:nvSpPr>
          <p:cNvPr id="29" name="Rectangle 5"/>
          <p:cNvSpPr>
            <a:spLocks noChangeArrowheads="1"/>
          </p:cNvSpPr>
          <p:nvPr/>
        </p:nvSpPr>
        <p:spPr bwMode="auto">
          <a:xfrm>
            <a:off x="6826237" y="1970053"/>
            <a:ext cx="1586652" cy="1593404"/>
          </a:xfrm>
          <a:prstGeom prst="rect">
            <a:avLst/>
          </a:prstGeom>
          <a:solidFill>
            <a:srgbClr val="A2B3E2">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0" name="Freeform 7"/>
          <p:cNvSpPr>
            <a:spLocks noEditPoints="1"/>
          </p:cNvSpPr>
          <p:nvPr/>
        </p:nvSpPr>
        <p:spPr bwMode="auto">
          <a:xfrm>
            <a:off x="6916969"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1" name="TextBox 30"/>
          <p:cNvSpPr txBox="1"/>
          <p:nvPr/>
        </p:nvSpPr>
        <p:spPr>
          <a:xfrm>
            <a:off x="6873693"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MOBILE  SERVICES</a:t>
            </a:r>
            <a:endParaRPr lang="en-US" sz="1400" dirty="0">
              <a:solidFill>
                <a:srgbClr val="FFFFFF"/>
              </a:solidFill>
              <a:latin typeface="Segoe" panose="020B0502040504020203" pitchFamily="34" charset="0"/>
            </a:endParaRPr>
          </a:p>
        </p:txBody>
      </p:sp>
      <p:sp>
        <p:nvSpPr>
          <p:cNvPr id="32" name="Rectangle 5"/>
          <p:cNvSpPr>
            <a:spLocks noChangeArrowheads="1"/>
          </p:cNvSpPr>
          <p:nvPr/>
        </p:nvSpPr>
        <p:spPr bwMode="auto">
          <a:xfrm>
            <a:off x="6827353" y="3562826"/>
            <a:ext cx="1586652" cy="1593404"/>
          </a:xfrm>
          <a:prstGeom prst="rect">
            <a:avLst/>
          </a:prstGeom>
          <a:solidFill>
            <a:srgbClr val="BFDBF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7"/>
          <p:cNvSpPr>
            <a:spLocks noEditPoints="1"/>
          </p:cNvSpPr>
          <p:nvPr/>
        </p:nvSpPr>
        <p:spPr bwMode="auto">
          <a:xfrm>
            <a:off x="6927365"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4" name="TextBox 33"/>
          <p:cNvSpPr txBox="1"/>
          <p:nvPr/>
        </p:nvSpPr>
        <p:spPr>
          <a:xfrm>
            <a:off x="6874065" y="3621837"/>
            <a:ext cx="1586652" cy="307777"/>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EVENT HUBS</a:t>
            </a:r>
          </a:p>
        </p:txBody>
      </p:sp>
      <p:sp>
        <p:nvSpPr>
          <p:cNvPr id="35" name="Rectangle 5"/>
          <p:cNvSpPr>
            <a:spLocks noChangeArrowheads="1"/>
          </p:cNvSpPr>
          <p:nvPr/>
        </p:nvSpPr>
        <p:spPr bwMode="auto">
          <a:xfrm>
            <a:off x="8412889" y="1973589"/>
            <a:ext cx="731111" cy="1593404"/>
          </a:xfrm>
          <a:prstGeom prst="rect">
            <a:avLst/>
          </a:prstGeom>
          <a:solidFill>
            <a:srgbClr val="E6D3E4"/>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
          <p:cNvSpPr>
            <a:spLocks noEditPoints="1"/>
          </p:cNvSpPr>
          <p:nvPr/>
        </p:nvSpPr>
        <p:spPr bwMode="auto">
          <a:xfrm>
            <a:off x="8512901"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7" name="TextBox 36"/>
          <p:cNvSpPr txBox="1"/>
          <p:nvPr/>
        </p:nvSpPr>
        <p:spPr>
          <a:xfrm>
            <a:off x="8459601"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MACHINE LEARNING</a:t>
            </a:r>
            <a:endParaRPr lang="en-US" sz="1400" dirty="0">
              <a:solidFill>
                <a:srgbClr val="FFFFFF"/>
              </a:solidFill>
              <a:latin typeface="Segoe" panose="020B0502040504020203" pitchFamily="34" charset="0"/>
            </a:endParaRPr>
          </a:p>
        </p:txBody>
      </p:sp>
      <p:sp>
        <p:nvSpPr>
          <p:cNvPr id="38" name="Rectangle 5"/>
          <p:cNvSpPr>
            <a:spLocks noChangeArrowheads="1"/>
          </p:cNvSpPr>
          <p:nvPr/>
        </p:nvSpPr>
        <p:spPr bwMode="auto">
          <a:xfrm>
            <a:off x="8413261" y="3562826"/>
            <a:ext cx="730739" cy="1593404"/>
          </a:xfrm>
          <a:prstGeom prst="rect">
            <a:avLst/>
          </a:prstGeom>
          <a:solidFill>
            <a:srgbClr val="FF8C00"/>
          </a:solidFill>
          <a:ln>
            <a:noFill/>
          </a:ln>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9" name="Freeform 7"/>
          <p:cNvSpPr>
            <a:spLocks noEditPoints="1"/>
          </p:cNvSpPr>
          <p:nvPr/>
        </p:nvSpPr>
        <p:spPr bwMode="auto">
          <a:xfrm>
            <a:off x="8513273"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0" name="TextBox 39"/>
          <p:cNvSpPr txBox="1"/>
          <p:nvPr/>
        </p:nvSpPr>
        <p:spPr>
          <a:xfrm>
            <a:off x="8459973" y="3621837"/>
            <a:ext cx="1586652" cy="307777"/>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AUTOMATION</a:t>
            </a:r>
          </a:p>
        </p:txBody>
      </p:sp>
      <p:sp>
        <p:nvSpPr>
          <p:cNvPr id="41" name="Rectangle 5"/>
          <p:cNvSpPr>
            <a:spLocks noChangeArrowheads="1"/>
          </p:cNvSpPr>
          <p:nvPr/>
        </p:nvSpPr>
        <p:spPr bwMode="auto">
          <a:xfrm>
            <a:off x="-1" y="1973589"/>
            <a:ext cx="522471" cy="1593404"/>
          </a:xfrm>
          <a:prstGeom prst="rect">
            <a:avLst/>
          </a:prstGeom>
          <a:solidFill>
            <a:srgbClr val="B390BC">
              <a:alpha val="5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2" name="Rectangle 5"/>
          <p:cNvSpPr>
            <a:spLocks noChangeArrowheads="1"/>
          </p:cNvSpPr>
          <p:nvPr/>
        </p:nvSpPr>
        <p:spPr bwMode="auto">
          <a:xfrm>
            <a:off x="-1" y="3562826"/>
            <a:ext cx="491513" cy="1593404"/>
          </a:xfrm>
          <a:prstGeom prst="rect">
            <a:avLst/>
          </a:prstGeom>
          <a:solidFill>
            <a:srgbClr val="E6D3E4"/>
          </a:solidFill>
          <a:ln>
            <a:noFill/>
          </a:ln>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3" name="TextBox 42"/>
          <p:cNvSpPr txBox="1"/>
          <p:nvPr/>
        </p:nvSpPr>
        <p:spPr>
          <a:xfrm>
            <a:off x="-1057707" y="2048726"/>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MEDIA SERVICES</a:t>
            </a:r>
            <a:endParaRPr lang="en-US" sz="1400" dirty="0">
              <a:solidFill>
                <a:srgbClr val="FFFFFF"/>
              </a:solidFill>
              <a:latin typeface="Segoe" panose="020B0502040504020203" pitchFamily="34" charset="0"/>
            </a:endParaRPr>
          </a:p>
        </p:txBody>
      </p:sp>
      <p:sp>
        <p:nvSpPr>
          <p:cNvPr id="44" name="TextBox 43"/>
          <p:cNvSpPr txBox="1"/>
          <p:nvPr/>
        </p:nvSpPr>
        <p:spPr>
          <a:xfrm>
            <a:off x="-1123810" y="3620345"/>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ACTIVE IRECTORY</a:t>
            </a:r>
            <a:endParaRPr lang="en-US" sz="1400" dirty="0">
              <a:solidFill>
                <a:srgbClr val="FFFFFF"/>
              </a:solidFill>
              <a:latin typeface="Segoe" panose="020B0502040504020203" pitchFamily="34" charset="0"/>
            </a:endParaRPr>
          </a:p>
        </p:txBody>
      </p:sp>
    </p:spTree>
    <p:extLst>
      <p:ext uri="{BB962C8B-B14F-4D97-AF65-F5344CB8AC3E}">
        <p14:creationId xmlns:p14="http://schemas.microsoft.com/office/powerpoint/2010/main" val="127849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b16d80c0-3db4-42bf-a801-71d6484a13d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Services Overview (cont.)</a:t>
            </a:r>
            <a:endParaRPr lang="en-US"/>
          </a:p>
        </p:txBody>
      </p:sp>
      <p:sp>
        <p:nvSpPr>
          <p:cNvPr id="4" name="Content Placeholder 10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US" sz="2400" b="0" kern="0">
                <a:solidFill>
                  <a:srgbClr val="000000"/>
                </a:solidFill>
                <a:latin typeface="Verdana" pitchFamily="34" charset="0"/>
                <a:ea typeface="+mn-ea"/>
                <a:cs typeface="Arial" charset="0"/>
              </a:rPr>
              <a:t>You may only use a small subset of the available services:</a:t>
            </a: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r>
              <a:rPr lang="en-US" sz="1800" b="0" kern="0">
                <a:solidFill>
                  <a:srgbClr val="000000"/>
                </a:solidFill>
                <a:latin typeface="Verdana" pitchFamily="34" charset="0"/>
                <a:ea typeface="+mn-ea"/>
                <a:cs typeface="Arial" charset="0"/>
              </a:rPr>
              <a:t>In this course, you will learn about the services that you could use in your projects</a:t>
            </a:r>
            <a:endParaRPr lang="en-US" sz="1800" b="0" kern="0" dirty="0">
              <a:solidFill>
                <a:srgbClr val="000000"/>
              </a:solidFill>
              <a:latin typeface="Verdana" pitchFamily="34" charset="0"/>
              <a:ea typeface="+mn-ea"/>
              <a:cs typeface="Arial" charset="0"/>
            </a:endParaRPr>
          </a:p>
        </p:txBody>
      </p:sp>
      <p:sp>
        <p:nvSpPr>
          <p:cNvPr id="5" name="Rectangle 5"/>
          <p:cNvSpPr>
            <a:spLocks noChangeArrowheads="1"/>
          </p:cNvSpPr>
          <p:nvPr/>
        </p:nvSpPr>
        <p:spPr bwMode="auto">
          <a:xfrm>
            <a:off x="481861" y="1973589"/>
            <a:ext cx="1586652" cy="1593404"/>
          </a:xfrm>
          <a:prstGeom prst="rect">
            <a:avLst/>
          </a:prstGeom>
          <a:solidFill>
            <a:srgbClr val="4668C5"/>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 name="Freeform 7"/>
          <p:cNvSpPr>
            <a:spLocks noEditPoints="1"/>
          </p:cNvSpPr>
          <p:nvPr/>
        </p:nvSpPr>
        <p:spPr bwMode="auto">
          <a:xfrm>
            <a:off x="581873"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 name="TextBox 6"/>
          <p:cNvSpPr txBox="1"/>
          <p:nvPr/>
        </p:nvSpPr>
        <p:spPr>
          <a:xfrm>
            <a:off x="528573"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VIRTUAL MACHINES</a:t>
            </a:r>
            <a:endParaRPr lang="en-US" sz="1400" dirty="0">
              <a:solidFill>
                <a:srgbClr val="FFFFFF"/>
              </a:solidFill>
              <a:latin typeface="Segoe" panose="020B0502040504020203" pitchFamily="34" charset="0"/>
            </a:endParaRPr>
          </a:p>
        </p:txBody>
      </p:sp>
      <p:sp>
        <p:nvSpPr>
          <p:cNvPr id="8" name="Rectangle 5"/>
          <p:cNvSpPr>
            <a:spLocks noChangeArrowheads="1"/>
          </p:cNvSpPr>
          <p:nvPr/>
        </p:nvSpPr>
        <p:spPr bwMode="auto">
          <a:xfrm>
            <a:off x="482233" y="3562826"/>
            <a:ext cx="1586652" cy="1593404"/>
          </a:xfrm>
          <a:prstGeom prst="rect">
            <a:avLst/>
          </a:prstGeom>
          <a:solidFill>
            <a:srgbClr val="0072C6"/>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 name="Freeform 7"/>
          <p:cNvSpPr>
            <a:spLocks noEditPoints="1"/>
          </p:cNvSpPr>
          <p:nvPr/>
        </p:nvSpPr>
        <p:spPr bwMode="auto">
          <a:xfrm>
            <a:off x="582245"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 name="TextBox 9"/>
          <p:cNvSpPr txBox="1"/>
          <p:nvPr/>
        </p:nvSpPr>
        <p:spPr>
          <a:xfrm>
            <a:off x="528945"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WEBSITES</a:t>
            </a:r>
            <a:endParaRPr lang="en-US" sz="1400" dirty="0">
              <a:solidFill>
                <a:srgbClr val="FFFFFF"/>
              </a:solidFill>
              <a:latin typeface="Segoe" panose="020B0502040504020203" pitchFamily="34" charset="0"/>
            </a:endParaRPr>
          </a:p>
        </p:txBody>
      </p:sp>
      <p:sp>
        <p:nvSpPr>
          <p:cNvPr id="11" name="Rectangle 5"/>
          <p:cNvSpPr>
            <a:spLocks noChangeArrowheads="1"/>
          </p:cNvSpPr>
          <p:nvPr/>
        </p:nvSpPr>
        <p:spPr bwMode="auto">
          <a:xfrm>
            <a:off x="2068513" y="1973589"/>
            <a:ext cx="1586652" cy="1593404"/>
          </a:xfrm>
          <a:prstGeom prst="rect">
            <a:avLst/>
          </a:prstGeom>
          <a:solidFill>
            <a:srgbClr val="9B4F96"/>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 name="Freeform 7"/>
          <p:cNvSpPr>
            <a:spLocks noEditPoints="1"/>
          </p:cNvSpPr>
          <p:nvPr/>
        </p:nvSpPr>
        <p:spPr bwMode="auto">
          <a:xfrm>
            <a:off x="216852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 name="TextBox 12"/>
          <p:cNvSpPr txBox="1"/>
          <p:nvPr/>
        </p:nvSpPr>
        <p:spPr>
          <a:xfrm>
            <a:off x="2115225" y="2032600"/>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SERVICE BUS</a:t>
            </a:r>
            <a:endParaRPr lang="en-US" sz="1400" dirty="0">
              <a:solidFill>
                <a:srgbClr val="FFFFFF"/>
              </a:solidFill>
              <a:latin typeface="Segoe" panose="020B0502040504020203" pitchFamily="34" charset="0"/>
            </a:endParaRPr>
          </a:p>
        </p:txBody>
      </p:sp>
      <p:sp>
        <p:nvSpPr>
          <p:cNvPr id="14" name="Rectangle 5"/>
          <p:cNvSpPr>
            <a:spLocks noChangeArrowheads="1"/>
          </p:cNvSpPr>
          <p:nvPr/>
        </p:nvSpPr>
        <p:spPr bwMode="auto">
          <a:xfrm>
            <a:off x="2068885" y="3562826"/>
            <a:ext cx="1586652" cy="1593404"/>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 name="Freeform 7"/>
          <p:cNvSpPr>
            <a:spLocks noEditPoints="1"/>
          </p:cNvSpPr>
          <p:nvPr/>
        </p:nvSpPr>
        <p:spPr bwMode="auto">
          <a:xfrm>
            <a:off x="216889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 name="TextBox 15"/>
          <p:cNvSpPr txBox="1"/>
          <p:nvPr/>
        </p:nvSpPr>
        <p:spPr>
          <a:xfrm>
            <a:off x="2115597"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STORAGE</a:t>
            </a:r>
            <a:endParaRPr lang="en-US" sz="1400" dirty="0">
              <a:solidFill>
                <a:srgbClr val="FFFFFF"/>
              </a:solidFill>
              <a:latin typeface="Segoe" panose="020B0502040504020203" pitchFamily="34" charset="0"/>
            </a:endParaRPr>
          </a:p>
        </p:txBody>
      </p:sp>
      <p:sp>
        <p:nvSpPr>
          <p:cNvPr id="17" name="Rectangle 5"/>
          <p:cNvSpPr>
            <a:spLocks noChangeArrowheads="1"/>
          </p:cNvSpPr>
          <p:nvPr/>
        </p:nvSpPr>
        <p:spPr bwMode="auto">
          <a:xfrm>
            <a:off x="3654793" y="1973589"/>
            <a:ext cx="1586652" cy="1593404"/>
          </a:xfrm>
          <a:prstGeom prst="rect">
            <a:avLst/>
          </a:prstGeom>
          <a:solidFill>
            <a:srgbClr val="0072C6"/>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 name="Freeform 7"/>
          <p:cNvSpPr>
            <a:spLocks noEditPoints="1"/>
          </p:cNvSpPr>
          <p:nvPr/>
        </p:nvSpPr>
        <p:spPr bwMode="auto">
          <a:xfrm>
            <a:off x="375480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TextBox 18"/>
          <p:cNvSpPr txBox="1"/>
          <p:nvPr/>
        </p:nvSpPr>
        <p:spPr>
          <a:xfrm>
            <a:off x="3701505" y="2032600"/>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HDINSIGHT</a:t>
            </a:r>
            <a:endParaRPr lang="en-US" sz="1400" dirty="0">
              <a:solidFill>
                <a:srgbClr val="FFFFFF"/>
              </a:solidFill>
              <a:latin typeface="Segoe" panose="020B0502040504020203" pitchFamily="34" charset="0"/>
            </a:endParaRPr>
          </a:p>
        </p:txBody>
      </p:sp>
      <p:sp>
        <p:nvSpPr>
          <p:cNvPr id="20" name="Rectangle 5"/>
          <p:cNvSpPr>
            <a:spLocks noChangeArrowheads="1"/>
          </p:cNvSpPr>
          <p:nvPr/>
        </p:nvSpPr>
        <p:spPr bwMode="auto">
          <a:xfrm>
            <a:off x="3655165" y="3562826"/>
            <a:ext cx="1586652" cy="1593404"/>
          </a:xfrm>
          <a:prstGeom prst="rect">
            <a:avLst/>
          </a:prstGeom>
          <a:solidFill>
            <a:srgbClr val="4668C5"/>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 name="Freeform 7"/>
          <p:cNvSpPr>
            <a:spLocks noEditPoints="1"/>
          </p:cNvSpPr>
          <p:nvPr/>
        </p:nvSpPr>
        <p:spPr bwMode="auto">
          <a:xfrm>
            <a:off x="375517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2" name="TextBox 21"/>
          <p:cNvSpPr txBox="1"/>
          <p:nvPr/>
        </p:nvSpPr>
        <p:spPr>
          <a:xfrm>
            <a:off x="3701877"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DOCUMENTDB</a:t>
            </a:r>
            <a:endParaRPr lang="en-US" sz="1400" dirty="0">
              <a:solidFill>
                <a:srgbClr val="FFFFFF"/>
              </a:solidFill>
              <a:latin typeface="Segoe" panose="020B0502040504020203" pitchFamily="34" charset="0"/>
            </a:endParaRPr>
          </a:p>
        </p:txBody>
      </p:sp>
      <p:sp>
        <p:nvSpPr>
          <p:cNvPr id="23" name="Rectangle 5"/>
          <p:cNvSpPr>
            <a:spLocks noChangeArrowheads="1"/>
          </p:cNvSpPr>
          <p:nvPr/>
        </p:nvSpPr>
        <p:spPr bwMode="auto">
          <a:xfrm>
            <a:off x="5241073" y="1973589"/>
            <a:ext cx="1586652" cy="1593404"/>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7"/>
          <p:cNvSpPr>
            <a:spLocks noEditPoints="1"/>
          </p:cNvSpPr>
          <p:nvPr/>
        </p:nvSpPr>
        <p:spPr bwMode="auto">
          <a:xfrm>
            <a:off x="534108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5" name="TextBox 24"/>
          <p:cNvSpPr txBox="1"/>
          <p:nvPr/>
        </p:nvSpPr>
        <p:spPr>
          <a:xfrm>
            <a:off x="5287785"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VIRTUAL NETWORKS</a:t>
            </a:r>
            <a:endParaRPr lang="en-US" sz="1400" dirty="0">
              <a:solidFill>
                <a:srgbClr val="FFFFFF"/>
              </a:solidFill>
              <a:latin typeface="Segoe" panose="020B0502040504020203" pitchFamily="34" charset="0"/>
            </a:endParaRPr>
          </a:p>
        </p:txBody>
      </p:sp>
      <p:sp>
        <p:nvSpPr>
          <p:cNvPr id="26" name="Rectangle 5"/>
          <p:cNvSpPr>
            <a:spLocks noChangeArrowheads="1"/>
          </p:cNvSpPr>
          <p:nvPr/>
        </p:nvSpPr>
        <p:spPr bwMode="auto">
          <a:xfrm>
            <a:off x="5241445" y="3562826"/>
            <a:ext cx="1586652" cy="1593404"/>
          </a:xfrm>
          <a:prstGeom prst="rect">
            <a:avLst/>
          </a:prstGeom>
          <a:solidFill>
            <a:srgbClr val="9B4F96"/>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p:cNvSpPr>
            <a:spLocks noEditPoints="1"/>
          </p:cNvSpPr>
          <p:nvPr/>
        </p:nvSpPr>
        <p:spPr bwMode="auto">
          <a:xfrm>
            <a:off x="534145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TextBox 27"/>
          <p:cNvSpPr txBox="1"/>
          <p:nvPr/>
        </p:nvSpPr>
        <p:spPr>
          <a:xfrm>
            <a:off x="5288157"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SEARCH</a:t>
            </a:r>
            <a:endParaRPr lang="en-US" sz="1400" dirty="0">
              <a:solidFill>
                <a:srgbClr val="FFFFFF"/>
              </a:solidFill>
              <a:latin typeface="Segoe" panose="020B0502040504020203" pitchFamily="34" charset="0"/>
            </a:endParaRPr>
          </a:p>
        </p:txBody>
      </p:sp>
      <p:sp>
        <p:nvSpPr>
          <p:cNvPr id="29" name="Rectangle 5"/>
          <p:cNvSpPr>
            <a:spLocks noChangeArrowheads="1"/>
          </p:cNvSpPr>
          <p:nvPr/>
        </p:nvSpPr>
        <p:spPr bwMode="auto">
          <a:xfrm>
            <a:off x="6826237" y="1970053"/>
            <a:ext cx="1586652" cy="1593404"/>
          </a:xfrm>
          <a:prstGeom prst="rect">
            <a:avLst/>
          </a:prstGeom>
          <a:solidFill>
            <a:srgbClr val="4668C5"/>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noEditPoints="1"/>
          </p:cNvSpPr>
          <p:nvPr/>
        </p:nvSpPr>
        <p:spPr bwMode="auto">
          <a:xfrm>
            <a:off x="6916969"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1" name="TextBox 30"/>
          <p:cNvSpPr txBox="1"/>
          <p:nvPr/>
        </p:nvSpPr>
        <p:spPr>
          <a:xfrm>
            <a:off x="6873693" y="2032600"/>
            <a:ext cx="1586652" cy="523220"/>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MOBILE  SERVICES</a:t>
            </a:r>
          </a:p>
        </p:txBody>
      </p:sp>
      <p:sp>
        <p:nvSpPr>
          <p:cNvPr id="32" name="Rectangle 5"/>
          <p:cNvSpPr>
            <a:spLocks noChangeArrowheads="1"/>
          </p:cNvSpPr>
          <p:nvPr/>
        </p:nvSpPr>
        <p:spPr bwMode="auto">
          <a:xfrm>
            <a:off x="6827353" y="3562826"/>
            <a:ext cx="1586652" cy="1593404"/>
          </a:xfrm>
          <a:prstGeom prst="rect">
            <a:avLst/>
          </a:prstGeom>
          <a:solidFill>
            <a:srgbClr val="0072C6"/>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7"/>
          <p:cNvSpPr>
            <a:spLocks noEditPoints="1"/>
          </p:cNvSpPr>
          <p:nvPr/>
        </p:nvSpPr>
        <p:spPr bwMode="auto">
          <a:xfrm>
            <a:off x="6927365"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TextBox 33"/>
          <p:cNvSpPr txBox="1"/>
          <p:nvPr/>
        </p:nvSpPr>
        <p:spPr>
          <a:xfrm>
            <a:off x="6874065"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EVENT HUBS</a:t>
            </a:r>
            <a:endParaRPr lang="en-US" sz="1400" dirty="0">
              <a:solidFill>
                <a:srgbClr val="FFFFFF"/>
              </a:solidFill>
              <a:latin typeface="Segoe" panose="020B0502040504020203" pitchFamily="34" charset="0"/>
            </a:endParaRPr>
          </a:p>
        </p:txBody>
      </p:sp>
      <p:sp>
        <p:nvSpPr>
          <p:cNvPr id="35" name="Rectangle 5"/>
          <p:cNvSpPr>
            <a:spLocks noChangeArrowheads="1"/>
          </p:cNvSpPr>
          <p:nvPr/>
        </p:nvSpPr>
        <p:spPr bwMode="auto">
          <a:xfrm>
            <a:off x="8412889" y="1973589"/>
            <a:ext cx="731111" cy="1593404"/>
          </a:xfrm>
          <a:prstGeom prst="rect">
            <a:avLst/>
          </a:prstGeom>
          <a:solidFill>
            <a:srgbClr val="9B4F96"/>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
          <p:cNvSpPr>
            <a:spLocks noEditPoints="1"/>
          </p:cNvSpPr>
          <p:nvPr/>
        </p:nvSpPr>
        <p:spPr bwMode="auto">
          <a:xfrm>
            <a:off x="8512901"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TextBox 36"/>
          <p:cNvSpPr txBox="1"/>
          <p:nvPr/>
        </p:nvSpPr>
        <p:spPr>
          <a:xfrm>
            <a:off x="8459601"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MACHINE LEARNING</a:t>
            </a:r>
            <a:endParaRPr lang="en-US" sz="1400" dirty="0">
              <a:solidFill>
                <a:srgbClr val="FFFFFF"/>
              </a:solidFill>
              <a:latin typeface="Segoe" panose="020B0502040504020203" pitchFamily="34" charset="0"/>
            </a:endParaRPr>
          </a:p>
        </p:txBody>
      </p:sp>
      <p:sp>
        <p:nvSpPr>
          <p:cNvPr id="38" name="Rectangle 5"/>
          <p:cNvSpPr>
            <a:spLocks noChangeArrowheads="1"/>
          </p:cNvSpPr>
          <p:nvPr/>
        </p:nvSpPr>
        <p:spPr bwMode="auto">
          <a:xfrm>
            <a:off x="8413261" y="3562826"/>
            <a:ext cx="730739" cy="1593404"/>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9" name="Freeform 7"/>
          <p:cNvSpPr>
            <a:spLocks noEditPoints="1"/>
          </p:cNvSpPr>
          <p:nvPr/>
        </p:nvSpPr>
        <p:spPr bwMode="auto">
          <a:xfrm>
            <a:off x="8513273"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0" name="TextBox 39"/>
          <p:cNvSpPr txBox="1"/>
          <p:nvPr/>
        </p:nvSpPr>
        <p:spPr>
          <a:xfrm>
            <a:off x="8459973"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AUTOMATION</a:t>
            </a:r>
            <a:endParaRPr lang="en-US" sz="1400" dirty="0">
              <a:solidFill>
                <a:srgbClr val="FFFFFF"/>
              </a:solidFill>
              <a:latin typeface="Segoe" panose="020B0502040504020203" pitchFamily="34" charset="0"/>
            </a:endParaRPr>
          </a:p>
        </p:txBody>
      </p:sp>
      <p:grpSp>
        <p:nvGrpSpPr>
          <p:cNvPr id="41" name="Group 40"/>
          <p:cNvGrpSpPr/>
          <p:nvPr/>
        </p:nvGrpSpPr>
        <p:grpSpPr>
          <a:xfrm>
            <a:off x="-1" y="1973589"/>
            <a:ext cx="537853" cy="1593404"/>
            <a:chOff x="481861" y="2223849"/>
            <a:chExt cx="1633364" cy="1593404"/>
          </a:xfrm>
        </p:grpSpPr>
        <p:sp>
          <p:nvSpPr>
            <p:cNvPr id="42" name="Rectangle 5"/>
            <p:cNvSpPr>
              <a:spLocks noChangeArrowheads="1"/>
            </p:cNvSpPr>
            <p:nvPr/>
          </p:nvSpPr>
          <p:spPr bwMode="auto">
            <a:xfrm>
              <a:off x="481861" y="2223849"/>
              <a:ext cx="1586652" cy="1593404"/>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3" name="TextBox 42"/>
            <p:cNvSpPr txBox="1"/>
            <p:nvPr/>
          </p:nvSpPr>
          <p:spPr>
            <a:xfrm>
              <a:off x="528573" y="2282860"/>
              <a:ext cx="1586652" cy="307777"/>
            </a:xfrm>
            <a:prstGeom prst="rect">
              <a:avLst/>
            </a:prstGeom>
            <a:noFill/>
          </p:spPr>
          <p:txBody>
            <a:bodyPr wrap="square" lIns="45720" rIns="45720" rtlCol="0">
              <a:spAutoFit/>
            </a:bodyPr>
            <a:lstStyle/>
            <a:p>
              <a:pPr lvl="0"/>
              <a:endParaRPr lang="en-US" sz="1400" dirty="0">
                <a:solidFill>
                  <a:srgbClr val="FFFFFF"/>
                </a:solidFill>
                <a:latin typeface="Segoe" panose="020B0502040504020203" pitchFamily="34" charset="0"/>
              </a:endParaRPr>
            </a:p>
          </p:txBody>
        </p:sp>
      </p:grpSp>
      <p:sp>
        <p:nvSpPr>
          <p:cNvPr id="44" name="Rectangle 5"/>
          <p:cNvSpPr>
            <a:spLocks noChangeArrowheads="1"/>
          </p:cNvSpPr>
          <p:nvPr/>
        </p:nvSpPr>
        <p:spPr bwMode="auto">
          <a:xfrm>
            <a:off x="-1" y="3562826"/>
            <a:ext cx="491513" cy="1593404"/>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5" name="TextBox 44"/>
          <p:cNvSpPr txBox="1"/>
          <p:nvPr/>
        </p:nvSpPr>
        <p:spPr>
          <a:xfrm>
            <a:off x="-1038706" y="2020713"/>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MEDIA SERVICES</a:t>
            </a:r>
            <a:endParaRPr lang="en-US" sz="1400" dirty="0">
              <a:solidFill>
                <a:srgbClr val="FFFFFF"/>
              </a:solidFill>
              <a:latin typeface="Segoe" panose="020B0502040504020203" pitchFamily="34" charset="0"/>
            </a:endParaRPr>
          </a:p>
        </p:txBody>
      </p:sp>
      <p:sp>
        <p:nvSpPr>
          <p:cNvPr id="46" name="TextBox 45"/>
          <p:cNvSpPr txBox="1"/>
          <p:nvPr/>
        </p:nvSpPr>
        <p:spPr>
          <a:xfrm>
            <a:off x="-1123810" y="3620345"/>
            <a:ext cx="1586652" cy="307777"/>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ACTIVE IRECTORY</a:t>
            </a:r>
          </a:p>
        </p:txBody>
      </p:sp>
    </p:spTree>
    <p:extLst>
      <p:ext uri="{BB962C8B-B14F-4D97-AF65-F5344CB8AC3E}">
        <p14:creationId xmlns:p14="http://schemas.microsoft.com/office/powerpoint/2010/main" val="3091524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04c5b6c9-b994-4a0e-8ecf-aefe603a1f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Websites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Azure Websites is a Platform-as-a-Service offering that allows you to quickly and easily deploy and scale up a web application.</a:t>
            </a:r>
          </a:p>
          <a:p>
            <a:pPr marL="0" lvl="0" indent="0">
              <a:buNone/>
            </a:pPr>
            <a:endParaRPr lang="en-US" b="0" kern="0">
              <a:solidFill>
                <a:srgbClr val="000000"/>
              </a:solidFill>
            </a:endParaRPr>
          </a:p>
          <a:p>
            <a:pPr marL="0" lvl="0" indent="0">
              <a:buNone/>
            </a:pPr>
            <a:r>
              <a:rPr lang="en-US" b="0" kern="0">
                <a:solidFill>
                  <a:srgbClr val="000000"/>
                </a:solidFill>
              </a:rPr>
              <a:t>Features:</a:t>
            </a:r>
          </a:p>
          <a:p>
            <a:pPr lvl="1"/>
            <a:r>
              <a:rPr lang="en-US" b="0" kern="0">
                <a:solidFill>
                  <a:srgbClr val="000000"/>
                </a:solidFill>
              </a:rPr>
              <a:t>Create a website instance from the gallery</a:t>
            </a:r>
          </a:p>
          <a:p>
            <a:pPr lvl="1"/>
            <a:r>
              <a:rPr lang="en-US" b="0" kern="0">
                <a:solidFill>
                  <a:srgbClr val="000000"/>
                </a:solidFill>
              </a:rPr>
              <a:t>Configure linked resources</a:t>
            </a:r>
          </a:p>
          <a:p>
            <a:pPr lvl="1"/>
            <a:r>
              <a:rPr lang="en-US" b="0" kern="0">
                <a:solidFill>
                  <a:srgbClr val="000000"/>
                </a:solidFill>
              </a:rPr>
              <a:t>Create and use hosting plans</a:t>
            </a:r>
          </a:p>
          <a:p>
            <a:pPr lvl="1"/>
            <a:r>
              <a:rPr lang="en-US" b="0" kern="0">
                <a:solidFill>
                  <a:srgbClr val="000000"/>
                </a:solidFill>
              </a:rPr>
              <a:t>Change between the Free, Shared, Basic, and Standard modes</a:t>
            </a:r>
          </a:p>
          <a:p>
            <a:pPr lvl="1"/>
            <a:r>
              <a:rPr lang="en-US" b="0" kern="0">
                <a:solidFill>
                  <a:srgbClr val="000000"/>
                </a:solidFill>
              </a:rPr>
              <a:t>Deploy from a source control provider</a:t>
            </a:r>
            <a:endParaRPr lang="en-US" b="0" kern="0" dirty="0">
              <a:solidFill>
                <a:srgbClr val="000000"/>
              </a:solidFill>
            </a:endParaRPr>
          </a:p>
        </p:txBody>
      </p:sp>
    </p:spTree>
    <p:extLst>
      <p:ext uri="{BB962C8B-B14F-4D97-AF65-F5344CB8AC3E}">
        <p14:creationId xmlns:p14="http://schemas.microsoft.com/office/powerpoint/2010/main" val="1437042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88028d65-9292-4986-959e-2a961132e8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Virtual Machines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Infrastructure-as-a-Service offering that allows you to deploy compute instances in minutes to be used for Windows or Linux workloads.</a:t>
            </a:r>
          </a:p>
          <a:p>
            <a:pPr marL="0" lvl="0" indent="0">
              <a:buNone/>
            </a:pPr>
            <a:endParaRPr lang="en-US" b="0" kern="0">
              <a:solidFill>
                <a:srgbClr val="000000"/>
              </a:solidFill>
            </a:endParaRPr>
          </a:p>
          <a:p>
            <a:pPr marL="0" lvl="0" indent="0">
              <a:buNone/>
            </a:pPr>
            <a:r>
              <a:rPr lang="en-US" b="0" kern="0">
                <a:solidFill>
                  <a:srgbClr val="000000"/>
                </a:solidFill>
              </a:rPr>
              <a:t>Features:</a:t>
            </a:r>
          </a:p>
          <a:p>
            <a:pPr lvl="1"/>
            <a:r>
              <a:rPr lang="en-US" b="0" kern="0">
                <a:solidFill>
                  <a:srgbClr val="000000"/>
                </a:solidFill>
              </a:rPr>
              <a:t>Use images built by the product teams to deploy workloads such as SQL Server, SharePoint and Apache</a:t>
            </a:r>
          </a:p>
          <a:p>
            <a:pPr lvl="1"/>
            <a:r>
              <a:rPr lang="en-US" b="0" kern="0">
                <a:solidFill>
                  <a:srgbClr val="000000"/>
                </a:solidFill>
              </a:rPr>
              <a:t>Attach, format and configure multiple disks for a VM</a:t>
            </a:r>
          </a:p>
          <a:p>
            <a:pPr lvl="1"/>
            <a:r>
              <a:rPr lang="en-US" b="0" kern="0">
                <a:solidFill>
                  <a:srgbClr val="000000"/>
                </a:solidFill>
              </a:rPr>
              <a:t>Remotely connect to a Windows or Linux VM</a:t>
            </a:r>
          </a:p>
          <a:p>
            <a:pPr lvl="1"/>
            <a:r>
              <a:rPr lang="en-US" b="0" kern="0">
                <a:solidFill>
                  <a:srgbClr val="000000"/>
                </a:solidFill>
              </a:rPr>
              <a:t>Select between VM sizes (A0-A9)</a:t>
            </a:r>
          </a:p>
          <a:p>
            <a:pPr lvl="1"/>
            <a:r>
              <a:rPr lang="en-US" b="0" kern="0">
                <a:solidFill>
                  <a:srgbClr val="000000"/>
                </a:solidFill>
              </a:rPr>
              <a:t>Select a Basic or Standard tier VM</a:t>
            </a:r>
            <a:endParaRPr lang="en-US" b="0" kern="0" dirty="0">
              <a:solidFill>
                <a:srgbClr val="000000"/>
              </a:solidFill>
            </a:endParaRPr>
          </a:p>
        </p:txBody>
      </p:sp>
    </p:spTree>
    <p:extLst>
      <p:ext uri="{BB962C8B-B14F-4D97-AF65-F5344CB8AC3E}">
        <p14:creationId xmlns:p14="http://schemas.microsoft.com/office/powerpoint/2010/main" val="4012920648"/>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1893</Words>
  <Application>Microsoft Office PowerPoint</Application>
  <PresentationFormat>On-screen Show (4:3)</PresentationFormat>
  <Paragraphs>304</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Wingdings</vt:lpstr>
      <vt:lpstr>Times New Roman</vt:lpstr>
      <vt:lpstr>Arial</vt:lpstr>
      <vt:lpstr>Segoe</vt:lpstr>
      <vt:lpstr>Verdana</vt:lpstr>
      <vt:lpstr>Segoe UI</vt:lpstr>
      <vt:lpstr>Calibri</vt:lpstr>
      <vt:lpstr>NG_MOC_Core_ModuleNew2</vt:lpstr>
      <vt:lpstr>Module 1</vt:lpstr>
      <vt:lpstr>Module Overview</vt:lpstr>
      <vt:lpstr>Lesson 1: Azure Services</vt:lpstr>
      <vt:lpstr>Services Overview</vt:lpstr>
      <vt:lpstr>Services Overview (cont.)</vt:lpstr>
      <vt:lpstr>Services Overview (cont.)</vt:lpstr>
      <vt:lpstr>Services Overview (cont.)</vt:lpstr>
      <vt:lpstr>Websites</vt:lpstr>
      <vt:lpstr>Virtual Machines</vt:lpstr>
      <vt:lpstr>Cloud Services</vt:lpstr>
      <vt:lpstr>Storage</vt:lpstr>
      <vt:lpstr>SQL Database</vt:lpstr>
      <vt:lpstr>Virtual Networks</vt:lpstr>
      <vt:lpstr>App Services</vt:lpstr>
      <vt:lpstr>Lesson 2: Azure Portals</vt:lpstr>
      <vt:lpstr>Azure Portals</vt:lpstr>
      <vt:lpstr>Azure Portals (continued)</vt:lpstr>
      <vt:lpstr>The Classic Portal</vt:lpstr>
      <vt:lpstr>The Current Portal</vt:lpstr>
      <vt:lpstr>Current Functionality of the Portal</vt:lpstr>
      <vt:lpstr>Demonstration: Using the Current Azure Portal</vt:lpstr>
      <vt:lpstr>Portal URLs</vt:lpstr>
      <vt:lpstr>Demonstration: Switching Between the Portals</vt:lpstr>
      <vt:lpstr>Lab: Exploring the Azure Portal</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Sidney Andrews</dc:creator>
  <cp:lastModifiedBy>Sidney Andrews</cp:lastModifiedBy>
  <cp:revision>1</cp:revision>
  <dcterms:created xsi:type="dcterms:W3CDTF">2016-08-12T07:37:45Z</dcterms:created>
  <dcterms:modified xsi:type="dcterms:W3CDTF">2016-08-12T07:38:12Z</dcterms:modified>
</cp:coreProperties>
</file>