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Verdana" panose="020B060403050404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E386D-B14F-4354-BE77-D7E0230ACCA9}" type="doc">
      <dgm:prSet loTypeId="urn:microsoft.com/office/officeart/2005/8/layout/hChevron3" loCatId="process" qsTypeId="urn:microsoft.com/office/officeart/2005/8/quickstyle/simple1" qsCatId="simple" csTypeId="urn:microsoft.com/office/officeart/2005/8/colors/accent2_2" csCatId="accent2" phldr="1"/>
      <dgm:spPr/>
      <dgm:t>
        <a:bodyPr/>
        <a:lstStyle/>
        <a:p>
          <a:endParaRPr lang="en-US"/>
        </a:p>
      </dgm:t>
    </dgm:pt>
    <dgm:pt modelId="{9E5ECFE7-819F-4A20-A014-65AA2328F0AF}">
      <dgm:prSet phldrT="[Text]"/>
      <dgm:spPr/>
      <dgm:t>
        <a:bodyPr/>
        <a:lstStyle/>
        <a:p>
          <a:r>
            <a:rPr lang="en-US" dirty="0"/>
            <a:t>Basic</a:t>
          </a:r>
        </a:p>
      </dgm:t>
    </dgm:pt>
    <dgm:pt modelId="{C9B18725-1010-49F0-AD66-0A5B69D7C0A5}" type="parTrans" cxnId="{77EA4C1F-1281-4A60-89CF-08680028840D}">
      <dgm:prSet/>
      <dgm:spPr/>
      <dgm:t>
        <a:bodyPr/>
        <a:lstStyle/>
        <a:p>
          <a:endParaRPr lang="en-US"/>
        </a:p>
      </dgm:t>
    </dgm:pt>
    <dgm:pt modelId="{6ED78890-07D1-4FA3-9ADC-E0C602703F72}" type="sibTrans" cxnId="{77EA4C1F-1281-4A60-89CF-08680028840D}">
      <dgm:prSet/>
      <dgm:spPr/>
      <dgm:t>
        <a:bodyPr/>
        <a:lstStyle/>
        <a:p>
          <a:endParaRPr lang="en-US"/>
        </a:p>
      </dgm:t>
    </dgm:pt>
    <dgm:pt modelId="{DEEEC2E2-6811-4E6B-B937-50AA4AB4A0BA}">
      <dgm:prSet phldrT="[Text]"/>
      <dgm:spPr/>
      <dgm:t>
        <a:bodyPr/>
        <a:lstStyle/>
        <a:p>
          <a:r>
            <a:rPr lang="en-US" dirty="0"/>
            <a:t>Standard</a:t>
          </a:r>
        </a:p>
      </dgm:t>
    </dgm:pt>
    <dgm:pt modelId="{7E76E5D7-F95B-4358-B349-A00473AD18E8}" type="parTrans" cxnId="{61EA2113-C141-4F62-BE0B-575C10E920FB}">
      <dgm:prSet/>
      <dgm:spPr/>
      <dgm:t>
        <a:bodyPr/>
        <a:lstStyle/>
        <a:p>
          <a:endParaRPr lang="en-US"/>
        </a:p>
      </dgm:t>
    </dgm:pt>
    <dgm:pt modelId="{F24997A1-23F9-40BF-9719-4F2D8AA3258F}" type="sibTrans" cxnId="{61EA2113-C141-4F62-BE0B-575C10E920FB}">
      <dgm:prSet/>
      <dgm:spPr/>
      <dgm:t>
        <a:bodyPr/>
        <a:lstStyle/>
        <a:p>
          <a:endParaRPr lang="en-US"/>
        </a:p>
      </dgm:t>
    </dgm:pt>
    <dgm:pt modelId="{11466D82-32E8-4FC8-8787-5D0866AA80B8}">
      <dgm:prSet phldrT="[Text]"/>
      <dgm:spPr/>
      <dgm:t>
        <a:bodyPr/>
        <a:lstStyle/>
        <a:p>
          <a:r>
            <a:rPr lang="en-US" dirty="0"/>
            <a:t>Premium</a:t>
          </a:r>
        </a:p>
      </dgm:t>
    </dgm:pt>
    <dgm:pt modelId="{A98E370A-4B32-4406-9FEB-1C29D5BAA946}" type="parTrans" cxnId="{33D00D30-707B-47B3-A4B5-E4D6D70FFE4A}">
      <dgm:prSet/>
      <dgm:spPr/>
      <dgm:t>
        <a:bodyPr/>
        <a:lstStyle/>
        <a:p>
          <a:endParaRPr lang="en-US"/>
        </a:p>
      </dgm:t>
    </dgm:pt>
    <dgm:pt modelId="{37D7500D-A4E2-434F-BB27-693C6F6E143F}" type="sibTrans" cxnId="{33D00D30-707B-47B3-A4B5-E4D6D70FFE4A}">
      <dgm:prSet/>
      <dgm:spPr/>
      <dgm:t>
        <a:bodyPr/>
        <a:lstStyle/>
        <a:p>
          <a:endParaRPr lang="en-US"/>
        </a:p>
      </dgm:t>
    </dgm:pt>
    <dgm:pt modelId="{F875829A-1230-4B07-83D6-C3326764D998}" type="pres">
      <dgm:prSet presAssocID="{D87E386D-B14F-4354-BE77-D7E0230ACCA9}" presName="Name0" presStyleCnt="0">
        <dgm:presLayoutVars>
          <dgm:dir/>
          <dgm:resizeHandles val="exact"/>
        </dgm:presLayoutVars>
      </dgm:prSet>
      <dgm:spPr/>
    </dgm:pt>
    <dgm:pt modelId="{9150DD74-34E5-4C1D-A65A-BC35471A4776}" type="pres">
      <dgm:prSet presAssocID="{9E5ECFE7-819F-4A20-A014-65AA2328F0AF}" presName="parTxOnly" presStyleLbl="node1" presStyleIdx="0" presStyleCnt="3">
        <dgm:presLayoutVars>
          <dgm:bulletEnabled val="1"/>
        </dgm:presLayoutVars>
      </dgm:prSet>
      <dgm:spPr/>
    </dgm:pt>
    <dgm:pt modelId="{C4271BAE-DD11-48F3-86B8-3340841654B6}" type="pres">
      <dgm:prSet presAssocID="{6ED78890-07D1-4FA3-9ADC-E0C602703F72}" presName="parSpace" presStyleCnt="0"/>
      <dgm:spPr/>
    </dgm:pt>
    <dgm:pt modelId="{C255C805-EA8D-4526-A1F1-8AD50CEE0F7E}" type="pres">
      <dgm:prSet presAssocID="{DEEEC2E2-6811-4E6B-B937-50AA4AB4A0BA}" presName="parTxOnly" presStyleLbl="node1" presStyleIdx="1" presStyleCnt="3">
        <dgm:presLayoutVars>
          <dgm:bulletEnabled val="1"/>
        </dgm:presLayoutVars>
      </dgm:prSet>
      <dgm:spPr/>
    </dgm:pt>
    <dgm:pt modelId="{5AE16D44-5D47-497B-8B8C-84B752FB77B6}" type="pres">
      <dgm:prSet presAssocID="{F24997A1-23F9-40BF-9719-4F2D8AA3258F}" presName="parSpace" presStyleCnt="0"/>
      <dgm:spPr/>
    </dgm:pt>
    <dgm:pt modelId="{F458D396-5309-46F2-87A0-2F5E6C5F87CB}" type="pres">
      <dgm:prSet presAssocID="{11466D82-32E8-4FC8-8787-5D0866AA80B8}" presName="parTxOnly" presStyleLbl="node1" presStyleIdx="2" presStyleCnt="3">
        <dgm:presLayoutVars>
          <dgm:bulletEnabled val="1"/>
        </dgm:presLayoutVars>
      </dgm:prSet>
      <dgm:spPr/>
    </dgm:pt>
  </dgm:ptLst>
  <dgm:cxnLst>
    <dgm:cxn modelId="{CCCB1524-A18E-4702-9F14-B4D3A4144BC4}" type="presOf" srcId="{9E5ECFE7-819F-4A20-A014-65AA2328F0AF}" destId="{9150DD74-34E5-4C1D-A65A-BC35471A4776}" srcOrd="0" destOrd="0" presId="urn:microsoft.com/office/officeart/2005/8/layout/hChevron3"/>
    <dgm:cxn modelId="{61EA2113-C141-4F62-BE0B-575C10E920FB}" srcId="{D87E386D-B14F-4354-BE77-D7E0230ACCA9}" destId="{DEEEC2E2-6811-4E6B-B937-50AA4AB4A0BA}" srcOrd="1" destOrd="0" parTransId="{7E76E5D7-F95B-4358-B349-A00473AD18E8}" sibTransId="{F24997A1-23F9-40BF-9719-4F2D8AA3258F}"/>
    <dgm:cxn modelId="{6BAFB8C3-071D-45B6-91BD-380E172E0092}" type="presOf" srcId="{DEEEC2E2-6811-4E6B-B937-50AA4AB4A0BA}" destId="{C255C805-EA8D-4526-A1F1-8AD50CEE0F7E}" srcOrd="0" destOrd="0" presId="urn:microsoft.com/office/officeart/2005/8/layout/hChevron3"/>
    <dgm:cxn modelId="{77EA4C1F-1281-4A60-89CF-08680028840D}" srcId="{D87E386D-B14F-4354-BE77-D7E0230ACCA9}" destId="{9E5ECFE7-819F-4A20-A014-65AA2328F0AF}" srcOrd="0" destOrd="0" parTransId="{C9B18725-1010-49F0-AD66-0A5B69D7C0A5}" sibTransId="{6ED78890-07D1-4FA3-9ADC-E0C602703F72}"/>
    <dgm:cxn modelId="{9CAB58AE-C8D7-45DD-86AB-5FE2B4B8F107}" type="presOf" srcId="{D87E386D-B14F-4354-BE77-D7E0230ACCA9}" destId="{F875829A-1230-4B07-83D6-C3326764D998}" srcOrd="0" destOrd="0" presId="urn:microsoft.com/office/officeart/2005/8/layout/hChevron3"/>
    <dgm:cxn modelId="{79997D76-7CE1-4711-B0FA-3E17D114C35F}" type="presOf" srcId="{11466D82-32E8-4FC8-8787-5D0866AA80B8}" destId="{F458D396-5309-46F2-87A0-2F5E6C5F87CB}" srcOrd="0" destOrd="0" presId="urn:microsoft.com/office/officeart/2005/8/layout/hChevron3"/>
    <dgm:cxn modelId="{33D00D30-707B-47B3-A4B5-E4D6D70FFE4A}" srcId="{D87E386D-B14F-4354-BE77-D7E0230ACCA9}" destId="{11466D82-32E8-4FC8-8787-5D0866AA80B8}" srcOrd="2" destOrd="0" parTransId="{A98E370A-4B32-4406-9FEB-1C29D5BAA946}" sibTransId="{37D7500D-A4E2-434F-BB27-693C6F6E143F}"/>
    <dgm:cxn modelId="{50712728-F427-4A03-977D-D5610D019181}" type="presParOf" srcId="{F875829A-1230-4B07-83D6-C3326764D998}" destId="{9150DD74-34E5-4C1D-A65A-BC35471A4776}" srcOrd="0" destOrd="0" presId="urn:microsoft.com/office/officeart/2005/8/layout/hChevron3"/>
    <dgm:cxn modelId="{ADC24F5F-9412-47C1-BDCA-E06517442384}" type="presParOf" srcId="{F875829A-1230-4B07-83D6-C3326764D998}" destId="{C4271BAE-DD11-48F3-86B8-3340841654B6}" srcOrd="1" destOrd="0" presId="urn:microsoft.com/office/officeart/2005/8/layout/hChevron3"/>
    <dgm:cxn modelId="{3C26B4D2-E9D4-457A-BD99-B0C4C7E828D2}" type="presParOf" srcId="{F875829A-1230-4B07-83D6-C3326764D998}" destId="{C255C805-EA8D-4526-A1F1-8AD50CEE0F7E}" srcOrd="2" destOrd="0" presId="urn:microsoft.com/office/officeart/2005/8/layout/hChevron3"/>
    <dgm:cxn modelId="{D405F40D-44B0-41CC-A8A2-C8F399CDC381}" type="presParOf" srcId="{F875829A-1230-4B07-83D6-C3326764D998}" destId="{5AE16D44-5D47-497B-8B8C-84B752FB77B6}" srcOrd="3" destOrd="0" presId="urn:microsoft.com/office/officeart/2005/8/layout/hChevron3"/>
    <dgm:cxn modelId="{585589B9-70AF-4DB8-A786-7877E92134D9}" type="presParOf" srcId="{F875829A-1230-4B07-83D6-C3326764D998}" destId="{F458D396-5309-46F2-87A0-2F5E6C5F87CB}"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E1FF4-9009-490D-8B9F-33FD4A56CAA1}" type="doc">
      <dgm:prSet loTypeId="urn:microsoft.com/office/officeart/2005/8/layout/hChevron3" loCatId="process" qsTypeId="urn:microsoft.com/office/officeart/2005/8/quickstyle/simple1" qsCatId="simple" csTypeId="urn:microsoft.com/office/officeart/2005/8/colors/accent1_1" csCatId="accent1" phldr="1"/>
      <dgm:spPr/>
    </dgm:pt>
    <dgm:pt modelId="{32B1ECAE-A5B7-4E53-977B-76D2E6938A26}">
      <dgm:prSet phldrT="[Text]"/>
      <dgm:spPr/>
      <dgm:t>
        <a:bodyPr/>
        <a:lstStyle/>
        <a:p>
          <a:r>
            <a:rPr lang="en-US" dirty="0"/>
            <a:t>Web</a:t>
          </a:r>
        </a:p>
      </dgm:t>
    </dgm:pt>
    <dgm:pt modelId="{DD2637D9-7CA6-4AB6-B282-7D8FF5044A31}" type="parTrans" cxnId="{98B90F63-C4FF-4F3F-823A-406F2ABC3583}">
      <dgm:prSet/>
      <dgm:spPr/>
      <dgm:t>
        <a:bodyPr/>
        <a:lstStyle/>
        <a:p>
          <a:endParaRPr lang="en-US"/>
        </a:p>
      </dgm:t>
    </dgm:pt>
    <dgm:pt modelId="{DC70724C-F228-47DF-A80A-64B080D119EC}" type="sibTrans" cxnId="{98B90F63-C4FF-4F3F-823A-406F2ABC3583}">
      <dgm:prSet/>
      <dgm:spPr/>
      <dgm:t>
        <a:bodyPr/>
        <a:lstStyle/>
        <a:p>
          <a:endParaRPr lang="en-US"/>
        </a:p>
      </dgm:t>
    </dgm:pt>
    <dgm:pt modelId="{DE76BCEF-3139-491C-9478-AAFE62A5AE90}">
      <dgm:prSet phldrT="[Text]"/>
      <dgm:spPr/>
      <dgm:t>
        <a:bodyPr/>
        <a:lstStyle/>
        <a:p>
          <a:r>
            <a:rPr lang="en-US" dirty="0"/>
            <a:t>Business</a:t>
          </a:r>
        </a:p>
      </dgm:t>
    </dgm:pt>
    <dgm:pt modelId="{EE159324-1C12-4351-A34E-6ECF9A5A531C}" type="parTrans" cxnId="{20A83D03-062F-4989-973E-B24F290EE083}">
      <dgm:prSet/>
      <dgm:spPr/>
      <dgm:t>
        <a:bodyPr/>
        <a:lstStyle/>
        <a:p>
          <a:endParaRPr lang="en-US"/>
        </a:p>
      </dgm:t>
    </dgm:pt>
    <dgm:pt modelId="{65B308A0-D676-4E0F-B18B-7AB98B3C9CFD}" type="sibTrans" cxnId="{20A83D03-062F-4989-973E-B24F290EE083}">
      <dgm:prSet/>
      <dgm:spPr/>
      <dgm:t>
        <a:bodyPr/>
        <a:lstStyle/>
        <a:p>
          <a:endParaRPr lang="en-US"/>
        </a:p>
      </dgm:t>
    </dgm:pt>
    <dgm:pt modelId="{146FBBF6-D9FF-493C-AFA0-BC9E0449D94E}" type="pres">
      <dgm:prSet presAssocID="{8D4E1FF4-9009-490D-8B9F-33FD4A56CAA1}" presName="Name0" presStyleCnt="0">
        <dgm:presLayoutVars>
          <dgm:dir/>
          <dgm:resizeHandles val="exact"/>
        </dgm:presLayoutVars>
      </dgm:prSet>
      <dgm:spPr/>
    </dgm:pt>
    <dgm:pt modelId="{7A8E3AF2-09CB-4C2F-A7CD-8211CA0D21C8}" type="pres">
      <dgm:prSet presAssocID="{32B1ECAE-A5B7-4E53-977B-76D2E6938A26}" presName="parTxOnly" presStyleLbl="node1" presStyleIdx="0" presStyleCnt="2">
        <dgm:presLayoutVars>
          <dgm:bulletEnabled val="1"/>
        </dgm:presLayoutVars>
      </dgm:prSet>
      <dgm:spPr/>
    </dgm:pt>
    <dgm:pt modelId="{1DA37271-312D-46EF-918F-0B06E23E5698}" type="pres">
      <dgm:prSet presAssocID="{DC70724C-F228-47DF-A80A-64B080D119EC}" presName="parSpace" presStyleCnt="0"/>
      <dgm:spPr/>
    </dgm:pt>
    <dgm:pt modelId="{C81FFFAA-D5E3-4495-8C93-570FB3192389}" type="pres">
      <dgm:prSet presAssocID="{DE76BCEF-3139-491C-9478-AAFE62A5AE90}" presName="parTxOnly" presStyleLbl="node1" presStyleIdx="1" presStyleCnt="2">
        <dgm:presLayoutVars>
          <dgm:bulletEnabled val="1"/>
        </dgm:presLayoutVars>
      </dgm:prSet>
      <dgm:spPr/>
    </dgm:pt>
  </dgm:ptLst>
  <dgm:cxnLst>
    <dgm:cxn modelId="{F849DEF5-CC20-4E10-BC9E-6F6A189F6E06}" type="presOf" srcId="{DE76BCEF-3139-491C-9478-AAFE62A5AE90}" destId="{C81FFFAA-D5E3-4495-8C93-570FB3192389}" srcOrd="0" destOrd="0" presId="urn:microsoft.com/office/officeart/2005/8/layout/hChevron3"/>
    <dgm:cxn modelId="{98B90F63-C4FF-4F3F-823A-406F2ABC3583}" srcId="{8D4E1FF4-9009-490D-8B9F-33FD4A56CAA1}" destId="{32B1ECAE-A5B7-4E53-977B-76D2E6938A26}" srcOrd="0" destOrd="0" parTransId="{DD2637D9-7CA6-4AB6-B282-7D8FF5044A31}" sibTransId="{DC70724C-F228-47DF-A80A-64B080D119EC}"/>
    <dgm:cxn modelId="{CBFE41B5-D5F2-4367-8A35-B0C584D6B50A}" type="presOf" srcId="{8D4E1FF4-9009-490D-8B9F-33FD4A56CAA1}" destId="{146FBBF6-D9FF-493C-AFA0-BC9E0449D94E}" srcOrd="0" destOrd="0" presId="urn:microsoft.com/office/officeart/2005/8/layout/hChevron3"/>
    <dgm:cxn modelId="{889838A0-79DE-4836-865F-9D54436D7270}" type="presOf" srcId="{32B1ECAE-A5B7-4E53-977B-76D2E6938A26}" destId="{7A8E3AF2-09CB-4C2F-A7CD-8211CA0D21C8}" srcOrd="0" destOrd="0" presId="urn:microsoft.com/office/officeart/2005/8/layout/hChevron3"/>
    <dgm:cxn modelId="{20A83D03-062F-4989-973E-B24F290EE083}" srcId="{8D4E1FF4-9009-490D-8B9F-33FD4A56CAA1}" destId="{DE76BCEF-3139-491C-9478-AAFE62A5AE90}" srcOrd="1" destOrd="0" parTransId="{EE159324-1C12-4351-A34E-6ECF9A5A531C}" sibTransId="{65B308A0-D676-4E0F-B18B-7AB98B3C9CFD}"/>
    <dgm:cxn modelId="{1A4E7838-8C4B-4260-A24A-9B4BBE66536A}" type="presParOf" srcId="{146FBBF6-D9FF-493C-AFA0-BC9E0449D94E}" destId="{7A8E3AF2-09CB-4C2F-A7CD-8211CA0D21C8}" srcOrd="0" destOrd="0" presId="urn:microsoft.com/office/officeart/2005/8/layout/hChevron3"/>
    <dgm:cxn modelId="{7F6E61A6-5FBE-4D5A-A475-F2373B0AF799}" type="presParOf" srcId="{146FBBF6-D9FF-493C-AFA0-BC9E0449D94E}" destId="{1DA37271-312D-46EF-918F-0B06E23E5698}" srcOrd="1" destOrd="0" presId="urn:microsoft.com/office/officeart/2005/8/layout/hChevron3"/>
    <dgm:cxn modelId="{D7C1743D-E3BE-4128-8A83-EA715BBDED0E}" type="presParOf" srcId="{146FBBF6-D9FF-493C-AFA0-BC9E0449D94E}" destId="{C81FFFAA-D5E3-4495-8C93-570FB3192389}"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E27A1-4A12-410A-8069-6B7DDAAB2A56}" type="doc">
      <dgm:prSet loTypeId="urn:microsoft.com/office/officeart/2005/8/layout/venn2" loCatId="relationship" qsTypeId="urn:microsoft.com/office/officeart/2005/8/quickstyle/simple2" qsCatId="simple" csTypeId="urn:microsoft.com/office/officeart/2005/8/colors/accent2_2" csCatId="accent2" phldr="1"/>
      <dgm:spPr/>
    </dgm:pt>
    <dgm:pt modelId="{0D824A73-2DE7-4B1D-AE91-112C2BA60014}">
      <dgm:prSet phldrT="[Text]" custT="1"/>
      <dgm:spPr/>
      <dgm:t>
        <a:bodyPr/>
        <a:lstStyle/>
        <a:p>
          <a:r>
            <a:rPr lang="en-US" sz="2000" dirty="0"/>
            <a:t>The SQL Database service</a:t>
          </a:r>
        </a:p>
      </dgm:t>
    </dgm:pt>
    <dgm:pt modelId="{D23D5706-49B3-4E97-9179-6FBC6741DDE3}" type="parTrans" cxnId="{B92AF01C-6571-4F07-B4B7-E6C3ECF099F5}">
      <dgm:prSet/>
      <dgm:spPr/>
      <dgm:t>
        <a:bodyPr/>
        <a:lstStyle/>
        <a:p>
          <a:endParaRPr lang="en-US"/>
        </a:p>
      </dgm:t>
    </dgm:pt>
    <dgm:pt modelId="{E5F67E06-4373-4872-98D3-952327AE1429}" type="sibTrans" cxnId="{B92AF01C-6571-4F07-B4B7-E6C3ECF099F5}">
      <dgm:prSet/>
      <dgm:spPr/>
      <dgm:t>
        <a:bodyPr/>
        <a:lstStyle/>
        <a:p>
          <a:endParaRPr lang="en-US"/>
        </a:p>
      </dgm:t>
    </dgm:pt>
    <dgm:pt modelId="{1EDB577E-72CC-41E0-8DA0-B60417A44188}">
      <dgm:prSet phldrT="[Text]" custT="1"/>
      <dgm:spPr/>
      <dgm:t>
        <a:bodyPr/>
        <a:lstStyle/>
        <a:p>
          <a:r>
            <a:rPr lang="en-US" sz="2000" dirty="0"/>
            <a:t>The server instance</a:t>
          </a:r>
        </a:p>
      </dgm:t>
    </dgm:pt>
    <dgm:pt modelId="{92D18D1C-A176-450D-9988-CB1637955D42}" type="parTrans" cxnId="{2C7BE5DA-CA89-4F41-9A81-CC581B27FA72}">
      <dgm:prSet/>
      <dgm:spPr/>
      <dgm:t>
        <a:bodyPr/>
        <a:lstStyle/>
        <a:p>
          <a:endParaRPr lang="en-US"/>
        </a:p>
      </dgm:t>
    </dgm:pt>
    <dgm:pt modelId="{3516C5DE-3049-42AD-8297-9FADD8195A13}" type="sibTrans" cxnId="{2C7BE5DA-CA89-4F41-9A81-CC581B27FA72}">
      <dgm:prSet/>
      <dgm:spPr/>
      <dgm:t>
        <a:bodyPr/>
        <a:lstStyle/>
        <a:p>
          <a:endParaRPr lang="en-US"/>
        </a:p>
      </dgm:t>
    </dgm:pt>
    <dgm:pt modelId="{AA001E33-9BBF-400D-B0C6-E7202639040D}">
      <dgm:prSet phldrT="[Text]" custT="1"/>
      <dgm:spPr/>
      <dgm:t>
        <a:bodyPr/>
        <a:lstStyle/>
        <a:p>
          <a:r>
            <a:rPr lang="en-US" sz="2000" dirty="0"/>
            <a:t>The database instance</a:t>
          </a:r>
        </a:p>
      </dgm:t>
    </dgm:pt>
    <dgm:pt modelId="{4E57E67B-6E13-44CD-AA4D-8D5D0DF48698}" type="parTrans" cxnId="{13DC6EF5-840A-4B69-9863-D6A374CA5B2D}">
      <dgm:prSet/>
      <dgm:spPr/>
      <dgm:t>
        <a:bodyPr/>
        <a:lstStyle/>
        <a:p>
          <a:endParaRPr lang="en-US"/>
        </a:p>
      </dgm:t>
    </dgm:pt>
    <dgm:pt modelId="{9322644C-6128-43F2-A0E9-80AE6462EBE8}" type="sibTrans" cxnId="{13DC6EF5-840A-4B69-9863-D6A374CA5B2D}">
      <dgm:prSet/>
      <dgm:spPr/>
      <dgm:t>
        <a:bodyPr/>
        <a:lstStyle/>
        <a:p>
          <a:endParaRPr lang="en-US"/>
        </a:p>
      </dgm:t>
    </dgm:pt>
    <dgm:pt modelId="{07449D63-CD06-4837-954F-AF2B2E002F3C}" type="pres">
      <dgm:prSet presAssocID="{7E1E27A1-4A12-410A-8069-6B7DDAAB2A56}" presName="Name0" presStyleCnt="0">
        <dgm:presLayoutVars>
          <dgm:chMax val="7"/>
          <dgm:resizeHandles val="exact"/>
        </dgm:presLayoutVars>
      </dgm:prSet>
      <dgm:spPr/>
    </dgm:pt>
    <dgm:pt modelId="{C7B79729-77A2-4BDD-ADB4-E0A0866DA54A}" type="pres">
      <dgm:prSet presAssocID="{7E1E27A1-4A12-410A-8069-6B7DDAAB2A56}" presName="comp1" presStyleCnt="0"/>
      <dgm:spPr/>
    </dgm:pt>
    <dgm:pt modelId="{C0968129-3BC1-4F47-93E9-2011C0BDAFF7}" type="pres">
      <dgm:prSet presAssocID="{7E1E27A1-4A12-410A-8069-6B7DDAAB2A56}" presName="circle1" presStyleLbl="node1" presStyleIdx="0" presStyleCnt="3"/>
      <dgm:spPr/>
    </dgm:pt>
    <dgm:pt modelId="{BCA3B744-FFC2-41A9-93CF-75A55B4E2328}" type="pres">
      <dgm:prSet presAssocID="{7E1E27A1-4A12-410A-8069-6B7DDAAB2A56}" presName="c1text" presStyleLbl="node1" presStyleIdx="0" presStyleCnt="3">
        <dgm:presLayoutVars>
          <dgm:bulletEnabled val="1"/>
        </dgm:presLayoutVars>
      </dgm:prSet>
      <dgm:spPr/>
    </dgm:pt>
    <dgm:pt modelId="{31DF3EF0-200A-4324-B899-880258D539DD}" type="pres">
      <dgm:prSet presAssocID="{7E1E27A1-4A12-410A-8069-6B7DDAAB2A56}" presName="comp2" presStyleCnt="0"/>
      <dgm:spPr/>
    </dgm:pt>
    <dgm:pt modelId="{BF3238D1-920A-4C4F-B6C0-B4E8240DE32C}" type="pres">
      <dgm:prSet presAssocID="{7E1E27A1-4A12-410A-8069-6B7DDAAB2A56}" presName="circle2" presStyleLbl="node1" presStyleIdx="1" presStyleCnt="3"/>
      <dgm:spPr/>
    </dgm:pt>
    <dgm:pt modelId="{A1A22CC1-FC17-4944-9F8B-052ED93FFE53}" type="pres">
      <dgm:prSet presAssocID="{7E1E27A1-4A12-410A-8069-6B7DDAAB2A56}" presName="c2text" presStyleLbl="node1" presStyleIdx="1" presStyleCnt="3">
        <dgm:presLayoutVars>
          <dgm:bulletEnabled val="1"/>
        </dgm:presLayoutVars>
      </dgm:prSet>
      <dgm:spPr/>
    </dgm:pt>
    <dgm:pt modelId="{05813E4B-C884-4BB5-9340-3A0E4CA12E6C}" type="pres">
      <dgm:prSet presAssocID="{7E1E27A1-4A12-410A-8069-6B7DDAAB2A56}" presName="comp3" presStyleCnt="0"/>
      <dgm:spPr/>
    </dgm:pt>
    <dgm:pt modelId="{45E8019B-DC88-4517-BFB8-20E8A379E5CF}" type="pres">
      <dgm:prSet presAssocID="{7E1E27A1-4A12-410A-8069-6B7DDAAB2A56}" presName="circle3" presStyleLbl="node1" presStyleIdx="2" presStyleCnt="3"/>
      <dgm:spPr/>
    </dgm:pt>
    <dgm:pt modelId="{CC1DF152-E8FE-456C-8BCF-1F3AB18ED04E}" type="pres">
      <dgm:prSet presAssocID="{7E1E27A1-4A12-410A-8069-6B7DDAAB2A56}" presName="c3text" presStyleLbl="node1" presStyleIdx="2" presStyleCnt="3">
        <dgm:presLayoutVars>
          <dgm:bulletEnabled val="1"/>
        </dgm:presLayoutVars>
      </dgm:prSet>
      <dgm:spPr/>
    </dgm:pt>
  </dgm:ptLst>
  <dgm:cxnLst>
    <dgm:cxn modelId="{8357E6D8-4A41-42F9-9CD9-1D22360D0DD4}" type="presOf" srcId="{0D824A73-2DE7-4B1D-AE91-112C2BA60014}" destId="{C0968129-3BC1-4F47-93E9-2011C0BDAFF7}" srcOrd="0" destOrd="0" presId="urn:microsoft.com/office/officeart/2005/8/layout/venn2"/>
    <dgm:cxn modelId="{6EEA707F-3CA0-4904-AC0F-45E1D722116F}" type="presOf" srcId="{AA001E33-9BBF-400D-B0C6-E7202639040D}" destId="{45E8019B-DC88-4517-BFB8-20E8A379E5CF}" srcOrd="0" destOrd="0" presId="urn:microsoft.com/office/officeart/2005/8/layout/venn2"/>
    <dgm:cxn modelId="{A25964F2-A422-44CA-B5D9-07920A076F22}" type="presOf" srcId="{1EDB577E-72CC-41E0-8DA0-B60417A44188}" destId="{BF3238D1-920A-4C4F-B6C0-B4E8240DE32C}" srcOrd="0" destOrd="0" presId="urn:microsoft.com/office/officeart/2005/8/layout/venn2"/>
    <dgm:cxn modelId="{25A4C8DD-B053-4CD5-A083-C3F9CA41037E}" type="presOf" srcId="{7E1E27A1-4A12-410A-8069-6B7DDAAB2A56}" destId="{07449D63-CD06-4837-954F-AF2B2E002F3C}" srcOrd="0" destOrd="0" presId="urn:microsoft.com/office/officeart/2005/8/layout/venn2"/>
    <dgm:cxn modelId="{1B8C5C4B-3C85-470D-932D-274087048590}" type="presOf" srcId="{0D824A73-2DE7-4B1D-AE91-112C2BA60014}" destId="{BCA3B744-FFC2-41A9-93CF-75A55B4E2328}" srcOrd="1" destOrd="0" presId="urn:microsoft.com/office/officeart/2005/8/layout/venn2"/>
    <dgm:cxn modelId="{13DC6EF5-840A-4B69-9863-D6A374CA5B2D}" srcId="{7E1E27A1-4A12-410A-8069-6B7DDAAB2A56}" destId="{AA001E33-9BBF-400D-B0C6-E7202639040D}" srcOrd="2" destOrd="0" parTransId="{4E57E67B-6E13-44CD-AA4D-8D5D0DF48698}" sibTransId="{9322644C-6128-43F2-A0E9-80AE6462EBE8}"/>
    <dgm:cxn modelId="{B2CB9879-8DCA-47BF-8AB7-AA291291C929}" type="presOf" srcId="{1EDB577E-72CC-41E0-8DA0-B60417A44188}" destId="{A1A22CC1-FC17-4944-9F8B-052ED93FFE53}" srcOrd="1" destOrd="0" presId="urn:microsoft.com/office/officeart/2005/8/layout/venn2"/>
    <dgm:cxn modelId="{2C7BE5DA-CA89-4F41-9A81-CC581B27FA72}" srcId="{7E1E27A1-4A12-410A-8069-6B7DDAAB2A56}" destId="{1EDB577E-72CC-41E0-8DA0-B60417A44188}" srcOrd="1" destOrd="0" parTransId="{92D18D1C-A176-450D-9988-CB1637955D42}" sibTransId="{3516C5DE-3049-42AD-8297-9FADD8195A13}"/>
    <dgm:cxn modelId="{0FD9D30E-9CFB-4CFF-A73F-D7E047423552}" type="presOf" srcId="{AA001E33-9BBF-400D-B0C6-E7202639040D}" destId="{CC1DF152-E8FE-456C-8BCF-1F3AB18ED04E}" srcOrd="1" destOrd="0" presId="urn:microsoft.com/office/officeart/2005/8/layout/venn2"/>
    <dgm:cxn modelId="{B92AF01C-6571-4F07-B4B7-E6C3ECF099F5}" srcId="{7E1E27A1-4A12-410A-8069-6B7DDAAB2A56}" destId="{0D824A73-2DE7-4B1D-AE91-112C2BA60014}" srcOrd="0" destOrd="0" parTransId="{D23D5706-49B3-4E97-9179-6FBC6741DDE3}" sibTransId="{E5F67E06-4373-4872-98D3-952327AE1429}"/>
    <dgm:cxn modelId="{F2F26E3F-8325-4C7E-9B65-59C7EF5CE53D}" type="presParOf" srcId="{07449D63-CD06-4837-954F-AF2B2E002F3C}" destId="{C7B79729-77A2-4BDD-ADB4-E0A0866DA54A}" srcOrd="0" destOrd="0" presId="urn:microsoft.com/office/officeart/2005/8/layout/venn2"/>
    <dgm:cxn modelId="{C964E886-24AF-4242-A263-8E4372D4B911}" type="presParOf" srcId="{C7B79729-77A2-4BDD-ADB4-E0A0866DA54A}" destId="{C0968129-3BC1-4F47-93E9-2011C0BDAFF7}" srcOrd="0" destOrd="0" presId="urn:microsoft.com/office/officeart/2005/8/layout/venn2"/>
    <dgm:cxn modelId="{3219C577-9725-413A-9D0F-838117EC6513}" type="presParOf" srcId="{C7B79729-77A2-4BDD-ADB4-E0A0866DA54A}" destId="{BCA3B744-FFC2-41A9-93CF-75A55B4E2328}" srcOrd="1" destOrd="0" presId="urn:microsoft.com/office/officeart/2005/8/layout/venn2"/>
    <dgm:cxn modelId="{450B71F2-B217-49BF-9C78-5158F474D332}" type="presParOf" srcId="{07449D63-CD06-4837-954F-AF2B2E002F3C}" destId="{31DF3EF0-200A-4324-B899-880258D539DD}" srcOrd="1" destOrd="0" presId="urn:microsoft.com/office/officeart/2005/8/layout/venn2"/>
    <dgm:cxn modelId="{00951E99-8E67-4E33-891E-F65EF704327D}" type="presParOf" srcId="{31DF3EF0-200A-4324-B899-880258D539DD}" destId="{BF3238D1-920A-4C4F-B6C0-B4E8240DE32C}" srcOrd="0" destOrd="0" presId="urn:microsoft.com/office/officeart/2005/8/layout/venn2"/>
    <dgm:cxn modelId="{C47EDF2D-1C7A-4793-A14E-021CDDE17061}" type="presParOf" srcId="{31DF3EF0-200A-4324-B899-880258D539DD}" destId="{A1A22CC1-FC17-4944-9F8B-052ED93FFE53}" srcOrd="1" destOrd="0" presId="urn:microsoft.com/office/officeart/2005/8/layout/venn2"/>
    <dgm:cxn modelId="{E58E76BB-CA1B-4149-A841-B105E84ECE12}" type="presParOf" srcId="{07449D63-CD06-4837-954F-AF2B2E002F3C}" destId="{05813E4B-C884-4BB5-9340-3A0E4CA12E6C}" srcOrd="2" destOrd="0" presId="urn:microsoft.com/office/officeart/2005/8/layout/venn2"/>
    <dgm:cxn modelId="{3948C404-B6DF-46D4-BF6D-AA782261F430}" type="presParOf" srcId="{05813E4B-C884-4BB5-9340-3A0E4CA12E6C}" destId="{45E8019B-DC88-4517-BFB8-20E8A379E5CF}" srcOrd="0" destOrd="0" presId="urn:microsoft.com/office/officeart/2005/8/layout/venn2"/>
    <dgm:cxn modelId="{61A9F265-2726-4C85-BB05-3B7E181E36EF}" type="presParOf" srcId="{05813E4B-C884-4BB5-9340-3A0E4CA12E6C}" destId="{CC1DF152-E8FE-456C-8BCF-1F3AB18ED04E}"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0DD74-34E5-4C1D-A65A-BC35471A4776}">
      <dsp:nvSpPr>
        <dsp:cNvPr id="0" name=""/>
        <dsp:cNvSpPr/>
      </dsp:nvSpPr>
      <dsp:spPr>
        <a:xfrm>
          <a:off x="2678" y="868958"/>
          <a:ext cx="2342554" cy="937021"/>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Basic</a:t>
          </a:r>
        </a:p>
      </dsp:txBody>
      <dsp:txXfrm>
        <a:off x="2678" y="868958"/>
        <a:ext cx="2108299" cy="937021"/>
      </dsp:txXfrm>
    </dsp:sp>
    <dsp:sp modelId="{C255C805-EA8D-4526-A1F1-8AD50CEE0F7E}">
      <dsp:nvSpPr>
        <dsp:cNvPr id="0" name=""/>
        <dsp:cNvSpPr/>
      </dsp:nvSpPr>
      <dsp:spPr>
        <a:xfrm>
          <a:off x="1876722" y="868958"/>
          <a:ext cx="2342554" cy="93702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Standard</a:t>
          </a:r>
        </a:p>
      </dsp:txBody>
      <dsp:txXfrm>
        <a:off x="2345233" y="868958"/>
        <a:ext cx="1405533" cy="937021"/>
      </dsp:txXfrm>
    </dsp:sp>
    <dsp:sp modelId="{F458D396-5309-46F2-87A0-2F5E6C5F87CB}">
      <dsp:nvSpPr>
        <dsp:cNvPr id="0" name=""/>
        <dsp:cNvSpPr/>
      </dsp:nvSpPr>
      <dsp:spPr>
        <a:xfrm>
          <a:off x="3750766" y="868958"/>
          <a:ext cx="2342554" cy="93702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Premium</a:t>
          </a:r>
        </a:p>
      </dsp:txBody>
      <dsp:txXfrm>
        <a:off x="4219277" y="868958"/>
        <a:ext cx="1405533" cy="937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E3AF2-09CB-4C2F-A7CD-8211CA0D21C8}">
      <dsp:nvSpPr>
        <dsp:cNvPr id="0" name=""/>
        <dsp:cNvSpPr/>
      </dsp:nvSpPr>
      <dsp:spPr>
        <a:xfrm>
          <a:off x="2671" y="514413"/>
          <a:ext cx="1896740" cy="758696"/>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Web</a:t>
          </a:r>
        </a:p>
      </dsp:txBody>
      <dsp:txXfrm>
        <a:off x="2671" y="514413"/>
        <a:ext cx="1707066" cy="758696"/>
      </dsp:txXfrm>
    </dsp:sp>
    <dsp:sp modelId="{C81FFFAA-D5E3-4495-8C93-570FB3192389}">
      <dsp:nvSpPr>
        <dsp:cNvPr id="0" name=""/>
        <dsp:cNvSpPr/>
      </dsp:nvSpPr>
      <dsp:spPr>
        <a:xfrm>
          <a:off x="1520063" y="514413"/>
          <a:ext cx="1896740" cy="758696"/>
        </a:xfrm>
        <a:prstGeom prst="chevron">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Business</a:t>
          </a:r>
        </a:p>
      </dsp:txBody>
      <dsp:txXfrm>
        <a:off x="1899411" y="514413"/>
        <a:ext cx="1138044" cy="758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68129-3BC1-4F47-93E9-2011C0BDAFF7}">
      <dsp:nvSpPr>
        <dsp:cNvPr id="0" name=""/>
        <dsp:cNvSpPr/>
      </dsp:nvSpPr>
      <dsp:spPr>
        <a:xfrm>
          <a:off x="1485106" y="0"/>
          <a:ext cx="5148262" cy="5148262"/>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SQL Database service</a:t>
          </a:r>
        </a:p>
      </dsp:txBody>
      <dsp:txXfrm>
        <a:off x="3159578" y="257413"/>
        <a:ext cx="1799317" cy="772239"/>
      </dsp:txXfrm>
    </dsp:sp>
    <dsp:sp modelId="{BF3238D1-920A-4C4F-B6C0-B4E8240DE32C}">
      <dsp:nvSpPr>
        <dsp:cNvPr id="0" name=""/>
        <dsp:cNvSpPr/>
      </dsp:nvSpPr>
      <dsp:spPr>
        <a:xfrm>
          <a:off x="2128639" y="1287065"/>
          <a:ext cx="3861196" cy="3861196"/>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server instance</a:t>
          </a:r>
        </a:p>
      </dsp:txBody>
      <dsp:txXfrm>
        <a:off x="3159578" y="1528390"/>
        <a:ext cx="1799317" cy="723974"/>
      </dsp:txXfrm>
    </dsp:sp>
    <dsp:sp modelId="{45E8019B-DC88-4517-BFB8-20E8A379E5CF}">
      <dsp:nvSpPr>
        <dsp:cNvPr id="0" name=""/>
        <dsp:cNvSpPr/>
      </dsp:nvSpPr>
      <dsp:spPr>
        <a:xfrm>
          <a:off x="2772172" y="2574131"/>
          <a:ext cx="2574131" cy="257413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database instance</a:t>
          </a:r>
        </a:p>
      </dsp:txBody>
      <dsp:txXfrm>
        <a:off x="3149144" y="3217663"/>
        <a:ext cx="1820185" cy="128706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E1B59-C3DB-4EA9-8EB5-B4CE2CA6C385}"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8289A-0817-4E74-B571-1C3C1A10BF73}" type="slidenum">
              <a:rPr lang="en-US" smtClean="0"/>
              <a:t>‹#›</a:t>
            </a:fld>
            <a:endParaRPr lang="en-US"/>
          </a:p>
        </p:txBody>
      </p:sp>
    </p:spTree>
    <p:extLst>
      <p:ext uri="{BB962C8B-B14F-4D97-AF65-F5344CB8AC3E}">
        <p14:creationId xmlns:p14="http://schemas.microsoft.com/office/powerpoint/2010/main" val="23279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3768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Creating a server is the first step in creating SQL databases in Azure. Even if you try to create a database without a server, you will be prompted with dialog boxes to create a server along with the database. You can use the server to logically group your databases and also to use existing tools that understand the server to database taxonomy.</a:t>
            </a:r>
          </a:p>
        </p:txBody>
      </p:sp>
      <p:sp>
        <p:nvSpPr>
          <p:cNvPr id="4" name="Slide Number Placeholder 3"/>
          <p:cNvSpPr>
            <a:spLocks noGrp="1"/>
          </p:cNvSpPr>
          <p:nvPr>
            <p:ph type="sldNum" sz="quarter" idx="10"/>
          </p:nvPr>
        </p:nvSpPr>
        <p:spPr/>
        <p:txBody>
          <a:bodyPr/>
          <a:lstStyle/>
          <a:p>
            <a:fld id="{8958289A-0817-4E74-B571-1C3C1A10BF73}"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0155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Before starting this demo, you must complete the lab in Module 2. For this demo in this module, you will use the available host machine. Also, you must complete the following steps: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a:latin typeface="Arial" panose="020B0604020202020204" pitchFamily="34" charset="0"/>
                <a:ea typeface="Times New Roman" panose="02020603050405020304" pitchFamily="18" charset="0"/>
                <a:cs typeface="Times New Roman" panose="02020603050405020304" pitchFamily="18" charset="0"/>
              </a:rPr>
              <a:t>Start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a:latin typeface="Arial" panose="020B0604020202020204" pitchFamily="34" charset="0"/>
                <a:ea typeface="Times New Roman" panose="02020603050405020304" pitchFamily="18" charset="0"/>
                <a:cs typeface="Times New Roman" panose="02020603050405020304" pitchFamily="18" charset="0"/>
              </a:rPr>
              <a:t>Remote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provide the name of your virtual machine in the </a:t>
            </a:r>
            <a:r>
              <a:rPr lang="en-US" sz="1000" b="1">
                <a:latin typeface="Arial" panose="020B0604020202020204" pitchFamily="34" charset="0"/>
                <a:ea typeface="Times New Roman" panose="02020603050405020304" pitchFamily="18" charset="0"/>
                <a:cs typeface="Times New Roman" panose="02020603050405020304" pitchFamily="18" charset="0"/>
              </a:rPr>
              <a:t>Computer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by using the following format: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r>
              <a:rPr lang="en-US" sz="1000" b="1">
                <a:latin typeface="Arial" panose="020B0604020202020204" pitchFamily="34" charset="0"/>
                <a:ea typeface="Times New Roman" panose="02020603050405020304" pitchFamily="18" charset="0"/>
                <a:cs typeface="Times New Roman" panose="02020603050405020304" pitchFamily="18" charset="0"/>
              </a:rPr>
              <a:t>vm20532[</a:t>
            </a:r>
            <a:r>
              <a:rPr lang="en-US" sz="1000" b="1" i="1">
                <a:latin typeface="Arial" panose="020B0604020202020204" pitchFamily="34" charset="0"/>
                <a:ea typeface="Times New Roman" panose="02020603050405020304" pitchFamily="18" charset="0"/>
                <a:cs typeface="Times New Roman" panose="02020603050405020304" pitchFamily="18" charset="0"/>
              </a:rPr>
              <a:t>Your Name Here</a:t>
            </a:r>
            <a:r>
              <a:rPr lang="en-US" sz="1000" b="1">
                <a:latin typeface="Arial" panose="020B0604020202020204" pitchFamily="34" charset="0"/>
                <a:ea typeface="Times New Roman" panose="02020603050405020304" pitchFamily="18" charset="0"/>
                <a:cs typeface="Times New Roman" panose="02020603050405020304" pitchFamily="18" charset="0"/>
              </a:rPr>
              <a:t>].cloudapp.net:[</a:t>
            </a:r>
            <a:r>
              <a:rPr lang="en-US" sz="1000" b="1" i="1">
                <a:latin typeface="Arial" panose="020B0604020202020204" pitchFamily="34" charset="0"/>
                <a:ea typeface="Times New Roman" panose="02020603050405020304" pitchFamily="18" charset="0"/>
                <a:cs typeface="Times New Roman" panose="02020603050405020304" pitchFamily="18" charset="0"/>
              </a:rPr>
              <a:t>Your VM RDP Port</a:t>
            </a:r>
            <a:r>
              <a:rPr lang="en-US" sz="1000" b="1">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name and port for your virtual machine might be saved in the Computer drop-down list. If this is the case, use this value instead of typing it in manually. If you are unsure about your virtual machine’s RDP port, use either of the Azure portals to find your virtual machine’s endpoints. The endpoint with the name </a:t>
            </a:r>
            <a:r>
              <a:rPr lang="en-US" sz="1000" b="1">
                <a:latin typeface="Arial" panose="020B0604020202020204" pitchFamily="34" charset="0"/>
                <a:ea typeface="Calibri" panose="020F0502020204030204" pitchFamily="34" charset="0"/>
                <a:cs typeface="Times New Roman" panose="02020603050405020304" pitchFamily="18" charset="0"/>
              </a:rPr>
              <a:t>Remote Desktop</a:t>
            </a:r>
            <a:r>
              <a:rPr lang="en-US" sz="1000">
                <a:latin typeface="Arial" panose="020B0604020202020204" pitchFamily="34" charset="0"/>
                <a:ea typeface="Calibri" panose="020F0502020204030204" pitchFamily="34" charset="0"/>
                <a:cs typeface="Times New Roman" panose="02020603050405020304" pitchFamily="18" charset="0"/>
              </a:rPr>
              <a:t> is the correct port for RDP. This port is randomized to protect your virtual machine from unauthorized access.</a:t>
            </a: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click </a:t>
            </a:r>
            <a:r>
              <a:rPr lang="en-US" sz="1000" b="1">
                <a:latin typeface="Arial" panose="020B0604020202020204" pitchFamily="34" charset="0"/>
                <a:ea typeface="Times New Roman" panose="02020603050405020304" pitchFamily="18" charset="0"/>
                <a:cs typeface="Times New Roman" panose="02020603050405020304" pitchFamily="18" charset="0"/>
              </a:rPr>
              <a:t>Connect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Wait until the RDP client accesses the virtual machine.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necessary, sign in by using the following credentials: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a:latin typeface="Arial" panose="020B0604020202020204" pitchFamily="34" charset="0"/>
                <a:ea typeface="Times New Roman" panose="02020603050405020304" pitchFamily="18" charset="0"/>
                <a:cs typeface="Times New Roman" panose="02020603050405020304" pitchFamily="18" charset="0"/>
              </a:rPr>
              <a:t>Student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a:latin typeface="Arial" panose="020B0604020202020204" pitchFamily="34" charset="0"/>
                <a:ea typeface="Times New Roman" panose="02020603050405020304" pitchFamily="18" charset="0"/>
                <a:cs typeface="Times New Roman" panose="02020603050405020304" pitchFamily="18" charset="0"/>
              </a:rPr>
              <a:t>AzurePa$$w0rd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958289A-0817-4E74-B571-1C3C1A10BF73}"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79001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covers developer-centric tools that are available in Visual Studio 2013. You can use these tools to manage both SQL databases in Azure and SQL Server databases on a virtual machine in Azure.</a:t>
            </a:r>
          </a:p>
        </p:txBody>
      </p:sp>
      <p:sp>
        <p:nvSpPr>
          <p:cNvPr id="4" name="Slide Number Placeholder 3"/>
          <p:cNvSpPr>
            <a:spLocks noGrp="1"/>
          </p:cNvSpPr>
          <p:nvPr>
            <p:ph type="sldNum" sz="quarter" idx="10"/>
          </p:nvPr>
        </p:nvSpPr>
        <p:spPr/>
        <p:txBody>
          <a:bodyPr/>
          <a:lstStyle/>
          <a:p>
            <a:fld id="{8958289A-0817-4E74-B571-1C3C1A10BF73}"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0345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you can use familiar tools to manage your SQL Server instances. Although there are some limitations, the overall experience will be very familiar. The following slides cover the tools that are available in Visual Studio 2013 to manage a SQL database whether it is on a virtual machine or it is managed.</a:t>
            </a:r>
          </a:p>
        </p:txBody>
      </p:sp>
      <p:sp>
        <p:nvSpPr>
          <p:cNvPr id="4" name="Slide Number Placeholder 3"/>
          <p:cNvSpPr>
            <a:spLocks noGrp="1"/>
          </p:cNvSpPr>
          <p:nvPr>
            <p:ph type="sldNum" sz="quarter" idx="10"/>
          </p:nvPr>
        </p:nvSpPr>
        <p:spPr/>
        <p:txBody>
          <a:bodyPr/>
          <a:lstStyle/>
          <a:p>
            <a:fld id="{8958289A-0817-4E74-B571-1C3C1A10BF73}"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80665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Even though students might have used Server Explorer in the past, encourage them to check out the Server Explorer again. The script editor and table designer are enhanced greatly with Visual Studio 2013. This is a great way to allow a development team to view the SQL database in Azure and their on-metal development database side by side.</a:t>
            </a:r>
          </a:p>
        </p:txBody>
      </p:sp>
      <p:sp>
        <p:nvSpPr>
          <p:cNvPr id="4" name="Slide Number Placeholder 3"/>
          <p:cNvSpPr>
            <a:spLocks noGrp="1"/>
          </p:cNvSpPr>
          <p:nvPr>
            <p:ph type="sldNum" sz="quarter" idx="10"/>
          </p:nvPr>
        </p:nvSpPr>
        <p:spPr/>
        <p:txBody>
          <a:bodyPr/>
          <a:lstStyle/>
          <a:p>
            <a:fld id="{8958289A-0817-4E74-B571-1C3C1A10BF73}"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19555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8217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use a database project to create your schema as opposed to a SQL management tool?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Answer: You can use a database project to place the design in source control, share the design among your team members, and roll back to previous revisions of the design. You also can use it to generate SQL scripts from the design that can be used to create development copies of the database locally.</a:t>
            </a:r>
          </a:p>
        </p:txBody>
      </p:sp>
      <p:sp>
        <p:nvSpPr>
          <p:cNvPr id="4" name="Slide Number Placeholder 3"/>
          <p:cNvSpPr>
            <a:spLocks noGrp="1"/>
          </p:cNvSpPr>
          <p:nvPr>
            <p:ph type="sldNum" sz="quarter" idx="10"/>
          </p:nvPr>
        </p:nvSpPr>
        <p:spPr/>
        <p:txBody>
          <a:bodyPr/>
          <a:lstStyle/>
          <a:p>
            <a:fld id="{8958289A-0817-4E74-B571-1C3C1A10BF73}"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47295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90747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08951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01495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4571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13577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92736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Occasionally the Preview Portal may not successfully create a new service instance. The portal is still technically in preview and can potentially have unresolved bugs. If this happens, you can simply retry the operation until your service instance is successfully created.</a:t>
            </a:r>
          </a:p>
        </p:txBody>
      </p:sp>
      <p:sp>
        <p:nvSpPr>
          <p:cNvPr id="4" name="Slide Number Placeholder 3"/>
          <p:cNvSpPr>
            <a:spLocks noGrp="1"/>
          </p:cNvSpPr>
          <p:nvPr>
            <p:ph type="sldNum" sz="quarter" idx="10"/>
          </p:nvPr>
        </p:nvSpPr>
        <p:spPr/>
        <p:txBody>
          <a:bodyPr/>
          <a:lstStyle/>
          <a:p>
            <a:fld id="{8958289A-0817-4E74-B571-1C3C1A10BF73}"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41654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958289A-0817-4E74-B571-1C3C1A10BF73}"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76680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scenarios where it is appropriate to use seed data from an ORM framework in your SQL database in Azure?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Typically when you are first starting out with the earliest iterations of your cloud application, seed data can help cut down on the amount of manual work necessary to refresh or reset your database for testing.</a:t>
            </a:r>
          </a:p>
        </p:txBody>
      </p:sp>
      <p:sp>
        <p:nvSpPr>
          <p:cNvPr id="4" name="Slide Number Placeholder 3"/>
          <p:cNvSpPr>
            <a:spLocks noGrp="1"/>
          </p:cNvSpPr>
          <p:nvPr>
            <p:ph type="sldNum" sz="quarter" idx="10"/>
          </p:nvPr>
        </p:nvSpPr>
        <p:spPr/>
        <p:txBody>
          <a:bodyPr/>
          <a:lstStyle/>
          <a:p>
            <a:fld id="{8958289A-0817-4E74-B571-1C3C1A10BF73}"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139796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you implement database sharding, why is the federation distribution key important? How does this key help drive performance?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You can use configuration settings and web.config transformations to point your application to a different database depending upon the build definition or environment. This allows you to automate your build and test processes with the least amount of code customizations for each environment.</a:t>
            </a:r>
          </a:p>
        </p:txBody>
      </p:sp>
      <p:sp>
        <p:nvSpPr>
          <p:cNvPr id="4" name="Slide Number Placeholder 3"/>
          <p:cNvSpPr>
            <a:spLocks noGrp="1"/>
          </p:cNvSpPr>
          <p:nvPr>
            <p:ph type="sldNum" sz="quarter" idx="10"/>
          </p:nvPr>
        </p:nvSpPr>
        <p:spPr/>
        <p:txBody>
          <a:bodyPr/>
          <a:lstStyle/>
          <a:p>
            <a:fld id="{8958289A-0817-4E74-B571-1C3C1A10BF73}"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6618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74894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7939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Start a discussion with the students on when they would need reserved resources. Some examples are applications that need predictable latency, handle many concurrent requests, or have a high-peak compute load.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this doesn’t mean that Standard databases are slow. They are consistent in their performance and the Premium offerings are there for scenarios when more is needed.</a:t>
            </a:r>
          </a:p>
        </p:txBody>
      </p:sp>
      <p:sp>
        <p:nvSpPr>
          <p:cNvPr id="4" name="Slide Number Placeholder 3"/>
          <p:cNvSpPr>
            <a:spLocks noGrp="1"/>
          </p:cNvSpPr>
          <p:nvPr>
            <p:ph type="sldNum" sz="quarter" idx="10"/>
          </p:nvPr>
        </p:nvSpPr>
        <p:spPr/>
        <p:txBody>
          <a:bodyPr/>
          <a:lstStyle/>
          <a:p>
            <a:fld id="{8958289A-0817-4E74-B571-1C3C1A10BF73}"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05399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Selecting between SQL Database and SQL Server on virtual machines in Azure can be debated infinitely. SQL/VM is ideal for scenarios where you need to migrate an existing application or you are having a tightly planned database scale (scale up). SQL Database is ideal for new applications and applications that need to scale on demand.</a:t>
            </a:r>
          </a:p>
        </p:txBody>
      </p:sp>
      <p:sp>
        <p:nvSpPr>
          <p:cNvPr id="4" name="Slide Number Placeholder 3"/>
          <p:cNvSpPr>
            <a:spLocks noGrp="1"/>
          </p:cNvSpPr>
          <p:nvPr>
            <p:ph type="sldNum" sz="quarter" idx="10"/>
          </p:nvPr>
        </p:nvSpPr>
        <p:spPr/>
        <p:txBody>
          <a:bodyPr/>
          <a:lstStyle/>
          <a:p>
            <a:fld id="{8958289A-0817-4E74-B571-1C3C1A10BF73}"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0270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77253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49751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focuses on the tools that are available in the Azure portal to create and manage databases.</a:t>
            </a:r>
          </a:p>
        </p:txBody>
      </p:sp>
      <p:sp>
        <p:nvSpPr>
          <p:cNvPr id="4" name="Slide Number Placeholder 3"/>
          <p:cNvSpPr>
            <a:spLocks noGrp="1"/>
          </p:cNvSpPr>
          <p:nvPr>
            <p:ph type="sldNum" sz="quarter" idx="10"/>
          </p:nvPr>
        </p:nvSpPr>
        <p:spPr/>
        <p:txBody>
          <a:bodyPr/>
          <a:lstStyle/>
          <a:p>
            <a:fld id="{8958289A-0817-4E74-B571-1C3C1A10BF73}"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1329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393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67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1646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1275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496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1535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843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18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1357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133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123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endParaRPr lang="en-US"/>
          </a:p>
        </p:txBody>
      </p:sp>
      <p:sp>
        <p:nvSpPr>
          <p:cNvPr id="3" name="Subtitle 2"/>
          <p:cNvSpPr>
            <a:spLocks noGrp="1"/>
          </p:cNvSpPr>
          <p:nvPr>
            <p:ph type="subTitle" sz="quarter" idx="1"/>
          </p:nvPr>
        </p:nvSpPr>
        <p:spPr/>
        <p:txBody>
          <a:bodyPr/>
          <a:lstStyle/>
          <a:p>
            <a:r>
              <a:rPr lang="it-IT"/>
              <a:t>Storing SQL Data in Azure
</a:t>
            </a:r>
            <a:endParaRPr lang="en-US"/>
          </a:p>
        </p:txBody>
      </p:sp>
    </p:spTree>
    <p:extLst>
      <p:ext uri="{BB962C8B-B14F-4D97-AF65-F5344CB8AC3E}">
        <p14:creationId xmlns:p14="http://schemas.microsoft.com/office/powerpoint/2010/main" val="62043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a6b212-61c1-4310-9cb7-92875a013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Azure SQL Database Instance</a:t>
            </a:r>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3704720984"/>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03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09beb13-61a7-4fe9-a85f-56a27572da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SQL Database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Create a SQL Database instance by using the Portal</a:t>
            </a:r>
          </a:p>
          <a:p>
            <a:pPr lvl="1"/>
            <a:r>
              <a:rPr lang="en-US" b="0" kern="0">
                <a:solidFill>
                  <a:srgbClr val="000000"/>
                </a:solidFill>
              </a:rPr>
              <a:t>Create a logical server instance by using the Portal</a:t>
            </a:r>
          </a:p>
          <a:p>
            <a:pPr lvl="1"/>
            <a:endParaRPr lang="en-US" b="0" kern="0" dirty="0">
              <a:solidFill>
                <a:srgbClr val="000000"/>
              </a:solidFill>
            </a:endParaRPr>
          </a:p>
        </p:txBody>
      </p:sp>
    </p:spTree>
    <p:extLst>
      <p:ext uri="{BB962C8B-B14F-4D97-AF65-F5344CB8AC3E}">
        <p14:creationId xmlns:p14="http://schemas.microsoft.com/office/powerpoint/2010/main" val="70644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SQL Database Tools</a:t>
            </a:r>
            <a:endParaRPr lang="en-US"/>
          </a:p>
        </p:txBody>
      </p:sp>
      <p:sp>
        <p:nvSpPr>
          <p:cNvPr id="3" name="Text Placeholder 2"/>
          <p:cNvSpPr>
            <a:spLocks noGrp="1"/>
          </p:cNvSpPr>
          <p:nvPr>
            <p:ph type="body" idx="1"/>
          </p:nvPr>
        </p:nvSpPr>
        <p:spPr/>
        <p:txBody>
          <a:bodyPr/>
          <a:lstStyle/>
          <a:p>
            <a:r>
              <a:rPr lang="en-US"/>
              <a:t>SQL Server Management Studio
Migration Tools</a:t>
            </a:r>
            <a:endParaRPr lang="en-US"/>
          </a:p>
        </p:txBody>
      </p:sp>
    </p:spTree>
    <p:extLst>
      <p:ext uri="{BB962C8B-B14F-4D97-AF65-F5344CB8AC3E}">
        <p14:creationId xmlns:p14="http://schemas.microsoft.com/office/powerpoint/2010/main" val="179707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Management Studio</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connect to an Azure SQL Database using many of the tools that you use right now such as SQL Server Management Studio</a:t>
            </a:r>
          </a:p>
          <a:p>
            <a:pPr lvl="1"/>
            <a:r>
              <a:rPr lang="en-US" b="0" kern="0">
                <a:solidFill>
                  <a:srgbClr val="000000"/>
                </a:solidFill>
              </a:rPr>
              <a:t>First, you must add your IP address to the firewall rules of allowed IP addresses.  This is done in the configuration page for the server</a:t>
            </a:r>
          </a:p>
          <a:p>
            <a:pPr lvl="1"/>
            <a:r>
              <a:rPr lang="en-US" b="0" kern="0">
                <a:solidFill>
                  <a:srgbClr val="000000"/>
                </a:solidFill>
              </a:rPr>
              <a:t>The Server Name is viewable on the dashboard of the database or the server</a:t>
            </a:r>
          </a:p>
          <a:p>
            <a:pPr lvl="1"/>
            <a:r>
              <a:rPr lang="en-US" b="0" kern="0">
                <a:solidFill>
                  <a:srgbClr val="000000"/>
                </a:solidFill>
              </a:rPr>
              <a:t>Use SQL Server Authentication and the username/password you set up in the creation of the server</a:t>
            </a:r>
            <a:endParaRPr lang="en-US" b="0" kern="0" dirty="0">
              <a:solidFill>
                <a:srgbClr val="000000"/>
              </a:solidFill>
            </a:endParaRPr>
          </a:p>
        </p:txBody>
      </p:sp>
    </p:spTree>
    <p:extLst>
      <p:ext uri="{BB962C8B-B14F-4D97-AF65-F5344CB8AC3E}">
        <p14:creationId xmlns:p14="http://schemas.microsoft.com/office/powerpoint/2010/main" val="425485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41cc6ea-5dc6-4fee-b16d-fa7af4d801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Server Explorer</a:t>
            </a:r>
            <a:endParaRPr lang="en-US"/>
          </a:p>
        </p:txBody>
      </p:sp>
      <p:pic>
        <p:nvPicPr>
          <p:cNvPr id="4" name="Content Placeholder 5"/>
          <p:cNvPicPr>
            <a:picLocks noChangeAspect="1"/>
          </p:cNvPicPr>
          <p:nvPr/>
        </p:nvPicPr>
        <p:blipFill>
          <a:blip r:embed="rId3"/>
          <a:stretch>
            <a:fillRect/>
          </a:stretch>
        </p:blipFill>
        <p:spPr>
          <a:xfrm>
            <a:off x="3575050" y="1906632"/>
            <a:ext cx="5111750" cy="3747998"/>
          </a:xfrm>
          <a:prstGeom prst="rect">
            <a:avLst/>
          </a:prstGeom>
        </p:spPr>
      </p:pic>
      <p:sp>
        <p:nvSpPr>
          <p:cNvPr id="5" name="Text Placeholder 4"/>
          <p:cNvSpPr txBox="1">
            <a:spLocks/>
          </p:cNvSpPr>
          <p:nvPr/>
        </p:nvSpPr>
        <p:spPr>
          <a:xfrm>
            <a:off x="457200" y="1435100"/>
            <a:ext cx="3008313"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You can use Server Explorer to manage SQL databases in the same way as you use SQL Server Management Studio</a:t>
            </a:r>
          </a:p>
          <a:p>
            <a:pPr marL="0" lvl="0" indent="0">
              <a:spcBef>
                <a:spcPct val="0"/>
              </a:spcBef>
              <a:buClrTx/>
              <a:buSzTx/>
              <a:buNone/>
            </a:pPr>
            <a:endParaRPr lang="en-US" sz="2000" b="0" kern="0">
              <a:solidFill>
                <a:srgbClr val="000000"/>
              </a:solidFill>
              <a:latin typeface="Verdana" pitchFamily="34" charset="0"/>
              <a:ea typeface="+mn-ea"/>
              <a:cs typeface="Arial" charset="0"/>
            </a:endParaRPr>
          </a:p>
          <a:p>
            <a:pPr marL="0" lvl="0" indent="0">
              <a:spcBef>
                <a:spcPct val="0"/>
              </a:spcBef>
              <a:buClrTx/>
              <a:buSzTx/>
              <a:buNone/>
            </a:pPr>
            <a:r>
              <a:rPr lang="en-US" sz="2000" b="0" kern="0">
                <a:solidFill>
                  <a:srgbClr val="000000"/>
                </a:solidFill>
                <a:latin typeface="Verdana" pitchFamily="34" charset="0"/>
                <a:ea typeface="+mn-ea"/>
                <a:cs typeface="Arial" charset="0"/>
              </a:rPr>
              <a:t>The improved query editor and updated preview tools can be helpful for determining the collateral of changes made through a SQL script</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107023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92c5d45-4af6-4d64-8b37-0c05c0c75e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SQL Server Object Explorer</a:t>
            </a:r>
            <a:endParaRPr lang="en-US"/>
          </a:p>
        </p:txBody>
      </p:sp>
      <p:pic>
        <p:nvPicPr>
          <p:cNvPr id="4" name="Content Placeholder 5"/>
          <p:cNvPicPr>
            <a:picLocks noChangeAspect="1"/>
          </p:cNvPicPr>
          <p:nvPr/>
        </p:nvPicPr>
        <p:blipFill>
          <a:blip r:embed="rId3"/>
          <a:stretch>
            <a:fillRect/>
          </a:stretch>
        </p:blipFill>
        <p:spPr>
          <a:xfrm>
            <a:off x="3575050" y="2000755"/>
            <a:ext cx="5111750" cy="3431416"/>
          </a:xfrm>
          <a:prstGeom prst="rect">
            <a:avLst/>
          </a:prstGeom>
        </p:spPr>
      </p:pic>
      <p:sp>
        <p:nvSpPr>
          <p:cNvPr id="5" name="Text Placeholder 4"/>
          <p:cNvSpPr txBox="1">
            <a:spLocks/>
          </p:cNvSpPr>
          <p:nvPr/>
        </p:nvSpPr>
        <p:spPr>
          <a:xfrm>
            <a:off x="457200" y="1980528"/>
            <a:ext cx="3008313"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You can use the SQL Server Object Explorer to manage your local databases or SQL databases in Azure.</a:t>
            </a:r>
          </a:p>
          <a:p>
            <a:pPr marL="0" lvl="0" indent="0">
              <a:spcBef>
                <a:spcPct val="0"/>
              </a:spcBef>
              <a:buClrTx/>
              <a:buSzTx/>
              <a:buNone/>
            </a:pPr>
            <a:endParaRPr lang="en-US" sz="2000" b="0" kern="0">
              <a:solidFill>
                <a:srgbClr val="000000"/>
              </a:solidFill>
              <a:latin typeface="Verdana" pitchFamily="34" charset="0"/>
              <a:ea typeface="+mn-ea"/>
              <a:cs typeface="Arial" charset="0"/>
            </a:endParaRPr>
          </a:p>
          <a:p>
            <a:pPr marL="0" lvl="0" indent="0">
              <a:spcBef>
                <a:spcPct val="0"/>
              </a:spcBef>
              <a:buClrTx/>
              <a:buSzTx/>
              <a:buNone/>
            </a:pPr>
            <a:r>
              <a:rPr lang="en-US" sz="2000" b="0" kern="0">
                <a:solidFill>
                  <a:srgbClr val="000000"/>
                </a:solidFill>
                <a:latin typeface="Verdana" pitchFamily="34" charset="0"/>
                <a:ea typeface="+mn-ea"/>
                <a:cs typeface="Arial" charset="0"/>
              </a:rPr>
              <a:t>You can access the SQL Server Object Explorer by right-clicking a database in Server Explorer.</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390449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3f0089e-856a-48ab-b4eb-ad15117319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Database Projects</a:t>
            </a:r>
            <a:endParaRPr lang="en-US"/>
          </a:p>
        </p:txBody>
      </p:sp>
      <p:pic>
        <p:nvPicPr>
          <p:cNvPr id="4" name="Picture Placeholder 5"/>
          <p:cNvPicPr>
            <a:picLocks noChangeAspect="1"/>
          </p:cNvPicPr>
          <p:nvPr/>
        </p:nvPicPr>
        <p:blipFill>
          <a:blip r:embed="rId3"/>
          <a:srcRect l="12500" r="12500"/>
          <a:stretch>
            <a:fillRect/>
          </a:stretch>
        </p:blipFill>
        <p:spPr>
          <a:xfrm>
            <a:off x="1792288" y="1161415"/>
            <a:ext cx="5486400" cy="4114800"/>
          </a:xfrm>
          <a:prstGeom prst="rect">
            <a:avLst/>
          </a:prstGeom>
        </p:spPr>
      </p:pic>
      <p:sp>
        <p:nvSpPr>
          <p:cNvPr id="5" name="Text Placeholder 4"/>
          <p:cNvSpPr txBox="1">
            <a:spLocks/>
          </p:cNvSpPr>
          <p:nvPr/>
        </p:nvSpPr>
        <p:spPr>
          <a:xfrm>
            <a:off x="594360" y="5276215"/>
            <a:ext cx="7757160" cy="8048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Database projects in Visual Studio allow you to:</a:t>
            </a:r>
          </a:p>
          <a:p>
            <a:pPr marL="342900" lvl="0" indent="-342900">
              <a:spcBef>
                <a:spcPct val="0"/>
              </a:spcBef>
              <a:buClrTx/>
              <a:buSzTx/>
              <a:buNone/>
            </a:pPr>
            <a:r>
              <a:rPr lang="en-US" sz="2000" b="0" kern="0">
                <a:solidFill>
                  <a:srgbClr val="000000"/>
                </a:solidFill>
                <a:latin typeface="Verdana" pitchFamily="34" charset="0"/>
                <a:ea typeface="+mn-ea"/>
                <a:cs typeface="Arial" charset="0"/>
              </a:rPr>
              <a:t>Place the schema of a database in-development within source control</a:t>
            </a:r>
          </a:p>
          <a:p>
            <a:pPr marL="342900" lvl="0" indent="-342900">
              <a:spcBef>
                <a:spcPct val="0"/>
              </a:spcBef>
              <a:buClrTx/>
              <a:buSzTx/>
              <a:buNone/>
            </a:pPr>
            <a:r>
              <a:rPr lang="en-US" sz="2000" b="0" kern="0">
                <a:solidFill>
                  <a:srgbClr val="000000"/>
                </a:solidFill>
                <a:latin typeface="Verdana" pitchFamily="34" charset="0"/>
                <a:ea typeface="+mn-ea"/>
                <a:cs typeface="Arial" charset="0"/>
              </a:rPr>
              <a:t>Publish the database to a SQL Database instance</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240807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5e3f34-7e71-4df6-b779-382e9d17cc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Migration Tools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SQL Server Integration Services to define a migration plan for on-premises databases</a:t>
            </a:r>
          </a:p>
          <a:p>
            <a:pPr lvl="0"/>
            <a:r>
              <a:rPr lang="en-US" b="0" kern="0">
                <a:solidFill>
                  <a:srgbClr val="000000"/>
                </a:solidFill>
              </a:rPr>
              <a:t>SQL Database Migration Wizard analyzes your existing database and generates a script (and bulk copy files) to migrate your database</a:t>
            </a:r>
          </a:p>
          <a:p>
            <a:pPr lvl="0"/>
            <a:r>
              <a:rPr lang="en-US" b="0" kern="0">
                <a:solidFill>
                  <a:srgbClr val="000000"/>
                </a:solidFill>
              </a:rPr>
              <a:t>Azure Websites Migration Assistant uses SQL Management Objects to analyze your existing database and migrate it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14497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3e8eda1-a6ad-4d61-8a21-3ce4277e86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Securing and Recovering an Azure SQL Database Instance</a:t>
            </a:r>
            <a:endParaRPr lang="en-US"/>
          </a:p>
        </p:txBody>
      </p:sp>
      <p:sp>
        <p:nvSpPr>
          <p:cNvPr id="3" name="Text Placeholder 2"/>
          <p:cNvSpPr>
            <a:spLocks noGrp="1"/>
          </p:cNvSpPr>
          <p:nvPr>
            <p:ph type="body" idx="1"/>
          </p:nvPr>
        </p:nvSpPr>
        <p:spPr/>
        <p:txBody>
          <a:bodyPr/>
          <a:lstStyle/>
          <a:p>
            <a:r>
              <a:rPr lang="en-US"/>
              <a:t>Recovery Options for Azure SQL Database
Azure SQL Databases Geo-Replication</a:t>
            </a:r>
            <a:endParaRPr lang="en-US"/>
          </a:p>
        </p:txBody>
      </p:sp>
    </p:spTree>
    <p:extLst>
      <p:ext uri="{BB962C8B-B14F-4D97-AF65-F5344CB8AC3E}">
        <p14:creationId xmlns:p14="http://schemas.microsoft.com/office/powerpoint/2010/main" val="269756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d6e7371-fce7-4ba7-bbf6-abe5ac591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Recovery Options for Azure SQL Database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count on infrastructure redundancy in the Azure data centers for the most basic scenarios</a:t>
            </a:r>
          </a:p>
          <a:p>
            <a:pPr lvl="0"/>
            <a:r>
              <a:rPr lang="en-US" b="0" kern="0">
                <a:solidFill>
                  <a:srgbClr val="000000"/>
                </a:solidFill>
              </a:rPr>
              <a:t>SQL Database also provides it’s own set of options for HADR</a:t>
            </a:r>
          </a:p>
          <a:p>
            <a:pPr lvl="1"/>
            <a:r>
              <a:rPr lang="en-US" b="0" kern="0">
                <a:solidFill>
                  <a:srgbClr val="000000"/>
                </a:solidFill>
              </a:rPr>
              <a:t>Built-in replicas</a:t>
            </a:r>
          </a:p>
          <a:p>
            <a:pPr lvl="2"/>
            <a:r>
              <a:rPr lang="en-US" b="0" kern="0">
                <a:solidFill>
                  <a:srgbClr val="000000"/>
                </a:solidFill>
              </a:rPr>
              <a:t>Transactions are not considered committed to the database until they are written to the target DB, one primary replica, and two secondary replicas</a:t>
            </a:r>
          </a:p>
          <a:p>
            <a:pPr lvl="1"/>
            <a:r>
              <a:rPr lang="en-US" b="0" kern="0">
                <a:solidFill>
                  <a:srgbClr val="000000"/>
                </a:solidFill>
              </a:rPr>
              <a:t>Backup and restore</a:t>
            </a:r>
          </a:p>
          <a:p>
            <a:pPr lvl="2"/>
            <a:r>
              <a:rPr lang="en-US" b="0" kern="0">
                <a:solidFill>
                  <a:srgbClr val="000000"/>
                </a:solidFill>
              </a:rPr>
              <a:t>Allows you to protect against errant transactions</a:t>
            </a:r>
          </a:p>
          <a:p>
            <a:pPr lvl="2"/>
            <a:r>
              <a:rPr lang="en-US" b="0" kern="0">
                <a:solidFill>
                  <a:srgbClr val="000000"/>
                </a:solidFill>
              </a:rPr>
              <a:t>Database is backed up as a whole and can be recovered through the portal</a:t>
            </a:r>
          </a:p>
          <a:p>
            <a:pPr lvl="2"/>
            <a:r>
              <a:rPr lang="en-US" b="0" kern="0">
                <a:solidFill>
                  <a:srgbClr val="000000"/>
                </a:solidFill>
              </a:rPr>
              <a:t>The retention period (in days) of your backup is based on your selected service tier</a:t>
            </a:r>
            <a:endParaRPr lang="en-US" b="0" kern="0" dirty="0">
              <a:solidFill>
                <a:srgbClr val="000000"/>
              </a:solidFill>
            </a:endParaRPr>
          </a:p>
        </p:txBody>
      </p:sp>
    </p:spTree>
    <p:extLst>
      <p:ext uri="{BB962C8B-B14F-4D97-AF65-F5344CB8AC3E}">
        <p14:creationId xmlns:p14="http://schemas.microsoft.com/office/powerpoint/2010/main" val="171806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Azure SQL Database Overview
Managing SQL Databases in Azure
Azure SQL Database Tools
Securing and Recovering an Azure SQL Database Instance</a:t>
            </a:r>
            <a:endParaRPr lang="en-US"/>
          </a:p>
        </p:txBody>
      </p:sp>
    </p:spTree>
    <p:extLst>
      <p:ext uri="{BB962C8B-B14F-4D97-AF65-F5344CB8AC3E}">
        <p14:creationId xmlns:p14="http://schemas.microsoft.com/office/powerpoint/2010/main" val="154409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0f067c9-6d2f-4208-a426-faa07df5d6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 Availability for Azure SQL Databases (cont.)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a:solidFill>
                  <a:srgbClr val="000000"/>
                </a:solidFill>
              </a:rPr>
              <a:t>Database copy</a:t>
            </a:r>
          </a:p>
          <a:p>
            <a:pPr lvl="2"/>
            <a:r>
              <a:rPr lang="en-US" b="0" kern="0">
                <a:solidFill>
                  <a:srgbClr val="000000"/>
                </a:solidFill>
              </a:rPr>
              <a:t>You can create a one-time copy of the database within the same region</a:t>
            </a:r>
          </a:p>
          <a:p>
            <a:pPr lvl="2"/>
            <a:r>
              <a:rPr lang="en-US" b="0" kern="0">
                <a:solidFill>
                  <a:srgbClr val="000000"/>
                </a:solidFill>
              </a:rPr>
              <a:t>The copy is disconnected from the source database so any future transactions will not be applied to the copy</a:t>
            </a:r>
          </a:p>
          <a:p>
            <a:pPr lvl="1"/>
            <a:r>
              <a:rPr lang="en-US" b="0" kern="0">
                <a:solidFill>
                  <a:srgbClr val="000000"/>
                </a:solidFill>
              </a:rPr>
              <a:t>The import and export service</a:t>
            </a:r>
          </a:p>
          <a:p>
            <a:pPr lvl="2"/>
            <a:r>
              <a:rPr lang="en-US" b="0" kern="0">
                <a:solidFill>
                  <a:srgbClr val="000000"/>
                </a:solidFill>
              </a:rPr>
              <a:t>You can import and export BACPACK files from a database instance either automatically or manually</a:t>
            </a:r>
          </a:p>
          <a:p>
            <a:pPr lvl="2"/>
            <a:r>
              <a:rPr lang="en-US" b="0" kern="0">
                <a:solidFill>
                  <a:srgbClr val="000000"/>
                </a:solidFill>
              </a:rPr>
              <a:t>You can use this service to offer a minimum HADR option for web and business databases that do not support the point-in-time recovery option</a:t>
            </a:r>
          </a:p>
          <a:p>
            <a:pPr lvl="2"/>
            <a:r>
              <a:rPr lang="en-US" b="0" kern="0">
                <a:solidFill>
                  <a:srgbClr val="000000"/>
                </a:solidFill>
              </a:rPr>
              <a:t>You also can use this service for custom backup and recovery scenarios</a:t>
            </a:r>
            <a:endParaRPr lang="en-US" b="0" kern="0" dirty="0">
              <a:solidFill>
                <a:srgbClr val="000000"/>
              </a:solidFill>
            </a:endParaRPr>
          </a:p>
        </p:txBody>
      </p:sp>
    </p:spTree>
    <p:extLst>
      <p:ext uri="{BB962C8B-B14F-4D97-AF65-F5344CB8AC3E}">
        <p14:creationId xmlns:p14="http://schemas.microsoft.com/office/powerpoint/2010/main" val="257571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50330db-9b9b-4b5e-aa11-3b81368053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Databases Geo-Replication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Active geo-replication is available for Premium SQL Database instances</a:t>
            </a:r>
          </a:p>
          <a:p>
            <a:pPr lvl="1"/>
            <a:r>
              <a:rPr lang="en-US" b="0" kern="0">
                <a:solidFill>
                  <a:srgbClr val="000000"/>
                </a:solidFill>
              </a:rPr>
              <a:t>This feature is asynchronous by default and guarantees that replicas will be eventually consistent</a:t>
            </a:r>
          </a:p>
          <a:p>
            <a:pPr lvl="1"/>
            <a:r>
              <a:rPr lang="en-US" b="0" kern="0">
                <a:solidFill>
                  <a:srgbClr val="000000"/>
                </a:solidFill>
              </a:rPr>
              <a:t>You can replicate transactions to as many as four copies of the database</a:t>
            </a:r>
          </a:p>
          <a:p>
            <a:pPr lvl="1"/>
            <a:r>
              <a:rPr lang="en-US" b="0" kern="0">
                <a:solidFill>
                  <a:srgbClr val="000000"/>
                </a:solidFill>
              </a:rPr>
              <a:t>Replicas can exist in different regions for geo-redundancy</a:t>
            </a:r>
          </a:p>
          <a:p>
            <a:pPr lvl="0"/>
            <a:r>
              <a:rPr lang="en-US" b="0" kern="0">
                <a:solidFill>
                  <a:srgbClr val="000000"/>
                </a:solidFill>
              </a:rPr>
              <a:t>You can use the replica of the database as a read-only data source in load-balancing scenarios</a:t>
            </a:r>
          </a:p>
          <a:p>
            <a:pPr lvl="1"/>
            <a:r>
              <a:rPr lang="en-US" b="0" kern="0">
                <a:solidFill>
                  <a:srgbClr val="000000"/>
                </a:solidFill>
              </a:rPr>
              <a:t>Example: An application uses the primary database for line-of-business functionality and the replica for reports</a:t>
            </a:r>
            <a:endParaRPr lang="en-US" b="0" kern="0" dirty="0">
              <a:solidFill>
                <a:srgbClr val="000000"/>
              </a:solidFill>
            </a:endParaRPr>
          </a:p>
        </p:txBody>
      </p:sp>
    </p:spTree>
    <p:extLst>
      <p:ext uri="{BB962C8B-B14F-4D97-AF65-F5344CB8AC3E}">
        <p14:creationId xmlns:p14="http://schemas.microsoft.com/office/powerpoint/2010/main" val="31776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Event Data in Azure SQL Databases</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endParaRPr lang="en-US" sz="2800">
              <a:latin typeface="Segoe UI" panose="020B0502040204020203" pitchFamily="34" charset="0"/>
            </a:endParaRPr>
          </a:p>
        </p:txBody>
      </p:sp>
    </p:spTree>
    <p:extLst>
      <p:ext uri="{BB962C8B-B14F-4D97-AF65-F5344CB8AC3E}">
        <p14:creationId xmlns:p14="http://schemas.microsoft.com/office/powerpoint/2010/main" val="15121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the web application is ready for publishing, you can begin migrating the web application to Azure by creating a database in Azure. You decided to use a database initializer and Entity Framework Code First to automate the creation of your database in SQL Database.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3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r>
              <a:rPr lang="en-US"/>
              <a:t>What are some scenarios where it is appropriate to use seed data from an ORM framework in your SQL database in Azure?</a:t>
            </a:r>
            <a:endParaRPr lang="en-US"/>
          </a:p>
        </p:txBody>
      </p:sp>
    </p:spTree>
    <p:extLst>
      <p:ext uri="{BB962C8B-B14F-4D97-AF65-F5344CB8AC3E}">
        <p14:creationId xmlns:p14="http://schemas.microsoft.com/office/powerpoint/2010/main" val="422202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
Best Practice</a:t>
            </a:r>
            <a:endParaRPr lang="en-US"/>
          </a:p>
        </p:txBody>
      </p:sp>
    </p:spTree>
    <p:extLst>
      <p:ext uri="{BB962C8B-B14F-4D97-AF65-F5344CB8AC3E}">
        <p14:creationId xmlns:p14="http://schemas.microsoft.com/office/powerpoint/2010/main" val="78536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SQL Database Overview</a:t>
            </a:r>
            <a:endParaRPr lang="en-US"/>
          </a:p>
        </p:txBody>
      </p:sp>
      <p:sp>
        <p:nvSpPr>
          <p:cNvPr id="3" name="Text Placeholder 2"/>
          <p:cNvSpPr>
            <a:spLocks noGrp="1"/>
          </p:cNvSpPr>
          <p:nvPr>
            <p:ph type="body" idx="1"/>
          </p:nvPr>
        </p:nvSpPr>
        <p:spPr/>
        <p:txBody>
          <a:bodyPr/>
          <a:lstStyle/>
          <a:p>
            <a:r>
              <a:rPr lang="en-US"/>
              <a:t>Azure SQL Database
Azure SQL Database Tiers
Databases as a Service vs. SQL Server in a Virtual Machine</a:t>
            </a:r>
            <a:endParaRPr lang="en-US"/>
          </a:p>
        </p:txBody>
      </p:sp>
    </p:spTree>
    <p:extLst>
      <p:ext uri="{BB962C8B-B14F-4D97-AF65-F5344CB8AC3E}">
        <p14:creationId xmlns:p14="http://schemas.microsoft.com/office/powerpoint/2010/main" val="414024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Fully managed database solution</a:t>
            </a:r>
          </a:p>
          <a:p>
            <a:pPr lvl="0"/>
            <a:r>
              <a:rPr lang="en-US" b="0" kern="0">
                <a:solidFill>
                  <a:srgbClr val="000000"/>
                </a:solidFill>
              </a:rPr>
              <a:t>Highly compatible with existing management tools</a:t>
            </a:r>
          </a:p>
          <a:p>
            <a:pPr lvl="0"/>
            <a:r>
              <a:rPr lang="en-US" b="0" kern="0">
                <a:solidFill>
                  <a:srgbClr val="000000"/>
                </a:solidFill>
              </a:rPr>
              <a:t>Built-in high availability and predictable performance as you scale out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27121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 Tiers</a:t>
            </a:r>
            <a:endParaRPr lang="en-US"/>
          </a:p>
        </p:txBody>
      </p:sp>
      <p:sp>
        <p:nvSpPr>
          <p:cNvPr id="4" name="Text Placeholder 2"/>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Tiers</a:t>
            </a:r>
            <a:endParaRPr lang="en-US" sz="2400" b="0" kern="0" dirty="0">
              <a:solidFill>
                <a:srgbClr val="0070C0"/>
              </a:solidFill>
            </a:endParaRPr>
          </a:p>
        </p:txBody>
      </p:sp>
      <p:sp>
        <p:nvSpPr>
          <p:cNvPr id="5" name="Text Placeholder 8"/>
          <p:cNvSpPr txBox="1">
            <a:spLocks/>
          </p:cNvSpPr>
          <p:nvPr/>
        </p:nvSpPr>
        <p:spPr>
          <a:xfrm>
            <a:off x="457200" y="4778375"/>
            <a:ext cx="1385888" cy="33655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70C0"/>
                </a:solidFill>
              </a:rPr>
              <a:t>Retired tiers</a:t>
            </a:r>
            <a:endParaRPr lang="en-US" sz="1800" b="0" kern="0" dirty="0">
              <a:solidFill>
                <a:srgbClr val="0070C0"/>
              </a:solidFill>
            </a:endParaRPr>
          </a:p>
        </p:txBody>
      </p:sp>
      <p:graphicFrame>
        <p:nvGraphicFramePr>
          <p:cNvPr id="6" name="Diagram 5"/>
          <p:cNvGraphicFramePr/>
          <p:nvPr>
            <p:extLst>
              <p:ext uri="{D42A27DB-BD31-4B8C-83A1-F6EECF244321}">
                <p14:modId xmlns:p14="http://schemas.microsoft.com/office/powerpoint/2010/main" val="4270384181"/>
              </p:ext>
            </p:extLst>
          </p:nvPr>
        </p:nvGraphicFramePr>
        <p:xfrm>
          <a:off x="1423988" y="1868487"/>
          <a:ext cx="6096000" cy="2674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715956204"/>
              </p:ext>
            </p:extLst>
          </p:nvPr>
        </p:nvGraphicFramePr>
        <p:xfrm>
          <a:off x="1423988" y="4949825"/>
          <a:ext cx="3419475" cy="17875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999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99e2b56-ae39-4ab0-b788-35c157e2a8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 as a Service vs. SQL Server in a Virtual Machine</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Database</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Standardized, interoperable, and scalable managed database solution</a:t>
            </a:r>
          </a:p>
          <a:p>
            <a:pPr lvl="0"/>
            <a:r>
              <a:rPr lang="en-US" sz="2400" b="0" kern="0">
                <a:solidFill>
                  <a:srgbClr val="000000"/>
                </a:solidFill>
              </a:rPr>
              <a:t>Contains size limits for each standard edition</a:t>
            </a:r>
          </a:p>
          <a:p>
            <a:pPr lvl="0"/>
            <a:r>
              <a:rPr lang="en-US" sz="2400" b="0" kern="0">
                <a:solidFill>
                  <a:srgbClr val="000000"/>
                </a:solidFill>
              </a:rPr>
              <a:t>Requires some re-architecture of existing applications</a:t>
            </a:r>
          </a:p>
          <a:p>
            <a:pPr lvl="0"/>
            <a:r>
              <a:rPr lang="en-US" sz="2400" b="0" kern="0">
                <a:solidFill>
                  <a:srgbClr val="000000"/>
                </a:solidFill>
              </a:rPr>
              <a:t>Ideal for new cloud-based applications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Server in an Azure VM</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Provides high compatibility with SQL on premise.</a:t>
            </a:r>
          </a:p>
          <a:p>
            <a:pPr lvl="0"/>
            <a:r>
              <a:rPr lang="en-US" sz="2400" b="0" kern="0">
                <a:solidFill>
                  <a:srgbClr val="000000"/>
                </a:solidFill>
              </a:rPr>
              <a:t>Ideal for existing applications that require the SQL installation to be customized.</a:t>
            </a:r>
          </a:p>
          <a:p>
            <a:pPr lvl="0"/>
            <a:r>
              <a:rPr lang="en-US" sz="2400" b="0" kern="0">
                <a:solidFill>
                  <a:srgbClr val="000000"/>
                </a:solidFill>
              </a:rPr>
              <a:t>Requires more maintenance and customization to achieve scalability</a:t>
            </a:r>
            <a:endParaRPr lang="en-US" sz="2400" b="0" kern="0" dirty="0">
              <a:solidFill>
                <a:srgbClr val="000000"/>
              </a:solidFill>
            </a:endParaRPr>
          </a:p>
        </p:txBody>
      </p:sp>
    </p:spTree>
    <p:extLst>
      <p:ext uri="{BB962C8B-B14F-4D97-AF65-F5344CB8AC3E}">
        <p14:creationId xmlns:p14="http://schemas.microsoft.com/office/powerpoint/2010/main" val="93488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00cdc98-0d23-436d-8c5b-3f519d83d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 as a Service vs. SQL Server in a Virtual Machine (cont.)</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Azure SQL Databases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Can be made available to any Azure service by selecting an option in the portal</a:t>
            </a:r>
          </a:p>
          <a:p>
            <a:pPr lvl="0"/>
            <a:r>
              <a:rPr lang="en-US" sz="2400" b="0" kern="0">
                <a:solidFill>
                  <a:srgbClr val="000000"/>
                </a:solidFill>
              </a:rPr>
              <a:t>Can be made available to specific IP addresses through the portal</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Server in an Azure VM</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A port must be opened so you can connect to the SQL instance from outside of the VM</a:t>
            </a:r>
          </a:p>
          <a:p>
            <a:pPr lvl="0"/>
            <a:r>
              <a:rPr lang="en-US" sz="2400" b="0" kern="0">
                <a:solidFill>
                  <a:srgbClr val="000000"/>
                </a:solidFill>
              </a:rPr>
              <a:t>Azure Services are treated like any other outside connection</a:t>
            </a:r>
            <a:endParaRPr lang="en-US" sz="2400" b="0" kern="0" dirty="0">
              <a:solidFill>
                <a:srgbClr val="000000"/>
              </a:solidFill>
            </a:endParaRPr>
          </a:p>
        </p:txBody>
      </p:sp>
    </p:spTree>
    <p:extLst>
      <p:ext uri="{BB962C8B-B14F-4D97-AF65-F5344CB8AC3E}">
        <p14:creationId xmlns:p14="http://schemas.microsoft.com/office/powerpoint/2010/main" val="30135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02933c7-47e8-41ee-b2ae-3e6cf32775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What business requirements would you use to determine whether you should host SQL Standalone in an Azure VM or use Azure SQL Databases?</a:t>
            </a:r>
            <a:endParaRPr lang="en-US" b="0" kern="0" dirty="0">
              <a:solidFill>
                <a:srgbClr val="000000"/>
              </a:solidFill>
            </a:endParaRPr>
          </a:p>
        </p:txBody>
      </p:sp>
    </p:spTree>
    <p:extLst>
      <p:ext uri="{BB962C8B-B14F-4D97-AF65-F5344CB8AC3E}">
        <p14:creationId xmlns:p14="http://schemas.microsoft.com/office/powerpoint/2010/main" val="150505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Managing SQL Databases in Azure</a:t>
            </a:r>
            <a:endParaRPr lang="en-US"/>
          </a:p>
        </p:txBody>
      </p:sp>
      <p:sp>
        <p:nvSpPr>
          <p:cNvPr id="3" name="Text Placeholder 2"/>
          <p:cNvSpPr>
            <a:spLocks noGrp="1"/>
          </p:cNvSpPr>
          <p:nvPr>
            <p:ph type="body" idx="1"/>
          </p:nvPr>
        </p:nvSpPr>
        <p:spPr/>
        <p:txBody>
          <a:bodyPr/>
          <a:lstStyle/>
          <a:p>
            <a:r>
              <a:rPr lang="en-US"/>
              <a:t>Creating an Azure SQL Database Instance
Demonstration: Creating a SQL Database</a:t>
            </a:r>
            <a:endParaRPr lang="en-US"/>
          </a:p>
        </p:txBody>
      </p:sp>
    </p:spTree>
    <p:extLst>
      <p:ext uri="{BB962C8B-B14F-4D97-AF65-F5344CB8AC3E}">
        <p14:creationId xmlns:p14="http://schemas.microsoft.com/office/powerpoint/2010/main" val="65123384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2102</Words>
  <Application>Microsoft Office PowerPoint</Application>
  <PresentationFormat>On-screen Show (4:3)</PresentationFormat>
  <Paragraphs>223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Wingdings</vt:lpstr>
      <vt:lpstr>Courier New</vt:lpstr>
      <vt:lpstr>Times New Roman</vt:lpstr>
      <vt:lpstr>Arial</vt:lpstr>
      <vt:lpstr>Verdana</vt:lpstr>
      <vt:lpstr>Segoe UI</vt:lpstr>
      <vt:lpstr>Calibri</vt:lpstr>
      <vt:lpstr>NG_MOC_Core_ModuleNew2</vt:lpstr>
      <vt:lpstr>Module 4</vt:lpstr>
      <vt:lpstr>Module Overview</vt:lpstr>
      <vt:lpstr>Lesson 1: Azure SQL Database Overview</vt:lpstr>
      <vt:lpstr>Azure SQL Database</vt:lpstr>
      <vt:lpstr>Azure SQL Database Tiers</vt:lpstr>
      <vt:lpstr>Databases as a Service vs. SQL Server in a Virtual Machine</vt:lpstr>
      <vt:lpstr>Databases as a Service vs. SQL Server in a Virtual Machine (cont.)</vt:lpstr>
      <vt:lpstr>Discussion</vt:lpstr>
      <vt:lpstr>Lesson 2: Managing SQL Databases in Azure</vt:lpstr>
      <vt:lpstr>Creating an Azure SQL Database Instance</vt:lpstr>
      <vt:lpstr>Demonstration: Creating a SQL Database</vt:lpstr>
      <vt:lpstr>Lesson 3: Azure SQL Database Tools</vt:lpstr>
      <vt:lpstr>SQL Server Management Studio</vt:lpstr>
      <vt:lpstr>Visual Studio Server Explorer</vt:lpstr>
      <vt:lpstr>Visual Studio SQL Server Object Explorer</vt:lpstr>
      <vt:lpstr>Visual Studio Database Projects</vt:lpstr>
      <vt:lpstr>Migration Tools</vt:lpstr>
      <vt:lpstr>Lesson 4: Securing and Recovering an Azure SQL Database Instance</vt:lpstr>
      <vt:lpstr>Recovery Options for Azure SQL Database</vt:lpstr>
      <vt:lpstr>High Availability for Azure SQL Databases (cont.)</vt:lpstr>
      <vt:lpstr>Azure SQL Databases Geo-Replication</vt:lpstr>
      <vt:lpstr>Lab: Storing Event Data in Azure SQL Databases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Sidney Andrews</dc:creator>
  <cp:lastModifiedBy>Sidney Andrews</cp:lastModifiedBy>
  <cp:revision>1</cp:revision>
  <dcterms:created xsi:type="dcterms:W3CDTF">2016-08-12T08:10:19Z</dcterms:created>
  <dcterms:modified xsi:type="dcterms:W3CDTF">2016-08-12T08:10:27Z</dcterms:modified>
</cp:coreProperties>
</file>