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5" r:id="rId3"/>
    <p:sldId id="273" r:id="rId4"/>
    <p:sldId id="274" r:id="rId5"/>
    <p:sldId id="275" r:id="rId6"/>
    <p:sldId id="266" r:id="rId7"/>
    <p:sldId id="276" r:id="rId8"/>
    <p:sldId id="278" r:id="rId9"/>
    <p:sldId id="286" r:id="rId10"/>
    <p:sldId id="285" r:id="rId11"/>
    <p:sldId id="277" r:id="rId12"/>
    <p:sldId id="280" r:id="rId13"/>
    <p:sldId id="279" r:id="rId14"/>
    <p:sldId id="267" r:id="rId15"/>
    <p:sldId id="268" r:id="rId16"/>
    <p:sldId id="269" r:id="rId17"/>
    <p:sldId id="282" r:id="rId18"/>
    <p:sldId id="281" r:id="rId19"/>
    <p:sldId id="284" r:id="rId20"/>
    <p:sldId id="283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58" autoAdjust="0"/>
  </p:normalViewPr>
  <p:slideViewPr>
    <p:cSldViewPr snapToGrid="0">
      <p:cViewPr varScale="1">
        <p:scale>
          <a:sx n="91" d="100"/>
          <a:sy n="91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3091C-31AE-9110-63D0-59EDA459F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39F96-43C5-6CE9-2F59-B2EF0623B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B43D2-30D0-AAD0-69F3-BB3ED85E5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6FB3-72EC-4806-BE23-BD7A41BA205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C08D3-75A4-1790-6F0E-5F6FC0E77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E1FEC-1E6B-8F17-92EC-244BE50B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82C8-EEB1-41E0-AA72-64760091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02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81FDE-E748-81ED-487F-0DD397787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EA6D9-0A7F-42B8-5BC0-9BC66FBCD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8AF76-85F3-742C-86E5-582827D88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6FB3-72EC-4806-BE23-BD7A41BA205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F4516-F767-2B73-085A-EF417A60D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EEF65-14F5-915A-704B-5B47160B0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82C8-EEB1-41E0-AA72-64760091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3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3603B7-7545-E709-F894-A773A9924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B3B93-7A2C-4561-460E-2CE3738A1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D6CE6-14C7-A28F-1BEE-B7F1BD07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6FB3-72EC-4806-BE23-BD7A41BA205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D4675-F9F6-AEC3-A977-127AFAAE7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37BFB-9BF5-73ED-2F2C-D43FAC8E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82C8-EEB1-41E0-AA72-64760091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8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26ED-3EED-9D3D-29D8-CDC285A0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212A5-FB54-0230-062A-C8BF45789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93883-357D-C6C7-57E6-A4AD9FCA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6FB3-72EC-4806-BE23-BD7A41BA205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CF6E4-AC72-B884-82C6-849F4C63D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BA601-719E-DEB5-7AD5-A663C3AB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82C8-EEB1-41E0-AA72-64760091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0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D573B-2BC6-EE36-9375-28C42C15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BB63C-5BF7-B063-0AD6-BA3C8AA9A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19047-6BD6-D38C-E698-8357527B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6FB3-72EC-4806-BE23-BD7A41BA205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DD53C-431A-9747-A881-6DE25D6B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290CF-DA17-7869-3E08-2F490E4D8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82C8-EEB1-41E0-AA72-64760091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3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62DC-A23B-CA29-4B55-484EB1EC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7E3BC-9625-95F8-6985-7EC5ED13D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DD715-3C03-DB19-B376-21F718E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C2B47-6917-4D19-36A9-B6DFD9B38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6FB3-72EC-4806-BE23-BD7A41BA205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756D7-312F-FD7E-CEC1-F4CA88E23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56EC9-800F-1A15-C491-22ABD51A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82C8-EEB1-41E0-AA72-64760091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3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FCCE5-CA51-B54E-FC80-C6A4D10FD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749C4-5E15-2DCD-5D81-1DF893F9B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00000-D959-4A7E-3DEB-4B34BE061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C3419-D4FF-84FE-AD36-A9A3EB6D2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30DD5-570C-9D7A-F034-94F346141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438B86-4968-9010-E6E7-6EC65A9E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6FB3-72EC-4806-BE23-BD7A41BA205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EED160-1F78-0B63-65D7-46A2A5B1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3DE51F-2315-1BD1-9D4B-FA2EF932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82C8-EEB1-41E0-AA72-64760091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2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DF03A-BE68-7FE0-4183-CDFB34D6D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D489DD-4BE6-D20D-1542-FFE92F91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6FB3-72EC-4806-BE23-BD7A41BA205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6C511-6A6B-D152-5F18-3437D2AD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00024-7ACB-89B7-C44F-2F3B22FB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82C8-EEB1-41E0-AA72-64760091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0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35E1B3-390E-28CD-7140-0A4A81AC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6FB3-72EC-4806-BE23-BD7A41BA205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D5D4CD-93C1-7809-9C66-0F30908A0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127AD-0638-2E9F-BDBB-0BC0188D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82C8-EEB1-41E0-AA72-64760091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3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ED93F-ADA5-E7EA-62D6-4A39C7DD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24916-8020-43A6-8AA2-F4998B100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F4B37-AC5B-2A8D-CEF8-577CBCE35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70D91-7263-49B3-1894-7E04D560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6FB3-72EC-4806-BE23-BD7A41BA205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B869E-E339-DBD1-26E3-3670CC84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CC705-5F7C-90CD-F15E-019D50CB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82C8-EEB1-41E0-AA72-64760091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6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6E07-88D5-8DB2-8855-38EE51B70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AD409B-65F0-2E28-4A15-B38C1694A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9A839-171C-6E9A-8444-7895D9F8C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073F3-E80C-5A20-61EA-8B44E8AD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6FB3-72EC-4806-BE23-BD7A41BA205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A4B1E-3171-11F1-0326-562AB583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DC6B6-4473-FB03-9FFA-7EEBDB1D5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82C8-EEB1-41E0-AA72-64760091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BD8707-9107-8E4C-4863-F53B6464E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C537B-20ED-D8E3-A61B-5A15EA9A0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4B42A-5020-E9DB-5F50-ABDD61639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86FB3-72EC-4806-BE23-BD7A41BA205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FD7AF-8F73-2319-12D4-D2A379970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F7427-64BD-ADF2-C240-70577B353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482C8-EEB1-41E0-AA72-64760091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8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gofile.me/6Bnnl/DWoRrogmu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hyperlink" Target="http://192.168.1.240:5000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gofile.me/6Bnnl/UXFWY9W5V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hyperlink" Target="https://docs.nvidia.com/cuda/cuda-installation-guide-linux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53B5-C05B-7B8A-397C-D72F7D475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408"/>
            <a:ext cx="10515600" cy="1325563"/>
          </a:xfrm>
        </p:spPr>
        <p:txBody>
          <a:bodyPr>
            <a:normAutofit/>
          </a:bodyPr>
          <a:lstStyle/>
          <a:p>
            <a:r>
              <a:rPr lang="vi-VN" sz="2200" b="1"/>
              <a:t>2. </a:t>
            </a:r>
            <a:r>
              <a:rPr lang="ko-KR" altLang="en-US" sz="2200" b="1"/>
              <a:t>유효성 검증 증빙자료 준비 및 제출</a:t>
            </a:r>
            <a:endParaRPr lang="en-US" sz="22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5EC74-4C2F-7984-B455-C82133FF5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06" y="1006724"/>
            <a:ext cx="10515600" cy="4844552"/>
          </a:xfrm>
        </p:spPr>
        <p:txBody>
          <a:bodyPr>
            <a:normAutofit/>
          </a:bodyPr>
          <a:lstStyle/>
          <a:p>
            <a:pPr marL="457200" indent="-457200">
              <a:buAutoNum type="alphaLcParenR"/>
            </a:pPr>
            <a:r>
              <a:rPr lang="ko-KR" altLang="en-US" sz="2000"/>
              <a:t>시험 환경 로그 </a:t>
            </a:r>
            <a:r>
              <a:rPr lang="en-US" altLang="ko-KR" sz="2000"/>
              <a:t>6</a:t>
            </a:r>
            <a:r>
              <a:rPr lang="ko-KR" altLang="en-US" sz="2000"/>
              <a:t>종</a:t>
            </a:r>
            <a:r>
              <a:rPr lang="vi-VN" altLang="ko-KR" sz="2000"/>
              <a:t>:</a:t>
            </a:r>
          </a:p>
          <a:p>
            <a:pPr marL="0" indent="0">
              <a:buNone/>
            </a:pPr>
            <a:endParaRPr lang="vi-VN" altLang="ko-KR" sz="2000"/>
          </a:p>
          <a:p>
            <a:endParaRPr lang="en-US" sz="2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1522C0-92C3-9EF0-7572-B04C7B9BC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55" y="1376971"/>
            <a:ext cx="2732837" cy="16015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5ADDC7-E3E4-B080-53D9-6BD1889AF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68" y="3331838"/>
            <a:ext cx="2732837" cy="20305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DADAA9-C7C3-BB29-87C5-40E1209C4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93" y="1028935"/>
            <a:ext cx="6943725" cy="685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9CCDAC-5CE2-EC7C-2A92-FC0B49E554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899" y="2033295"/>
            <a:ext cx="7078164" cy="2095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72A833-B9BF-22B8-F7F9-817C8BD28BDC}"/>
              </a:ext>
            </a:extLst>
          </p:cNvPr>
          <p:cNvSpPr txBox="1"/>
          <p:nvPr/>
        </p:nvSpPr>
        <p:spPr>
          <a:xfrm>
            <a:off x="1322949" y="300970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/>
              <a:t>CPU</a:t>
            </a:r>
            <a:endParaRPr lang="en-US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2124C9-DB92-7AA7-D19B-937AECD656FA}"/>
              </a:ext>
            </a:extLst>
          </p:cNvPr>
          <p:cNvSpPr txBox="1"/>
          <p:nvPr/>
        </p:nvSpPr>
        <p:spPr>
          <a:xfrm>
            <a:off x="1322949" y="569784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/>
              <a:t>GPU</a:t>
            </a:r>
            <a:endParaRPr 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5C5090-98A0-561E-EAF8-FC78C9CFD389}"/>
              </a:ext>
            </a:extLst>
          </p:cNvPr>
          <p:cNvSpPr txBox="1"/>
          <p:nvPr/>
        </p:nvSpPr>
        <p:spPr>
          <a:xfrm>
            <a:off x="7480311" y="171473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/>
              <a:t>RAM</a:t>
            </a:r>
            <a:endParaRPr lang="en-US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F6F80D-5C31-B68E-3049-1E803E65DB25}"/>
              </a:ext>
            </a:extLst>
          </p:cNvPr>
          <p:cNvSpPr txBox="1"/>
          <p:nvPr/>
        </p:nvSpPr>
        <p:spPr>
          <a:xfrm>
            <a:off x="7292405" y="409122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/>
              <a:t>Hard Disk</a:t>
            </a:r>
            <a:endParaRPr lang="en-US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2FDF7A-115F-129E-6939-F115F6EF7623}"/>
              </a:ext>
            </a:extLst>
          </p:cNvPr>
          <p:cNvSpPr txBox="1"/>
          <p:nvPr/>
        </p:nvSpPr>
        <p:spPr>
          <a:xfrm>
            <a:off x="8003419" y="5800504"/>
            <a:ext cx="434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/>
              <a:t>OS: Ubuntu 18.04 LTS (Bionic Beaver)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81E681-6B6A-9BD7-A68F-70D2749FEE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95" y="4496526"/>
            <a:ext cx="4659507" cy="13737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15D6600-E23E-FC8B-6A35-E641650D3848}"/>
              </a:ext>
            </a:extLst>
          </p:cNvPr>
          <p:cNvSpPr txBox="1"/>
          <p:nvPr/>
        </p:nvSpPr>
        <p:spPr>
          <a:xfrm>
            <a:off x="3826625" y="5889328"/>
            <a:ext cx="4290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/>
              <a:t>Framework: Pytorch, Ultralytics</a:t>
            </a:r>
            <a:endParaRPr lang="en-US" b="1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8B07CF8-42F7-09EB-8325-6474365A2F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971" y="4460560"/>
            <a:ext cx="39814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93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C9FAF-9F93-D763-2CBB-53A0E258E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646" y="461554"/>
            <a:ext cx="10596154" cy="5715409"/>
          </a:xfrm>
        </p:spPr>
        <p:txBody>
          <a:bodyPr/>
          <a:lstStyle/>
          <a:p>
            <a:pPr marL="0" indent="0">
              <a:buNone/>
            </a:pPr>
            <a:r>
              <a:rPr lang="vi-VN"/>
              <a:t>c) </a:t>
            </a:r>
            <a:r>
              <a:rPr lang="ko-KR" altLang="en-US"/>
              <a:t>도커 이미지</a:t>
            </a:r>
            <a:endParaRPr lang="vi-VN" altLang="ko-KR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/>
              <a:t>매뉴얼 </a:t>
            </a:r>
            <a:r>
              <a:rPr lang="en-US" altLang="ko-KR"/>
              <a:t>(</a:t>
            </a:r>
            <a:r>
              <a:rPr lang="ko-KR" altLang="en-US"/>
              <a:t>편집 가능 형태</a:t>
            </a:r>
            <a:r>
              <a:rPr lang="en-US" altLang="ko-KR"/>
              <a:t>)</a:t>
            </a:r>
            <a:endParaRPr lang="vi-VN" altLang="ko-KR"/>
          </a:p>
          <a:p>
            <a:pPr lvl="1"/>
            <a:r>
              <a:rPr lang="ko-KR" altLang="en-US"/>
              <a:t>도커 구동 및 관련 패키지 설치 방법</a:t>
            </a:r>
            <a:endParaRPr lang="vi-VN" altLang="ko-KR"/>
          </a:p>
          <a:p>
            <a:pPr marL="457200" lvl="1" indent="0">
              <a:buNone/>
            </a:pPr>
            <a:r>
              <a:rPr lang="vi-VN" altLang="ko-KR" sz="2000" b="1"/>
              <a:t>2. </a:t>
            </a:r>
            <a:r>
              <a:rPr lang="vi-VN" sz="2000" b="1"/>
              <a:t>Running docker container:</a:t>
            </a:r>
            <a:endParaRPr lang="en-US" sz="2000" b="1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>
                <a:solidFill>
                  <a:srgbClr val="FF0000"/>
                </a:solidFill>
              </a:rPr>
              <a:t>For Training/Validation/Testing:</a:t>
            </a:r>
          </a:p>
          <a:p>
            <a:pPr marL="457200" lvl="1" indent="0">
              <a:buNone/>
            </a:pPr>
            <a:endParaRPr lang="vi-VN" altLang="ko-KR"/>
          </a:p>
          <a:p>
            <a:pPr lvl="1"/>
            <a:endParaRPr lang="vi-VN" altLang="ko-KR"/>
          </a:p>
          <a:p>
            <a:pPr lvl="1"/>
            <a:endParaRPr lang="vi-VN" altLang="ko-KR"/>
          </a:p>
          <a:p>
            <a:pPr lvl="1"/>
            <a:endParaRPr lang="vi-VN" altLang="ko-KR"/>
          </a:p>
          <a:p>
            <a:pPr marL="0" indent="0">
              <a:buNone/>
            </a:pPr>
            <a:endParaRPr lang="vi-VN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D967A78-BBAA-C43F-FF10-5A0266BA7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796038"/>
            <a:ext cx="10596153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sudo docker run --gpus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all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--name bee_yolov8 -it --rm –v</a:t>
            </a:r>
            <a:r>
              <a:rPr kumimoji="0" lang="vi-VN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absolute/path/to/yolo_format_dataset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:/usr/src/visionin_bee/dataset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-v </a:t>
            </a:r>
            <a:r>
              <a:rPr kumimoji="0" lang="vi-VN" altLang="en-US" sz="14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absolute/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path/to/save/output/results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:/usr/src/visionin_bee/results --shm-size=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1028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 visionin/bee: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23.11.23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-cuda11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.3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DB4E0F-90D8-2B38-8247-81438559BDB4}"/>
              </a:ext>
            </a:extLst>
          </p:cNvPr>
          <p:cNvSpPr txBox="1"/>
          <p:nvPr/>
        </p:nvSpPr>
        <p:spPr>
          <a:xfrm>
            <a:off x="677092" y="357134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Example: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D1FB62-1810-4314-29BE-D0E40408B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27" y="4247397"/>
            <a:ext cx="10827945" cy="9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20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C9FAF-9F93-D763-2CBB-53A0E258E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646" y="461554"/>
            <a:ext cx="10596154" cy="5715409"/>
          </a:xfrm>
        </p:spPr>
        <p:txBody>
          <a:bodyPr/>
          <a:lstStyle/>
          <a:p>
            <a:pPr marL="0" indent="0">
              <a:buNone/>
            </a:pPr>
            <a:r>
              <a:rPr lang="vi-VN"/>
              <a:t>c) </a:t>
            </a:r>
            <a:r>
              <a:rPr lang="ko-KR" altLang="en-US"/>
              <a:t>도커 이미지</a:t>
            </a:r>
            <a:endParaRPr lang="vi-VN" altLang="ko-KR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/>
              <a:t>매뉴얼 </a:t>
            </a:r>
            <a:r>
              <a:rPr lang="en-US" altLang="ko-KR"/>
              <a:t>(</a:t>
            </a:r>
            <a:r>
              <a:rPr lang="ko-KR" altLang="en-US"/>
              <a:t>편집 가능 형태</a:t>
            </a:r>
            <a:r>
              <a:rPr lang="en-US" altLang="ko-KR"/>
              <a:t>)</a:t>
            </a:r>
            <a:endParaRPr lang="vi-VN" altLang="ko-KR"/>
          </a:p>
          <a:p>
            <a:pPr lvl="1"/>
            <a:r>
              <a:rPr lang="ko-KR" altLang="en-US"/>
              <a:t>도커 내 모델 실행 방법</a:t>
            </a:r>
            <a:endParaRPr lang="en-US" altLang="ko-KR"/>
          </a:p>
          <a:p>
            <a:pPr marL="0" indent="0">
              <a:buNone/>
            </a:pPr>
            <a:r>
              <a:rPr lang="vi-VN" sz="1600" b="1"/>
              <a:t>(Inside docker container):</a:t>
            </a:r>
          </a:p>
          <a:p>
            <a:pPr marL="0" indent="0">
              <a:buNone/>
            </a:pPr>
            <a:endParaRPr lang="vi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D96F89-8F0D-FCAA-A2B2-9D4B311053C9}"/>
              </a:ext>
            </a:extLst>
          </p:cNvPr>
          <p:cNvSpPr txBox="1"/>
          <p:nvPr/>
        </p:nvSpPr>
        <p:spPr>
          <a:xfrm>
            <a:off x="757646" y="22624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b="1"/>
              <a:t>Running the trained model on validation set:</a:t>
            </a:r>
            <a:endParaRPr 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DE1763-C133-CC65-0282-845D437C5D6E}"/>
              </a:ext>
            </a:extLst>
          </p:cNvPr>
          <p:cNvSpPr txBox="1"/>
          <p:nvPr/>
        </p:nvSpPr>
        <p:spPr>
          <a:xfrm>
            <a:off x="961267" y="367556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Example:</a:t>
            </a:r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35C7F8D-2B46-49A7-B59B-0D8713460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7735" y="2848698"/>
            <a:ext cx="7922362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yolo detect val model=models/bee_yolov8.pt data=data/bee_train.yaml device=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project=results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056373-DEC0-2497-DCB3-65478DA89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58" y="4133109"/>
            <a:ext cx="10067684" cy="262086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5EE73DC-1337-5D8B-A3EF-E5454301E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7735" y="3306237"/>
            <a:ext cx="1279517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./val_script.sh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AA7029-C3D2-D66D-A1A3-C493663AD85E}"/>
              </a:ext>
            </a:extLst>
          </p:cNvPr>
          <p:cNvSpPr txBox="1"/>
          <p:nvPr/>
        </p:nvSpPr>
        <p:spPr>
          <a:xfrm>
            <a:off x="1534501" y="330623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087039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C9FAF-9F93-D763-2CBB-53A0E258E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646" y="461554"/>
            <a:ext cx="10596154" cy="5715409"/>
          </a:xfrm>
        </p:spPr>
        <p:txBody>
          <a:bodyPr/>
          <a:lstStyle/>
          <a:p>
            <a:pPr marL="0" indent="0">
              <a:buNone/>
            </a:pPr>
            <a:r>
              <a:rPr lang="vi-VN"/>
              <a:t>c) </a:t>
            </a:r>
            <a:r>
              <a:rPr lang="ko-KR" altLang="en-US"/>
              <a:t>도커 이미지</a:t>
            </a:r>
            <a:endParaRPr lang="vi-VN" altLang="ko-KR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/>
              <a:t>매뉴얼 </a:t>
            </a:r>
            <a:r>
              <a:rPr lang="en-US" altLang="ko-KR"/>
              <a:t>(</a:t>
            </a:r>
            <a:r>
              <a:rPr lang="ko-KR" altLang="en-US"/>
              <a:t>편집 가능 형태</a:t>
            </a:r>
            <a:r>
              <a:rPr lang="en-US" altLang="ko-KR"/>
              <a:t>)</a:t>
            </a:r>
            <a:endParaRPr lang="vi-VN" altLang="ko-KR"/>
          </a:p>
          <a:p>
            <a:pPr lvl="1"/>
            <a:r>
              <a:rPr lang="ko-KR" altLang="en-US"/>
              <a:t>도커 내 모델 실행 방법</a:t>
            </a:r>
            <a:endParaRPr lang="en-US" altLang="ko-KR"/>
          </a:p>
          <a:p>
            <a:pPr marL="0" indent="0">
              <a:buNone/>
            </a:pPr>
            <a:r>
              <a:rPr lang="vi-VN" sz="1600" b="1"/>
              <a:t>(Inside docker container):</a:t>
            </a:r>
          </a:p>
          <a:p>
            <a:pPr marL="0" indent="0">
              <a:buNone/>
            </a:pPr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1F542-91AA-9A8B-51E1-BD23B28C2615}"/>
              </a:ext>
            </a:extLst>
          </p:cNvPr>
          <p:cNvSpPr txBox="1"/>
          <p:nvPr/>
        </p:nvSpPr>
        <p:spPr>
          <a:xfrm>
            <a:off x="757646" y="1748183"/>
            <a:ext cx="46923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vi-VN" b="1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vi-VN" b="1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b="1"/>
              <a:t>Running the trained model on test set:</a:t>
            </a: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A9ADD1-667E-B1A4-F90C-8282AD8B4355}"/>
              </a:ext>
            </a:extLst>
          </p:cNvPr>
          <p:cNvSpPr txBox="1"/>
          <p:nvPr/>
        </p:nvSpPr>
        <p:spPr>
          <a:xfrm>
            <a:off x="757646" y="405490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Example: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14B3AB-0557-6B8F-FABB-AA1490CB8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069" y="2951091"/>
            <a:ext cx="7863050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yolo detect val model=models/bee_yolov8.pt data=data/bee_test.yaml device=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project=results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B3F04D-09BF-574E-DCBE-67198F9BC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069" y="3538446"/>
            <a:ext cx="1338828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./test_script.sh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5BF3CF-107C-E6D5-4C90-7D4A661E811D}"/>
              </a:ext>
            </a:extLst>
          </p:cNvPr>
          <p:cNvSpPr txBox="1"/>
          <p:nvPr/>
        </p:nvSpPr>
        <p:spPr>
          <a:xfrm>
            <a:off x="1330880" y="353844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4A2C95-734F-749E-801E-382A58FD0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697" y="4125801"/>
            <a:ext cx="5395866" cy="271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07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C9FAF-9F93-D763-2CBB-53A0E258E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646" y="461554"/>
            <a:ext cx="10596154" cy="5715409"/>
          </a:xfrm>
        </p:spPr>
        <p:txBody>
          <a:bodyPr/>
          <a:lstStyle/>
          <a:p>
            <a:pPr marL="0" indent="0">
              <a:buNone/>
            </a:pPr>
            <a:r>
              <a:rPr lang="vi-VN"/>
              <a:t>c) </a:t>
            </a:r>
            <a:r>
              <a:rPr lang="ko-KR" altLang="en-US"/>
              <a:t>도커 이미지</a:t>
            </a:r>
            <a:endParaRPr lang="vi-VN" altLang="ko-KR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/>
              <a:t>매뉴얼 </a:t>
            </a:r>
            <a:r>
              <a:rPr lang="en-US" altLang="ko-KR"/>
              <a:t>(</a:t>
            </a:r>
            <a:r>
              <a:rPr lang="ko-KR" altLang="en-US"/>
              <a:t>편집 가능 형태</a:t>
            </a:r>
            <a:r>
              <a:rPr lang="en-US" altLang="ko-KR"/>
              <a:t>)</a:t>
            </a:r>
            <a:endParaRPr lang="vi-VN" altLang="ko-KR"/>
          </a:p>
          <a:p>
            <a:pPr lvl="1"/>
            <a:r>
              <a:rPr lang="ko-KR" altLang="en-US"/>
              <a:t>도커 내 모델 실행 방법</a:t>
            </a:r>
            <a:endParaRPr lang="en-US" altLang="ko-KR"/>
          </a:p>
          <a:p>
            <a:pPr marL="0" indent="0">
              <a:buNone/>
            </a:pPr>
            <a:r>
              <a:rPr lang="vi-VN" sz="1600" b="1"/>
              <a:t>(Inside docker container):</a:t>
            </a:r>
          </a:p>
          <a:p>
            <a:pPr marL="0" indent="0">
              <a:buNone/>
            </a:pPr>
            <a:endParaRPr lang="vi-V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06AD37-23EA-2328-8BEC-79725605564C}"/>
              </a:ext>
            </a:extLst>
          </p:cNvPr>
          <p:cNvSpPr txBox="1"/>
          <p:nvPr/>
        </p:nvSpPr>
        <p:spPr>
          <a:xfrm>
            <a:off x="810133" y="2279578"/>
            <a:ext cx="2704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b="1"/>
              <a:t>Training new model:</a:t>
            </a:r>
            <a:endParaRPr lang="en-US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C2CEFB-DBF3-6B83-75DC-698AE186CD4A}"/>
              </a:ext>
            </a:extLst>
          </p:cNvPr>
          <p:cNvSpPr txBox="1"/>
          <p:nvPr/>
        </p:nvSpPr>
        <p:spPr>
          <a:xfrm>
            <a:off x="1334355" y="363482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Example: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6DF6DC-8615-B71C-369A-9BF51C84E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437" y="2789357"/>
            <a:ext cx="9611927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yolo detect train data=data/bee_train.yaml model=models/yolov8m.pt epochs=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imgsz=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640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device=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64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D6848E-D2D6-4D36-96F2-1F80E47B8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823" y="3760867"/>
            <a:ext cx="6817086" cy="29584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66FDE34-3F48-4E75-521C-123C9BFBA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437" y="3218522"/>
            <a:ext cx="1398140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./train_script.sh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AF0A14-4FB7-74A3-2060-705F5493CFCA}"/>
              </a:ext>
            </a:extLst>
          </p:cNvPr>
          <p:cNvSpPr txBox="1"/>
          <p:nvPr/>
        </p:nvSpPr>
        <p:spPr>
          <a:xfrm>
            <a:off x="731248" y="321852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138441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0008B-37EB-80AB-65B9-ECEF29B54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243840"/>
            <a:ext cx="10787743" cy="5933123"/>
          </a:xfrm>
        </p:spPr>
        <p:txBody>
          <a:bodyPr/>
          <a:lstStyle/>
          <a:p>
            <a:pPr marL="0" indent="0">
              <a:buNone/>
            </a:pPr>
            <a:r>
              <a:rPr lang="vi-VN"/>
              <a:t>d) </a:t>
            </a:r>
            <a:r>
              <a:rPr lang="ko-KR" altLang="en-US"/>
              <a:t>평가용 데이터셋 </a:t>
            </a:r>
            <a:r>
              <a:rPr lang="en-US" altLang="ko-KR"/>
              <a:t>+ </a:t>
            </a:r>
            <a:r>
              <a:rPr lang="ko-KR" altLang="en-US"/>
              <a:t>목록</a:t>
            </a:r>
            <a:endParaRPr lang="vi-VN" altLang="ko-KR"/>
          </a:p>
          <a:p>
            <a:pPr marL="571500" indent="-571500">
              <a:buFont typeface="+mj-lt"/>
              <a:buAutoNum type="romanLcPeriod"/>
            </a:pPr>
            <a:r>
              <a:rPr lang="en-US"/>
              <a:t>Test dataset + list</a:t>
            </a:r>
            <a:endParaRPr lang="vi-VN"/>
          </a:p>
          <a:p>
            <a:pPr>
              <a:buFont typeface="Wingdings" panose="05000000000000000000" pitchFamily="2" charset="2"/>
              <a:buChar char="§"/>
            </a:pPr>
            <a:r>
              <a:rPr lang="vi-VN" sz="1800"/>
              <a:t>Number of testing images: </a:t>
            </a:r>
            <a:r>
              <a:rPr lang="en-US" sz="1800" b="1"/>
              <a:t>32000 </a:t>
            </a:r>
            <a:r>
              <a:rPr lang="vi-VN" sz="1800" b="1"/>
              <a:t>images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sz="1800"/>
              <a:t>Download list of testing images</a:t>
            </a:r>
            <a:r>
              <a:rPr lang="en-US" sz="1800"/>
              <a:t> (txt)</a:t>
            </a:r>
            <a:r>
              <a:rPr lang="vi-VN" sz="1800"/>
              <a:t>:</a:t>
            </a:r>
            <a:r>
              <a:rPr lang="en-US" sz="1800"/>
              <a:t> </a:t>
            </a:r>
            <a:r>
              <a:rPr lang="en-US" sz="1800">
                <a:solidFill>
                  <a:srgbClr val="00B0F0"/>
                </a:solidFill>
                <a:hlinkClick r:id="rId2"/>
              </a:rPr>
              <a:t>http://gofile.me/6Bnnl/DWoRrogmu</a:t>
            </a:r>
            <a:endParaRPr lang="en-US" sz="180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vi-VN" sz="1800"/>
              <a:t>Download </a:t>
            </a:r>
            <a:r>
              <a:rPr lang="en-US" sz="1800"/>
              <a:t>testing dataset (files): </a:t>
            </a:r>
            <a:r>
              <a:rPr lang="en-US" sz="1800" u="sng">
                <a:solidFill>
                  <a:srgbClr val="00B0F0"/>
                </a:solidFill>
              </a:rPr>
              <a:t>http://gofile.me/6Bnnl/n6KTbN97F</a:t>
            </a:r>
          </a:p>
        </p:txBody>
      </p:sp>
    </p:spTree>
    <p:extLst>
      <p:ext uri="{BB962C8B-B14F-4D97-AF65-F5344CB8AC3E}">
        <p14:creationId xmlns:p14="http://schemas.microsoft.com/office/powerpoint/2010/main" val="3241791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0829B-772C-CA7B-7B0B-5EDC5AAAD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435429"/>
            <a:ext cx="10918371" cy="5715409"/>
          </a:xfrm>
        </p:spPr>
        <p:txBody>
          <a:bodyPr/>
          <a:lstStyle/>
          <a:p>
            <a:pPr marL="0" indent="0">
              <a:buNone/>
            </a:pPr>
            <a:r>
              <a:rPr lang="vi-VN"/>
              <a:t>e) </a:t>
            </a:r>
            <a:r>
              <a:rPr lang="ko-KR" altLang="en-US"/>
              <a:t>검증환경 준비 확인서 </a:t>
            </a:r>
            <a:r>
              <a:rPr lang="en-US" altLang="ko-KR"/>
              <a:t>(</a:t>
            </a:r>
            <a:r>
              <a:rPr lang="ko-KR" altLang="en-US"/>
              <a:t>주관기관</a:t>
            </a:r>
            <a:r>
              <a:rPr lang="en-US" altLang="ko-KR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49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779EA-B5A7-02D8-F620-647865FE5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374469"/>
            <a:ext cx="10787743" cy="5802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/>
              <a:t>f) </a:t>
            </a:r>
            <a:r>
              <a:rPr lang="ko-KR" altLang="en-US"/>
              <a:t>학습 정보</a:t>
            </a:r>
            <a:endParaRPr lang="vi-VN" altLang="ko-KR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/>
              <a:t>데이터 </a:t>
            </a:r>
            <a:r>
              <a:rPr lang="en-US"/>
              <a:t>split </a:t>
            </a:r>
            <a:r>
              <a:rPr lang="ko-KR" altLang="en-US"/>
              <a:t>정보 </a:t>
            </a:r>
            <a:r>
              <a:rPr lang="en-US" altLang="ko-KR"/>
              <a:t>(</a:t>
            </a:r>
            <a:r>
              <a:rPr lang="en-US"/>
              <a:t>Train, Validation, Test data)</a:t>
            </a:r>
            <a:endParaRPr lang="vi-VN"/>
          </a:p>
          <a:p>
            <a:pPr lvl="1"/>
            <a:r>
              <a:rPr lang="vi-VN" sz="1800" b="1"/>
              <a:t>Train: 32628 (original images) + 7267 (enhanced images)</a:t>
            </a:r>
          </a:p>
          <a:p>
            <a:pPr lvl="1"/>
            <a:r>
              <a:rPr lang="vi-VN" sz="1800" b="1"/>
              <a:t>Validation: 16000 (images)</a:t>
            </a:r>
          </a:p>
          <a:p>
            <a:pPr lvl="1"/>
            <a:r>
              <a:rPr lang="vi-VN" sz="1800" b="1"/>
              <a:t>Testing: </a:t>
            </a:r>
            <a:r>
              <a:rPr lang="en-US" sz="1800" b="1"/>
              <a:t>32000</a:t>
            </a:r>
            <a:r>
              <a:rPr lang="vi-VN" sz="1800" b="1"/>
              <a:t> (images)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sz="2200" b="1"/>
              <a:t>Dataset (Yolo converted format):</a:t>
            </a:r>
            <a:r>
              <a:rPr lang="en-US" sz="2200" b="1"/>
              <a:t> </a:t>
            </a:r>
            <a:r>
              <a:rPr lang="en-US" sz="2200">
                <a:solidFill>
                  <a:srgbClr val="00B0F0"/>
                </a:solidFill>
              </a:rPr>
              <a:t>http://gofile.me/6Bnnl/65aUCEgP4</a:t>
            </a:r>
            <a:endParaRPr lang="vi-VN" sz="220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vi-VN" sz="2200"/>
              <a:t>Server: </a:t>
            </a:r>
            <a:r>
              <a:rPr lang="vi-VN" sz="2400">
                <a:hlinkClick r:id="rId2"/>
              </a:rPr>
              <a:t>http://192.168.1.240:5000/</a:t>
            </a:r>
            <a:r>
              <a:rPr lang="vi-VN" sz="2400"/>
              <a:t> /volume2/</a:t>
            </a:r>
            <a:r>
              <a:rPr lang="ko-KR" altLang="en-US" sz="2400"/>
              <a:t>도휴중</a:t>
            </a:r>
            <a:r>
              <a:rPr lang="en-US" altLang="ko-KR" sz="2400"/>
              <a:t>/1.</a:t>
            </a:r>
            <a:r>
              <a:rPr lang="vi-VN" sz="2400"/>
              <a:t>DATASET/BEE/combined/yolo_format_dataset</a:t>
            </a:r>
          </a:p>
          <a:p>
            <a:pPr>
              <a:buFont typeface="Wingdings" panose="05000000000000000000" pitchFamily="2" charset="2"/>
              <a:buChar char="§"/>
            </a:pPr>
            <a:endParaRPr lang="vi-VN" sz="2200"/>
          </a:p>
          <a:p>
            <a:pPr marL="1028700" lvl="1" indent="-571500">
              <a:buFont typeface="+mj-lt"/>
              <a:buAutoNum type="arabicPeriod"/>
            </a:pPr>
            <a:endParaRPr lang="vi-VN" altLang="ko-K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5AA47-8594-4DA7-E40E-36A20A4F2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647" y="3510875"/>
            <a:ext cx="5972861" cy="316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64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779EA-B5A7-02D8-F620-647865FE5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374469"/>
            <a:ext cx="10787743" cy="5802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/>
              <a:t>f) </a:t>
            </a:r>
            <a:r>
              <a:rPr lang="ko-KR" altLang="en-US"/>
              <a:t>학습 정보</a:t>
            </a:r>
            <a:endParaRPr lang="vi-VN" altLang="ko-KR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/>
              <a:t>사용된 하이퍼 파라미터 </a:t>
            </a:r>
            <a:r>
              <a:rPr lang="en-US" altLang="ko-KR"/>
              <a:t>(</a:t>
            </a:r>
            <a:r>
              <a:rPr lang="en-US"/>
              <a:t>epoch, batch, learning rate </a:t>
            </a:r>
            <a:r>
              <a:rPr lang="ko-KR" altLang="en-US"/>
              <a:t>등</a:t>
            </a:r>
            <a:r>
              <a:rPr lang="en-US" altLang="ko-KR"/>
              <a:t>)</a:t>
            </a:r>
            <a:endParaRPr lang="vi-VN" altLang="ko-KR"/>
          </a:p>
          <a:p>
            <a:pPr lvl="1"/>
            <a:r>
              <a:rPr lang="vi-VN" altLang="ko-KR"/>
              <a:t>Epochs: 20 epochs</a:t>
            </a:r>
          </a:p>
          <a:p>
            <a:pPr lvl="1"/>
            <a:r>
              <a:rPr lang="vi-VN" altLang="ko-KR"/>
              <a:t>Batch: 32</a:t>
            </a:r>
          </a:p>
          <a:p>
            <a:pPr lvl="1"/>
            <a:r>
              <a:rPr lang="vi-VN" altLang="ko-KR"/>
              <a:t>Learning rate: 0.01</a:t>
            </a:r>
          </a:p>
          <a:p>
            <a:pPr lvl="1"/>
            <a:r>
              <a:rPr lang="vi-VN" altLang="ko-KR"/>
              <a:t>Input size: 640</a:t>
            </a:r>
          </a:p>
          <a:p>
            <a:pPr lvl="1"/>
            <a:r>
              <a:rPr lang="vi-VN" altLang="ko-KR"/>
              <a:t>Model Type: Yolov8m</a:t>
            </a:r>
          </a:p>
          <a:p>
            <a:pPr lvl="1"/>
            <a:endParaRPr lang="vi-VN" altLang="ko-KR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/>
              <a:t>학습 코드</a:t>
            </a:r>
            <a:endParaRPr lang="vi-VN" altLang="ko-KR"/>
          </a:p>
          <a:p>
            <a:pPr lvl="1"/>
            <a:r>
              <a:rPr lang="vi-VN" altLang="ko-KR"/>
              <a:t>(inside container) training code: </a:t>
            </a:r>
            <a:r>
              <a:rPr lang="vi-VN" altLang="ko-KR" i="1"/>
              <a:t>“/usr/src/ultralytics/ultralytics/models/yolo/detect/train.py”</a:t>
            </a:r>
          </a:p>
          <a:p>
            <a:pPr marL="1028700" lvl="1" indent="-571500">
              <a:buFont typeface="+mj-lt"/>
              <a:buAutoNum type="arabicPeriod"/>
            </a:pPr>
            <a:endParaRPr lang="vi-VN" altLang="ko-KR"/>
          </a:p>
        </p:txBody>
      </p:sp>
    </p:spTree>
    <p:extLst>
      <p:ext uri="{BB962C8B-B14F-4D97-AF65-F5344CB8AC3E}">
        <p14:creationId xmlns:p14="http://schemas.microsoft.com/office/powerpoint/2010/main" val="2615705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779EA-B5A7-02D8-F620-647865FE5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374469"/>
            <a:ext cx="10787743" cy="5802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/>
              <a:t>f) </a:t>
            </a:r>
            <a:r>
              <a:rPr lang="ko-KR" altLang="en-US"/>
              <a:t>학습 정보</a:t>
            </a:r>
            <a:endParaRPr lang="vi-VN" altLang="ko-KR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/>
              <a:t>학습 로그</a:t>
            </a:r>
            <a:endParaRPr lang="vi-VN" altLang="ko-KR"/>
          </a:p>
          <a:p>
            <a:pPr>
              <a:buFont typeface="Wingdings" panose="05000000000000000000" pitchFamily="2" charset="2"/>
              <a:buChar char="§"/>
            </a:pPr>
            <a:endParaRPr lang="vi-VN" altLang="ko-KR"/>
          </a:p>
          <a:p>
            <a:pPr>
              <a:buFont typeface="Wingdings" panose="05000000000000000000" pitchFamily="2" charset="2"/>
              <a:buChar char="§"/>
            </a:pPr>
            <a:endParaRPr lang="vi-VN" altLang="ko-KR"/>
          </a:p>
          <a:p>
            <a:pPr>
              <a:buFont typeface="Wingdings" panose="05000000000000000000" pitchFamily="2" charset="2"/>
              <a:buChar char="§"/>
            </a:pPr>
            <a:endParaRPr lang="vi-VN" altLang="ko-KR"/>
          </a:p>
          <a:p>
            <a:pPr>
              <a:buFont typeface="Wingdings" panose="05000000000000000000" pitchFamily="2" charset="2"/>
              <a:buChar char="§"/>
            </a:pPr>
            <a:endParaRPr lang="vi-VN" altLang="ko-KR"/>
          </a:p>
          <a:p>
            <a:pPr>
              <a:buFont typeface="Wingdings" panose="05000000000000000000" pitchFamily="2" charset="2"/>
              <a:buChar char="§"/>
            </a:pPr>
            <a:endParaRPr lang="vi-VN" altLang="ko-KR"/>
          </a:p>
          <a:p>
            <a:pPr>
              <a:buFont typeface="Wingdings" panose="05000000000000000000" pitchFamily="2" charset="2"/>
              <a:buChar char="§"/>
            </a:pPr>
            <a:endParaRPr lang="vi-VN" altLang="ko-KR"/>
          </a:p>
          <a:p>
            <a:pPr>
              <a:buFont typeface="Wingdings" panose="05000000000000000000" pitchFamily="2" charset="2"/>
              <a:buChar char="§"/>
            </a:pPr>
            <a:endParaRPr lang="vi-VN" altLang="ko-KR"/>
          </a:p>
          <a:p>
            <a:pPr marL="1028700" lvl="1" indent="-571500">
              <a:buFont typeface="+mj-lt"/>
              <a:buAutoNum type="arabicPeriod"/>
            </a:pPr>
            <a:endParaRPr lang="vi-VN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C5DD4A-BAA0-2F28-A52D-A58B61670730}"/>
              </a:ext>
            </a:extLst>
          </p:cNvPr>
          <p:cNvSpPr txBox="1"/>
          <p:nvPr/>
        </p:nvSpPr>
        <p:spPr>
          <a:xfrm>
            <a:off x="1548142" y="576116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/>
              <a:t>Starting</a:t>
            </a:r>
            <a:endParaRPr lang="en-US" b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30B3CE-96C9-5205-DC8C-40D57B2E4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42" y="1452267"/>
            <a:ext cx="8700381" cy="42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84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779EA-B5A7-02D8-F620-647865FE5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374469"/>
            <a:ext cx="10787743" cy="5802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/>
              <a:t>f) </a:t>
            </a:r>
            <a:r>
              <a:rPr lang="ko-KR" altLang="en-US"/>
              <a:t>학습 정보</a:t>
            </a:r>
            <a:endParaRPr lang="vi-VN" altLang="ko-KR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/>
              <a:t>학습 로그</a:t>
            </a:r>
            <a:endParaRPr lang="vi-VN" altLang="ko-KR"/>
          </a:p>
          <a:p>
            <a:pPr>
              <a:buFont typeface="Wingdings" panose="05000000000000000000" pitchFamily="2" charset="2"/>
              <a:buChar char="§"/>
            </a:pPr>
            <a:endParaRPr lang="vi-VN" altLang="ko-KR"/>
          </a:p>
          <a:p>
            <a:pPr>
              <a:buFont typeface="Wingdings" panose="05000000000000000000" pitchFamily="2" charset="2"/>
              <a:buChar char="§"/>
            </a:pPr>
            <a:endParaRPr lang="vi-VN" altLang="ko-KR"/>
          </a:p>
          <a:p>
            <a:pPr>
              <a:buFont typeface="Wingdings" panose="05000000000000000000" pitchFamily="2" charset="2"/>
              <a:buChar char="§"/>
            </a:pPr>
            <a:endParaRPr lang="vi-VN" altLang="ko-KR"/>
          </a:p>
          <a:p>
            <a:pPr>
              <a:buFont typeface="Wingdings" panose="05000000000000000000" pitchFamily="2" charset="2"/>
              <a:buChar char="§"/>
            </a:pPr>
            <a:endParaRPr lang="vi-VN" altLang="ko-KR"/>
          </a:p>
          <a:p>
            <a:pPr>
              <a:buFont typeface="Wingdings" panose="05000000000000000000" pitchFamily="2" charset="2"/>
              <a:buChar char="§"/>
            </a:pPr>
            <a:endParaRPr lang="vi-VN" altLang="ko-KR"/>
          </a:p>
          <a:p>
            <a:pPr>
              <a:buFont typeface="Wingdings" panose="05000000000000000000" pitchFamily="2" charset="2"/>
              <a:buChar char="§"/>
            </a:pPr>
            <a:endParaRPr lang="vi-VN" altLang="ko-KR"/>
          </a:p>
          <a:p>
            <a:pPr>
              <a:buFont typeface="Wingdings" panose="05000000000000000000" pitchFamily="2" charset="2"/>
              <a:buChar char="§"/>
            </a:pPr>
            <a:endParaRPr lang="vi-VN" altLang="ko-KR"/>
          </a:p>
          <a:p>
            <a:pPr marL="1028700" lvl="1" indent="-571500">
              <a:buFont typeface="+mj-lt"/>
              <a:buAutoNum type="arabicPeriod"/>
            </a:pPr>
            <a:endParaRPr lang="vi-VN" altLang="ko-K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033A86-BBF2-3D53-A99B-70DC17B6D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478" y="1553892"/>
            <a:ext cx="7414789" cy="41087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4EEDF7-53D9-73C6-ACE0-CB5702EA3778}"/>
              </a:ext>
            </a:extLst>
          </p:cNvPr>
          <p:cNvSpPr txBox="1"/>
          <p:nvPr/>
        </p:nvSpPr>
        <p:spPr>
          <a:xfrm>
            <a:off x="1774478" y="5807631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Finishing</a:t>
            </a:r>
          </a:p>
        </p:txBody>
      </p:sp>
    </p:spTree>
    <p:extLst>
      <p:ext uri="{BB962C8B-B14F-4D97-AF65-F5344CB8AC3E}">
        <p14:creationId xmlns:p14="http://schemas.microsoft.com/office/powerpoint/2010/main" val="185624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0629E-6B92-8B92-39D0-2C07BA607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94" y="122120"/>
            <a:ext cx="10900954" cy="5593489"/>
          </a:xfrm>
        </p:spPr>
        <p:txBody>
          <a:bodyPr/>
          <a:lstStyle/>
          <a:p>
            <a:pPr marL="0" indent="0">
              <a:buNone/>
            </a:pPr>
            <a:r>
              <a:rPr lang="vi-VN"/>
              <a:t>b) </a:t>
            </a:r>
            <a:r>
              <a:rPr lang="ko-KR" altLang="en-US"/>
              <a:t>평가 수행 및 결과 로그</a:t>
            </a:r>
            <a:endParaRPr lang="vi-VN" altLang="ko-KR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/>
              <a:t> 시작 시 </a:t>
            </a:r>
            <a:r>
              <a:rPr lang="vi-VN"/>
              <a:t>TIME STAMP +</a:t>
            </a:r>
            <a:r>
              <a:rPr lang="ko-KR" altLang="en-US"/>
              <a:t>완료 후 </a:t>
            </a:r>
            <a:r>
              <a:rPr lang="en-US"/>
              <a:t>TIME STAMP</a:t>
            </a:r>
            <a:r>
              <a:rPr lang="vi-VN"/>
              <a:t> +</a:t>
            </a:r>
            <a:r>
              <a:rPr lang="en-US"/>
              <a:t>CLASS </a:t>
            </a:r>
            <a:r>
              <a:rPr lang="ko-KR" altLang="en-US"/>
              <a:t>당 결과 값</a:t>
            </a:r>
            <a:endParaRPr lang="vi-VN" altLang="ko-KR"/>
          </a:p>
          <a:p>
            <a:pPr marL="0" indent="0">
              <a:buNone/>
            </a:pPr>
            <a:endParaRPr lang="vi-VN"/>
          </a:p>
          <a:p>
            <a:pPr marL="0" indent="0">
              <a:buNone/>
            </a:pPr>
            <a:endParaRPr lang="vi-VN"/>
          </a:p>
          <a:p>
            <a:pPr marL="0" indent="0">
              <a:buNone/>
            </a:pPr>
            <a:endParaRPr lang="vi-VN"/>
          </a:p>
          <a:p>
            <a:pPr marL="0" indent="0">
              <a:buNone/>
            </a:pPr>
            <a:endParaRPr lang="vi-VN"/>
          </a:p>
          <a:p>
            <a:pPr marL="0" indent="0">
              <a:buNone/>
            </a:pPr>
            <a:endParaRPr lang="vi-VN"/>
          </a:p>
          <a:p>
            <a:pPr marL="571500" indent="-571500">
              <a:buFont typeface="+mj-lt"/>
              <a:buAutoNum type="romanLcPeriod"/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D38F4-D316-2DF6-4DA0-78B43C62FD9D}"/>
              </a:ext>
            </a:extLst>
          </p:cNvPr>
          <p:cNvSpPr txBox="1"/>
          <p:nvPr/>
        </p:nvSpPr>
        <p:spPr>
          <a:xfrm>
            <a:off x="3990046" y="3820154"/>
            <a:ext cx="392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/>
              <a:t>Running yolov8 model on </a:t>
            </a:r>
            <a:r>
              <a:rPr lang="vi-VN" b="1">
                <a:solidFill>
                  <a:srgbClr val="FF0000"/>
                </a:solidFill>
              </a:rPr>
              <a:t>Test set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8DD1BB-7165-D3A0-8A34-94E1CEDBA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132" y="4330289"/>
            <a:ext cx="5823701" cy="20362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DAF53F-F437-DDCD-94BD-1C27F78F7A92}"/>
              </a:ext>
            </a:extLst>
          </p:cNvPr>
          <p:cNvSpPr txBox="1"/>
          <p:nvPr/>
        </p:nvSpPr>
        <p:spPr>
          <a:xfrm>
            <a:off x="3673678" y="6366548"/>
            <a:ext cx="455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/>
              <a:t>Running yolov8 model on </a:t>
            </a:r>
            <a:r>
              <a:rPr lang="vi-VN" b="1">
                <a:solidFill>
                  <a:srgbClr val="FF0000"/>
                </a:solidFill>
              </a:rPr>
              <a:t>Validation set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28760A-785F-5C76-7CE3-74074E782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820" y="1107615"/>
            <a:ext cx="5395866" cy="271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55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779EA-B5A7-02D8-F620-647865FE5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374469"/>
            <a:ext cx="10787743" cy="58024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vi-VN"/>
              <a:t>f) </a:t>
            </a:r>
            <a:r>
              <a:rPr lang="ko-KR" altLang="en-US"/>
              <a:t>학습 정보</a:t>
            </a:r>
            <a:endParaRPr lang="vi-VN" altLang="ko-KR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/>
              <a:t>학습된 파일 </a:t>
            </a:r>
            <a:r>
              <a:rPr lang="en-US" altLang="ko-KR"/>
              <a:t>(</a:t>
            </a:r>
            <a:r>
              <a:rPr lang="vi-VN" altLang="ko-KR"/>
              <a:t>weights)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vi-VN" altLang="ko-KR" sz="1800"/>
              <a:t>Dowload weights file: </a:t>
            </a:r>
            <a:r>
              <a:rPr lang="vi-VN" altLang="ko-KR" sz="1800">
                <a:solidFill>
                  <a:srgbClr val="00B0F0"/>
                </a:solidFill>
                <a:hlinkClick r:id="rId2"/>
              </a:rPr>
              <a:t>http://gofile.me/6Bnnl/UXFWY9W5V</a:t>
            </a:r>
            <a:endParaRPr lang="vi-VN" altLang="ko-KR" sz="1800">
              <a:solidFill>
                <a:srgbClr val="00B0F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vi-VN" altLang="ko-KR" sz="1800"/>
              <a:t>Inside docker container: “/usr/src/visionin_bee/models/bee_yolov8.pt”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altLang="ko-KR" sz="2200"/>
              <a:t>Training Graph: </a:t>
            </a:r>
          </a:p>
          <a:p>
            <a:pPr>
              <a:buFont typeface="Wingdings" panose="05000000000000000000" pitchFamily="2" charset="2"/>
              <a:buChar char="§"/>
            </a:pPr>
            <a:endParaRPr lang="vi-VN" altLang="ko-KR" sz="2200"/>
          </a:p>
          <a:p>
            <a:pPr>
              <a:buFont typeface="Wingdings" panose="05000000000000000000" pitchFamily="2" charset="2"/>
              <a:buChar char="§"/>
            </a:pPr>
            <a:endParaRPr lang="vi-VN" altLang="ko-KR" sz="2200"/>
          </a:p>
          <a:p>
            <a:pPr>
              <a:buFont typeface="Wingdings" panose="05000000000000000000" pitchFamily="2" charset="2"/>
              <a:buChar char="§"/>
            </a:pPr>
            <a:endParaRPr lang="vi-VN" altLang="ko-KR" sz="2200"/>
          </a:p>
          <a:p>
            <a:pPr>
              <a:buFont typeface="Wingdings" panose="05000000000000000000" pitchFamily="2" charset="2"/>
              <a:buChar char="§"/>
            </a:pPr>
            <a:endParaRPr lang="vi-VN" altLang="ko-KR" sz="2200"/>
          </a:p>
          <a:p>
            <a:pPr>
              <a:buFont typeface="Wingdings" panose="05000000000000000000" pitchFamily="2" charset="2"/>
              <a:buChar char="§"/>
            </a:pPr>
            <a:endParaRPr lang="vi-VN" altLang="ko-KR" sz="2200"/>
          </a:p>
          <a:p>
            <a:pPr>
              <a:buFont typeface="Wingdings" panose="05000000000000000000" pitchFamily="2" charset="2"/>
              <a:buChar char="§"/>
            </a:pPr>
            <a:endParaRPr lang="vi-VN" altLang="ko-KR" sz="2200"/>
          </a:p>
          <a:p>
            <a:pPr>
              <a:buFont typeface="Wingdings" panose="05000000000000000000" pitchFamily="2" charset="2"/>
              <a:buChar char="§"/>
            </a:pPr>
            <a:endParaRPr lang="vi-VN" altLang="ko-KR" sz="2200"/>
          </a:p>
          <a:p>
            <a:pPr>
              <a:buFont typeface="Wingdings" panose="05000000000000000000" pitchFamily="2" charset="2"/>
              <a:buChar char="§"/>
            </a:pPr>
            <a:endParaRPr lang="vi-VN" altLang="ko-KR" sz="2200"/>
          </a:p>
          <a:p>
            <a:pPr>
              <a:buFont typeface="Wingdings" panose="05000000000000000000" pitchFamily="2" charset="2"/>
              <a:buChar char="§"/>
            </a:pPr>
            <a:r>
              <a:rPr lang="vi-VN" altLang="ko-KR" sz="2200"/>
              <a:t>Training Time: ~14 hours (Tue Nov 14 06:32:54 ~ Tue Nov 14 20:17:18)</a:t>
            </a:r>
          </a:p>
          <a:p>
            <a:pPr>
              <a:buFont typeface="Wingdings" panose="05000000000000000000" pitchFamily="2" charset="2"/>
              <a:buChar char="§"/>
            </a:pPr>
            <a:endParaRPr lang="vi-VN" altLang="ko-KR" sz="2200"/>
          </a:p>
          <a:p>
            <a:pPr lvl="1">
              <a:buFont typeface="Wingdings" panose="05000000000000000000" pitchFamily="2" charset="2"/>
              <a:buChar char="§"/>
            </a:pPr>
            <a:endParaRPr lang="vi-VN" altLang="ko-KR" sz="1800"/>
          </a:p>
          <a:p>
            <a:pPr>
              <a:buFont typeface="Wingdings" panose="05000000000000000000" pitchFamily="2" charset="2"/>
              <a:buChar char="§"/>
            </a:pPr>
            <a:endParaRPr lang="vi-VN" altLang="ko-KR"/>
          </a:p>
          <a:p>
            <a:pPr>
              <a:buFont typeface="Wingdings" panose="05000000000000000000" pitchFamily="2" charset="2"/>
              <a:buChar char="§"/>
            </a:pPr>
            <a:endParaRPr lang="vi-VN" altLang="ko-KR"/>
          </a:p>
          <a:p>
            <a:pPr>
              <a:buFont typeface="Wingdings" panose="05000000000000000000" pitchFamily="2" charset="2"/>
              <a:buChar char="§"/>
            </a:pPr>
            <a:endParaRPr lang="vi-VN" altLang="ko-KR"/>
          </a:p>
          <a:p>
            <a:pPr>
              <a:buFont typeface="Wingdings" panose="05000000000000000000" pitchFamily="2" charset="2"/>
              <a:buChar char="§"/>
            </a:pPr>
            <a:endParaRPr lang="vi-VN" altLang="ko-KR"/>
          </a:p>
          <a:p>
            <a:pPr>
              <a:buFont typeface="Wingdings" panose="05000000000000000000" pitchFamily="2" charset="2"/>
              <a:buChar char="§"/>
            </a:pPr>
            <a:endParaRPr lang="vi-VN" altLang="ko-KR"/>
          </a:p>
          <a:p>
            <a:pPr>
              <a:buFont typeface="Wingdings" panose="05000000000000000000" pitchFamily="2" charset="2"/>
              <a:buChar char="§"/>
            </a:pPr>
            <a:endParaRPr lang="vi-VN" altLang="ko-KR"/>
          </a:p>
          <a:p>
            <a:pPr>
              <a:buFont typeface="Wingdings" panose="05000000000000000000" pitchFamily="2" charset="2"/>
              <a:buChar char="§"/>
            </a:pPr>
            <a:endParaRPr lang="vi-VN" altLang="ko-KR"/>
          </a:p>
          <a:p>
            <a:pPr marL="1028700" lvl="1" indent="-571500">
              <a:buFont typeface="+mj-lt"/>
              <a:buAutoNum type="arabicPeriod"/>
            </a:pPr>
            <a:endParaRPr lang="vi-VN" altLang="ko-K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E8B504-EBED-58BF-6D69-3C6629907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613" y="1941651"/>
            <a:ext cx="6732774" cy="336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92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A8080-52DC-824E-BA47-9927C42BD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" y="557349"/>
            <a:ext cx="10683240" cy="5619614"/>
          </a:xfrm>
        </p:spPr>
        <p:txBody>
          <a:bodyPr/>
          <a:lstStyle/>
          <a:p>
            <a:pPr marL="0" indent="0">
              <a:buNone/>
            </a:pPr>
            <a:r>
              <a:rPr lang="vi-VN"/>
              <a:t>g) </a:t>
            </a:r>
            <a:r>
              <a:rPr lang="ko-KR" altLang="en-US"/>
              <a:t>전이학습을 위한 초기 모델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5E61AC-0730-D78E-841C-E374A563D46A}"/>
              </a:ext>
            </a:extLst>
          </p:cNvPr>
          <p:cNvSpPr txBox="1"/>
          <p:nvPr/>
        </p:nvSpPr>
        <p:spPr>
          <a:xfrm>
            <a:off x="851026" y="1376127"/>
            <a:ext cx="550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/>
              <a:t>Training from scratch, not use pre-trained models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07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0629E-6B92-8B92-39D0-2C07BA607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846" y="583474"/>
            <a:ext cx="10900954" cy="5593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/>
              <a:t>b) </a:t>
            </a:r>
            <a:r>
              <a:rPr lang="ko-KR" altLang="en-US"/>
              <a:t>평가 수행 및 결과 로그</a:t>
            </a:r>
            <a:endParaRPr lang="vi-VN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/>
              <a:t>실행 명령어 </a:t>
            </a:r>
            <a:r>
              <a:rPr lang="en-US" altLang="ko-KR"/>
              <a:t>(</a:t>
            </a:r>
            <a:r>
              <a:rPr lang="en-US"/>
              <a:t>LOG</a:t>
            </a:r>
            <a:r>
              <a:rPr lang="vi-VN"/>
              <a:t>)</a:t>
            </a:r>
          </a:p>
          <a:p>
            <a:pPr lvl="1"/>
            <a:r>
              <a:rPr lang="vi-VN"/>
              <a:t>Testing:</a:t>
            </a:r>
            <a:endParaRPr lang="en-US"/>
          </a:p>
          <a:p>
            <a:pPr marL="457200" lvl="1" indent="0">
              <a:buNone/>
            </a:pPr>
            <a:r>
              <a:rPr lang="en-US" sz="1800" i="1"/>
              <a:t>Testing Results Log: </a:t>
            </a:r>
            <a:r>
              <a:rPr lang="en-US" sz="1800" i="1" u="sng">
                <a:solidFill>
                  <a:srgbClr val="00B0F0"/>
                </a:solidFill>
              </a:rPr>
              <a:t>http://gofile.me/6Bnnl/fo65NDFbZ</a:t>
            </a:r>
            <a:endParaRPr lang="vi-VN" i="1" u="sng">
              <a:solidFill>
                <a:srgbClr val="00B0F0"/>
              </a:solidFill>
            </a:endParaRPr>
          </a:p>
          <a:p>
            <a:pPr lvl="1"/>
            <a:endParaRPr lang="vi-VN"/>
          </a:p>
          <a:p>
            <a:pPr lvl="1"/>
            <a:endParaRPr lang="vi-VN"/>
          </a:p>
          <a:p>
            <a:pPr marL="457200" lvl="1" indent="0">
              <a:buNone/>
            </a:pPr>
            <a:endParaRPr lang="vi-VN"/>
          </a:p>
          <a:p>
            <a:pPr marL="457200" lvl="1" indent="0">
              <a:buNone/>
            </a:pPr>
            <a:endParaRPr lang="en-US"/>
          </a:p>
          <a:p>
            <a:pPr lvl="1"/>
            <a:r>
              <a:rPr lang="vi-VN"/>
              <a:t>Validation:</a:t>
            </a:r>
          </a:p>
          <a:p>
            <a:pPr marL="457200" lvl="1" indent="0">
              <a:buNone/>
            </a:pPr>
            <a:endParaRPr lang="vi-VN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603913-55E4-305C-6FF9-0A4637EBE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17" y="2520138"/>
            <a:ext cx="8976670" cy="12553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3863B2-C93D-1749-ACF1-65C770D49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17" y="5002932"/>
            <a:ext cx="8976670" cy="110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1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0629E-6B92-8B92-39D0-2C07BA607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846" y="583474"/>
            <a:ext cx="10900954" cy="5593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/>
              <a:t>b) </a:t>
            </a:r>
            <a:r>
              <a:rPr lang="ko-KR" altLang="en-US"/>
              <a:t>평가 수행 및 결과 로그</a:t>
            </a:r>
            <a:endParaRPr lang="vi-VN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/>
              <a:t>계산할때 사용 된 값 </a:t>
            </a:r>
            <a:r>
              <a:rPr lang="en-US" altLang="ko-KR"/>
              <a:t>(</a:t>
            </a:r>
            <a:r>
              <a:rPr lang="en-US"/>
              <a:t>Confusion Matrix </a:t>
            </a:r>
            <a:r>
              <a:rPr lang="ko-KR" altLang="en-US"/>
              <a:t>기반 </a:t>
            </a:r>
            <a:r>
              <a:rPr lang="en-US"/>
              <a:t>TP, FP, TN, FN)</a:t>
            </a:r>
            <a:endParaRPr lang="vi-VN"/>
          </a:p>
          <a:p>
            <a:pPr marL="0" indent="0">
              <a:buNone/>
            </a:pPr>
            <a:endParaRPr lang="vi-VN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F32C98-B9D2-1BAF-1919-68AF9C07F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57" y="1626735"/>
            <a:ext cx="5332002" cy="39990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4766A5-C120-4CD1-2C92-D205281D94D4}"/>
              </a:ext>
            </a:extLst>
          </p:cNvPr>
          <p:cNvSpPr txBox="1"/>
          <p:nvPr/>
        </p:nvSpPr>
        <p:spPr>
          <a:xfrm>
            <a:off x="1506582" y="5910255"/>
            <a:ext cx="3573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600" b="1"/>
              <a:t>Confusion Matrix on Validation Set</a:t>
            </a:r>
            <a:endParaRPr lang="en-US" sz="16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10251C-5625-9F32-09FA-745AFA8D73C3}"/>
              </a:ext>
            </a:extLst>
          </p:cNvPr>
          <p:cNvSpPr txBox="1"/>
          <p:nvPr/>
        </p:nvSpPr>
        <p:spPr>
          <a:xfrm>
            <a:off x="7842067" y="5838409"/>
            <a:ext cx="3009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600" b="1"/>
              <a:t>Confusion Matrix on Test Set</a:t>
            </a:r>
            <a:endParaRPr lang="en-US" sz="1600" b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5378BC-8759-C96F-81E1-2C8C43AEA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289" y="1626735"/>
            <a:ext cx="5166511" cy="387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7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0629E-6B92-8B92-39D0-2C07BA607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846" y="583474"/>
            <a:ext cx="10900954" cy="5593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/>
              <a:t>b) </a:t>
            </a:r>
            <a:r>
              <a:rPr lang="ko-KR" altLang="en-US"/>
              <a:t>평가 수행 및 결과 로그</a:t>
            </a:r>
            <a:endParaRPr lang="vi-VN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/>
              <a:t>최종 결과값</a:t>
            </a:r>
            <a:endParaRPr lang="en-US"/>
          </a:p>
          <a:p>
            <a:pPr marL="0" indent="0">
              <a:buNone/>
            </a:pPr>
            <a:endParaRPr lang="vi-VN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E563B6-D385-8F22-D1FF-89DDA9877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62" y="1708035"/>
            <a:ext cx="5162895" cy="34419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C2C8F2-309F-1BBF-8ADC-25CB80EA304D}"/>
              </a:ext>
            </a:extLst>
          </p:cNvPr>
          <p:cNvSpPr txBox="1"/>
          <p:nvPr/>
        </p:nvSpPr>
        <p:spPr>
          <a:xfrm>
            <a:off x="838200" y="5324910"/>
            <a:ext cx="2784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600" b="1"/>
              <a:t>PR curve on Validation Set</a:t>
            </a:r>
            <a:endParaRPr lang="en-US" sz="16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FA0D3F-92E7-9AD2-BED9-AE78F150CFB7}"/>
              </a:ext>
            </a:extLst>
          </p:cNvPr>
          <p:cNvSpPr txBox="1"/>
          <p:nvPr/>
        </p:nvSpPr>
        <p:spPr>
          <a:xfrm>
            <a:off x="7582989" y="5155633"/>
            <a:ext cx="2221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600" b="1"/>
              <a:t>PR curve on Test Set</a:t>
            </a:r>
            <a:endParaRPr lang="en-US" sz="1600" b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4B7A6B-103D-8C9E-CD5E-8B65A6B85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386" y="1600334"/>
            <a:ext cx="5121413" cy="341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6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C9FAF-9F93-D763-2CBB-53A0E258E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646" y="461554"/>
            <a:ext cx="10596154" cy="5715409"/>
          </a:xfrm>
        </p:spPr>
        <p:txBody>
          <a:bodyPr/>
          <a:lstStyle/>
          <a:p>
            <a:pPr marL="0" indent="0">
              <a:buNone/>
            </a:pPr>
            <a:r>
              <a:rPr lang="vi-VN"/>
              <a:t>c) </a:t>
            </a:r>
            <a:r>
              <a:rPr lang="ko-KR" altLang="en-US"/>
              <a:t>도커 이미지</a:t>
            </a:r>
            <a:endParaRPr lang="vi-VN" altLang="ko-KR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/>
              <a:t>실행 가능한 형태의 성능 검증 모델</a:t>
            </a:r>
            <a:endParaRPr lang="vi-VN" altLang="ko-KR"/>
          </a:p>
          <a:p>
            <a:pPr>
              <a:buFont typeface="Wingdings" panose="05000000000000000000" pitchFamily="2" charset="2"/>
              <a:buChar char="v"/>
            </a:pPr>
            <a:r>
              <a:rPr lang="vi-VN" sz="1400"/>
              <a:t>Docker image: http://192.168.1.240:5000/</a:t>
            </a:r>
          </a:p>
          <a:p>
            <a:pPr marL="0" indent="0">
              <a:buNone/>
            </a:pPr>
            <a:r>
              <a:rPr lang="vi-VN" sz="1400"/>
              <a:t>/volume2/</a:t>
            </a:r>
            <a:r>
              <a:rPr lang="ko-KR" altLang="en-US" sz="1400"/>
              <a:t>도휴중</a:t>
            </a:r>
            <a:r>
              <a:rPr lang="en-US" altLang="ko-KR" sz="1400"/>
              <a:t>/4. </a:t>
            </a:r>
            <a:r>
              <a:rPr lang="vi-VN" sz="1400"/>
              <a:t>PROJECTS/BEE/docker</a:t>
            </a:r>
            <a:r>
              <a:rPr lang="en-US" sz="1400"/>
              <a:t>/20231123</a:t>
            </a:r>
            <a:r>
              <a:rPr lang="vi-VN" sz="1400"/>
              <a:t>/visionin_bee.tar</a:t>
            </a:r>
          </a:p>
          <a:p>
            <a:pPr marL="0" indent="0">
              <a:buNone/>
            </a:pPr>
            <a:r>
              <a:rPr lang="vi-VN" sz="1400"/>
              <a:t>Download</a:t>
            </a:r>
            <a:r>
              <a:rPr lang="en-US" sz="1400"/>
              <a:t> docker image</a:t>
            </a:r>
            <a:r>
              <a:rPr lang="vi-VN" sz="1400"/>
              <a:t>: </a:t>
            </a:r>
            <a:r>
              <a:rPr lang="vi-VN" sz="1400">
                <a:solidFill>
                  <a:srgbClr val="00B0F0"/>
                </a:solidFill>
              </a:rPr>
              <a:t>http://gofile.me/6Bnnl/qhwggYjVN</a:t>
            </a:r>
            <a:endParaRPr lang="vi-VN" altLang="ko-KR" i="1">
              <a:solidFill>
                <a:srgbClr val="00B0F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/>
              <a:t>학습 및 튜닝이 완료된 모델 사용</a:t>
            </a:r>
            <a:endParaRPr lang="vi-VN" altLang="ko-KR"/>
          </a:p>
          <a:p>
            <a:pPr marL="457200" lvl="1" indent="0">
              <a:buNone/>
            </a:pPr>
            <a:r>
              <a:rPr lang="vi-VN" altLang="ko-KR" sz="1600" b="1"/>
              <a:t>Trained model: “/usr/src/visionin_bee/models/bee_yolov8.pt”</a:t>
            </a:r>
          </a:p>
          <a:p>
            <a:pPr marL="457200" lvl="1" indent="0">
              <a:buNone/>
            </a:pPr>
            <a:endParaRPr lang="vi-VN" altLang="ko-KR" sz="1600" b="1"/>
          </a:p>
          <a:p>
            <a:pPr marL="457200" lvl="1" indent="0">
              <a:buNone/>
            </a:pPr>
            <a:endParaRPr lang="vi-VN" altLang="ko-KR" sz="1600" b="1"/>
          </a:p>
          <a:p>
            <a:pPr marL="457200" lvl="1" indent="0">
              <a:buNone/>
            </a:pPr>
            <a:endParaRPr lang="vi-VN" altLang="ko-KR" sz="1600" b="1"/>
          </a:p>
          <a:p>
            <a:pPr marL="457200" lvl="1" indent="0">
              <a:buNone/>
            </a:pPr>
            <a:endParaRPr lang="vi-VN" altLang="ko-KR" sz="1600" b="1"/>
          </a:p>
          <a:p>
            <a:pPr marL="457200" lvl="1" indent="0">
              <a:buNone/>
            </a:pPr>
            <a:endParaRPr lang="vi-VN" altLang="ko-KR" sz="1600" b="1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/>
              <a:t>알고리즘 소스코드 확인 가능 형태</a:t>
            </a:r>
            <a:endParaRPr lang="vi-VN" altLang="ko-KR"/>
          </a:p>
          <a:p>
            <a:pPr lvl="1">
              <a:buFont typeface="Wingdings" panose="05000000000000000000" pitchFamily="2" charset="2"/>
              <a:buChar char="§"/>
            </a:pPr>
            <a:r>
              <a:rPr lang="vi-VN" altLang="ko-KR" sz="1600" b="1"/>
              <a:t>Source code: “/usr/src/ultralytics”</a:t>
            </a:r>
          </a:p>
          <a:p>
            <a:pPr marL="0" indent="0">
              <a:buNone/>
            </a:pPr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9C68B-9868-149D-3751-F422008E6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633" y="3170873"/>
            <a:ext cx="4568327" cy="1118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E0F59D-0CE0-69DE-8153-9FF668B85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796" y="5324293"/>
            <a:ext cx="83820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90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C9FAF-9F93-D763-2CBB-53A0E258E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646" y="461554"/>
            <a:ext cx="10596154" cy="5715409"/>
          </a:xfrm>
        </p:spPr>
        <p:txBody>
          <a:bodyPr/>
          <a:lstStyle/>
          <a:p>
            <a:pPr marL="0" indent="0">
              <a:buNone/>
            </a:pPr>
            <a:r>
              <a:rPr lang="vi-VN"/>
              <a:t>c) </a:t>
            </a:r>
            <a:r>
              <a:rPr lang="ko-KR" altLang="en-US"/>
              <a:t>도커 이미지</a:t>
            </a:r>
            <a:endParaRPr lang="vi-VN" altLang="ko-KR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/>
              <a:t>매뉴얼 </a:t>
            </a:r>
            <a:r>
              <a:rPr lang="en-US" altLang="ko-KR"/>
              <a:t>(</a:t>
            </a:r>
            <a:r>
              <a:rPr lang="ko-KR" altLang="en-US"/>
              <a:t>편집 가능 형태</a:t>
            </a:r>
            <a:r>
              <a:rPr lang="en-US" altLang="ko-KR"/>
              <a:t>)</a:t>
            </a:r>
            <a:endParaRPr lang="vi-VN" altLang="ko-KR"/>
          </a:p>
          <a:p>
            <a:pPr lvl="1"/>
            <a:r>
              <a:rPr lang="ko-KR" altLang="en-US"/>
              <a:t>도커 구동 및 관련 패키지 설치 방법</a:t>
            </a:r>
            <a:endParaRPr lang="vi-VN" altLang="ko-KR"/>
          </a:p>
          <a:p>
            <a:pPr marL="914400" lvl="1" indent="-457200">
              <a:buFont typeface="+mj-lt"/>
              <a:buAutoNum type="arabicPeriod"/>
            </a:pPr>
            <a:r>
              <a:rPr lang="en-US" sz="2000" b="1"/>
              <a:t>Loading docker image</a:t>
            </a:r>
            <a:r>
              <a:rPr lang="vi-VN" sz="2000" b="1"/>
              <a:t> from local</a:t>
            </a:r>
            <a:r>
              <a:rPr lang="en-US" b="1"/>
              <a:t>:</a:t>
            </a:r>
          </a:p>
          <a:p>
            <a:pPr marL="457200" lvl="1" indent="0">
              <a:buNone/>
            </a:pPr>
            <a:endParaRPr lang="vi-VN" altLang="ko-KR"/>
          </a:p>
          <a:p>
            <a:pPr lvl="1"/>
            <a:endParaRPr lang="vi-VN" altLang="ko-KR"/>
          </a:p>
          <a:p>
            <a:pPr marL="457200" lvl="1" indent="0">
              <a:buNone/>
            </a:pPr>
            <a:endParaRPr lang="vi-VN" altLang="ko-KR"/>
          </a:p>
          <a:p>
            <a:pPr lvl="1"/>
            <a:endParaRPr lang="vi-VN" altLang="ko-KR"/>
          </a:p>
          <a:p>
            <a:pPr lvl="1"/>
            <a:endParaRPr lang="vi-VN" altLang="ko-KR"/>
          </a:p>
          <a:p>
            <a:pPr marL="0" indent="0">
              <a:buNone/>
            </a:pPr>
            <a:endParaRPr lang="vi-VN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CB18595-8C03-D98D-8A68-CC1D63428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4937" y="2364710"/>
            <a:ext cx="3897086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sudo docker load &lt; visionin_bee.tar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07199-28EC-E21E-FA16-F23F51DEC465}"/>
              </a:ext>
            </a:extLst>
          </p:cNvPr>
          <p:cNvSpPr txBox="1"/>
          <p:nvPr/>
        </p:nvSpPr>
        <p:spPr>
          <a:xfrm>
            <a:off x="1093614" y="293615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Example: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1761C5-C662-A2C1-4B1F-159510965484}"/>
              </a:ext>
            </a:extLst>
          </p:cNvPr>
          <p:cNvSpPr txBox="1"/>
          <p:nvPr/>
        </p:nvSpPr>
        <p:spPr>
          <a:xfrm>
            <a:off x="757646" y="4816444"/>
            <a:ext cx="10676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/>
              <a:t>*) Note: </a:t>
            </a:r>
            <a:r>
              <a:rPr lang="vi-VN"/>
              <a:t>In case the deployed environment doesn’t have Nvidia Cuda installation: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/>
              <a:t>Nvidia Cuda for Linux: </a:t>
            </a:r>
            <a:r>
              <a:rPr lang="vi-VN">
                <a:hlinkClick r:id="rId2"/>
              </a:rPr>
              <a:t>https://docs.nvidia.com/cuda/cuda-installation-guide-linux/index.html</a:t>
            </a:r>
            <a:endParaRPr lang="vi-VN"/>
          </a:p>
          <a:p>
            <a:r>
              <a:rPr lang="vi-VN"/>
              <a:t>(required Cuda version &gt;= 11.3)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/>
              <a:t>Nvidia Container Toolkit (for docker container - GPUs communication): </a:t>
            </a:r>
            <a:r>
              <a:rPr lang="vi-VN">
                <a:solidFill>
                  <a:srgbClr val="00B0F0"/>
                </a:solidFill>
              </a:rPr>
              <a:t>https://docs.nvidia.com/datacenter/cloud-native/container-toolkit/latest/install-guide.html</a:t>
            </a:r>
            <a:endParaRPr lang="en-US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1C3917-72EC-073E-6F22-828C7BAE2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7" y="3642193"/>
            <a:ext cx="104108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35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C9FAF-9F93-D763-2CBB-53A0E258E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03" y="99260"/>
            <a:ext cx="10596154" cy="5715409"/>
          </a:xfrm>
        </p:spPr>
        <p:txBody>
          <a:bodyPr/>
          <a:lstStyle/>
          <a:p>
            <a:pPr marL="0" indent="0">
              <a:buNone/>
            </a:pPr>
            <a:r>
              <a:rPr lang="vi-VN"/>
              <a:t>c) </a:t>
            </a:r>
            <a:r>
              <a:rPr lang="ko-KR" altLang="en-US"/>
              <a:t>도커 이미지</a:t>
            </a:r>
            <a:endParaRPr lang="vi-VN" altLang="ko-KR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/>
              <a:t>매뉴얼 </a:t>
            </a:r>
            <a:r>
              <a:rPr lang="en-US" altLang="ko-KR"/>
              <a:t>(</a:t>
            </a:r>
            <a:r>
              <a:rPr lang="ko-KR" altLang="en-US"/>
              <a:t>편집 가능 형태</a:t>
            </a:r>
            <a:r>
              <a:rPr lang="en-US" altLang="ko-KR"/>
              <a:t>)</a:t>
            </a:r>
            <a:endParaRPr lang="vi-VN" altLang="ko-KR"/>
          </a:p>
          <a:p>
            <a:pPr lvl="1"/>
            <a:r>
              <a:rPr lang="ko-KR" altLang="en-US"/>
              <a:t>도커 구동 및 관련 패키지 설치 방법</a:t>
            </a:r>
            <a:endParaRPr lang="vi-VN" altLang="ko-KR"/>
          </a:p>
          <a:p>
            <a:pPr marL="457200" lvl="1" indent="0">
              <a:buNone/>
            </a:pPr>
            <a:r>
              <a:rPr lang="vi-VN" altLang="ko-KR" sz="2000" b="1"/>
              <a:t>2. </a:t>
            </a:r>
            <a:r>
              <a:rPr lang="vi-VN" sz="2000" b="1"/>
              <a:t>Running docker container:</a:t>
            </a:r>
            <a:endParaRPr lang="en-US" sz="2000" b="1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>
                <a:solidFill>
                  <a:srgbClr val="FF0000"/>
                </a:solidFill>
              </a:rPr>
              <a:t>For Converting </a:t>
            </a:r>
            <a:r>
              <a:rPr lang="en-US" sz="2000" b="1" i="1">
                <a:solidFill>
                  <a:srgbClr val="FF0000"/>
                </a:solidFill>
              </a:rPr>
              <a:t>Json format </a:t>
            </a:r>
            <a:r>
              <a:rPr lang="en-US" sz="2000" b="1">
                <a:solidFill>
                  <a:srgbClr val="FF0000"/>
                </a:solidFill>
              </a:rPr>
              <a:t>to </a:t>
            </a:r>
            <a:r>
              <a:rPr lang="en-US" sz="2000" b="1" i="1">
                <a:solidFill>
                  <a:srgbClr val="FF0000"/>
                </a:solidFill>
              </a:rPr>
              <a:t>Yolo txt format:</a:t>
            </a:r>
          </a:p>
          <a:p>
            <a:pPr marL="457200" lvl="1" indent="0">
              <a:buNone/>
            </a:pPr>
            <a:endParaRPr lang="en-US" sz="2000" b="1"/>
          </a:p>
          <a:p>
            <a:pPr marL="457200" lvl="1" indent="0">
              <a:buNone/>
            </a:pPr>
            <a:endParaRPr lang="vi-VN" altLang="ko-KR"/>
          </a:p>
          <a:p>
            <a:pPr marL="457200" lvl="1" indent="0">
              <a:buNone/>
            </a:pPr>
            <a:endParaRPr lang="vi-VN" altLang="ko-K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D967A78-BBAA-C43F-FF10-5A0266BA7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907" y="2191315"/>
            <a:ext cx="10596153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sudo docker run --gpus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all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--name bee_</a:t>
            </a:r>
            <a:r>
              <a:rPr lang="en-US" altLang="en-US" sz="1400">
                <a:solidFill>
                  <a:srgbClr val="A9B7C6"/>
                </a:solidFill>
                <a:latin typeface="Arial Unicode MS"/>
                <a:ea typeface="JetBrains Mono"/>
              </a:rPr>
              <a:t>convert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-it --rm –v</a:t>
            </a:r>
            <a:r>
              <a:rPr kumimoji="0" lang="vi-VN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absolute/path/to/</a:t>
            </a:r>
            <a:r>
              <a:rPr lang="en-US" altLang="en-US" sz="1400" i="1">
                <a:solidFill>
                  <a:srgbClr val="A9B7C6"/>
                </a:solidFill>
                <a:latin typeface="Arial Unicode MS"/>
                <a:ea typeface="JetBrains Mono"/>
              </a:rPr>
              <a:t>json_format_dataset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:/usr/src/visionin_bee/json_dataset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-v </a:t>
            </a:r>
            <a:r>
              <a:rPr kumimoji="0" lang="vi-VN" altLang="en-US" sz="14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absolute/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path/to/save/output/yolo_format_dataset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:/usr/src/visionin_bee/</a:t>
            </a:r>
            <a:r>
              <a:rPr lang="en-US" altLang="en-US" sz="1400">
                <a:solidFill>
                  <a:srgbClr val="A9B7C6"/>
                </a:solidFill>
                <a:latin typeface="Arial Unicode MS"/>
                <a:ea typeface="JetBrains Mono"/>
              </a:rPr>
              <a:t>yolo_dataset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--shm-size=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1028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 visionin/bee: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23.11.23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-cuda11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.3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DB4E0F-90D8-2B38-8247-81438559BDB4}"/>
              </a:ext>
            </a:extLst>
          </p:cNvPr>
          <p:cNvSpPr txBox="1"/>
          <p:nvPr/>
        </p:nvSpPr>
        <p:spPr>
          <a:xfrm>
            <a:off x="411575" y="465270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Example:</a:t>
            </a:r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946D5B-1E61-C511-B9A4-094E676F7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07" y="3074686"/>
            <a:ext cx="3619500" cy="9810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3C84C2-47F5-0765-78C2-B53F0B70F99B}"/>
              </a:ext>
            </a:extLst>
          </p:cNvPr>
          <p:cNvSpPr txBox="1"/>
          <p:nvPr/>
        </p:nvSpPr>
        <p:spPr>
          <a:xfrm>
            <a:off x="998911" y="4121991"/>
            <a:ext cx="224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Json dataset structure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821BA3C-0DB5-FB57-040C-B5D2A387B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090" y="3083289"/>
            <a:ext cx="1956591" cy="13119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74E398B-B76F-6E2A-58E6-04CE3C3C1E9C}"/>
              </a:ext>
            </a:extLst>
          </p:cNvPr>
          <p:cNvSpPr txBox="1"/>
          <p:nvPr/>
        </p:nvSpPr>
        <p:spPr>
          <a:xfrm>
            <a:off x="7439681" y="4029405"/>
            <a:ext cx="3001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Yolo converted format dataset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8692CD-2161-2CA2-E262-0E6B0D4554A1}"/>
              </a:ext>
            </a:extLst>
          </p:cNvPr>
          <p:cNvSpPr txBox="1"/>
          <p:nvPr/>
        </p:nvSpPr>
        <p:spPr>
          <a:xfrm>
            <a:off x="188307" y="6271148"/>
            <a:ext cx="11524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*Note: Converting to yolo format is time-consuming, you can download the Yolo format dataset directly from: </a:t>
            </a:r>
            <a:r>
              <a:rPr lang="en-US" sz="1400">
                <a:solidFill>
                  <a:srgbClr val="00B0F0"/>
                </a:solidFill>
              </a:rPr>
              <a:t>http://gofile.me/6Bnnl/65aUCEgP4</a:t>
            </a:r>
            <a:endParaRPr lang="vi-VN" sz="1400">
              <a:solidFill>
                <a:srgbClr val="00B0F0"/>
              </a:solidFill>
            </a:endParaRP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8DE1F9-B39D-0BDD-060D-09E8BF7FE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321" y="4919862"/>
            <a:ext cx="7330290" cy="124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18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C9FAF-9F93-D763-2CBB-53A0E258E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03" y="99260"/>
            <a:ext cx="10596154" cy="5715409"/>
          </a:xfrm>
        </p:spPr>
        <p:txBody>
          <a:bodyPr/>
          <a:lstStyle/>
          <a:p>
            <a:pPr marL="0" indent="0">
              <a:buNone/>
            </a:pPr>
            <a:r>
              <a:rPr lang="vi-VN"/>
              <a:t>c) </a:t>
            </a:r>
            <a:r>
              <a:rPr lang="ko-KR" altLang="en-US"/>
              <a:t>도커 이미지</a:t>
            </a:r>
            <a:endParaRPr lang="vi-VN" altLang="ko-KR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/>
              <a:t>매뉴얼 </a:t>
            </a:r>
            <a:r>
              <a:rPr lang="en-US" altLang="ko-KR"/>
              <a:t>(</a:t>
            </a:r>
            <a:r>
              <a:rPr lang="ko-KR" altLang="en-US"/>
              <a:t>편집 가능 형태</a:t>
            </a:r>
            <a:r>
              <a:rPr lang="en-US" altLang="ko-KR"/>
              <a:t>)</a:t>
            </a:r>
            <a:endParaRPr lang="vi-VN" altLang="ko-KR"/>
          </a:p>
          <a:p>
            <a:pPr lvl="1"/>
            <a:r>
              <a:rPr lang="ko-KR" altLang="en-US"/>
              <a:t>도커 구동 및 관련 패키지 설치 방법</a:t>
            </a:r>
            <a:endParaRPr lang="vi-VN" altLang="ko-KR"/>
          </a:p>
          <a:p>
            <a:pPr marL="457200" lvl="1" indent="0">
              <a:buNone/>
            </a:pPr>
            <a:r>
              <a:rPr lang="vi-VN" altLang="ko-KR" sz="2000" b="1"/>
              <a:t>2. </a:t>
            </a:r>
            <a:r>
              <a:rPr lang="vi-VN" sz="2000" b="1"/>
              <a:t>Running docker container:</a:t>
            </a:r>
            <a:endParaRPr lang="en-US" sz="2000" b="1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>
                <a:solidFill>
                  <a:srgbClr val="FF0000"/>
                </a:solidFill>
              </a:rPr>
              <a:t>For Converting </a:t>
            </a:r>
            <a:r>
              <a:rPr lang="en-US" sz="2000" b="1" i="1">
                <a:solidFill>
                  <a:srgbClr val="FF0000"/>
                </a:solidFill>
              </a:rPr>
              <a:t>Json format </a:t>
            </a:r>
            <a:r>
              <a:rPr lang="en-US" sz="2000" b="1">
                <a:solidFill>
                  <a:srgbClr val="FF0000"/>
                </a:solidFill>
              </a:rPr>
              <a:t>to </a:t>
            </a:r>
            <a:r>
              <a:rPr lang="en-US" sz="2000" b="1" i="1">
                <a:solidFill>
                  <a:srgbClr val="FF0000"/>
                </a:solidFill>
              </a:rPr>
              <a:t>Yolo txt format:</a:t>
            </a:r>
          </a:p>
          <a:p>
            <a:pPr marL="457200" lvl="1" indent="0">
              <a:buNone/>
            </a:pPr>
            <a:r>
              <a:rPr lang="en-US" sz="2000" b="1"/>
              <a:t>(Inside docker container)</a:t>
            </a:r>
          </a:p>
          <a:p>
            <a:pPr marL="457200" lvl="1" indent="0">
              <a:buNone/>
            </a:pPr>
            <a:endParaRPr lang="en-US" sz="2000" b="1"/>
          </a:p>
          <a:p>
            <a:pPr marL="457200" lvl="1" indent="0">
              <a:buNone/>
            </a:pPr>
            <a:endParaRPr lang="vi-VN" altLang="ko-KR"/>
          </a:p>
          <a:p>
            <a:pPr marL="457200" lvl="1" indent="0">
              <a:buNone/>
            </a:pPr>
            <a:endParaRPr lang="vi-VN" altLang="ko-KR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186E95F-3BCD-0D98-2D70-35360AD5C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006" y="2643053"/>
            <a:ext cx="1944470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>
                <a:solidFill>
                  <a:srgbClr val="A9B7C6"/>
                </a:solidFill>
                <a:latin typeface="Arial Unicode MS"/>
              </a:rPr>
              <a:t>python json_to_txt.py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EDA10B-F9C2-4756-73E4-3692F2FD19F6}"/>
              </a:ext>
            </a:extLst>
          </p:cNvPr>
          <p:cNvSpPr txBox="1"/>
          <p:nvPr/>
        </p:nvSpPr>
        <p:spPr>
          <a:xfrm>
            <a:off x="670120" y="324433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Example: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C81DF7-E7C5-D75F-99C7-33BD4D3D5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905" y="3528587"/>
            <a:ext cx="6291127" cy="291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78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9963</TotalTime>
  <Words>1126</Words>
  <Application>Microsoft Office PowerPoint</Application>
  <PresentationFormat>Widescreen</PresentationFormat>
  <Paragraphs>185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 Unicode MS</vt:lpstr>
      <vt:lpstr>Arial</vt:lpstr>
      <vt:lpstr>Calibri</vt:lpstr>
      <vt:lpstr>Calibri Light</vt:lpstr>
      <vt:lpstr>Times New Roman</vt:lpstr>
      <vt:lpstr>Wingdings</vt:lpstr>
      <vt:lpstr>Office Theme</vt:lpstr>
      <vt:lpstr>2. 유효성 검증 증빙자료 준비 및 제출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Dung Do</dc:creator>
  <cp:lastModifiedBy>Dung Do</cp:lastModifiedBy>
  <cp:revision>111</cp:revision>
  <dcterms:created xsi:type="dcterms:W3CDTF">2023-11-10T07:20:59Z</dcterms:created>
  <dcterms:modified xsi:type="dcterms:W3CDTF">2023-12-14T02:32:20Z</dcterms:modified>
</cp:coreProperties>
</file>