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5" r:id="rId7"/>
    <p:sldId id="267" r:id="rId8"/>
    <p:sldId id="268" r:id="rId9"/>
    <p:sldId id="280" r:id="rId10"/>
    <p:sldId id="273" r:id="rId11"/>
    <p:sldId id="261" r:id="rId12"/>
    <p:sldId id="272" r:id="rId13"/>
    <p:sldId id="276" r:id="rId14"/>
    <p:sldId id="277" r:id="rId15"/>
    <p:sldId id="275" r:id="rId16"/>
    <p:sldId id="278" r:id="rId17"/>
    <p:sldId id="279" r:id="rId18"/>
    <p:sldId id="262" r:id="rId19"/>
    <p:sldId id="263" r:id="rId20"/>
    <p:sldId id="270" r:id="rId21"/>
    <p:sldId id="264"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1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50" d="100"/>
          <a:sy n="150" d="100"/>
        </p:scale>
        <p:origin x="-2082" y="-8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2/18/2018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hyperlink" Target="CBIR.xls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cs231n.stanford.edu/reports/2017/pdfs/410.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ergeykarayev.com/files/1311.3715v3.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advance algorithm for a new virtual assistance:</a:t>
            </a:r>
            <a:br>
              <a:rPr lang="en-US" dirty="0" smtClean="0"/>
            </a:br>
            <a:r>
              <a:rPr lang="en-US" dirty="0" smtClean="0"/>
              <a:t>What is it?</a:t>
            </a:r>
            <a:endParaRPr lang="en-US"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a:t>
            </a:r>
          </a:p>
          <a:p>
            <a:r>
              <a:rPr lang="en-US" sz="2000" b="1" dirty="0" smtClean="0"/>
              <a:t>Prof. Sylvie </a:t>
            </a:r>
            <a:r>
              <a:rPr lang="en-US" sz="2000" b="1" dirty="0" err="1" smtClean="0"/>
              <a:t>Ratté</a:t>
            </a:r>
            <a:r>
              <a:rPr lang="en-US" sz="2000" b="1" dirty="0" smtClean="0"/>
              <a:t> and Dr. Ronald </a:t>
            </a:r>
            <a:r>
              <a:rPr lang="en-US" sz="2000" b="1" dirty="0" err="1" smtClean="0"/>
              <a:t>Brisebois</a:t>
            </a:r>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ular Callout 5"/>
          <p:cNvSpPr/>
          <p:nvPr/>
        </p:nvSpPr>
        <p:spPr>
          <a:xfrm>
            <a:off x="4415480" y="1000125"/>
            <a:ext cx="2883244" cy="1713470"/>
          </a:xfrm>
          <a:prstGeom prst="wedgeRectCallout">
            <a:avLst>
              <a:gd name="adj1" fmla="val 30862"/>
              <a:gd name="adj2" fmla="val 49252"/>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pic>
        <p:nvPicPr>
          <p:cNvPr id="3"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315" y="100012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67083" y="5526215"/>
            <a:ext cx="2813591" cy="261610"/>
          </a:xfrm>
          <a:prstGeom prst="rect">
            <a:avLst/>
          </a:prstGeom>
        </p:spPr>
        <p:txBody>
          <a:bodyPr wrap="none">
            <a:spAutoFit/>
          </a:bodyPr>
          <a:lstStyle/>
          <a:p>
            <a:r>
              <a:rPr lang="en-US" sz="1100" dirty="0"/>
              <a:t>https://en.wikipedia.org/wiki/Mona_Lisa</a:t>
            </a:r>
          </a:p>
        </p:txBody>
      </p:sp>
    </p:spTree>
    <p:extLst>
      <p:ext uri="{BB962C8B-B14F-4D97-AF65-F5344CB8AC3E}">
        <p14:creationId xmlns:p14="http://schemas.microsoft.com/office/powerpoint/2010/main" val="358219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3095897" y="1584960"/>
            <a:ext cx="8623663" cy="4644254"/>
          </a:xfrm>
        </p:spPr>
        <p:txBody>
          <a:bodyPr>
            <a:noAutofit/>
          </a:bodyPr>
          <a:lstStyle/>
          <a:p>
            <a:pPr algn="just">
              <a:lnSpc>
                <a:spcPct val="170000"/>
              </a:lnSpc>
            </a:pPr>
            <a:r>
              <a:rPr lang="en-US" sz="1200" dirty="0" smtClean="0"/>
              <a:t>Identify and recognize the object with the “private feature” of artwork, specimen, whatever</a:t>
            </a:r>
          </a:p>
          <a:p>
            <a:pPr algn="just">
              <a:lnSpc>
                <a:spcPct val="170000"/>
              </a:lnSpc>
            </a:pPr>
            <a:r>
              <a:rPr lang="en-US" sz="1200" dirty="0" smtClean="0"/>
              <a:t>Faster handling of responding for real time used cases</a:t>
            </a:r>
          </a:p>
          <a:p>
            <a:pPr algn="just">
              <a:lnSpc>
                <a:spcPct val="170000"/>
              </a:lnSpc>
            </a:pPr>
            <a:r>
              <a:rPr lang="en-US" sz="1200" dirty="0" smtClean="0"/>
              <a:t>Data </a:t>
            </a:r>
            <a:r>
              <a:rPr lang="en-US" sz="1200" dirty="0"/>
              <a:t>authenticity, confidentiality, ready, and integrity for </a:t>
            </a:r>
            <a:r>
              <a:rPr lang="en-US" sz="1200" dirty="0" smtClean="0"/>
              <a:t>real time applications</a:t>
            </a:r>
          </a:p>
          <a:p>
            <a:pPr algn="just">
              <a:lnSpc>
                <a:spcPct val="170000"/>
              </a:lnSpc>
            </a:pPr>
            <a:r>
              <a:rPr lang="en-US" sz="1200" dirty="0" smtClean="0"/>
              <a:t>The </a:t>
            </a:r>
            <a:r>
              <a:rPr lang="en-US" sz="1200" dirty="0"/>
              <a:t>expectation of users for huge amount of objects to search among</a:t>
            </a:r>
          </a:p>
          <a:p>
            <a:pPr algn="just">
              <a:lnSpc>
                <a:spcPct val="170000"/>
              </a:lnSpc>
            </a:pPr>
            <a:r>
              <a:rPr lang="en-US" sz="1200" dirty="0" smtClean="0"/>
              <a:t>Sometimes </a:t>
            </a:r>
            <a:r>
              <a:rPr lang="en-US" sz="1200" dirty="0"/>
              <a:t>incompleteness query specification seems to be a challenge</a:t>
            </a:r>
          </a:p>
          <a:p>
            <a:pPr algn="just">
              <a:lnSpc>
                <a:spcPct val="170000"/>
              </a:lnSpc>
            </a:pPr>
            <a:r>
              <a:rPr lang="en-US" sz="1200" dirty="0" smtClean="0"/>
              <a:t>Incomplete </a:t>
            </a:r>
            <a:r>
              <a:rPr lang="en-US" sz="1200" dirty="0"/>
              <a:t>image description is also a </a:t>
            </a:r>
            <a:r>
              <a:rPr lang="en-US" sz="1200" dirty="0" smtClean="0"/>
              <a:t>source </a:t>
            </a:r>
            <a:r>
              <a:rPr lang="en-US" sz="1200" dirty="0"/>
              <a:t>of challenge to an efficient CBIR </a:t>
            </a:r>
            <a:r>
              <a:rPr lang="en-US" sz="1200" dirty="0" smtClean="0"/>
              <a:t>system</a:t>
            </a:r>
          </a:p>
          <a:p>
            <a:pPr algn="just">
              <a:lnSpc>
                <a:spcPct val="170000"/>
              </a:lnSpc>
            </a:pPr>
            <a:r>
              <a:rPr lang="en-US" sz="1200" dirty="0" smtClean="0"/>
              <a:t>The issue related to the semantic gap where it means the lack of coincidence between information that the same data have for a user in a given situation</a:t>
            </a:r>
          </a:p>
          <a:p>
            <a:pPr algn="just">
              <a:lnSpc>
                <a:spcPct val="170000"/>
              </a:lnSpc>
            </a:pPr>
            <a:r>
              <a:rPr lang="en-US" sz="1200" dirty="0"/>
              <a:t>Updating meta-data based on the collected information from each node ( user</a:t>
            </a:r>
            <a:r>
              <a:rPr lang="en-US" sz="1200" dirty="0" smtClean="0"/>
              <a:t>)</a:t>
            </a:r>
          </a:p>
          <a:p>
            <a:pPr algn="just">
              <a:lnSpc>
                <a:spcPct val="170000"/>
              </a:lnSpc>
            </a:pPr>
            <a:r>
              <a:rPr lang="en-US" sz="1200" dirty="0"/>
              <a:t>How to recognize the object with any angle direction </a:t>
            </a:r>
            <a:r>
              <a:rPr lang="en-US" sz="1200" dirty="0" smtClean="0"/>
              <a:t>of user’s view?</a:t>
            </a:r>
          </a:p>
          <a:p>
            <a:pPr algn="just">
              <a:lnSpc>
                <a:spcPct val="170000"/>
              </a:lnSpc>
            </a:pPr>
            <a:r>
              <a:rPr lang="en-US" sz="1200" dirty="0"/>
              <a:t>How to recognize an object in spite of the partially obscured one?</a:t>
            </a:r>
            <a:endParaRPr lang="en-US" sz="1200" dirty="0"/>
          </a:p>
        </p:txBody>
      </p:sp>
    </p:spTree>
    <p:extLst>
      <p:ext uri="{BB962C8B-B14F-4D97-AF65-F5344CB8AC3E}">
        <p14:creationId xmlns:p14="http://schemas.microsoft.com/office/powerpoint/2010/main" val="340020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ular Callout 5"/>
          <p:cNvSpPr/>
          <p:nvPr/>
        </p:nvSpPr>
        <p:spPr>
          <a:xfrm>
            <a:off x="3523527" y="487319"/>
            <a:ext cx="3540213" cy="1552832"/>
          </a:xfrm>
          <a:prstGeom prst="wedgeRectCallout">
            <a:avLst>
              <a:gd name="adj1" fmla="val 32004"/>
              <a:gd name="adj2" fmla="val 48771"/>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sp>
        <p:nvSpPr>
          <p:cNvPr id="5" name="Rectangular Callout 4"/>
          <p:cNvSpPr/>
          <p:nvPr/>
        </p:nvSpPr>
        <p:spPr>
          <a:xfrm>
            <a:off x="3523527" y="2163722"/>
            <a:ext cx="3540214" cy="962112"/>
          </a:xfrm>
          <a:prstGeom prst="wedgeRectCallout">
            <a:avLst>
              <a:gd name="adj1" fmla="val 21426"/>
              <a:gd name="adj2" fmla="val -49833"/>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solidFill>
                  <a:schemeClr val="accent6"/>
                </a:solidFill>
              </a:rPr>
              <a:t>Proposed improved performance:</a:t>
            </a:r>
            <a:endParaRPr lang="en-US" sz="1600" b="1" dirty="0" smtClean="0">
              <a:solidFill>
                <a:schemeClr val="accent6"/>
              </a:solidFill>
            </a:endParaRPr>
          </a:p>
          <a:p>
            <a:r>
              <a:rPr lang="en-US" sz="1600" dirty="0" smtClean="0">
                <a:solidFill>
                  <a:schemeClr val="accent6"/>
                </a:solidFill>
              </a:rPr>
              <a:t>+ </a:t>
            </a:r>
            <a:r>
              <a:rPr lang="en-US" sz="1600" dirty="0" smtClean="0">
                <a:solidFill>
                  <a:schemeClr val="accent6"/>
                </a:solidFill>
              </a:rPr>
              <a:t>Geolocation</a:t>
            </a:r>
            <a:endParaRPr lang="en-US" sz="1600" dirty="0" smtClean="0">
              <a:solidFill>
                <a:schemeClr val="accent6"/>
              </a:solidFill>
            </a:endParaRPr>
          </a:p>
          <a:p>
            <a:r>
              <a:rPr lang="en-US" sz="1600" dirty="0" smtClean="0">
                <a:solidFill>
                  <a:schemeClr val="accent6"/>
                </a:solidFill>
              </a:rPr>
              <a:t>+ </a:t>
            </a:r>
            <a:r>
              <a:rPr lang="en-US" sz="1600" dirty="0" smtClean="0">
                <a:solidFill>
                  <a:schemeClr val="accent6"/>
                </a:solidFill>
              </a:rPr>
              <a:t>Hashtag </a:t>
            </a:r>
            <a:r>
              <a:rPr lang="en-US" sz="1600" dirty="0" smtClean="0">
                <a:solidFill>
                  <a:schemeClr val="accent6"/>
                </a:solidFill>
              </a:rPr>
              <a:t>information</a:t>
            </a:r>
          </a:p>
        </p:txBody>
      </p:sp>
      <p:sp>
        <p:nvSpPr>
          <p:cNvPr id="7" name="Rectangular Callout 6"/>
          <p:cNvSpPr/>
          <p:nvPr/>
        </p:nvSpPr>
        <p:spPr>
          <a:xfrm>
            <a:off x="3523527" y="3249405"/>
            <a:ext cx="3540213" cy="1205129"/>
          </a:xfrm>
          <a:prstGeom prst="wedgeRectCallout">
            <a:avLst>
              <a:gd name="adj1" fmla="val -8721"/>
              <a:gd name="adj2" fmla="val 48991"/>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chemeClr val="accent5"/>
                </a:solidFill>
              </a:rPr>
              <a:t>Proposed </a:t>
            </a:r>
            <a:r>
              <a:rPr lang="en-US" sz="1600" b="1" dirty="0">
                <a:solidFill>
                  <a:schemeClr val="accent5"/>
                </a:solidFill>
              </a:rPr>
              <a:t>a</a:t>
            </a:r>
            <a:r>
              <a:rPr lang="en-US" sz="1600" b="1" dirty="0" smtClean="0">
                <a:solidFill>
                  <a:schemeClr val="accent5"/>
                </a:solidFill>
              </a:rPr>
              <a:t>dvantage features:</a:t>
            </a:r>
          </a:p>
          <a:p>
            <a:r>
              <a:rPr lang="en-US" sz="1600" dirty="0" smtClean="0">
                <a:solidFill>
                  <a:schemeClr val="accent5"/>
                </a:solidFill>
              </a:rPr>
              <a:t>+ </a:t>
            </a:r>
            <a:r>
              <a:rPr lang="en-US" sz="1600" dirty="0" smtClean="0">
                <a:solidFill>
                  <a:schemeClr val="accent5"/>
                </a:solidFill>
              </a:rPr>
              <a:t>Private </a:t>
            </a:r>
            <a:r>
              <a:rPr lang="en-US" sz="1600" dirty="0" smtClean="0">
                <a:solidFill>
                  <a:schemeClr val="accent5"/>
                </a:solidFill>
              </a:rPr>
              <a:t>features</a:t>
            </a:r>
          </a:p>
          <a:p>
            <a:r>
              <a:rPr lang="en-US" sz="1600" dirty="0" smtClean="0">
                <a:solidFill>
                  <a:schemeClr val="accent5"/>
                </a:solidFill>
              </a:rPr>
              <a:t>+ </a:t>
            </a:r>
            <a:r>
              <a:rPr lang="en-US" sz="1600" dirty="0" smtClean="0">
                <a:solidFill>
                  <a:schemeClr val="accent5"/>
                </a:solidFill>
              </a:rPr>
              <a:t>Style </a:t>
            </a:r>
            <a:r>
              <a:rPr lang="en-US" sz="1600" dirty="0" smtClean="0">
                <a:solidFill>
                  <a:schemeClr val="accent5"/>
                </a:solidFill>
              </a:rPr>
              <a:t>features</a:t>
            </a:r>
          </a:p>
          <a:p>
            <a:r>
              <a:rPr lang="en-US" sz="1600" dirty="0" smtClean="0">
                <a:solidFill>
                  <a:schemeClr val="accent5"/>
                </a:solidFill>
              </a:rPr>
              <a:t>+ </a:t>
            </a:r>
            <a:r>
              <a:rPr lang="en-US" sz="1600" dirty="0" smtClean="0">
                <a:solidFill>
                  <a:schemeClr val="accent5"/>
                </a:solidFill>
              </a:rPr>
              <a:t>Guessing </a:t>
            </a:r>
            <a:r>
              <a:rPr lang="en-US" sz="1600" dirty="0" smtClean="0">
                <a:solidFill>
                  <a:schemeClr val="accent5"/>
                </a:solidFill>
              </a:rPr>
              <a:t>features</a:t>
            </a:r>
            <a:endParaRPr lang="en-US" sz="1600" dirty="0">
              <a:solidFill>
                <a:schemeClr val="accent5"/>
              </a:solidFill>
            </a:endParaRPr>
          </a:p>
        </p:txBody>
      </p:sp>
      <p:pic>
        <p:nvPicPr>
          <p:cNvPr id="9" name="Picture 8"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693" y="126373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49023" y="5594183"/>
            <a:ext cx="2813591" cy="261610"/>
          </a:xfrm>
          <a:prstGeom prst="rect">
            <a:avLst/>
          </a:prstGeom>
        </p:spPr>
        <p:txBody>
          <a:bodyPr wrap="none">
            <a:spAutoFit/>
          </a:bodyPr>
          <a:lstStyle/>
          <a:p>
            <a:r>
              <a:rPr lang="en-US" sz="1100" dirty="0"/>
              <a:t>https://en.wikipedia.org/wiki/Mona_Lisa</a:t>
            </a:r>
          </a:p>
        </p:txBody>
      </p:sp>
      <p:sp>
        <p:nvSpPr>
          <p:cNvPr id="13" name="Rectangular Callout 12"/>
          <p:cNvSpPr/>
          <p:nvPr/>
        </p:nvSpPr>
        <p:spPr>
          <a:xfrm>
            <a:off x="3523527" y="4578105"/>
            <a:ext cx="3540213" cy="1651245"/>
          </a:xfrm>
          <a:prstGeom prst="wedgeRectCallout">
            <a:avLst>
              <a:gd name="adj1" fmla="val -8721"/>
              <a:gd name="adj2" fmla="val 48991"/>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b="1" dirty="0" smtClean="0">
                <a:solidFill>
                  <a:srgbClr val="7030A0"/>
                </a:solidFill>
              </a:rPr>
              <a:t>Proposed </a:t>
            </a:r>
            <a:r>
              <a:rPr lang="en-US" sz="1600" b="1" dirty="0" smtClean="0">
                <a:solidFill>
                  <a:srgbClr val="7030A0"/>
                </a:solidFill>
              </a:rPr>
              <a:t>visualized </a:t>
            </a:r>
            <a:r>
              <a:rPr lang="en-US" sz="1600" b="1" dirty="0" smtClean="0">
                <a:solidFill>
                  <a:srgbClr val="7030A0"/>
                </a:solidFill>
              </a:rPr>
              <a:t>features:</a:t>
            </a:r>
          </a:p>
          <a:p>
            <a:r>
              <a:rPr lang="en-US" sz="1600" dirty="0" smtClean="0">
                <a:solidFill>
                  <a:srgbClr val="7030A0"/>
                </a:solidFill>
              </a:rPr>
              <a:t>+ Virtual reality generation</a:t>
            </a:r>
          </a:p>
          <a:p>
            <a:r>
              <a:rPr lang="en-US" sz="1600" dirty="0" smtClean="0">
                <a:solidFill>
                  <a:srgbClr val="7030A0"/>
                </a:solidFill>
              </a:rPr>
              <a:t>+ Holographic generation</a:t>
            </a:r>
          </a:p>
          <a:p>
            <a:r>
              <a:rPr lang="en-US" sz="1600" dirty="0" smtClean="0">
                <a:solidFill>
                  <a:srgbClr val="7030A0"/>
                </a:solidFill>
              </a:rPr>
              <a:t>+ Augmented reality generation (virtual restoration, edit, modify)</a:t>
            </a:r>
            <a:endParaRPr lang="en-US" sz="1600" dirty="0">
              <a:solidFill>
                <a:srgbClr val="7030A0"/>
              </a:solidFill>
            </a:endParaRPr>
          </a:p>
        </p:txBody>
      </p:sp>
    </p:spTree>
    <p:extLst>
      <p:ext uri="{BB962C8B-B14F-4D97-AF65-F5344CB8AC3E}">
        <p14:creationId xmlns:p14="http://schemas.microsoft.com/office/powerpoint/2010/main" val="9913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Performance:</a:t>
            </a:r>
          </a:p>
          <a:p>
            <a:pPr lvl="1">
              <a:buFont typeface="Wingdings" panose="05000000000000000000" pitchFamily="2" charset="2"/>
              <a:buChar char="ü"/>
            </a:pPr>
            <a:r>
              <a:rPr lang="en-US" dirty="0" smtClean="0"/>
              <a:t> Geo-information: geo-location and hashtag information</a:t>
            </a:r>
          </a:p>
          <a:p>
            <a:pPr marL="457200" lvl="1" indent="0">
              <a:buNone/>
            </a:pPr>
            <a:r>
              <a:rPr lang="en-US" dirty="0" smtClean="0"/>
              <a:t> </a:t>
            </a:r>
          </a:p>
        </p:txBody>
      </p:sp>
      <p:pic>
        <p:nvPicPr>
          <p:cNvPr id="5" name="Picture 4"/>
          <p:cNvPicPr>
            <a:picLocks noChangeAspect="1"/>
          </p:cNvPicPr>
          <p:nvPr/>
        </p:nvPicPr>
        <p:blipFill>
          <a:blip r:embed="rId2"/>
          <a:stretch>
            <a:fillRect/>
          </a:stretch>
        </p:blipFill>
        <p:spPr>
          <a:xfrm>
            <a:off x="4851400" y="2776340"/>
            <a:ext cx="5141181" cy="3713360"/>
          </a:xfrm>
          <a:prstGeom prst="rect">
            <a:avLst/>
          </a:prstGeom>
        </p:spPr>
      </p:pic>
    </p:spTree>
    <p:extLst>
      <p:ext uri="{BB962C8B-B14F-4D97-AF65-F5344CB8AC3E}">
        <p14:creationId xmlns:p14="http://schemas.microsoft.com/office/powerpoint/2010/main" val="51072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Accuracy:</a:t>
            </a:r>
          </a:p>
          <a:p>
            <a:pPr lvl="1">
              <a:buFont typeface="Wingdings" panose="05000000000000000000" pitchFamily="2" charset="2"/>
              <a:buChar char="ü"/>
            </a:pPr>
            <a:r>
              <a:rPr lang="en-US" dirty="0" smtClean="0"/>
              <a:t> </a:t>
            </a:r>
            <a:r>
              <a:rPr lang="en-US" dirty="0" err="1" smtClean="0"/>
              <a:t>Privated</a:t>
            </a:r>
            <a:r>
              <a:rPr lang="en-US" dirty="0" smtClean="0"/>
              <a:t> (Semantic) features</a:t>
            </a:r>
          </a:p>
          <a:p>
            <a:pPr lvl="1">
              <a:buFont typeface="Wingdings" panose="05000000000000000000" pitchFamily="2" charset="2"/>
              <a:buChar char="ü"/>
            </a:pPr>
            <a:r>
              <a:rPr lang="en-US" dirty="0" smtClean="0"/>
              <a:t>Style features</a:t>
            </a:r>
          </a:p>
          <a:p>
            <a:pPr lvl="1">
              <a:buFont typeface="Wingdings" panose="05000000000000000000" pitchFamily="2" charset="2"/>
              <a:buChar char="ü"/>
            </a:pPr>
            <a:r>
              <a:rPr lang="en-US" dirty="0" smtClean="0"/>
              <a:t>Guessing features</a:t>
            </a:r>
          </a:p>
          <a:p>
            <a:pPr marL="0" indent="0">
              <a:buNone/>
            </a:pPr>
            <a:r>
              <a:rPr lang="en-US" dirty="0" smtClean="0"/>
              <a:t>	</a:t>
            </a:r>
            <a:endParaRPr lang="en-US" dirty="0"/>
          </a:p>
        </p:txBody>
      </p:sp>
    </p:spTree>
    <p:extLst>
      <p:ext uri="{BB962C8B-B14F-4D97-AF65-F5344CB8AC3E}">
        <p14:creationId xmlns:p14="http://schemas.microsoft.com/office/powerpoint/2010/main" val="267634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4" name="Picture 3"/>
          <p:cNvPicPr>
            <a:picLocks noChangeAspect="1"/>
          </p:cNvPicPr>
          <p:nvPr/>
        </p:nvPicPr>
        <p:blipFill>
          <a:blip r:embed="rId2"/>
          <a:stretch>
            <a:fillRect/>
          </a:stretch>
        </p:blipFill>
        <p:spPr>
          <a:xfrm>
            <a:off x="4300500" y="1562451"/>
            <a:ext cx="6530060" cy="4869973"/>
          </a:xfrm>
          <a:prstGeom prst="rect">
            <a:avLst/>
          </a:prstGeom>
        </p:spPr>
      </p:pic>
    </p:spTree>
    <p:extLst>
      <p:ext uri="{BB962C8B-B14F-4D97-AF65-F5344CB8AC3E}">
        <p14:creationId xmlns:p14="http://schemas.microsoft.com/office/powerpoint/2010/main" val="313185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a:t>
            </a:r>
            <a:endParaRPr lang="en-US" dirty="0"/>
          </a:p>
        </p:txBody>
      </p:sp>
      <p:sp>
        <p:nvSpPr>
          <p:cNvPr id="3" name="Content Placeholder 2"/>
          <p:cNvSpPr>
            <a:spLocks noGrp="1"/>
          </p:cNvSpPr>
          <p:nvPr>
            <p:ph idx="1"/>
          </p:nvPr>
        </p:nvSpPr>
        <p:spPr/>
        <p:txBody>
          <a:bodyPr/>
          <a:lstStyle/>
          <a:p>
            <a:r>
              <a:rPr lang="en-US" dirty="0" smtClean="0"/>
              <a:t>Visualize the artwork features:</a:t>
            </a:r>
          </a:p>
          <a:p>
            <a:pPr lvl="1">
              <a:buFont typeface="Wingdings" panose="05000000000000000000" pitchFamily="2" charset="2"/>
              <a:buChar char="ü"/>
            </a:pPr>
            <a:r>
              <a:rPr lang="en-US" dirty="0" smtClean="0"/>
              <a:t> Generate the holographic object</a:t>
            </a:r>
          </a:p>
          <a:p>
            <a:pPr lvl="1">
              <a:buFont typeface="Wingdings" panose="05000000000000000000" pitchFamily="2" charset="2"/>
              <a:buChar char="ü"/>
            </a:pPr>
            <a:r>
              <a:rPr lang="en-US" dirty="0" smtClean="0"/>
              <a:t> Generate the augmented reality display</a:t>
            </a:r>
          </a:p>
          <a:p>
            <a:pPr lvl="1">
              <a:buFont typeface="Wingdings" panose="05000000000000000000" pitchFamily="2" charset="2"/>
              <a:buChar char="ü"/>
            </a:pPr>
            <a:r>
              <a:rPr lang="en-US" dirty="0"/>
              <a:t> </a:t>
            </a:r>
            <a:r>
              <a:rPr lang="en-US" dirty="0" smtClean="0"/>
              <a:t>Generate the virtual reality display</a:t>
            </a:r>
          </a:p>
          <a:p>
            <a:pPr lvl="1"/>
            <a:endParaRPr lang="en-US" dirty="0" smtClean="0"/>
          </a:p>
          <a:p>
            <a:pPr marL="0" indent="0">
              <a:buNone/>
            </a:pPr>
            <a:endParaRPr lang="en-US" dirty="0"/>
          </a:p>
        </p:txBody>
      </p:sp>
    </p:spTree>
    <p:extLst>
      <p:ext uri="{BB962C8B-B14F-4D97-AF65-F5344CB8AC3E}">
        <p14:creationId xmlns:p14="http://schemas.microsoft.com/office/powerpoint/2010/main" val="234552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4" name="Picture 3"/>
          <p:cNvPicPr>
            <a:picLocks noChangeAspect="1"/>
          </p:cNvPicPr>
          <p:nvPr/>
        </p:nvPicPr>
        <p:blipFill>
          <a:blip r:embed="rId2"/>
          <a:stretch>
            <a:fillRect/>
          </a:stretch>
        </p:blipFill>
        <p:spPr>
          <a:xfrm>
            <a:off x="3445073" y="1507496"/>
            <a:ext cx="7925310" cy="4918703"/>
          </a:xfrm>
          <a:prstGeom prst="rect">
            <a:avLst/>
          </a:prstGeom>
        </p:spPr>
      </p:pic>
    </p:spTree>
    <p:extLst>
      <p:ext uri="{BB962C8B-B14F-4D97-AF65-F5344CB8AC3E}">
        <p14:creationId xmlns:p14="http://schemas.microsoft.com/office/powerpoint/2010/main" val="256760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3095897" y="1537062"/>
            <a:ext cx="8623663" cy="4387352"/>
          </a:xfrm>
        </p:spPr>
        <p:txBody>
          <a:bodyPr>
            <a:normAutofit/>
          </a:bodyPr>
          <a:lstStyle/>
          <a:p>
            <a:pPr algn="just"/>
            <a:r>
              <a:rPr lang="en-US" sz="2000" dirty="0" smtClean="0"/>
              <a:t>Enhance privacy virtual assistance in Library and Museum </a:t>
            </a:r>
          </a:p>
          <a:p>
            <a:pPr algn="just"/>
            <a:r>
              <a:rPr lang="en-US" sz="2000" dirty="0" smtClean="0"/>
              <a:t>Improve </a:t>
            </a:r>
            <a:r>
              <a:rPr lang="en-US" sz="2000" dirty="0" smtClean="0"/>
              <a:t>the accuracy and performance of object recognizing to detect the “</a:t>
            </a:r>
            <a:r>
              <a:rPr lang="en-US" sz="2000" dirty="0" smtClean="0"/>
              <a:t>private (semantic) </a:t>
            </a:r>
            <a:r>
              <a:rPr lang="en-US" sz="2000" dirty="0" smtClean="0"/>
              <a:t>feature” of each artwork, specimen in the museum,  or person, car, furniture, the original of items, etc., </a:t>
            </a:r>
          </a:p>
          <a:p>
            <a:pPr algn="just"/>
            <a:r>
              <a:rPr lang="en-US" sz="2000" dirty="0" smtClean="0"/>
              <a:t>Design </a:t>
            </a:r>
            <a:r>
              <a:rPr lang="en-US" sz="2000" dirty="0" smtClean="0"/>
              <a:t>automatically category mechanism for object recognition, and application development as well as for detecting </a:t>
            </a:r>
            <a:r>
              <a:rPr lang="en-US" sz="2000" dirty="0"/>
              <a:t>“private (semantic) feature</a:t>
            </a:r>
            <a:r>
              <a:rPr lang="en-US" sz="2000" dirty="0" smtClean="0"/>
              <a:t>” of each artwork and specimen</a:t>
            </a:r>
          </a:p>
          <a:p>
            <a:pPr algn="just"/>
            <a:r>
              <a:rPr lang="en-US" sz="2000" dirty="0" smtClean="0"/>
              <a:t>Develop </a:t>
            </a:r>
            <a:r>
              <a:rPr lang="en-US" sz="2000" dirty="0" smtClean="0"/>
              <a:t>algorithms and applications based on the given metadata of the library, museum, or open </a:t>
            </a:r>
            <a:r>
              <a:rPr lang="en-US" sz="2000" dirty="0" smtClean="0"/>
              <a:t>data</a:t>
            </a:r>
          </a:p>
          <a:p>
            <a:pPr algn="just"/>
            <a:r>
              <a:rPr lang="en-US" sz="2000" dirty="0" smtClean="0"/>
              <a:t>Develop algorithm to generate the 4 sides of an object based on this one’s front side</a:t>
            </a:r>
          </a:p>
          <a:p>
            <a:pPr algn="just"/>
            <a:r>
              <a:rPr lang="en-US" sz="2000" dirty="0" smtClean="0"/>
              <a:t>Optimize the performance of search algorithm by considering the boundary of the items</a:t>
            </a:r>
          </a:p>
          <a:p>
            <a:pPr algn="just"/>
            <a:endParaRPr lang="en-US" sz="2000" dirty="0" smtClean="0"/>
          </a:p>
          <a:p>
            <a:pPr marL="0" indent="0" algn="just">
              <a:buNone/>
            </a:pPr>
            <a:endParaRPr lang="en-US" sz="2000" dirty="0" smtClean="0"/>
          </a:p>
          <a:p>
            <a:pPr marL="0" indent="0" algn="just">
              <a:buNone/>
            </a:pPr>
            <a:endParaRPr lang="en-US" sz="2000" dirty="0"/>
          </a:p>
        </p:txBody>
      </p:sp>
    </p:spTree>
    <p:extLst>
      <p:ext uri="{BB962C8B-B14F-4D97-AF65-F5344CB8AC3E}">
        <p14:creationId xmlns:p14="http://schemas.microsoft.com/office/powerpoint/2010/main" val="2344540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a:xfrm>
            <a:off x="3095897" y="1609859"/>
            <a:ext cx="8623663" cy="4855335"/>
          </a:xfrm>
        </p:spPr>
        <p:txBody>
          <a:bodyPr>
            <a:noAutofit/>
          </a:bodyPr>
          <a:lstStyle/>
          <a:p>
            <a:pPr algn="just"/>
            <a:r>
              <a:rPr lang="en-US" sz="1600" dirty="0" smtClean="0"/>
              <a:t>Exploit the Artificial, Deep, Recurrent, Convolutional neural networks (ANN,DNN,RNN,CNN), Supervised, Unsupervised, and Deep Reinforcement learning, Search Engine algorithm to improve the quality of object recognition.</a:t>
            </a:r>
          </a:p>
          <a:p>
            <a:pPr algn="just"/>
            <a:r>
              <a:rPr lang="en-US" sz="1600" dirty="0" smtClean="0"/>
              <a:t>Generate the Holographic, Virtual and </a:t>
            </a:r>
            <a:r>
              <a:rPr lang="en-US" sz="1600" dirty="0"/>
              <a:t>Augmented </a:t>
            </a:r>
            <a:r>
              <a:rPr lang="en-US" sz="1600" dirty="0" smtClean="0"/>
              <a:t>reality to make an impressive and efficient visual item</a:t>
            </a:r>
          </a:p>
          <a:p>
            <a:pPr algn="just"/>
            <a:r>
              <a:rPr lang="en-US" sz="1600" dirty="0" smtClean="0"/>
              <a:t>Apply a natural language user interface to attempt to answer questions, make recommendation, and perform actions by delegating requests to a set of Internet services</a:t>
            </a:r>
          </a:p>
          <a:p>
            <a:pPr algn="just"/>
            <a:r>
              <a:rPr lang="en-US" sz="1600" dirty="0" smtClean="0"/>
              <a:t>Build-up machine learning algorithms and artificial intelligence in order to recognize, analyze and make the explanation of a given object by using smartphone camera.</a:t>
            </a:r>
          </a:p>
          <a:p>
            <a:pPr algn="just"/>
            <a:r>
              <a:rPr lang="en-US" sz="1600" dirty="0" smtClean="0"/>
              <a:t>Optimizing and improving the performance of system by considering the boundary geolocation of items </a:t>
            </a:r>
          </a:p>
          <a:p>
            <a:pPr algn="just"/>
            <a:r>
              <a:rPr lang="en-US" sz="1600" dirty="0" smtClean="0"/>
              <a:t>Make the approximated verification method to confirm the accuracy of generated information </a:t>
            </a:r>
            <a:endParaRPr lang="en-US" sz="1600" dirty="0" smtClean="0"/>
          </a:p>
          <a:p>
            <a:pPr algn="just"/>
            <a:r>
              <a:rPr lang="en-US" sz="1600" dirty="0" smtClean="0"/>
              <a:t>Generate the </a:t>
            </a:r>
            <a:r>
              <a:rPr lang="en-US" sz="1600" dirty="0" smtClean="0"/>
              <a:t> </a:t>
            </a:r>
            <a:r>
              <a:rPr lang="en-US" sz="1600" dirty="0"/>
              <a:t>4 sides of an object based on this one’s front </a:t>
            </a:r>
            <a:r>
              <a:rPr lang="en-US" sz="1600" dirty="0" smtClean="0"/>
              <a:t>side by estimating and predicting the characters of each side</a:t>
            </a:r>
            <a:endParaRPr lang="en-US" sz="1600" dirty="0"/>
          </a:p>
          <a:p>
            <a:pPr algn="just"/>
            <a:r>
              <a:rPr lang="en-US" sz="1600" dirty="0" smtClean="0"/>
              <a:t>Update </a:t>
            </a:r>
            <a:r>
              <a:rPr lang="en-US" sz="1600" dirty="0" smtClean="0"/>
              <a:t>the knowledge of the system based on the users’ </a:t>
            </a:r>
            <a:r>
              <a:rPr lang="en-US" sz="1600" dirty="0" smtClean="0"/>
              <a:t>contributions</a:t>
            </a:r>
          </a:p>
          <a:p>
            <a:pPr marL="0" indent="0" algn="just">
              <a:buNone/>
            </a:pPr>
            <a:endParaRPr lang="en-US" sz="1600" dirty="0" smtClean="0"/>
          </a:p>
        </p:txBody>
      </p:sp>
    </p:spTree>
    <p:extLst>
      <p:ext uri="{BB962C8B-B14F-4D97-AF65-F5344CB8AC3E}">
        <p14:creationId xmlns:p14="http://schemas.microsoft.com/office/powerpoint/2010/main" val="169481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pPr lvl="1"/>
            <a:r>
              <a:rPr lang="en-US" dirty="0" smtClean="0"/>
              <a:t>Artificial intelligence (AI) forecast</a:t>
            </a:r>
          </a:p>
          <a:p>
            <a:pPr lvl="1"/>
            <a:r>
              <a:rPr lang="en-US" dirty="0" smtClean="0"/>
              <a:t>AI virtual assistance </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a:p>
            <a:r>
              <a:rPr lang="en-US" dirty="0" smtClean="0"/>
              <a:t>Question</a:t>
            </a:r>
            <a:endParaRPr lang="en-US"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2157" y="985822"/>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4627" y="2557145"/>
            <a:ext cx="1204176" cy="369332"/>
          </a:xfrm>
          <a:prstGeom prst="rect">
            <a:avLst/>
          </a:prstGeom>
          <a:noFill/>
        </p:spPr>
        <p:txBody>
          <a:bodyPr wrap="none" rtlCol="0">
            <a:spAutoFit/>
          </a:bodyPr>
          <a:lstStyle/>
          <a:p>
            <a:r>
              <a:rPr lang="en-US" dirty="0" smtClean="0"/>
              <a:t>Museum 1</a:t>
            </a:r>
            <a:endParaRPr lang="en-US"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536" y="830192"/>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986" y="1699804"/>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254" y="516047"/>
            <a:ext cx="2087563" cy="2087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06694" y="847512"/>
            <a:ext cx="2198266" cy="11405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336" y="378804"/>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8" name="Left-Right Arrow 7"/>
          <p:cNvSpPr/>
          <p:nvPr/>
        </p:nvSpPr>
        <p:spPr>
          <a:xfrm>
            <a:off x="6572752" y="10360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0085" y="146715"/>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8994106" y="847817"/>
            <a:ext cx="1185451"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8795483" y="134994"/>
            <a:ext cx="1527982" cy="369332"/>
          </a:xfrm>
          <a:prstGeom prst="rect">
            <a:avLst/>
          </a:prstGeom>
          <a:noFill/>
        </p:spPr>
        <p:txBody>
          <a:bodyPr wrap="none" rtlCol="0">
            <a:spAutoFit/>
          </a:bodyPr>
          <a:lstStyle/>
          <a:p>
            <a:r>
              <a:rPr lang="en-US" dirty="0" err="1" smtClean="0"/>
              <a:t>Bibliomondo</a:t>
            </a:r>
            <a:r>
              <a:rPr lang="en-US" dirty="0" smtClean="0"/>
              <a:t> </a:t>
            </a:r>
            <a:endParaRPr lang="en-US" dirty="0"/>
          </a:p>
        </p:txBody>
      </p:sp>
      <p:sp>
        <p:nvSpPr>
          <p:cNvPr id="21" name="Left-Right Arrow 20"/>
          <p:cNvSpPr/>
          <p:nvPr/>
        </p:nvSpPr>
        <p:spPr>
          <a:xfrm rot="5192900">
            <a:off x="7287591" y="2834156"/>
            <a:ext cx="1782470" cy="25879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97" y="504326"/>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67893" y="134994"/>
            <a:ext cx="1353256" cy="369332"/>
          </a:xfrm>
          <a:prstGeom prst="rect">
            <a:avLst/>
          </a:prstGeom>
          <a:noFill/>
        </p:spPr>
        <p:txBody>
          <a:bodyPr wrap="none" rtlCol="0">
            <a:spAutoFit/>
          </a:bodyPr>
          <a:lstStyle/>
          <a:p>
            <a:r>
              <a:rPr lang="en-US" dirty="0" smtClean="0"/>
              <a:t>My phone 1</a:t>
            </a:r>
            <a:endParaRPr lang="en-US" dirty="0"/>
          </a:p>
        </p:txBody>
      </p:sp>
      <p:sp>
        <p:nvSpPr>
          <p:cNvPr id="24" name="Left-Right Arrow 23"/>
          <p:cNvSpPr/>
          <p:nvPr/>
        </p:nvSpPr>
        <p:spPr>
          <a:xfrm>
            <a:off x="2597994" y="847816"/>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763" y="4542671"/>
            <a:ext cx="805759" cy="80575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28824" y="6260287"/>
            <a:ext cx="1204176" cy="369332"/>
          </a:xfrm>
          <a:prstGeom prst="rect">
            <a:avLst/>
          </a:prstGeom>
          <a:noFill/>
        </p:spPr>
        <p:txBody>
          <a:bodyPr wrap="none" rtlCol="0">
            <a:spAutoFit/>
          </a:bodyPr>
          <a:lstStyle/>
          <a:p>
            <a:r>
              <a:rPr lang="en-US" dirty="0" smtClean="0"/>
              <a:t>Museum n</a:t>
            </a:r>
            <a:endParaRPr lang="en-US"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7142" y="4387041"/>
            <a:ext cx="247886" cy="2478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1592" y="5256653"/>
            <a:ext cx="293687" cy="183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7786" y="4534879"/>
            <a:ext cx="937416" cy="9374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Image result for databas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3947" y="4660401"/>
            <a:ext cx="937416" cy="93741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896124" y="5553873"/>
            <a:ext cx="1353256" cy="369332"/>
          </a:xfrm>
          <a:prstGeom prst="rect">
            <a:avLst/>
          </a:prstGeom>
          <a:noFill/>
        </p:spPr>
        <p:txBody>
          <a:bodyPr wrap="none" rtlCol="0">
            <a:spAutoFit/>
          </a:bodyPr>
          <a:lstStyle/>
          <a:p>
            <a:r>
              <a:rPr lang="en-US" dirty="0" smtClean="0"/>
              <a:t>My phone n</a:t>
            </a:r>
            <a:endParaRPr lang="en-US" dirty="0"/>
          </a:p>
        </p:txBody>
      </p:sp>
      <p:sp>
        <p:nvSpPr>
          <p:cNvPr id="35" name="Left-Right Arrow 34"/>
          <p:cNvSpPr/>
          <p:nvPr/>
        </p:nvSpPr>
        <p:spPr>
          <a:xfrm>
            <a:off x="6960444" y="5003891"/>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4850" y="4120560"/>
            <a:ext cx="2087563" cy="2087563"/>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1271799" y="46010"/>
            <a:ext cx="5795246" cy="2870995"/>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5634249" y="3937156"/>
            <a:ext cx="5795246" cy="2815014"/>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301" y="3073608"/>
            <a:ext cx="3462359" cy="4154984"/>
          </a:xfrm>
          <a:prstGeom prst="rect">
            <a:avLst/>
          </a:prstGeom>
          <a:noFill/>
        </p:spPr>
        <p:txBody>
          <a:bodyPr wrap="square" rtlCol="0">
            <a:spAutoFit/>
          </a:bodyPr>
          <a:lstStyle/>
          <a:p>
            <a:r>
              <a:rPr lang="en-US" sz="1200" b="1" dirty="0" smtClean="0">
                <a:solidFill>
                  <a:srgbClr val="0070C0"/>
                </a:solidFill>
              </a:rPr>
              <a:t>CLIENT</a:t>
            </a:r>
          </a:p>
          <a:p>
            <a:pPr marL="285750" indent="-285750">
              <a:buFontTx/>
              <a:buChar char="-"/>
            </a:pPr>
            <a:r>
              <a:rPr lang="en-US" sz="1200" b="1" dirty="0" smtClean="0"/>
              <a:t>Detect and recognize object :</a:t>
            </a:r>
          </a:p>
          <a:p>
            <a:r>
              <a:rPr lang="en-US" sz="1200" dirty="0" smtClean="0"/>
              <a:t>+ Recommendation system</a:t>
            </a:r>
          </a:p>
          <a:p>
            <a:r>
              <a:rPr lang="en-US" sz="1200" dirty="0" smtClean="0"/>
              <a:t>+ Machine learning</a:t>
            </a:r>
          </a:p>
          <a:p>
            <a:r>
              <a:rPr lang="en-US" sz="1200" dirty="0" smtClean="0"/>
              <a:t>+ Artificial Intelligence</a:t>
            </a:r>
          </a:p>
          <a:p>
            <a:r>
              <a:rPr lang="en-US" sz="1200" dirty="0" smtClean="0"/>
              <a:t>+ Search engine algorithm</a:t>
            </a:r>
          </a:p>
          <a:p>
            <a:pPr marL="285750" indent="-285750">
              <a:buFontTx/>
              <a:buChar char="-"/>
            </a:pPr>
            <a:r>
              <a:rPr lang="en-US" sz="1200" b="1" dirty="0" smtClean="0"/>
              <a:t>Verification:</a:t>
            </a:r>
            <a:endParaRPr lang="en-US" sz="1200" b="1" dirty="0"/>
          </a:p>
          <a:p>
            <a:r>
              <a:rPr lang="en-US" sz="1200" dirty="0"/>
              <a:t>+ Geo-location of the item </a:t>
            </a:r>
          </a:p>
          <a:p>
            <a:r>
              <a:rPr lang="en-US" sz="1200" dirty="0"/>
              <a:t>+ Bar-code of the </a:t>
            </a:r>
            <a:r>
              <a:rPr lang="en-US" sz="1200" dirty="0" smtClean="0"/>
              <a:t>item</a:t>
            </a:r>
          </a:p>
          <a:p>
            <a:pPr marL="171450" indent="-171450">
              <a:buFontTx/>
              <a:buChar char="-"/>
            </a:pPr>
            <a:r>
              <a:rPr lang="en-US" sz="1200" b="1" dirty="0" smtClean="0"/>
              <a:t>User contribution:</a:t>
            </a:r>
          </a:p>
          <a:p>
            <a:r>
              <a:rPr lang="en-US" sz="1200" dirty="0" smtClean="0"/>
              <a:t>+ User may </a:t>
            </a:r>
            <a:r>
              <a:rPr lang="en-US" sz="1200" dirty="0" err="1" smtClean="0"/>
              <a:t>catelogy</a:t>
            </a:r>
            <a:r>
              <a:rPr lang="en-US" sz="1200" dirty="0" smtClean="0"/>
              <a:t> manual </a:t>
            </a:r>
          </a:p>
          <a:p>
            <a:r>
              <a:rPr lang="en-US" sz="1200" dirty="0" smtClean="0"/>
              <a:t>+ Vote the responded information</a:t>
            </a:r>
          </a:p>
          <a:p>
            <a:r>
              <a:rPr lang="en-US" sz="1200" b="1" dirty="0" smtClean="0"/>
              <a:t>-    Updated</a:t>
            </a:r>
            <a:endParaRPr lang="en-US" sz="1200" dirty="0" smtClean="0"/>
          </a:p>
          <a:p>
            <a:r>
              <a:rPr lang="en-US" sz="1200" dirty="0" smtClean="0"/>
              <a:t>------------------------------------</a:t>
            </a:r>
            <a:endParaRPr lang="en-US" sz="1200" dirty="0"/>
          </a:p>
          <a:p>
            <a:r>
              <a:rPr lang="en-US" sz="1200" b="1" dirty="0" smtClean="0">
                <a:solidFill>
                  <a:srgbClr val="FF0000"/>
                </a:solidFill>
              </a:rPr>
              <a:t>SERVER</a:t>
            </a:r>
          </a:p>
          <a:p>
            <a:r>
              <a:rPr lang="en-US" sz="1200" dirty="0" smtClean="0"/>
              <a:t>+ Recommendation system</a:t>
            </a:r>
          </a:p>
          <a:p>
            <a:r>
              <a:rPr lang="en-US" sz="1200" dirty="0" smtClean="0"/>
              <a:t>+ Reinforcement Learning</a:t>
            </a:r>
            <a:endParaRPr lang="en-US" sz="1200" dirty="0"/>
          </a:p>
          <a:p>
            <a:r>
              <a:rPr lang="en-US" sz="1200" dirty="0"/>
              <a:t>+ Machine learning</a:t>
            </a:r>
          </a:p>
          <a:p>
            <a:r>
              <a:rPr lang="en-US" sz="1200" dirty="0"/>
              <a:t>+ Artificial Intelligence</a:t>
            </a:r>
          </a:p>
          <a:p>
            <a:r>
              <a:rPr lang="en-US" sz="1200" dirty="0"/>
              <a:t>+ Search engine algorithm</a:t>
            </a:r>
          </a:p>
          <a:p>
            <a:endParaRPr lang="en-US" sz="1200" dirty="0" smtClean="0"/>
          </a:p>
          <a:p>
            <a:endParaRPr lang="en-US" sz="1200" dirty="0"/>
          </a:p>
        </p:txBody>
      </p:sp>
      <p:sp>
        <p:nvSpPr>
          <p:cNvPr id="43" name="Rounded Rectangle 42"/>
          <p:cNvSpPr/>
          <p:nvPr/>
        </p:nvSpPr>
        <p:spPr>
          <a:xfrm>
            <a:off x="1424198" y="93636"/>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5757451" y="4065584"/>
            <a:ext cx="3226011" cy="264405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4820184" y="775819"/>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199752" y="4906672"/>
            <a:ext cx="692888"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Left-Right Arrow 48"/>
          <p:cNvSpPr/>
          <p:nvPr/>
        </p:nvSpPr>
        <p:spPr>
          <a:xfrm>
            <a:off x="4948301" y="1923093"/>
            <a:ext cx="2243073" cy="265065"/>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12371" y="1349872"/>
            <a:ext cx="1047263" cy="41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928" y="2890119"/>
            <a:ext cx="7876903" cy="1325563"/>
          </a:xfrm>
        </p:spPr>
        <p:txBody>
          <a:bodyPr/>
          <a:lstStyle/>
          <a:p>
            <a:r>
              <a:rPr lang="en-US" dirty="0" smtClean="0"/>
              <a:t>Thank you</a:t>
            </a:r>
            <a:endParaRPr lang="en-US" dirty="0"/>
          </a:p>
        </p:txBody>
      </p:sp>
    </p:spTree>
    <p:extLst>
      <p:ext uri="{BB962C8B-B14F-4D97-AF65-F5344CB8AC3E}">
        <p14:creationId xmlns:p14="http://schemas.microsoft.com/office/powerpoint/2010/main" val="298403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Artificial intelligence (AI) forecast</a:t>
            </a:r>
            <a:br>
              <a:rPr lang="en-US" dirty="0"/>
            </a:br>
            <a:endParaRPr lang="en-US" dirty="0"/>
          </a:p>
        </p:txBody>
      </p:sp>
      <p:pic>
        <p:nvPicPr>
          <p:cNvPr id="4" name="Picture 3"/>
          <p:cNvPicPr>
            <a:picLocks noChangeAspect="1"/>
          </p:cNvPicPr>
          <p:nvPr/>
        </p:nvPicPr>
        <p:blipFill>
          <a:blip r:embed="rId2"/>
          <a:stretch>
            <a:fillRect/>
          </a:stretch>
        </p:blipFill>
        <p:spPr>
          <a:xfrm>
            <a:off x="3207715" y="1621698"/>
            <a:ext cx="4091009" cy="2356108"/>
          </a:xfrm>
          <a:prstGeom prst="roundRect">
            <a:avLst>
              <a:gd name="adj" fmla="val 2020"/>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058401" y="6453667"/>
            <a:ext cx="1295098" cy="276999"/>
          </a:xfrm>
          <a:prstGeom prst="rect">
            <a:avLst/>
          </a:prstGeom>
          <a:noFill/>
        </p:spPr>
        <p:txBody>
          <a:bodyPr wrap="none" rtlCol="0">
            <a:spAutoFit/>
          </a:bodyPr>
          <a:lstStyle/>
          <a:p>
            <a:r>
              <a:rPr lang="en-US" sz="1200" dirty="0" smtClean="0"/>
              <a:t>Source: </a:t>
            </a:r>
            <a:r>
              <a:rPr lang="en-US" sz="1200" dirty="0" err="1" smtClean="0"/>
              <a:t>Tractica</a:t>
            </a:r>
            <a:endParaRPr lang="en-US" sz="1200" dirty="0"/>
          </a:p>
        </p:txBody>
      </p:sp>
      <p:pic>
        <p:nvPicPr>
          <p:cNvPr id="7" name="Picture 6"/>
          <p:cNvPicPr>
            <a:picLocks noChangeAspect="1"/>
          </p:cNvPicPr>
          <p:nvPr/>
        </p:nvPicPr>
        <p:blipFill>
          <a:blip r:embed="rId3"/>
          <a:stretch>
            <a:fillRect/>
          </a:stretch>
        </p:blipFill>
        <p:spPr>
          <a:xfrm>
            <a:off x="7661188" y="3402228"/>
            <a:ext cx="4164645" cy="2503297"/>
          </a:xfrm>
          <a:prstGeom prst="roundRect">
            <a:avLst>
              <a:gd name="adj" fmla="val 431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421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5897" y="-198443"/>
            <a:ext cx="8623663" cy="1325563"/>
          </a:xfrm>
        </p:spPr>
        <p:txBody>
          <a:bodyPr/>
          <a:lstStyle/>
          <a:p>
            <a:r>
              <a:rPr lang="en-US" dirty="0"/>
              <a:t>AI virtual </a:t>
            </a:r>
            <a:r>
              <a:rPr lang="en-US" dirty="0" smtClean="0"/>
              <a:t>assistants</a:t>
            </a:r>
            <a:endParaRPr lang="en-US" dirty="0"/>
          </a:p>
        </p:txBody>
      </p:sp>
      <p:pic>
        <p:nvPicPr>
          <p:cNvPr id="6" name="Picture 5"/>
          <p:cNvPicPr>
            <a:picLocks noChangeAspect="1"/>
          </p:cNvPicPr>
          <p:nvPr/>
        </p:nvPicPr>
        <p:blipFill>
          <a:blip r:embed="rId3"/>
          <a:stretch>
            <a:fillRect/>
          </a:stretch>
        </p:blipFill>
        <p:spPr>
          <a:xfrm>
            <a:off x="4916090" y="879853"/>
            <a:ext cx="5939396" cy="4447928"/>
          </a:xfrm>
          <a:prstGeom prst="rect">
            <a:avLst/>
          </a:prstGeom>
        </p:spPr>
      </p:pic>
      <p:sp>
        <p:nvSpPr>
          <p:cNvPr id="7" name="TextBox 6"/>
          <p:cNvSpPr txBox="1"/>
          <p:nvPr/>
        </p:nvSpPr>
        <p:spPr>
          <a:xfrm>
            <a:off x="9459263" y="6450231"/>
            <a:ext cx="2643159" cy="276999"/>
          </a:xfrm>
          <a:prstGeom prst="rect">
            <a:avLst/>
          </a:prstGeom>
          <a:noFill/>
        </p:spPr>
        <p:txBody>
          <a:bodyPr wrap="none" rtlCol="0">
            <a:spAutoFit/>
          </a:bodyPr>
          <a:lstStyle/>
          <a:p>
            <a:r>
              <a:rPr lang="en-US" sz="1200" dirty="0" smtClean="0"/>
              <a:t>Source: http</a:t>
            </a:r>
            <a:r>
              <a:rPr lang="en-US" sz="1200" dirty="0"/>
              <a:t>://www.cogniview.com</a:t>
            </a:r>
          </a:p>
        </p:txBody>
      </p:sp>
      <p:pic>
        <p:nvPicPr>
          <p:cNvPr id="2052" name="Picture 4" descr="Image result for question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3" y="5434784"/>
            <a:ext cx="1157680" cy="11539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p:cNvSpPr/>
          <p:nvPr/>
        </p:nvSpPr>
        <p:spPr>
          <a:xfrm>
            <a:off x="1744825" y="5441206"/>
            <a:ext cx="5187820" cy="1147524"/>
          </a:xfrm>
          <a:prstGeom prst="wedgeRoundRectCallout">
            <a:avLst>
              <a:gd name="adj1" fmla="val -55905"/>
              <a:gd name="adj2" fmla="val -661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n-US" dirty="0" smtClean="0"/>
              <a:t>- Could you explain and show me more information of the new items which I have not seen yet?</a:t>
            </a:r>
            <a:endParaRPr lang="en-US" dirty="0"/>
          </a:p>
        </p:txBody>
      </p:sp>
    </p:spTree>
    <p:extLst>
      <p:ext uri="{BB962C8B-B14F-4D97-AF65-F5344CB8AC3E}">
        <p14:creationId xmlns:p14="http://schemas.microsoft.com/office/powerpoint/2010/main" val="345723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3" y="2970584"/>
            <a:ext cx="522497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82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11"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2830" y="321239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7" name="Picture 2"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1830" y="2029663"/>
            <a:ext cx="371247" cy="24749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t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7913" y="2344386"/>
            <a:ext cx="327213" cy="32721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14400" y="1244375"/>
            <a:ext cx="1184940" cy="369332"/>
          </a:xfrm>
          <a:prstGeom prst="rect">
            <a:avLst/>
          </a:prstGeom>
          <a:noFill/>
        </p:spPr>
        <p:txBody>
          <a:bodyPr wrap="none" rtlCol="0">
            <a:spAutoFit/>
          </a:bodyPr>
          <a:lstStyle/>
          <a:p>
            <a:r>
              <a:rPr lang="en-US" b="1" dirty="0" smtClean="0"/>
              <a:t>Problem?</a:t>
            </a:r>
            <a:endParaRPr lang="en-US" b="1" dirty="0"/>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lnSpcReduction="10000"/>
          </a:bodyPr>
          <a:lstStyle/>
          <a:p>
            <a:pPr algn="just">
              <a:lnSpc>
                <a:spcPct val="150000"/>
              </a:lnSpc>
              <a:spcBef>
                <a:spcPts val="1200"/>
              </a:spcBef>
            </a:pPr>
            <a:r>
              <a:rPr lang="en-US" sz="1800" dirty="0" smtClean="0"/>
              <a:t>Content based image retrieval (</a:t>
            </a:r>
            <a:r>
              <a:rPr lang="en-US" sz="1800" dirty="0" smtClean="0">
                <a:hlinkClick r:id="rId2" action="ppaction://hlinkfile"/>
              </a:rPr>
              <a:t>CBIR</a:t>
            </a:r>
            <a:r>
              <a:rPr lang="en-US" sz="1800" dirty="0" smtClean="0"/>
              <a:t>) is an important research area for manipulating large multimedia databases and digital library characterized by automatic indexing of images based on their own visual features, CBIR uses featured include [1] color, texture, shape, and edge information</a:t>
            </a:r>
          </a:p>
          <a:p>
            <a:pPr algn="just">
              <a:lnSpc>
                <a:spcPct val="150000"/>
              </a:lnSpc>
              <a:spcBef>
                <a:spcPts val="1200"/>
              </a:spcBef>
            </a:pPr>
            <a:r>
              <a:rPr lang="en-US" sz="1800" dirty="0"/>
              <a:t>The features were classified using the random forest classifier and provided 74.7% accuracy for the RGB data[2].  Spare coding [3] and clustering based convolutional extractors [4],[5] have increased the classification performance to 85.2</a:t>
            </a:r>
            <a:r>
              <a:rPr lang="en-US" sz="1800" dirty="0" smtClean="0"/>
              <a:t>%</a:t>
            </a:r>
          </a:p>
          <a:p>
            <a:pPr algn="just">
              <a:lnSpc>
                <a:spcPct val="150000"/>
              </a:lnSpc>
              <a:spcBef>
                <a:spcPts val="1200"/>
              </a:spcBef>
            </a:pPr>
            <a:r>
              <a:rPr lang="en-US" sz="1800" dirty="0"/>
              <a:t>The visualizations in [6][7] indicates that, as the distribution of objects is transformed from overlapped space to separable space in a deep network</a:t>
            </a:r>
            <a:r>
              <a:rPr lang="en-US" sz="1800" dirty="0" smtClean="0"/>
              <a:t>, </a:t>
            </a:r>
            <a:r>
              <a:rPr lang="en-US" sz="1800" dirty="0"/>
              <a:t>intermediate representations can be used as generic features to semantically describe the object in the input image</a:t>
            </a:r>
          </a:p>
          <a:p>
            <a:pPr marL="0" indent="0" algn="just">
              <a:lnSpc>
                <a:spcPct val="150000"/>
              </a:lnSpc>
              <a:spcBef>
                <a:spcPts val="1200"/>
              </a:spcBef>
              <a:buNone/>
            </a:pPr>
            <a:endParaRPr lang="en-US" sz="1800" dirty="0"/>
          </a:p>
          <a:p>
            <a:pPr algn="just">
              <a:lnSpc>
                <a:spcPct val="150000"/>
              </a:lnSpc>
              <a:spcBef>
                <a:spcPts val="1200"/>
              </a:spcBef>
            </a:pPr>
            <a:endParaRPr lang="en-US" sz="1800" dirty="0" smtClean="0"/>
          </a:p>
          <a:p>
            <a:pPr algn="just">
              <a:lnSpc>
                <a:spcPct val="150000"/>
              </a:lnSpc>
              <a:spcBef>
                <a:spcPts val="1200"/>
              </a:spcBef>
            </a:pPr>
            <a:endParaRPr lang="en-US" sz="1800" dirty="0"/>
          </a:p>
          <a:p>
            <a:pPr algn="just">
              <a:lnSpc>
                <a:spcPct val="150000"/>
              </a:lnSpc>
              <a:spcBef>
                <a:spcPts val="1200"/>
              </a:spcBef>
            </a:pPr>
            <a:endParaRPr lang="en-US" sz="1800"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endParaRPr lang="en-US" sz="2400" dirty="0" smtClean="0"/>
          </a:p>
          <a:p>
            <a:endParaRPr lang="en-US" sz="2400" dirty="0"/>
          </a:p>
          <a:p>
            <a:endParaRPr lang="en-US" sz="2400" dirty="0"/>
          </a:p>
        </p:txBody>
      </p:sp>
      <p:sp>
        <p:nvSpPr>
          <p:cNvPr id="4" name="Content Placeholder 2"/>
          <p:cNvSpPr txBox="1">
            <a:spLocks/>
          </p:cNvSpPr>
          <p:nvPr/>
        </p:nvSpPr>
        <p:spPr>
          <a:xfrm>
            <a:off x="3095897" y="1742938"/>
            <a:ext cx="8623663" cy="488646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700" dirty="0"/>
              <a:t>CBIR used multiple support vector machine (SVM)’s ensemble method narrow down search space and handle the large image database [8]</a:t>
            </a:r>
          </a:p>
          <a:p>
            <a:pPr algn="just">
              <a:lnSpc>
                <a:spcPct val="150000"/>
              </a:lnSpc>
            </a:pPr>
            <a:r>
              <a:rPr lang="en-US" sz="1700" dirty="0"/>
              <a:t>Extracting low-level features (color, texture, edge density) and measuring distances to find the similarity between images in reducing the semantic gap between the low level features and the high level semantic concept [9][10</a:t>
            </a:r>
            <a:r>
              <a:rPr lang="en-US" sz="1700" dirty="0" smtClean="0"/>
              <a:t>]</a:t>
            </a:r>
          </a:p>
          <a:p>
            <a:pPr algn="just">
              <a:lnSpc>
                <a:spcPct val="150000"/>
              </a:lnSpc>
            </a:pPr>
            <a:r>
              <a:rPr lang="en-US" sz="1800" dirty="0"/>
              <a:t>Using CNN to </a:t>
            </a:r>
            <a:r>
              <a:rPr lang="en-US" sz="1800" dirty="0" smtClean="0"/>
              <a:t>classify </a:t>
            </a:r>
            <a:r>
              <a:rPr lang="en-US" sz="1800" dirty="0"/>
              <a:t>and u</a:t>
            </a:r>
            <a:r>
              <a:rPr lang="en-US" sz="1800" dirty="0" smtClean="0"/>
              <a:t>nderstand artists from the museum[11] based on predicting artist names with such high accuracy, and learn what parts of each piece of art are most predictive of a particular artist</a:t>
            </a:r>
          </a:p>
          <a:p>
            <a:pPr algn="just">
              <a:lnSpc>
                <a:spcPct val="150000"/>
              </a:lnSpc>
            </a:pPr>
            <a:r>
              <a:rPr lang="en-US" sz="1800" dirty="0" smtClean="0"/>
              <a:t>Show excellent classification of image style </a:t>
            </a:r>
            <a:r>
              <a:rPr lang="en-US" sz="1800" dirty="0"/>
              <a:t>visual style, including photographic techniques (“Macro,” “HDR”), composition styles (“Minimal,” “Geometric”), moods (“Serene,” “Melancholy”), </a:t>
            </a:r>
            <a:r>
              <a:rPr lang="en-US" sz="1800" dirty="0" smtClean="0"/>
              <a:t>genres (“</a:t>
            </a:r>
            <a:r>
              <a:rPr lang="en-US" sz="1800" dirty="0"/>
              <a:t>Vintage,” “Romantic,” “Horror”), and types of scenes (“Hazy,” “Sunny</a:t>
            </a:r>
            <a:r>
              <a:rPr lang="en-US" sz="1800" dirty="0" smtClean="0"/>
              <a:t>”) [12] by using CNN</a:t>
            </a:r>
          </a:p>
          <a:p>
            <a:pPr algn="just">
              <a:lnSpc>
                <a:spcPct val="150000"/>
              </a:lnSpc>
            </a:pPr>
            <a:r>
              <a:rPr lang="en-US" sz="1800" dirty="0" smtClean="0"/>
              <a:t>Customized expression recognition for performance-driven cutout character animation[13] by using deep  convolutional neural network</a:t>
            </a:r>
          </a:p>
          <a:p>
            <a:pPr algn="just">
              <a:lnSpc>
                <a:spcPct val="150000"/>
              </a:lnSpc>
            </a:pPr>
            <a:r>
              <a:rPr lang="en-US" sz="1800" dirty="0" err="1" smtClean="0"/>
              <a:t>ArtWork</a:t>
            </a:r>
            <a:r>
              <a:rPr lang="en-US" sz="1800" dirty="0" smtClean="0"/>
              <a:t> recognition in 360 degree [14] by </a:t>
            </a:r>
            <a:r>
              <a:rPr lang="en-US" sz="1900" dirty="0"/>
              <a:t>using a 32- </a:t>
            </a:r>
            <a:r>
              <a:rPr lang="en-US" sz="1900" dirty="0" err="1"/>
              <a:t>hedron</a:t>
            </a:r>
            <a:r>
              <a:rPr lang="en-US" sz="1900" dirty="0"/>
              <a:t> based rectilinear projection and the well-known scale invariant feature </a:t>
            </a:r>
            <a:r>
              <a:rPr lang="en-US" sz="1900" dirty="0" smtClean="0"/>
              <a:t>transform.</a:t>
            </a:r>
          </a:p>
          <a:p>
            <a:pPr algn="just">
              <a:lnSpc>
                <a:spcPct val="150000"/>
              </a:lnSpc>
            </a:pPr>
            <a:r>
              <a:rPr lang="en-US" sz="1900" dirty="0" smtClean="0"/>
              <a:t>Virtual restoration an object by using crack detection and </a:t>
            </a:r>
            <a:r>
              <a:rPr lang="en-US" sz="1900" dirty="0" err="1" smtClean="0"/>
              <a:t>inpainting</a:t>
            </a:r>
            <a:r>
              <a:rPr lang="en-US" sz="1900" dirty="0"/>
              <a:t> </a:t>
            </a:r>
            <a:r>
              <a:rPr lang="en-US" sz="1900" dirty="0" smtClean="0"/>
              <a:t>[15]</a:t>
            </a:r>
          </a:p>
          <a:p>
            <a:pPr algn="just">
              <a:lnSpc>
                <a:spcPct val="150000"/>
              </a:lnSpc>
            </a:pPr>
            <a:r>
              <a:rPr lang="en-US" sz="1900" dirty="0" smtClean="0"/>
              <a:t>3D Pose estimation [16]</a:t>
            </a:r>
          </a:p>
          <a:p>
            <a:pPr algn="just">
              <a:lnSpc>
                <a:spcPct val="150000"/>
              </a:lnSpc>
            </a:pPr>
            <a:endParaRPr lang="en-US" sz="1900" dirty="0"/>
          </a:p>
          <a:p>
            <a:pPr algn="just">
              <a:lnSpc>
                <a:spcPct val="150000"/>
              </a:lnSpc>
            </a:pPr>
            <a:endParaRPr lang="en-US" sz="1700" dirty="0"/>
          </a:p>
          <a:p>
            <a:pPr marL="0" indent="0" algn="just">
              <a:lnSpc>
                <a:spcPct val="150000"/>
              </a:lnSpc>
              <a:buNone/>
            </a:pPr>
            <a:endParaRPr lang="en-US" sz="1700" dirty="0"/>
          </a:p>
          <a:p>
            <a:pPr marL="0" indent="0" algn="just">
              <a:buFont typeface="Arial" panose="020B0604020202020204" pitchFamily="34" charset="0"/>
              <a:buNone/>
            </a:pPr>
            <a:endParaRPr lang="en-US" sz="2400" dirty="0" smtClean="0"/>
          </a:p>
          <a:p>
            <a:pPr algn="just"/>
            <a:endParaRPr lang="en-US" sz="2400" dirty="0" smtClean="0"/>
          </a:p>
          <a:p>
            <a:pPr algn="just"/>
            <a:endParaRPr lang="en-US" sz="2400" dirty="0" smtClean="0"/>
          </a:p>
          <a:p>
            <a:pPr algn="just"/>
            <a:endParaRPr lang="en-US" sz="2400" dirty="0" smtClean="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3095897" y="1841862"/>
            <a:ext cx="8623663" cy="4825638"/>
          </a:xfrm>
        </p:spPr>
        <p:txBody>
          <a:bodyPr>
            <a:noAutofit/>
          </a:bodyPr>
          <a:lstStyle/>
          <a:p>
            <a:r>
              <a:rPr lang="en-US" sz="1100" dirty="0"/>
              <a:t>[1] Naresh </a:t>
            </a:r>
            <a:r>
              <a:rPr lang="en-US" sz="1100" dirty="0" err="1"/>
              <a:t>Babu</a:t>
            </a:r>
            <a:r>
              <a:rPr lang="en-US" sz="1100" dirty="0"/>
              <a:t>, </a:t>
            </a:r>
            <a:r>
              <a:rPr lang="en-US" sz="1100" dirty="0" err="1"/>
              <a:t>Pothlaiah</a:t>
            </a:r>
            <a:r>
              <a:rPr lang="en-US" sz="1100" dirty="0"/>
              <a:t>, and Ashok </a:t>
            </a:r>
            <a:r>
              <a:rPr lang="en-US" sz="1100" dirty="0" err="1"/>
              <a:t>Babu</a:t>
            </a:r>
            <a:r>
              <a:rPr lang="en-US" sz="1100" dirty="0"/>
              <a:t>, </a:t>
            </a:r>
            <a:r>
              <a:rPr lang="en-US" sz="1100" i="1" dirty="0"/>
              <a:t>“Image </a:t>
            </a:r>
            <a:r>
              <a:rPr lang="en-US" sz="1100" i="1" dirty="0" err="1"/>
              <a:t>Retieval</a:t>
            </a:r>
            <a:r>
              <a:rPr lang="en-US" sz="1100" i="1" dirty="0"/>
              <a:t> Color, Shape, and Texture Features using Content Based”,</a:t>
            </a:r>
            <a:r>
              <a:rPr lang="en-US" sz="1100" dirty="0"/>
              <a:t> International Journal of Engineering Science and Technology, Vol. 2, No. 9, pp. 4278-4287, 2010</a:t>
            </a:r>
          </a:p>
          <a:p>
            <a:r>
              <a:rPr lang="en-US" sz="1100" dirty="0" smtClean="0"/>
              <a:t>[2] K. Lai, L. Bo, X. Ren, and D. Fox, “A </a:t>
            </a:r>
            <a:r>
              <a:rPr lang="en-US" sz="1100" dirty="0" err="1" smtClean="0"/>
              <a:t>lage</a:t>
            </a:r>
            <a:r>
              <a:rPr lang="en-US" sz="1100" dirty="0" smtClean="0"/>
              <a:t>-scale hierarchical </a:t>
            </a:r>
            <a:r>
              <a:rPr lang="en-US" sz="1100" dirty="0" err="1" smtClean="0"/>
              <a:t>mulit</a:t>
            </a:r>
            <a:r>
              <a:rPr lang="en-US" sz="1100" dirty="0" smtClean="0"/>
              <a:t>-view RBG-D object dataset”, in </a:t>
            </a:r>
            <a:r>
              <a:rPr lang="en-US" sz="1100" i="1" dirty="0" smtClean="0"/>
              <a:t>Proc, IEEE Int. Conf. Robot. </a:t>
            </a:r>
            <a:r>
              <a:rPr lang="en-US" sz="1100" i="1" dirty="0" err="1" smtClean="0"/>
              <a:t>Autom</a:t>
            </a:r>
            <a:r>
              <a:rPr lang="en-US" sz="1100" i="1" dirty="0" smtClean="0"/>
              <a:t>. (ICRA), </a:t>
            </a:r>
            <a:r>
              <a:rPr lang="en-US" sz="1100" dirty="0" smtClean="0"/>
              <a:t> May 2011, pp. 1817-1824</a:t>
            </a:r>
          </a:p>
          <a:p>
            <a:r>
              <a:rPr lang="en-US" sz="1100" dirty="0" smtClean="0"/>
              <a:t>[3] L. Bo X. Ren, and D. Fox, “Unsupervised feature learning for RBG-D based object recognition”,</a:t>
            </a:r>
            <a:r>
              <a:rPr lang="en-US" sz="1100" dirty="0"/>
              <a:t> </a:t>
            </a:r>
            <a:r>
              <a:rPr lang="en-US" sz="1100" dirty="0" smtClean="0"/>
              <a:t>in </a:t>
            </a:r>
            <a:r>
              <a:rPr lang="en-US" sz="1100" i="1" dirty="0" smtClean="0"/>
              <a:t>Experimental Robotics,</a:t>
            </a:r>
            <a:r>
              <a:rPr lang="en-US" sz="1100" dirty="0" smtClean="0"/>
              <a:t> Springer, 2013, pp. 387-402</a:t>
            </a:r>
          </a:p>
          <a:p>
            <a:r>
              <a:rPr lang="en-US" sz="1100" dirty="0" smtClean="0"/>
              <a:t>[4] R. </a:t>
            </a:r>
            <a:r>
              <a:rPr lang="en-US" sz="1100" dirty="0" err="1" smtClean="0"/>
              <a:t>Socher</a:t>
            </a:r>
            <a:r>
              <a:rPr lang="en-US" sz="1100" dirty="0" smtClean="0"/>
              <a:t>, B. Huval, B. Bath, C. D. Manning, and A. Y. Ng, “Convolutional-recursive deep learning for 3D object classification”, in </a:t>
            </a:r>
            <a:r>
              <a:rPr lang="en-US" sz="1100" i="1" dirty="0" smtClean="0"/>
              <a:t> Proc, Adv. Neural Inf. Process. Syst., </a:t>
            </a:r>
            <a:r>
              <a:rPr lang="en-US" sz="1100" dirty="0" smtClean="0"/>
              <a:t> 2012, pp. 665-673</a:t>
            </a:r>
          </a:p>
          <a:p>
            <a:r>
              <a:rPr lang="en-US" sz="1100" dirty="0" smtClean="0"/>
              <a:t>[5] Y. Cheng, X. </a:t>
            </a:r>
            <a:r>
              <a:rPr lang="en-US" sz="1100" dirty="0" err="1" smtClean="0"/>
              <a:t>Xhao</a:t>
            </a:r>
            <a:r>
              <a:rPr lang="en-US" sz="1100" dirty="0" smtClean="0"/>
              <a:t>, K. Huang, and T. Tan, “Semi-supervised learning and feature evaluation for RGB-D object recognition”,</a:t>
            </a:r>
            <a:r>
              <a:rPr lang="en-US" sz="1100" i="1" dirty="0" smtClean="0"/>
              <a:t> </a:t>
            </a:r>
            <a:r>
              <a:rPr lang="en-US" sz="1100" i="1" dirty="0" err="1" smtClean="0"/>
              <a:t>Comput</a:t>
            </a:r>
            <a:r>
              <a:rPr lang="en-US" sz="1100" i="1" dirty="0" smtClean="0"/>
              <a:t>. Vis. Image Understand, </a:t>
            </a:r>
            <a:r>
              <a:rPr lang="en-US" sz="1100" dirty="0" smtClean="0"/>
              <a:t>vol. 139, pp. 149-160, Oct, 2015</a:t>
            </a:r>
          </a:p>
          <a:p>
            <a:r>
              <a:rPr lang="en-US" sz="1100" dirty="0" smtClean="0"/>
              <a:t>[6] </a:t>
            </a:r>
            <a:r>
              <a:rPr lang="en-US" sz="1100" dirty="0" err="1" smtClean="0"/>
              <a:t>J.Donahue</a:t>
            </a:r>
            <a:r>
              <a:rPr lang="en-US" sz="1100" dirty="0" smtClean="0"/>
              <a:t> </a:t>
            </a:r>
            <a:r>
              <a:rPr lang="en-US" sz="1100" i="1" dirty="0" smtClean="0"/>
              <a:t>et al. </a:t>
            </a:r>
            <a:r>
              <a:rPr lang="en-US" sz="1100" dirty="0" smtClean="0"/>
              <a:t>(2013). </a:t>
            </a:r>
            <a:r>
              <a:rPr lang="en-US" sz="1100" dirty="0" err="1" smtClean="0"/>
              <a:t>DeCAF</a:t>
            </a:r>
            <a:r>
              <a:rPr lang="en-US" sz="1100" dirty="0" smtClean="0"/>
              <a:t>: A deep convolutional activation feature for generic visual recognition”, [Online]</a:t>
            </a:r>
          </a:p>
          <a:p>
            <a:r>
              <a:rPr lang="en-US" sz="1100" dirty="0" smtClean="0"/>
              <a:t>[7] M. D. </a:t>
            </a:r>
            <a:r>
              <a:rPr lang="en-US" sz="1100" dirty="0" err="1" smtClean="0"/>
              <a:t>Zeiler</a:t>
            </a:r>
            <a:r>
              <a:rPr lang="en-US" sz="1100" dirty="0" smtClean="0"/>
              <a:t> and R. Fergus, “Visualizing and understanding convolutional networks”, in </a:t>
            </a:r>
            <a:r>
              <a:rPr lang="en-US" sz="1100" i="1" dirty="0" smtClean="0"/>
              <a:t>Computer Vision – ECCV. </a:t>
            </a:r>
            <a:r>
              <a:rPr lang="en-US" sz="1100" dirty="0" smtClean="0"/>
              <a:t>Springer, 2014, pp. 818-833</a:t>
            </a:r>
          </a:p>
          <a:p>
            <a:r>
              <a:rPr lang="en-US" sz="1100" dirty="0" smtClean="0"/>
              <a:t>[8] A. </a:t>
            </a:r>
            <a:r>
              <a:rPr lang="en-US" sz="1100" dirty="0" err="1" smtClean="0"/>
              <a:t>Shitole</a:t>
            </a:r>
            <a:r>
              <a:rPr lang="en-US" sz="1100" dirty="0" smtClean="0"/>
              <a:t> and U. </a:t>
            </a:r>
            <a:r>
              <a:rPr lang="en-US" sz="1100" dirty="0" err="1" smtClean="0"/>
              <a:t>Godase</a:t>
            </a:r>
            <a:r>
              <a:rPr lang="en-US" sz="1100" dirty="0" smtClean="0"/>
              <a:t>, “Survey on Content Based Images Retrieval”, in International Journal of Computer-Aided Technologies (</a:t>
            </a:r>
            <a:r>
              <a:rPr lang="en-US" sz="1100" dirty="0" err="1" smtClean="0"/>
              <a:t>IJCAx</a:t>
            </a:r>
            <a:r>
              <a:rPr lang="en-US" sz="1100" dirty="0" smtClean="0"/>
              <a:t>) Vol.1, No.1, 2014, pp. 21-29</a:t>
            </a:r>
          </a:p>
          <a:p>
            <a:r>
              <a:rPr lang="en-US" sz="1100" dirty="0" smtClean="0"/>
              <a:t>[9] S. </a:t>
            </a:r>
            <a:r>
              <a:rPr lang="en-US" sz="1100" dirty="0" err="1" smtClean="0"/>
              <a:t>Tunga</a:t>
            </a:r>
            <a:r>
              <a:rPr lang="en-US" sz="1100" dirty="0" smtClean="0"/>
              <a:t>, D. </a:t>
            </a:r>
            <a:r>
              <a:rPr lang="en-US" sz="1100" dirty="0" err="1" smtClean="0"/>
              <a:t>Jayadevappa</a:t>
            </a:r>
            <a:r>
              <a:rPr lang="en-US" sz="1100" dirty="0" smtClean="0"/>
              <a:t>, and C. </a:t>
            </a:r>
            <a:r>
              <a:rPr lang="en-US" sz="1100" dirty="0" err="1" smtClean="0"/>
              <a:t>Gururaj</a:t>
            </a:r>
            <a:r>
              <a:rPr lang="en-US" sz="1100" dirty="0" smtClean="0"/>
              <a:t>, “A Comparative Study of Content Based Image Retrieval Trends and Approaches”, in International Journal of Image Processing (IJIP), Vol. 9: Issue 3, 2015, pp. 127–155.</a:t>
            </a:r>
          </a:p>
          <a:p>
            <a:r>
              <a:rPr lang="en-US" sz="1100" dirty="0" smtClean="0"/>
              <a:t>[10] D. Pandey and S. </a:t>
            </a:r>
            <a:r>
              <a:rPr lang="en-US" sz="1100" dirty="0" err="1" smtClean="0"/>
              <a:t>Kushwah</a:t>
            </a:r>
            <a:r>
              <a:rPr lang="en-US" sz="1100" dirty="0" smtClean="0"/>
              <a:t>, “ A Review on CBIR with its Advantages and Disadvantages for Low-level Features”, in International Journal of Computer Sciences and Engineering, Vol : Issue 7, 2016, pp. 161- </a:t>
            </a:r>
            <a:r>
              <a:rPr lang="en-US" sz="1100" dirty="0" smtClean="0"/>
              <a:t>167</a:t>
            </a:r>
          </a:p>
          <a:p>
            <a:r>
              <a:rPr lang="en-US" sz="1100" dirty="0" smtClean="0"/>
              <a:t>[11] T. </a:t>
            </a:r>
            <a:r>
              <a:rPr lang="en-US" sz="1100" dirty="0" err="1" smtClean="0"/>
              <a:t>Balakrishan</a:t>
            </a:r>
            <a:r>
              <a:rPr lang="en-US" sz="1100" dirty="0" smtClean="0"/>
              <a:t>, S. </a:t>
            </a:r>
            <a:r>
              <a:rPr lang="en-US" sz="1100" dirty="0" err="1" smtClean="0"/>
              <a:t>Rosston</a:t>
            </a:r>
            <a:r>
              <a:rPr lang="en-US" sz="1100" dirty="0" smtClean="0"/>
              <a:t>, and E. </a:t>
            </a:r>
            <a:r>
              <a:rPr lang="en-US" sz="1100" dirty="0"/>
              <a:t>Tang, “Using CNN to Classify and Understand Artists from the Rijksmuseum”, </a:t>
            </a:r>
            <a:r>
              <a:rPr lang="en-US" sz="1100" dirty="0">
                <a:hlinkClick r:id="rId2"/>
              </a:rPr>
              <a:t>http://cs231n.stanford.edu/reports/2017/pdfs/410.pdf</a:t>
            </a:r>
            <a:endParaRPr lang="en-US" sz="1100" dirty="0" smtClean="0"/>
          </a:p>
        </p:txBody>
      </p:sp>
    </p:spTree>
    <p:extLst>
      <p:ext uri="{BB962C8B-B14F-4D97-AF65-F5344CB8AC3E}">
        <p14:creationId xmlns:p14="http://schemas.microsoft.com/office/powerpoint/2010/main" val="93030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4" name="Content Placeholder 2"/>
          <p:cNvSpPr>
            <a:spLocks noGrp="1"/>
          </p:cNvSpPr>
          <p:nvPr>
            <p:ph idx="1"/>
          </p:nvPr>
        </p:nvSpPr>
        <p:spPr>
          <a:xfrm>
            <a:off x="3095897" y="1841862"/>
            <a:ext cx="8623663" cy="4825638"/>
          </a:xfrm>
        </p:spPr>
        <p:txBody>
          <a:bodyPr>
            <a:noAutofit/>
          </a:bodyPr>
          <a:lstStyle/>
          <a:p>
            <a:r>
              <a:rPr lang="en-US" sz="1100" dirty="0"/>
              <a:t>[</a:t>
            </a:r>
            <a:r>
              <a:rPr lang="en-US" sz="1100" dirty="0" smtClean="0"/>
              <a:t>12] S. </a:t>
            </a:r>
            <a:r>
              <a:rPr lang="en-US" sz="1100" dirty="0" err="1" smtClean="0"/>
              <a:t>Karayev</a:t>
            </a:r>
            <a:r>
              <a:rPr lang="en-US" sz="1100" dirty="0" smtClean="0"/>
              <a:t>, M. </a:t>
            </a:r>
            <a:r>
              <a:rPr lang="en-US" sz="1100" dirty="0" err="1" smtClean="0"/>
              <a:t>Trentacoste</a:t>
            </a:r>
            <a:r>
              <a:rPr lang="en-US" sz="1100" dirty="0" smtClean="0"/>
              <a:t>, H. Han, A. </a:t>
            </a:r>
            <a:r>
              <a:rPr lang="en-US" sz="1100" dirty="0" err="1" smtClean="0"/>
              <a:t>Agarwala</a:t>
            </a:r>
            <a:r>
              <a:rPr lang="en-US" sz="1100" dirty="0" smtClean="0"/>
              <a:t>, T. Darrell, A. </a:t>
            </a:r>
            <a:r>
              <a:rPr lang="en-US" sz="1100" dirty="0" err="1" smtClean="0"/>
              <a:t>Hertzmann</a:t>
            </a:r>
            <a:r>
              <a:rPr lang="en-US" sz="1100" dirty="0" smtClean="0"/>
              <a:t>, H. </a:t>
            </a:r>
            <a:r>
              <a:rPr lang="en-US" sz="1100" dirty="0" err="1" smtClean="0"/>
              <a:t>Winnemoeller</a:t>
            </a:r>
            <a:r>
              <a:rPr lang="en-US" sz="1100" dirty="0" smtClean="0"/>
              <a:t> , “ Recognizing </a:t>
            </a:r>
            <a:r>
              <a:rPr lang="en-US" sz="1100" dirty="0"/>
              <a:t>Image style”, </a:t>
            </a:r>
            <a:r>
              <a:rPr lang="en-US" sz="1100" dirty="0">
                <a:hlinkClick r:id="rId2"/>
              </a:rPr>
              <a:t>https://</a:t>
            </a:r>
            <a:r>
              <a:rPr lang="en-US" sz="1100" dirty="0" smtClean="0">
                <a:hlinkClick r:id="rId2"/>
              </a:rPr>
              <a:t>sergeykarayev.com/files/1311.3715v3.pdf</a:t>
            </a:r>
            <a:endParaRPr lang="en-US" sz="1100" dirty="0" smtClean="0"/>
          </a:p>
          <a:p>
            <a:r>
              <a:rPr lang="en-US" sz="1100" dirty="0" smtClean="0"/>
              <a:t>[13] X. Yu, J. Yang, L. Luo, W. Li, J. Brandt, D. </a:t>
            </a:r>
            <a:r>
              <a:rPr lang="en-US" sz="1100" dirty="0" err="1" smtClean="0"/>
              <a:t>Metaxas,”Customized</a:t>
            </a:r>
            <a:r>
              <a:rPr lang="en-US" sz="1100" dirty="0" smtClean="0"/>
              <a:t> expression recognition for performance-driven cutout character animation”, in Applications of Computer Vision(WACV), 2016, IEEE Winter Conference</a:t>
            </a:r>
          </a:p>
          <a:p>
            <a:r>
              <a:rPr lang="en-US" sz="1100" dirty="0" smtClean="0"/>
              <a:t>[14] X. </a:t>
            </a:r>
            <a:r>
              <a:rPr lang="en-US" sz="1100" dirty="0" err="1" smtClean="0"/>
              <a:t>Jin</a:t>
            </a:r>
            <a:r>
              <a:rPr lang="en-US" sz="1100" dirty="0" smtClean="0"/>
              <a:t>, J. Kim</a:t>
            </a:r>
            <a:r>
              <a:rPr lang="en-US" sz="1100" dirty="0"/>
              <a:t>, “</a:t>
            </a:r>
            <a:r>
              <a:rPr lang="en-US" sz="1100" dirty="0" err="1"/>
              <a:t>ArtWork</a:t>
            </a:r>
            <a:r>
              <a:rPr lang="en-US" sz="1100" dirty="0"/>
              <a:t> Recognition in 360-degree Image using 32- </a:t>
            </a:r>
            <a:r>
              <a:rPr lang="en-US" sz="1100" dirty="0" err="1"/>
              <a:t>hedron</a:t>
            </a:r>
            <a:r>
              <a:rPr lang="en-US" sz="1100" dirty="0"/>
              <a:t> based Rectilinear Projection and Scale Invariant Feature Transform </a:t>
            </a:r>
            <a:r>
              <a:rPr lang="en-US" sz="1100" dirty="0" smtClean="0"/>
              <a:t>“, in ICEICT, IEEE </a:t>
            </a:r>
            <a:r>
              <a:rPr lang="en-US" sz="1100" dirty="0" err="1" smtClean="0"/>
              <a:t>Int</a:t>
            </a:r>
            <a:r>
              <a:rPr lang="en-US" sz="1100" dirty="0" smtClean="0"/>
              <a:t> </a:t>
            </a:r>
            <a:r>
              <a:rPr lang="en-US" sz="1100" dirty="0" err="1" smtClean="0"/>
              <a:t>Conf</a:t>
            </a:r>
            <a:r>
              <a:rPr lang="en-US" sz="1100" dirty="0" smtClean="0"/>
              <a:t>, 2017, pp 356-359</a:t>
            </a:r>
          </a:p>
          <a:p>
            <a:r>
              <a:rPr lang="en-US" sz="1100" dirty="0" smtClean="0"/>
              <a:t>[15] T. </a:t>
            </a:r>
            <a:r>
              <a:rPr lang="en-US" sz="1100" dirty="0" err="1" smtClean="0"/>
              <a:t>Ruzic</a:t>
            </a:r>
            <a:r>
              <a:rPr lang="en-US" sz="1100" dirty="0" smtClean="0"/>
              <a:t>, B. </a:t>
            </a:r>
            <a:r>
              <a:rPr lang="en-US" sz="1100" dirty="0" err="1" smtClean="0"/>
              <a:t>cornelis</a:t>
            </a:r>
            <a:r>
              <a:rPr lang="en-US" sz="1100" dirty="0" smtClean="0"/>
              <a:t>, L. </a:t>
            </a:r>
            <a:r>
              <a:rPr lang="en-US" sz="1100" dirty="0" err="1" smtClean="0"/>
              <a:t>Platisa</a:t>
            </a:r>
            <a:r>
              <a:rPr lang="en-US" sz="1100" dirty="0" smtClean="0"/>
              <a:t>, A. </a:t>
            </a:r>
            <a:r>
              <a:rPr lang="en-US" sz="1100" dirty="0" err="1" smtClean="0"/>
              <a:t>Pizurica</a:t>
            </a:r>
            <a:r>
              <a:rPr lang="en-US" sz="1100" dirty="0" smtClean="0"/>
              <a:t>, A. Dooms, W. Philips, M. Martens, M. D. </a:t>
            </a:r>
            <a:r>
              <a:rPr lang="en-US" sz="1100" dirty="0" err="1" smtClean="0"/>
              <a:t>Mey</a:t>
            </a:r>
            <a:r>
              <a:rPr lang="en-US" sz="1100" dirty="0" smtClean="0"/>
              <a:t>, I. </a:t>
            </a:r>
            <a:r>
              <a:rPr lang="en-US" sz="1100" dirty="0" err="1" smtClean="0"/>
              <a:t>Daubechies</a:t>
            </a:r>
            <a:r>
              <a:rPr lang="en-US" sz="1100" dirty="0" smtClean="0"/>
              <a:t>, “Virtual Restoration of the Ghent Altarpiece Using Crack Detection and </a:t>
            </a:r>
            <a:r>
              <a:rPr lang="en-US" sz="1100" dirty="0" err="1" smtClean="0"/>
              <a:t>Inpainting</a:t>
            </a:r>
            <a:r>
              <a:rPr lang="en-US" sz="1100" dirty="0" smtClean="0"/>
              <a:t>”, in ACIVS 2011, pp 417-428.</a:t>
            </a:r>
          </a:p>
          <a:p>
            <a:r>
              <a:rPr lang="en-US" sz="1100" dirty="0" smtClean="0"/>
              <a:t>[16] P. </a:t>
            </a:r>
            <a:r>
              <a:rPr lang="en-US" sz="1100" dirty="0" err="1" smtClean="0"/>
              <a:t>Wohlhart</a:t>
            </a:r>
            <a:r>
              <a:rPr lang="en-US" sz="1100" dirty="0" smtClean="0"/>
              <a:t> and V. </a:t>
            </a:r>
            <a:r>
              <a:rPr lang="en-US" sz="1100" dirty="0" err="1" smtClean="0"/>
              <a:t>Lepetit</a:t>
            </a:r>
            <a:r>
              <a:rPr lang="en-US" sz="1100" dirty="0" smtClean="0"/>
              <a:t>, “Learning descriptors for object recognition and 3D pose estimation”, in CVPR, </a:t>
            </a:r>
            <a:r>
              <a:rPr lang="en-US" sz="1100" smtClean="0"/>
              <a:t>IEEE Conference, 2015, pp 3109-3118</a:t>
            </a:r>
            <a:endParaRPr lang="en-US" sz="1100" dirty="0" smtClean="0"/>
          </a:p>
          <a:p>
            <a:endParaRPr lang="en-US" sz="1100" dirty="0"/>
          </a:p>
        </p:txBody>
      </p:sp>
    </p:spTree>
    <p:extLst>
      <p:ext uri="{BB962C8B-B14F-4D97-AF65-F5344CB8AC3E}">
        <p14:creationId xmlns:p14="http://schemas.microsoft.com/office/powerpoint/2010/main" val="1440396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docProps/app.xml><?xml version="1.0" encoding="utf-8"?>
<Properties xmlns="http://schemas.openxmlformats.org/officeDocument/2006/extended-properties" xmlns:vt="http://schemas.openxmlformats.org/officeDocument/2006/docPropsVTypes">
  <Template>AI-PowerPoint-Template</Template>
  <TotalTime>1206</TotalTime>
  <Words>1772</Words>
  <Application>Microsoft Office PowerPoint</Application>
  <PresentationFormat>Widescreen</PresentationFormat>
  <Paragraphs>160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vt:lpstr>
      <vt:lpstr>Office Theme</vt:lpstr>
      <vt:lpstr>An advance algorithm for a new virtual assistance: What is it?</vt:lpstr>
      <vt:lpstr>Outline</vt:lpstr>
      <vt:lpstr>Artificial intelligence (AI) forecast </vt:lpstr>
      <vt:lpstr>AI virtual assistants</vt:lpstr>
      <vt:lpstr>PowerPoint Presentation</vt:lpstr>
      <vt:lpstr>Literature review</vt:lpstr>
      <vt:lpstr>Literature review</vt:lpstr>
      <vt:lpstr>Literature review</vt:lpstr>
      <vt:lpstr>Literature review</vt:lpstr>
      <vt:lpstr>PowerPoint Presentation</vt:lpstr>
      <vt:lpstr>Challenges</vt:lpstr>
      <vt:lpstr>PowerPoint Presentation</vt:lpstr>
      <vt:lpstr>Contributions</vt:lpstr>
      <vt:lpstr>Contributions</vt:lpstr>
      <vt:lpstr>Contributions</vt:lpstr>
      <vt:lpstr>Contribution</vt:lpstr>
      <vt:lpstr>Contributions</vt:lpstr>
      <vt:lpstr>Objectives</vt:lpstr>
      <vt:lpstr>Methodology</vt:lpstr>
      <vt:lpstr>PowerPoint Presentation</vt:lpstr>
      <vt:lpstr>Study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Fadi Hajj</cp:lastModifiedBy>
  <cp:revision>227</cp:revision>
  <dcterms:created xsi:type="dcterms:W3CDTF">2018-01-21T17:44:23Z</dcterms:created>
  <dcterms:modified xsi:type="dcterms:W3CDTF">2018-02-18T20:41:14Z</dcterms:modified>
</cp:coreProperties>
</file>