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5" r:id="rId7"/>
    <p:sldId id="267" r:id="rId8"/>
    <p:sldId id="268" r:id="rId9"/>
    <p:sldId id="280" r:id="rId10"/>
    <p:sldId id="273" r:id="rId11"/>
    <p:sldId id="261" r:id="rId12"/>
    <p:sldId id="272" r:id="rId13"/>
    <p:sldId id="276" r:id="rId14"/>
    <p:sldId id="277" r:id="rId15"/>
    <p:sldId id="275" r:id="rId16"/>
    <p:sldId id="278" r:id="rId17"/>
    <p:sldId id="279" r:id="rId18"/>
    <p:sldId id="281" r:id="rId19"/>
    <p:sldId id="282" r:id="rId20"/>
    <p:sldId id="283" r:id="rId21"/>
    <p:sldId id="262" r:id="rId22"/>
    <p:sldId id="263" r:id="rId23"/>
    <p:sldId id="270" r:id="rId24"/>
    <p:sldId id="264"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288" y="2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2/22/2018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s231n.stanford.edu/reports/2017/pdfs/410.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ergeykarayev.com/files/1311.3715v3.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advance algorithm for a new virtual assistance:</a:t>
            </a:r>
            <a:br>
              <a:rPr lang="en-US" dirty="0" smtClean="0"/>
            </a:br>
            <a:r>
              <a:rPr lang="en-US" dirty="0" smtClean="0"/>
              <a:t>What is it (WIT) ?</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a:t>
            </a:r>
          </a:p>
          <a:p>
            <a:r>
              <a:rPr lang="en-US" sz="2000" b="1" dirty="0" smtClean="0"/>
              <a:t>Prof. Sylvie </a:t>
            </a:r>
            <a:r>
              <a:rPr lang="en-US" sz="2000" b="1" dirty="0" err="1" smtClean="0"/>
              <a:t>Ratté</a:t>
            </a:r>
            <a:r>
              <a:rPr lang="en-US" sz="2000" b="1" dirty="0" smtClean="0"/>
              <a:t> and Dr. Ronald </a:t>
            </a:r>
            <a:r>
              <a:rPr lang="en-US" sz="2000" b="1" dirty="0" err="1" smtClean="0"/>
              <a:t>Brisebois</a:t>
            </a:r>
            <a:endParaRPr lang="en-US" sz="2000" b="1" dirty="0" smtClean="0"/>
          </a:p>
          <a:p>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3161654" y="1000125"/>
            <a:ext cx="4137070" cy="1713470"/>
          </a:xfrm>
          <a:prstGeom prst="wedgeRectCallout">
            <a:avLst>
              <a:gd name="adj1" fmla="val 30862"/>
              <a:gd name="adj2" fmla="val 49252"/>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pic>
        <p:nvPicPr>
          <p:cNvPr id="3"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315" y="100012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67083" y="5526215"/>
            <a:ext cx="2813591" cy="261610"/>
          </a:xfrm>
          <a:prstGeom prst="rect">
            <a:avLst/>
          </a:prstGeom>
        </p:spPr>
        <p:txBody>
          <a:bodyPr wrap="none">
            <a:spAutoFit/>
          </a:bodyPr>
          <a:lstStyle/>
          <a:p>
            <a:r>
              <a:rPr lang="en-US" sz="1100" dirty="0"/>
              <a:t>https://en.wikipedia.org/wiki/Mona_Lisa</a:t>
            </a:r>
          </a:p>
        </p:txBody>
      </p:sp>
      <p:sp>
        <p:nvSpPr>
          <p:cNvPr id="7" name="Round Diagonal Corner Rectangle 6"/>
          <p:cNvSpPr/>
          <p:nvPr/>
        </p:nvSpPr>
        <p:spPr>
          <a:xfrm>
            <a:off x="2918025" y="3358834"/>
            <a:ext cx="4624327" cy="172375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Limitation:</a:t>
            </a:r>
          </a:p>
          <a:p>
            <a:r>
              <a:rPr lang="en-US" dirty="0"/>
              <a:t>+ Performance: time </a:t>
            </a:r>
            <a:r>
              <a:rPr lang="en-US" dirty="0" smtClean="0"/>
              <a:t>response</a:t>
            </a:r>
          </a:p>
          <a:p>
            <a:r>
              <a:rPr lang="en-US" dirty="0" smtClean="0"/>
              <a:t>+ Accuracy: Detect the general object (e.g., a car, person, tree, etc.,)</a:t>
            </a:r>
          </a:p>
          <a:p>
            <a:r>
              <a:rPr lang="en-US" dirty="0" smtClean="0"/>
              <a:t>+ </a:t>
            </a:r>
            <a:r>
              <a:rPr lang="en-US" dirty="0"/>
              <a:t>Display information without </a:t>
            </a:r>
            <a:r>
              <a:rPr lang="en-US" dirty="0" smtClean="0"/>
              <a:t>visualizing</a:t>
            </a:r>
            <a:endParaRPr lang="en-US" dirty="0"/>
          </a:p>
        </p:txBody>
      </p:sp>
    </p:spTree>
    <p:extLst>
      <p:ext uri="{BB962C8B-B14F-4D97-AF65-F5344CB8AC3E}">
        <p14:creationId xmlns:p14="http://schemas.microsoft.com/office/powerpoint/2010/main" val="358219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3095896" y="1430448"/>
            <a:ext cx="8623663" cy="4956745"/>
          </a:xfrm>
        </p:spPr>
        <p:txBody>
          <a:bodyPr>
            <a:noAutofit/>
          </a:bodyPr>
          <a:lstStyle/>
          <a:p>
            <a:pPr algn="just">
              <a:lnSpc>
                <a:spcPct val="170000"/>
              </a:lnSpc>
            </a:pPr>
            <a:r>
              <a:rPr lang="en-US" sz="1100" dirty="0" smtClean="0"/>
              <a:t>Identify and recognize the object with the </a:t>
            </a:r>
            <a:r>
              <a:rPr lang="en-US" sz="1100" b="1" dirty="0" smtClean="0">
                <a:solidFill>
                  <a:srgbClr val="0070C0"/>
                </a:solidFill>
              </a:rPr>
              <a:t>“private feature” </a:t>
            </a:r>
            <a:r>
              <a:rPr lang="en-US" sz="1100" dirty="0" smtClean="0"/>
              <a:t>of artwork, specimen, whatever</a:t>
            </a:r>
          </a:p>
          <a:p>
            <a:pPr algn="just">
              <a:lnSpc>
                <a:spcPct val="170000"/>
              </a:lnSpc>
            </a:pPr>
            <a:r>
              <a:rPr lang="en-US" sz="1100" dirty="0" smtClean="0"/>
              <a:t>Faster handling of responding for </a:t>
            </a:r>
            <a:r>
              <a:rPr lang="en-US" sz="1100" dirty="0" smtClean="0">
                <a:solidFill>
                  <a:srgbClr val="FF0000"/>
                </a:solidFill>
              </a:rPr>
              <a:t>real time </a:t>
            </a:r>
            <a:r>
              <a:rPr lang="en-US" sz="1100" dirty="0" smtClean="0"/>
              <a:t>used cases</a:t>
            </a:r>
          </a:p>
          <a:p>
            <a:pPr algn="just">
              <a:lnSpc>
                <a:spcPct val="170000"/>
              </a:lnSpc>
            </a:pPr>
            <a:r>
              <a:rPr lang="en-US" sz="1100" dirty="0" smtClean="0"/>
              <a:t>Data </a:t>
            </a:r>
            <a:r>
              <a:rPr lang="en-US" sz="1100" dirty="0">
                <a:solidFill>
                  <a:schemeClr val="accent2">
                    <a:lumMod val="75000"/>
                  </a:schemeClr>
                </a:solidFill>
              </a:rPr>
              <a:t>authenticity, confidentiality, ready, and integrity </a:t>
            </a:r>
            <a:r>
              <a:rPr lang="en-US" sz="1100" dirty="0"/>
              <a:t>for </a:t>
            </a:r>
            <a:r>
              <a:rPr lang="en-US" sz="1100" dirty="0" smtClean="0"/>
              <a:t>real time applications</a:t>
            </a:r>
          </a:p>
          <a:p>
            <a:pPr algn="just">
              <a:lnSpc>
                <a:spcPct val="170000"/>
              </a:lnSpc>
            </a:pPr>
            <a:r>
              <a:rPr lang="en-US" sz="1100" dirty="0" smtClean="0"/>
              <a:t>The </a:t>
            </a:r>
            <a:r>
              <a:rPr lang="en-US" sz="1100" dirty="0"/>
              <a:t>expectation of users </a:t>
            </a:r>
            <a:r>
              <a:rPr lang="en-US" sz="1100" dirty="0">
                <a:solidFill>
                  <a:srgbClr val="C00000"/>
                </a:solidFill>
              </a:rPr>
              <a:t>for huge amount of objects </a:t>
            </a:r>
            <a:r>
              <a:rPr lang="en-US" sz="1100" dirty="0"/>
              <a:t>to search among</a:t>
            </a:r>
          </a:p>
          <a:p>
            <a:pPr algn="just">
              <a:lnSpc>
                <a:spcPct val="170000"/>
              </a:lnSpc>
            </a:pPr>
            <a:r>
              <a:rPr lang="en-US" sz="1100" dirty="0" smtClean="0"/>
              <a:t>Sometimes </a:t>
            </a:r>
            <a:r>
              <a:rPr lang="en-US" sz="1100" dirty="0">
                <a:solidFill>
                  <a:srgbClr val="00B0F0"/>
                </a:solidFill>
              </a:rPr>
              <a:t>incompleteness query specification </a:t>
            </a:r>
            <a:r>
              <a:rPr lang="en-US" sz="1100" dirty="0"/>
              <a:t>seems to be a challenge</a:t>
            </a:r>
          </a:p>
          <a:p>
            <a:pPr algn="just">
              <a:lnSpc>
                <a:spcPct val="170000"/>
              </a:lnSpc>
            </a:pPr>
            <a:r>
              <a:rPr lang="en-US" sz="1100" dirty="0" smtClean="0">
                <a:solidFill>
                  <a:srgbClr val="FF0000"/>
                </a:solidFill>
              </a:rPr>
              <a:t>Incomplete </a:t>
            </a:r>
            <a:r>
              <a:rPr lang="en-US" sz="1100" dirty="0">
                <a:solidFill>
                  <a:srgbClr val="FF0000"/>
                </a:solidFill>
              </a:rPr>
              <a:t>image </a:t>
            </a:r>
            <a:r>
              <a:rPr lang="en-US" sz="1100" dirty="0"/>
              <a:t>description is also a </a:t>
            </a:r>
            <a:r>
              <a:rPr lang="en-US" sz="1100" dirty="0" smtClean="0"/>
              <a:t>source </a:t>
            </a:r>
            <a:r>
              <a:rPr lang="en-US" sz="1100" dirty="0"/>
              <a:t>of challenge to an efficient CBIR </a:t>
            </a:r>
            <a:r>
              <a:rPr lang="en-US" sz="1100" dirty="0" smtClean="0"/>
              <a:t>system</a:t>
            </a:r>
          </a:p>
          <a:p>
            <a:pPr algn="just">
              <a:lnSpc>
                <a:spcPct val="170000"/>
              </a:lnSpc>
            </a:pPr>
            <a:r>
              <a:rPr lang="en-US" sz="1100" dirty="0" smtClean="0"/>
              <a:t>The issue related to the semantic gap where it means </a:t>
            </a:r>
            <a:r>
              <a:rPr lang="en-US" sz="1100" dirty="0" smtClean="0">
                <a:solidFill>
                  <a:srgbClr val="00B050"/>
                </a:solidFill>
              </a:rPr>
              <a:t>the lack of coincidence </a:t>
            </a:r>
            <a:r>
              <a:rPr lang="en-US" sz="1100" dirty="0" smtClean="0"/>
              <a:t>between information that the same data have for a user in a given situation</a:t>
            </a:r>
          </a:p>
          <a:p>
            <a:pPr algn="just">
              <a:lnSpc>
                <a:spcPct val="170000"/>
              </a:lnSpc>
            </a:pPr>
            <a:r>
              <a:rPr lang="en-US" sz="1100" dirty="0">
                <a:solidFill>
                  <a:srgbClr val="0070C0"/>
                </a:solidFill>
              </a:rPr>
              <a:t>Updating meta-data</a:t>
            </a:r>
            <a:r>
              <a:rPr lang="en-US" sz="1100" dirty="0"/>
              <a:t> based on the collected information from each node ( user</a:t>
            </a:r>
            <a:r>
              <a:rPr lang="en-US" sz="1100" dirty="0" smtClean="0"/>
              <a:t>)</a:t>
            </a:r>
          </a:p>
          <a:p>
            <a:pPr algn="just">
              <a:lnSpc>
                <a:spcPct val="170000"/>
              </a:lnSpc>
            </a:pPr>
            <a:r>
              <a:rPr lang="en-US" sz="1100" dirty="0" smtClean="0"/>
              <a:t>How to recognize the object with its’ </a:t>
            </a:r>
            <a:r>
              <a:rPr lang="en-US" sz="1100" b="1" dirty="0" smtClean="0"/>
              <a:t>rotation-invariant</a:t>
            </a:r>
          </a:p>
          <a:p>
            <a:pPr algn="just">
              <a:lnSpc>
                <a:spcPct val="170000"/>
              </a:lnSpc>
            </a:pPr>
            <a:r>
              <a:rPr lang="en-US" sz="1100" dirty="0"/>
              <a:t>How to recognize the object with </a:t>
            </a:r>
            <a:r>
              <a:rPr lang="en-US" sz="1100" dirty="0">
                <a:solidFill>
                  <a:srgbClr val="FF0000"/>
                </a:solidFill>
              </a:rPr>
              <a:t>any angle direction </a:t>
            </a:r>
            <a:r>
              <a:rPr lang="en-US" sz="1100" dirty="0" smtClean="0"/>
              <a:t>of user’s view?</a:t>
            </a:r>
          </a:p>
          <a:p>
            <a:pPr algn="just">
              <a:lnSpc>
                <a:spcPct val="170000"/>
              </a:lnSpc>
            </a:pPr>
            <a:r>
              <a:rPr lang="en-US" sz="1100" dirty="0"/>
              <a:t>How to recognize an object in spite of the</a:t>
            </a:r>
            <a:r>
              <a:rPr lang="en-US" sz="1100" dirty="0">
                <a:solidFill>
                  <a:srgbClr val="002060"/>
                </a:solidFill>
              </a:rPr>
              <a:t> partially obscured one</a:t>
            </a:r>
            <a:r>
              <a:rPr lang="en-US" sz="1100" dirty="0" smtClean="0">
                <a:solidFill>
                  <a:srgbClr val="002060"/>
                </a:solidFill>
              </a:rPr>
              <a:t>?</a:t>
            </a:r>
          </a:p>
          <a:p>
            <a:pPr algn="just">
              <a:lnSpc>
                <a:spcPct val="170000"/>
              </a:lnSpc>
            </a:pPr>
            <a:endParaRPr lang="en-US" sz="1100" dirty="0" smtClean="0">
              <a:solidFill>
                <a:srgbClr val="002060"/>
              </a:solidFill>
            </a:endParaRPr>
          </a:p>
          <a:p>
            <a:pPr algn="just">
              <a:lnSpc>
                <a:spcPct val="170000"/>
              </a:lnSpc>
            </a:pPr>
            <a:endParaRPr lang="en-US" sz="1100" dirty="0">
              <a:solidFill>
                <a:srgbClr val="002060"/>
              </a:solidFill>
            </a:endParaRPr>
          </a:p>
        </p:txBody>
      </p:sp>
    </p:spTree>
    <p:extLst>
      <p:ext uri="{BB962C8B-B14F-4D97-AF65-F5344CB8AC3E}">
        <p14:creationId xmlns:p14="http://schemas.microsoft.com/office/powerpoint/2010/main" val="340020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ular Callout 5"/>
          <p:cNvSpPr/>
          <p:nvPr/>
        </p:nvSpPr>
        <p:spPr>
          <a:xfrm>
            <a:off x="4130110" y="423945"/>
            <a:ext cx="3540213" cy="1552832"/>
          </a:xfrm>
          <a:prstGeom prst="wedgeRectCallout">
            <a:avLst>
              <a:gd name="adj1" fmla="val 32004"/>
              <a:gd name="adj2" fmla="val 48771"/>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sp>
        <p:nvSpPr>
          <p:cNvPr id="5" name="Rectangular Callout 4"/>
          <p:cNvSpPr/>
          <p:nvPr/>
        </p:nvSpPr>
        <p:spPr>
          <a:xfrm>
            <a:off x="4130110" y="2100348"/>
            <a:ext cx="3540214" cy="962112"/>
          </a:xfrm>
          <a:prstGeom prst="wedgeRectCallout">
            <a:avLst>
              <a:gd name="adj1" fmla="val 21426"/>
              <a:gd name="adj2" fmla="val -49833"/>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solidFill>
                  <a:schemeClr val="accent6"/>
                </a:solidFill>
              </a:rPr>
              <a:t>Proposed improved performance:</a:t>
            </a:r>
          </a:p>
          <a:p>
            <a:r>
              <a:rPr lang="en-US" sz="1600" dirty="0" smtClean="0">
                <a:solidFill>
                  <a:schemeClr val="accent6"/>
                </a:solidFill>
              </a:rPr>
              <a:t>+ Geolocation</a:t>
            </a:r>
          </a:p>
          <a:p>
            <a:r>
              <a:rPr lang="en-US" sz="1600" dirty="0" smtClean="0">
                <a:solidFill>
                  <a:schemeClr val="accent6"/>
                </a:solidFill>
              </a:rPr>
              <a:t>+ Hashtag information</a:t>
            </a:r>
          </a:p>
        </p:txBody>
      </p:sp>
      <p:sp>
        <p:nvSpPr>
          <p:cNvPr id="7" name="Rectangular Callout 6"/>
          <p:cNvSpPr/>
          <p:nvPr/>
        </p:nvSpPr>
        <p:spPr>
          <a:xfrm>
            <a:off x="4130110" y="3186031"/>
            <a:ext cx="3540213" cy="1205129"/>
          </a:xfrm>
          <a:prstGeom prst="wedgeRectCallout">
            <a:avLst>
              <a:gd name="adj1" fmla="val -8721"/>
              <a:gd name="adj2" fmla="val 489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chemeClr val="accent5"/>
                </a:solidFill>
              </a:rPr>
              <a:t>Proposed </a:t>
            </a:r>
            <a:r>
              <a:rPr lang="en-US" sz="1600" b="1" dirty="0">
                <a:solidFill>
                  <a:schemeClr val="accent5"/>
                </a:solidFill>
              </a:rPr>
              <a:t>a</a:t>
            </a:r>
            <a:r>
              <a:rPr lang="en-US" sz="1600" b="1" dirty="0" smtClean="0">
                <a:solidFill>
                  <a:schemeClr val="accent5"/>
                </a:solidFill>
              </a:rPr>
              <a:t>dvantage features:</a:t>
            </a:r>
          </a:p>
          <a:p>
            <a:r>
              <a:rPr lang="en-US" sz="1600" dirty="0" smtClean="0">
                <a:solidFill>
                  <a:schemeClr val="accent5"/>
                </a:solidFill>
              </a:rPr>
              <a:t>+ Private features</a:t>
            </a:r>
          </a:p>
          <a:p>
            <a:r>
              <a:rPr lang="en-US" sz="1600" dirty="0" smtClean="0">
                <a:solidFill>
                  <a:schemeClr val="accent5"/>
                </a:solidFill>
              </a:rPr>
              <a:t>+ Style features</a:t>
            </a:r>
          </a:p>
          <a:p>
            <a:r>
              <a:rPr lang="en-US" sz="1600" dirty="0" smtClean="0">
                <a:solidFill>
                  <a:schemeClr val="accent5"/>
                </a:solidFill>
              </a:rPr>
              <a:t>+ Guessing features</a:t>
            </a:r>
          </a:p>
        </p:txBody>
      </p:sp>
      <p:pic>
        <p:nvPicPr>
          <p:cNvPr id="9" name="Picture 8"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693" y="126373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49023" y="5594183"/>
            <a:ext cx="2813591" cy="261610"/>
          </a:xfrm>
          <a:prstGeom prst="rect">
            <a:avLst/>
          </a:prstGeom>
        </p:spPr>
        <p:txBody>
          <a:bodyPr wrap="none">
            <a:spAutoFit/>
          </a:bodyPr>
          <a:lstStyle/>
          <a:p>
            <a:r>
              <a:rPr lang="en-US" sz="1100" dirty="0"/>
              <a:t>https://en.wikipedia.org/wiki/Mona_Lisa</a:t>
            </a:r>
          </a:p>
        </p:txBody>
      </p:sp>
      <p:sp>
        <p:nvSpPr>
          <p:cNvPr id="13" name="Rectangular Callout 12"/>
          <p:cNvSpPr/>
          <p:nvPr/>
        </p:nvSpPr>
        <p:spPr>
          <a:xfrm>
            <a:off x="4130110" y="4514731"/>
            <a:ext cx="3540213" cy="1651245"/>
          </a:xfrm>
          <a:prstGeom prst="wedgeRectCallout">
            <a:avLst>
              <a:gd name="adj1" fmla="val -8721"/>
              <a:gd name="adj2" fmla="val 48991"/>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rgbClr val="7030A0"/>
                </a:solidFill>
              </a:rPr>
              <a:t>Proposed visualized features:</a:t>
            </a:r>
          </a:p>
          <a:p>
            <a:r>
              <a:rPr lang="en-US" sz="1600" dirty="0" smtClean="0">
                <a:solidFill>
                  <a:srgbClr val="7030A0"/>
                </a:solidFill>
              </a:rPr>
              <a:t>+ Virtual reality generation</a:t>
            </a:r>
          </a:p>
          <a:p>
            <a:r>
              <a:rPr lang="en-US" sz="1600" dirty="0" smtClean="0">
                <a:solidFill>
                  <a:srgbClr val="7030A0"/>
                </a:solidFill>
              </a:rPr>
              <a:t>+ Holographic generation</a:t>
            </a:r>
          </a:p>
          <a:p>
            <a:r>
              <a:rPr lang="en-US" sz="1600" dirty="0" smtClean="0">
                <a:solidFill>
                  <a:srgbClr val="7030A0"/>
                </a:solidFill>
              </a:rPr>
              <a:t>+ Augmented reality generation (virtual restoration, edit, modify)</a:t>
            </a:r>
            <a:endParaRPr lang="en-US" sz="1600" dirty="0">
              <a:solidFill>
                <a:srgbClr val="7030A0"/>
              </a:solidFill>
            </a:endParaRPr>
          </a:p>
        </p:txBody>
      </p:sp>
      <p:sp>
        <p:nvSpPr>
          <p:cNvPr id="2" name="Right Arrow 1"/>
          <p:cNvSpPr/>
          <p:nvPr/>
        </p:nvSpPr>
        <p:spPr>
          <a:xfrm>
            <a:off x="3440317" y="2507810"/>
            <a:ext cx="470780" cy="26255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ight Arrow 10"/>
          <p:cNvSpPr/>
          <p:nvPr/>
        </p:nvSpPr>
        <p:spPr>
          <a:xfrm>
            <a:off x="3440317" y="3657320"/>
            <a:ext cx="470780" cy="262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40317" y="5182660"/>
            <a:ext cx="470780" cy="2625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3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Performance:</a:t>
            </a:r>
          </a:p>
          <a:p>
            <a:pPr lvl="1">
              <a:buFont typeface="Wingdings" panose="05000000000000000000" pitchFamily="2" charset="2"/>
              <a:buChar char="ü"/>
            </a:pPr>
            <a:r>
              <a:rPr lang="en-US" dirty="0" smtClean="0"/>
              <a:t> Geo-information: geo-location and hashtag information</a:t>
            </a:r>
          </a:p>
          <a:p>
            <a:pPr marL="457200" lvl="1" indent="0">
              <a:buNone/>
            </a:pPr>
            <a:r>
              <a:rPr lang="en-US" dirty="0" smtClean="0"/>
              <a:t> </a:t>
            </a:r>
          </a:p>
        </p:txBody>
      </p:sp>
      <p:pic>
        <p:nvPicPr>
          <p:cNvPr id="5" name="Picture 4"/>
          <p:cNvPicPr>
            <a:picLocks noChangeAspect="1"/>
          </p:cNvPicPr>
          <p:nvPr/>
        </p:nvPicPr>
        <p:blipFill>
          <a:blip r:embed="rId2"/>
          <a:stretch>
            <a:fillRect/>
          </a:stretch>
        </p:blipFill>
        <p:spPr>
          <a:xfrm>
            <a:off x="4851400" y="2776340"/>
            <a:ext cx="5141181" cy="3713360"/>
          </a:xfrm>
          <a:prstGeom prst="rect">
            <a:avLst/>
          </a:prstGeom>
        </p:spPr>
      </p:pic>
    </p:spTree>
    <p:extLst>
      <p:ext uri="{BB962C8B-B14F-4D97-AF65-F5344CB8AC3E}">
        <p14:creationId xmlns:p14="http://schemas.microsoft.com/office/powerpoint/2010/main" val="51072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Accuracy:</a:t>
            </a:r>
          </a:p>
          <a:p>
            <a:pPr lvl="1">
              <a:buFont typeface="Wingdings" panose="05000000000000000000" pitchFamily="2" charset="2"/>
              <a:buChar char="ü"/>
            </a:pPr>
            <a:r>
              <a:rPr lang="en-US" smtClean="0"/>
              <a:t>Private </a:t>
            </a:r>
            <a:r>
              <a:rPr lang="en-US" dirty="0" smtClean="0"/>
              <a:t>(Semantic) features</a:t>
            </a:r>
          </a:p>
          <a:p>
            <a:pPr lvl="1">
              <a:buFont typeface="Wingdings" panose="05000000000000000000" pitchFamily="2" charset="2"/>
              <a:buChar char="ü"/>
            </a:pPr>
            <a:r>
              <a:rPr lang="en-US" dirty="0" smtClean="0"/>
              <a:t>Style features</a:t>
            </a:r>
          </a:p>
          <a:p>
            <a:pPr lvl="1">
              <a:buFont typeface="Wingdings" panose="05000000000000000000" pitchFamily="2" charset="2"/>
              <a:buChar char="ü"/>
            </a:pPr>
            <a:r>
              <a:rPr lang="en-US" dirty="0" smtClean="0"/>
              <a:t>Guessing features</a:t>
            </a:r>
          </a:p>
          <a:p>
            <a:pPr marL="0" indent="0">
              <a:buNone/>
            </a:pPr>
            <a:r>
              <a:rPr lang="en-US" dirty="0" smtClean="0"/>
              <a:t>	</a:t>
            </a:r>
            <a:endParaRPr lang="en-US" dirty="0"/>
          </a:p>
        </p:txBody>
      </p:sp>
    </p:spTree>
    <p:extLst>
      <p:ext uri="{BB962C8B-B14F-4D97-AF65-F5344CB8AC3E}">
        <p14:creationId xmlns:p14="http://schemas.microsoft.com/office/powerpoint/2010/main" val="267634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4300500" y="1562451"/>
            <a:ext cx="6530060" cy="4869973"/>
          </a:xfrm>
          <a:prstGeom prst="rect">
            <a:avLst/>
          </a:prstGeom>
        </p:spPr>
      </p:pic>
    </p:spTree>
    <p:extLst>
      <p:ext uri="{BB962C8B-B14F-4D97-AF65-F5344CB8AC3E}">
        <p14:creationId xmlns:p14="http://schemas.microsoft.com/office/powerpoint/2010/main" val="313185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lstStyle/>
          <a:p>
            <a:r>
              <a:rPr lang="en-US" dirty="0" smtClean="0"/>
              <a:t>Visualize the artwork features:</a:t>
            </a:r>
          </a:p>
          <a:p>
            <a:pPr lvl="1">
              <a:buFont typeface="Wingdings" panose="05000000000000000000" pitchFamily="2" charset="2"/>
              <a:buChar char="ü"/>
            </a:pPr>
            <a:r>
              <a:rPr lang="en-US" dirty="0" smtClean="0"/>
              <a:t> Generate the holographic object</a:t>
            </a:r>
          </a:p>
          <a:p>
            <a:pPr lvl="1">
              <a:buFont typeface="Wingdings" panose="05000000000000000000" pitchFamily="2" charset="2"/>
              <a:buChar char="ü"/>
            </a:pPr>
            <a:r>
              <a:rPr lang="en-US" dirty="0" smtClean="0"/>
              <a:t> Generate the augmented reality display</a:t>
            </a:r>
          </a:p>
          <a:p>
            <a:pPr lvl="1">
              <a:buFont typeface="Wingdings" panose="05000000000000000000" pitchFamily="2" charset="2"/>
              <a:buChar char="ü"/>
            </a:pPr>
            <a:r>
              <a:rPr lang="en-US" dirty="0"/>
              <a:t> </a:t>
            </a:r>
            <a:r>
              <a:rPr lang="en-US" dirty="0" smtClean="0"/>
              <a:t>Generate the virtual reality display</a:t>
            </a:r>
          </a:p>
          <a:p>
            <a:pPr lvl="1"/>
            <a:endParaRPr lang="en-US" dirty="0" smtClean="0"/>
          </a:p>
          <a:p>
            <a:pPr marL="0" indent="0">
              <a:buNone/>
            </a:pPr>
            <a:endParaRPr lang="en-US" dirty="0"/>
          </a:p>
        </p:txBody>
      </p:sp>
    </p:spTree>
    <p:extLst>
      <p:ext uri="{BB962C8B-B14F-4D97-AF65-F5344CB8AC3E}">
        <p14:creationId xmlns:p14="http://schemas.microsoft.com/office/powerpoint/2010/main" val="234552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3445073" y="1507496"/>
            <a:ext cx="7925310" cy="4918703"/>
          </a:xfrm>
          <a:prstGeom prst="rect">
            <a:avLst/>
          </a:prstGeom>
        </p:spPr>
      </p:pic>
    </p:spTree>
    <p:extLst>
      <p:ext uri="{BB962C8B-B14F-4D97-AF65-F5344CB8AC3E}">
        <p14:creationId xmlns:p14="http://schemas.microsoft.com/office/powerpoint/2010/main" val="256760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ologram gener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6529" y="4445250"/>
            <a:ext cx="2117623" cy="1321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logram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9805" y="1660405"/>
            <a:ext cx="2214347" cy="138156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10345217" y="3191346"/>
            <a:ext cx="380245" cy="11045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4561673" y="150760"/>
            <a:ext cx="1514475" cy="904875"/>
          </a:xfrm>
          <a:prstGeom prst="rect">
            <a:avLst/>
          </a:prstGeom>
        </p:spPr>
      </p:pic>
      <p:sp>
        <p:nvSpPr>
          <p:cNvPr id="6" name="Rounded Rectangle 5"/>
          <p:cNvSpPr/>
          <p:nvPr/>
        </p:nvSpPr>
        <p:spPr>
          <a:xfrm>
            <a:off x="3078179" y="1660405"/>
            <a:ext cx="4218914" cy="25313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Generate the other side of the object based on the output of detection and the given data</a:t>
            </a:r>
          </a:p>
          <a:p>
            <a:pPr marL="285750" indent="-285750">
              <a:buFontTx/>
              <a:buChar char="-"/>
            </a:pPr>
            <a:endParaRPr lang="en-US" dirty="0"/>
          </a:p>
        </p:txBody>
      </p:sp>
      <p:sp>
        <p:nvSpPr>
          <p:cNvPr id="7" name="Down Arrow 6"/>
          <p:cNvSpPr/>
          <p:nvPr/>
        </p:nvSpPr>
        <p:spPr>
          <a:xfrm>
            <a:off x="5115208" y="1149790"/>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ight Arrow 7"/>
          <p:cNvSpPr/>
          <p:nvPr/>
        </p:nvSpPr>
        <p:spPr>
          <a:xfrm>
            <a:off x="7487216" y="2091350"/>
            <a:ext cx="1720158" cy="3983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4680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8063" y="293340"/>
            <a:ext cx="2051082" cy="2386879"/>
          </a:xfrm>
          <a:prstGeom prst="rect">
            <a:avLst/>
          </a:prstGeom>
        </p:spPr>
      </p:pic>
      <p:sp>
        <p:nvSpPr>
          <p:cNvPr id="8" name="Rounded Rectangle 7"/>
          <p:cNvSpPr/>
          <p:nvPr/>
        </p:nvSpPr>
        <p:spPr>
          <a:xfrm>
            <a:off x="2860895" y="3291237"/>
            <a:ext cx="4753069" cy="25313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Using machine learning to restore or repair the original item</a:t>
            </a:r>
          </a:p>
          <a:p>
            <a:pPr marL="285750" indent="-285750">
              <a:buFontTx/>
              <a:buChar char="-"/>
            </a:pPr>
            <a:r>
              <a:rPr lang="en-US" dirty="0" smtClean="0"/>
              <a:t>Display it as the augment reality item</a:t>
            </a:r>
          </a:p>
          <a:p>
            <a:pPr marL="285750" indent="-285750">
              <a:buFontTx/>
              <a:buChar char="-"/>
            </a:pPr>
            <a:endParaRPr lang="en-US" dirty="0"/>
          </a:p>
        </p:txBody>
      </p:sp>
      <p:sp>
        <p:nvSpPr>
          <p:cNvPr id="9" name="Down Arrow 8"/>
          <p:cNvSpPr/>
          <p:nvPr/>
        </p:nvSpPr>
        <p:spPr>
          <a:xfrm>
            <a:off x="4748542" y="2777498"/>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9618363" y="3250195"/>
            <a:ext cx="2171700" cy="2476500"/>
          </a:xfrm>
          <a:prstGeom prst="rect">
            <a:avLst/>
          </a:prstGeom>
        </p:spPr>
      </p:pic>
      <p:sp>
        <p:nvSpPr>
          <p:cNvPr id="12" name="Down Arrow 11"/>
          <p:cNvSpPr/>
          <p:nvPr/>
        </p:nvSpPr>
        <p:spPr>
          <a:xfrm rot="16200000">
            <a:off x="8455465" y="3389487"/>
            <a:ext cx="407406" cy="192744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136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a:xfrm>
            <a:off x="10103431" y="2926079"/>
            <a:ext cx="380245" cy="11045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4407764" y="150760"/>
            <a:ext cx="1514475" cy="904875"/>
          </a:xfrm>
          <a:prstGeom prst="rect">
            <a:avLst/>
          </a:prstGeom>
        </p:spPr>
      </p:pic>
      <p:sp>
        <p:nvSpPr>
          <p:cNvPr id="8" name="Rounded Rectangle 7"/>
          <p:cNvSpPr/>
          <p:nvPr/>
        </p:nvSpPr>
        <p:spPr>
          <a:xfrm>
            <a:off x="2924270" y="1566250"/>
            <a:ext cx="4330338" cy="33407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Generate the duplicate side of the object and the dark space based on or embedded it to the 3D environment based on the output of detection and the given data</a:t>
            </a:r>
          </a:p>
          <a:p>
            <a:pPr marL="285750" indent="-285750">
              <a:buFontTx/>
              <a:buChar char="-"/>
            </a:pPr>
            <a:endParaRPr lang="en-US" dirty="0"/>
          </a:p>
        </p:txBody>
      </p:sp>
      <p:sp>
        <p:nvSpPr>
          <p:cNvPr id="9" name="Down Arrow 8"/>
          <p:cNvSpPr/>
          <p:nvPr/>
        </p:nvSpPr>
        <p:spPr>
          <a:xfrm>
            <a:off x="4961299" y="1149790"/>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ight Arrow 9"/>
          <p:cNvSpPr/>
          <p:nvPr/>
        </p:nvSpPr>
        <p:spPr>
          <a:xfrm>
            <a:off x="7333307" y="2091350"/>
            <a:ext cx="1176950" cy="3983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8588956" y="1838087"/>
            <a:ext cx="1514475" cy="904875"/>
          </a:xfrm>
          <a:prstGeom prst="rect">
            <a:avLst/>
          </a:prstGeom>
        </p:spPr>
      </p:pic>
      <p:pic>
        <p:nvPicPr>
          <p:cNvPr id="12" name="Picture 11"/>
          <p:cNvPicPr>
            <a:picLocks noChangeAspect="1"/>
          </p:cNvPicPr>
          <p:nvPr/>
        </p:nvPicPr>
        <p:blipFill>
          <a:blip r:embed="rId2"/>
          <a:stretch>
            <a:fillRect/>
          </a:stretch>
        </p:blipFill>
        <p:spPr>
          <a:xfrm>
            <a:off x="10103431" y="1838086"/>
            <a:ext cx="1514475" cy="904875"/>
          </a:xfrm>
          <a:prstGeom prst="rect">
            <a:avLst/>
          </a:prstGeom>
        </p:spPr>
      </p:pic>
      <p:pic>
        <p:nvPicPr>
          <p:cNvPr id="2050" name="Picture 2" descr="Image result for v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916" y="4219277"/>
            <a:ext cx="2442990" cy="137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76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3095897" y="1537062"/>
            <a:ext cx="8623663" cy="4387352"/>
          </a:xfrm>
        </p:spPr>
        <p:txBody>
          <a:bodyPr>
            <a:normAutofit/>
          </a:bodyPr>
          <a:lstStyle/>
          <a:p>
            <a:pPr algn="just"/>
            <a:r>
              <a:rPr lang="en-US" sz="2000" dirty="0" smtClean="0"/>
              <a:t>Enhance </a:t>
            </a:r>
            <a:r>
              <a:rPr lang="en-US" sz="2000" b="1" dirty="0" smtClean="0"/>
              <a:t>privacy virtual assistance </a:t>
            </a:r>
            <a:r>
              <a:rPr lang="en-US" sz="2000" dirty="0" smtClean="0"/>
              <a:t>in Library and Museum </a:t>
            </a:r>
          </a:p>
          <a:p>
            <a:pPr algn="just"/>
            <a:r>
              <a:rPr lang="en-US" sz="2000" b="1" dirty="0" smtClean="0">
                <a:solidFill>
                  <a:srgbClr val="FF0000"/>
                </a:solidFill>
              </a:rPr>
              <a:t>Improve the accuracy and performance </a:t>
            </a:r>
            <a:r>
              <a:rPr lang="en-US" sz="2000" dirty="0" smtClean="0"/>
              <a:t>of object recognizing to detect the </a:t>
            </a:r>
            <a:r>
              <a:rPr lang="en-US" sz="2000" b="1" dirty="0" smtClean="0">
                <a:solidFill>
                  <a:srgbClr val="0070C0"/>
                </a:solidFill>
              </a:rPr>
              <a:t>“private (semantic) feature</a:t>
            </a:r>
            <a:r>
              <a:rPr lang="en-US" sz="2000" dirty="0" smtClean="0"/>
              <a:t>” of each artwork, specimen in the museum,  or person, car, furniture, the original of items, etc., </a:t>
            </a:r>
          </a:p>
          <a:p>
            <a:pPr algn="just"/>
            <a:r>
              <a:rPr lang="en-US" sz="2000" dirty="0" smtClean="0"/>
              <a:t>Design </a:t>
            </a:r>
            <a:r>
              <a:rPr lang="en-US" sz="2000" b="1" dirty="0" smtClean="0">
                <a:solidFill>
                  <a:schemeClr val="accent6">
                    <a:lumMod val="50000"/>
                  </a:schemeClr>
                </a:solidFill>
              </a:rPr>
              <a:t>automatically category mechanism for object recognition</a:t>
            </a:r>
            <a:r>
              <a:rPr lang="en-US" sz="2000" dirty="0" smtClean="0"/>
              <a:t>, and application development as well as for detecting </a:t>
            </a:r>
            <a:r>
              <a:rPr lang="en-US" sz="2000" dirty="0"/>
              <a:t>“private (semantic) feature</a:t>
            </a:r>
            <a:r>
              <a:rPr lang="en-US" sz="2000" dirty="0" smtClean="0"/>
              <a:t>” of each artwork and specimen</a:t>
            </a:r>
          </a:p>
          <a:p>
            <a:pPr algn="just"/>
            <a:r>
              <a:rPr lang="en-US" sz="2000" dirty="0" smtClean="0"/>
              <a:t>Develop algorithms and applications based on the given metadata of the </a:t>
            </a:r>
            <a:r>
              <a:rPr lang="en-US" sz="2000" b="1" dirty="0" smtClean="0"/>
              <a:t>library, museum, or open data</a:t>
            </a:r>
          </a:p>
          <a:p>
            <a:pPr algn="just"/>
            <a:r>
              <a:rPr lang="en-US" sz="2000" dirty="0" smtClean="0"/>
              <a:t>Develop algorithm to </a:t>
            </a:r>
            <a:r>
              <a:rPr lang="en-US" sz="2000" b="1" dirty="0" smtClean="0">
                <a:solidFill>
                  <a:schemeClr val="accent6">
                    <a:lumMod val="50000"/>
                  </a:schemeClr>
                </a:solidFill>
              </a:rPr>
              <a:t>generate the 4 sides of an object </a:t>
            </a:r>
            <a:r>
              <a:rPr lang="en-US" sz="2000" dirty="0" smtClean="0"/>
              <a:t>based on this one’s front side</a:t>
            </a:r>
          </a:p>
          <a:p>
            <a:pPr algn="just"/>
            <a:r>
              <a:rPr lang="en-US" sz="2000" b="1" dirty="0" smtClean="0">
                <a:solidFill>
                  <a:srgbClr val="FF0000"/>
                </a:solidFill>
              </a:rPr>
              <a:t>Optimize the performance of search algorithm </a:t>
            </a:r>
            <a:r>
              <a:rPr lang="en-US" sz="2000" dirty="0" smtClean="0"/>
              <a:t>by considering the boundary of the items</a:t>
            </a:r>
          </a:p>
          <a:p>
            <a:pPr algn="just"/>
            <a:endParaRPr lang="en-US" sz="2000" dirty="0" smtClean="0"/>
          </a:p>
          <a:p>
            <a:pPr marL="0" indent="0" algn="just">
              <a:buNone/>
            </a:pPr>
            <a:endParaRPr lang="en-US" sz="2000" dirty="0" smtClean="0"/>
          </a:p>
          <a:p>
            <a:pPr marL="0" indent="0" algn="just">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3095897" y="1609859"/>
            <a:ext cx="8623663" cy="4855335"/>
          </a:xfrm>
        </p:spPr>
        <p:txBody>
          <a:bodyPr>
            <a:noAutofit/>
          </a:bodyPr>
          <a:lstStyle/>
          <a:p>
            <a:pPr algn="just"/>
            <a:r>
              <a:rPr lang="en-US" sz="1600" dirty="0" smtClean="0"/>
              <a:t>Exploit the </a:t>
            </a:r>
            <a:r>
              <a:rPr lang="en-US" sz="1600" b="1" dirty="0" smtClean="0"/>
              <a:t>Artificial, Deep, Recurrent, Convolutional neural networks (ANN,DNN,RNN,CNN), Supervised, Unsupervised, and Deep Reinforcement learning</a:t>
            </a:r>
            <a:r>
              <a:rPr lang="en-US" sz="1600" dirty="0" smtClean="0"/>
              <a:t>, Search Engine algorithm to improve the quality of object recognition.</a:t>
            </a:r>
          </a:p>
          <a:p>
            <a:pPr algn="just"/>
            <a:r>
              <a:rPr lang="en-US" sz="1600" b="1" dirty="0" smtClean="0"/>
              <a:t>Generate the Holographic, Virtual and </a:t>
            </a:r>
            <a:r>
              <a:rPr lang="en-US" sz="1600" b="1" dirty="0"/>
              <a:t>Augmented </a:t>
            </a:r>
            <a:r>
              <a:rPr lang="en-US" sz="1600" b="1" dirty="0" smtClean="0"/>
              <a:t>reality </a:t>
            </a:r>
            <a:r>
              <a:rPr lang="en-US" sz="1600" dirty="0" smtClean="0"/>
              <a:t>to make an impressive and efficient visual item</a:t>
            </a:r>
          </a:p>
          <a:p>
            <a:pPr algn="just"/>
            <a:r>
              <a:rPr lang="en-US" sz="1600" b="1" dirty="0" smtClean="0"/>
              <a:t>Apply a natural language user interface </a:t>
            </a:r>
            <a:r>
              <a:rPr lang="en-US" sz="1600" dirty="0" smtClean="0"/>
              <a:t>to attempt to answer questions, make recommendation, and perform actions by delegating requests to a set of Internet services</a:t>
            </a:r>
          </a:p>
          <a:p>
            <a:pPr algn="just"/>
            <a:r>
              <a:rPr lang="en-US" sz="1600" dirty="0" smtClean="0"/>
              <a:t>Build-up machine learning algorithms and artificial intelligence in order to recognize, analyze and make the explanation of a given object by </a:t>
            </a:r>
            <a:r>
              <a:rPr lang="en-US" sz="1600" b="1" dirty="0" smtClean="0"/>
              <a:t>using smartphone camera.</a:t>
            </a:r>
          </a:p>
          <a:p>
            <a:pPr algn="just"/>
            <a:r>
              <a:rPr lang="en-US" sz="1600" b="1" dirty="0" smtClean="0"/>
              <a:t>Optimizing and improving the performance </a:t>
            </a:r>
            <a:r>
              <a:rPr lang="en-US" sz="1600" dirty="0" smtClean="0"/>
              <a:t>of system by considering the </a:t>
            </a:r>
            <a:r>
              <a:rPr lang="en-US" sz="1600" b="1" dirty="0" smtClean="0"/>
              <a:t>boundary geolocation</a:t>
            </a:r>
            <a:r>
              <a:rPr lang="en-US" sz="1600" dirty="0" smtClean="0"/>
              <a:t> of items </a:t>
            </a:r>
          </a:p>
          <a:p>
            <a:pPr algn="just"/>
            <a:r>
              <a:rPr lang="en-US" sz="1600" b="1" dirty="0" smtClean="0"/>
              <a:t>Make the approximated verification method </a:t>
            </a:r>
            <a:r>
              <a:rPr lang="en-US" sz="1600" dirty="0" smtClean="0"/>
              <a:t>to confirm the accuracy of generated information </a:t>
            </a:r>
          </a:p>
          <a:p>
            <a:pPr algn="just"/>
            <a:r>
              <a:rPr lang="en-US" sz="1600" b="1" dirty="0" smtClean="0"/>
              <a:t>Generate the  </a:t>
            </a:r>
            <a:r>
              <a:rPr lang="en-US" sz="1600" b="1" dirty="0"/>
              <a:t>4 sides of an object </a:t>
            </a:r>
            <a:r>
              <a:rPr lang="en-US" sz="1600" dirty="0"/>
              <a:t>based on this one’s front </a:t>
            </a:r>
            <a:r>
              <a:rPr lang="en-US" sz="1600" dirty="0" smtClean="0"/>
              <a:t>side by estimating and predicting the characters of each side</a:t>
            </a:r>
            <a:endParaRPr lang="en-US" sz="1600" dirty="0"/>
          </a:p>
          <a:p>
            <a:pPr algn="just"/>
            <a:r>
              <a:rPr lang="en-US" sz="1600" dirty="0" smtClean="0"/>
              <a:t>Update the knowledge of the system based on </a:t>
            </a:r>
            <a:r>
              <a:rPr lang="en-US" sz="1600" b="1" dirty="0" smtClean="0"/>
              <a:t>the users’ contributions</a:t>
            </a:r>
          </a:p>
          <a:p>
            <a:pPr marL="0" indent="0" algn="just">
              <a:buNone/>
            </a:pPr>
            <a:endParaRPr lang="en-US" sz="1600" dirty="0" smtClean="0"/>
          </a:p>
        </p:txBody>
      </p:sp>
    </p:spTree>
    <p:extLst>
      <p:ext uri="{BB962C8B-B14F-4D97-AF65-F5344CB8AC3E}">
        <p14:creationId xmlns:p14="http://schemas.microsoft.com/office/powerpoint/2010/main" val="1694812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287591" y="2834156"/>
            <a:ext cx="1782470" cy="25879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5426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2602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3870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2566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534879"/>
            <a:ext cx="937416" cy="9374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6604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5538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0038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1205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39371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54984"/>
          </a:xfrm>
          <a:prstGeom prst="rect">
            <a:avLst/>
          </a:prstGeom>
          <a:noFill/>
        </p:spPr>
        <p:txBody>
          <a:bodyPr wrap="square" rtlCol="0">
            <a:spAutoFit/>
          </a:bodyPr>
          <a:lstStyle/>
          <a:p>
            <a:r>
              <a:rPr lang="en-US" sz="1200" b="1" dirty="0" smtClean="0">
                <a:solidFill>
                  <a:srgbClr val="0070C0"/>
                </a:solidFill>
              </a:rPr>
              <a:t>CLIENT</a:t>
            </a:r>
          </a:p>
          <a:p>
            <a:pPr marL="285750" indent="-285750">
              <a:buFontTx/>
              <a:buChar char="-"/>
            </a:pPr>
            <a:r>
              <a:rPr lang="en-US" sz="1200" b="1" dirty="0" smtClean="0"/>
              <a:t>Detect and recognize object :</a:t>
            </a:r>
          </a:p>
          <a:p>
            <a:r>
              <a:rPr lang="en-US" sz="1200" dirty="0" smtClean="0"/>
              <a:t>+ Recommendation system</a:t>
            </a:r>
          </a:p>
          <a:p>
            <a:r>
              <a:rPr lang="en-US" sz="1200" dirty="0" smtClean="0"/>
              <a:t>+ Machine learning</a:t>
            </a:r>
          </a:p>
          <a:p>
            <a:r>
              <a:rPr lang="en-US" sz="1200" dirty="0" smtClean="0"/>
              <a:t>+ Artificial Intelligence</a:t>
            </a:r>
          </a:p>
          <a:p>
            <a:r>
              <a:rPr lang="en-US" sz="1200" dirty="0" smtClean="0"/>
              <a:t>+ Search engine algorithm</a:t>
            </a:r>
          </a:p>
          <a:p>
            <a:pPr marL="285750" indent="-285750">
              <a:buFontTx/>
              <a:buChar char="-"/>
            </a:pPr>
            <a:r>
              <a:rPr lang="en-US" sz="1200" b="1" dirty="0" smtClean="0"/>
              <a:t>Verification:</a:t>
            </a:r>
            <a:endParaRPr lang="en-US" sz="1200" b="1" dirty="0"/>
          </a:p>
          <a:p>
            <a:r>
              <a:rPr lang="en-US" sz="1200" dirty="0"/>
              <a:t>+ Geo-location of the item </a:t>
            </a:r>
          </a:p>
          <a:p>
            <a:r>
              <a:rPr lang="en-US" sz="1200" dirty="0"/>
              <a:t>+ Bar-code of the </a:t>
            </a:r>
            <a:r>
              <a:rPr lang="en-US" sz="1200" dirty="0" smtClean="0"/>
              <a:t>item</a:t>
            </a:r>
          </a:p>
          <a:p>
            <a:pPr marL="171450" indent="-171450">
              <a:buFontTx/>
              <a:buChar char="-"/>
            </a:pPr>
            <a:r>
              <a:rPr lang="en-US" sz="1200" b="1" dirty="0" smtClean="0"/>
              <a:t>User contribution:</a:t>
            </a:r>
          </a:p>
          <a:p>
            <a:r>
              <a:rPr lang="en-US" sz="1200" dirty="0" smtClean="0"/>
              <a:t>+ User may </a:t>
            </a:r>
            <a:r>
              <a:rPr lang="en-US" sz="1200" dirty="0" err="1" smtClean="0"/>
              <a:t>catelogy</a:t>
            </a:r>
            <a:r>
              <a:rPr lang="en-US" sz="1200" dirty="0" smtClean="0"/>
              <a:t> manual </a:t>
            </a:r>
          </a:p>
          <a:p>
            <a:r>
              <a:rPr lang="en-US" sz="1200" dirty="0" smtClean="0"/>
              <a:t>+ Vote the responded information</a:t>
            </a:r>
          </a:p>
          <a:p>
            <a:r>
              <a:rPr lang="en-US" sz="1200" b="1" dirty="0" smtClean="0"/>
              <a:t>-    Updated</a:t>
            </a:r>
            <a:endParaRPr lang="en-US" sz="1200" dirty="0" smtClean="0"/>
          </a:p>
          <a:p>
            <a:r>
              <a:rPr lang="en-US" sz="1200" dirty="0" smtClean="0"/>
              <a:t>------------------------------------</a:t>
            </a:r>
            <a:endParaRPr lang="en-US" sz="1200" dirty="0"/>
          </a:p>
          <a:p>
            <a:r>
              <a:rPr lang="en-US" sz="1200" b="1" dirty="0" smtClean="0">
                <a:solidFill>
                  <a:srgbClr val="FF0000"/>
                </a:solidFill>
              </a:rPr>
              <a:t>SERVER</a:t>
            </a:r>
          </a:p>
          <a:p>
            <a:r>
              <a:rPr lang="en-US" sz="1200" dirty="0" smtClean="0"/>
              <a:t>+ Recommendation system</a:t>
            </a:r>
          </a:p>
          <a:p>
            <a:r>
              <a:rPr lang="en-US" sz="1200" dirty="0" smtClean="0"/>
              <a:t>+ Reinforcement Learning</a:t>
            </a:r>
            <a:endParaRPr lang="en-US" sz="1200" dirty="0"/>
          </a:p>
          <a:p>
            <a:r>
              <a:rPr lang="en-US" sz="1200" dirty="0"/>
              <a:t>+ Machine learning</a:t>
            </a:r>
          </a:p>
          <a:p>
            <a:r>
              <a:rPr lang="en-US" sz="1200" dirty="0"/>
              <a:t>+ Artificial Intelligence</a:t>
            </a:r>
          </a:p>
          <a:p>
            <a:r>
              <a:rPr lang="en-US" sz="1200" dirty="0"/>
              <a:t>+ Search engine algorithm</a:t>
            </a:r>
          </a:p>
          <a:p>
            <a:endParaRPr lang="en-US" sz="1200" dirty="0" smtClean="0"/>
          </a:p>
          <a:p>
            <a:endParaRPr lang="en-US" sz="12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0655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49066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928" y="2890119"/>
            <a:ext cx="7876903" cy="1325563"/>
          </a:xfrm>
        </p:spPr>
        <p:txBody>
          <a:bodyPr/>
          <a:lstStyle/>
          <a:p>
            <a:r>
              <a:rPr lang="en-US" dirty="0" smtClean="0"/>
              <a:t>Thank you</a:t>
            </a:r>
            <a:endParaRPr lang="en-US" dirty="0"/>
          </a:p>
        </p:txBody>
      </p:sp>
    </p:spTree>
    <p:extLst>
      <p:ext uri="{BB962C8B-B14F-4D97-AF65-F5344CB8AC3E}">
        <p14:creationId xmlns:p14="http://schemas.microsoft.com/office/powerpoint/2010/main" val="298403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3" y="2970584"/>
            <a:ext cx="522497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2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2830" y="321239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14400" y="1244375"/>
            <a:ext cx="1184940" cy="369332"/>
          </a:xfrm>
          <a:prstGeom prst="rect">
            <a:avLst/>
          </a:prstGeom>
          <a:noFill/>
        </p:spPr>
        <p:txBody>
          <a:bodyPr wrap="none" rtlCol="0">
            <a:spAutoFit/>
          </a:bodyPr>
          <a:lstStyle/>
          <a:p>
            <a:r>
              <a:rPr lang="en-US" b="1" dirty="0" smtClean="0"/>
              <a:t>Problem?</a:t>
            </a:r>
            <a:endParaRPr lang="en-US" b="1"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10000"/>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[1] color, texture, shape, and edge information</a:t>
            </a:r>
          </a:p>
          <a:p>
            <a:pPr algn="just">
              <a:lnSpc>
                <a:spcPct val="150000"/>
              </a:lnSpc>
              <a:spcBef>
                <a:spcPts val="1200"/>
              </a:spcBef>
            </a:pPr>
            <a:r>
              <a:rPr lang="en-US" sz="1800" dirty="0"/>
              <a:t>The features were classified using the random forest classifier and provided 74.7% accuracy for the RGB data[2].  Spare coding [3] and clustering based convolutional extractors [4],[5] have increased the classification performance to 85.2</a:t>
            </a:r>
            <a:r>
              <a:rPr lang="en-US" sz="1800" dirty="0" smtClean="0"/>
              <a:t>%</a:t>
            </a:r>
          </a:p>
          <a:p>
            <a:pPr algn="just">
              <a:lnSpc>
                <a:spcPct val="150000"/>
              </a:lnSpc>
              <a:spcBef>
                <a:spcPts val="1200"/>
              </a:spcBef>
            </a:pPr>
            <a:r>
              <a:rPr lang="en-US" sz="1800" dirty="0"/>
              <a:t>The visualizations in [6][7] 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8"/>
            <a:ext cx="8623663" cy="488646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[8]</a:t>
            </a:r>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[9][10</a:t>
            </a:r>
            <a:r>
              <a:rPr lang="en-US" sz="1700" dirty="0" smtClean="0"/>
              <a:t>]</a:t>
            </a:r>
          </a:p>
          <a:p>
            <a:pPr algn="just">
              <a:lnSpc>
                <a:spcPct val="150000"/>
              </a:lnSpc>
            </a:pPr>
            <a:r>
              <a:rPr lang="en-US" sz="1800" dirty="0"/>
              <a:t>Using CNN to </a:t>
            </a:r>
            <a:r>
              <a:rPr lang="en-US" sz="1800" dirty="0" smtClean="0"/>
              <a:t>classify </a:t>
            </a:r>
            <a:r>
              <a:rPr lang="en-US" sz="1800" dirty="0"/>
              <a:t>and u</a:t>
            </a:r>
            <a:r>
              <a:rPr lang="en-US" sz="1800" dirty="0" smtClean="0"/>
              <a:t>nderstand artists from the museum[11] based on predicting artist names with such high accuracy, and learn what parts of each piece of art are most predictive of a particular artist</a:t>
            </a:r>
          </a:p>
          <a:p>
            <a:pPr algn="just">
              <a:lnSpc>
                <a:spcPct val="150000"/>
              </a:lnSpc>
            </a:pPr>
            <a:r>
              <a:rPr lang="en-US" sz="1800" dirty="0" smtClean="0"/>
              <a:t>Show excellent classification of image style </a:t>
            </a:r>
            <a:r>
              <a:rPr lang="en-US" sz="1800" dirty="0"/>
              <a:t>visual style, including photographic techniques (“Macro,” “HDR”), composition styles (“Minimal,” “Geometric”), moods (“Serene,” “Melancholy”), </a:t>
            </a:r>
            <a:r>
              <a:rPr lang="en-US" sz="1800" dirty="0" smtClean="0"/>
              <a:t>genres (“</a:t>
            </a:r>
            <a:r>
              <a:rPr lang="en-US" sz="1800" dirty="0"/>
              <a:t>Vintage,” “Romantic,” “Horror”), and types of scenes (“Hazy,” “Sunny</a:t>
            </a:r>
            <a:r>
              <a:rPr lang="en-US" sz="1800" dirty="0" smtClean="0"/>
              <a:t>”) [12] by using CNN</a:t>
            </a:r>
          </a:p>
          <a:p>
            <a:pPr algn="just">
              <a:lnSpc>
                <a:spcPct val="150000"/>
              </a:lnSpc>
            </a:pPr>
            <a:r>
              <a:rPr lang="en-US" sz="1800" dirty="0" smtClean="0"/>
              <a:t>Customized expression recognition for performance-driven cutout character animation[13] by using deep  convolutional neural network</a:t>
            </a:r>
          </a:p>
          <a:p>
            <a:pPr algn="just">
              <a:lnSpc>
                <a:spcPct val="150000"/>
              </a:lnSpc>
            </a:pPr>
            <a:r>
              <a:rPr lang="en-US" sz="1800" dirty="0" err="1" smtClean="0"/>
              <a:t>ArtWork</a:t>
            </a:r>
            <a:r>
              <a:rPr lang="en-US" sz="1800" dirty="0" smtClean="0"/>
              <a:t> recognition in 360 degree [14] by </a:t>
            </a:r>
            <a:r>
              <a:rPr lang="en-US" sz="1900" dirty="0"/>
              <a:t>using a 32- </a:t>
            </a:r>
            <a:r>
              <a:rPr lang="en-US" sz="1900" dirty="0" err="1"/>
              <a:t>hedron</a:t>
            </a:r>
            <a:r>
              <a:rPr lang="en-US" sz="1900" dirty="0"/>
              <a:t> based rectilinear projection and the well-known scale invariant feature </a:t>
            </a:r>
            <a:r>
              <a:rPr lang="en-US" sz="1900" dirty="0" smtClean="0"/>
              <a:t>transform.</a:t>
            </a:r>
          </a:p>
          <a:p>
            <a:pPr algn="just">
              <a:lnSpc>
                <a:spcPct val="150000"/>
              </a:lnSpc>
            </a:pPr>
            <a:r>
              <a:rPr lang="en-US" sz="1900" dirty="0" smtClean="0"/>
              <a:t>Virtual restoration an object by using crack detection and </a:t>
            </a:r>
            <a:r>
              <a:rPr lang="en-US" sz="1900" dirty="0" err="1" smtClean="0"/>
              <a:t>inpainting</a:t>
            </a:r>
            <a:r>
              <a:rPr lang="en-US" sz="1900" dirty="0"/>
              <a:t> </a:t>
            </a:r>
            <a:r>
              <a:rPr lang="en-US" sz="1900" dirty="0" smtClean="0"/>
              <a:t>[15]</a:t>
            </a:r>
          </a:p>
          <a:p>
            <a:pPr algn="just">
              <a:lnSpc>
                <a:spcPct val="150000"/>
              </a:lnSpc>
            </a:pPr>
            <a:r>
              <a:rPr lang="en-US" sz="1900" dirty="0" smtClean="0"/>
              <a:t>3D Pose estimation [16]</a:t>
            </a:r>
          </a:p>
          <a:p>
            <a:pPr algn="just">
              <a:lnSpc>
                <a:spcPct val="150000"/>
              </a:lnSpc>
            </a:pPr>
            <a:endParaRPr lang="en-US" sz="1900" dirty="0"/>
          </a:p>
          <a:p>
            <a:pPr algn="just">
              <a:lnSpc>
                <a:spcPct val="150000"/>
              </a:lnSpc>
            </a:pPr>
            <a:endParaRPr lang="en-US" sz="1700" dirty="0"/>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825638"/>
          </a:xfrm>
        </p:spPr>
        <p:txBody>
          <a:bodyPr>
            <a:noAutofit/>
          </a:bodyPr>
          <a:lstStyle/>
          <a:p>
            <a:r>
              <a:rPr lang="en-US" sz="1100" dirty="0"/>
              <a:t>[1] Naresh </a:t>
            </a:r>
            <a:r>
              <a:rPr lang="en-US" sz="1100" dirty="0" err="1"/>
              <a:t>Babu</a:t>
            </a:r>
            <a:r>
              <a:rPr lang="en-US" sz="1100" dirty="0"/>
              <a:t>, </a:t>
            </a:r>
            <a:r>
              <a:rPr lang="en-US" sz="1100" dirty="0" err="1"/>
              <a:t>Pothlaiah</a:t>
            </a:r>
            <a:r>
              <a:rPr lang="en-US" sz="1100" dirty="0"/>
              <a:t>, and Ashok </a:t>
            </a:r>
            <a:r>
              <a:rPr lang="en-US" sz="1100" dirty="0" err="1"/>
              <a:t>Babu</a:t>
            </a:r>
            <a:r>
              <a:rPr lang="en-US" sz="1100" dirty="0"/>
              <a:t>, </a:t>
            </a:r>
            <a:r>
              <a:rPr lang="en-US" sz="1100" i="1" dirty="0"/>
              <a:t>“Image </a:t>
            </a:r>
            <a:r>
              <a:rPr lang="en-US" sz="1100" i="1" dirty="0" err="1"/>
              <a:t>Retieval</a:t>
            </a:r>
            <a:r>
              <a:rPr lang="en-US" sz="1100" i="1" dirty="0"/>
              <a:t> Color, Shape, and Texture Features using Content Based”,</a:t>
            </a:r>
            <a:r>
              <a:rPr lang="en-US" sz="1100" dirty="0"/>
              <a:t> International Journal of Engineering Science and Technology, Vol. 2, No. 9, pp. 4278-4287, 2010</a:t>
            </a:r>
          </a:p>
          <a:p>
            <a:r>
              <a:rPr lang="en-US" sz="1100" dirty="0" smtClean="0"/>
              <a:t>[2] K. Lai, L. Bo, X. Ren, and D. Fox, “A </a:t>
            </a:r>
            <a:r>
              <a:rPr lang="en-US" sz="1100" dirty="0" err="1" smtClean="0"/>
              <a:t>lage</a:t>
            </a:r>
            <a:r>
              <a:rPr lang="en-US" sz="1100" dirty="0" smtClean="0"/>
              <a:t>-scale hierarchical </a:t>
            </a:r>
            <a:r>
              <a:rPr lang="en-US" sz="1100" dirty="0" err="1" smtClean="0"/>
              <a:t>mulit</a:t>
            </a:r>
            <a:r>
              <a:rPr lang="en-US" sz="1100" dirty="0" smtClean="0"/>
              <a:t>-view RBG-D object dataset”, in </a:t>
            </a:r>
            <a:r>
              <a:rPr lang="en-US" sz="1100" i="1" dirty="0" smtClean="0"/>
              <a:t>Proc, IEEE Int. Conf. Robot. </a:t>
            </a:r>
            <a:r>
              <a:rPr lang="en-US" sz="1100" i="1" dirty="0" err="1" smtClean="0"/>
              <a:t>Autom</a:t>
            </a:r>
            <a:r>
              <a:rPr lang="en-US" sz="1100" i="1" dirty="0" smtClean="0"/>
              <a:t>. (ICRA), </a:t>
            </a:r>
            <a:r>
              <a:rPr lang="en-US" sz="1100" dirty="0" smtClean="0"/>
              <a:t> May 2011, pp. 1817-1824</a:t>
            </a:r>
          </a:p>
          <a:p>
            <a:r>
              <a:rPr lang="en-US" sz="1100" dirty="0" smtClean="0"/>
              <a:t>[3]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[4] R. </a:t>
            </a:r>
            <a:r>
              <a:rPr lang="en-US" sz="1100" dirty="0" err="1" smtClean="0"/>
              <a:t>Socher</a:t>
            </a:r>
            <a:r>
              <a:rPr lang="en-US" sz="1100" dirty="0" smtClean="0"/>
              <a:t>, B. Huval, B. Bath, C. D. Manning, and A. Y. Ng, “Convolutional-recursive deep learning for 3D object classification”, in </a:t>
            </a:r>
            <a:r>
              <a:rPr lang="en-US" sz="1100" i="1" dirty="0" smtClean="0"/>
              <a:t> Proc, Adv. Neural Inf. Process. Syst., </a:t>
            </a:r>
            <a:r>
              <a:rPr lang="en-US" sz="1100" dirty="0" smtClean="0"/>
              <a:t> 2012, pp. 665-673</a:t>
            </a:r>
          </a:p>
          <a:p>
            <a:r>
              <a:rPr lang="en-US" sz="1100" dirty="0" smtClean="0"/>
              <a:t>[5]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[6]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[7]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818-833</a:t>
            </a:r>
          </a:p>
          <a:p>
            <a:r>
              <a:rPr lang="en-US" sz="1100" dirty="0" smtClean="0"/>
              <a:t>[8]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[9]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p>
          <a:p>
            <a:r>
              <a:rPr lang="en-US" sz="1100" dirty="0" smtClean="0"/>
              <a:t>[10]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161- 167</a:t>
            </a:r>
          </a:p>
          <a:p>
            <a:r>
              <a:rPr lang="en-US" sz="1100" dirty="0" smtClean="0"/>
              <a:t>[11] T. </a:t>
            </a:r>
            <a:r>
              <a:rPr lang="en-US" sz="1100" dirty="0" err="1" smtClean="0"/>
              <a:t>Balakrishan</a:t>
            </a:r>
            <a:r>
              <a:rPr lang="en-US" sz="1100" dirty="0" smtClean="0"/>
              <a:t>, S. </a:t>
            </a:r>
            <a:r>
              <a:rPr lang="en-US" sz="1100" dirty="0" err="1" smtClean="0"/>
              <a:t>Rosston</a:t>
            </a:r>
            <a:r>
              <a:rPr lang="en-US" sz="1100" dirty="0" smtClean="0"/>
              <a:t>, and E. </a:t>
            </a:r>
            <a:r>
              <a:rPr lang="en-US" sz="1100" dirty="0"/>
              <a:t>Tang, “Using CNN to Classify and Understand Artists from the Rijksmuseum”, </a:t>
            </a:r>
            <a:r>
              <a:rPr lang="en-US" sz="1100" dirty="0">
                <a:hlinkClick r:id="rId2"/>
              </a:rPr>
              <a:t>http://cs231n.stanford.edu/reports/2017/pdfs/410.pdf</a:t>
            </a:r>
            <a:endParaRPr lang="en-US" sz="1100" dirty="0" smtClean="0"/>
          </a:p>
        </p:txBody>
      </p:sp>
    </p:spTree>
    <p:extLst>
      <p:ext uri="{BB962C8B-B14F-4D97-AF65-F5344CB8AC3E}">
        <p14:creationId xmlns:p14="http://schemas.microsoft.com/office/powerpoint/2010/main" val="93030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4" name="Content Placeholder 2"/>
          <p:cNvSpPr>
            <a:spLocks noGrp="1"/>
          </p:cNvSpPr>
          <p:nvPr>
            <p:ph idx="1"/>
          </p:nvPr>
        </p:nvSpPr>
        <p:spPr>
          <a:xfrm>
            <a:off x="3095897" y="1841862"/>
            <a:ext cx="8623663" cy="4825638"/>
          </a:xfrm>
        </p:spPr>
        <p:txBody>
          <a:bodyPr>
            <a:noAutofit/>
          </a:bodyPr>
          <a:lstStyle/>
          <a:p>
            <a:r>
              <a:rPr lang="en-US" sz="1100" dirty="0"/>
              <a:t>[</a:t>
            </a:r>
            <a:r>
              <a:rPr lang="en-US" sz="1100" dirty="0" smtClean="0"/>
              <a:t>12] S. </a:t>
            </a:r>
            <a:r>
              <a:rPr lang="en-US" sz="1100" dirty="0" err="1" smtClean="0"/>
              <a:t>Karayev</a:t>
            </a:r>
            <a:r>
              <a:rPr lang="en-US" sz="1100" dirty="0" smtClean="0"/>
              <a:t>, M. </a:t>
            </a:r>
            <a:r>
              <a:rPr lang="en-US" sz="1100" dirty="0" err="1" smtClean="0"/>
              <a:t>Trentacoste</a:t>
            </a:r>
            <a:r>
              <a:rPr lang="en-US" sz="1100" dirty="0" smtClean="0"/>
              <a:t>, H. Han, A. </a:t>
            </a:r>
            <a:r>
              <a:rPr lang="en-US" sz="1100" dirty="0" err="1" smtClean="0"/>
              <a:t>Agarwala</a:t>
            </a:r>
            <a:r>
              <a:rPr lang="en-US" sz="1100" dirty="0" smtClean="0"/>
              <a:t>, T. Darrell, A. </a:t>
            </a:r>
            <a:r>
              <a:rPr lang="en-US" sz="1100" dirty="0" err="1" smtClean="0"/>
              <a:t>Hertzmann</a:t>
            </a:r>
            <a:r>
              <a:rPr lang="en-US" sz="1100" dirty="0" smtClean="0"/>
              <a:t>, H. </a:t>
            </a:r>
            <a:r>
              <a:rPr lang="en-US" sz="1100" dirty="0" err="1" smtClean="0"/>
              <a:t>Winnemoeller</a:t>
            </a:r>
            <a:r>
              <a:rPr lang="en-US" sz="1100" dirty="0" smtClean="0"/>
              <a:t> , “ Recognizing </a:t>
            </a:r>
            <a:r>
              <a:rPr lang="en-US" sz="1100" dirty="0"/>
              <a:t>Image style”, </a:t>
            </a:r>
            <a:r>
              <a:rPr lang="en-US" sz="1100" dirty="0">
                <a:hlinkClick r:id="rId2"/>
              </a:rPr>
              <a:t>https://</a:t>
            </a:r>
            <a:r>
              <a:rPr lang="en-US" sz="1100" dirty="0" smtClean="0">
                <a:hlinkClick r:id="rId2"/>
              </a:rPr>
              <a:t>sergeykarayev.com/files/1311.3715v3.pdf</a:t>
            </a:r>
            <a:endParaRPr lang="en-US" sz="1100" dirty="0" smtClean="0"/>
          </a:p>
          <a:p>
            <a:r>
              <a:rPr lang="en-US" sz="1100" dirty="0" smtClean="0"/>
              <a:t>[13] X. Yu, J. Yang, L. Luo, W. Li, J. Brandt, D. </a:t>
            </a:r>
            <a:r>
              <a:rPr lang="en-US" sz="1100" dirty="0" err="1" smtClean="0"/>
              <a:t>Metaxas,”Customized</a:t>
            </a:r>
            <a:r>
              <a:rPr lang="en-US" sz="1100" dirty="0" smtClean="0"/>
              <a:t> expression recognition for performance-driven cutout character animation”, in Applications of Computer Vision(WACV), 2016, IEEE Winter Conference</a:t>
            </a:r>
          </a:p>
          <a:p>
            <a:r>
              <a:rPr lang="en-US" sz="1100" dirty="0" smtClean="0"/>
              <a:t>[14] X. </a:t>
            </a:r>
            <a:r>
              <a:rPr lang="en-US" sz="1100" dirty="0" err="1" smtClean="0"/>
              <a:t>Jin</a:t>
            </a:r>
            <a:r>
              <a:rPr lang="en-US" sz="1100" dirty="0" smtClean="0"/>
              <a:t>, J. Kim</a:t>
            </a:r>
            <a:r>
              <a:rPr lang="en-US" sz="1100" dirty="0"/>
              <a:t>, “</a:t>
            </a:r>
            <a:r>
              <a:rPr lang="en-US" sz="1100" dirty="0" err="1"/>
              <a:t>ArtWork</a:t>
            </a:r>
            <a:r>
              <a:rPr lang="en-US" sz="1100" dirty="0"/>
              <a:t> Recognition in 360-degree Image using 32- </a:t>
            </a:r>
            <a:r>
              <a:rPr lang="en-US" sz="1100" dirty="0" err="1"/>
              <a:t>hedron</a:t>
            </a:r>
            <a:r>
              <a:rPr lang="en-US" sz="1100" dirty="0"/>
              <a:t> based Rectilinear Projection and Scale Invariant Feature Transform </a:t>
            </a:r>
            <a:r>
              <a:rPr lang="en-US" sz="1100" dirty="0" smtClean="0"/>
              <a:t>“, in ICEICT, IEEE </a:t>
            </a:r>
            <a:r>
              <a:rPr lang="en-US" sz="1100" dirty="0" err="1" smtClean="0"/>
              <a:t>Int</a:t>
            </a:r>
            <a:r>
              <a:rPr lang="en-US" sz="1100" dirty="0" smtClean="0"/>
              <a:t> </a:t>
            </a:r>
            <a:r>
              <a:rPr lang="en-US" sz="1100" dirty="0" err="1" smtClean="0"/>
              <a:t>Conf</a:t>
            </a:r>
            <a:r>
              <a:rPr lang="en-US" sz="1100" dirty="0" smtClean="0"/>
              <a:t>, 2017, pp 356-359</a:t>
            </a:r>
          </a:p>
          <a:p>
            <a:r>
              <a:rPr lang="en-US" sz="1100" dirty="0" smtClean="0"/>
              <a:t>[15] T. </a:t>
            </a:r>
            <a:r>
              <a:rPr lang="en-US" sz="1100" dirty="0" err="1" smtClean="0"/>
              <a:t>Ruzic</a:t>
            </a:r>
            <a:r>
              <a:rPr lang="en-US" sz="1100" dirty="0" smtClean="0"/>
              <a:t>, B. </a:t>
            </a:r>
            <a:r>
              <a:rPr lang="en-US" sz="1100" dirty="0" err="1" smtClean="0"/>
              <a:t>cornelis</a:t>
            </a:r>
            <a:r>
              <a:rPr lang="en-US" sz="1100" dirty="0" smtClean="0"/>
              <a:t>, L. </a:t>
            </a:r>
            <a:r>
              <a:rPr lang="en-US" sz="1100" dirty="0" err="1" smtClean="0"/>
              <a:t>Platisa</a:t>
            </a:r>
            <a:r>
              <a:rPr lang="en-US" sz="1100" dirty="0" smtClean="0"/>
              <a:t>, A. </a:t>
            </a:r>
            <a:r>
              <a:rPr lang="en-US" sz="1100" dirty="0" err="1" smtClean="0"/>
              <a:t>Pizurica</a:t>
            </a:r>
            <a:r>
              <a:rPr lang="en-US" sz="1100" dirty="0" smtClean="0"/>
              <a:t>, A. Dooms, W. Philips, M. Martens, M. D. </a:t>
            </a:r>
            <a:r>
              <a:rPr lang="en-US" sz="1100" dirty="0" err="1" smtClean="0"/>
              <a:t>Mey</a:t>
            </a:r>
            <a:r>
              <a:rPr lang="en-US" sz="1100" dirty="0" smtClean="0"/>
              <a:t>, I. </a:t>
            </a:r>
            <a:r>
              <a:rPr lang="en-US" sz="1100" dirty="0" err="1" smtClean="0"/>
              <a:t>Daubechies</a:t>
            </a:r>
            <a:r>
              <a:rPr lang="en-US" sz="1100" dirty="0" smtClean="0"/>
              <a:t>, “Virtual Restoration of the Ghent Altarpiece Using Crack Detection and </a:t>
            </a:r>
            <a:r>
              <a:rPr lang="en-US" sz="1100" dirty="0" err="1" smtClean="0"/>
              <a:t>Inpainting</a:t>
            </a:r>
            <a:r>
              <a:rPr lang="en-US" sz="1100" dirty="0" smtClean="0"/>
              <a:t>”, in ACIVS 2011, pp 417-428.</a:t>
            </a:r>
          </a:p>
          <a:p>
            <a:r>
              <a:rPr lang="en-US" sz="1100" dirty="0" smtClean="0"/>
              <a:t>[16] P. </a:t>
            </a:r>
            <a:r>
              <a:rPr lang="en-US" sz="1100" dirty="0" err="1" smtClean="0"/>
              <a:t>Wohlhart</a:t>
            </a:r>
            <a:r>
              <a:rPr lang="en-US" sz="1100" dirty="0" smtClean="0"/>
              <a:t> and V. </a:t>
            </a:r>
            <a:r>
              <a:rPr lang="en-US" sz="1100" dirty="0" err="1" smtClean="0"/>
              <a:t>Lepetit</a:t>
            </a:r>
            <a:r>
              <a:rPr lang="en-US" sz="1100" dirty="0" smtClean="0"/>
              <a:t>, “Learning descriptors for object recognition and 3D pose estimation”, in CVPR, </a:t>
            </a:r>
            <a:r>
              <a:rPr lang="en-US" sz="1100" smtClean="0"/>
              <a:t>IEEE Conference, 2015, pp 3109-3118</a:t>
            </a:r>
            <a:endParaRPr lang="en-US" sz="1100" dirty="0" smtClean="0"/>
          </a:p>
          <a:p>
            <a:endParaRPr lang="en-US" sz="1100" dirty="0"/>
          </a:p>
        </p:txBody>
      </p:sp>
    </p:spTree>
    <p:extLst>
      <p:ext uri="{BB962C8B-B14F-4D97-AF65-F5344CB8AC3E}">
        <p14:creationId xmlns:p14="http://schemas.microsoft.com/office/powerpoint/2010/main" val="1440396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1412</TotalTime>
  <Words>1929</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vt:lpstr>
      <vt:lpstr>Office Theme</vt:lpstr>
      <vt:lpstr>An advance algorithm for a new virtual assistance: What is it (WIT) ?</vt:lpstr>
      <vt:lpstr>Outline</vt:lpstr>
      <vt:lpstr>Artificial intelligence (AI) forecast </vt:lpstr>
      <vt:lpstr>AI virtual assistants</vt:lpstr>
      <vt:lpstr>PowerPoint Presentation</vt:lpstr>
      <vt:lpstr>Literature review</vt:lpstr>
      <vt:lpstr>Literature review</vt:lpstr>
      <vt:lpstr>Literature review</vt:lpstr>
      <vt:lpstr>Literature review</vt:lpstr>
      <vt:lpstr>PowerPoint Presentation</vt:lpstr>
      <vt:lpstr>Challenges</vt:lpstr>
      <vt:lpstr>PowerPoint Presentation</vt:lpstr>
      <vt:lpstr>Contributions</vt:lpstr>
      <vt:lpstr>Contributions</vt:lpstr>
      <vt:lpstr>Contributions</vt:lpstr>
      <vt:lpstr>Contribution</vt:lpstr>
      <vt:lpstr>Contributions</vt:lpstr>
      <vt:lpstr>PowerPoint Presentation</vt:lpstr>
      <vt:lpstr>PowerPoint Presentation</vt:lpstr>
      <vt:lpstr>PowerPoint Presentation</vt:lpstr>
      <vt:lpstr>Objectives</vt:lpstr>
      <vt:lpstr>Methodology</vt:lpstr>
      <vt:lpstr>PowerPoint Presentation</vt:lpstr>
      <vt:lpstr>Study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Fadi Hajj</cp:lastModifiedBy>
  <cp:revision>253</cp:revision>
  <dcterms:created xsi:type="dcterms:W3CDTF">2018-01-21T17:44:23Z</dcterms:created>
  <dcterms:modified xsi:type="dcterms:W3CDTF">2018-02-22T14:28:14Z</dcterms:modified>
</cp:coreProperties>
</file>