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5" r:id="rId7"/>
    <p:sldId id="267" r:id="rId8"/>
    <p:sldId id="268" r:id="rId9"/>
    <p:sldId id="273" r:id="rId10"/>
    <p:sldId id="261" r:id="rId11"/>
    <p:sldId id="272" r:id="rId12"/>
    <p:sldId id="262" r:id="rId13"/>
    <p:sldId id="263" r:id="rId14"/>
    <p:sldId id="270"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2/4/2018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 Id="rId9" Type="http://schemas.openxmlformats.org/officeDocument/2006/relationships/image" Target="../media/image29.jpe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advance algorithm for a new virtual assistance:</a:t>
            </a:r>
            <a:br>
              <a:rPr lang="en-US" dirty="0" smtClean="0"/>
            </a:br>
            <a:r>
              <a:rPr lang="en-US" dirty="0" smtClean="0"/>
              <a:t>What is it?</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Prof. Sylvie </a:t>
            </a:r>
            <a:r>
              <a:rPr lang="en-US" sz="2000" b="1" dirty="0" err="1" smtClean="0"/>
              <a:t>Ratté</a:t>
            </a:r>
            <a:r>
              <a:rPr lang="en-US" sz="2000" b="1" dirty="0" smtClean="0"/>
              <a:t> and Dr. Ronald </a:t>
            </a:r>
            <a:r>
              <a:rPr lang="en-US" sz="2000" b="1" dirty="0" err="1" smtClean="0"/>
              <a:t>Brisebois</a:t>
            </a:r>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sz="2400" dirty="0" smtClean="0"/>
              <a:t>Identify and recognize the object with the “private feature” of artwork, </a:t>
            </a:r>
            <a:r>
              <a:rPr lang="en-US" sz="2400" dirty="0" smtClean="0"/>
              <a:t>specimen, whatever</a:t>
            </a:r>
          </a:p>
          <a:p>
            <a:pPr algn="just">
              <a:lnSpc>
                <a:spcPct val="170000"/>
              </a:lnSpc>
            </a:pPr>
            <a:r>
              <a:rPr lang="en-US" sz="2400" dirty="0" smtClean="0"/>
              <a:t>Faster </a:t>
            </a:r>
            <a:r>
              <a:rPr lang="en-US" sz="2400" dirty="0" smtClean="0"/>
              <a:t>handling of responding for real time used </a:t>
            </a:r>
            <a:r>
              <a:rPr lang="en-US" sz="2400" dirty="0" smtClean="0"/>
              <a:t>cases</a:t>
            </a:r>
          </a:p>
          <a:p>
            <a:pPr algn="just">
              <a:lnSpc>
                <a:spcPct val="170000"/>
              </a:lnSpc>
            </a:pPr>
            <a:r>
              <a:rPr lang="en-US" sz="2400" dirty="0" smtClean="0"/>
              <a:t>Data </a:t>
            </a:r>
            <a:r>
              <a:rPr lang="en-US" sz="2400" dirty="0"/>
              <a:t>authenticity, confidentiality, ready, and integrity for </a:t>
            </a:r>
            <a:r>
              <a:rPr lang="en-US" sz="2400" dirty="0" smtClean="0"/>
              <a:t>real time </a:t>
            </a:r>
            <a:r>
              <a:rPr lang="en-US" sz="2400" dirty="0" smtClean="0"/>
              <a:t>applications</a:t>
            </a:r>
            <a:endParaRPr lang="en-US" sz="2400" dirty="0" smtClean="0"/>
          </a:p>
          <a:p>
            <a:pPr algn="just">
              <a:lnSpc>
                <a:spcPct val="170000"/>
              </a:lnSpc>
            </a:pPr>
            <a:r>
              <a:rPr lang="en-US" sz="2400" dirty="0" smtClean="0"/>
              <a:t>The </a:t>
            </a:r>
            <a:r>
              <a:rPr lang="en-US" sz="2400" dirty="0"/>
              <a:t>expectation of users for huge amount of objects to search among</a:t>
            </a:r>
          </a:p>
          <a:p>
            <a:pPr algn="just">
              <a:lnSpc>
                <a:spcPct val="170000"/>
              </a:lnSpc>
            </a:pPr>
            <a:r>
              <a:rPr lang="en-US" sz="2400" dirty="0" smtClean="0"/>
              <a:t>Sometimes </a:t>
            </a:r>
            <a:r>
              <a:rPr lang="en-US" sz="2400" dirty="0"/>
              <a:t>incompleteness query specification seems to be a challenge</a:t>
            </a:r>
          </a:p>
          <a:p>
            <a:pPr algn="just">
              <a:lnSpc>
                <a:spcPct val="170000"/>
              </a:lnSpc>
            </a:pPr>
            <a:r>
              <a:rPr lang="en-US" sz="2400" dirty="0" smtClean="0"/>
              <a:t>Incomplete </a:t>
            </a:r>
            <a:r>
              <a:rPr lang="en-US" sz="2400" dirty="0"/>
              <a:t>image description is also a </a:t>
            </a:r>
            <a:r>
              <a:rPr lang="en-US" sz="2400" dirty="0" smtClean="0"/>
              <a:t>source </a:t>
            </a:r>
            <a:r>
              <a:rPr lang="en-US" sz="2400" dirty="0"/>
              <a:t>of challenge to an efficient CBIR </a:t>
            </a:r>
            <a:r>
              <a:rPr lang="en-US" sz="2400" dirty="0" smtClean="0"/>
              <a:t>system</a:t>
            </a:r>
          </a:p>
          <a:p>
            <a:pPr algn="just">
              <a:lnSpc>
                <a:spcPct val="170000"/>
              </a:lnSpc>
            </a:pPr>
            <a:r>
              <a:rPr lang="en-US" sz="2400" dirty="0" smtClean="0"/>
              <a:t>The issue related to the semantic gap where it means the lack of coincidence between information that the same data have for a user in a given situation</a:t>
            </a:r>
          </a:p>
          <a:p>
            <a:pPr algn="just">
              <a:lnSpc>
                <a:spcPct val="170000"/>
              </a:lnSpc>
            </a:pPr>
            <a:r>
              <a:rPr lang="en-US" sz="2400" dirty="0"/>
              <a:t>Updating meta-data based on the collected information from each node ( user)</a:t>
            </a:r>
          </a:p>
          <a:p>
            <a:pPr marL="0" indent="0" algn="just">
              <a:lnSpc>
                <a:spcPct val="170000"/>
              </a:lnSpc>
              <a:buNone/>
            </a:pPr>
            <a:endParaRPr lang="en-US" sz="2400" dirty="0" smtClean="0"/>
          </a:p>
          <a:p>
            <a:pPr algn="just">
              <a:lnSpc>
                <a:spcPct val="170000"/>
              </a:lnSpc>
            </a:pPr>
            <a:endParaRPr lang="en-US" sz="2400" dirty="0"/>
          </a:p>
        </p:txBody>
      </p:sp>
    </p:spTree>
    <p:extLst>
      <p:ext uri="{BB962C8B-B14F-4D97-AF65-F5344CB8AC3E}">
        <p14:creationId xmlns:p14="http://schemas.microsoft.com/office/powerpoint/2010/main" val="340020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164" y="2186546"/>
            <a:ext cx="5429250" cy="2190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2290118" y="469557"/>
            <a:ext cx="2883244" cy="1713470"/>
          </a:xfrm>
          <a:prstGeom prst="wedgeRectCallout">
            <a:avLst>
              <a:gd name="adj1" fmla="val 99433"/>
              <a:gd name="adj2" fmla="val 100213"/>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sp>
        <p:nvSpPr>
          <p:cNvPr id="5" name="Rectangular Callout 4"/>
          <p:cNvSpPr/>
          <p:nvPr/>
        </p:nvSpPr>
        <p:spPr>
          <a:xfrm>
            <a:off x="2514727" y="5325760"/>
            <a:ext cx="2098461" cy="766119"/>
          </a:xfrm>
          <a:prstGeom prst="wedgeRectCallout">
            <a:avLst>
              <a:gd name="adj1" fmla="val 130243"/>
              <a:gd name="adj2" fmla="val -232770"/>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dirty="0" smtClean="0">
                <a:solidFill>
                  <a:schemeClr val="accent4">
                    <a:lumMod val="75000"/>
                  </a:schemeClr>
                </a:solidFill>
              </a:rPr>
              <a:t>Geo-tag information:</a:t>
            </a:r>
          </a:p>
          <a:p>
            <a:r>
              <a:rPr lang="en-US" sz="1200" dirty="0" smtClean="0">
                <a:solidFill>
                  <a:schemeClr val="accent4">
                    <a:lumMod val="75000"/>
                  </a:schemeClr>
                </a:solidFill>
              </a:rPr>
              <a:t>+ geolocation</a:t>
            </a:r>
          </a:p>
          <a:p>
            <a:r>
              <a:rPr lang="en-US" sz="1200" dirty="0" smtClean="0">
                <a:solidFill>
                  <a:schemeClr val="accent4">
                    <a:lumMod val="75000"/>
                  </a:schemeClr>
                </a:solidFill>
              </a:rPr>
              <a:t>+ hashtag information</a:t>
            </a:r>
          </a:p>
        </p:txBody>
      </p:sp>
      <p:sp>
        <p:nvSpPr>
          <p:cNvPr id="8" name="Rectangular Callout 7"/>
          <p:cNvSpPr/>
          <p:nvPr/>
        </p:nvSpPr>
        <p:spPr>
          <a:xfrm>
            <a:off x="6094069" y="5086864"/>
            <a:ext cx="2098461" cy="766119"/>
          </a:xfrm>
          <a:prstGeom prst="wedgeRectCallout">
            <a:avLst>
              <a:gd name="adj1" fmla="val 130243"/>
              <a:gd name="adj2" fmla="val -232770"/>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dirty="0" smtClean="0">
                <a:solidFill>
                  <a:srgbClr val="F711DC"/>
                </a:solidFill>
              </a:rPr>
              <a:t>QR codes information:</a:t>
            </a:r>
          </a:p>
          <a:p>
            <a:r>
              <a:rPr lang="en-US" sz="1200" dirty="0" smtClean="0">
                <a:solidFill>
                  <a:srgbClr val="F711DC"/>
                </a:solidFill>
              </a:rPr>
              <a:t>+ ID of the items in the museum</a:t>
            </a:r>
          </a:p>
        </p:txBody>
      </p:sp>
      <p:sp>
        <p:nvSpPr>
          <p:cNvPr id="7" name="Rectangular Callout 6"/>
          <p:cNvSpPr/>
          <p:nvPr/>
        </p:nvSpPr>
        <p:spPr>
          <a:xfrm>
            <a:off x="8369643" y="469557"/>
            <a:ext cx="3212757" cy="1205129"/>
          </a:xfrm>
          <a:prstGeom prst="wedgeRectCallout">
            <a:avLst>
              <a:gd name="adj1" fmla="val -77952"/>
              <a:gd name="adj2" fmla="val 154260"/>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chemeClr val="accent5"/>
                </a:solidFill>
              </a:rPr>
              <a:t>Proposed </a:t>
            </a:r>
            <a:r>
              <a:rPr lang="en-US" sz="1600" b="1" dirty="0">
                <a:solidFill>
                  <a:schemeClr val="accent5"/>
                </a:solidFill>
              </a:rPr>
              <a:t>a</a:t>
            </a:r>
            <a:r>
              <a:rPr lang="en-US" sz="1600" b="1" dirty="0" smtClean="0">
                <a:solidFill>
                  <a:schemeClr val="accent5"/>
                </a:solidFill>
              </a:rPr>
              <a:t>dvantage features:</a:t>
            </a:r>
          </a:p>
          <a:p>
            <a:r>
              <a:rPr lang="en-US" sz="1600" dirty="0" smtClean="0">
                <a:solidFill>
                  <a:schemeClr val="accent5"/>
                </a:solidFill>
              </a:rPr>
              <a:t>+ private features</a:t>
            </a:r>
          </a:p>
          <a:p>
            <a:r>
              <a:rPr lang="en-US" sz="1600" dirty="0" smtClean="0">
                <a:solidFill>
                  <a:schemeClr val="accent5"/>
                </a:solidFill>
              </a:rPr>
              <a:t>+ style features</a:t>
            </a:r>
          </a:p>
          <a:p>
            <a:r>
              <a:rPr lang="en-US" sz="1600" dirty="0" smtClean="0">
                <a:solidFill>
                  <a:schemeClr val="accent5"/>
                </a:solidFill>
              </a:rPr>
              <a:t>+ guessing features</a:t>
            </a:r>
            <a:endParaRPr lang="en-US" sz="1600" dirty="0">
              <a:solidFill>
                <a:schemeClr val="accent5"/>
              </a:solidFill>
            </a:endParaRPr>
          </a:p>
        </p:txBody>
      </p:sp>
    </p:spTree>
    <p:extLst>
      <p:ext uri="{BB962C8B-B14F-4D97-AF65-F5344CB8AC3E}">
        <p14:creationId xmlns:p14="http://schemas.microsoft.com/office/powerpoint/2010/main" val="99137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algn="just"/>
            <a:r>
              <a:rPr lang="en-US" sz="2000" dirty="0" smtClean="0"/>
              <a:t>Enhance privacy virtual assistance in Library and Museum </a:t>
            </a:r>
          </a:p>
          <a:p>
            <a:pPr marL="0" indent="0" algn="just">
              <a:buNone/>
            </a:pPr>
            <a:endParaRPr lang="en-US" sz="2000" dirty="0" smtClean="0"/>
          </a:p>
          <a:p>
            <a:pPr algn="just"/>
            <a:r>
              <a:rPr lang="en-US" sz="2000" dirty="0" smtClean="0"/>
              <a:t>Improve the accuracy and performance of object recognizing to detect the “private feature” of each artwork, specimen in the museum,  or person, car, furniture, the original of items, etc., </a:t>
            </a:r>
          </a:p>
          <a:p>
            <a:pPr marL="0" indent="0" algn="just">
              <a:buNone/>
            </a:pPr>
            <a:endParaRPr lang="en-US" sz="2000" dirty="0" smtClean="0"/>
          </a:p>
          <a:p>
            <a:pPr algn="just"/>
            <a:r>
              <a:rPr lang="en-US" sz="2000" dirty="0" smtClean="0"/>
              <a:t>Design automatically category mechanism for object recognition, and application development as well as for detecting “private feature” of each artwork and specimen</a:t>
            </a:r>
          </a:p>
          <a:p>
            <a:pPr marL="0" indent="0" algn="just">
              <a:buNone/>
            </a:pPr>
            <a:endParaRPr lang="en-US" sz="2000" dirty="0" smtClean="0"/>
          </a:p>
          <a:p>
            <a:pPr algn="just"/>
            <a:r>
              <a:rPr lang="en-US" sz="2000" dirty="0" smtClean="0"/>
              <a:t>Develop algorithms and applications based on the given metadata of the library, museum, or open data</a:t>
            </a:r>
          </a:p>
          <a:p>
            <a:pPr marL="0" indent="0" algn="just">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p:txBody>
          <a:bodyPr>
            <a:noAutofit/>
          </a:bodyPr>
          <a:lstStyle/>
          <a:p>
            <a:pPr algn="just"/>
            <a:r>
              <a:rPr lang="en-US" sz="2000" dirty="0" smtClean="0"/>
              <a:t>Exploit the Artificial, Deep, Recurrent, Convolutional neural networks (ANN,DNN, RNN,CNN), Supervised, Unsupervised, and Deep reinforcement learning, search engine algorithm to improve the quality of object recognition.</a:t>
            </a:r>
          </a:p>
          <a:p>
            <a:pPr marL="0" indent="0" algn="just">
              <a:buNone/>
            </a:pPr>
            <a:endParaRPr lang="en-US" sz="2000" dirty="0" smtClean="0"/>
          </a:p>
          <a:p>
            <a:pPr algn="just"/>
            <a:r>
              <a:rPr lang="en-US" sz="2000" dirty="0" smtClean="0"/>
              <a:t>Build-up machine learning algorithms and artificial intelligence in order to recognize, analyze and make the explanation of a given object by using smartphone camera.</a:t>
            </a:r>
          </a:p>
          <a:p>
            <a:pPr algn="just"/>
            <a:endParaRPr lang="en-US" sz="2000" dirty="0"/>
          </a:p>
          <a:p>
            <a:pPr algn="just"/>
            <a:r>
              <a:rPr lang="en-US" sz="2000" dirty="0" smtClean="0"/>
              <a:t>Make the approximated verification method to confirm the accuracy of generated information </a:t>
            </a:r>
          </a:p>
          <a:p>
            <a:pPr algn="just"/>
            <a:endParaRPr lang="en-US" sz="2000" dirty="0" smtClean="0"/>
          </a:p>
          <a:p>
            <a:pPr algn="just"/>
            <a:r>
              <a:rPr lang="en-US" sz="2000" dirty="0" smtClean="0"/>
              <a:t>Update the knowledge of the system based on the users’ contributions</a:t>
            </a:r>
            <a:endParaRPr lang="en-US" sz="2000" dirty="0" smtClean="0"/>
          </a:p>
        </p:txBody>
      </p:sp>
    </p:spTree>
    <p:extLst>
      <p:ext uri="{BB962C8B-B14F-4D97-AF65-F5344CB8AC3E}">
        <p14:creationId xmlns:p14="http://schemas.microsoft.com/office/powerpoint/2010/main" val="169481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01956" y="0"/>
            <a:ext cx="1204176" cy="369332"/>
          </a:xfrm>
          <a:prstGeom prst="rect">
            <a:avLst/>
          </a:prstGeom>
          <a:noFill/>
        </p:spPr>
        <p:txBody>
          <a:bodyPr wrap="none" rtlCol="0">
            <a:spAutoFit/>
          </a:bodyPr>
          <a:lstStyle/>
          <a:p>
            <a:r>
              <a:rPr lang="en-US" dirty="0" smtClean="0"/>
              <a:t>Museum 1</a:t>
            </a:r>
            <a:endParaRPr lang="en-US" dirty="0"/>
          </a:p>
        </p:txBody>
      </p:sp>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074287" y="3060714"/>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8347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5523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6791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5487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826979"/>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9864406" y="4448175"/>
            <a:ext cx="1204176" cy="369332"/>
          </a:xfrm>
          <a:prstGeom prst="rect">
            <a:avLst/>
          </a:prstGeom>
          <a:noFill/>
        </p:spPr>
        <p:txBody>
          <a:bodyPr wrap="none" rtlCol="0">
            <a:spAutoFit/>
          </a:bodyPr>
          <a:lstStyle/>
          <a:p>
            <a:r>
              <a:rPr lang="en-US" dirty="0" smtClean="0"/>
              <a:t>Museum n</a:t>
            </a:r>
            <a:endParaRPr lang="en-US" dirty="0"/>
          </a:p>
        </p:txBody>
      </p:sp>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9525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8459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2959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4126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39" name="Left-Right Arrow 38"/>
          <p:cNvSpPr/>
          <p:nvPr/>
        </p:nvSpPr>
        <p:spPr>
          <a:xfrm rot="3393065">
            <a:off x="8110162" y="3137754"/>
            <a:ext cx="2625586" cy="265065"/>
          </a:xfrm>
          <a:prstGeom prst="leftRightArrow">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42292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54984"/>
          </a:xfrm>
          <a:prstGeom prst="rect">
            <a:avLst/>
          </a:prstGeom>
          <a:noFill/>
        </p:spPr>
        <p:txBody>
          <a:bodyPr wrap="square" rtlCol="0">
            <a:spAutoFit/>
          </a:bodyPr>
          <a:lstStyle/>
          <a:p>
            <a:r>
              <a:rPr lang="en-US" sz="1200" b="1" dirty="0" smtClean="0">
                <a:solidFill>
                  <a:srgbClr val="0070C0"/>
                </a:solidFill>
              </a:rPr>
              <a:t>CLIENT</a:t>
            </a:r>
          </a:p>
          <a:p>
            <a:pPr marL="285750" indent="-285750">
              <a:buFontTx/>
              <a:buChar char="-"/>
            </a:pPr>
            <a:r>
              <a:rPr lang="en-US" sz="1200" b="1" dirty="0" smtClean="0"/>
              <a:t>Detect and recognize object :</a:t>
            </a:r>
          </a:p>
          <a:p>
            <a:r>
              <a:rPr lang="en-US" sz="1200" dirty="0" smtClean="0"/>
              <a:t>+ Recommendation system</a:t>
            </a:r>
          </a:p>
          <a:p>
            <a:r>
              <a:rPr lang="en-US" sz="1200" dirty="0" smtClean="0"/>
              <a:t>+ Machine learning</a:t>
            </a:r>
          </a:p>
          <a:p>
            <a:r>
              <a:rPr lang="en-US" sz="1200" dirty="0" smtClean="0"/>
              <a:t>+ Artificial Intelligence</a:t>
            </a:r>
          </a:p>
          <a:p>
            <a:r>
              <a:rPr lang="en-US" sz="1200" dirty="0" smtClean="0"/>
              <a:t>+ Search engine algorithm</a:t>
            </a:r>
          </a:p>
          <a:p>
            <a:pPr marL="285750" indent="-285750">
              <a:buFontTx/>
              <a:buChar char="-"/>
            </a:pPr>
            <a:r>
              <a:rPr lang="en-US" sz="1200" b="1" dirty="0" smtClean="0"/>
              <a:t>Verification:</a:t>
            </a:r>
            <a:endParaRPr lang="en-US" sz="1200" b="1" dirty="0"/>
          </a:p>
          <a:p>
            <a:r>
              <a:rPr lang="en-US" sz="1200" dirty="0"/>
              <a:t>+ Geo-location of the item </a:t>
            </a:r>
          </a:p>
          <a:p>
            <a:r>
              <a:rPr lang="en-US" sz="1200" dirty="0"/>
              <a:t>+ Bar-code of the </a:t>
            </a:r>
            <a:r>
              <a:rPr lang="en-US" sz="1200" dirty="0" smtClean="0"/>
              <a:t>item</a:t>
            </a:r>
          </a:p>
          <a:p>
            <a:pPr marL="171450" indent="-171450">
              <a:buFontTx/>
              <a:buChar char="-"/>
            </a:pPr>
            <a:r>
              <a:rPr lang="en-US" sz="1200" b="1" dirty="0" smtClean="0"/>
              <a:t>User contribution:</a:t>
            </a:r>
          </a:p>
          <a:p>
            <a:r>
              <a:rPr lang="en-US" sz="1200" dirty="0" smtClean="0"/>
              <a:t>+ User may </a:t>
            </a:r>
            <a:r>
              <a:rPr lang="en-US" sz="1200" dirty="0" err="1" smtClean="0"/>
              <a:t>catelogy</a:t>
            </a:r>
            <a:r>
              <a:rPr lang="en-US" sz="1200" dirty="0" smtClean="0"/>
              <a:t> manual </a:t>
            </a:r>
          </a:p>
          <a:p>
            <a:r>
              <a:rPr lang="en-US" sz="1200" dirty="0" smtClean="0"/>
              <a:t>+ Vote the responded information</a:t>
            </a:r>
          </a:p>
          <a:p>
            <a:r>
              <a:rPr lang="en-US" sz="1200" b="1" dirty="0" smtClean="0"/>
              <a:t>-    Updated</a:t>
            </a:r>
            <a:endParaRPr lang="en-US" sz="1200" dirty="0" smtClean="0"/>
          </a:p>
          <a:p>
            <a:r>
              <a:rPr lang="en-US" sz="1200" dirty="0" smtClean="0"/>
              <a:t>------------------------------------</a:t>
            </a:r>
            <a:endParaRPr lang="en-US" sz="1200" dirty="0"/>
          </a:p>
          <a:p>
            <a:r>
              <a:rPr lang="en-US" sz="1200" b="1" dirty="0" smtClean="0">
                <a:solidFill>
                  <a:srgbClr val="FF0000"/>
                </a:solidFill>
              </a:rPr>
              <a:t>SERVER</a:t>
            </a:r>
          </a:p>
          <a:p>
            <a:r>
              <a:rPr lang="en-US" sz="1200" dirty="0" smtClean="0"/>
              <a:t>+ Recommendation system</a:t>
            </a:r>
          </a:p>
          <a:p>
            <a:r>
              <a:rPr lang="en-US" sz="1200" dirty="0" smtClean="0"/>
              <a:t>+ Reinforcement Learning</a:t>
            </a:r>
            <a:endParaRPr lang="en-US" sz="1200" dirty="0"/>
          </a:p>
          <a:p>
            <a:r>
              <a:rPr lang="en-US" sz="1200" dirty="0"/>
              <a:t>+ Machine learning</a:t>
            </a:r>
          </a:p>
          <a:p>
            <a:r>
              <a:rPr lang="en-US" sz="1200" dirty="0"/>
              <a:t>+ Artificial Intelligence</a:t>
            </a:r>
          </a:p>
          <a:p>
            <a:r>
              <a:rPr lang="en-US" sz="1200" dirty="0"/>
              <a:t>+ Search engine algorithm</a:t>
            </a:r>
          </a:p>
          <a:p>
            <a:endParaRPr lang="en-US" sz="1200" dirty="0" smtClean="0"/>
          </a:p>
          <a:p>
            <a:endParaRPr lang="en-US" sz="12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3576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51987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40" name="Picture 16" descr="Image result for internet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83632" y="3386532"/>
            <a:ext cx="871956" cy="87195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4335697" y="4186637"/>
            <a:ext cx="1027845" cy="369332"/>
          </a:xfrm>
          <a:prstGeom prst="rect">
            <a:avLst/>
          </a:prstGeom>
          <a:noFill/>
        </p:spPr>
        <p:txBody>
          <a:bodyPr wrap="none" rtlCol="0">
            <a:spAutoFit/>
          </a:bodyPr>
          <a:lstStyle/>
          <a:p>
            <a:r>
              <a:rPr lang="en-US" dirty="0" smtClean="0"/>
              <a:t>Internet</a:t>
            </a:r>
            <a:endParaRPr lang="en-US" dirty="0"/>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Left-Right Arrow 35"/>
          <p:cNvSpPr/>
          <p:nvPr/>
        </p:nvSpPr>
        <p:spPr>
          <a:xfrm rot="3243414">
            <a:off x="3668318" y="2914936"/>
            <a:ext cx="101909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Left-Right Arrow 49"/>
          <p:cNvSpPr/>
          <p:nvPr/>
        </p:nvSpPr>
        <p:spPr>
          <a:xfrm rot="1402248">
            <a:off x="5006963" y="4364670"/>
            <a:ext cx="2779795"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2" y="2970584"/>
            <a:ext cx="510044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20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80274" y="320563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14400" y="1244375"/>
            <a:ext cx="1184940" cy="369332"/>
          </a:xfrm>
          <a:prstGeom prst="rect">
            <a:avLst/>
          </a:prstGeom>
          <a:noFill/>
        </p:spPr>
        <p:txBody>
          <a:bodyPr wrap="none" rtlCol="0">
            <a:spAutoFit/>
          </a:bodyPr>
          <a:lstStyle/>
          <a:p>
            <a:r>
              <a:rPr lang="en-US" b="1" dirty="0" smtClean="0"/>
              <a:t>Problem?</a:t>
            </a:r>
            <a:endParaRPr lang="en-US" b="1"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10000"/>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[1] color, texture, shape, and edge </a:t>
            </a:r>
            <a:r>
              <a:rPr lang="en-US" sz="1800" dirty="0" smtClean="0"/>
              <a:t>information</a:t>
            </a:r>
          </a:p>
          <a:p>
            <a:pPr algn="just">
              <a:lnSpc>
                <a:spcPct val="150000"/>
              </a:lnSpc>
              <a:spcBef>
                <a:spcPts val="1200"/>
              </a:spcBef>
            </a:pPr>
            <a:r>
              <a:rPr lang="en-US" sz="1800" dirty="0"/>
              <a:t>The features were classified using the random forest classifier and provided 74.7% accuracy for the RGB data[2].  Spare coding [3] and clustering based convolutional extractors [4],[5] have increased the classification performance to 85.2</a:t>
            </a:r>
            <a:r>
              <a:rPr lang="en-US" sz="1800" dirty="0" smtClean="0"/>
              <a:t>%</a:t>
            </a:r>
          </a:p>
          <a:p>
            <a:pPr algn="just">
              <a:lnSpc>
                <a:spcPct val="150000"/>
              </a:lnSpc>
              <a:spcBef>
                <a:spcPts val="1200"/>
              </a:spcBef>
            </a:pPr>
            <a:r>
              <a:rPr lang="en-US" sz="1800" dirty="0"/>
              <a:t>The visualizations in [6][7] 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9"/>
            <a:ext cx="8623663" cy="4387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[8]</a:t>
            </a:r>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[9][10]</a:t>
            </a:r>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Autofit/>
          </a:bodyPr>
          <a:lstStyle/>
          <a:p>
            <a:r>
              <a:rPr lang="en-US" sz="1100" dirty="0"/>
              <a:t>[1] Naresh </a:t>
            </a:r>
            <a:r>
              <a:rPr lang="en-US" sz="1100" dirty="0" err="1"/>
              <a:t>Babu</a:t>
            </a:r>
            <a:r>
              <a:rPr lang="en-US" sz="1100" dirty="0"/>
              <a:t>, </a:t>
            </a:r>
            <a:r>
              <a:rPr lang="en-US" sz="1100" dirty="0" err="1"/>
              <a:t>Pothlaiah</a:t>
            </a:r>
            <a:r>
              <a:rPr lang="en-US" sz="1100" dirty="0"/>
              <a:t>, and Ashok </a:t>
            </a:r>
            <a:r>
              <a:rPr lang="en-US" sz="1100" dirty="0" err="1"/>
              <a:t>Babu</a:t>
            </a:r>
            <a:r>
              <a:rPr lang="en-US" sz="1100" dirty="0"/>
              <a:t>, </a:t>
            </a:r>
            <a:r>
              <a:rPr lang="en-US" sz="1100" i="1" dirty="0"/>
              <a:t>“Image </a:t>
            </a:r>
            <a:r>
              <a:rPr lang="en-US" sz="1100" i="1" dirty="0" err="1"/>
              <a:t>Retieval</a:t>
            </a:r>
            <a:r>
              <a:rPr lang="en-US" sz="1100" i="1" dirty="0"/>
              <a:t> Color, Shape, and Texture Features using Content Based”,</a:t>
            </a:r>
            <a:r>
              <a:rPr lang="en-US" sz="1100" dirty="0"/>
              <a:t> International Journal of Engineering Science and Technology, Vol. 2, No. 9, pp. 4278-4287, 2010</a:t>
            </a:r>
          </a:p>
          <a:p>
            <a:r>
              <a:rPr lang="en-US" sz="1100" dirty="0" smtClean="0"/>
              <a:t>[2] K. Lai, L. Bo, X. Ren, and D. Fox, “A </a:t>
            </a:r>
            <a:r>
              <a:rPr lang="en-US" sz="1100" dirty="0" err="1" smtClean="0"/>
              <a:t>lage</a:t>
            </a:r>
            <a:r>
              <a:rPr lang="en-US" sz="1100" dirty="0" smtClean="0"/>
              <a:t>-scale hierarchical </a:t>
            </a:r>
            <a:r>
              <a:rPr lang="en-US" sz="1100" dirty="0" err="1" smtClean="0"/>
              <a:t>mulit</a:t>
            </a:r>
            <a:r>
              <a:rPr lang="en-US" sz="1100" dirty="0" smtClean="0"/>
              <a:t>-view RBG-D object dataset”, in </a:t>
            </a:r>
            <a:r>
              <a:rPr lang="en-US" sz="1100" i="1" dirty="0" smtClean="0"/>
              <a:t>Proc, IEEE Int. Conf. Robot. </a:t>
            </a:r>
            <a:r>
              <a:rPr lang="en-US" sz="1100" i="1" dirty="0" err="1" smtClean="0"/>
              <a:t>Autom</a:t>
            </a:r>
            <a:r>
              <a:rPr lang="en-US" sz="1100" i="1" dirty="0" smtClean="0"/>
              <a:t>. (ICRA), </a:t>
            </a:r>
            <a:r>
              <a:rPr lang="en-US" sz="1100" dirty="0" smtClean="0"/>
              <a:t> May 2011, pp. 1817-1824</a:t>
            </a:r>
          </a:p>
          <a:p>
            <a:r>
              <a:rPr lang="en-US" sz="1100" dirty="0" smtClean="0"/>
              <a:t>[3]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[4] R. </a:t>
            </a:r>
            <a:r>
              <a:rPr lang="en-US" sz="1100" dirty="0" err="1" smtClean="0"/>
              <a:t>Socher</a:t>
            </a:r>
            <a:r>
              <a:rPr lang="en-US" sz="1100" dirty="0" smtClean="0"/>
              <a:t>, B. Huval, B. Bath, C. D. Manning, and A. Y. Ng, “Convolutional-recursive deep learning for 3D object classification”, in </a:t>
            </a:r>
            <a:r>
              <a:rPr lang="en-US" sz="1100" i="1" dirty="0" smtClean="0"/>
              <a:t> Proc, Adv. Neural Inf. Process. Syst., </a:t>
            </a:r>
            <a:r>
              <a:rPr lang="en-US" sz="1100" dirty="0" smtClean="0"/>
              <a:t> 2012, pp. 665-673</a:t>
            </a:r>
          </a:p>
          <a:p>
            <a:r>
              <a:rPr lang="en-US" sz="1100" dirty="0" smtClean="0"/>
              <a:t>[5]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[6]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[7]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a:t>
            </a:r>
            <a:r>
              <a:rPr lang="en-US" sz="1100" dirty="0" smtClean="0"/>
              <a:t>818-833</a:t>
            </a:r>
          </a:p>
          <a:p>
            <a:r>
              <a:rPr lang="en-US" sz="1100" dirty="0" smtClean="0"/>
              <a:t>[8]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[9]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endParaRPr lang="en-US" sz="1100" dirty="0" smtClean="0"/>
          </a:p>
          <a:p>
            <a:r>
              <a:rPr lang="en-US" sz="1100" dirty="0" smtClean="0"/>
              <a:t>[10]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161- 167</a:t>
            </a:r>
            <a:endParaRPr lang="en-US" sz="1100" dirty="0" smtClean="0"/>
          </a:p>
        </p:txBody>
      </p:sp>
    </p:spTree>
    <p:extLst>
      <p:ext uri="{BB962C8B-B14F-4D97-AF65-F5344CB8AC3E}">
        <p14:creationId xmlns:p14="http://schemas.microsoft.com/office/powerpoint/2010/main" val="93030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164" y="2186546"/>
            <a:ext cx="5429250" cy="2190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2290118" y="469557"/>
            <a:ext cx="2883244" cy="1713470"/>
          </a:xfrm>
          <a:prstGeom prst="wedgeRectCallout">
            <a:avLst>
              <a:gd name="adj1" fmla="val 99433"/>
              <a:gd name="adj2" fmla="val 100213"/>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sp>
        <p:nvSpPr>
          <p:cNvPr id="2" name="Rectangle 1"/>
          <p:cNvSpPr/>
          <p:nvPr/>
        </p:nvSpPr>
        <p:spPr>
          <a:xfrm>
            <a:off x="6016528" y="4587102"/>
            <a:ext cx="4391074" cy="307777"/>
          </a:xfrm>
          <a:prstGeom prst="rect">
            <a:avLst/>
          </a:prstGeom>
        </p:spPr>
        <p:txBody>
          <a:bodyPr wrap="none">
            <a:spAutoFit/>
          </a:bodyPr>
          <a:lstStyle/>
          <a:p>
            <a:r>
              <a:rPr lang="en-US" sz="1400" dirty="0" smtClean="0"/>
              <a:t>Source: https</a:t>
            </a:r>
            <a:r>
              <a:rPr lang="en-US" sz="1400" dirty="0"/>
              <a:t>://uqr.me/blog/qr-codes-in-museums/</a:t>
            </a:r>
          </a:p>
        </p:txBody>
      </p:sp>
    </p:spTree>
    <p:extLst>
      <p:ext uri="{BB962C8B-B14F-4D97-AF65-F5344CB8AC3E}">
        <p14:creationId xmlns:p14="http://schemas.microsoft.com/office/powerpoint/2010/main" val="3582194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742</TotalTime>
  <Words>1170</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Office Theme</vt:lpstr>
      <vt:lpstr>An advance algorithm for a new virtual assistance: What is it?</vt:lpstr>
      <vt:lpstr>Outline</vt:lpstr>
      <vt:lpstr>Artificial intelligence (AI) forecast </vt:lpstr>
      <vt:lpstr>AI virtual assistants</vt:lpstr>
      <vt:lpstr>PowerPoint Presentation</vt:lpstr>
      <vt:lpstr>Literature review</vt:lpstr>
      <vt:lpstr>Literature review</vt:lpstr>
      <vt:lpstr>Literature review</vt:lpstr>
      <vt:lpstr>PowerPoint Presentation</vt:lpstr>
      <vt:lpstr>Challenges</vt:lpstr>
      <vt:lpstr>PowerPoint Presentation</vt:lpstr>
      <vt:lpstr>Objectives</vt:lpstr>
      <vt:lpstr>Methodology</vt:lpstr>
      <vt:lpstr>PowerPoint Presentation</vt:lpstr>
      <vt:lpstr>Study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Do Dung Vu</cp:lastModifiedBy>
  <cp:revision>174</cp:revision>
  <dcterms:created xsi:type="dcterms:W3CDTF">2018-01-21T17:44:23Z</dcterms:created>
  <dcterms:modified xsi:type="dcterms:W3CDTF">2018-02-04T21:02:15Z</dcterms:modified>
</cp:coreProperties>
</file>