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4" r:id="rId4"/>
    <p:sldId id="290" r:id="rId5"/>
    <p:sldId id="289" r:id="rId6"/>
    <p:sldId id="286" r:id="rId7"/>
    <p:sldId id="269" r:id="rId8"/>
    <p:sldId id="265" r:id="rId9"/>
    <p:sldId id="267" r:id="rId10"/>
    <p:sldId id="287" r:id="rId11"/>
    <p:sldId id="268" r:id="rId12"/>
    <p:sldId id="280" r:id="rId13"/>
    <p:sldId id="273" r:id="rId14"/>
    <p:sldId id="261" r:id="rId15"/>
    <p:sldId id="288" r:id="rId16"/>
    <p:sldId id="272" r:id="rId17"/>
    <p:sldId id="276" r:id="rId18"/>
    <p:sldId id="277" r:id="rId19"/>
    <p:sldId id="275" r:id="rId20"/>
    <p:sldId id="278" r:id="rId21"/>
    <p:sldId id="279" r:id="rId22"/>
    <p:sldId id="281" r:id="rId23"/>
    <p:sldId id="282" r:id="rId24"/>
    <p:sldId id="283" r:id="rId25"/>
    <p:sldId id="262" r:id="rId26"/>
    <p:sldId id="293" r:id="rId27"/>
    <p:sldId id="263" r:id="rId28"/>
    <p:sldId id="292" r:id="rId29"/>
    <p:sldId id="270" r:id="rId30"/>
    <p:sldId id="291" r:id="rId31"/>
    <p:sldId id="294" r:id="rId32"/>
    <p:sldId id="264"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76640" autoAdjust="0"/>
  </p:normalViewPr>
  <p:slideViewPr>
    <p:cSldViewPr snapToGrid="0">
      <p:cViewPr varScale="1">
        <p:scale>
          <a:sx n="89" d="100"/>
          <a:sy n="89" d="100"/>
        </p:scale>
        <p:origin x="138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4E92-212B-4A54-935F-3DF092F42118}"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22929-3680-45FB-BA9F-03424CDC7060}" type="slidenum">
              <a:rPr lang="en-US" smtClean="0"/>
              <a:t>‹#›</a:t>
            </a:fld>
            <a:endParaRPr lang="en-US"/>
          </a:p>
        </p:txBody>
      </p:sp>
    </p:spTree>
    <p:extLst>
      <p:ext uri="{BB962C8B-B14F-4D97-AF65-F5344CB8AC3E}">
        <p14:creationId xmlns:p14="http://schemas.microsoft.com/office/powerpoint/2010/main" val="21506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Semantic relationships between content, persons, organizations, events and places are defined and curated in the master metadata catalogue. </a:t>
            </a:r>
          </a:p>
          <a:p>
            <a:r>
              <a:rPr lang="en-US" sz="1200" b="1" i="0" u="none" strike="noStrike" kern="1200" baseline="0" dirty="0" smtClean="0">
                <a:solidFill>
                  <a:schemeClr val="tx1"/>
                </a:solidFill>
                <a:latin typeface="+mn-lt"/>
                <a:ea typeface="+mn-ea"/>
                <a:cs typeface="+mn-cs"/>
              </a:rPr>
              <a:t>Topics and sentiments are extracted (where possible) from the content, its context and related objects. </a:t>
            </a:r>
            <a:endParaRPr lang="en-US" b="1" dirty="0"/>
          </a:p>
        </p:txBody>
      </p:sp>
      <p:sp>
        <p:nvSpPr>
          <p:cNvPr id="4" name="Slide Number Placeholder 3"/>
          <p:cNvSpPr>
            <a:spLocks noGrp="1"/>
          </p:cNvSpPr>
          <p:nvPr>
            <p:ph type="sldNum" sz="quarter" idx="10"/>
          </p:nvPr>
        </p:nvSpPr>
        <p:spPr/>
        <p:txBody>
          <a:bodyPr/>
          <a:lstStyle/>
          <a:p>
            <a:fld id="{84822929-3680-45FB-BA9F-03424CDC7060}" type="slidenum">
              <a:rPr lang="en-US" smtClean="0"/>
              <a:t>3</a:t>
            </a:fld>
            <a:endParaRPr lang="en-US"/>
          </a:p>
        </p:txBody>
      </p:sp>
    </p:spTree>
    <p:extLst>
      <p:ext uri="{BB962C8B-B14F-4D97-AF65-F5344CB8AC3E}">
        <p14:creationId xmlns:p14="http://schemas.microsoft.com/office/powerpoint/2010/main" val="297371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2/25/2018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Mona_Lisa" TargetMode="External"/><Relationship Id="rId3" Type="http://schemas.openxmlformats.org/officeDocument/2006/relationships/image" Target="../media/image41.jpeg"/><Relationship Id="rId7" Type="http://schemas.openxmlformats.org/officeDocument/2006/relationships/hyperlink" Target="https://en.wikipedia.org/wiki/Lisa_Gherardini" TargetMode="External"/><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hyperlink" Target="https://en.wikipedia.org/wiki/Populus" TargetMode="External"/><Relationship Id="rId5" Type="http://schemas.openxmlformats.org/officeDocument/2006/relationships/hyperlink" Target="https://en.wikipedia.org/wiki/Oil_painting" TargetMode="External"/><Relationship Id="rId4" Type="http://schemas.openxmlformats.org/officeDocument/2006/relationships/hyperlink" Target="https://en.wikipedia.org/wiki/Leonardo_da_Vinci" TargetMode="External"/><Relationship Id="rId9"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hyperlink" Target="https://www.sketchup.com/products/sketchup-pro/new-in-2018" TargetMode="External"/><Relationship Id="rId3" Type="http://schemas.openxmlformats.org/officeDocument/2006/relationships/hyperlink" Target="https://www.mathworks.com/help/vision/examples/semantic-segmentation-using-deep-learning.html" TargetMode="External"/><Relationship Id="rId7" Type="http://schemas.openxmlformats.org/officeDocument/2006/relationships/hyperlink" Target="https://elements.envato.com/3d?gclid=Cj0KCQiA2snUBRDfARIsAIGfpqF9iGf6gdiHK4691u-YgdDoMGX0E1PdR4_tx-FJ1f8o2G-OOiLl5J4aAve8EALw_wcB" TargetMode="External"/><Relationship Id="rId2" Type="http://schemas.openxmlformats.org/officeDocument/2006/relationships/hyperlink" Target="https://www.programmableweb.com/category/recognition/source-code" TargetMode="External"/><Relationship Id="rId1" Type="http://schemas.openxmlformats.org/officeDocument/2006/relationships/slideLayout" Target="../slideLayouts/slideLayout2.xml"/><Relationship Id="rId6" Type="http://schemas.openxmlformats.org/officeDocument/2006/relationships/hyperlink" Target="https://www.programmableweb.com/category/recognition/api" TargetMode="External"/><Relationship Id="rId5" Type="http://schemas.openxmlformats.org/officeDocument/2006/relationships/hyperlink" Target="https://www.opensemanticsearch.org/" TargetMode="External"/><Relationship Id="rId4" Type="http://schemas.openxmlformats.org/officeDocument/2006/relationships/hyperlink" Target="https://www.mathworks.com/discovery/object-detection.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A Learning Interactive Semantic Search Engine based on Semantic Metadata Enrichment and Optimized Holographic Knowledgeable Assistant (LUCY) </a:t>
            </a:r>
            <a:endParaRPr lang="en-US" sz="3600"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654188"/>
          </a:xfrm>
        </p:spPr>
        <p:txBody>
          <a:bodyPr>
            <a:normAutofit fontScale="92500" lnSpcReduction="20000"/>
          </a:bodyPr>
          <a:lstStyle/>
          <a:p>
            <a:pPr algn="just">
              <a:lnSpc>
                <a:spcPct val="150000"/>
              </a:lnSpc>
            </a:pPr>
            <a:r>
              <a:rPr lang="en-US" sz="1600" dirty="0"/>
              <a:t>Customized expression recognition for performance-driven cutout character animation[9] by using deep  convolutional neural network</a:t>
            </a:r>
          </a:p>
          <a:p>
            <a:pPr algn="just">
              <a:lnSpc>
                <a:spcPct val="150000"/>
              </a:lnSpc>
            </a:pPr>
            <a:r>
              <a:rPr lang="en-US" sz="1600" dirty="0" err="1"/>
              <a:t>ArtWork</a:t>
            </a:r>
            <a:r>
              <a:rPr lang="en-US" sz="1600" dirty="0"/>
              <a:t> recognition in 360 degree [10] by using a 32- </a:t>
            </a:r>
            <a:r>
              <a:rPr lang="en-US" sz="1600" dirty="0" err="1"/>
              <a:t>hedron</a:t>
            </a:r>
            <a:r>
              <a:rPr lang="en-US" sz="1600" dirty="0"/>
              <a:t> based rectilinear projection and the well-known scale invariant feature transform.</a:t>
            </a:r>
          </a:p>
          <a:p>
            <a:pPr algn="just">
              <a:lnSpc>
                <a:spcPct val="150000"/>
              </a:lnSpc>
            </a:pPr>
            <a:r>
              <a:rPr lang="en-US" sz="1600" dirty="0"/>
              <a:t>3D Pose estimation [11</a:t>
            </a:r>
            <a:r>
              <a:rPr lang="en-US" sz="1600" dirty="0" smtClean="0"/>
              <a:t>]</a:t>
            </a:r>
          </a:p>
          <a:p>
            <a:pPr algn="just">
              <a:lnSpc>
                <a:spcPct val="150000"/>
              </a:lnSpc>
            </a:pPr>
            <a:r>
              <a:rPr lang="en-US" sz="1600" dirty="0"/>
              <a:t>Maintain the standard of user experience while serving its purpose of finding relevant data with meaning [12</a:t>
            </a:r>
            <a:r>
              <a:rPr lang="en-US" sz="1600" dirty="0" smtClean="0"/>
              <a:t>]</a:t>
            </a:r>
          </a:p>
          <a:p>
            <a:pPr algn="just">
              <a:lnSpc>
                <a:spcPct val="150000"/>
              </a:lnSpc>
            </a:pPr>
            <a:r>
              <a:rPr lang="en-US" sz="1600" dirty="0" smtClean="0"/>
              <a:t>Semantic metadata analysis ecosystem to support harvesting according to a metadata model and mapping ontology model is proposed in [13] </a:t>
            </a:r>
          </a:p>
          <a:p>
            <a:pPr algn="just">
              <a:lnSpc>
                <a:spcPct val="150000"/>
              </a:lnSpc>
            </a:pPr>
            <a:r>
              <a:rPr lang="en-US" sz="1600" dirty="0" smtClean="0"/>
              <a:t>Generated semantic to pics by text, and multimedia content analysis using the BM-Scalable Annotation-based Topic Detection algorithm is proposed in [14]</a:t>
            </a:r>
          </a:p>
          <a:p>
            <a:pPr algn="just">
              <a:lnSpc>
                <a:spcPct val="150000"/>
              </a:lnSpc>
            </a:pPr>
            <a:r>
              <a:rPr lang="en-US" sz="1600" dirty="0"/>
              <a:t>Display the item as a holographic [15] Augment reality [16] and Virtual reality [17</a:t>
            </a:r>
            <a:r>
              <a:rPr lang="en-US" sz="1600" dirty="0" smtClean="0"/>
              <a:t>]</a:t>
            </a:r>
            <a:endParaRPr lang="en-US" sz="1600" dirty="0"/>
          </a:p>
        </p:txBody>
      </p:sp>
    </p:spTree>
    <p:extLst>
      <p:ext uri="{BB962C8B-B14F-4D97-AF65-F5344CB8AC3E}">
        <p14:creationId xmlns:p14="http://schemas.microsoft.com/office/powerpoint/2010/main" val="24298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smtClean="0"/>
              <a:t>[1]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[2]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[3]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[4]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[5]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[6]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[7]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[8]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smtClean="0"/>
              <a:t>[9]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[10]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[11]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IEEE Conference, 2015, pp 3109-3118</a:t>
            </a:r>
          </a:p>
          <a:p>
            <a:r>
              <a:rPr lang="en-US" sz="1100" dirty="0" smtClean="0"/>
              <a:t>[12] A. Fatima, C. Luca,  and G. Wilson, “User Experience and Efficiency for Semantic Search Engine”, in International Conference on Optimization of Electrical Equipment (OPTIM), 2014, pp 924 -929</a:t>
            </a:r>
          </a:p>
          <a:p>
            <a:r>
              <a:rPr lang="en-US" sz="1100" dirty="0" smtClean="0"/>
              <a:t>[13] B. </a:t>
            </a:r>
            <a:r>
              <a:rPr lang="en-US" sz="1100" dirty="0" err="1" smtClean="0"/>
              <a:t>Brisebois</a:t>
            </a:r>
            <a:r>
              <a:rPr lang="en-US" sz="1100" dirty="0" smtClean="0"/>
              <a:t>, A. </a:t>
            </a:r>
            <a:r>
              <a:rPr lang="en-US" sz="1100" dirty="0" err="1" smtClean="0"/>
              <a:t>Abran</a:t>
            </a:r>
            <a:r>
              <a:rPr lang="en-US" sz="1100" dirty="0" smtClean="0"/>
              <a:t>, and A. </a:t>
            </a:r>
            <a:r>
              <a:rPr lang="en-US" sz="1100" dirty="0" err="1" smtClean="0"/>
              <a:t>Nadembega</a:t>
            </a:r>
            <a:r>
              <a:rPr lang="en-US" sz="1100" dirty="0" smtClean="0"/>
              <a:t>,” A Semantic Metadata Enrichment Software Ecosystem based on Metadata and Affinity Models”, in I. J. Information Technology and Computer Science, 2017, 8, 1-13</a:t>
            </a:r>
          </a:p>
          <a:p>
            <a:r>
              <a:rPr lang="en-US" sz="1100" dirty="0" smtClean="0"/>
              <a:t>[14] R. </a:t>
            </a:r>
            <a:r>
              <a:rPr lang="en-US" sz="1100" dirty="0" err="1" smtClean="0"/>
              <a:t>Brisebois</a:t>
            </a:r>
            <a:r>
              <a:rPr lang="en-US" sz="1100" dirty="0" smtClean="0"/>
              <a:t>, A. Bran, A. </a:t>
            </a:r>
            <a:r>
              <a:rPr lang="en-US" sz="1100" dirty="0" err="1" smtClean="0"/>
              <a:t>Nadembega</a:t>
            </a:r>
            <a:r>
              <a:rPr lang="en-US" sz="1100" dirty="0" smtClean="0"/>
              <a:t>, and P. N’techobo, “A Semantic Metadata Enrichment Software Ecosystem based on </a:t>
            </a:r>
            <a:r>
              <a:rPr lang="en-US" sz="1100" dirty="0" err="1" smtClean="0"/>
              <a:t>Machien</a:t>
            </a:r>
            <a:r>
              <a:rPr lang="en-US" sz="1100" dirty="0" smtClean="0"/>
              <a:t> Learning to </a:t>
            </a:r>
            <a:r>
              <a:rPr lang="en-US" sz="1100" dirty="0" err="1" smtClean="0"/>
              <a:t>analysize</a:t>
            </a:r>
            <a:r>
              <a:rPr lang="en-US" sz="1100" dirty="0" smtClean="0"/>
              <a:t> Topic, Sentiment, and Emotions”, in International Journal of Recent Scientific Research, 2017, Vol. 8, Issue 4, pp 16698-16714</a:t>
            </a:r>
          </a:p>
          <a:p>
            <a:r>
              <a:rPr lang="en-US" sz="1100" dirty="0" smtClean="0"/>
              <a:t>[15] T. </a:t>
            </a:r>
            <a:r>
              <a:rPr lang="en-US" sz="1100" dirty="0" err="1" smtClean="0"/>
              <a:t>Shimobaba</a:t>
            </a:r>
            <a:r>
              <a:rPr lang="en-US" sz="1100" dirty="0" smtClean="0"/>
              <a:t>, T. </a:t>
            </a:r>
            <a:r>
              <a:rPr lang="en-US" sz="1100" dirty="0" err="1" smtClean="0"/>
              <a:t>Kakue</a:t>
            </a:r>
            <a:r>
              <a:rPr lang="en-US" sz="1100" dirty="0" smtClean="0"/>
              <a:t>, and T. </a:t>
            </a:r>
            <a:r>
              <a:rPr lang="en-US" sz="1100" dirty="0"/>
              <a:t>Ito, “Real-time and low speckle holographic </a:t>
            </a:r>
            <a:r>
              <a:rPr lang="en-US" sz="1100" dirty="0" smtClean="0"/>
              <a:t>projection”, in 2015 IEEE 13th International Conference on Industrial Informatics (INDIN), pp 732-741</a:t>
            </a:r>
          </a:p>
          <a:p>
            <a:r>
              <a:rPr lang="en-US" sz="1100" dirty="0" smtClean="0"/>
              <a:t>[16] R. I. Barraza, O. O. Vergara, V.G. Cruz, “ A Mobile Augmented Reality Framework based on Reusable Component:, in IEEE Latin America Transactions, Vol 13, no 3, 2015, pp 713-720</a:t>
            </a:r>
          </a:p>
          <a:p>
            <a:r>
              <a:rPr lang="en-US" sz="1100" dirty="0" smtClean="0"/>
              <a:t>[17] N. C. Nilsson, S. </a:t>
            </a:r>
            <a:r>
              <a:rPr lang="en-US" sz="1100" dirty="0" err="1" smtClean="0"/>
              <a:t>Serafin</a:t>
            </a:r>
            <a:r>
              <a:rPr lang="en-US" sz="1100" dirty="0" smtClean="0"/>
              <a:t>, R. </a:t>
            </a:r>
            <a:r>
              <a:rPr lang="en-US" sz="1100" dirty="0" err="1" smtClean="0"/>
              <a:t>Nordahl</a:t>
            </a:r>
            <a:r>
              <a:rPr lang="en-US" sz="1100" dirty="0" smtClean="0"/>
              <a:t>, “</a:t>
            </a:r>
            <a:r>
              <a:rPr lang="en-US" sz="1100" dirty="0"/>
              <a:t>The effect of visual display properties and gain presentation mode on the perceived naturalness of virtual walking </a:t>
            </a:r>
            <a:r>
              <a:rPr lang="en-US" sz="1100" dirty="0" smtClean="0"/>
              <a:t>speeds”, in Virtual Reality (VR), 2015 IEEE, pp 81-88</a:t>
            </a:r>
            <a:endParaRPr lang="en-US" sz="1100" dirty="0"/>
          </a:p>
          <a:p>
            <a:endParaRPr lang="en-US" sz="1100" dirty="0" smtClean="0"/>
          </a:p>
          <a:p>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
        <p:nvSpPr>
          <p:cNvPr id="4" name="Title 3"/>
          <p:cNvSpPr>
            <a:spLocks noGrp="1"/>
          </p:cNvSpPr>
          <p:nvPr>
            <p:ph type="title"/>
          </p:nvPr>
        </p:nvSpPr>
        <p:spPr>
          <a:xfrm>
            <a:off x="2288589" y="271848"/>
            <a:ext cx="8623663" cy="626077"/>
          </a:xfrm>
        </p:spPr>
        <p:txBody>
          <a:bodyPr>
            <a:normAutofit fontScale="90000"/>
          </a:bodyPr>
          <a:lstStyle/>
          <a:p>
            <a:r>
              <a:rPr lang="en-US" dirty="0" smtClean="0"/>
              <a:t>Original works and Limitation</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2000" dirty="0" smtClean="0"/>
              <a:t>Identify and recognize the object with the </a:t>
            </a:r>
            <a:r>
              <a:rPr lang="en-US" sz="2000" b="1" dirty="0" smtClean="0">
                <a:solidFill>
                  <a:srgbClr val="0070C0"/>
                </a:solidFill>
              </a:rPr>
              <a:t>“private feature” </a:t>
            </a:r>
            <a:r>
              <a:rPr lang="en-US" sz="2000" dirty="0" smtClean="0"/>
              <a:t>of artwork, specimen, etc.,</a:t>
            </a:r>
          </a:p>
          <a:p>
            <a:pPr algn="just">
              <a:lnSpc>
                <a:spcPct val="170000"/>
              </a:lnSpc>
            </a:pPr>
            <a:r>
              <a:rPr lang="en-US" sz="2000" dirty="0" smtClean="0"/>
              <a:t>Faster handling of responding for </a:t>
            </a:r>
            <a:r>
              <a:rPr lang="en-US" sz="2000" b="1" dirty="0">
                <a:solidFill>
                  <a:srgbClr val="0070C0"/>
                </a:solidFill>
              </a:rPr>
              <a:t>real time </a:t>
            </a:r>
            <a:r>
              <a:rPr lang="en-US" sz="2000" dirty="0" smtClean="0"/>
              <a:t>used cases</a:t>
            </a:r>
          </a:p>
          <a:p>
            <a:pPr algn="just">
              <a:lnSpc>
                <a:spcPct val="170000"/>
              </a:lnSpc>
            </a:pPr>
            <a:r>
              <a:rPr lang="en-US" sz="2000" dirty="0" smtClean="0"/>
              <a:t>Data </a:t>
            </a:r>
            <a:r>
              <a:rPr lang="en-US" sz="2000" b="1" dirty="0">
                <a:solidFill>
                  <a:srgbClr val="0070C0"/>
                </a:solidFill>
              </a:rPr>
              <a:t>authenticity, confidentiality, ready, and integrity </a:t>
            </a:r>
            <a:r>
              <a:rPr lang="en-US" sz="2000" dirty="0"/>
              <a:t>for </a:t>
            </a:r>
            <a:r>
              <a:rPr lang="en-US" sz="2000" dirty="0" smtClean="0"/>
              <a:t>real time applications</a:t>
            </a:r>
          </a:p>
          <a:p>
            <a:pPr algn="just">
              <a:lnSpc>
                <a:spcPct val="170000"/>
              </a:lnSpc>
            </a:pPr>
            <a:r>
              <a:rPr lang="en-US" sz="2000" dirty="0" smtClean="0"/>
              <a:t>The </a:t>
            </a:r>
            <a:r>
              <a:rPr lang="en-US" sz="2000" dirty="0"/>
              <a:t>expectation of users </a:t>
            </a:r>
            <a:r>
              <a:rPr lang="en-US" sz="2000" b="1" dirty="0">
                <a:solidFill>
                  <a:srgbClr val="0070C0"/>
                </a:solidFill>
              </a:rPr>
              <a:t>for huge amount of objects </a:t>
            </a:r>
            <a:r>
              <a:rPr lang="en-US" sz="2000" dirty="0"/>
              <a:t>to search among</a:t>
            </a:r>
          </a:p>
          <a:p>
            <a:pPr algn="just">
              <a:lnSpc>
                <a:spcPct val="170000"/>
              </a:lnSpc>
            </a:pPr>
            <a:r>
              <a:rPr lang="en-US" sz="2000" dirty="0" smtClean="0"/>
              <a:t>Sometimes </a:t>
            </a:r>
            <a:r>
              <a:rPr lang="en-US" sz="2000" b="1" dirty="0">
                <a:solidFill>
                  <a:srgbClr val="0070C0"/>
                </a:solidFill>
              </a:rPr>
              <a:t>incompleteness query specification </a:t>
            </a:r>
            <a:r>
              <a:rPr lang="en-US" sz="2000" dirty="0"/>
              <a:t>seems to be a challenge</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sz="2900" b="1" dirty="0">
                <a:solidFill>
                  <a:srgbClr val="0070C0"/>
                </a:solidFill>
              </a:rPr>
              <a:t>Incomplete image </a:t>
            </a:r>
            <a:r>
              <a:rPr lang="en-US" dirty="0"/>
              <a:t>description is also a source of challenge to an efficient CBIR system</a:t>
            </a:r>
          </a:p>
          <a:p>
            <a:pPr algn="just">
              <a:lnSpc>
                <a:spcPct val="170000"/>
              </a:lnSpc>
            </a:pPr>
            <a:r>
              <a:rPr lang="en-US" dirty="0"/>
              <a:t>The issue related to the semantic gap where it means </a:t>
            </a:r>
            <a:r>
              <a:rPr lang="en-US" sz="2900" b="1" dirty="0">
                <a:solidFill>
                  <a:srgbClr val="0070C0"/>
                </a:solidFill>
              </a:rPr>
              <a:t>the lack of coincidence </a:t>
            </a:r>
            <a:r>
              <a:rPr lang="en-US" dirty="0"/>
              <a:t>between information that the same data have for a user in a given situation</a:t>
            </a:r>
          </a:p>
          <a:p>
            <a:pPr algn="just">
              <a:lnSpc>
                <a:spcPct val="170000"/>
              </a:lnSpc>
            </a:pPr>
            <a:r>
              <a:rPr lang="en-US" b="1" dirty="0">
                <a:solidFill>
                  <a:srgbClr val="0070C0"/>
                </a:solidFill>
              </a:rPr>
              <a:t>Updating meta-data</a:t>
            </a:r>
            <a:r>
              <a:rPr lang="en-US" dirty="0"/>
              <a:t> based on the collected information from each node ( user)</a:t>
            </a:r>
          </a:p>
          <a:p>
            <a:pPr algn="just">
              <a:lnSpc>
                <a:spcPct val="170000"/>
              </a:lnSpc>
            </a:pPr>
            <a:r>
              <a:rPr lang="en-US" dirty="0"/>
              <a:t>How to recognize the object with its’ </a:t>
            </a:r>
            <a:r>
              <a:rPr lang="en-US" sz="2900" b="1" dirty="0">
                <a:solidFill>
                  <a:srgbClr val="0070C0"/>
                </a:solidFill>
              </a:rPr>
              <a:t>rotation-invariant</a:t>
            </a:r>
          </a:p>
          <a:p>
            <a:pPr algn="just">
              <a:lnSpc>
                <a:spcPct val="170000"/>
              </a:lnSpc>
            </a:pPr>
            <a:r>
              <a:rPr lang="en-US" dirty="0"/>
              <a:t>How to recognize the object with </a:t>
            </a:r>
            <a:r>
              <a:rPr lang="en-US" sz="2900" b="1" dirty="0">
                <a:solidFill>
                  <a:srgbClr val="0070C0"/>
                </a:solidFill>
              </a:rPr>
              <a:t>any angle direction </a:t>
            </a:r>
            <a:r>
              <a:rPr lang="en-US" dirty="0"/>
              <a:t>of user’s view?</a:t>
            </a:r>
          </a:p>
          <a:p>
            <a:pPr algn="just">
              <a:lnSpc>
                <a:spcPct val="170000"/>
              </a:lnSpc>
            </a:pPr>
            <a:r>
              <a:rPr lang="en-US" dirty="0"/>
              <a:t>How to recognize an object </a:t>
            </a:r>
            <a:r>
              <a:rPr lang="en-US" sz="2900" b="1" dirty="0">
                <a:solidFill>
                  <a:srgbClr val="0070C0"/>
                </a:solidFill>
              </a:rPr>
              <a:t>in spite of the partially obscured one?</a:t>
            </a:r>
          </a:p>
          <a:p>
            <a:endParaRPr lang="en-US" dirty="0"/>
          </a:p>
        </p:txBody>
      </p:sp>
    </p:spTree>
    <p:extLst>
      <p:ext uri="{BB962C8B-B14F-4D97-AF65-F5344CB8AC3E}">
        <p14:creationId xmlns:p14="http://schemas.microsoft.com/office/powerpoint/2010/main" val="19414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3509318" y="1573428"/>
            <a:ext cx="6653993" cy="5037392"/>
            <a:chOff x="3440317" y="423945"/>
            <a:chExt cx="7406735" cy="5742031"/>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Original feature information:</a:t>
              </a:r>
            </a:p>
            <a:p>
              <a:r>
                <a:rPr lang="en-US" sz="1400" dirty="0" smtClean="0"/>
                <a:t>+ Color</a:t>
              </a:r>
            </a:p>
            <a:p>
              <a:r>
                <a:rPr lang="en-US" sz="1400" dirty="0" smtClean="0"/>
                <a:t>+ Texture</a:t>
              </a:r>
            </a:p>
            <a:p>
              <a:r>
                <a:rPr lang="en-US" sz="1400" dirty="0" smtClean="0"/>
                <a:t>+ Shape</a:t>
              </a:r>
            </a:p>
            <a:p>
              <a:r>
                <a:rPr lang="en-US" sz="1400" dirty="0" smtClean="0"/>
                <a:t>+ Spatial Location</a:t>
              </a:r>
            </a:p>
            <a:p>
              <a:r>
                <a:rPr lang="en-US" sz="14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400" b="1" dirty="0" smtClean="0">
                  <a:solidFill>
                    <a:schemeClr val="accent6"/>
                  </a:solidFill>
                </a:rPr>
                <a:t>Proposed improved performance:</a:t>
              </a:r>
            </a:p>
            <a:p>
              <a:r>
                <a:rPr lang="en-US" sz="1400" dirty="0" smtClean="0">
                  <a:solidFill>
                    <a:schemeClr val="accent6"/>
                  </a:solidFill>
                </a:rPr>
                <a:t>+ Geolocation</a:t>
              </a:r>
            </a:p>
            <a:p>
              <a:r>
                <a:rPr lang="en-US" sz="14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chemeClr val="accent5"/>
                  </a:solidFill>
                </a:rPr>
                <a:t>Proposed </a:t>
              </a:r>
              <a:r>
                <a:rPr lang="en-US" sz="1400" b="1" dirty="0">
                  <a:solidFill>
                    <a:schemeClr val="accent5"/>
                  </a:solidFill>
                </a:rPr>
                <a:t>a</a:t>
              </a:r>
              <a:r>
                <a:rPr lang="en-US" sz="1400" b="1" dirty="0" smtClean="0">
                  <a:solidFill>
                    <a:schemeClr val="accent5"/>
                  </a:solidFill>
                </a:rPr>
                <a:t>dvantage features:</a:t>
              </a:r>
            </a:p>
            <a:p>
              <a:r>
                <a:rPr lang="en-US" sz="1400" dirty="0" smtClean="0">
                  <a:solidFill>
                    <a:schemeClr val="accent5"/>
                  </a:solidFill>
                </a:rPr>
                <a:t>+ Private features</a:t>
              </a:r>
            </a:p>
            <a:p>
              <a:r>
                <a:rPr lang="en-US" sz="1400" dirty="0" smtClean="0">
                  <a:solidFill>
                    <a:schemeClr val="accent5"/>
                  </a:solidFill>
                </a:rPr>
                <a:t>+ Style features</a:t>
              </a:r>
            </a:p>
            <a:p>
              <a:r>
                <a:rPr lang="en-US" sz="14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rgbClr val="7030A0"/>
                  </a:solidFill>
                </a:rPr>
                <a:t>Proposed visualized features:</a:t>
              </a:r>
            </a:p>
            <a:p>
              <a:r>
                <a:rPr lang="en-US" sz="1400" dirty="0" smtClean="0">
                  <a:solidFill>
                    <a:srgbClr val="7030A0"/>
                  </a:solidFill>
                </a:rPr>
                <a:t>+ Virtual reality generation</a:t>
              </a:r>
            </a:p>
            <a:p>
              <a:r>
                <a:rPr lang="en-US" sz="1400" dirty="0" smtClean="0">
                  <a:solidFill>
                    <a:srgbClr val="7030A0"/>
                  </a:solidFill>
                </a:rPr>
                <a:t>+ Holographic generation</a:t>
              </a:r>
            </a:p>
            <a:p>
              <a:r>
                <a:rPr lang="en-US" sz="1400" dirty="0" smtClean="0">
                  <a:solidFill>
                    <a:srgbClr val="7030A0"/>
                  </a:solidFill>
                </a:rPr>
                <a:t>+ Augmented reality generation (virtual restoration, edit, modify)</a:t>
              </a:r>
              <a:endParaRPr lang="en-US" sz="14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4" name="Title 13"/>
          <p:cNvSpPr>
            <a:spLocks noGrp="1"/>
          </p:cNvSpPr>
          <p:nvPr>
            <p:ph type="title"/>
          </p:nvPr>
        </p:nvSpPr>
        <p:spPr>
          <a:xfrm>
            <a:off x="3095897" y="417376"/>
            <a:ext cx="8623663" cy="867727"/>
          </a:xfrm>
        </p:spPr>
        <p:txBody>
          <a:bodyPr/>
          <a:lstStyle/>
          <a:p>
            <a:r>
              <a:rPr lang="en-US" dirty="0" smtClean="0"/>
              <a:t>Proposed idea</a:t>
            </a:r>
            <a:endParaRPr lang="en-US" dirty="0"/>
          </a:p>
        </p:txBody>
      </p:sp>
    </p:spTree>
    <p:extLst>
      <p:ext uri="{BB962C8B-B14F-4D97-AF65-F5344CB8AC3E}">
        <p14:creationId xmlns:p14="http://schemas.microsoft.com/office/powerpoint/2010/main" val="99137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Definition</a:t>
            </a:r>
          </a:p>
          <a:p>
            <a:r>
              <a:rPr lang="en-US" dirty="0" smtClean="0"/>
              <a:t>Problem</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7" y="417377"/>
            <a:ext cx="8623663" cy="785348"/>
          </a:xfrm>
        </p:spPr>
        <p:txBody>
          <a:bodyPr/>
          <a:lstStyle/>
          <a:p>
            <a:r>
              <a:rPr lang="en-US" dirty="0"/>
              <a:t>Proposed solution</a:t>
            </a:r>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7145" y="5343174"/>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213" y="3120593"/>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435831" y="4567714"/>
            <a:ext cx="380245" cy="70989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5409526" y="1585123"/>
            <a:ext cx="1514475" cy="904875"/>
          </a:xfrm>
          <a:prstGeom prst="rect">
            <a:avLst/>
          </a:prstGeom>
        </p:spPr>
      </p:pic>
      <p:sp>
        <p:nvSpPr>
          <p:cNvPr id="6" name="Rounded Rectangle 5"/>
          <p:cNvSpPr/>
          <p:nvPr/>
        </p:nvSpPr>
        <p:spPr>
          <a:xfrm>
            <a:off x="4009178" y="3120592"/>
            <a:ext cx="4218914" cy="2531349"/>
          </a:xfrm>
          <a:prstGeom prst="roundRect">
            <a:avLst>
              <a:gd name="adj" fmla="val 9743"/>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963061" y="2588734"/>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ight Arrow 7"/>
          <p:cNvSpPr/>
          <p:nvPr/>
        </p:nvSpPr>
        <p:spPr>
          <a:xfrm>
            <a:off x="8305800" y="3682694"/>
            <a:ext cx="1043996" cy="3983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95897" y="417376"/>
            <a:ext cx="8623663" cy="537153"/>
          </a:xfrm>
        </p:spPr>
        <p:txBody>
          <a:bodyPr>
            <a:noAutofit/>
          </a:bodyPr>
          <a:lstStyle/>
          <a:p>
            <a:r>
              <a:rPr lang="en-US" sz="2800" dirty="0" smtClean="0"/>
              <a:t>Proposed </a:t>
            </a:r>
            <a:r>
              <a:rPr lang="en-CA" sz="2800" dirty="0"/>
              <a:t>Holographic Knowledgeable Assistant</a:t>
            </a:r>
            <a:endParaRPr lang="en-US" sz="2800" dirty="0"/>
          </a:p>
        </p:txBody>
      </p:sp>
      <p:sp>
        <p:nvSpPr>
          <p:cNvPr id="3" name="TextBox 2"/>
          <p:cNvSpPr txBox="1"/>
          <p:nvPr/>
        </p:nvSpPr>
        <p:spPr>
          <a:xfrm>
            <a:off x="5409526" y="1215791"/>
            <a:ext cx="1524776" cy="369332"/>
          </a:xfrm>
          <a:prstGeom prst="rect">
            <a:avLst/>
          </a:prstGeom>
          <a:noFill/>
        </p:spPr>
        <p:txBody>
          <a:bodyPr wrap="none" rtlCol="0">
            <a:spAutoFit/>
          </a:bodyPr>
          <a:lstStyle/>
          <a:p>
            <a:r>
              <a:rPr lang="en-US" dirty="0" smtClean="0"/>
              <a:t>Initial object</a:t>
            </a:r>
            <a:endParaRPr lang="en-US" dirty="0"/>
          </a:p>
        </p:txBody>
      </p:sp>
      <p:sp>
        <p:nvSpPr>
          <p:cNvPr id="11" name="TextBox 10"/>
          <p:cNvSpPr txBox="1"/>
          <p:nvPr/>
        </p:nvSpPr>
        <p:spPr>
          <a:xfrm>
            <a:off x="9567145" y="2685700"/>
            <a:ext cx="2076209" cy="369332"/>
          </a:xfrm>
          <a:prstGeom prst="rect">
            <a:avLst/>
          </a:prstGeom>
          <a:noFill/>
        </p:spPr>
        <p:txBody>
          <a:bodyPr wrap="none" rtlCol="0">
            <a:spAutoFit/>
          </a:bodyPr>
          <a:lstStyle/>
          <a:p>
            <a:r>
              <a:rPr lang="en-US" dirty="0" smtClean="0"/>
              <a:t>Expectation result</a:t>
            </a:r>
            <a:endParaRPr lang="en-US" dirty="0"/>
          </a:p>
        </p:txBody>
      </p:sp>
    </p:spTree>
    <p:extLst>
      <p:ext uri="{BB962C8B-B14F-4D97-AF65-F5344CB8AC3E}">
        <p14:creationId xmlns:p14="http://schemas.microsoft.com/office/powerpoint/2010/main" val="244680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82339" y="2221229"/>
            <a:ext cx="7010949" cy="4521419"/>
            <a:chOff x="2852657" y="1232453"/>
            <a:chExt cx="8433299" cy="5529246"/>
          </a:xfrm>
        </p:grpSpPr>
        <p:pic>
          <p:nvPicPr>
            <p:cNvPr id="4" name="Picture 3"/>
            <p:cNvPicPr>
              <a:picLocks noChangeAspect="1"/>
            </p:cNvPicPr>
            <p:nvPr/>
          </p:nvPicPr>
          <p:blipFill>
            <a:blip r:embed="rId2"/>
            <a:stretch>
              <a:fillRect/>
            </a:stretch>
          </p:blipFill>
          <p:spPr>
            <a:xfrm>
              <a:off x="3809825" y="1232453"/>
              <a:ext cx="2051082" cy="2386879"/>
            </a:xfrm>
            <a:prstGeom prst="rect">
              <a:avLst/>
            </a:prstGeom>
          </p:spPr>
        </p:pic>
        <p:sp>
          <p:nvSpPr>
            <p:cNvPr id="8" name="Rounded Rectangle 7"/>
            <p:cNvSpPr/>
            <p:nvPr/>
          </p:nvSpPr>
          <p:spPr>
            <a:xfrm>
              <a:off x="2852657" y="4230350"/>
              <a:ext cx="4753069" cy="253134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Tx/>
                <a:buChar char="-"/>
              </a:pPr>
              <a:r>
                <a:rPr lang="en-US" sz="1400" dirty="0" smtClean="0"/>
                <a:t>Extract the private, semantic features</a:t>
              </a:r>
            </a:p>
            <a:p>
              <a:pPr marL="285750" indent="-285750">
                <a:buFontTx/>
                <a:buChar char="-"/>
              </a:pPr>
              <a:r>
                <a:rPr lang="en-US" sz="1400" dirty="0" smtClean="0"/>
                <a:t>Recognize what is it</a:t>
              </a:r>
            </a:p>
            <a:p>
              <a:pPr marL="285750" indent="-285750">
                <a:buFontTx/>
                <a:buChar char="-"/>
              </a:pPr>
              <a:r>
                <a:rPr lang="en-US" sz="1400" dirty="0" smtClean="0"/>
                <a:t>Evaluate and estimate the accuracy of the  result</a:t>
              </a:r>
            </a:p>
            <a:p>
              <a:pPr marL="285750" indent="-285750">
                <a:buFontTx/>
                <a:buChar char="-"/>
              </a:pPr>
              <a:r>
                <a:rPr lang="en-US" sz="1400" dirty="0" smtClean="0"/>
                <a:t>Using machine learning to restore or repair the original item</a:t>
              </a:r>
            </a:p>
            <a:p>
              <a:pPr marL="285750" indent="-285750">
                <a:buFontTx/>
                <a:buChar char="-"/>
              </a:pPr>
              <a:r>
                <a:rPr lang="en-US" sz="1400" dirty="0" smtClean="0"/>
                <a:t>Display it as the augment reality item</a:t>
              </a:r>
            </a:p>
            <a:p>
              <a:pPr marL="285750" indent="-285750">
                <a:buFontTx/>
                <a:buChar char="-"/>
              </a:pPr>
              <a:endParaRPr lang="en-US" sz="1400" dirty="0"/>
            </a:p>
          </p:txBody>
        </p:sp>
        <p:sp>
          <p:nvSpPr>
            <p:cNvPr id="9" name="Down Arrow 8"/>
            <p:cNvSpPr/>
            <p:nvPr/>
          </p:nvSpPr>
          <p:spPr>
            <a:xfrm>
              <a:off x="4740304" y="3716611"/>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114256" y="4230350"/>
              <a:ext cx="2171700" cy="2476500"/>
            </a:xfrm>
            <a:prstGeom prst="rect">
              <a:avLst/>
            </a:prstGeom>
          </p:spPr>
        </p:pic>
        <p:sp>
          <p:nvSpPr>
            <p:cNvPr id="12" name="Down Arrow 11"/>
            <p:cNvSpPr/>
            <p:nvPr/>
          </p:nvSpPr>
          <p:spPr>
            <a:xfrm rot="16200000">
              <a:off x="8156288" y="4619539"/>
              <a:ext cx="407406" cy="134556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 name="Title 1"/>
          <p:cNvSpPr>
            <a:spLocks noGrp="1"/>
          </p:cNvSpPr>
          <p:nvPr>
            <p:ph type="title"/>
          </p:nvPr>
        </p:nvSpPr>
        <p:spPr>
          <a:xfrm>
            <a:off x="3095897" y="417376"/>
            <a:ext cx="8623663" cy="1125674"/>
          </a:xfrm>
        </p:spPr>
        <p:txBody>
          <a:bodyPr>
            <a:noAutofit/>
          </a:bodyPr>
          <a:lstStyle/>
          <a:p>
            <a:r>
              <a:rPr lang="en-US" sz="2800" dirty="0"/>
              <a:t>Proposed </a:t>
            </a:r>
            <a:r>
              <a:rPr lang="en-US" sz="2800" dirty="0" smtClean="0"/>
              <a:t>the Improved </a:t>
            </a:r>
            <a:r>
              <a:rPr lang="en-CA" sz="2800" dirty="0" smtClean="0"/>
              <a:t>Holographic </a:t>
            </a:r>
            <a:r>
              <a:rPr lang="en-CA" sz="2800" dirty="0"/>
              <a:t>Knowledgeable </a:t>
            </a:r>
            <a:r>
              <a:rPr lang="en-CA" sz="2800" dirty="0" smtClean="0"/>
              <a:t>Assistant: Display Augment Reality Object</a:t>
            </a:r>
            <a:endParaRPr lang="en-US" sz="2800" dirty="0"/>
          </a:p>
        </p:txBody>
      </p:sp>
    </p:spTree>
    <p:extLst>
      <p:ext uri="{BB962C8B-B14F-4D97-AF65-F5344CB8AC3E}">
        <p14:creationId xmlns:p14="http://schemas.microsoft.com/office/powerpoint/2010/main" val="122136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55445" y="2162175"/>
            <a:ext cx="6645856" cy="3851602"/>
            <a:chOff x="3183944" y="1141360"/>
            <a:chExt cx="8614937" cy="5443917"/>
          </a:xfrm>
        </p:grpSpPr>
        <p:pic>
          <p:nvPicPr>
            <p:cNvPr id="12" name="Picture 11"/>
            <p:cNvPicPr>
              <a:picLocks noChangeAspect="1"/>
            </p:cNvPicPr>
            <p:nvPr/>
          </p:nvPicPr>
          <p:blipFill>
            <a:blip r:embed="rId2"/>
            <a:stretch>
              <a:fillRect/>
            </a:stretch>
          </p:blipFill>
          <p:spPr>
            <a:xfrm>
              <a:off x="10284406" y="2828686"/>
              <a:ext cx="1514475" cy="904875"/>
            </a:xfrm>
            <a:prstGeom prst="rect">
              <a:avLst/>
            </a:prstGeom>
          </p:spPr>
        </p:pic>
        <p:grpSp>
          <p:nvGrpSpPr>
            <p:cNvPr id="3" name="Group 2"/>
            <p:cNvGrpSpPr/>
            <p:nvPr/>
          </p:nvGrpSpPr>
          <p:grpSpPr>
            <a:xfrm>
              <a:off x="3183944" y="1141360"/>
              <a:ext cx="8614937" cy="5443917"/>
              <a:chOff x="3183944" y="1141360"/>
              <a:chExt cx="8614937" cy="5443917"/>
            </a:xfrm>
          </p:grpSpPr>
          <p:sp>
            <p:nvSpPr>
              <p:cNvPr id="6" name="Down Arrow 5"/>
              <p:cNvSpPr/>
              <p:nvPr/>
            </p:nvSpPr>
            <p:spPr>
              <a:xfrm>
                <a:off x="10284406" y="3916679"/>
                <a:ext cx="380245" cy="11045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667438" y="1141360"/>
                <a:ext cx="1514475" cy="904875"/>
              </a:xfrm>
              <a:prstGeom prst="rect">
                <a:avLst/>
              </a:prstGeom>
            </p:spPr>
          </p:pic>
          <p:sp>
            <p:nvSpPr>
              <p:cNvPr id="8" name="Rounded Rectangle 7"/>
              <p:cNvSpPr/>
              <p:nvPr/>
            </p:nvSpPr>
            <p:spPr>
              <a:xfrm>
                <a:off x="3183944" y="2556850"/>
                <a:ext cx="4330338" cy="3887199"/>
              </a:xfrm>
              <a:prstGeom prst="roundRect">
                <a:avLst>
                  <a:gd name="adj" fmla="val 5584"/>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Tx/>
                  <a:buChar char="-"/>
                </a:pPr>
                <a:r>
                  <a:rPr lang="en-US" sz="1400" dirty="0" smtClean="0"/>
                  <a:t>Extract the private, semantic features</a:t>
                </a:r>
              </a:p>
              <a:p>
                <a:pPr marL="285750" indent="-285750">
                  <a:buFontTx/>
                  <a:buChar char="-"/>
                </a:pPr>
                <a:r>
                  <a:rPr lang="en-US" sz="1400" dirty="0" smtClean="0"/>
                  <a:t>Recognize what is it</a:t>
                </a:r>
              </a:p>
              <a:p>
                <a:pPr marL="285750" indent="-285750">
                  <a:buFontTx/>
                  <a:buChar char="-"/>
                </a:pPr>
                <a:r>
                  <a:rPr lang="en-US" sz="1400" dirty="0" smtClean="0"/>
                  <a:t>Evaluate and estimate the accuracy of the  result</a:t>
                </a:r>
              </a:p>
              <a:p>
                <a:pPr marL="285750" indent="-285750">
                  <a:buFontTx/>
                  <a:buChar char="-"/>
                </a:pPr>
                <a:r>
                  <a:rPr lang="en-US" sz="1400" dirty="0" smtClean="0"/>
                  <a:t>Generate the holographic item</a:t>
                </a:r>
              </a:p>
              <a:p>
                <a:pPr marL="285750" indent="-285750">
                  <a:buFontTx/>
                  <a:buChar char="-"/>
                </a:pPr>
                <a:r>
                  <a:rPr lang="en-US" sz="1400" dirty="0" smtClean="0"/>
                  <a:t>Generate the duplicate side of the object and the dark space based on or embedded it to the 3D environment based on the output of detection and the given data</a:t>
                </a:r>
              </a:p>
              <a:p>
                <a:pPr marL="285750" indent="-285750">
                  <a:buFontTx/>
                  <a:buChar char="-"/>
                </a:pPr>
                <a:endParaRPr lang="en-US" sz="1400" dirty="0"/>
              </a:p>
            </p:txBody>
          </p:sp>
          <p:sp>
            <p:nvSpPr>
              <p:cNvPr id="9" name="Down Arrow 8"/>
              <p:cNvSpPr/>
              <p:nvPr/>
            </p:nvSpPr>
            <p:spPr>
              <a:xfrm>
                <a:off x="5220973" y="2140390"/>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ight Arrow 9"/>
              <p:cNvSpPr/>
              <p:nvPr/>
            </p:nvSpPr>
            <p:spPr>
              <a:xfrm>
                <a:off x="7592981" y="3081950"/>
                <a:ext cx="1176950" cy="3983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769931" y="2828687"/>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5891" y="5209877"/>
                <a:ext cx="2442990" cy="13754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title"/>
          </p:nvPr>
        </p:nvSpPr>
        <p:spPr>
          <a:xfrm>
            <a:off x="3095897" y="417377"/>
            <a:ext cx="8623663" cy="663158"/>
          </a:xfrm>
        </p:spPr>
        <p:txBody>
          <a:bodyPr>
            <a:noAutofit/>
          </a:bodyPr>
          <a:lstStyle/>
          <a:p>
            <a:r>
              <a:rPr lang="en-US" sz="3200" dirty="0"/>
              <a:t>Proposed the Improved </a:t>
            </a:r>
            <a:r>
              <a:rPr lang="en-CA" sz="3200" dirty="0"/>
              <a:t>Holographic Knowledgeable Assistant: Display </a:t>
            </a:r>
            <a:r>
              <a:rPr lang="en-CA" sz="3200" dirty="0" smtClean="0"/>
              <a:t>Virtual Reality Object</a:t>
            </a:r>
            <a:endParaRPr lang="en-US" sz="3200" dirty="0"/>
          </a:p>
        </p:txBody>
      </p:sp>
    </p:spTree>
    <p:extLst>
      <p:ext uri="{BB962C8B-B14F-4D97-AF65-F5344CB8AC3E}">
        <p14:creationId xmlns:p14="http://schemas.microsoft.com/office/powerpoint/2010/main" val="198197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2124074"/>
            <a:ext cx="8829403" cy="3800339"/>
          </a:xfrm>
        </p:spPr>
        <p:txBody>
          <a:bodyPr>
            <a:noAutofit/>
          </a:bodyPr>
          <a:lstStyle/>
          <a:p>
            <a:pPr algn="just">
              <a:lnSpc>
                <a:spcPct val="150000"/>
              </a:lnSpc>
            </a:pPr>
            <a:r>
              <a:rPr lang="en-US" sz="2000" dirty="0" smtClean="0"/>
              <a:t>Enhance </a:t>
            </a:r>
            <a:r>
              <a:rPr lang="en-US" sz="2000" b="1" dirty="0" smtClean="0"/>
              <a:t>privacy virtual assistance </a:t>
            </a:r>
            <a:r>
              <a:rPr lang="en-US" sz="2000" dirty="0" smtClean="0"/>
              <a:t>in Library and Museum </a:t>
            </a:r>
          </a:p>
          <a:p>
            <a:pPr algn="just">
              <a:lnSpc>
                <a:spcPct val="150000"/>
              </a:lnSpc>
            </a:pPr>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lnSpc>
                <a:spcPct val="150000"/>
              </a:lnSpc>
            </a:pPr>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lnSpc>
                <a:spcPct val="150000"/>
              </a:lnSpc>
            </a:pPr>
            <a:endParaRPr lang="en-US" sz="2000" dirty="0" smtClean="0"/>
          </a:p>
          <a:p>
            <a:pPr marL="0" indent="0" algn="just">
              <a:lnSpc>
                <a:spcPct val="150000"/>
              </a:lnSpc>
              <a:buNone/>
            </a:pPr>
            <a:endParaRPr lang="en-US" sz="2000" dirty="0" smtClean="0"/>
          </a:p>
          <a:p>
            <a:pPr marL="0" indent="0" algn="just">
              <a:lnSpc>
                <a:spcPct val="150000"/>
              </a:lnSpc>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a:bodyPr>
          <a:lstStyle/>
          <a:p>
            <a:pPr algn="just">
              <a:lnSpc>
                <a:spcPct val="150000"/>
              </a:lnSpc>
            </a:pPr>
            <a:r>
              <a:rPr lang="en-US" dirty="0"/>
              <a:t>Develop algorithms and applications based on the given metadata of the </a:t>
            </a:r>
            <a:r>
              <a:rPr lang="en-US" b="1" dirty="0"/>
              <a:t>library, museum, or open data</a:t>
            </a:r>
          </a:p>
          <a:p>
            <a:pPr algn="just">
              <a:lnSpc>
                <a:spcPct val="150000"/>
              </a:lnSpc>
            </a:pPr>
            <a:r>
              <a:rPr lang="en-US" dirty="0"/>
              <a:t>Develop algorithm to </a:t>
            </a:r>
            <a:r>
              <a:rPr lang="en-US" b="1" dirty="0">
                <a:solidFill>
                  <a:schemeClr val="accent6">
                    <a:lumMod val="50000"/>
                  </a:schemeClr>
                </a:solidFill>
              </a:rPr>
              <a:t>generate the 4 sides of an object </a:t>
            </a:r>
            <a:r>
              <a:rPr lang="en-US" dirty="0"/>
              <a:t>based on this one’s front side</a:t>
            </a:r>
          </a:p>
          <a:p>
            <a:pPr algn="just">
              <a:lnSpc>
                <a:spcPct val="150000"/>
              </a:lnSpc>
            </a:pPr>
            <a:r>
              <a:rPr lang="en-US" b="1" dirty="0">
                <a:solidFill>
                  <a:srgbClr val="FF0000"/>
                </a:solidFill>
              </a:rPr>
              <a:t>Optimize the performance of search algorithm </a:t>
            </a:r>
            <a:r>
              <a:rPr lang="en-US" dirty="0"/>
              <a:t>by considering the geo-graphical boundary of the items</a:t>
            </a:r>
          </a:p>
          <a:p>
            <a:endParaRPr lang="en-US" dirty="0"/>
          </a:p>
        </p:txBody>
      </p:sp>
    </p:spTree>
    <p:extLst>
      <p:ext uri="{BB962C8B-B14F-4D97-AF65-F5344CB8AC3E}">
        <p14:creationId xmlns:p14="http://schemas.microsoft.com/office/powerpoint/2010/main" val="299059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lnSpc>
                <a:spcPct val="150000"/>
              </a:lnSpc>
            </a:pPr>
            <a:r>
              <a:rPr lang="en-US" sz="2000" dirty="0" smtClean="0"/>
              <a:t>Exploit the </a:t>
            </a:r>
            <a:r>
              <a:rPr lang="en-US" sz="2000" b="1" dirty="0" smtClean="0"/>
              <a:t>Artificial, Deep, Recurrent, Convolutional neural networks (ANN,DNN,RNN,CNN), Supervised, Unsupervised, and Deep Reinforcement learning</a:t>
            </a:r>
            <a:r>
              <a:rPr lang="en-US" sz="2000" dirty="0" smtClean="0"/>
              <a:t>, Search Engine algorithm to improve the quality of object recognition.</a:t>
            </a:r>
          </a:p>
          <a:p>
            <a:pPr algn="just">
              <a:lnSpc>
                <a:spcPct val="150000"/>
              </a:lnSpc>
            </a:pPr>
            <a:r>
              <a:rPr lang="en-US" sz="2000" b="1" dirty="0" smtClean="0"/>
              <a:t>Generate the Holographic, Virtual and </a:t>
            </a:r>
            <a:r>
              <a:rPr lang="en-US" sz="2000" b="1" dirty="0"/>
              <a:t>Augmented </a:t>
            </a:r>
            <a:r>
              <a:rPr lang="en-US" sz="2000" b="1" dirty="0" smtClean="0"/>
              <a:t>reality </a:t>
            </a:r>
            <a:r>
              <a:rPr lang="en-US" sz="2000" dirty="0" smtClean="0"/>
              <a:t>to make an impressive and efficient visual item</a:t>
            </a:r>
          </a:p>
          <a:p>
            <a:pPr algn="just">
              <a:lnSpc>
                <a:spcPct val="150000"/>
              </a:lnSpc>
            </a:pPr>
            <a:r>
              <a:rPr lang="en-US" sz="2000" b="1" dirty="0" smtClean="0"/>
              <a:t>Apply a natural language user interface </a:t>
            </a:r>
            <a:r>
              <a:rPr lang="en-US" sz="2000" dirty="0" smtClean="0"/>
              <a:t>to attempt to answer questions, make recommendation, and perform actions by delegating requests to a set of Internet services</a:t>
            </a:r>
          </a:p>
          <a:p>
            <a:pPr marL="0" indent="0" algn="just">
              <a:lnSpc>
                <a:spcPct val="150000"/>
              </a:lnSpc>
              <a:buNone/>
            </a:pPr>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dirty="0"/>
              <a:t>Build-up machine learning algorithms and artificial intelligence in order to recognize, analyze and make the explanation of a given object by </a:t>
            </a:r>
            <a:r>
              <a:rPr lang="en-US" b="1" dirty="0"/>
              <a:t>using smartphone camera.</a:t>
            </a:r>
          </a:p>
          <a:p>
            <a:pPr algn="just">
              <a:lnSpc>
                <a:spcPct val="150000"/>
              </a:lnSpc>
            </a:pPr>
            <a:r>
              <a:rPr lang="en-US" b="1" dirty="0"/>
              <a:t>Optimizing and improving the performance </a:t>
            </a:r>
            <a:r>
              <a:rPr lang="en-US" dirty="0"/>
              <a:t>of system by considering the </a:t>
            </a:r>
            <a:r>
              <a:rPr lang="en-US" b="1" dirty="0"/>
              <a:t>boundary geolocation</a:t>
            </a:r>
            <a:r>
              <a:rPr lang="en-US" dirty="0"/>
              <a:t> of items </a:t>
            </a:r>
          </a:p>
          <a:p>
            <a:pPr algn="just">
              <a:lnSpc>
                <a:spcPct val="150000"/>
              </a:lnSpc>
            </a:pPr>
            <a:r>
              <a:rPr lang="en-US" b="1" dirty="0"/>
              <a:t>Make the approximated verification method </a:t>
            </a:r>
            <a:r>
              <a:rPr lang="en-US" dirty="0"/>
              <a:t>to confirm the accuracy of generated information </a:t>
            </a:r>
          </a:p>
          <a:p>
            <a:pPr algn="just">
              <a:lnSpc>
                <a:spcPct val="150000"/>
              </a:lnSpc>
            </a:pPr>
            <a:r>
              <a:rPr lang="en-US" b="1" dirty="0"/>
              <a:t>Generate the  4 sides of an object </a:t>
            </a:r>
            <a:r>
              <a:rPr lang="en-US" dirty="0"/>
              <a:t>based on this one’s front side by estimating and predicting the characters of each side</a:t>
            </a:r>
          </a:p>
          <a:p>
            <a:pPr algn="just">
              <a:lnSpc>
                <a:spcPct val="150000"/>
              </a:lnSpc>
            </a:pPr>
            <a:r>
              <a:rPr lang="en-US" dirty="0"/>
              <a:t>Update the knowledge of the system based on </a:t>
            </a:r>
            <a:r>
              <a:rPr lang="en-US" b="1" dirty="0"/>
              <a:t>the users’ contributions</a:t>
            </a:r>
          </a:p>
          <a:p>
            <a:endParaRPr lang="en-US" dirty="0"/>
          </a:p>
        </p:txBody>
      </p:sp>
    </p:spTree>
    <p:extLst>
      <p:ext uri="{BB962C8B-B14F-4D97-AF65-F5344CB8AC3E}">
        <p14:creationId xmlns:p14="http://schemas.microsoft.com/office/powerpoint/2010/main" val="137282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TextBox 10"/>
          <p:cNvSpPr txBox="1"/>
          <p:nvPr/>
        </p:nvSpPr>
        <p:spPr>
          <a:xfrm>
            <a:off x="1095435" y="1362239"/>
            <a:ext cx="4765226" cy="3477875"/>
          </a:xfrm>
          <a:prstGeom prst="rect">
            <a:avLst/>
          </a:prstGeom>
          <a:noFill/>
        </p:spPr>
        <p:txBody>
          <a:bodyPr wrap="square" rtlCol="0">
            <a:spAutoFit/>
          </a:bodyPr>
          <a:lstStyle/>
          <a:p>
            <a:r>
              <a:rPr lang="en-US" sz="1400" b="1" dirty="0" smtClean="0">
                <a:solidFill>
                  <a:srgbClr val="0070C0"/>
                </a:solidFill>
              </a:rPr>
              <a:t>CLIENT</a:t>
            </a:r>
          </a:p>
          <a:p>
            <a:pPr marL="285750" indent="-285750">
              <a:buFontTx/>
              <a:buChar char="-"/>
            </a:pPr>
            <a:r>
              <a:rPr lang="en-US" sz="1400" b="1" dirty="0" smtClean="0">
                <a:solidFill>
                  <a:schemeClr val="accent6">
                    <a:lumMod val="75000"/>
                  </a:schemeClr>
                </a:solidFill>
              </a:rPr>
              <a:t>Detect and recognize object :</a:t>
            </a:r>
          </a:p>
          <a:p>
            <a:r>
              <a:rPr lang="en-US" sz="1400" dirty="0" smtClean="0"/>
              <a:t>+ Recommendation system</a:t>
            </a:r>
          </a:p>
          <a:p>
            <a:r>
              <a:rPr lang="en-US" sz="1400" dirty="0" smtClean="0"/>
              <a:t>+ Machine learning</a:t>
            </a:r>
          </a:p>
          <a:p>
            <a:r>
              <a:rPr lang="en-US" sz="1400" dirty="0" smtClean="0"/>
              <a:t>+ Artificial Intelligence</a:t>
            </a:r>
          </a:p>
          <a:p>
            <a:r>
              <a:rPr lang="en-US" sz="1400" dirty="0" smtClean="0"/>
              <a:t>+ Search engine algorithm</a:t>
            </a:r>
          </a:p>
          <a:p>
            <a:pPr marL="285750" indent="-285750">
              <a:buFontTx/>
              <a:buChar char="-"/>
            </a:pPr>
            <a:r>
              <a:rPr lang="en-US" sz="1400" b="1" dirty="0" smtClean="0">
                <a:solidFill>
                  <a:schemeClr val="accent6">
                    <a:lumMod val="75000"/>
                  </a:schemeClr>
                </a:solidFill>
              </a:rPr>
              <a:t>Verification:</a:t>
            </a:r>
            <a:endParaRPr lang="en-US" sz="1400" b="1" dirty="0">
              <a:solidFill>
                <a:schemeClr val="accent6">
                  <a:lumMod val="75000"/>
                </a:schemeClr>
              </a:solidFill>
            </a:endParaRPr>
          </a:p>
          <a:p>
            <a:r>
              <a:rPr lang="en-US" sz="1400" dirty="0"/>
              <a:t>+ Geo-location of the item </a:t>
            </a:r>
          </a:p>
          <a:p>
            <a:r>
              <a:rPr lang="en-US" sz="1400" dirty="0"/>
              <a:t>+ Bar-code of the </a:t>
            </a:r>
            <a:r>
              <a:rPr lang="en-US" sz="1400" dirty="0" smtClean="0"/>
              <a:t>item</a:t>
            </a:r>
          </a:p>
          <a:p>
            <a:pPr marL="171450" indent="-171450">
              <a:buFontTx/>
              <a:buChar char="-"/>
            </a:pPr>
            <a:r>
              <a:rPr lang="en-US" sz="1400" b="1" dirty="0" smtClean="0">
                <a:solidFill>
                  <a:schemeClr val="accent6">
                    <a:lumMod val="75000"/>
                  </a:schemeClr>
                </a:solidFill>
              </a:rPr>
              <a:t>User contribution:</a:t>
            </a:r>
          </a:p>
          <a:p>
            <a:r>
              <a:rPr lang="en-US" sz="1400" dirty="0" smtClean="0"/>
              <a:t>+ User may category manual </a:t>
            </a:r>
          </a:p>
          <a:p>
            <a:r>
              <a:rPr lang="en-US" sz="1400" dirty="0" smtClean="0"/>
              <a:t>+ Vote the responded information</a:t>
            </a:r>
          </a:p>
          <a:p>
            <a:r>
              <a:rPr lang="en-US" sz="1400" dirty="0" smtClean="0"/>
              <a:t>+ Comment and make the hashtag</a:t>
            </a:r>
          </a:p>
          <a:p>
            <a:r>
              <a:rPr lang="en-US" sz="1400" b="1" dirty="0" smtClean="0">
                <a:solidFill>
                  <a:schemeClr val="accent6">
                    <a:lumMod val="75000"/>
                  </a:schemeClr>
                </a:solidFill>
              </a:rPr>
              <a:t>-    Updated</a:t>
            </a:r>
            <a:endParaRPr lang="en-US" sz="1400" dirty="0" smtClean="0">
              <a:solidFill>
                <a:schemeClr val="accent6">
                  <a:lumMod val="75000"/>
                </a:schemeClr>
              </a:solidFill>
            </a:endParaRPr>
          </a:p>
          <a:p>
            <a:endParaRPr lang="en-US" sz="1200" dirty="0" smtClean="0"/>
          </a:p>
          <a:p>
            <a:endParaRPr lang="en-US" sz="1200" dirty="0"/>
          </a:p>
        </p:txBody>
      </p:sp>
      <p:grpSp>
        <p:nvGrpSpPr>
          <p:cNvPr id="7" name="Group 6"/>
          <p:cNvGrpSpPr/>
          <p:nvPr/>
        </p:nvGrpSpPr>
        <p:grpSpPr>
          <a:xfrm>
            <a:off x="5219700" y="1580152"/>
            <a:ext cx="5715000" cy="4087224"/>
            <a:chOff x="3254045" y="1580151"/>
            <a:chExt cx="7680655" cy="5114947"/>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1002" y="2296968"/>
              <a:ext cx="609268" cy="6145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68863" y="3439498"/>
              <a:ext cx="1157317" cy="346650"/>
            </a:xfrm>
            <a:prstGeom prst="rect">
              <a:avLst/>
            </a:prstGeom>
            <a:noFill/>
          </p:spPr>
          <p:txBody>
            <a:bodyPr wrap="none" rtlCol="0">
              <a:spAutoFit/>
            </a:bodyPr>
            <a:lstStyle/>
            <a:p>
              <a:r>
                <a:rPr lang="en-US" sz="1200" dirty="0" smtClean="0"/>
                <a:t>Museum 1</a:t>
              </a:r>
              <a:endParaRPr lang="en-US" sz="1200"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621" y="2178265"/>
              <a:ext cx="187437" cy="1890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1231" y="2841539"/>
              <a:ext cx="222069" cy="140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6389" y="1938659"/>
              <a:ext cx="1578493" cy="15922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90437" y="2191475"/>
              <a:ext cx="1662200" cy="8699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3496" y="1833980"/>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7262315" y="2335252"/>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97531" y="1656961"/>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9093201" y="2191708"/>
              <a:ext cx="896369"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Left-Right Arrow 20"/>
            <p:cNvSpPr/>
            <p:nvPr/>
          </p:nvSpPr>
          <p:spPr>
            <a:xfrm rot="5192900">
              <a:off x="7796968" y="3707588"/>
              <a:ext cx="1359532" cy="195683"/>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3589" y="1929719"/>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326705" y="1648021"/>
              <a:ext cx="1290886" cy="346650"/>
            </a:xfrm>
            <a:prstGeom prst="rect">
              <a:avLst/>
            </a:prstGeom>
            <a:noFill/>
          </p:spPr>
          <p:txBody>
            <a:bodyPr wrap="none" rtlCol="0">
              <a:spAutoFit/>
            </a:bodyPr>
            <a:lstStyle/>
            <a:p>
              <a:r>
                <a:rPr lang="en-US" sz="1200" dirty="0" smtClean="0"/>
                <a:t>My phone 1</a:t>
              </a:r>
              <a:endParaRPr lang="en-US" sz="1200" dirty="0"/>
            </a:p>
          </p:txBody>
        </p:sp>
        <p:sp>
          <p:nvSpPr>
            <p:cNvPr id="24" name="Left-Right Arrow 23"/>
            <p:cNvSpPr/>
            <p:nvPr/>
          </p:nvSpPr>
          <p:spPr>
            <a:xfrm>
              <a:off x="4256836" y="2191707"/>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1772" y="5009861"/>
              <a:ext cx="609268" cy="61457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70680" y="6319926"/>
              <a:ext cx="1161625" cy="346650"/>
            </a:xfrm>
            <a:prstGeom prst="rect">
              <a:avLst/>
            </a:prstGeom>
            <a:noFill/>
          </p:spPr>
          <p:txBody>
            <a:bodyPr wrap="none" rtlCol="0">
              <a:spAutoFit/>
            </a:bodyPr>
            <a:lstStyle/>
            <a:p>
              <a:r>
                <a:rPr lang="en-US" sz="1200" dirty="0" smtClean="0"/>
                <a:t>Museum n</a:t>
              </a:r>
              <a:endParaRPr lang="en-US" sz="1200"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8391" y="4891158"/>
              <a:ext cx="187437" cy="18906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2001" y="5554432"/>
              <a:ext cx="222069" cy="140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2125" y="5003918"/>
              <a:ext cx="708819" cy="7149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2218" y="5099656"/>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6750689" y="5781129"/>
              <a:ext cx="1295195" cy="346650"/>
            </a:xfrm>
            <a:prstGeom prst="rect">
              <a:avLst/>
            </a:prstGeom>
            <a:noFill/>
          </p:spPr>
          <p:txBody>
            <a:bodyPr wrap="none" rtlCol="0">
              <a:spAutoFit/>
            </a:bodyPr>
            <a:lstStyle/>
            <a:p>
              <a:r>
                <a:rPr lang="en-US" sz="1200" dirty="0" smtClean="0"/>
                <a:t>My phone n</a:t>
              </a:r>
              <a:endParaRPr lang="en-US" sz="1200" dirty="0"/>
            </a:p>
          </p:txBody>
        </p:sp>
        <p:sp>
          <p:nvSpPr>
            <p:cNvPr id="35" name="Left-Right Arrow 34"/>
            <p:cNvSpPr/>
            <p:nvPr/>
          </p:nvSpPr>
          <p:spPr>
            <a:xfrm>
              <a:off x="7555465" y="5361644"/>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3201" y="4687907"/>
              <a:ext cx="1578493" cy="1592234"/>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254045" y="1580151"/>
              <a:ext cx="4382026" cy="2189776"/>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552674" y="4548020"/>
              <a:ext cx="4382026" cy="2147078"/>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369280" y="1616476"/>
              <a:ext cx="2439321" cy="201668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6645832" y="4645975"/>
              <a:ext cx="2439321" cy="201668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5937126" y="2136793"/>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248699" y="5287493"/>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6034000" y="3011846"/>
              <a:ext cx="169608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8414" y="2574637"/>
              <a:ext cx="791879" cy="31721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2438857" y="417376"/>
            <a:ext cx="8623663" cy="804957"/>
          </a:xfrm>
        </p:spPr>
        <p:txBody>
          <a:bodyPr>
            <a:noAutofit/>
          </a:bodyPr>
          <a:lstStyle/>
          <a:p>
            <a:r>
              <a:rPr lang="en-US" sz="3200" dirty="0" smtClean="0"/>
              <a:t>Proposed </a:t>
            </a:r>
            <a:r>
              <a:rPr lang="en-CA" sz="3200" dirty="0"/>
              <a:t>Learning Interactive Semantic Search </a:t>
            </a:r>
            <a:r>
              <a:rPr lang="en-CA" sz="3200" dirty="0" smtClean="0"/>
              <a:t>System</a:t>
            </a:r>
            <a:endParaRPr lang="en-US" sz="3200" dirty="0"/>
          </a:p>
        </p:txBody>
      </p:sp>
      <p:sp>
        <p:nvSpPr>
          <p:cNvPr id="9" name="Rectangle 8"/>
          <p:cNvSpPr/>
          <p:nvPr/>
        </p:nvSpPr>
        <p:spPr>
          <a:xfrm>
            <a:off x="1120119" y="4300505"/>
            <a:ext cx="6096000" cy="1815882"/>
          </a:xfrm>
          <a:prstGeom prst="rect">
            <a:avLst/>
          </a:prstGeom>
        </p:spPr>
        <p:txBody>
          <a:bodyPr>
            <a:spAutoFit/>
          </a:bodyPr>
          <a:lstStyle/>
          <a:p>
            <a:r>
              <a:rPr lang="en-US" sz="1600" dirty="0"/>
              <a:t>------------------------------------</a:t>
            </a:r>
          </a:p>
          <a:p>
            <a:r>
              <a:rPr lang="en-US" sz="1600" b="1" dirty="0">
                <a:solidFill>
                  <a:srgbClr val="FF0000"/>
                </a:solidFill>
              </a:rPr>
              <a:t>SERVER</a:t>
            </a:r>
          </a:p>
          <a:p>
            <a:r>
              <a:rPr lang="en-US" sz="1600" dirty="0"/>
              <a:t>+ Recommendation system</a:t>
            </a:r>
          </a:p>
          <a:p>
            <a:r>
              <a:rPr lang="en-US" sz="1600" dirty="0"/>
              <a:t>+ Reinforcement Learning</a:t>
            </a:r>
          </a:p>
          <a:p>
            <a:r>
              <a:rPr lang="en-US" sz="1600" dirty="0"/>
              <a:t>+ Machine learning</a:t>
            </a:r>
          </a:p>
          <a:p>
            <a:r>
              <a:rPr lang="en-US" sz="1600" dirty="0"/>
              <a:t>+ Artificial Intelligence</a:t>
            </a:r>
          </a:p>
          <a:p>
            <a:r>
              <a:rPr lang="en-US" sz="1600" dirty="0"/>
              <a:t>+ Search engine algorithm</a:t>
            </a:r>
          </a:p>
        </p:txBody>
      </p:sp>
      <p:sp>
        <p:nvSpPr>
          <p:cNvPr id="42" name="TextBox 41"/>
          <p:cNvSpPr txBox="1"/>
          <p:nvPr/>
        </p:nvSpPr>
        <p:spPr>
          <a:xfrm>
            <a:off x="10089819" y="1381898"/>
            <a:ext cx="1080745" cy="276999"/>
          </a:xfrm>
          <a:prstGeom prst="rect">
            <a:avLst/>
          </a:prstGeom>
          <a:noFill/>
        </p:spPr>
        <p:txBody>
          <a:bodyPr wrap="none" rtlCol="0">
            <a:spAutoFit/>
          </a:bodyPr>
          <a:lstStyle/>
          <a:p>
            <a:r>
              <a:rPr lang="en-US" sz="1200" dirty="0" err="1" smtClean="0"/>
              <a:t>Bibliomondo</a:t>
            </a:r>
            <a:r>
              <a:rPr lang="en-US" sz="1200" dirty="0" smtClean="0"/>
              <a:t> </a:t>
            </a:r>
            <a:endParaRPr lang="en-US" sz="1200" dirty="0"/>
          </a:p>
        </p:txBody>
      </p:sp>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CA" dirty="0" smtClean="0"/>
              <a:t>Semantic </a:t>
            </a:r>
            <a:r>
              <a:rPr lang="en-CA" dirty="0"/>
              <a:t>Metadata </a:t>
            </a:r>
            <a:r>
              <a:rPr lang="en-CA" dirty="0" smtClean="0"/>
              <a:t>Enrichments:</a:t>
            </a:r>
            <a:endParaRPr lang="en-US" dirty="0"/>
          </a:p>
          <a:p>
            <a:pPr marL="457200" lvl="1" indent="0">
              <a:buNone/>
            </a:pPr>
            <a:endParaRPr lang="en-CA" dirty="0" smtClean="0"/>
          </a:p>
        </p:txBody>
      </p:sp>
      <p:pic>
        <p:nvPicPr>
          <p:cNvPr id="5" name="Picture 4"/>
          <p:cNvPicPr>
            <a:picLocks noChangeAspect="1"/>
          </p:cNvPicPr>
          <p:nvPr/>
        </p:nvPicPr>
        <p:blipFill>
          <a:blip r:embed="rId3"/>
          <a:stretch>
            <a:fillRect/>
          </a:stretch>
        </p:blipFill>
        <p:spPr>
          <a:xfrm>
            <a:off x="3334429" y="2397238"/>
            <a:ext cx="5915025" cy="3276600"/>
          </a:xfrm>
          <a:prstGeom prst="rect">
            <a:avLst/>
          </a:prstGeom>
        </p:spPr>
      </p:pic>
      <p:sp>
        <p:nvSpPr>
          <p:cNvPr id="6" name="TextBox 5"/>
          <p:cNvSpPr txBox="1"/>
          <p:nvPr/>
        </p:nvSpPr>
        <p:spPr>
          <a:xfrm>
            <a:off x="3247054" y="6171947"/>
            <a:ext cx="6497356" cy="646331"/>
          </a:xfrm>
          <a:prstGeom prst="rect">
            <a:avLst/>
          </a:prstGeom>
          <a:noFill/>
        </p:spPr>
        <p:txBody>
          <a:bodyPr wrap="none" rtlCol="0">
            <a:spAutoFit/>
          </a:bodyPr>
          <a:lstStyle/>
          <a:p>
            <a:pPr algn="just"/>
            <a:r>
              <a:rPr lang="en-US" sz="1200" b="1" dirty="0" smtClean="0"/>
              <a:t>Source</a:t>
            </a:r>
            <a:r>
              <a:rPr lang="en-US" sz="1200" dirty="0" smtClean="0"/>
              <a:t>: R. </a:t>
            </a:r>
            <a:r>
              <a:rPr lang="en-US" sz="1200" dirty="0" err="1" smtClean="0"/>
              <a:t>Brisebois</a:t>
            </a:r>
            <a:r>
              <a:rPr lang="en-US" sz="1200" dirty="0" smtClean="0"/>
              <a:t>, A. </a:t>
            </a:r>
            <a:r>
              <a:rPr lang="en-US" sz="1200" dirty="0" err="1" smtClean="0"/>
              <a:t>Abran</a:t>
            </a:r>
            <a:r>
              <a:rPr lang="en-US" sz="1200" dirty="0" smtClean="0"/>
              <a:t>, A. </a:t>
            </a:r>
            <a:r>
              <a:rPr lang="en-US" sz="1200" dirty="0" err="1" smtClean="0"/>
              <a:t>Nadembega</a:t>
            </a:r>
            <a:r>
              <a:rPr lang="en-US" sz="1200" dirty="0" smtClean="0"/>
              <a:t>, “A Semantic Metadata Enrichment </a:t>
            </a:r>
          </a:p>
          <a:p>
            <a:pPr algn="just"/>
            <a:r>
              <a:rPr lang="en-US" sz="1200" dirty="0" smtClean="0"/>
              <a:t>Software Ecosystem based on Metadata and Affinity Models”, in I.J. Information Technology</a:t>
            </a:r>
          </a:p>
          <a:p>
            <a:pPr algn="just"/>
            <a:r>
              <a:rPr lang="en-US" sz="1200" dirty="0" smtClean="0"/>
              <a:t>And Computer Science, 2017, 8, 1-13 </a:t>
            </a:r>
            <a:endParaRPr lang="en-US" sz="1200" dirty="0"/>
          </a:p>
        </p:txBody>
      </p:sp>
      <p:sp>
        <p:nvSpPr>
          <p:cNvPr id="8" name="Rounded Rectangle 7"/>
          <p:cNvSpPr/>
          <p:nvPr/>
        </p:nvSpPr>
        <p:spPr>
          <a:xfrm>
            <a:off x="9470571" y="2397238"/>
            <a:ext cx="345233" cy="3366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9890450" y="2380887"/>
            <a:ext cx="1385316" cy="369332"/>
          </a:xfrm>
          <a:prstGeom prst="rect">
            <a:avLst/>
          </a:prstGeom>
          <a:noFill/>
        </p:spPr>
        <p:txBody>
          <a:bodyPr wrap="none" rtlCol="0">
            <a:spAutoFit/>
          </a:bodyPr>
          <a:lstStyle/>
          <a:p>
            <a:r>
              <a:rPr lang="en-US" dirty="0" smtClean="0"/>
              <a:t>Meta-Entity</a:t>
            </a:r>
            <a:endParaRPr lang="en-US" dirty="0"/>
          </a:p>
        </p:txBody>
      </p:sp>
      <p:sp>
        <p:nvSpPr>
          <p:cNvPr id="10" name="Rounded Rectangle 9"/>
          <p:cNvSpPr/>
          <p:nvPr/>
        </p:nvSpPr>
        <p:spPr>
          <a:xfrm>
            <a:off x="9470571" y="2944789"/>
            <a:ext cx="345233" cy="33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90450" y="2928438"/>
            <a:ext cx="797013" cy="369332"/>
          </a:xfrm>
          <a:prstGeom prst="rect">
            <a:avLst/>
          </a:prstGeom>
          <a:noFill/>
        </p:spPr>
        <p:txBody>
          <a:bodyPr wrap="none" rtlCol="0">
            <a:spAutoFit/>
          </a:bodyPr>
          <a:lstStyle/>
          <a:p>
            <a:r>
              <a:rPr lang="en-US" dirty="0" smtClean="0"/>
              <a:t>Entity</a:t>
            </a:r>
            <a:endParaRPr lang="en-US" dirty="0"/>
          </a:p>
        </p:txBody>
      </p:sp>
      <p:sp>
        <p:nvSpPr>
          <p:cNvPr id="12" name="Rounded Rectangle 11"/>
          <p:cNvSpPr/>
          <p:nvPr/>
        </p:nvSpPr>
        <p:spPr>
          <a:xfrm>
            <a:off x="9470571" y="3508691"/>
            <a:ext cx="345233" cy="3366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9890450" y="3492340"/>
            <a:ext cx="2266967" cy="646331"/>
          </a:xfrm>
          <a:prstGeom prst="rect">
            <a:avLst/>
          </a:prstGeom>
          <a:noFill/>
        </p:spPr>
        <p:txBody>
          <a:bodyPr wrap="none" rtlCol="0">
            <a:spAutoFit/>
          </a:bodyPr>
          <a:lstStyle/>
          <a:p>
            <a:r>
              <a:rPr lang="en-US" dirty="0" smtClean="0"/>
              <a:t>Semantic metadata </a:t>
            </a:r>
          </a:p>
          <a:p>
            <a:r>
              <a:rPr lang="en-US" dirty="0" smtClean="0"/>
              <a:t>enrichment</a:t>
            </a:r>
            <a:endParaRPr lang="en-US" dirty="0"/>
          </a:p>
        </p:txBody>
      </p:sp>
      <p:sp>
        <p:nvSpPr>
          <p:cNvPr id="14" name="Rounded Rectangle 13"/>
          <p:cNvSpPr/>
          <p:nvPr/>
        </p:nvSpPr>
        <p:spPr>
          <a:xfrm>
            <a:off x="9470571" y="4166198"/>
            <a:ext cx="345233" cy="336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9890450" y="4149847"/>
            <a:ext cx="2198038" cy="369332"/>
          </a:xfrm>
          <a:prstGeom prst="rect">
            <a:avLst/>
          </a:prstGeom>
          <a:noFill/>
        </p:spPr>
        <p:txBody>
          <a:bodyPr wrap="none" rtlCol="0">
            <a:spAutoFit/>
          </a:bodyPr>
          <a:lstStyle/>
          <a:p>
            <a:r>
              <a:rPr lang="en-US" dirty="0" smtClean="0"/>
              <a:t>Content and Events</a:t>
            </a:r>
            <a:endParaRPr lang="en-US" dirty="0"/>
          </a:p>
        </p:txBody>
      </p:sp>
    </p:spTree>
    <p:extLst>
      <p:ext uri="{BB962C8B-B14F-4D97-AF65-F5344CB8AC3E}">
        <p14:creationId xmlns:p14="http://schemas.microsoft.com/office/powerpoint/2010/main" val="3262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result</a:t>
            </a:r>
            <a:endParaRPr lang="en-US" dirty="0"/>
          </a:p>
        </p:txBody>
      </p:sp>
      <p:pic>
        <p:nvPicPr>
          <p:cNvPr id="4" name="Picture 3"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8555" y="2132470"/>
            <a:ext cx="1392775" cy="21021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679" y="2125211"/>
            <a:ext cx="3671406" cy="212205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24564" y="4811336"/>
            <a:ext cx="1435100" cy="1155700"/>
          </a:xfrm>
          <a:prstGeom prst="roundRect">
            <a:avLst>
              <a:gd name="adj" fmla="val 809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Learning Interactive Semantic Search System</a:t>
            </a:r>
            <a:endParaRPr lang="en-US" sz="1400" dirty="0"/>
          </a:p>
        </p:txBody>
      </p:sp>
      <p:sp>
        <p:nvSpPr>
          <p:cNvPr id="6" name="Right Arrow 5"/>
          <p:cNvSpPr/>
          <p:nvPr/>
        </p:nvSpPr>
        <p:spPr>
          <a:xfrm rot="5400000">
            <a:off x="3512511" y="4366754"/>
            <a:ext cx="459205" cy="312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8778" y="6550223"/>
            <a:ext cx="4479303" cy="307777"/>
          </a:xfrm>
          <a:prstGeom prst="rect">
            <a:avLst/>
          </a:prstGeom>
        </p:spPr>
        <p:txBody>
          <a:bodyPr wrap="none">
            <a:spAutoFit/>
          </a:bodyPr>
          <a:lstStyle/>
          <a:p>
            <a:r>
              <a:rPr lang="en-US" sz="1400" b="1" dirty="0" smtClean="0"/>
              <a:t>Source</a:t>
            </a:r>
            <a:r>
              <a:rPr lang="en-US" sz="1400" dirty="0" smtClean="0"/>
              <a:t>: https</a:t>
            </a:r>
            <a:r>
              <a:rPr lang="en-US" sz="1400" dirty="0"/>
              <a:t>://www.artstation.com/artwork/rWxz2</a:t>
            </a:r>
          </a:p>
        </p:txBody>
      </p:sp>
      <p:sp>
        <p:nvSpPr>
          <p:cNvPr id="11" name="Bent-Up Arrow 10"/>
          <p:cNvSpPr/>
          <p:nvPr/>
        </p:nvSpPr>
        <p:spPr>
          <a:xfrm>
            <a:off x="4649122" y="4357396"/>
            <a:ext cx="3682143" cy="1110343"/>
          </a:xfrm>
          <a:prstGeom prst="bentUpArrow">
            <a:avLst>
              <a:gd name="adj1" fmla="val 17437"/>
              <a:gd name="adj2" fmla="val 1743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106379718"/>
              </p:ext>
            </p:extLst>
          </p:nvPr>
        </p:nvGraphicFramePr>
        <p:xfrm>
          <a:off x="5109542" y="2125211"/>
          <a:ext cx="3196816" cy="2132721"/>
        </p:xfrm>
        <a:graphic>
          <a:graphicData uri="http://schemas.openxmlformats.org/drawingml/2006/table">
            <a:tbl>
              <a:tblPr>
                <a:tableStyleId>{775DCB02-9BB8-47FD-8907-85C794F793BA}</a:tableStyleId>
              </a:tblPr>
              <a:tblGrid>
                <a:gridCol w="898459"/>
                <a:gridCol w="2298357"/>
              </a:tblGrid>
              <a:tr h="210660">
                <a:tc>
                  <a:txBody>
                    <a:bodyPr/>
                    <a:lstStyle/>
                    <a:p>
                      <a:pPr algn="l" fontAlgn="t"/>
                      <a:r>
                        <a:rPr lang="en-US" sz="800" b="1" dirty="0">
                          <a:effectLst/>
                        </a:rPr>
                        <a:t>Artist</a:t>
                      </a:r>
                    </a:p>
                  </a:txBody>
                  <a:tcPr/>
                </a:tc>
                <a:tc>
                  <a:txBody>
                    <a:bodyPr/>
                    <a:lstStyle/>
                    <a:p>
                      <a:pPr algn="l" fontAlgn="t"/>
                      <a:r>
                        <a:rPr lang="en-US" sz="800" b="1" u="none" strike="noStrike">
                          <a:effectLst/>
                          <a:hlinkClick r:id="rId4" tooltip="Leonardo da Vinci"/>
                        </a:rPr>
                        <a:t>Leonardo da Vinci</a:t>
                      </a:r>
                      <a:endParaRPr lang="en-US" sz="800" b="1">
                        <a:effectLst/>
                      </a:endParaRPr>
                    </a:p>
                  </a:txBody>
                  <a:tcPr/>
                </a:tc>
              </a:tr>
              <a:tr h="210660">
                <a:tc>
                  <a:txBody>
                    <a:bodyPr/>
                    <a:lstStyle/>
                    <a:p>
                      <a:pPr algn="l" fontAlgn="t"/>
                      <a:r>
                        <a:rPr lang="en-US" sz="800" b="1" dirty="0">
                          <a:effectLst/>
                        </a:rPr>
                        <a:t>Year</a:t>
                      </a:r>
                    </a:p>
                  </a:txBody>
                  <a:tcPr/>
                </a:tc>
                <a:tc>
                  <a:txBody>
                    <a:bodyPr/>
                    <a:lstStyle/>
                    <a:p>
                      <a:pPr algn="l" fontAlgn="t"/>
                      <a:r>
                        <a:rPr lang="en-US" sz="800" b="1">
                          <a:effectLst/>
                        </a:rPr>
                        <a:t>c. 1503–06, perhaps continuing until c.1517</a:t>
                      </a:r>
                    </a:p>
                  </a:txBody>
                  <a:tcPr/>
                </a:tc>
              </a:tr>
              <a:tr h="210660">
                <a:tc>
                  <a:txBody>
                    <a:bodyPr/>
                    <a:lstStyle/>
                    <a:p>
                      <a:pPr algn="l" fontAlgn="t"/>
                      <a:r>
                        <a:rPr lang="en-US" sz="800" b="1">
                          <a:effectLst/>
                        </a:rPr>
                        <a:t>Medium</a:t>
                      </a:r>
                    </a:p>
                  </a:txBody>
                  <a:tcPr/>
                </a:tc>
                <a:tc>
                  <a:txBody>
                    <a:bodyPr/>
                    <a:lstStyle/>
                    <a:p>
                      <a:pPr algn="l" fontAlgn="t"/>
                      <a:r>
                        <a:rPr lang="en-US" sz="800" b="1" u="none" strike="noStrike" dirty="0">
                          <a:effectLst/>
                          <a:hlinkClick r:id="rId5" tooltip="Oil painting"/>
                        </a:rPr>
                        <a:t>Oil</a:t>
                      </a:r>
                      <a:r>
                        <a:rPr lang="en-US" sz="800" b="1" dirty="0">
                          <a:effectLst/>
                        </a:rPr>
                        <a:t> on </a:t>
                      </a:r>
                      <a:r>
                        <a:rPr lang="en-US" sz="800" b="1" u="none" strike="noStrike" dirty="0">
                          <a:effectLst/>
                          <a:hlinkClick r:id="rId6" tooltip="Populus"/>
                        </a:rPr>
                        <a:t>poplar</a:t>
                      </a:r>
                      <a:r>
                        <a:rPr lang="en-US" sz="800" b="1" dirty="0">
                          <a:effectLst/>
                        </a:rPr>
                        <a:t> panel</a:t>
                      </a:r>
                    </a:p>
                  </a:txBody>
                  <a:tcPr/>
                </a:tc>
              </a:tr>
              <a:tr h="210660">
                <a:tc>
                  <a:txBody>
                    <a:bodyPr/>
                    <a:lstStyle/>
                    <a:p>
                      <a:pPr algn="l" fontAlgn="t"/>
                      <a:r>
                        <a:rPr lang="en-US" sz="800" b="1">
                          <a:effectLst/>
                        </a:rPr>
                        <a:t>Subject</a:t>
                      </a:r>
                    </a:p>
                  </a:txBody>
                  <a:tcPr/>
                </a:tc>
                <a:tc>
                  <a:txBody>
                    <a:bodyPr/>
                    <a:lstStyle/>
                    <a:p>
                      <a:pPr algn="l" fontAlgn="t"/>
                      <a:r>
                        <a:rPr lang="en-US" sz="800" b="1" u="none" strike="noStrike" dirty="0">
                          <a:effectLst/>
                          <a:hlinkClick r:id="rId7" tooltip="Lisa Gherardini"/>
                        </a:rPr>
                        <a:t>Lisa </a:t>
                      </a:r>
                      <a:r>
                        <a:rPr lang="en-US" sz="800" b="1" u="none" strike="noStrike" dirty="0" err="1">
                          <a:effectLst/>
                          <a:hlinkClick r:id="rId7" tooltip="Lisa Gherardini"/>
                        </a:rPr>
                        <a:t>Gherardini</a:t>
                      </a:r>
                      <a:endParaRPr lang="en-US" sz="800" b="1" dirty="0">
                        <a:effectLst/>
                      </a:endParaRPr>
                    </a:p>
                  </a:txBody>
                  <a:tcPr/>
                </a:tc>
              </a:tr>
              <a:tr h="210660">
                <a:tc>
                  <a:txBody>
                    <a:bodyPr/>
                    <a:lstStyle/>
                    <a:p>
                      <a:pPr algn="l" fontAlgn="t"/>
                      <a:r>
                        <a:rPr lang="en-US" sz="800" b="1">
                          <a:effectLst/>
                        </a:rPr>
                        <a:t>Dimensions</a:t>
                      </a:r>
                    </a:p>
                  </a:txBody>
                  <a:tcPr/>
                </a:tc>
                <a:tc>
                  <a:txBody>
                    <a:bodyPr/>
                    <a:lstStyle/>
                    <a:p>
                      <a:pPr algn="l" fontAlgn="t"/>
                      <a:r>
                        <a:rPr lang="en-US" sz="800" b="1" dirty="0">
                          <a:effectLst/>
                        </a:rPr>
                        <a:t>77 cm × 53 cm (30 in × 21 in)</a:t>
                      </a:r>
                    </a:p>
                  </a:txBody>
                  <a:tcPr/>
                </a:tc>
              </a:tr>
              <a:tr h="210660">
                <a:tc>
                  <a:txBody>
                    <a:bodyPr/>
                    <a:lstStyle/>
                    <a:p>
                      <a:r>
                        <a:rPr lang="en-US" sz="800" b="1" dirty="0" smtClean="0"/>
                        <a:t>Contents</a:t>
                      </a:r>
                      <a:endParaRPr lang="en-US" sz="800" b="1" dirty="0"/>
                    </a:p>
                  </a:txBody>
                  <a:tcPr/>
                </a:tc>
                <a:tc>
                  <a:txBody>
                    <a:bodyPr/>
                    <a:lstStyle/>
                    <a:p>
                      <a:r>
                        <a:rPr lang="en-US" sz="800" b="1" dirty="0" smtClean="0">
                          <a:hlinkClick r:id="rId8"/>
                        </a:rPr>
                        <a:t>Link</a:t>
                      </a:r>
                      <a:endParaRPr lang="en-US" sz="800" b="1" dirty="0"/>
                    </a:p>
                  </a:txBody>
                  <a:tcPr/>
                </a:tc>
              </a:tr>
              <a:tr h="210660">
                <a:tc>
                  <a:txBody>
                    <a:bodyPr/>
                    <a:lstStyle/>
                    <a:p>
                      <a:r>
                        <a:rPr lang="en-US" sz="800" b="1" dirty="0" smtClean="0"/>
                        <a:t>Category</a:t>
                      </a:r>
                      <a:endParaRPr lang="en-US" sz="800" b="1" dirty="0"/>
                    </a:p>
                  </a:txBody>
                  <a:tcPr/>
                </a:tc>
                <a:tc>
                  <a:txBody>
                    <a:bodyPr/>
                    <a:lstStyle/>
                    <a:p>
                      <a:r>
                        <a:rPr lang="en-US" sz="800" b="1" dirty="0" smtClean="0"/>
                        <a:t>Female,</a:t>
                      </a:r>
                      <a:r>
                        <a:rPr lang="en-US" sz="800" b="1" baseline="0" dirty="0" smtClean="0"/>
                        <a:t> model, smile, artwork, etc.,</a:t>
                      </a:r>
                      <a:endParaRPr lang="en-US" sz="800" b="1" dirty="0"/>
                    </a:p>
                  </a:txBody>
                  <a:tcPr/>
                </a:tc>
              </a:tr>
              <a:tr h="210660">
                <a:tc>
                  <a:txBody>
                    <a:bodyPr/>
                    <a:lstStyle/>
                    <a:p>
                      <a:r>
                        <a:rPr lang="en-US" sz="800" b="1" dirty="0" smtClean="0"/>
                        <a:t>Evaluation</a:t>
                      </a:r>
                      <a:endParaRPr lang="en-US" sz="800" b="1" dirty="0"/>
                    </a:p>
                  </a:txBody>
                  <a:tcPr/>
                </a:tc>
                <a:tc>
                  <a:txBody>
                    <a:bodyPr/>
                    <a:lstStyle/>
                    <a:p>
                      <a:r>
                        <a:rPr lang="en-US" sz="800" b="1" dirty="0" smtClean="0"/>
                        <a:t>Analysis and statistic</a:t>
                      </a:r>
                      <a:r>
                        <a:rPr lang="en-US" sz="800" b="1" baseline="0" dirty="0" smtClean="0"/>
                        <a:t> of users’ evaluation </a:t>
                      </a:r>
                      <a:endParaRPr lang="en-US" sz="800" b="1" dirty="0"/>
                    </a:p>
                  </a:txBody>
                  <a:tcPr/>
                </a:tc>
              </a:tr>
              <a:tr h="425841">
                <a:tc>
                  <a:txBody>
                    <a:bodyPr/>
                    <a:lstStyle/>
                    <a:p>
                      <a:r>
                        <a:rPr lang="en-US" sz="800" b="1" kern="1200" dirty="0" smtClean="0">
                          <a:effectLst/>
                        </a:rPr>
                        <a:t>Others</a:t>
                      </a:r>
                      <a:endParaRPr lang="en-US" sz="800" b="1" dirty="0"/>
                    </a:p>
                  </a:txBody>
                  <a:tcPr/>
                </a:tc>
                <a:tc>
                  <a:txBody>
                    <a:bodyPr/>
                    <a:lstStyle/>
                    <a:p>
                      <a:r>
                        <a:rPr lang="en-US" sz="800" b="1" kern="1200" dirty="0" smtClean="0">
                          <a:effectLst/>
                        </a:rPr>
                        <a:t>e.g.,</a:t>
                      </a:r>
                      <a:r>
                        <a:rPr lang="en-US" sz="800" b="1" kern="1200" baseline="0" dirty="0" smtClean="0">
                          <a:effectLst/>
                        </a:rPr>
                        <a:t> </a:t>
                      </a:r>
                      <a:r>
                        <a:rPr lang="en-US" sz="800" b="1" kern="1200" dirty="0" err="1" smtClean="0">
                          <a:effectLst/>
                        </a:rPr>
                        <a:t>Isleworth</a:t>
                      </a:r>
                      <a:r>
                        <a:rPr lang="en-US" sz="800" b="1" kern="1200" dirty="0" smtClean="0">
                          <a:effectLst/>
                        </a:rPr>
                        <a:t> Mona Lisa</a:t>
                      </a:r>
                      <a:endParaRPr lang="en-US" sz="800" b="1" dirty="0"/>
                    </a:p>
                  </a:txBody>
                  <a:tcPr/>
                </a:tc>
              </a:tr>
            </a:tbl>
          </a:graphicData>
        </a:graphic>
      </p:graphicFrame>
      <p:pic>
        <p:nvPicPr>
          <p:cNvPr id="1029" name="Picture 5"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626393">
            <a:off x="2809303" y="2790783"/>
            <a:ext cx="1889471" cy="97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026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and APIs</a:t>
            </a:r>
            <a:endParaRPr lang="en-US" dirty="0"/>
          </a:p>
        </p:txBody>
      </p:sp>
      <p:sp>
        <p:nvSpPr>
          <p:cNvPr id="3" name="Content Placeholder 2"/>
          <p:cNvSpPr>
            <a:spLocks noGrp="1"/>
          </p:cNvSpPr>
          <p:nvPr>
            <p:ph idx="1"/>
          </p:nvPr>
        </p:nvSpPr>
        <p:spPr/>
        <p:txBody>
          <a:bodyPr>
            <a:normAutofit/>
          </a:bodyPr>
          <a:lstStyle/>
          <a:p>
            <a:r>
              <a:rPr lang="en-US" dirty="0" smtClean="0"/>
              <a:t>Open source:</a:t>
            </a:r>
          </a:p>
          <a:p>
            <a:pPr marL="0" indent="0">
              <a:buNone/>
            </a:pPr>
            <a:r>
              <a:rPr lang="en-US" sz="1600" dirty="0">
                <a:hlinkClick r:id="rId2"/>
              </a:rPr>
              <a:t>https://</a:t>
            </a:r>
            <a:r>
              <a:rPr lang="en-US" sz="1600" dirty="0" smtClean="0">
                <a:hlinkClick r:id="rId2"/>
              </a:rPr>
              <a:t>www.programmableweb.com/category/recognition/source-code</a:t>
            </a:r>
            <a:endParaRPr lang="en-US" sz="1600" dirty="0" smtClean="0"/>
          </a:p>
          <a:p>
            <a:pPr marL="0" indent="0">
              <a:buNone/>
            </a:pPr>
            <a:r>
              <a:rPr lang="en-US" sz="1600" dirty="0">
                <a:hlinkClick r:id="rId3"/>
              </a:rPr>
              <a:t>https://</a:t>
            </a:r>
            <a:r>
              <a:rPr lang="en-US" sz="1600" dirty="0" smtClean="0">
                <a:hlinkClick r:id="rId3"/>
              </a:rPr>
              <a:t>www.mathworks.com/help/vision/examples/semantic-segmentation-using-deep-learning.html</a:t>
            </a:r>
            <a:endParaRPr lang="en-US" sz="1600" dirty="0" smtClean="0"/>
          </a:p>
          <a:p>
            <a:pPr marL="0" indent="0">
              <a:buNone/>
            </a:pPr>
            <a:r>
              <a:rPr lang="en-US" sz="1600" dirty="0">
                <a:hlinkClick r:id="rId4"/>
              </a:rPr>
              <a:t>https://</a:t>
            </a:r>
            <a:r>
              <a:rPr lang="en-US" sz="1600" dirty="0" smtClean="0">
                <a:hlinkClick r:id="rId4"/>
              </a:rPr>
              <a:t>www.mathworks.com/discovery/object-detection.html</a:t>
            </a:r>
            <a:endParaRPr lang="en-US" sz="1600" dirty="0" smtClean="0"/>
          </a:p>
          <a:p>
            <a:pPr marL="0" indent="0">
              <a:buNone/>
            </a:pPr>
            <a:r>
              <a:rPr lang="en-US" sz="1600" dirty="0">
                <a:hlinkClick r:id="rId5"/>
              </a:rPr>
              <a:t>https://www.opensemanticsearch.org/</a:t>
            </a:r>
            <a:endParaRPr lang="en-US" sz="1600" dirty="0"/>
          </a:p>
          <a:p>
            <a:r>
              <a:rPr lang="en-US" dirty="0" smtClean="0"/>
              <a:t>APIs:</a:t>
            </a:r>
          </a:p>
          <a:p>
            <a:pPr marL="0" indent="0">
              <a:buNone/>
            </a:pPr>
            <a:r>
              <a:rPr lang="en-US" sz="1600" dirty="0">
                <a:hlinkClick r:id="rId6"/>
              </a:rPr>
              <a:t>https://www.programmableweb.com/category/recognition/api</a:t>
            </a:r>
            <a:endParaRPr lang="en-US" sz="1600" dirty="0" smtClean="0"/>
          </a:p>
          <a:p>
            <a:r>
              <a:rPr lang="en-US" dirty="0" smtClean="0"/>
              <a:t>3D items database:</a:t>
            </a:r>
          </a:p>
          <a:p>
            <a:pPr marL="0" indent="0">
              <a:buNone/>
            </a:pPr>
            <a:r>
              <a:rPr lang="en-US" sz="1500" dirty="0">
                <a:hlinkClick r:id="rId7"/>
              </a:rPr>
              <a:t>https://elements.envato.com/3d?gclid=Cj0KCQiA2snUBRDfARIsAIGfpqF9iGf6gdiHK4691u-YgdDoMGX0E1PdR4_tx-FJ1f8o2G-OOiLl5J4aAve8EALw_wcB</a:t>
            </a:r>
            <a:endParaRPr lang="en-US" sz="1500" dirty="0" smtClean="0"/>
          </a:p>
          <a:p>
            <a:pPr marL="0" indent="0">
              <a:buNone/>
            </a:pPr>
            <a:r>
              <a:rPr lang="en-US" sz="1500" dirty="0">
                <a:hlinkClick r:id="rId8"/>
              </a:rPr>
              <a:t>https://www.sketchup.com/products/sketchup-pro/new-in-2018</a:t>
            </a:r>
            <a:endParaRPr lang="en-US" sz="1500" dirty="0"/>
          </a:p>
          <a:p>
            <a:pPr marL="0" indent="0">
              <a:buNone/>
            </a:pPr>
            <a:endParaRPr lang="en-US" dirty="0" smtClean="0"/>
          </a:p>
          <a:p>
            <a:pPr marL="0" indent="0">
              <a:buNone/>
            </a:pPr>
            <a:endParaRPr lang="en-US" sz="1600" dirty="0"/>
          </a:p>
        </p:txBody>
      </p:sp>
    </p:spTree>
    <p:extLst>
      <p:ext uri="{BB962C8B-B14F-4D97-AF65-F5344CB8AC3E}">
        <p14:creationId xmlns:p14="http://schemas.microsoft.com/office/powerpoint/2010/main" val="2532641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0800000">
            <a:off x="3830160" y="4139934"/>
            <a:ext cx="1279807" cy="1303507"/>
          </a:xfrm>
          <a:prstGeom prst="rect">
            <a:avLst/>
          </a:prstGeom>
        </p:spPr>
      </p:pic>
      <p:sp>
        <p:nvSpPr>
          <p:cNvPr id="5" name="Rounded Rectangle 4"/>
          <p:cNvSpPr/>
          <p:nvPr/>
        </p:nvSpPr>
        <p:spPr>
          <a:xfrm>
            <a:off x="5710244" y="4042043"/>
            <a:ext cx="2153829" cy="1959292"/>
          </a:xfrm>
          <a:prstGeom prst="roundRect">
            <a:avLst>
              <a:gd name="adj" fmla="val 8425"/>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Tx/>
              <a:buChar char="-"/>
            </a:pPr>
            <a:r>
              <a:rPr lang="en-US" sz="1400" dirty="0" smtClean="0"/>
              <a:t>Recognize object</a:t>
            </a:r>
          </a:p>
          <a:p>
            <a:pPr marL="285750" indent="-285750">
              <a:buFontTx/>
              <a:buChar char="-"/>
            </a:pPr>
            <a:r>
              <a:rPr lang="en-US" sz="1400" dirty="0" smtClean="0"/>
              <a:t>Recognize the semantic and context of the object</a:t>
            </a:r>
          </a:p>
          <a:p>
            <a:pPr marL="285750" indent="-285750">
              <a:buFontTx/>
              <a:buChar char="-"/>
            </a:pPr>
            <a:r>
              <a:rPr lang="en-US" sz="1400" dirty="0" smtClean="0"/>
              <a:t>Generate the other side of the object</a:t>
            </a:r>
          </a:p>
          <a:p>
            <a:pPr marL="285750" indent="-285750">
              <a:buFontTx/>
              <a:buChar char="-"/>
            </a:pPr>
            <a:endParaRPr lang="en-US" sz="1400" dirty="0"/>
          </a:p>
        </p:txBody>
      </p:sp>
      <p:sp>
        <p:nvSpPr>
          <p:cNvPr id="6" name="Right Arrow 5"/>
          <p:cNvSpPr/>
          <p:nvPr/>
        </p:nvSpPr>
        <p:spPr>
          <a:xfrm>
            <a:off x="5215974" y="4602216"/>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7" name="Group 6"/>
          <p:cNvGrpSpPr/>
          <p:nvPr/>
        </p:nvGrpSpPr>
        <p:grpSpPr>
          <a:xfrm>
            <a:off x="8464351" y="3652127"/>
            <a:ext cx="1940684" cy="2349208"/>
            <a:chOff x="8109788" y="2914421"/>
            <a:chExt cx="1940684" cy="2349208"/>
          </a:xfrm>
        </p:grpSpPr>
        <p:pic>
          <p:nvPicPr>
            <p:cNvPr id="8" name="Picture 7"/>
            <p:cNvPicPr>
              <a:picLocks noChangeAspect="1"/>
            </p:cNvPicPr>
            <p:nvPr/>
          </p:nvPicPr>
          <p:blipFill>
            <a:blip r:embed="rId3"/>
            <a:stretch>
              <a:fillRect/>
            </a:stretch>
          </p:blipFill>
          <p:spPr>
            <a:xfrm rot="16200000">
              <a:off x="7999046" y="3025163"/>
              <a:ext cx="1107418" cy="885934"/>
            </a:xfrm>
            <a:prstGeom prst="rect">
              <a:avLst/>
            </a:prstGeom>
          </p:spPr>
        </p:pic>
        <p:pic>
          <p:nvPicPr>
            <p:cNvPr id="9" name="Picture 8"/>
            <p:cNvPicPr>
              <a:picLocks noChangeAspect="1"/>
            </p:cNvPicPr>
            <p:nvPr/>
          </p:nvPicPr>
          <p:blipFill>
            <a:blip r:embed="rId4"/>
            <a:stretch>
              <a:fillRect/>
            </a:stretch>
          </p:blipFill>
          <p:spPr>
            <a:xfrm rot="5400000">
              <a:off x="7980805" y="4248712"/>
              <a:ext cx="1143899" cy="885934"/>
            </a:xfrm>
            <a:prstGeom prst="rect">
              <a:avLst/>
            </a:prstGeom>
          </p:spPr>
        </p:pic>
        <p:pic>
          <p:nvPicPr>
            <p:cNvPr id="10" name="Picture 9"/>
            <p:cNvPicPr>
              <a:picLocks noChangeAspect="1"/>
            </p:cNvPicPr>
            <p:nvPr/>
          </p:nvPicPr>
          <p:blipFill>
            <a:blip r:embed="rId5"/>
            <a:stretch>
              <a:fillRect/>
            </a:stretch>
          </p:blipFill>
          <p:spPr>
            <a:xfrm>
              <a:off x="9145623" y="2914421"/>
              <a:ext cx="904540" cy="1123028"/>
            </a:xfrm>
            <a:prstGeom prst="rect">
              <a:avLst/>
            </a:prstGeom>
          </p:spPr>
        </p:pic>
        <p:pic>
          <p:nvPicPr>
            <p:cNvPr id="11" name="Picture 10"/>
            <p:cNvPicPr>
              <a:picLocks noChangeAspect="1"/>
            </p:cNvPicPr>
            <p:nvPr/>
          </p:nvPicPr>
          <p:blipFill>
            <a:blip r:embed="rId6"/>
            <a:stretch>
              <a:fillRect/>
            </a:stretch>
          </p:blipFill>
          <p:spPr>
            <a:xfrm rot="10800000">
              <a:off x="9145623" y="4116573"/>
              <a:ext cx="904849" cy="1147056"/>
            </a:xfrm>
            <a:prstGeom prst="rect">
              <a:avLst/>
            </a:prstGeom>
          </p:spPr>
        </p:pic>
      </p:grpSp>
      <p:sp>
        <p:nvSpPr>
          <p:cNvPr id="12" name="Right Arrow 11"/>
          <p:cNvSpPr/>
          <p:nvPr/>
        </p:nvSpPr>
        <p:spPr>
          <a:xfrm>
            <a:off x="7902301" y="4598907"/>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3733148" y="3652127"/>
            <a:ext cx="1524776" cy="369332"/>
          </a:xfrm>
          <a:prstGeom prst="rect">
            <a:avLst/>
          </a:prstGeom>
          <a:noFill/>
        </p:spPr>
        <p:txBody>
          <a:bodyPr wrap="none" rtlCol="0">
            <a:spAutoFit/>
          </a:bodyPr>
          <a:lstStyle/>
          <a:p>
            <a:r>
              <a:rPr lang="en-US" dirty="0" smtClean="0"/>
              <a:t>Initial object</a:t>
            </a:r>
            <a:endParaRPr lang="en-US" dirty="0"/>
          </a:p>
        </p:txBody>
      </p:sp>
      <p:sp>
        <p:nvSpPr>
          <p:cNvPr id="14" name="TextBox 13"/>
          <p:cNvSpPr txBox="1"/>
          <p:nvPr/>
        </p:nvSpPr>
        <p:spPr>
          <a:xfrm>
            <a:off x="8464350" y="3128397"/>
            <a:ext cx="2076209" cy="369332"/>
          </a:xfrm>
          <a:prstGeom prst="rect">
            <a:avLst/>
          </a:prstGeom>
          <a:noFill/>
        </p:spPr>
        <p:txBody>
          <a:bodyPr wrap="none" rtlCol="0">
            <a:spAutoFit/>
          </a:bodyPr>
          <a:lstStyle/>
          <a:p>
            <a:r>
              <a:rPr lang="en-US" dirty="0" smtClean="0"/>
              <a:t>Expectation result</a:t>
            </a:r>
            <a:endParaRPr lang="en-US" dirty="0"/>
          </a:p>
        </p:txBody>
      </p:sp>
      <p:sp>
        <p:nvSpPr>
          <p:cNvPr id="15" name="TextBox 14"/>
          <p:cNvSpPr txBox="1"/>
          <p:nvPr/>
        </p:nvSpPr>
        <p:spPr>
          <a:xfrm>
            <a:off x="5931672" y="3623250"/>
            <a:ext cx="1654115" cy="369332"/>
          </a:xfrm>
          <a:prstGeom prst="rect">
            <a:avLst/>
          </a:prstGeom>
          <a:noFill/>
        </p:spPr>
        <p:txBody>
          <a:bodyPr wrap="square" rtlCol="0">
            <a:spAutoFit/>
          </a:bodyPr>
          <a:lstStyle/>
          <a:p>
            <a:pPr algn="ctr"/>
            <a:r>
              <a:rPr lang="en-US" dirty="0" smtClean="0"/>
              <a:t>Process</a:t>
            </a:r>
            <a:endParaRPr lang="en-US" dirty="0"/>
          </a:p>
        </p:txBody>
      </p:sp>
      <p:sp>
        <p:nvSpPr>
          <p:cNvPr id="16" name="Title 1"/>
          <p:cNvSpPr txBox="1">
            <a:spLocks/>
          </p:cNvSpPr>
          <p:nvPr/>
        </p:nvSpPr>
        <p:spPr>
          <a:xfrm>
            <a:off x="3095897" y="417376"/>
            <a:ext cx="8623663"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mtClean="0"/>
              <a:t>Definitions</a:t>
            </a:r>
            <a:endParaRPr lang="en-US" dirty="0"/>
          </a:p>
        </p:txBody>
      </p:sp>
      <p:sp>
        <p:nvSpPr>
          <p:cNvPr id="17" name="Content Placeholder 2"/>
          <p:cNvSpPr>
            <a:spLocks noGrp="1"/>
          </p:cNvSpPr>
          <p:nvPr>
            <p:ph idx="1"/>
          </p:nvPr>
        </p:nvSpPr>
        <p:spPr>
          <a:xfrm>
            <a:off x="3095897" y="1841862"/>
            <a:ext cx="8623663" cy="4387352"/>
          </a:xfrm>
        </p:spPr>
        <p:txBody>
          <a:bodyPr/>
          <a:lstStyle/>
          <a:p>
            <a:r>
              <a:rPr lang="en-CA" dirty="0"/>
              <a:t>Holographic Knowledgeable </a:t>
            </a:r>
            <a:r>
              <a:rPr lang="en-CA" dirty="0" smtClean="0"/>
              <a:t>Assistant</a:t>
            </a:r>
            <a:endParaRPr lang="en-US" dirty="0"/>
          </a:p>
        </p:txBody>
      </p:sp>
    </p:spTree>
    <p:extLst>
      <p:ext uri="{BB962C8B-B14F-4D97-AF65-F5344CB8AC3E}">
        <p14:creationId xmlns:p14="http://schemas.microsoft.com/office/powerpoint/2010/main" val="35656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62500" lnSpcReduction="20000"/>
          </a:bodyPr>
          <a:lstStyle/>
          <a:p>
            <a:r>
              <a:rPr lang="en-CA" b="1" dirty="0"/>
              <a:t>Interactive Semantic </a:t>
            </a:r>
            <a:r>
              <a:rPr lang="en-CA" b="1" dirty="0" smtClean="0"/>
              <a:t>Search</a:t>
            </a:r>
            <a:r>
              <a:rPr lang="en-US" b="1" dirty="0" smtClean="0"/>
              <a:t>:</a:t>
            </a:r>
          </a:p>
          <a:p>
            <a:pPr lvl="1">
              <a:lnSpc>
                <a:spcPct val="160000"/>
              </a:lnSpc>
            </a:pPr>
            <a:r>
              <a:rPr lang="en-US" sz="2600" dirty="0" smtClean="0"/>
              <a:t>Seeks </a:t>
            </a:r>
            <a:r>
              <a:rPr lang="en-US" sz="2600" dirty="0"/>
              <a:t>to improve search accuracy by understanding the searcher's intent and the contextual meaning of terms as they appear in the searchable dataspace, whether on the Web or within a closed system, to generate more relevant </a:t>
            </a:r>
            <a:r>
              <a:rPr lang="en-US" sz="2600" dirty="0" smtClean="0"/>
              <a:t>results</a:t>
            </a:r>
          </a:p>
          <a:p>
            <a:pPr lvl="1">
              <a:lnSpc>
                <a:spcPct val="160000"/>
              </a:lnSpc>
            </a:pPr>
            <a:r>
              <a:rPr lang="en-US" sz="2600" dirty="0" smtClean="0"/>
              <a:t>Considers various points including context of search, location, intent, variant of words</a:t>
            </a:r>
            <a:r>
              <a:rPr lang="en-US" sz="2600" dirty="0"/>
              <a:t>, synonyms, generalized and specialized queries, concept matching and natural language queries to provide relevant search </a:t>
            </a:r>
            <a:r>
              <a:rPr lang="en-US" sz="2600" dirty="0" smtClean="0"/>
              <a:t>results</a:t>
            </a:r>
          </a:p>
          <a:p>
            <a:pPr lvl="1">
              <a:lnSpc>
                <a:spcPct val="160000"/>
              </a:lnSpc>
            </a:pPr>
            <a:r>
              <a:rPr lang="en-US" sz="2600" dirty="0" smtClean="0"/>
              <a:t>Support information visualization interfaces: co-occurrence matrices, term clouds, tree maps, and thematic maps </a:t>
            </a:r>
          </a:p>
          <a:p>
            <a:pPr lvl="1">
              <a:lnSpc>
                <a:spcPct val="160000"/>
              </a:lnSpc>
            </a:pPr>
            <a:r>
              <a:rPr lang="en-US" sz="2600" dirty="0" smtClean="0"/>
              <a:t>Users can save, refine, and analyze the results of semantic search queries over time</a:t>
            </a:r>
            <a:endParaRPr lang="en-US" sz="2600" dirty="0"/>
          </a:p>
        </p:txBody>
      </p:sp>
    </p:spTree>
    <p:extLst>
      <p:ext uri="{BB962C8B-B14F-4D97-AF65-F5344CB8AC3E}">
        <p14:creationId xmlns:p14="http://schemas.microsoft.com/office/powerpoint/2010/main" val="418786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CA" dirty="0"/>
              <a:t>Learning Interactive Semantic Search</a:t>
            </a:r>
            <a:endParaRPr lang="en-US" dirty="0"/>
          </a:p>
        </p:txBody>
      </p:sp>
      <p:sp>
        <p:nvSpPr>
          <p:cNvPr id="4" name="Rounded Rectangle 3"/>
          <p:cNvSpPr/>
          <p:nvPr/>
        </p:nvSpPr>
        <p:spPr>
          <a:xfrm>
            <a:off x="7299837" y="2855167"/>
            <a:ext cx="2690481" cy="2393766"/>
          </a:xfrm>
          <a:prstGeom prst="roundRect">
            <a:avLst>
              <a:gd name="adj" fmla="val 4723"/>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Tx/>
              <a:buChar char="-"/>
            </a:pPr>
            <a:r>
              <a:rPr lang="en-US" sz="1400" dirty="0" smtClean="0"/>
              <a:t>Hologram display</a:t>
            </a:r>
          </a:p>
          <a:p>
            <a:pPr marL="285750" indent="-285750">
              <a:buFontTx/>
              <a:buChar char="-"/>
            </a:pPr>
            <a:r>
              <a:rPr lang="en-US" sz="1400" dirty="0" smtClean="0"/>
              <a:t>Category</a:t>
            </a:r>
          </a:p>
          <a:p>
            <a:pPr marL="285750" indent="-285750">
              <a:buFontTx/>
              <a:buChar char="-"/>
            </a:pPr>
            <a:r>
              <a:rPr lang="en-US" sz="1400" dirty="0" smtClean="0"/>
              <a:t>Location</a:t>
            </a:r>
          </a:p>
          <a:p>
            <a:pPr marL="285750" indent="-285750">
              <a:buFontTx/>
              <a:buChar char="-"/>
            </a:pPr>
            <a:r>
              <a:rPr lang="en-US" sz="1400" dirty="0" smtClean="0"/>
              <a:t>Object</a:t>
            </a:r>
          </a:p>
          <a:p>
            <a:pPr marL="285750" indent="-285750">
              <a:buFontTx/>
              <a:buChar char="-"/>
            </a:pPr>
            <a:r>
              <a:rPr lang="en-US" sz="1400" dirty="0" smtClean="0"/>
              <a:t>Behavior </a:t>
            </a:r>
            <a:r>
              <a:rPr lang="en-US" sz="1400" dirty="0"/>
              <a:t>analysis</a:t>
            </a:r>
          </a:p>
          <a:p>
            <a:pPr marL="285750" indent="-285750">
              <a:buFontTx/>
              <a:buChar char="-"/>
            </a:pPr>
            <a:r>
              <a:rPr lang="en-US" sz="1400" dirty="0" smtClean="0"/>
              <a:t>Sentiment and emotion analysis</a:t>
            </a:r>
          </a:p>
          <a:p>
            <a:pPr marL="285750" indent="-285750">
              <a:buFontTx/>
              <a:buChar char="-"/>
            </a:pPr>
            <a:r>
              <a:rPr lang="en-US" sz="1400" dirty="0" smtClean="0"/>
              <a:t>Synonyms</a:t>
            </a:r>
          </a:p>
          <a:p>
            <a:pPr marL="285750" indent="-285750">
              <a:buFontTx/>
              <a:buChar char="-"/>
            </a:pPr>
            <a:r>
              <a:rPr lang="en-US" sz="1400" dirty="0"/>
              <a:t>information </a:t>
            </a:r>
            <a:r>
              <a:rPr lang="en-US" sz="1400" dirty="0" smtClean="0"/>
              <a:t>visualization</a:t>
            </a:r>
          </a:p>
          <a:p>
            <a:pPr marL="285750" indent="-285750">
              <a:buFontTx/>
              <a:buChar char="-"/>
            </a:pPr>
            <a:r>
              <a:rPr lang="en-US" sz="1400" dirty="0" smtClean="0"/>
              <a:t>The same object</a:t>
            </a:r>
          </a:p>
          <a:p>
            <a:pPr marL="285750" indent="-285750">
              <a:buFontTx/>
              <a:buChar char="-"/>
            </a:pPr>
            <a:r>
              <a:rPr lang="en-US" sz="1400" dirty="0" smtClean="0"/>
              <a:t>Repaired object</a:t>
            </a:r>
            <a:endParaRPr lang="en-US" sz="1400" dirty="0"/>
          </a:p>
        </p:txBody>
      </p:sp>
      <p:pic>
        <p:nvPicPr>
          <p:cNvPr id="5" name="Picture 4"/>
          <p:cNvPicPr>
            <a:picLocks noChangeAspect="1"/>
          </p:cNvPicPr>
          <p:nvPr/>
        </p:nvPicPr>
        <p:blipFill>
          <a:blip r:embed="rId2"/>
          <a:stretch>
            <a:fillRect/>
          </a:stretch>
        </p:blipFill>
        <p:spPr>
          <a:xfrm rot="10800000">
            <a:off x="3192909" y="3468130"/>
            <a:ext cx="1279807" cy="1303507"/>
          </a:xfrm>
          <a:prstGeom prst="rect">
            <a:avLst/>
          </a:prstGeom>
        </p:spPr>
      </p:pic>
      <p:sp>
        <p:nvSpPr>
          <p:cNvPr id="6" name="Rounded Rectangle 5"/>
          <p:cNvSpPr/>
          <p:nvPr/>
        </p:nvSpPr>
        <p:spPr>
          <a:xfrm>
            <a:off x="5106820" y="3540484"/>
            <a:ext cx="1585204" cy="1152175"/>
          </a:xfrm>
          <a:prstGeom prst="roundRect">
            <a:avLst>
              <a:gd name="adj" fmla="val 842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smtClean="0"/>
              <a:t>Interactive Semantic search</a:t>
            </a:r>
            <a:endParaRPr lang="en-US" sz="1400" dirty="0"/>
          </a:p>
        </p:txBody>
      </p:sp>
      <p:sp>
        <p:nvSpPr>
          <p:cNvPr id="7" name="Right Arrow 6"/>
          <p:cNvSpPr/>
          <p:nvPr/>
        </p:nvSpPr>
        <p:spPr>
          <a:xfrm>
            <a:off x="4578723" y="3930412"/>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ight Arrow 7"/>
          <p:cNvSpPr/>
          <p:nvPr/>
        </p:nvSpPr>
        <p:spPr>
          <a:xfrm>
            <a:off x="6751393" y="3927101"/>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3095897" y="2980323"/>
            <a:ext cx="1524776" cy="369332"/>
          </a:xfrm>
          <a:prstGeom prst="rect">
            <a:avLst/>
          </a:prstGeom>
          <a:noFill/>
        </p:spPr>
        <p:txBody>
          <a:bodyPr wrap="none" rtlCol="0">
            <a:spAutoFit/>
          </a:bodyPr>
          <a:lstStyle/>
          <a:p>
            <a:r>
              <a:rPr lang="en-US" dirty="0" smtClean="0"/>
              <a:t>Initial object</a:t>
            </a:r>
            <a:endParaRPr lang="en-US" dirty="0"/>
          </a:p>
        </p:txBody>
      </p:sp>
      <p:sp>
        <p:nvSpPr>
          <p:cNvPr id="10" name="TextBox 9"/>
          <p:cNvSpPr txBox="1"/>
          <p:nvPr/>
        </p:nvSpPr>
        <p:spPr>
          <a:xfrm>
            <a:off x="5294422" y="2951446"/>
            <a:ext cx="1749197" cy="369332"/>
          </a:xfrm>
          <a:prstGeom prst="rect">
            <a:avLst/>
          </a:prstGeom>
          <a:noFill/>
        </p:spPr>
        <p:txBody>
          <a:bodyPr wrap="none" rtlCol="0">
            <a:spAutoFit/>
          </a:bodyPr>
          <a:lstStyle/>
          <a:p>
            <a:r>
              <a:rPr lang="en-US" dirty="0" smtClean="0"/>
              <a:t>System process</a:t>
            </a:r>
            <a:endParaRPr lang="en-US" dirty="0"/>
          </a:p>
        </p:txBody>
      </p:sp>
      <p:sp>
        <p:nvSpPr>
          <p:cNvPr id="12" name="Right Arrow 11"/>
          <p:cNvSpPr/>
          <p:nvPr/>
        </p:nvSpPr>
        <p:spPr>
          <a:xfrm rot="16200000">
            <a:off x="5447879" y="4995031"/>
            <a:ext cx="903086"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a:off x="4472716" y="5682019"/>
            <a:ext cx="2946101" cy="715883"/>
          </a:xfrm>
          <a:prstGeom prst="roundRect">
            <a:avLst>
              <a:gd name="adj" fmla="val 8425"/>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Semantic metadata enrichment</a:t>
            </a:r>
            <a:endParaRPr lang="en-US" sz="1400" dirty="0"/>
          </a:p>
        </p:txBody>
      </p:sp>
      <p:sp>
        <p:nvSpPr>
          <p:cNvPr id="15" name="Bent Arrow 14"/>
          <p:cNvSpPr/>
          <p:nvPr/>
        </p:nvSpPr>
        <p:spPr>
          <a:xfrm rot="10800000">
            <a:off x="7466186" y="5318958"/>
            <a:ext cx="1447506" cy="955924"/>
          </a:xfrm>
          <a:prstGeom prst="bentArrow">
            <a:avLst>
              <a:gd name="adj1" fmla="val 25000"/>
              <a:gd name="adj2" fmla="val 23795"/>
              <a:gd name="adj3" fmla="val 25000"/>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6" name="TextBox 15"/>
          <p:cNvSpPr txBox="1"/>
          <p:nvPr/>
        </p:nvSpPr>
        <p:spPr>
          <a:xfrm>
            <a:off x="7703345" y="5554407"/>
            <a:ext cx="930063" cy="369332"/>
          </a:xfrm>
          <a:prstGeom prst="rect">
            <a:avLst/>
          </a:prstGeom>
          <a:noFill/>
        </p:spPr>
        <p:txBody>
          <a:bodyPr wrap="none" rtlCol="0">
            <a:spAutoFit/>
          </a:bodyPr>
          <a:lstStyle/>
          <a:p>
            <a:r>
              <a:rPr lang="en-US" dirty="0" smtClean="0"/>
              <a:t>Update</a:t>
            </a:r>
            <a:endParaRPr lang="en-US" dirty="0"/>
          </a:p>
        </p:txBody>
      </p:sp>
      <p:sp>
        <p:nvSpPr>
          <p:cNvPr id="17" name="Rounded Rectangle 16"/>
          <p:cNvSpPr/>
          <p:nvPr/>
        </p:nvSpPr>
        <p:spPr>
          <a:xfrm>
            <a:off x="10543957" y="3758631"/>
            <a:ext cx="1337291" cy="715883"/>
          </a:xfrm>
          <a:prstGeom prst="roundRect">
            <a:avLst>
              <a:gd name="adj" fmla="val 8425"/>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400" dirty="0" smtClean="0"/>
              <a:t>Users’ contributions</a:t>
            </a:r>
            <a:endParaRPr lang="en-US" sz="1400" dirty="0"/>
          </a:p>
        </p:txBody>
      </p:sp>
      <p:sp>
        <p:nvSpPr>
          <p:cNvPr id="18" name="Right Arrow 17"/>
          <p:cNvSpPr/>
          <p:nvPr/>
        </p:nvSpPr>
        <p:spPr>
          <a:xfrm rot="10800000">
            <a:off x="9995513" y="3927103"/>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TextBox 18"/>
          <p:cNvSpPr txBox="1"/>
          <p:nvPr/>
        </p:nvSpPr>
        <p:spPr>
          <a:xfrm>
            <a:off x="8012644" y="2386912"/>
            <a:ext cx="1802096" cy="369332"/>
          </a:xfrm>
          <a:prstGeom prst="rect">
            <a:avLst/>
          </a:prstGeom>
          <a:noFill/>
        </p:spPr>
        <p:txBody>
          <a:bodyPr wrap="none" rtlCol="0">
            <a:spAutoFit/>
          </a:bodyPr>
          <a:lstStyle/>
          <a:p>
            <a:r>
              <a:rPr lang="en-US" dirty="0" smtClean="0"/>
              <a:t>Expected result</a:t>
            </a:r>
            <a:endParaRPr lang="en-US" dirty="0"/>
          </a:p>
        </p:txBody>
      </p:sp>
    </p:spTree>
    <p:extLst>
      <p:ext uri="{BB962C8B-B14F-4D97-AF65-F5344CB8AC3E}">
        <p14:creationId xmlns:p14="http://schemas.microsoft.com/office/powerpoint/2010/main" val="414108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14"/>
          <p:cNvGrpSpPr/>
          <p:nvPr/>
        </p:nvGrpSpPr>
        <p:grpSpPr>
          <a:xfrm>
            <a:off x="1268963" y="1660850"/>
            <a:ext cx="8685526" cy="5104910"/>
            <a:chOff x="155575" y="-144463"/>
            <a:chExt cx="11581061" cy="6481014"/>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5"/>
          <p:cNvSpPr>
            <a:spLocks noGrp="1"/>
          </p:cNvSpPr>
          <p:nvPr>
            <p:ph type="title"/>
          </p:nvPr>
        </p:nvSpPr>
        <p:spPr>
          <a:xfrm>
            <a:off x="3095897" y="417376"/>
            <a:ext cx="8623663" cy="808047"/>
          </a:xfrm>
        </p:spPr>
        <p:txBody>
          <a:bodyPr/>
          <a:lstStyle/>
          <a:p>
            <a:r>
              <a:rPr lang="en-US" dirty="0" smtClean="0"/>
              <a:t>Problem</a:t>
            </a:r>
            <a:endParaRPr lang="en-US"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color, texture, shape, and edge information [1][2]. </a:t>
            </a:r>
          </a:p>
          <a:p>
            <a:pPr algn="just">
              <a:lnSpc>
                <a:spcPct val="150000"/>
              </a:lnSpc>
              <a:spcBef>
                <a:spcPts val="1200"/>
              </a:spcBef>
            </a:pPr>
            <a:r>
              <a:rPr lang="en-US" sz="1800" dirty="0" smtClean="0"/>
              <a:t>The </a:t>
            </a:r>
            <a:r>
              <a:rPr lang="en-US" sz="1800" dirty="0"/>
              <a:t>visualizations in </a:t>
            </a:r>
            <a:r>
              <a:rPr lang="en-US" sz="1800" dirty="0" smtClean="0"/>
              <a:t>[3] </a:t>
            </a:r>
            <a:r>
              <a:rPr lang="en-US" sz="1800" dirty="0"/>
              <a:t>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a:t>
            </a:r>
            <a:r>
              <a:rPr lang="en-US" sz="1700" dirty="0" smtClean="0"/>
              <a:t>[4]</a:t>
            </a:r>
            <a:endParaRPr lang="en-US" sz="1700" dirty="0"/>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a:t>
            </a:r>
            <a:r>
              <a:rPr lang="en-US" sz="1700" dirty="0" smtClean="0"/>
              <a:t>[5][6]</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museum[7]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[8] by using CNN</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AI-PowerPoint-Template</Template>
  <TotalTime>1890</TotalTime>
  <Words>2376</Words>
  <Application>Microsoft Office PowerPoint</Application>
  <PresentationFormat>Widescreen</PresentationFormat>
  <Paragraphs>267</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Wingdings</vt:lpstr>
      <vt:lpstr>Office Theme</vt:lpstr>
      <vt:lpstr>A Learning Interactive Semantic Search Engine based on Semantic Metadata Enrichment and Optimized Holographic Knowledgeable Assistant (LUCY) </vt:lpstr>
      <vt:lpstr>Outline</vt:lpstr>
      <vt:lpstr>Definitions</vt:lpstr>
      <vt:lpstr>PowerPoint Presentation</vt:lpstr>
      <vt:lpstr>Definitions</vt:lpstr>
      <vt:lpstr>Definitions</vt:lpstr>
      <vt:lpstr>Problem</vt:lpstr>
      <vt:lpstr>Literature review</vt:lpstr>
      <vt:lpstr>Literature review</vt:lpstr>
      <vt:lpstr>Literature review</vt:lpstr>
      <vt:lpstr>Literature review</vt:lpstr>
      <vt:lpstr>Literature review</vt:lpstr>
      <vt:lpstr>Original works and Limitation</vt:lpstr>
      <vt:lpstr>Challenges</vt:lpstr>
      <vt:lpstr>Challenges</vt:lpstr>
      <vt:lpstr>Proposed idea</vt:lpstr>
      <vt:lpstr>Proposed solution</vt:lpstr>
      <vt:lpstr>Proposed solution</vt:lpstr>
      <vt:lpstr>Proposed solution</vt:lpstr>
      <vt:lpstr>Proposed solution</vt:lpstr>
      <vt:lpstr>Proposed solution</vt:lpstr>
      <vt:lpstr>Proposed Holographic Knowledgeable Assistant</vt:lpstr>
      <vt:lpstr>Proposed the Improved Holographic Knowledgeable Assistant: Display Augment Reality Object</vt:lpstr>
      <vt:lpstr>Proposed the Improved Holographic Knowledgeable Assistant: Display Virtual Reality Object</vt:lpstr>
      <vt:lpstr>Objectives</vt:lpstr>
      <vt:lpstr>Objectives</vt:lpstr>
      <vt:lpstr>Methodology</vt:lpstr>
      <vt:lpstr>Methodology</vt:lpstr>
      <vt:lpstr>Proposed Learning Interactive Semantic Search System</vt:lpstr>
      <vt:lpstr>Expectation result</vt:lpstr>
      <vt:lpstr>Open Source and APIs</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406</cp:revision>
  <dcterms:created xsi:type="dcterms:W3CDTF">2018-01-21T17:44:23Z</dcterms:created>
  <dcterms:modified xsi:type="dcterms:W3CDTF">2018-02-25T22:51:20Z</dcterms:modified>
</cp:coreProperties>
</file>