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73" r:id="rId10"/>
    <p:sldId id="261" r:id="rId11"/>
    <p:sldId id="272" r:id="rId12"/>
    <p:sldId id="262" r:id="rId13"/>
    <p:sldId id="263" r:id="rId14"/>
    <p:sldId id="270" r:id="rId15"/>
    <p:sldId id="264"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05/02/2018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05/02/2018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05/02/2018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05/02/2018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05/02/2018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05/02/2018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05/02/2018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05/02/2018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05/02/2018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05/02/2018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 Id="rId9" Type="http://schemas.openxmlformats.org/officeDocument/2006/relationships/image" Target="../media/image29.jpe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endParaRPr lang="en-US" sz="2000" b="1" dirty="0" smtClean="0"/>
          </a:p>
          <a:p>
            <a:r>
              <a:rPr lang="en-US" sz="2000" b="1" dirty="0" smtClean="0"/>
              <a:t>Prof</a:t>
            </a:r>
            <a:r>
              <a:rPr lang="en-US" sz="2000" b="1" dirty="0" smtClean="0"/>
              <a:t>.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sz="2400" dirty="0" smtClean="0"/>
              <a:t>Identify and recognize the object with the “private feature” of artwork, specimen, whatever</a:t>
            </a:r>
          </a:p>
          <a:p>
            <a:pPr algn="just">
              <a:lnSpc>
                <a:spcPct val="170000"/>
              </a:lnSpc>
            </a:pPr>
            <a:r>
              <a:rPr lang="en-US" sz="2400" dirty="0" smtClean="0"/>
              <a:t>Faster handling of responding for real time used cases</a:t>
            </a:r>
          </a:p>
          <a:p>
            <a:pPr algn="just">
              <a:lnSpc>
                <a:spcPct val="170000"/>
              </a:lnSpc>
            </a:pPr>
            <a:r>
              <a:rPr lang="en-US" sz="2400" dirty="0" smtClean="0"/>
              <a:t>Data </a:t>
            </a:r>
            <a:r>
              <a:rPr lang="en-US" sz="2400" dirty="0"/>
              <a:t>authenticity, confidentiality, ready, and integrity for </a:t>
            </a:r>
            <a:r>
              <a:rPr lang="en-US" sz="2400" dirty="0" smtClean="0"/>
              <a:t>real time applications</a:t>
            </a:r>
          </a:p>
          <a:p>
            <a:pPr algn="just">
              <a:lnSpc>
                <a:spcPct val="170000"/>
              </a:lnSpc>
            </a:pPr>
            <a:r>
              <a:rPr lang="en-US" sz="2400" dirty="0" smtClean="0"/>
              <a:t>The </a:t>
            </a:r>
            <a:r>
              <a:rPr lang="en-US" sz="2400" dirty="0"/>
              <a:t>expectation of users for huge amount of objects to search among</a:t>
            </a:r>
          </a:p>
          <a:p>
            <a:pPr algn="just">
              <a:lnSpc>
                <a:spcPct val="170000"/>
              </a:lnSpc>
            </a:pPr>
            <a:r>
              <a:rPr lang="en-US" sz="2400" dirty="0" smtClean="0"/>
              <a:t>Sometimes </a:t>
            </a:r>
            <a:r>
              <a:rPr lang="en-US" sz="2400" dirty="0"/>
              <a:t>incompleteness query specification seems to be a challenge</a:t>
            </a:r>
          </a:p>
          <a:p>
            <a:pPr algn="just">
              <a:lnSpc>
                <a:spcPct val="170000"/>
              </a:lnSpc>
            </a:pPr>
            <a:r>
              <a:rPr lang="en-US" sz="2400" dirty="0" smtClean="0"/>
              <a:t>Incomplete </a:t>
            </a:r>
            <a:r>
              <a:rPr lang="en-US" sz="2400" dirty="0"/>
              <a:t>image description is also a </a:t>
            </a:r>
            <a:r>
              <a:rPr lang="en-US" sz="2400" dirty="0" smtClean="0"/>
              <a:t>source </a:t>
            </a:r>
            <a:r>
              <a:rPr lang="en-US" sz="2400" dirty="0"/>
              <a:t>of challenge to an efficient CBIR </a:t>
            </a:r>
            <a:r>
              <a:rPr lang="en-US" sz="2400" dirty="0" smtClean="0"/>
              <a:t>system</a:t>
            </a:r>
          </a:p>
          <a:p>
            <a:pPr algn="just">
              <a:lnSpc>
                <a:spcPct val="170000"/>
              </a:lnSpc>
            </a:pPr>
            <a:r>
              <a:rPr lang="en-US" sz="2400" dirty="0" smtClean="0"/>
              <a:t>The issue related to the semantic gap where it means the lack of coincidence between information that the same data have for a user in a given situation</a:t>
            </a:r>
          </a:p>
          <a:p>
            <a:pPr algn="just">
              <a:lnSpc>
                <a:spcPct val="170000"/>
              </a:lnSpc>
            </a:pPr>
            <a:r>
              <a:rPr lang="en-US" sz="2400" dirty="0"/>
              <a:t>Updating meta-data based on the collected information from each node ( user)</a:t>
            </a:r>
          </a:p>
          <a:p>
            <a:pPr marL="0" indent="0" algn="just">
              <a:lnSpc>
                <a:spcPct val="170000"/>
              </a:lnSpc>
              <a:buNone/>
            </a:pPr>
            <a:endParaRPr lang="en-US" sz="2400" dirty="0" smtClean="0"/>
          </a:p>
          <a:p>
            <a:pPr algn="just">
              <a:lnSpc>
                <a:spcPct val="170000"/>
              </a:lnSpc>
            </a:pPr>
            <a:endParaRPr lang="en-US" sz="2400" dirty="0"/>
          </a:p>
        </p:txBody>
      </p:sp>
    </p:spTree>
    <p:extLst>
      <p:ext uri="{BB962C8B-B14F-4D97-AF65-F5344CB8AC3E}">
        <p14:creationId xmlns:p14="http://schemas.microsoft.com/office/powerpoint/2010/main" val="3400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4" y="2186546"/>
            <a:ext cx="5429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290118" y="469557"/>
            <a:ext cx="2883244" cy="1713470"/>
          </a:xfrm>
          <a:prstGeom prst="wedgeRectCallout">
            <a:avLst>
              <a:gd name="adj1" fmla="val 99433"/>
              <a:gd name="adj2" fmla="val 100213"/>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2514727" y="5325760"/>
            <a:ext cx="2098461" cy="766119"/>
          </a:xfrm>
          <a:prstGeom prst="wedgeRectCallout">
            <a:avLst>
              <a:gd name="adj1" fmla="val 130243"/>
              <a:gd name="adj2" fmla="val -232770"/>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solidFill>
                  <a:schemeClr val="accent4">
                    <a:lumMod val="75000"/>
                  </a:schemeClr>
                </a:solidFill>
              </a:rPr>
              <a:t>Geo-tag information:</a:t>
            </a:r>
          </a:p>
          <a:p>
            <a:r>
              <a:rPr lang="en-US" sz="1200" dirty="0" smtClean="0">
                <a:solidFill>
                  <a:schemeClr val="accent4">
                    <a:lumMod val="75000"/>
                  </a:schemeClr>
                </a:solidFill>
              </a:rPr>
              <a:t>+ geolocation</a:t>
            </a:r>
          </a:p>
          <a:p>
            <a:r>
              <a:rPr lang="en-US" sz="1200" dirty="0" smtClean="0">
                <a:solidFill>
                  <a:schemeClr val="accent4">
                    <a:lumMod val="75000"/>
                  </a:schemeClr>
                </a:solidFill>
              </a:rPr>
              <a:t>+ hashtag information</a:t>
            </a:r>
          </a:p>
        </p:txBody>
      </p:sp>
      <p:sp>
        <p:nvSpPr>
          <p:cNvPr id="8" name="Rectangular Callout 7"/>
          <p:cNvSpPr/>
          <p:nvPr/>
        </p:nvSpPr>
        <p:spPr>
          <a:xfrm>
            <a:off x="6094069" y="5086864"/>
            <a:ext cx="2098461" cy="766119"/>
          </a:xfrm>
          <a:prstGeom prst="wedgeRectCallout">
            <a:avLst>
              <a:gd name="adj1" fmla="val 130243"/>
              <a:gd name="adj2" fmla="val -232770"/>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solidFill>
                  <a:srgbClr val="F711DC"/>
                </a:solidFill>
              </a:rPr>
              <a:t>QR codes information:</a:t>
            </a:r>
          </a:p>
          <a:p>
            <a:r>
              <a:rPr lang="en-US" sz="1200" dirty="0" smtClean="0">
                <a:solidFill>
                  <a:srgbClr val="F711DC"/>
                </a:solidFill>
              </a:rPr>
              <a:t>+ ID of the items in the museum</a:t>
            </a:r>
          </a:p>
        </p:txBody>
      </p:sp>
      <p:sp>
        <p:nvSpPr>
          <p:cNvPr id="7" name="Rectangular Callout 6"/>
          <p:cNvSpPr/>
          <p:nvPr/>
        </p:nvSpPr>
        <p:spPr>
          <a:xfrm>
            <a:off x="8369643" y="469557"/>
            <a:ext cx="3212757" cy="1205129"/>
          </a:xfrm>
          <a:prstGeom prst="wedgeRectCallout">
            <a:avLst>
              <a:gd name="adj1" fmla="val -77952"/>
              <a:gd name="adj2" fmla="val 154260"/>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features</a:t>
            </a:r>
            <a:endParaRPr lang="en-US" sz="1600" dirty="0">
              <a:solidFill>
                <a:schemeClr val="accent5"/>
              </a:solidFill>
            </a:endParaRPr>
          </a:p>
        </p:txBody>
      </p:sp>
    </p:spTree>
    <p:extLst>
      <p:ext uri="{BB962C8B-B14F-4D97-AF65-F5344CB8AC3E}">
        <p14:creationId xmlns:p14="http://schemas.microsoft.com/office/powerpoint/2010/main" val="99137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gn="just"/>
            <a:r>
              <a:rPr lang="en-US" sz="2000" dirty="0" smtClean="0"/>
              <a:t>Enhance privacy virtual assistance in Library and Museum </a:t>
            </a:r>
          </a:p>
          <a:p>
            <a:pPr marL="0" indent="0" algn="just">
              <a:buNone/>
            </a:pPr>
            <a:endParaRPr lang="en-US" sz="2000" dirty="0" smtClean="0"/>
          </a:p>
          <a:p>
            <a:pPr algn="just"/>
            <a:r>
              <a:rPr lang="en-US" sz="2000" dirty="0" smtClean="0"/>
              <a:t>Improve the accuracy and performance of object recognizing to detect the “private feature” of each artwork, specimen in the museum,  or person, car, furniture, the original of items, etc., </a:t>
            </a:r>
          </a:p>
          <a:p>
            <a:pPr marL="0" indent="0" algn="just">
              <a:buNone/>
            </a:pPr>
            <a:endParaRPr lang="en-US" sz="2000" dirty="0" smtClean="0"/>
          </a:p>
          <a:p>
            <a:pPr algn="just"/>
            <a:r>
              <a:rPr lang="en-US" sz="2000" dirty="0" smtClean="0"/>
              <a:t>Design automatically category mechanism for object recognition, and application development as well as for detecting “private feature” of each artwork and specimen</a:t>
            </a:r>
          </a:p>
          <a:p>
            <a:pPr marL="0" indent="0" algn="just">
              <a:buNone/>
            </a:pPr>
            <a:endParaRPr lang="en-US" sz="2000" dirty="0" smtClean="0"/>
          </a:p>
          <a:p>
            <a:pPr algn="just"/>
            <a:r>
              <a:rPr lang="en-US" sz="2000" dirty="0" smtClean="0"/>
              <a:t>Develop algorithms and applications based on the given metadata of the library, museum, or open data</a:t>
            </a:r>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800" dirty="0" smtClean="0"/>
              <a:t>Exploit the Artificial, Deep, Recurrent, Convolutional neural networks (</a:t>
            </a:r>
            <a:r>
              <a:rPr lang="en-US" sz="1800" dirty="0" smtClean="0"/>
              <a:t>ANN,DNN,RNN,CNN</a:t>
            </a:r>
            <a:r>
              <a:rPr lang="en-US" sz="1800" dirty="0" smtClean="0"/>
              <a:t>), Supervised, Unsupervised, and Deep </a:t>
            </a:r>
            <a:r>
              <a:rPr lang="en-US" sz="1800" dirty="0" smtClean="0"/>
              <a:t>Reinforcement </a:t>
            </a:r>
            <a:r>
              <a:rPr lang="en-US" sz="1800" dirty="0" smtClean="0"/>
              <a:t>learning, </a:t>
            </a:r>
            <a:r>
              <a:rPr lang="en-US" sz="1800" dirty="0" smtClean="0"/>
              <a:t>Search Engine </a:t>
            </a:r>
            <a:r>
              <a:rPr lang="en-US" sz="1800" dirty="0" smtClean="0"/>
              <a:t>algorithm to improve the quality of object recognition</a:t>
            </a:r>
            <a:r>
              <a:rPr lang="en-US" sz="1800" dirty="0" smtClean="0"/>
              <a:t>.</a:t>
            </a:r>
          </a:p>
          <a:p>
            <a:pPr algn="just"/>
            <a:r>
              <a:rPr lang="en-US" sz="1800" dirty="0" smtClean="0"/>
              <a:t>Generate the Holographic, Virtual and </a:t>
            </a:r>
            <a:r>
              <a:rPr lang="en-US" sz="1800" dirty="0"/>
              <a:t>Augmented </a:t>
            </a:r>
            <a:r>
              <a:rPr lang="en-US" sz="1800" dirty="0" smtClean="0"/>
              <a:t>reality to make an impressive and efficient visual item</a:t>
            </a:r>
            <a:endParaRPr lang="en-US" sz="1800" dirty="0" smtClean="0"/>
          </a:p>
          <a:p>
            <a:pPr algn="just"/>
            <a:r>
              <a:rPr lang="en-US" sz="1800" dirty="0" smtClean="0"/>
              <a:t>Apply a natural language user interface to attempt to answer questions, make recommendation, and perform actions by delegating requests to a set of Internet services</a:t>
            </a:r>
          </a:p>
          <a:p>
            <a:pPr algn="just"/>
            <a:r>
              <a:rPr lang="en-US" sz="1800" dirty="0" smtClean="0"/>
              <a:t>Build-up </a:t>
            </a:r>
            <a:r>
              <a:rPr lang="en-US" sz="1800" dirty="0" smtClean="0"/>
              <a:t>machine learning algorithms and artificial intelligence in order to recognize, analyze and make the explanation of a given object by using smartphone camera</a:t>
            </a:r>
            <a:r>
              <a:rPr lang="en-US" sz="1800" dirty="0" smtClean="0"/>
              <a:t>.</a:t>
            </a:r>
          </a:p>
          <a:p>
            <a:pPr algn="just"/>
            <a:r>
              <a:rPr lang="en-US" sz="1800" dirty="0" smtClean="0"/>
              <a:t>Optimizing and improving the performance of system by considering the boundary geolocation of items </a:t>
            </a:r>
          </a:p>
          <a:p>
            <a:pPr algn="just"/>
            <a:r>
              <a:rPr lang="en-US" sz="1800" dirty="0" smtClean="0"/>
              <a:t>Make </a:t>
            </a:r>
            <a:r>
              <a:rPr lang="en-US" sz="1800" dirty="0" smtClean="0"/>
              <a:t>the approximated verification method to confirm the accuracy of generated information </a:t>
            </a:r>
          </a:p>
          <a:p>
            <a:pPr algn="just"/>
            <a:r>
              <a:rPr lang="en-US" sz="1800" dirty="0" smtClean="0"/>
              <a:t>Update </a:t>
            </a:r>
            <a:r>
              <a:rPr lang="en-US" sz="1800" dirty="0" smtClean="0"/>
              <a:t>the knowledge of the system based on the users’ contributions</a:t>
            </a:r>
          </a:p>
        </p:txBody>
      </p:sp>
    </p:spTree>
    <p:extLst>
      <p:ext uri="{BB962C8B-B14F-4D97-AF65-F5344CB8AC3E}">
        <p14:creationId xmlns:p14="http://schemas.microsoft.com/office/powerpoint/2010/main" val="169481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01956" y="0"/>
            <a:ext cx="1204176" cy="369332"/>
          </a:xfrm>
          <a:prstGeom prst="rect">
            <a:avLst/>
          </a:prstGeom>
          <a:noFill/>
        </p:spPr>
        <p:txBody>
          <a:bodyPr wrap="none" rtlCol="0">
            <a:spAutoFit/>
          </a:bodyPr>
          <a:lstStyle/>
          <a:p>
            <a:r>
              <a:rPr lang="en-US" dirty="0" smtClean="0"/>
              <a:t>Museum 1</a:t>
            </a:r>
            <a:endParaRPr lang="en-US" dirty="0"/>
          </a:p>
        </p:txBody>
      </p:sp>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074287" y="3060714"/>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8347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5523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6791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5487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826979"/>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864406" y="4448175"/>
            <a:ext cx="1204176" cy="369332"/>
          </a:xfrm>
          <a:prstGeom prst="rect">
            <a:avLst/>
          </a:prstGeom>
          <a:noFill/>
        </p:spPr>
        <p:txBody>
          <a:bodyPr wrap="none" rtlCol="0">
            <a:spAutoFit/>
          </a:bodyPr>
          <a:lstStyle/>
          <a:p>
            <a:r>
              <a:rPr lang="en-US" dirty="0" smtClean="0"/>
              <a:t>Museum n</a:t>
            </a:r>
            <a:endParaRPr lang="en-US" dirty="0"/>
          </a:p>
        </p:txBody>
      </p:sp>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9525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8459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2959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4126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39" name="Left-Right Arrow 38"/>
          <p:cNvSpPr/>
          <p:nvPr/>
        </p:nvSpPr>
        <p:spPr>
          <a:xfrm rot="3393065">
            <a:off x="8110162" y="3137754"/>
            <a:ext cx="2625586" cy="265065"/>
          </a:xfrm>
          <a:prstGeom prst="leftRightArrow">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42292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3576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51987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0" name="Picture 16" descr="Image result for interne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3632" y="3386532"/>
            <a:ext cx="871956" cy="87195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335697" y="4186637"/>
            <a:ext cx="1027845" cy="369332"/>
          </a:xfrm>
          <a:prstGeom prst="rect">
            <a:avLst/>
          </a:prstGeom>
          <a:noFill/>
        </p:spPr>
        <p:txBody>
          <a:bodyPr wrap="none" rtlCol="0">
            <a:spAutoFit/>
          </a:bodyPr>
          <a:lstStyle/>
          <a:p>
            <a:r>
              <a:rPr lang="en-US" dirty="0" smtClean="0"/>
              <a:t>Internet</a:t>
            </a:r>
            <a:endParaRPr lang="en-US" dirty="0"/>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Left-Right Arrow 35"/>
          <p:cNvSpPr/>
          <p:nvPr/>
        </p:nvSpPr>
        <p:spPr>
          <a:xfrm rot="3243414">
            <a:off x="3668318" y="2914936"/>
            <a:ext cx="101909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Left-Right Arrow 49"/>
          <p:cNvSpPr/>
          <p:nvPr/>
        </p:nvSpPr>
        <p:spPr>
          <a:xfrm rot="1402248">
            <a:off x="5006963" y="4364670"/>
            <a:ext cx="2779795"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2" y="2970584"/>
            <a:ext cx="510044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20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0274" y="320563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9"/>
            <a:ext cx="8623663" cy="4387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4" y="2186546"/>
            <a:ext cx="5429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290118" y="469557"/>
            <a:ext cx="2883244" cy="1713470"/>
          </a:xfrm>
          <a:prstGeom prst="wedgeRectCallout">
            <a:avLst>
              <a:gd name="adj1" fmla="val 99433"/>
              <a:gd name="adj2" fmla="val 100213"/>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2" name="Rectangle 1"/>
          <p:cNvSpPr/>
          <p:nvPr/>
        </p:nvSpPr>
        <p:spPr>
          <a:xfrm>
            <a:off x="6016528" y="4587102"/>
            <a:ext cx="4391074" cy="307777"/>
          </a:xfrm>
          <a:prstGeom prst="rect">
            <a:avLst/>
          </a:prstGeom>
        </p:spPr>
        <p:txBody>
          <a:bodyPr wrap="none">
            <a:spAutoFit/>
          </a:bodyPr>
          <a:lstStyle/>
          <a:p>
            <a:r>
              <a:rPr lang="en-US" sz="1400" dirty="0" smtClean="0"/>
              <a:t>Source: https</a:t>
            </a:r>
            <a:r>
              <a:rPr lang="en-US" sz="1400" dirty="0"/>
              <a:t>://uqr.me/blog/qr-codes-in-museums/</a:t>
            </a:r>
          </a:p>
        </p:txBody>
      </p:sp>
    </p:spTree>
    <p:extLst>
      <p:ext uri="{BB962C8B-B14F-4D97-AF65-F5344CB8AC3E}">
        <p14:creationId xmlns:p14="http://schemas.microsoft.com/office/powerpoint/2010/main" val="358219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884</TotalTime>
  <Words>1227</Words>
  <Application>Microsoft Office PowerPoint</Application>
  <PresentationFormat>Custom</PresentationFormat>
  <Paragraphs>125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 advance algorithm for a new virtual assistance: What is it?</vt:lpstr>
      <vt:lpstr>Outline</vt:lpstr>
      <vt:lpstr>Artificial intelligence (AI) forecast </vt:lpstr>
      <vt:lpstr>AI virtual assistants</vt:lpstr>
      <vt:lpstr>PowerPoint Presentation</vt:lpstr>
      <vt:lpstr>Literature review</vt:lpstr>
      <vt:lpstr>Literature review</vt:lpstr>
      <vt:lpstr>Literature review</vt:lpstr>
      <vt:lpstr>PowerPoint Presentation</vt:lpstr>
      <vt:lpstr>Challenges</vt:lpstr>
      <vt:lpstr>PowerPoint Presentation</vt:lpstr>
      <vt:lpstr>Objectives</vt:lpstr>
      <vt:lpstr>Methodology</vt:lpstr>
      <vt:lpstr>PowerPoint Presentation</vt:lpstr>
      <vt:lpstr>Study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Toshiba</cp:lastModifiedBy>
  <cp:revision>181</cp:revision>
  <dcterms:created xsi:type="dcterms:W3CDTF">2018-01-21T17:44:23Z</dcterms:created>
  <dcterms:modified xsi:type="dcterms:W3CDTF">2018-02-05T12:39:12Z</dcterms:modified>
</cp:coreProperties>
</file>