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84" r:id="rId4"/>
    <p:sldId id="290" r:id="rId5"/>
    <p:sldId id="289" r:id="rId6"/>
    <p:sldId id="286" r:id="rId7"/>
    <p:sldId id="269" r:id="rId8"/>
    <p:sldId id="265" r:id="rId9"/>
    <p:sldId id="267" r:id="rId10"/>
    <p:sldId id="287" r:id="rId11"/>
    <p:sldId id="268" r:id="rId12"/>
    <p:sldId id="280" r:id="rId13"/>
    <p:sldId id="273" r:id="rId14"/>
    <p:sldId id="261" r:id="rId15"/>
    <p:sldId id="288" r:id="rId16"/>
    <p:sldId id="272" r:id="rId17"/>
    <p:sldId id="276" r:id="rId18"/>
    <p:sldId id="277" r:id="rId19"/>
    <p:sldId id="275" r:id="rId20"/>
    <p:sldId id="278" r:id="rId21"/>
    <p:sldId id="279" r:id="rId22"/>
    <p:sldId id="281" r:id="rId23"/>
    <p:sldId id="282" r:id="rId24"/>
    <p:sldId id="283" r:id="rId25"/>
    <p:sldId id="295" r:id="rId26"/>
    <p:sldId id="262" r:id="rId27"/>
    <p:sldId id="293" r:id="rId28"/>
    <p:sldId id="263" r:id="rId29"/>
    <p:sldId id="292" r:id="rId30"/>
    <p:sldId id="270" r:id="rId31"/>
    <p:sldId id="291" r:id="rId32"/>
    <p:sldId id="294" r:id="rId33"/>
    <p:sldId id="264" r:id="rId34"/>
    <p:sldId id="27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1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76640" autoAdjust="0"/>
  </p:normalViewPr>
  <p:slideViewPr>
    <p:cSldViewPr snapToGrid="0">
      <p:cViewPr>
        <p:scale>
          <a:sx n="75" d="100"/>
          <a:sy n="75" d="100"/>
        </p:scale>
        <p:origin x="1896" y="3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C4E92-212B-4A54-935F-3DF092F42118}" type="datetimeFigureOut">
              <a:rPr lang="en-US" smtClean="0"/>
              <a:t>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22929-3680-45FB-BA9F-03424CDC7060}" type="slidenum">
              <a:rPr lang="en-US" smtClean="0"/>
              <a:t>‹#›</a:t>
            </a:fld>
            <a:endParaRPr lang="en-US"/>
          </a:p>
        </p:txBody>
      </p:sp>
    </p:spTree>
    <p:extLst>
      <p:ext uri="{BB962C8B-B14F-4D97-AF65-F5344CB8AC3E}">
        <p14:creationId xmlns:p14="http://schemas.microsoft.com/office/powerpoint/2010/main" val="215065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Semantic relationships between content, persons, organizations, events and places are defined and curated in the master metadata catalogue. </a:t>
            </a:r>
          </a:p>
          <a:p>
            <a:r>
              <a:rPr lang="en-US" sz="1200" b="1" i="0" u="none" strike="noStrike" kern="1200" baseline="0" dirty="0" smtClean="0">
                <a:solidFill>
                  <a:schemeClr val="tx1"/>
                </a:solidFill>
                <a:latin typeface="+mn-lt"/>
                <a:ea typeface="+mn-ea"/>
                <a:cs typeface="+mn-cs"/>
              </a:rPr>
              <a:t>Topics and sentiments are extracted (where possible) from the content, its context and related objects. </a:t>
            </a:r>
            <a:endParaRPr lang="en-US" b="1" dirty="0"/>
          </a:p>
        </p:txBody>
      </p:sp>
      <p:sp>
        <p:nvSpPr>
          <p:cNvPr id="4" name="Slide Number Placeholder 3"/>
          <p:cNvSpPr>
            <a:spLocks noGrp="1"/>
          </p:cNvSpPr>
          <p:nvPr>
            <p:ph type="sldNum" sz="quarter" idx="10"/>
          </p:nvPr>
        </p:nvSpPr>
        <p:spPr/>
        <p:txBody>
          <a:bodyPr/>
          <a:lstStyle/>
          <a:p>
            <a:fld id="{84822929-3680-45FB-BA9F-03424CDC7060}" type="slidenum">
              <a:rPr lang="en-US" smtClean="0"/>
              <a:t>3</a:t>
            </a:fld>
            <a:endParaRPr lang="en-US"/>
          </a:p>
        </p:txBody>
      </p:sp>
    </p:spTree>
    <p:extLst>
      <p:ext uri="{BB962C8B-B14F-4D97-AF65-F5344CB8AC3E}">
        <p14:creationId xmlns:p14="http://schemas.microsoft.com/office/powerpoint/2010/main" val="297371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5896" y="1083174"/>
            <a:ext cx="8623663"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3095896" y="3562849"/>
            <a:ext cx="86236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95896" y="1709738"/>
            <a:ext cx="8251553"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3095896" y="4589463"/>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95897" y="1825625"/>
            <a:ext cx="420624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21880" y="1825625"/>
            <a:ext cx="429768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95897" y="352062"/>
            <a:ext cx="862366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95894" y="1668100"/>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95895" y="2492012"/>
            <a:ext cx="438912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602583" y="1668100"/>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602583" y="2492012"/>
            <a:ext cx="411697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65138"/>
            <a:ext cx="3099980"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348548"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95897"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5897" y="457200"/>
            <a:ext cx="2677886"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909852" y="457200"/>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095897" y="2057400"/>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897" y="417376"/>
            <a:ext cx="862366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95897" y="1841862"/>
            <a:ext cx="8623663"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95897"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2/26/2018</a:t>
            </a:fld>
            <a:endParaRPr lang="en-US"/>
          </a:p>
        </p:txBody>
      </p:sp>
      <p:sp>
        <p:nvSpPr>
          <p:cNvPr id="5" name="Footer Placeholder 4"/>
          <p:cNvSpPr>
            <a:spLocks noGrp="1"/>
          </p:cNvSpPr>
          <p:nvPr>
            <p:ph type="ftr" sz="quarter" idx="3"/>
          </p:nvPr>
        </p:nvSpPr>
        <p:spPr>
          <a:xfrm>
            <a:off x="5909853"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15647"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s231n.stanford.edu/reports/2017/pdfs/410.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31.xml.rels><?xml version="1.0" encoding="UTF-8" standalone="yes"?>
<Relationships xmlns="http://schemas.openxmlformats.org/package/2006/relationships"><Relationship Id="rId8" Type="http://schemas.openxmlformats.org/officeDocument/2006/relationships/hyperlink" Target="https://en.wikipedia.org/wiki/Mona_Lisa" TargetMode="External"/><Relationship Id="rId3" Type="http://schemas.openxmlformats.org/officeDocument/2006/relationships/image" Target="../media/image42.jpeg"/><Relationship Id="rId7" Type="http://schemas.openxmlformats.org/officeDocument/2006/relationships/hyperlink" Target="https://en.wikipedia.org/wiki/Lisa_Gherardini" TargetMode="External"/><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hyperlink" Target="https://en.wikipedia.org/wiki/Populus" TargetMode="External"/><Relationship Id="rId5" Type="http://schemas.openxmlformats.org/officeDocument/2006/relationships/hyperlink" Target="https://en.wikipedia.org/wiki/Oil_painting" TargetMode="External"/><Relationship Id="rId4" Type="http://schemas.openxmlformats.org/officeDocument/2006/relationships/hyperlink" Target="https://en.wikipedia.org/wiki/Leonardo_da_Vinci" TargetMode="External"/><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hyperlink" Target="https://www.sketchup.com/products/sketchup-pro/new-in-2018" TargetMode="External"/><Relationship Id="rId3" Type="http://schemas.openxmlformats.org/officeDocument/2006/relationships/hyperlink" Target="https://www.mathworks.com/help/vision/examples/semantic-segmentation-using-deep-learning.html" TargetMode="External"/><Relationship Id="rId7" Type="http://schemas.openxmlformats.org/officeDocument/2006/relationships/hyperlink" Target="https://elements.envato.com/3d?gclid=Cj0KCQiA2snUBRDfARIsAIGfpqF9iGf6gdiHK4691u-YgdDoMGX0E1PdR4_tx-FJ1f8o2G-OOiLl5J4aAve8EALw_wcB" TargetMode="External"/><Relationship Id="rId2" Type="http://schemas.openxmlformats.org/officeDocument/2006/relationships/hyperlink" Target="https://www.programmableweb.com/category/recognition/source-code" TargetMode="External"/><Relationship Id="rId1" Type="http://schemas.openxmlformats.org/officeDocument/2006/relationships/slideLayout" Target="../slideLayouts/slideLayout2.xml"/><Relationship Id="rId6" Type="http://schemas.openxmlformats.org/officeDocument/2006/relationships/hyperlink" Target="https://www.programmableweb.com/category/recognition/api" TargetMode="External"/><Relationship Id="rId5" Type="http://schemas.openxmlformats.org/officeDocument/2006/relationships/hyperlink" Target="https://www.opensemanticsearch.org/" TargetMode="External"/><Relationship Id="rId4" Type="http://schemas.openxmlformats.org/officeDocument/2006/relationships/hyperlink" Target="https://www.mathworks.com/discovery/object-detection.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e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hyperlink" Target="CBIR.xls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3600" dirty="0"/>
              <a:t>A Learning Interactive Semantic Search Engine based on Semantic Metadata Enrichment and Optimized Holographic Knowledgeable Assistant (LUCY) </a:t>
            </a:r>
            <a:endParaRPr lang="en-US" sz="3600" dirty="0"/>
          </a:p>
        </p:txBody>
      </p:sp>
      <p:sp>
        <p:nvSpPr>
          <p:cNvPr id="3" name="Subtitle 2"/>
          <p:cNvSpPr>
            <a:spLocks noGrp="1"/>
          </p:cNvSpPr>
          <p:nvPr>
            <p:ph type="subTitle" idx="1"/>
          </p:nvPr>
        </p:nvSpPr>
        <p:spPr>
          <a:xfrm>
            <a:off x="3095896" y="4662615"/>
            <a:ext cx="8623663" cy="1696996"/>
          </a:xfrm>
        </p:spPr>
        <p:txBody>
          <a:bodyPr>
            <a:normAutofit/>
          </a:bodyPr>
          <a:lstStyle/>
          <a:p>
            <a:r>
              <a:rPr lang="en-US" sz="2800" dirty="0" smtClean="0"/>
              <a:t>Student: Do Dung Vu</a:t>
            </a:r>
          </a:p>
          <a:p>
            <a:pPr algn="just"/>
            <a:endParaRPr lang="en-US" sz="2000" dirty="0" smtClean="0"/>
          </a:p>
          <a:p>
            <a:r>
              <a:rPr lang="en-US" sz="2000" b="1" dirty="0" smtClean="0"/>
              <a:t>Supervised by: </a:t>
            </a:r>
          </a:p>
          <a:p>
            <a:r>
              <a:rPr lang="en-US" sz="2000" b="1" dirty="0" smtClean="0"/>
              <a:t>Prof. Sylvie </a:t>
            </a:r>
            <a:r>
              <a:rPr lang="en-US" sz="2000" b="1" dirty="0" err="1" smtClean="0"/>
              <a:t>Ratté</a:t>
            </a:r>
            <a:r>
              <a:rPr lang="en-US" sz="2000" b="1" dirty="0" smtClean="0"/>
              <a:t> and Dr. Ronald </a:t>
            </a:r>
            <a:r>
              <a:rPr lang="en-US" sz="2000" b="1" dirty="0" err="1" smtClean="0"/>
              <a:t>Brisebois</a:t>
            </a:r>
            <a:endParaRPr lang="en-US" sz="2000" b="1" dirty="0" smtClean="0"/>
          </a:p>
          <a:p>
            <a:endParaRPr lang="en-US" sz="2000" b="1" dirty="0" smtClean="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654188"/>
          </a:xfrm>
        </p:spPr>
        <p:txBody>
          <a:bodyPr>
            <a:normAutofit fontScale="92500" lnSpcReduction="20000"/>
          </a:bodyPr>
          <a:lstStyle/>
          <a:p>
            <a:pPr algn="just">
              <a:lnSpc>
                <a:spcPct val="150000"/>
              </a:lnSpc>
            </a:pPr>
            <a:r>
              <a:rPr lang="en-US" sz="1600" dirty="0"/>
              <a:t>Customized expression recognition for performance-driven cutout character animation[9] by using deep  convolutional neural network</a:t>
            </a:r>
          </a:p>
          <a:p>
            <a:pPr algn="just">
              <a:lnSpc>
                <a:spcPct val="150000"/>
              </a:lnSpc>
            </a:pPr>
            <a:r>
              <a:rPr lang="en-US" sz="1600" dirty="0" err="1"/>
              <a:t>ArtWork</a:t>
            </a:r>
            <a:r>
              <a:rPr lang="en-US" sz="1600" dirty="0"/>
              <a:t> recognition in 360 degree [10] by using a 32- </a:t>
            </a:r>
            <a:r>
              <a:rPr lang="en-US" sz="1600" dirty="0" err="1"/>
              <a:t>hedron</a:t>
            </a:r>
            <a:r>
              <a:rPr lang="en-US" sz="1600" dirty="0"/>
              <a:t> based rectilinear projection and the well-known scale invariant feature transform.</a:t>
            </a:r>
          </a:p>
          <a:p>
            <a:pPr algn="just">
              <a:lnSpc>
                <a:spcPct val="150000"/>
              </a:lnSpc>
            </a:pPr>
            <a:r>
              <a:rPr lang="en-US" sz="1600" dirty="0"/>
              <a:t>3D Pose estimation [11</a:t>
            </a:r>
            <a:r>
              <a:rPr lang="en-US" sz="1600" dirty="0" smtClean="0"/>
              <a:t>]</a:t>
            </a:r>
          </a:p>
          <a:p>
            <a:pPr algn="just">
              <a:lnSpc>
                <a:spcPct val="150000"/>
              </a:lnSpc>
            </a:pPr>
            <a:r>
              <a:rPr lang="en-US" sz="1600" dirty="0"/>
              <a:t>Maintain the standard of user experience while serving its purpose of finding relevant data with meaning [12</a:t>
            </a:r>
            <a:r>
              <a:rPr lang="en-US" sz="1600" dirty="0" smtClean="0"/>
              <a:t>]</a:t>
            </a:r>
          </a:p>
          <a:p>
            <a:pPr algn="just">
              <a:lnSpc>
                <a:spcPct val="150000"/>
              </a:lnSpc>
            </a:pPr>
            <a:r>
              <a:rPr lang="en-US" sz="1600" dirty="0" smtClean="0"/>
              <a:t>Semantic metadata analysis ecosystem to support harvesting according to a metadata model and mapping ontology model is proposed in [13] </a:t>
            </a:r>
          </a:p>
          <a:p>
            <a:pPr algn="just">
              <a:lnSpc>
                <a:spcPct val="150000"/>
              </a:lnSpc>
            </a:pPr>
            <a:r>
              <a:rPr lang="en-US" sz="1600" dirty="0" smtClean="0"/>
              <a:t>Generated semantic to pics by text, and multimedia content analysis using the BM-Scalable Annotation-based Topic Detection algorithm is proposed in [14]</a:t>
            </a:r>
          </a:p>
          <a:p>
            <a:pPr algn="just">
              <a:lnSpc>
                <a:spcPct val="150000"/>
              </a:lnSpc>
            </a:pPr>
            <a:r>
              <a:rPr lang="en-US" sz="1600" dirty="0"/>
              <a:t>Display the item as a holographic [15] Augment reality [16] and Virtual reality [17</a:t>
            </a:r>
            <a:r>
              <a:rPr lang="en-US" sz="1600" dirty="0" smtClean="0"/>
              <a:t>]</a:t>
            </a:r>
            <a:endParaRPr lang="en-US" sz="1600" dirty="0"/>
          </a:p>
        </p:txBody>
      </p:sp>
    </p:spTree>
    <p:extLst>
      <p:ext uri="{BB962C8B-B14F-4D97-AF65-F5344CB8AC3E}">
        <p14:creationId xmlns:p14="http://schemas.microsoft.com/office/powerpoint/2010/main" val="242985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3095897" y="1841862"/>
            <a:ext cx="8623663" cy="4825638"/>
          </a:xfrm>
        </p:spPr>
        <p:txBody>
          <a:bodyPr>
            <a:noAutofit/>
          </a:bodyPr>
          <a:lstStyle/>
          <a:p>
            <a:r>
              <a:rPr lang="en-US" sz="1100" dirty="0" smtClean="0"/>
              <a:t>[1] L. Bo X. Ren, and D. Fox, “Unsupervised feature learning for RBG-D based object recognition”,</a:t>
            </a:r>
            <a:r>
              <a:rPr lang="en-US" sz="1100" dirty="0"/>
              <a:t> </a:t>
            </a:r>
            <a:r>
              <a:rPr lang="en-US" sz="1100" dirty="0" smtClean="0"/>
              <a:t>in </a:t>
            </a:r>
            <a:r>
              <a:rPr lang="en-US" sz="1100" i="1" dirty="0" smtClean="0"/>
              <a:t>Experimental Robotics,</a:t>
            </a:r>
            <a:r>
              <a:rPr lang="en-US" sz="1100" dirty="0" smtClean="0"/>
              <a:t> Springer, 2013, pp. 387-402</a:t>
            </a:r>
          </a:p>
          <a:p>
            <a:r>
              <a:rPr lang="en-US" sz="1100" dirty="0" smtClean="0"/>
              <a:t>[2] Y. Cheng, X. </a:t>
            </a:r>
            <a:r>
              <a:rPr lang="en-US" sz="1100" dirty="0" err="1" smtClean="0"/>
              <a:t>Xhao</a:t>
            </a:r>
            <a:r>
              <a:rPr lang="en-US" sz="1100" dirty="0" smtClean="0"/>
              <a:t>, K. Huang, and T. Tan, “Semi-supervised learning and feature evaluation for RGB-D object recognition”,</a:t>
            </a:r>
            <a:r>
              <a:rPr lang="en-US" sz="1100" i="1" dirty="0" smtClean="0"/>
              <a:t> </a:t>
            </a:r>
            <a:r>
              <a:rPr lang="en-US" sz="1100" i="1" dirty="0" err="1" smtClean="0"/>
              <a:t>Comput</a:t>
            </a:r>
            <a:r>
              <a:rPr lang="en-US" sz="1100" i="1" dirty="0" smtClean="0"/>
              <a:t>. Vis. Image Understand, </a:t>
            </a:r>
            <a:r>
              <a:rPr lang="en-US" sz="1100" dirty="0" smtClean="0"/>
              <a:t>vol. 139, pp. 149-160, Oct, 2015</a:t>
            </a:r>
          </a:p>
          <a:p>
            <a:r>
              <a:rPr lang="en-US" sz="1100" dirty="0" smtClean="0"/>
              <a:t>[3] </a:t>
            </a:r>
            <a:r>
              <a:rPr lang="en-US" sz="1100" dirty="0" err="1" smtClean="0"/>
              <a:t>J.Donahue</a:t>
            </a:r>
            <a:r>
              <a:rPr lang="en-US" sz="1100" dirty="0" smtClean="0"/>
              <a:t> </a:t>
            </a:r>
            <a:r>
              <a:rPr lang="en-US" sz="1100" i="1" dirty="0" smtClean="0"/>
              <a:t>et al. </a:t>
            </a:r>
            <a:r>
              <a:rPr lang="en-US" sz="1100" dirty="0" smtClean="0"/>
              <a:t>(2013). </a:t>
            </a:r>
            <a:r>
              <a:rPr lang="en-US" sz="1100" dirty="0" err="1" smtClean="0"/>
              <a:t>DeCAF</a:t>
            </a:r>
            <a:r>
              <a:rPr lang="en-US" sz="1100" dirty="0" smtClean="0"/>
              <a:t>: A deep convolutional activation feature for generic visual recognition”, [Online]</a:t>
            </a:r>
          </a:p>
          <a:p>
            <a:r>
              <a:rPr lang="en-US" sz="1100" dirty="0" smtClean="0"/>
              <a:t>[4] M. D. </a:t>
            </a:r>
            <a:r>
              <a:rPr lang="en-US" sz="1100" dirty="0" err="1" smtClean="0"/>
              <a:t>Zeiler</a:t>
            </a:r>
            <a:r>
              <a:rPr lang="en-US" sz="1100" dirty="0" smtClean="0"/>
              <a:t> and R. Fergus, “Visualizing and understanding convolutional networks”, in </a:t>
            </a:r>
            <a:r>
              <a:rPr lang="en-US" sz="1100" i="1" dirty="0" smtClean="0"/>
              <a:t>Computer Vision – ECCV. </a:t>
            </a:r>
            <a:r>
              <a:rPr lang="en-US" sz="1100" dirty="0" smtClean="0"/>
              <a:t>Springer, 2014, pp. 818-833</a:t>
            </a:r>
          </a:p>
          <a:p>
            <a:r>
              <a:rPr lang="en-US" sz="1100" dirty="0" smtClean="0"/>
              <a:t>[5] A. </a:t>
            </a:r>
            <a:r>
              <a:rPr lang="en-US" sz="1100" dirty="0" err="1" smtClean="0"/>
              <a:t>Shitole</a:t>
            </a:r>
            <a:r>
              <a:rPr lang="en-US" sz="1100" dirty="0" smtClean="0"/>
              <a:t> and U. </a:t>
            </a:r>
            <a:r>
              <a:rPr lang="en-US" sz="1100" dirty="0" err="1" smtClean="0"/>
              <a:t>Godase</a:t>
            </a:r>
            <a:r>
              <a:rPr lang="en-US" sz="1100" dirty="0" smtClean="0"/>
              <a:t>, “Survey on Content Based Images Retrieval”, in International Journal of Computer-Aided Technologies (</a:t>
            </a:r>
            <a:r>
              <a:rPr lang="en-US" sz="1100" dirty="0" err="1" smtClean="0"/>
              <a:t>IJCAx</a:t>
            </a:r>
            <a:r>
              <a:rPr lang="en-US" sz="1100" dirty="0" smtClean="0"/>
              <a:t>) Vol.1, No.1, 2014, pp. 21-29</a:t>
            </a:r>
          </a:p>
          <a:p>
            <a:r>
              <a:rPr lang="en-US" sz="1100" dirty="0" smtClean="0"/>
              <a:t>[6] S. </a:t>
            </a:r>
            <a:r>
              <a:rPr lang="en-US" sz="1100" dirty="0" err="1" smtClean="0"/>
              <a:t>Tunga</a:t>
            </a:r>
            <a:r>
              <a:rPr lang="en-US" sz="1100" dirty="0" smtClean="0"/>
              <a:t>, D. </a:t>
            </a:r>
            <a:r>
              <a:rPr lang="en-US" sz="1100" dirty="0" err="1" smtClean="0"/>
              <a:t>Jayadevappa</a:t>
            </a:r>
            <a:r>
              <a:rPr lang="en-US" sz="1100" dirty="0" smtClean="0"/>
              <a:t>, and C. </a:t>
            </a:r>
            <a:r>
              <a:rPr lang="en-US" sz="1100" dirty="0" err="1" smtClean="0"/>
              <a:t>Gururaj</a:t>
            </a:r>
            <a:r>
              <a:rPr lang="en-US" sz="1100" dirty="0" smtClean="0"/>
              <a:t>, “A Comparative Study of Content Based Image Retrieval Trends and Approaches”, in International Journal of Image Processing (IJIP), Vol. 9: Issue 3, 2015, pp. 127–155.</a:t>
            </a:r>
          </a:p>
          <a:p>
            <a:r>
              <a:rPr lang="en-US" sz="1100" dirty="0" smtClean="0"/>
              <a:t>[7] D. Pandey and S. </a:t>
            </a:r>
            <a:r>
              <a:rPr lang="en-US" sz="1100" dirty="0" err="1" smtClean="0"/>
              <a:t>Kushwah</a:t>
            </a:r>
            <a:r>
              <a:rPr lang="en-US" sz="1100" dirty="0" smtClean="0"/>
              <a:t>, “ A Review on CBIR with its Advantages and Disadvantages for Low-level Features”, in International Journal of Computer Sciences and Engineering, Vol : Issue 7, 2016, pp. 161- 167</a:t>
            </a:r>
          </a:p>
          <a:p>
            <a:r>
              <a:rPr lang="en-US" sz="1100" dirty="0" smtClean="0"/>
              <a:t>[8] T. </a:t>
            </a:r>
            <a:r>
              <a:rPr lang="en-US" sz="1100" dirty="0" err="1" smtClean="0"/>
              <a:t>Balakrishan</a:t>
            </a:r>
            <a:r>
              <a:rPr lang="en-US" sz="1100" dirty="0" smtClean="0"/>
              <a:t>, S. </a:t>
            </a:r>
            <a:r>
              <a:rPr lang="en-US" sz="1100" dirty="0" err="1" smtClean="0"/>
              <a:t>Rosston</a:t>
            </a:r>
            <a:r>
              <a:rPr lang="en-US" sz="1100" dirty="0" smtClean="0"/>
              <a:t>, and E. </a:t>
            </a:r>
            <a:r>
              <a:rPr lang="en-US" sz="1100" dirty="0"/>
              <a:t>Tang, “Using CNN to Classify and Understand Artists from the Rijksmuseum”, </a:t>
            </a:r>
            <a:r>
              <a:rPr lang="en-US" sz="1100" dirty="0">
                <a:hlinkClick r:id="rId2"/>
              </a:rPr>
              <a:t>http://cs231n.stanford.edu/reports/2017/pdfs/410.pdf</a:t>
            </a:r>
            <a:endParaRPr lang="en-US" sz="1100" dirty="0" smtClean="0"/>
          </a:p>
        </p:txBody>
      </p:sp>
    </p:spTree>
    <p:extLst>
      <p:ext uri="{BB962C8B-B14F-4D97-AF65-F5344CB8AC3E}">
        <p14:creationId xmlns:p14="http://schemas.microsoft.com/office/powerpoint/2010/main" val="93030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4" name="Content Placeholder 2"/>
          <p:cNvSpPr>
            <a:spLocks noGrp="1"/>
          </p:cNvSpPr>
          <p:nvPr>
            <p:ph idx="1"/>
          </p:nvPr>
        </p:nvSpPr>
        <p:spPr>
          <a:xfrm>
            <a:off x="3095897" y="1841862"/>
            <a:ext cx="8623663" cy="4825638"/>
          </a:xfrm>
        </p:spPr>
        <p:txBody>
          <a:bodyPr>
            <a:noAutofit/>
          </a:bodyPr>
          <a:lstStyle/>
          <a:p>
            <a:r>
              <a:rPr lang="en-US" sz="1100" dirty="0" smtClean="0"/>
              <a:t>[9] X. Yu, J. Yang, L. Luo, W. Li, J. Brandt, D. </a:t>
            </a:r>
            <a:r>
              <a:rPr lang="en-US" sz="1100" dirty="0" err="1" smtClean="0"/>
              <a:t>Metaxas,”Customized</a:t>
            </a:r>
            <a:r>
              <a:rPr lang="en-US" sz="1100" dirty="0" smtClean="0"/>
              <a:t> expression recognition for performance-driven cutout character animation”, in Applications of Computer Vision(WACV), 2016, IEEE Winter Conference</a:t>
            </a:r>
          </a:p>
          <a:p>
            <a:r>
              <a:rPr lang="en-US" sz="1100" dirty="0" smtClean="0"/>
              <a:t>[10] X. </a:t>
            </a:r>
            <a:r>
              <a:rPr lang="en-US" sz="1100" dirty="0" err="1" smtClean="0"/>
              <a:t>Jin</a:t>
            </a:r>
            <a:r>
              <a:rPr lang="en-US" sz="1100" dirty="0" smtClean="0"/>
              <a:t>, J. Kim</a:t>
            </a:r>
            <a:r>
              <a:rPr lang="en-US" sz="1100" dirty="0"/>
              <a:t>, “</a:t>
            </a:r>
            <a:r>
              <a:rPr lang="en-US" sz="1100" dirty="0" err="1"/>
              <a:t>ArtWork</a:t>
            </a:r>
            <a:r>
              <a:rPr lang="en-US" sz="1100" dirty="0"/>
              <a:t> Recognition in 360-degree Image using 32- </a:t>
            </a:r>
            <a:r>
              <a:rPr lang="en-US" sz="1100" dirty="0" err="1"/>
              <a:t>hedron</a:t>
            </a:r>
            <a:r>
              <a:rPr lang="en-US" sz="1100" dirty="0"/>
              <a:t> based Rectilinear Projection and Scale Invariant Feature Transform </a:t>
            </a:r>
            <a:r>
              <a:rPr lang="en-US" sz="1100" dirty="0" smtClean="0"/>
              <a:t>“, in ICEICT, IEEE </a:t>
            </a:r>
            <a:r>
              <a:rPr lang="en-US" sz="1100" dirty="0" err="1" smtClean="0"/>
              <a:t>Int</a:t>
            </a:r>
            <a:r>
              <a:rPr lang="en-US" sz="1100" dirty="0" smtClean="0"/>
              <a:t> </a:t>
            </a:r>
            <a:r>
              <a:rPr lang="en-US" sz="1100" dirty="0" err="1" smtClean="0"/>
              <a:t>Conf</a:t>
            </a:r>
            <a:r>
              <a:rPr lang="en-US" sz="1100" dirty="0" smtClean="0"/>
              <a:t>, 2017, pp 356-359</a:t>
            </a:r>
          </a:p>
          <a:p>
            <a:r>
              <a:rPr lang="en-US" sz="1100" dirty="0" smtClean="0"/>
              <a:t>[11] P. </a:t>
            </a:r>
            <a:r>
              <a:rPr lang="en-US" sz="1100" dirty="0" err="1" smtClean="0"/>
              <a:t>Wohlhart</a:t>
            </a:r>
            <a:r>
              <a:rPr lang="en-US" sz="1100" dirty="0" smtClean="0"/>
              <a:t> and V. </a:t>
            </a:r>
            <a:r>
              <a:rPr lang="en-US" sz="1100" dirty="0" err="1" smtClean="0"/>
              <a:t>Lepetit</a:t>
            </a:r>
            <a:r>
              <a:rPr lang="en-US" sz="1100" dirty="0" smtClean="0"/>
              <a:t>, “Learning descriptors for object recognition and 3D pose estimation”, in CVPR, IEEE Conference, 2015, pp 3109-3118</a:t>
            </a:r>
          </a:p>
          <a:p>
            <a:r>
              <a:rPr lang="en-US" sz="1100" dirty="0" smtClean="0"/>
              <a:t>[12] A. Fatima, C. Luca,  and G. Wilson, “User Experience and Efficiency for Semantic Search Engine”, in International Conference on Optimization of Electrical Equipment (OPTIM), 2014, pp 924 -929</a:t>
            </a:r>
          </a:p>
          <a:p>
            <a:r>
              <a:rPr lang="en-US" sz="1100" dirty="0" smtClean="0"/>
              <a:t>[13] B. </a:t>
            </a:r>
            <a:r>
              <a:rPr lang="en-US" sz="1100" dirty="0" err="1" smtClean="0"/>
              <a:t>Brisebois</a:t>
            </a:r>
            <a:r>
              <a:rPr lang="en-US" sz="1100" dirty="0" smtClean="0"/>
              <a:t>, A. </a:t>
            </a:r>
            <a:r>
              <a:rPr lang="en-US" sz="1100" dirty="0" err="1" smtClean="0"/>
              <a:t>Abran</a:t>
            </a:r>
            <a:r>
              <a:rPr lang="en-US" sz="1100" dirty="0" smtClean="0"/>
              <a:t>, and A. </a:t>
            </a:r>
            <a:r>
              <a:rPr lang="en-US" sz="1100" dirty="0" err="1" smtClean="0"/>
              <a:t>Nadembega</a:t>
            </a:r>
            <a:r>
              <a:rPr lang="en-US" sz="1100" dirty="0" smtClean="0"/>
              <a:t>,” A Semantic Metadata Enrichment Software Ecosystem based on Metadata and Affinity Models”, in I. J. Information Technology and Computer Science, 2017, 8, 1-13</a:t>
            </a:r>
          </a:p>
          <a:p>
            <a:r>
              <a:rPr lang="en-US" sz="1100" dirty="0" smtClean="0"/>
              <a:t>[14] R. </a:t>
            </a:r>
            <a:r>
              <a:rPr lang="en-US" sz="1100" dirty="0" err="1" smtClean="0"/>
              <a:t>Brisebois</a:t>
            </a:r>
            <a:r>
              <a:rPr lang="en-US" sz="1100" dirty="0" smtClean="0"/>
              <a:t>, A. Bran, A. </a:t>
            </a:r>
            <a:r>
              <a:rPr lang="en-US" sz="1100" dirty="0" err="1" smtClean="0"/>
              <a:t>Nadembega</a:t>
            </a:r>
            <a:r>
              <a:rPr lang="en-US" sz="1100" dirty="0" smtClean="0"/>
              <a:t>, and P. N’techobo, “A Semantic Metadata Enrichment Software Ecosystem based on </a:t>
            </a:r>
            <a:r>
              <a:rPr lang="en-US" sz="1100" dirty="0" err="1" smtClean="0"/>
              <a:t>Machien</a:t>
            </a:r>
            <a:r>
              <a:rPr lang="en-US" sz="1100" dirty="0" smtClean="0"/>
              <a:t> Learning to </a:t>
            </a:r>
            <a:r>
              <a:rPr lang="en-US" sz="1100" dirty="0" err="1" smtClean="0"/>
              <a:t>analysize</a:t>
            </a:r>
            <a:r>
              <a:rPr lang="en-US" sz="1100" dirty="0" smtClean="0"/>
              <a:t> Topic, Sentiment, and Emotions”, in International Journal of Recent Scientific Research, 2017, Vol. 8, Issue 4, pp 16698-16714</a:t>
            </a:r>
          </a:p>
          <a:p>
            <a:r>
              <a:rPr lang="en-US" sz="1100" dirty="0" smtClean="0"/>
              <a:t>[15] T. </a:t>
            </a:r>
            <a:r>
              <a:rPr lang="en-US" sz="1100" dirty="0" err="1" smtClean="0"/>
              <a:t>Shimobaba</a:t>
            </a:r>
            <a:r>
              <a:rPr lang="en-US" sz="1100" dirty="0" smtClean="0"/>
              <a:t>, T. </a:t>
            </a:r>
            <a:r>
              <a:rPr lang="en-US" sz="1100" dirty="0" err="1" smtClean="0"/>
              <a:t>Kakue</a:t>
            </a:r>
            <a:r>
              <a:rPr lang="en-US" sz="1100" dirty="0" smtClean="0"/>
              <a:t>, and T. </a:t>
            </a:r>
            <a:r>
              <a:rPr lang="en-US" sz="1100" dirty="0"/>
              <a:t>Ito, “Real-time and low speckle holographic </a:t>
            </a:r>
            <a:r>
              <a:rPr lang="en-US" sz="1100" dirty="0" smtClean="0"/>
              <a:t>projection”, in 2015 IEEE 13th International Conference on Industrial Informatics (INDIN), pp 732-741</a:t>
            </a:r>
          </a:p>
          <a:p>
            <a:r>
              <a:rPr lang="en-US" sz="1100" dirty="0" smtClean="0"/>
              <a:t>[16] R. I. Barraza, O. O. Vergara, V.G. Cruz, “ A Mobile Augmented Reality Framework based on Reusable Component:, in IEEE Latin America Transactions, Vol 13, no 3, 2015, pp 713-720</a:t>
            </a:r>
          </a:p>
          <a:p>
            <a:r>
              <a:rPr lang="en-US" sz="1100" dirty="0" smtClean="0"/>
              <a:t>[17] N. C. Nilsson, S. </a:t>
            </a:r>
            <a:r>
              <a:rPr lang="en-US" sz="1100" dirty="0" err="1" smtClean="0"/>
              <a:t>Serafin</a:t>
            </a:r>
            <a:r>
              <a:rPr lang="en-US" sz="1100" dirty="0" smtClean="0"/>
              <a:t>, R. </a:t>
            </a:r>
            <a:r>
              <a:rPr lang="en-US" sz="1100" dirty="0" err="1" smtClean="0"/>
              <a:t>Nordahl</a:t>
            </a:r>
            <a:r>
              <a:rPr lang="en-US" sz="1100" dirty="0" smtClean="0"/>
              <a:t>, “</a:t>
            </a:r>
            <a:r>
              <a:rPr lang="en-US" sz="1100" dirty="0"/>
              <a:t>The effect of visual display properties and gain presentation mode on the perceived naturalness of virtual walking </a:t>
            </a:r>
            <a:r>
              <a:rPr lang="en-US" sz="1100" dirty="0" smtClean="0"/>
              <a:t>speeds”, in Virtual Reality (VR), 2015 IEEE, pp 81-88</a:t>
            </a:r>
            <a:endParaRPr lang="en-US" sz="1100" dirty="0"/>
          </a:p>
          <a:p>
            <a:endParaRPr lang="en-US" sz="1100" dirty="0" smtClean="0"/>
          </a:p>
          <a:p>
            <a:endParaRPr lang="en-US" sz="1100" dirty="0" smtClean="0"/>
          </a:p>
          <a:p>
            <a:endParaRPr lang="en-US" sz="1100" dirty="0"/>
          </a:p>
        </p:txBody>
      </p:sp>
    </p:spTree>
    <p:extLst>
      <p:ext uri="{BB962C8B-B14F-4D97-AF65-F5344CB8AC3E}">
        <p14:creationId xmlns:p14="http://schemas.microsoft.com/office/powerpoint/2010/main" val="144039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3161654" y="1000125"/>
            <a:ext cx="4137070" cy="1713470"/>
          </a:xfrm>
          <a:prstGeom prst="wedgeRectCallout">
            <a:avLst>
              <a:gd name="adj1" fmla="val 30862"/>
              <a:gd name="adj2" fmla="val 49252"/>
            </a:avLst>
          </a:prstGeom>
        </p:spPr>
        <p:style>
          <a:lnRef idx="2">
            <a:schemeClr val="dk1"/>
          </a:lnRef>
          <a:fillRef idx="1">
            <a:schemeClr val="lt1"/>
          </a:fillRef>
          <a:effectRef idx="0">
            <a:schemeClr val="dk1"/>
          </a:effectRef>
          <a:fontRef idx="minor">
            <a:schemeClr val="dk1"/>
          </a:fontRef>
        </p:style>
        <p:txBody>
          <a:bodyPr rtlCol="0" anchor="ctr"/>
          <a:lstStyle/>
          <a:p>
            <a:r>
              <a:rPr lang="en-US" sz="1600" b="1" dirty="0" smtClean="0"/>
              <a:t>Original feature information:</a:t>
            </a:r>
          </a:p>
          <a:p>
            <a:r>
              <a:rPr lang="en-US" sz="1600" dirty="0" smtClean="0"/>
              <a:t>+ Color</a:t>
            </a:r>
          </a:p>
          <a:p>
            <a:r>
              <a:rPr lang="en-US" sz="1600" dirty="0" smtClean="0"/>
              <a:t>+ Texture</a:t>
            </a:r>
          </a:p>
          <a:p>
            <a:r>
              <a:rPr lang="en-US" sz="1600" dirty="0" smtClean="0"/>
              <a:t>+ Shape</a:t>
            </a:r>
          </a:p>
          <a:p>
            <a:r>
              <a:rPr lang="en-US" sz="1600" dirty="0" smtClean="0"/>
              <a:t>+ Spatial Location</a:t>
            </a:r>
          </a:p>
          <a:p>
            <a:r>
              <a:rPr lang="en-US" sz="1600" dirty="0" smtClean="0"/>
              <a:t>+ Local image</a:t>
            </a:r>
          </a:p>
        </p:txBody>
      </p:sp>
      <p:pic>
        <p:nvPicPr>
          <p:cNvPr id="3"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315" y="100012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67083" y="5526215"/>
            <a:ext cx="2813591" cy="261610"/>
          </a:xfrm>
          <a:prstGeom prst="rect">
            <a:avLst/>
          </a:prstGeom>
        </p:spPr>
        <p:txBody>
          <a:bodyPr wrap="none">
            <a:spAutoFit/>
          </a:bodyPr>
          <a:lstStyle/>
          <a:p>
            <a:r>
              <a:rPr lang="en-US" sz="1100" dirty="0"/>
              <a:t>https://en.wikipedia.org/wiki/Mona_Lisa</a:t>
            </a:r>
          </a:p>
        </p:txBody>
      </p:sp>
      <p:sp>
        <p:nvSpPr>
          <p:cNvPr id="7" name="Round Diagonal Corner Rectangle 6"/>
          <p:cNvSpPr/>
          <p:nvPr/>
        </p:nvSpPr>
        <p:spPr>
          <a:xfrm>
            <a:off x="2918025" y="3358834"/>
            <a:ext cx="4624327" cy="1723759"/>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Limitation:</a:t>
            </a:r>
          </a:p>
          <a:p>
            <a:r>
              <a:rPr lang="en-US" dirty="0"/>
              <a:t>+ Performance: time </a:t>
            </a:r>
            <a:r>
              <a:rPr lang="en-US" dirty="0" smtClean="0"/>
              <a:t>response</a:t>
            </a:r>
          </a:p>
          <a:p>
            <a:r>
              <a:rPr lang="en-US" dirty="0" smtClean="0"/>
              <a:t>+ Accuracy: Detect the general object (e.g., a car, person, tree, etc.,)</a:t>
            </a:r>
          </a:p>
          <a:p>
            <a:r>
              <a:rPr lang="en-US" dirty="0" smtClean="0"/>
              <a:t>+ </a:t>
            </a:r>
            <a:r>
              <a:rPr lang="en-US" dirty="0"/>
              <a:t>Display information without </a:t>
            </a:r>
            <a:r>
              <a:rPr lang="en-US" dirty="0" smtClean="0"/>
              <a:t>visualizing</a:t>
            </a:r>
            <a:endParaRPr lang="en-US" dirty="0"/>
          </a:p>
        </p:txBody>
      </p:sp>
      <p:sp>
        <p:nvSpPr>
          <p:cNvPr id="4" name="Title 3"/>
          <p:cNvSpPr>
            <a:spLocks noGrp="1"/>
          </p:cNvSpPr>
          <p:nvPr>
            <p:ph type="title"/>
          </p:nvPr>
        </p:nvSpPr>
        <p:spPr>
          <a:xfrm>
            <a:off x="2288589" y="271848"/>
            <a:ext cx="8623663" cy="626077"/>
          </a:xfrm>
        </p:spPr>
        <p:txBody>
          <a:bodyPr>
            <a:normAutofit fontScale="90000"/>
          </a:bodyPr>
          <a:lstStyle/>
          <a:p>
            <a:r>
              <a:rPr lang="en-US" dirty="0" smtClean="0"/>
              <a:t>Original works and Limitation</a:t>
            </a:r>
            <a:endParaRPr lang="en-US" dirty="0"/>
          </a:p>
        </p:txBody>
      </p:sp>
    </p:spTree>
    <p:extLst>
      <p:ext uri="{BB962C8B-B14F-4D97-AF65-F5344CB8AC3E}">
        <p14:creationId xmlns:p14="http://schemas.microsoft.com/office/powerpoint/2010/main" val="35821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3095896" y="1430448"/>
            <a:ext cx="8623663" cy="4956745"/>
          </a:xfrm>
        </p:spPr>
        <p:txBody>
          <a:bodyPr>
            <a:noAutofit/>
          </a:bodyPr>
          <a:lstStyle/>
          <a:p>
            <a:pPr algn="just">
              <a:lnSpc>
                <a:spcPct val="170000"/>
              </a:lnSpc>
            </a:pPr>
            <a:r>
              <a:rPr lang="en-US" sz="2000" dirty="0" smtClean="0"/>
              <a:t>Identify and recognize the object with the </a:t>
            </a:r>
            <a:r>
              <a:rPr lang="en-US" sz="2000" b="1" dirty="0" smtClean="0">
                <a:solidFill>
                  <a:srgbClr val="0070C0"/>
                </a:solidFill>
              </a:rPr>
              <a:t>“private feature” </a:t>
            </a:r>
            <a:r>
              <a:rPr lang="en-US" sz="2000" dirty="0" smtClean="0"/>
              <a:t>of artwork, specimen, etc.,</a:t>
            </a:r>
          </a:p>
          <a:p>
            <a:pPr algn="just">
              <a:lnSpc>
                <a:spcPct val="170000"/>
              </a:lnSpc>
            </a:pPr>
            <a:r>
              <a:rPr lang="en-US" sz="2000" dirty="0" smtClean="0"/>
              <a:t>Faster handling of responding for </a:t>
            </a:r>
            <a:r>
              <a:rPr lang="en-US" sz="2000" b="1" dirty="0">
                <a:solidFill>
                  <a:srgbClr val="0070C0"/>
                </a:solidFill>
              </a:rPr>
              <a:t>real time </a:t>
            </a:r>
            <a:r>
              <a:rPr lang="en-US" sz="2000" dirty="0" smtClean="0"/>
              <a:t>used cases</a:t>
            </a:r>
          </a:p>
          <a:p>
            <a:pPr algn="just">
              <a:lnSpc>
                <a:spcPct val="170000"/>
              </a:lnSpc>
            </a:pPr>
            <a:r>
              <a:rPr lang="en-US" sz="2000" dirty="0" smtClean="0"/>
              <a:t>Data </a:t>
            </a:r>
            <a:r>
              <a:rPr lang="en-US" sz="2000" b="1" dirty="0">
                <a:solidFill>
                  <a:srgbClr val="0070C0"/>
                </a:solidFill>
              </a:rPr>
              <a:t>authenticity, confidentiality, ready, and integrity </a:t>
            </a:r>
            <a:r>
              <a:rPr lang="en-US" sz="2000" dirty="0"/>
              <a:t>for </a:t>
            </a:r>
            <a:r>
              <a:rPr lang="en-US" sz="2000" dirty="0" smtClean="0"/>
              <a:t>real time applications</a:t>
            </a:r>
          </a:p>
          <a:p>
            <a:pPr algn="just">
              <a:lnSpc>
                <a:spcPct val="170000"/>
              </a:lnSpc>
            </a:pPr>
            <a:r>
              <a:rPr lang="en-US" sz="2000" dirty="0" smtClean="0"/>
              <a:t>The </a:t>
            </a:r>
            <a:r>
              <a:rPr lang="en-US" sz="2000" dirty="0"/>
              <a:t>expectation of users </a:t>
            </a:r>
            <a:r>
              <a:rPr lang="en-US" sz="2000" b="1" dirty="0">
                <a:solidFill>
                  <a:srgbClr val="0070C0"/>
                </a:solidFill>
              </a:rPr>
              <a:t>for huge amount of objects </a:t>
            </a:r>
            <a:r>
              <a:rPr lang="en-US" sz="2000" dirty="0"/>
              <a:t>to search among</a:t>
            </a:r>
          </a:p>
          <a:p>
            <a:pPr algn="just">
              <a:lnSpc>
                <a:spcPct val="170000"/>
              </a:lnSpc>
            </a:pPr>
            <a:r>
              <a:rPr lang="en-US" sz="2000" dirty="0" smtClean="0"/>
              <a:t>Sometimes </a:t>
            </a:r>
            <a:r>
              <a:rPr lang="en-US" sz="2000" b="1" dirty="0">
                <a:solidFill>
                  <a:srgbClr val="0070C0"/>
                </a:solidFill>
              </a:rPr>
              <a:t>incompleteness query specification </a:t>
            </a:r>
            <a:r>
              <a:rPr lang="en-US" sz="2000" dirty="0"/>
              <a:t>seems to be a challenge</a:t>
            </a:r>
          </a:p>
          <a:p>
            <a:pPr algn="just">
              <a:lnSpc>
                <a:spcPct val="170000"/>
              </a:lnSpc>
            </a:pPr>
            <a:endParaRPr lang="en-US" sz="1100" dirty="0" smtClean="0">
              <a:solidFill>
                <a:srgbClr val="002060"/>
              </a:solidFill>
            </a:endParaRPr>
          </a:p>
          <a:p>
            <a:pPr algn="just">
              <a:lnSpc>
                <a:spcPct val="170000"/>
              </a:lnSpc>
            </a:pPr>
            <a:endParaRPr lang="en-US" sz="1100" dirty="0">
              <a:solidFill>
                <a:srgbClr val="002060"/>
              </a:solidFill>
            </a:endParaRPr>
          </a:p>
        </p:txBody>
      </p:sp>
    </p:spTree>
    <p:extLst>
      <p:ext uri="{BB962C8B-B14F-4D97-AF65-F5344CB8AC3E}">
        <p14:creationId xmlns:p14="http://schemas.microsoft.com/office/powerpoint/2010/main" val="340020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sz="2900" b="1" dirty="0">
                <a:solidFill>
                  <a:srgbClr val="0070C0"/>
                </a:solidFill>
              </a:rPr>
              <a:t>Incomplete image </a:t>
            </a:r>
            <a:r>
              <a:rPr lang="en-US" dirty="0"/>
              <a:t>description is also a source of challenge to an efficient CBIR system</a:t>
            </a:r>
          </a:p>
          <a:p>
            <a:pPr algn="just">
              <a:lnSpc>
                <a:spcPct val="170000"/>
              </a:lnSpc>
            </a:pPr>
            <a:r>
              <a:rPr lang="en-US" dirty="0"/>
              <a:t>The issue related to the semantic gap where it means </a:t>
            </a:r>
            <a:r>
              <a:rPr lang="en-US" sz="2900" b="1" dirty="0">
                <a:solidFill>
                  <a:srgbClr val="0070C0"/>
                </a:solidFill>
              </a:rPr>
              <a:t>the lack of coincidence </a:t>
            </a:r>
            <a:r>
              <a:rPr lang="en-US" dirty="0"/>
              <a:t>between information that the same data have for a user in a given situation</a:t>
            </a:r>
          </a:p>
          <a:p>
            <a:pPr algn="just">
              <a:lnSpc>
                <a:spcPct val="170000"/>
              </a:lnSpc>
            </a:pPr>
            <a:r>
              <a:rPr lang="en-US" b="1" dirty="0">
                <a:solidFill>
                  <a:srgbClr val="0070C0"/>
                </a:solidFill>
              </a:rPr>
              <a:t>Updating meta-data</a:t>
            </a:r>
            <a:r>
              <a:rPr lang="en-US" dirty="0"/>
              <a:t> based on the collected information from each node ( user)</a:t>
            </a:r>
          </a:p>
          <a:p>
            <a:pPr algn="just">
              <a:lnSpc>
                <a:spcPct val="170000"/>
              </a:lnSpc>
            </a:pPr>
            <a:r>
              <a:rPr lang="en-US" dirty="0"/>
              <a:t>How to recognize the object with its’ </a:t>
            </a:r>
            <a:r>
              <a:rPr lang="en-US" sz="2900" b="1" dirty="0">
                <a:solidFill>
                  <a:srgbClr val="0070C0"/>
                </a:solidFill>
              </a:rPr>
              <a:t>rotation-invariant</a:t>
            </a:r>
          </a:p>
          <a:p>
            <a:pPr algn="just">
              <a:lnSpc>
                <a:spcPct val="170000"/>
              </a:lnSpc>
            </a:pPr>
            <a:r>
              <a:rPr lang="en-US" dirty="0"/>
              <a:t>How to recognize the object with </a:t>
            </a:r>
            <a:r>
              <a:rPr lang="en-US" sz="2900" b="1" dirty="0">
                <a:solidFill>
                  <a:srgbClr val="0070C0"/>
                </a:solidFill>
              </a:rPr>
              <a:t>any angle direction </a:t>
            </a:r>
            <a:r>
              <a:rPr lang="en-US" dirty="0"/>
              <a:t>of user’s view?</a:t>
            </a:r>
          </a:p>
          <a:p>
            <a:pPr algn="just">
              <a:lnSpc>
                <a:spcPct val="170000"/>
              </a:lnSpc>
            </a:pPr>
            <a:r>
              <a:rPr lang="en-US" dirty="0"/>
              <a:t>How to recognize an object </a:t>
            </a:r>
            <a:r>
              <a:rPr lang="en-US" sz="2900" b="1" dirty="0">
                <a:solidFill>
                  <a:srgbClr val="0070C0"/>
                </a:solidFill>
              </a:rPr>
              <a:t>in spite of the partially obscured one?</a:t>
            </a:r>
          </a:p>
          <a:p>
            <a:endParaRPr lang="en-US" dirty="0"/>
          </a:p>
        </p:txBody>
      </p:sp>
    </p:spTree>
    <p:extLst>
      <p:ext uri="{BB962C8B-B14F-4D97-AF65-F5344CB8AC3E}">
        <p14:creationId xmlns:p14="http://schemas.microsoft.com/office/powerpoint/2010/main" val="194140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7"/>
          <p:cNvGrpSpPr/>
          <p:nvPr/>
        </p:nvGrpSpPr>
        <p:grpSpPr>
          <a:xfrm>
            <a:off x="3509318" y="1573428"/>
            <a:ext cx="6653993" cy="5037392"/>
            <a:chOff x="3440317" y="423945"/>
            <a:chExt cx="7406735" cy="5742031"/>
          </a:xfrm>
        </p:grpSpPr>
        <p:sp>
          <p:nvSpPr>
            <p:cNvPr id="6" name="Rectangular Callout 5"/>
            <p:cNvSpPr/>
            <p:nvPr/>
          </p:nvSpPr>
          <p:spPr>
            <a:xfrm>
              <a:off x="4130110" y="423945"/>
              <a:ext cx="3540213" cy="1552832"/>
            </a:xfrm>
            <a:prstGeom prst="wedgeRectCallout">
              <a:avLst>
                <a:gd name="adj1" fmla="val 32004"/>
                <a:gd name="adj2" fmla="val 48771"/>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smtClean="0"/>
                <a:t>Original feature information:</a:t>
              </a:r>
            </a:p>
            <a:p>
              <a:r>
                <a:rPr lang="en-US" sz="1400" dirty="0" smtClean="0"/>
                <a:t>+ Color</a:t>
              </a:r>
            </a:p>
            <a:p>
              <a:r>
                <a:rPr lang="en-US" sz="1400" dirty="0" smtClean="0"/>
                <a:t>+ Texture</a:t>
              </a:r>
            </a:p>
            <a:p>
              <a:r>
                <a:rPr lang="en-US" sz="1400" dirty="0" smtClean="0"/>
                <a:t>+ Shape</a:t>
              </a:r>
            </a:p>
            <a:p>
              <a:r>
                <a:rPr lang="en-US" sz="1400" dirty="0" smtClean="0"/>
                <a:t>+ Spatial Location</a:t>
              </a:r>
            </a:p>
            <a:p>
              <a:r>
                <a:rPr lang="en-US" sz="1400" dirty="0" smtClean="0"/>
                <a:t>+ Local image</a:t>
              </a:r>
            </a:p>
          </p:txBody>
        </p:sp>
        <p:sp>
          <p:nvSpPr>
            <p:cNvPr id="5" name="Rectangular Callout 4"/>
            <p:cNvSpPr/>
            <p:nvPr/>
          </p:nvSpPr>
          <p:spPr>
            <a:xfrm>
              <a:off x="4130110" y="2100348"/>
              <a:ext cx="3540214" cy="962112"/>
            </a:xfrm>
            <a:prstGeom prst="wedgeRectCallout">
              <a:avLst>
                <a:gd name="adj1" fmla="val 21426"/>
                <a:gd name="adj2" fmla="val -49833"/>
              </a:avLst>
            </a:prstGeom>
          </p:spPr>
          <p:style>
            <a:lnRef idx="2">
              <a:schemeClr val="dk1"/>
            </a:lnRef>
            <a:fillRef idx="1">
              <a:schemeClr val="lt1"/>
            </a:fillRef>
            <a:effectRef idx="0">
              <a:schemeClr val="dk1"/>
            </a:effectRef>
            <a:fontRef idx="minor">
              <a:schemeClr val="dk1"/>
            </a:fontRef>
          </p:style>
          <p:txBody>
            <a:bodyPr rtlCol="0" anchor="ctr"/>
            <a:lstStyle/>
            <a:p>
              <a:r>
                <a:rPr lang="en-US" sz="1400" b="1" dirty="0" smtClean="0">
                  <a:solidFill>
                    <a:schemeClr val="accent6"/>
                  </a:solidFill>
                </a:rPr>
                <a:t>Proposed improved performance:</a:t>
              </a:r>
            </a:p>
            <a:p>
              <a:r>
                <a:rPr lang="en-US" sz="1400" dirty="0" smtClean="0">
                  <a:solidFill>
                    <a:schemeClr val="accent6"/>
                  </a:solidFill>
                </a:rPr>
                <a:t>+ Geolocation</a:t>
              </a:r>
            </a:p>
            <a:p>
              <a:r>
                <a:rPr lang="en-US" sz="1400" dirty="0" smtClean="0">
                  <a:solidFill>
                    <a:schemeClr val="accent6"/>
                  </a:solidFill>
                </a:rPr>
                <a:t>+ Hashtag information</a:t>
              </a:r>
            </a:p>
          </p:txBody>
        </p:sp>
        <p:sp>
          <p:nvSpPr>
            <p:cNvPr id="7" name="Rectangular Callout 6"/>
            <p:cNvSpPr/>
            <p:nvPr/>
          </p:nvSpPr>
          <p:spPr>
            <a:xfrm>
              <a:off x="4130110" y="3186031"/>
              <a:ext cx="3540213" cy="1205129"/>
            </a:xfrm>
            <a:prstGeom prst="wedgeRectCallout">
              <a:avLst>
                <a:gd name="adj1" fmla="val -8721"/>
                <a:gd name="adj2" fmla="val 48991"/>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dirty="0" smtClean="0">
                  <a:solidFill>
                    <a:schemeClr val="accent5"/>
                  </a:solidFill>
                </a:rPr>
                <a:t>Proposed </a:t>
              </a:r>
              <a:r>
                <a:rPr lang="en-US" sz="1400" b="1" dirty="0">
                  <a:solidFill>
                    <a:schemeClr val="accent5"/>
                  </a:solidFill>
                </a:rPr>
                <a:t>a</a:t>
              </a:r>
              <a:r>
                <a:rPr lang="en-US" sz="1400" b="1" dirty="0" smtClean="0">
                  <a:solidFill>
                    <a:schemeClr val="accent5"/>
                  </a:solidFill>
                </a:rPr>
                <a:t>dvantage features:</a:t>
              </a:r>
            </a:p>
            <a:p>
              <a:r>
                <a:rPr lang="en-US" sz="1400" dirty="0" smtClean="0">
                  <a:solidFill>
                    <a:schemeClr val="accent5"/>
                  </a:solidFill>
                </a:rPr>
                <a:t>+ Private features</a:t>
              </a:r>
            </a:p>
            <a:p>
              <a:r>
                <a:rPr lang="en-US" sz="1400" dirty="0" smtClean="0">
                  <a:solidFill>
                    <a:schemeClr val="accent5"/>
                  </a:solidFill>
                </a:rPr>
                <a:t>+ Style features</a:t>
              </a:r>
            </a:p>
            <a:p>
              <a:r>
                <a:rPr lang="en-US" sz="1400" dirty="0" smtClean="0">
                  <a:solidFill>
                    <a:schemeClr val="accent5"/>
                  </a:solidFill>
                </a:rPr>
                <a:t>+ Guessing features</a:t>
              </a:r>
            </a:p>
          </p:txBody>
        </p:sp>
        <p:pic>
          <p:nvPicPr>
            <p:cNvPr id="9" name="Picture 8"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0693" y="1263735"/>
              <a:ext cx="2806359" cy="41814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49023" y="5594183"/>
              <a:ext cx="2813591" cy="261610"/>
            </a:xfrm>
            <a:prstGeom prst="rect">
              <a:avLst/>
            </a:prstGeom>
          </p:spPr>
          <p:txBody>
            <a:bodyPr wrap="none">
              <a:spAutoFit/>
            </a:bodyPr>
            <a:lstStyle/>
            <a:p>
              <a:r>
                <a:rPr lang="en-US" sz="1100" dirty="0"/>
                <a:t>https://en.wikipedia.org/wiki/Mona_Lisa</a:t>
              </a:r>
            </a:p>
          </p:txBody>
        </p:sp>
        <p:sp>
          <p:nvSpPr>
            <p:cNvPr id="13" name="Rectangular Callout 12"/>
            <p:cNvSpPr/>
            <p:nvPr/>
          </p:nvSpPr>
          <p:spPr>
            <a:xfrm>
              <a:off x="4130110" y="4514731"/>
              <a:ext cx="3540213" cy="1651245"/>
            </a:xfrm>
            <a:prstGeom prst="wedgeRectCallout">
              <a:avLst>
                <a:gd name="adj1" fmla="val -8721"/>
                <a:gd name="adj2" fmla="val 48991"/>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smtClean="0">
                  <a:solidFill>
                    <a:srgbClr val="7030A0"/>
                  </a:solidFill>
                </a:rPr>
                <a:t>Proposed visualized features:</a:t>
              </a:r>
            </a:p>
            <a:p>
              <a:r>
                <a:rPr lang="en-US" sz="1400" dirty="0" smtClean="0">
                  <a:solidFill>
                    <a:srgbClr val="7030A0"/>
                  </a:solidFill>
                </a:rPr>
                <a:t>+ Virtual reality generation</a:t>
              </a:r>
            </a:p>
            <a:p>
              <a:r>
                <a:rPr lang="en-US" sz="1400" dirty="0" smtClean="0">
                  <a:solidFill>
                    <a:srgbClr val="7030A0"/>
                  </a:solidFill>
                </a:rPr>
                <a:t>+ Holographic generation</a:t>
              </a:r>
            </a:p>
            <a:p>
              <a:r>
                <a:rPr lang="en-US" sz="1400" dirty="0" smtClean="0">
                  <a:solidFill>
                    <a:srgbClr val="7030A0"/>
                  </a:solidFill>
                </a:rPr>
                <a:t>+ Augmented reality generation (virtual restoration, edit, modify)</a:t>
              </a:r>
              <a:endParaRPr lang="en-US" sz="1400" dirty="0">
                <a:solidFill>
                  <a:srgbClr val="7030A0"/>
                </a:solidFill>
              </a:endParaRPr>
            </a:p>
          </p:txBody>
        </p:sp>
        <p:sp>
          <p:nvSpPr>
            <p:cNvPr id="2" name="Right Arrow 1"/>
            <p:cNvSpPr/>
            <p:nvPr/>
          </p:nvSpPr>
          <p:spPr>
            <a:xfrm>
              <a:off x="3440317" y="2507810"/>
              <a:ext cx="470780" cy="26255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ight Arrow 10"/>
            <p:cNvSpPr/>
            <p:nvPr/>
          </p:nvSpPr>
          <p:spPr>
            <a:xfrm>
              <a:off x="3440317" y="3657320"/>
              <a:ext cx="470780" cy="262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440317" y="5182660"/>
              <a:ext cx="470780" cy="2625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4" name="Title 13"/>
          <p:cNvSpPr>
            <a:spLocks noGrp="1"/>
          </p:cNvSpPr>
          <p:nvPr>
            <p:ph type="title"/>
          </p:nvPr>
        </p:nvSpPr>
        <p:spPr>
          <a:xfrm>
            <a:off x="3095897" y="417376"/>
            <a:ext cx="8623663" cy="867727"/>
          </a:xfrm>
        </p:spPr>
        <p:txBody>
          <a:bodyPr/>
          <a:lstStyle/>
          <a:p>
            <a:r>
              <a:rPr lang="en-US" dirty="0" smtClean="0"/>
              <a:t>Proposed idea</a:t>
            </a:r>
            <a:endParaRPr lang="en-US" dirty="0"/>
          </a:p>
        </p:txBody>
      </p:sp>
    </p:spTree>
    <p:extLst>
      <p:ext uri="{BB962C8B-B14F-4D97-AF65-F5344CB8AC3E}">
        <p14:creationId xmlns:p14="http://schemas.microsoft.com/office/powerpoint/2010/main" val="99137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dirty="0" smtClean="0"/>
              <a:t>Performance:</a:t>
            </a:r>
          </a:p>
          <a:p>
            <a:pPr lvl="1">
              <a:buFont typeface="Wingdings" panose="05000000000000000000" pitchFamily="2" charset="2"/>
              <a:buChar char="ü"/>
            </a:pPr>
            <a:r>
              <a:rPr lang="en-US" dirty="0" smtClean="0"/>
              <a:t> Geo-information: geo-location and hashtag information</a:t>
            </a:r>
          </a:p>
          <a:p>
            <a:pPr marL="457200" lvl="1" indent="0">
              <a:buNone/>
            </a:pPr>
            <a:r>
              <a:rPr lang="en-US" dirty="0" smtClean="0"/>
              <a:t> </a:t>
            </a:r>
          </a:p>
        </p:txBody>
      </p:sp>
      <p:pic>
        <p:nvPicPr>
          <p:cNvPr id="5" name="Picture 4"/>
          <p:cNvPicPr>
            <a:picLocks noChangeAspect="1"/>
          </p:cNvPicPr>
          <p:nvPr/>
        </p:nvPicPr>
        <p:blipFill>
          <a:blip r:embed="rId2"/>
          <a:stretch>
            <a:fillRect/>
          </a:stretch>
        </p:blipFill>
        <p:spPr>
          <a:xfrm>
            <a:off x="4851400" y="2776340"/>
            <a:ext cx="5141181" cy="3713360"/>
          </a:xfrm>
          <a:prstGeom prst="rect">
            <a:avLst/>
          </a:prstGeom>
        </p:spPr>
      </p:pic>
    </p:spTree>
    <p:extLst>
      <p:ext uri="{BB962C8B-B14F-4D97-AF65-F5344CB8AC3E}">
        <p14:creationId xmlns:p14="http://schemas.microsoft.com/office/powerpoint/2010/main" val="51072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dirty="0" smtClean="0"/>
              <a:t>Accuracy:</a:t>
            </a:r>
          </a:p>
          <a:p>
            <a:pPr lvl="1">
              <a:buFont typeface="Wingdings" panose="05000000000000000000" pitchFamily="2" charset="2"/>
              <a:buChar char="ü"/>
            </a:pPr>
            <a:r>
              <a:rPr lang="en-US" smtClean="0"/>
              <a:t>Private </a:t>
            </a:r>
            <a:r>
              <a:rPr lang="en-US" dirty="0" smtClean="0"/>
              <a:t>(Semantic) features</a:t>
            </a:r>
          </a:p>
          <a:p>
            <a:pPr lvl="1">
              <a:buFont typeface="Wingdings" panose="05000000000000000000" pitchFamily="2" charset="2"/>
              <a:buChar char="ü"/>
            </a:pPr>
            <a:r>
              <a:rPr lang="en-US" dirty="0" smtClean="0"/>
              <a:t>Style features</a:t>
            </a:r>
          </a:p>
          <a:p>
            <a:pPr lvl="1">
              <a:buFont typeface="Wingdings" panose="05000000000000000000" pitchFamily="2" charset="2"/>
              <a:buChar char="ü"/>
            </a:pPr>
            <a:r>
              <a:rPr lang="en-US" dirty="0" smtClean="0"/>
              <a:t>Guessing features</a:t>
            </a:r>
          </a:p>
          <a:p>
            <a:pPr marL="0" indent="0">
              <a:buNone/>
            </a:pPr>
            <a:r>
              <a:rPr lang="en-US" dirty="0" smtClean="0"/>
              <a:t>	</a:t>
            </a:r>
            <a:endParaRPr lang="en-US" dirty="0"/>
          </a:p>
        </p:txBody>
      </p:sp>
    </p:spTree>
    <p:extLst>
      <p:ext uri="{BB962C8B-B14F-4D97-AF65-F5344CB8AC3E}">
        <p14:creationId xmlns:p14="http://schemas.microsoft.com/office/powerpoint/2010/main" val="2676345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pic>
        <p:nvPicPr>
          <p:cNvPr id="4" name="Picture 3"/>
          <p:cNvPicPr>
            <a:picLocks noChangeAspect="1"/>
          </p:cNvPicPr>
          <p:nvPr/>
        </p:nvPicPr>
        <p:blipFill>
          <a:blip r:embed="rId2"/>
          <a:stretch>
            <a:fillRect/>
          </a:stretch>
        </p:blipFill>
        <p:spPr>
          <a:xfrm>
            <a:off x="4300500" y="1562451"/>
            <a:ext cx="6530060" cy="4869973"/>
          </a:xfrm>
          <a:prstGeom prst="rect">
            <a:avLst/>
          </a:prstGeom>
        </p:spPr>
      </p:pic>
    </p:spTree>
    <p:extLst>
      <p:ext uri="{BB962C8B-B14F-4D97-AF65-F5344CB8AC3E}">
        <p14:creationId xmlns:p14="http://schemas.microsoft.com/office/powerpoint/2010/main" val="31318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Definition</a:t>
            </a:r>
          </a:p>
          <a:p>
            <a:r>
              <a:rPr lang="en-US" dirty="0" smtClean="0"/>
              <a:t>Problem</a:t>
            </a:r>
          </a:p>
          <a:p>
            <a:r>
              <a:rPr lang="en-US" dirty="0" smtClean="0"/>
              <a:t>Literature review</a:t>
            </a:r>
          </a:p>
          <a:p>
            <a:r>
              <a:rPr lang="en-US" dirty="0" smtClean="0"/>
              <a:t>Challenges</a:t>
            </a:r>
          </a:p>
          <a:p>
            <a:r>
              <a:rPr lang="en-US" dirty="0" smtClean="0"/>
              <a:t>Objectives</a:t>
            </a:r>
          </a:p>
          <a:p>
            <a:r>
              <a:rPr lang="en-US" dirty="0" smtClean="0"/>
              <a:t>Methodology</a:t>
            </a:r>
          </a:p>
          <a:p>
            <a:r>
              <a:rPr lang="en-US" dirty="0" smtClean="0"/>
              <a:t>Study Plan</a:t>
            </a:r>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dirty="0" smtClean="0"/>
              <a:t>Visualize the artwork features:</a:t>
            </a:r>
          </a:p>
          <a:p>
            <a:pPr lvl="1">
              <a:buFont typeface="Wingdings" panose="05000000000000000000" pitchFamily="2" charset="2"/>
              <a:buChar char="ü"/>
            </a:pPr>
            <a:r>
              <a:rPr lang="en-US" dirty="0" smtClean="0"/>
              <a:t> Generate the holographic object</a:t>
            </a:r>
          </a:p>
          <a:p>
            <a:pPr lvl="1">
              <a:buFont typeface="Wingdings" panose="05000000000000000000" pitchFamily="2" charset="2"/>
              <a:buChar char="ü"/>
            </a:pPr>
            <a:r>
              <a:rPr lang="en-US" dirty="0" smtClean="0"/>
              <a:t> Generate the augmented reality display</a:t>
            </a:r>
          </a:p>
          <a:p>
            <a:pPr lvl="1">
              <a:buFont typeface="Wingdings" panose="05000000000000000000" pitchFamily="2" charset="2"/>
              <a:buChar char="ü"/>
            </a:pPr>
            <a:r>
              <a:rPr lang="en-US" dirty="0"/>
              <a:t> </a:t>
            </a:r>
            <a:r>
              <a:rPr lang="en-US" dirty="0" smtClean="0"/>
              <a:t>Generate the virtual reality </a:t>
            </a:r>
            <a:r>
              <a:rPr lang="en-US" dirty="0" smtClean="0"/>
              <a:t>display</a:t>
            </a:r>
          </a:p>
          <a:p>
            <a:pPr lvl="1">
              <a:buFont typeface="Wingdings" panose="05000000000000000000" pitchFamily="2" charset="2"/>
              <a:buChar char="ü"/>
            </a:pPr>
            <a:r>
              <a:rPr lang="en-US" dirty="0"/>
              <a:t> </a:t>
            </a:r>
            <a:r>
              <a:rPr lang="en-US" dirty="0" smtClean="0"/>
              <a:t>Display the secret message in the real world </a:t>
            </a:r>
            <a:endParaRPr lang="en-US" dirty="0" smtClean="0"/>
          </a:p>
          <a:p>
            <a:pPr lvl="1"/>
            <a:endParaRPr lang="en-US" dirty="0" smtClean="0"/>
          </a:p>
          <a:p>
            <a:pPr marL="0" indent="0">
              <a:buNone/>
            </a:pPr>
            <a:endParaRPr lang="en-US" dirty="0"/>
          </a:p>
        </p:txBody>
      </p:sp>
    </p:spTree>
    <p:extLst>
      <p:ext uri="{BB962C8B-B14F-4D97-AF65-F5344CB8AC3E}">
        <p14:creationId xmlns:p14="http://schemas.microsoft.com/office/powerpoint/2010/main" val="234552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897" y="417377"/>
            <a:ext cx="8623663" cy="785348"/>
          </a:xfrm>
        </p:spPr>
        <p:txBody>
          <a:bodyPr/>
          <a:lstStyle/>
          <a:p>
            <a:r>
              <a:rPr lang="en-US" dirty="0"/>
              <a:t>Proposed solution</a:t>
            </a:r>
          </a:p>
        </p:txBody>
      </p:sp>
      <p:pic>
        <p:nvPicPr>
          <p:cNvPr id="3" name="Picture 2"/>
          <p:cNvPicPr>
            <a:picLocks noChangeAspect="1"/>
          </p:cNvPicPr>
          <p:nvPr/>
        </p:nvPicPr>
        <p:blipFill>
          <a:blip r:embed="rId2"/>
          <a:stretch>
            <a:fillRect/>
          </a:stretch>
        </p:blipFill>
        <p:spPr>
          <a:xfrm>
            <a:off x="3095897" y="1202725"/>
            <a:ext cx="8511061" cy="5430509"/>
          </a:xfrm>
          <a:prstGeom prst="rect">
            <a:avLst/>
          </a:prstGeom>
        </p:spPr>
      </p:pic>
    </p:spTree>
    <p:extLst>
      <p:ext uri="{BB962C8B-B14F-4D97-AF65-F5344CB8AC3E}">
        <p14:creationId xmlns:p14="http://schemas.microsoft.com/office/powerpoint/2010/main" val="2567603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ologram gener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7145" y="5343174"/>
            <a:ext cx="2117623" cy="1321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logram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213" y="3120593"/>
            <a:ext cx="2214347" cy="138156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p:cNvSpPr/>
          <p:nvPr/>
        </p:nvSpPr>
        <p:spPr>
          <a:xfrm>
            <a:off x="10435831" y="4567714"/>
            <a:ext cx="380245" cy="70989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5409526" y="1585123"/>
            <a:ext cx="1514475" cy="904875"/>
          </a:xfrm>
          <a:prstGeom prst="rect">
            <a:avLst/>
          </a:prstGeom>
        </p:spPr>
      </p:pic>
      <p:sp>
        <p:nvSpPr>
          <p:cNvPr id="6" name="Rounded Rectangle 5"/>
          <p:cNvSpPr/>
          <p:nvPr/>
        </p:nvSpPr>
        <p:spPr>
          <a:xfrm>
            <a:off x="4009178" y="3120592"/>
            <a:ext cx="4218914" cy="2531349"/>
          </a:xfrm>
          <a:prstGeom prst="roundRect">
            <a:avLst>
              <a:gd name="adj" fmla="val 9743"/>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Tx/>
              <a:buChar char="-"/>
            </a:pPr>
            <a:r>
              <a:rPr lang="en-US" dirty="0" smtClean="0"/>
              <a:t>Extract the private, semantic features</a:t>
            </a:r>
          </a:p>
          <a:p>
            <a:pPr marL="285750" indent="-285750">
              <a:buFontTx/>
              <a:buChar char="-"/>
            </a:pPr>
            <a:r>
              <a:rPr lang="en-US" dirty="0" smtClean="0"/>
              <a:t>Recognize what is it</a:t>
            </a:r>
          </a:p>
          <a:p>
            <a:pPr marL="285750" indent="-285750">
              <a:buFontTx/>
              <a:buChar char="-"/>
            </a:pPr>
            <a:r>
              <a:rPr lang="en-US" dirty="0" smtClean="0"/>
              <a:t>Evaluate and estimate the accuracy of the  result</a:t>
            </a:r>
          </a:p>
          <a:p>
            <a:pPr marL="285750" indent="-285750">
              <a:buFontTx/>
              <a:buChar char="-"/>
            </a:pPr>
            <a:r>
              <a:rPr lang="en-US" dirty="0" smtClean="0"/>
              <a:t>Generate the other side of the object based on the output of detection and the given data</a:t>
            </a:r>
          </a:p>
          <a:p>
            <a:pPr marL="285750" indent="-285750">
              <a:buFontTx/>
              <a:buChar char="-"/>
            </a:pPr>
            <a:endParaRPr lang="en-US" dirty="0"/>
          </a:p>
        </p:txBody>
      </p:sp>
      <p:sp>
        <p:nvSpPr>
          <p:cNvPr id="7" name="Down Arrow 6"/>
          <p:cNvSpPr/>
          <p:nvPr/>
        </p:nvSpPr>
        <p:spPr>
          <a:xfrm>
            <a:off x="5963061" y="2588734"/>
            <a:ext cx="407406" cy="41646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ight Arrow 7"/>
          <p:cNvSpPr/>
          <p:nvPr/>
        </p:nvSpPr>
        <p:spPr>
          <a:xfrm>
            <a:off x="8305800" y="3682694"/>
            <a:ext cx="1043996" cy="3983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095897" y="417376"/>
            <a:ext cx="8623663" cy="537153"/>
          </a:xfrm>
        </p:spPr>
        <p:txBody>
          <a:bodyPr>
            <a:noAutofit/>
          </a:bodyPr>
          <a:lstStyle/>
          <a:p>
            <a:r>
              <a:rPr lang="en-US" sz="2800" dirty="0" smtClean="0"/>
              <a:t>Proposed </a:t>
            </a:r>
            <a:r>
              <a:rPr lang="en-CA" sz="2800" dirty="0"/>
              <a:t>Holographic Knowledgeable Assistant</a:t>
            </a:r>
            <a:endParaRPr lang="en-US" sz="2800" dirty="0"/>
          </a:p>
        </p:txBody>
      </p:sp>
      <p:sp>
        <p:nvSpPr>
          <p:cNvPr id="3" name="TextBox 2"/>
          <p:cNvSpPr txBox="1"/>
          <p:nvPr/>
        </p:nvSpPr>
        <p:spPr>
          <a:xfrm>
            <a:off x="5409526" y="1215791"/>
            <a:ext cx="1524776" cy="369332"/>
          </a:xfrm>
          <a:prstGeom prst="rect">
            <a:avLst/>
          </a:prstGeom>
          <a:noFill/>
        </p:spPr>
        <p:txBody>
          <a:bodyPr wrap="none" rtlCol="0">
            <a:spAutoFit/>
          </a:bodyPr>
          <a:lstStyle/>
          <a:p>
            <a:r>
              <a:rPr lang="en-US" dirty="0" smtClean="0"/>
              <a:t>Initial object</a:t>
            </a:r>
            <a:endParaRPr lang="en-US" dirty="0"/>
          </a:p>
        </p:txBody>
      </p:sp>
      <p:sp>
        <p:nvSpPr>
          <p:cNvPr id="11" name="TextBox 10"/>
          <p:cNvSpPr txBox="1"/>
          <p:nvPr/>
        </p:nvSpPr>
        <p:spPr>
          <a:xfrm>
            <a:off x="9567145" y="2685700"/>
            <a:ext cx="2076209" cy="369332"/>
          </a:xfrm>
          <a:prstGeom prst="rect">
            <a:avLst/>
          </a:prstGeom>
          <a:noFill/>
        </p:spPr>
        <p:txBody>
          <a:bodyPr wrap="none" rtlCol="0">
            <a:spAutoFit/>
          </a:bodyPr>
          <a:lstStyle/>
          <a:p>
            <a:r>
              <a:rPr lang="en-US" dirty="0" smtClean="0"/>
              <a:t>Expectation result</a:t>
            </a:r>
            <a:endParaRPr lang="en-US" dirty="0"/>
          </a:p>
        </p:txBody>
      </p:sp>
    </p:spTree>
    <p:extLst>
      <p:ext uri="{BB962C8B-B14F-4D97-AF65-F5344CB8AC3E}">
        <p14:creationId xmlns:p14="http://schemas.microsoft.com/office/powerpoint/2010/main" val="244680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82339" y="2221229"/>
            <a:ext cx="7010949" cy="4521419"/>
            <a:chOff x="2852657" y="1232453"/>
            <a:chExt cx="8433299" cy="5529246"/>
          </a:xfrm>
        </p:grpSpPr>
        <p:pic>
          <p:nvPicPr>
            <p:cNvPr id="4" name="Picture 3"/>
            <p:cNvPicPr>
              <a:picLocks noChangeAspect="1"/>
            </p:cNvPicPr>
            <p:nvPr/>
          </p:nvPicPr>
          <p:blipFill>
            <a:blip r:embed="rId2"/>
            <a:stretch>
              <a:fillRect/>
            </a:stretch>
          </p:blipFill>
          <p:spPr>
            <a:xfrm>
              <a:off x="3809825" y="1232453"/>
              <a:ext cx="2051082" cy="2386879"/>
            </a:xfrm>
            <a:prstGeom prst="rect">
              <a:avLst/>
            </a:prstGeom>
          </p:spPr>
        </p:pic>
        <p:sp>
          <p:nvSpPr>
            <p:cNvPr id="8" name="Rounded Rectangle 7"/>
            <p:cNvSpPr/>
            <p:nvPr/>
          </p:nvSpPr>
          <p:spPr>
            <a:xfrm>
              <a:off x="2852657" y="4230350"/>
              <a:ext cx="4753069" cy="2531349"/>
            </a:xfrm>
            <a:prstGeom prst="roundRect">
              <a:avLst>
                <a:gd name="adj" fmla="val 8954"/>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Tx/>
                <a:buChar char="-"/>
              </a:pPr>
              <a:r>
                <a:rPr lang="en-US" sz="1400" dirty="0" smtClean="0"/>
                <a:t>Extract the private, semantic features</a:t>
              </a:r>
            </a:p>
            <a:p>
              <a:pPr marL="285750" indent="-285750">
                <a:buFontTx/>
                <a:buChar char="-"/>
              </a:pPr>
              <a:r>
                <a:rPr lang="en-US" sz="1400" dirty="0" smtClean="0"/>
                <a:t>Recognize what is it</a:t>
              </a:r>
            </a:p>
            <a:p>
              <a:pPr marL="285750" indent="-285750">
                <a:buFontTx/>
                <a:buChar char="-"/>
              </a:pPr>
              <a:r>
                <a:rPr lang="en-US" sz="1400" dirty="0" smtClean="0"/>
                <a:t>Evaluate and estimate the accuracy of the  result</a:t>
              </a:r>
            </a:p>
            <a:p>
              <a:pPr marL="285750" indent="-285750">
                <a:buFontTx/>
                <a:buChar char="-"/>
              </a:pPr>
              <a:r>
                <a:rPr lang="en-US" sz="1400" dirty="0" smtClean="0"/>
                <a:t>Using machine learning to restore or repair the original item</a:t>
              </a:r>
            </a:p>
            <a:p>
              <a:pPr marL="285750" indent="-285750">
                <a:buFontTx/>
                <a:buChar char="-"/>
              </a:pPr>
              <a:r>
                <a:rPr lang="en-US" sz="1400" dirty="0" smtClean="0"/>
                <a:t>Display it as the augment reality item</a:t>
              </a:r>
            </a:p>
            <a:p>
              <a:pPr marL="285750" indent="-285750">
                <a:buFontTx/>
                <a:buChar char="-"/>
              </a:pPr>
              <a:endParaRPr lang="en-US" sz="1400" dirty="0"/>
            </a:p>
          </p:txBody>
        </p:sp>
        <p:sp>
          <p:nvSpPr>
            <p:cNvPr id="9" name="Down Arrow 8"/>
            <p:cNvSpPr/>
            <p:nvPr/>
          </p:nvSpPr>
          <p:spPr>
            <a:xfrm>
              <a:off x="4740304" y="3716611"/>
              <a:ext cx="407406" cy="41646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9114256" y="4230350"/>
              <a:ext cx="2171700" cy="2476500"/>
            </a:xfrm>
            <a:prstGeom prst="rect">
              <a:avLst/>
            </a:prstGeom>
          </p:spPr>
        </p:pic>
        <p:sp>
          <p:nvSpPr>
            <p:cNvPr id="12" name="Down Arrow 11"/>
            <p:cNvSpPr/>
            <p:nvPr/>
          </p:nvSpPr>
          <p:spPr>
            <a:xfrm rot="16200000">
              <a:off x="8156288" y="4619539"/>
              <a:ext cx="407406" cy="134556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2" name="Title 1"/>
          <p:cNvSpPr>
            <a:spLocks noGrp="1"/>
          </p:cNvSpPr>
          <p:nvPr>
            <p:ph type="title"/>
          </p:nvPr>
        </p:nvSpPr>
        <p:spPr>
          <a:xfrm>
            <a:off x="3095897" y="417376"/>
            <a:ext cx="8623663" cy="1125674"/>
          </a:xfrm>
        </p:spPr>
        <p:txBody>
          <a:bodyPr>
            <a:noAutofit/>
          </a:bodyPr>
          <a:lstStyle/>
          <a:p>
            <a:r>
              <a:rPr lang="en-US" sz="2800" dirty="0"/>
              <a:t>Proposed </a:t>
            </a:r>
            <a:r>
              <a:rPr lang="en-US" sz="2800" dirty="0" smtClean="0"/>
              <a:t>the Improved </a:t>
            </a:r>
            <a:r>
              <a:rPr lang="en-CA" sz="2800" dirty="0" smtClean="0"/>
              <a:t>Holographic </a:t>
            </a:r>
            <a:r>
              <a:rPr lang="en-CA" sz="2800" dirty="0"/>
              <a:t>Knowledgeable </a:t>
            </a:r>
            <a:r>
              <a:rPr lang="en-CA" sz="2800" dirty="0" smtClean="0"/>
              <a:t>Assistant: Display Augment Reality Object</a:t>
            </a:r>
            <a:endParaRPr lang="en-US" sz="2800" dirty="0"/>
          </a:p>
        </p:txBody>
      </p:sp>
      <p:sp>
        <p:nvSpPr>
          <p:cNvPr id="10" name="TextBox 9"/>
          <p:cNvSpPr txBox="1"/>
          <p:nvPr/>
        </p:nvSpPr>
        <p:spPr>
          <a:xfrm>
            <a:off x="8552471" y="4053537"/>
            <a:ext cx="2076209" cy="369332"/>
          </a:xfrm>
          <a:prstGeom prst="rect">
            <a:avLst/>
          </a:prstGeom>
          <a:noFill/>
        </p:spPr>
        <p:txBody>
          <a:bodyPr wrap="none" rtlCol="0">
            <a:spAutoFit/>
          </a:bodyPr>
          <a:lstStyle/>
          <a:p>
            <a:r>
              <a:rPr lang="en-US" dirty="0" smtClean="0"/>
              <a:t>Expectation result</a:t>
            </a:r>
            <a:endParaRPr lang="en-US" dirty="0"/>
          </a:p>
        </p:txBody>
      </p:sp>
    </p:spTree>
    <p:extLst>
      <p:ext uri="{BB962C8B-B14F-4D97-AF65-F5344CB8AC3E}">
        <p14:creationId xmlns:p14="http://schemas.microsoft.com/office/powerpoint/2010/main" val="122136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55445" y="2162175"/>
            <a:ext cx="6645856" cy="3851602"/>
            <a:chOff x="3183944" y="1141360"/>
            <a:chExt cx="8614937" cy="5443917"/>
          </a:xfrm>
        </p:grpSpPr>
        <p:pic>
          <p:nvPicPr>
            <p:cNvPr id="12" name="Picture 11"/>
            <p:cNvPicPr>
              <a:picLocks noChangeAspect="1"/>
            </p:cNvPicPr>
            <p:nvPr/>
          </p:nvPicPr>
          <p:blipFill>
            <a:blip r:embed="rId2"/>
            <a:stretch>
              <a:fillRect/>
            </a:stretch>
          </p:blipFill>
          <p:spPr>
            <a:xfrm>
              <a:off x="10284406" y="2828686"/>
              <a:ext cx="1514475" cy="904875"/>
            </a:xfrm>
            <a:prstGeom prst="rect">
              <a:avLst/>
            </a:prstGeom>
          </p:spPr>
        </p:pic>
        <p:grpSp>
          <p:nvGrpSpPr>
            <p:cNvPr id="3" name="Group 2"/>
            <p:cNvGrpSpPr/>
            <p:nvPr/>
          </p:nvGrpSpPr>
          <p:grpSpPr>
            <a:xfrm>
              <a:off x="3183944" y="1141360"/>
              <a:ext cx="8614937" cy="5443917"/>
              <a:chOff x="3183944" y="1141360"/>
              <a:chExt cx="8614937" cy="5443917"/>
            </a:xfrm>
          </p:grpSpPr>
          <p:sp>
            <p:nvSpPr>
              <p:cNvPr id="6" name="Down Arrow 5"/>
              <p:cNvSpPr/>
              <p:nvPr/>
            </p:nvSpPr>
            <p:spPr>
              <a:xfrm>
                <a:off x="10284406" y="3916679"/>
                <a:ext cx="380245" cy="11045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4667438" y="1141360"/>
                <a:ext cx="1514475" cy="904875"/>
              </a:xfrm>
              <a:prstGeom prst="rect">
                <a:avLst/>
              </a:prstGeom>
            </p:spPr>
          </p:pic>
          <p:sp>
            <p:nvSpPr>
              <p:cNvPr id="8" name="Rounded Rectangle 7"/>
              <p:cNvSpPr/>
              <p:nvPr/>
            </p:nvSpPr>
            <p:spPr>
              <a:xfrm>
                <a:off x="3183944" y="2556850"/>
                <a:ext cx="4330338" cy="3887199"/>
              </a:xfrm>
              <a:prstGeom prst="roundRect">
                <a:avLst>
                  <a:gd name="adj" fmla="val 5584"/>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Tx/>
                  <a:buChar char="-"/>
                </a:pPr>
                <a:r>
                  <a:rPr lang="en-US" sz="1400" dirty="0" smtClean="0"/>
                  <a:t>Extract the private, semantic features</a:t>
                </a:r>
              </a:p>
              <a:p>
                <a:pPr marL="285750" indent="-285750">
                  <a:buFontTx/>
                  <a:buChar char="-"/>
                </a:pPr>
                <a:r>
                  <a:rPr lang="en-US" sz="1400" dirty="0" smtClean="0"/>
                  <a:t>Recognize what is it</a:t>
                </a:r>
              </a:p>
              <a:p>
                <a:pPr marL="285750" indent="-285750">
                  <a:buFontTx/>
                  <a:buChar char="-"/>
                </a:pPr>
                <a:r>
                  <a:rPr lang="en-US" sz="1400" dirty="0" smtClean="0"/>
                  <a:t>Evaluate and estimate the accuracy of the  result</a:t>
                </a:r>
              </a:p>
              <a:p>
                <a:pPr marL="285750" indent="-285750">
                  <a:buFontTx/>
                  <a:buChar char="-"/>
                </a:pPr>
                <a:r>
                  <a:rPr lang="en-US" sz="1400" dirty="0" smtClean="0"/>
                  <a:t>Generate the holographic item</a:t>
                </a:r>
              </a:p>
              <a:p>
                <a:pPr marL="285750" indent="-285750">
                  <a:buFontTx/>
                  <a:buChar char="-"/>
                </a:pPr>
                <a:r>
                  <a:rPr lang="en-US" sz="1400" dirty="0" smtClean="0"/>
                  <a:t>Generate the duplicate side of the object and the dark space based on or embedded it to the 3D environment based on the output of detection and the given data</a:t>
                </a:r>
              </a:p>
              <a:p>
                <a:pPr marL="285750" indent="-285750">
                  <a:buFontTx/>
                  <a:buChar char="-"/>
                </a:pPr>
                <a:endParaRPr lang="en-US" sz="1400" dirty="0"/>
              </a:p>
            </p:txBody>
          </p:sp>
          <p:sp>
            <p:nvSpPr>
              <p:cNvPr id="9" name="Down Arrow 8"/>
              <p:cNvSpPr/>
              <p:nvPr/>
            </p:nvSpPr>
            <p:spPr>
              <a:xfrm>
                <a:off x="5220973" y="2140390"/>
                <a:ext cx="407406" cy="41646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ight Arrow 9"/>
              <p:cNvSpPr/>
              <p:nvPr/>
            </p:nvSpPr>
            <p:spPr>
              <a:xfrm>
                <a:off x="7592981" y="3081950"/>
                <a:ext cx="1176950" cy="3983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8769931" y="2828687"/>
                <a:ext cx="1514475" cy="904875"/>
              </a:xfrm>
              <a:prstGeom prst="rect">
                <a:avLst/>
              </a:prstGeom>
            </p:spPr>
          </p:pic>
          <p:pic>
            <p:nvPicPr>
              <p:cNvPr id="2050" name="Picture 2" descr="Image result for v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5891" y="5209877"/>
                <a:ext cx="2442990" cy="13754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Title 1"/>
          <p:cNvSpPr>
            <a:spLocks noGrp="1"/>
          </p:cNvSpPr>
          <p:nvPr>
            <p:ph type="title"/>
          </p:nvPr>
        </p:nvSpPr>
        <p:spPr>
          <a:xfrm>
            <a:off x="3095897" y="417377"/>
            <a:ext cx="8623663" cy="663158"/>
          </a:xfrm>
        </p:spPr>
        <p:txBody>
          <a:bodyPr>
            <a:noAutofit/>
          </a:bodyPr>
          <a:lstStyle/>
          <a:p>
            <a:r>
              <a:rPr lang="en-US" sz="3200" dirty="0"/>
              <a:t>Proposed the Improved </a:t>
            </a:r>
            <a:r>
              <a:rPr lang="en-CA" sz="3200" dirty="0"/>
              <a:t>Holographic Knowledgeable Assistant: Display </a:t>
            </a:r>
            <a:r>
              <a:rPr lang="en-CA" sz="3200" dirty="0" smtClean="0"/>
              <a:t>Virtual Reality Object</a:t>
            </a:r>
            <a:endParaRPr lang="en-US" sz="3200" dirty="0"/>
          </a:p>
        </p:txBody>
      </p:sp>
      <p:sp>
        <p:nvSpPr>
          <p:cNvPr id="13" name="TextBox 12"/>
          <p:cNvSpPr txBox="1"/>
          <p:nvPr/>
        </p:nvSpPr>
        <p:spPr>
          <a:xfrm>
            <a:off x="8194878" y="2802379"/>
            <a:ext cx="2076209" cy="369332"/>
          </a:xfrm>
          <a:prstGeom prst="rect">
            <a:avLst/>
          </a:prstGeom>
          <a:noFill/>
        </p:spPr>
        <p:txBody>
          <a:bodyPr wrap="none" rtlCol="0">
            <a:spAutoFit/>
          </a:bodyPr>
          <a:lstStyle/>
          <a:p>
            <a:r>
              <a:rPr lang="en-US" dirty="0" smtClean="0"/>
              <a:t>Expectation result</a:t>
            </a:r>
            <a:endParaRPr lang="en-US" dirty="0"/>
          </a:p>
        </p:txBody>
      </p:sp>
    </p:spTree>
    <p:extLst>
      <p:ext uri="{BB962C8B-B14F-4D97-AF65-F5344CB8AC3E}">
        <p14:creationId xmlns:p14="http://schemas.microsoft.com/office/powerpoint/2010/main" val="1981976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897" y="417377"/>
            <a:ext cx="8623663" cy="798238"/>
          </a:xfrm>
        </p:spPr>
        <p:txBody>
          <a:bodyPr>
            <a:noAutofit/>
          </a:bodyPr>
          <a:lstStyle/>
          <a:p>
            <a:r>
              <a:rPr lang="en-US" sz="2400" dirty="0"/>
              <a:t>Proposed the Improved </a:t>
            </a:r>
            <a:r>
              <a:rPr lang="en-CA" sz="2400" dirty="0"/>
              <a:t>Holographic Knowledgeable Assistant: Display </a:t>
            </a:r>
            <a:r>
              <a:rPr lang="en-CA" sz="2400" dirty="0" smtClean="0"/>
              <a:t>the secret message on the given object</a:t>
            </a:r>
            <a:endParaRPr lang="en-US" sz="2400" dirty="0"/>
          </a:p>
        </p:txBody>
      </p:sp>
      <p:pic>
        <p:nvPicPr>
          <p:cNvPr id="6" name="Picture 5"/>
          <p:cNvPicPr>
            <a:picLocks noChangeAspect="1"/>
          </p:cNvPicPr>
          <p:nvPr/>
        </p:nvPicPr>
        <p:blipFill>
          <a:blip r:embed="rId2"/>
          <a:stretch>
            <a:fillRect/>
          </a:stretch>
        </p:blipFill>
        <p:spPr>
          <a:xfrm>
            <a:off x="7657597" y="3478412"/>
            <a:ext cx="3468600" cy="2588559"/>
          </a:xfrm>
          <a:prstGeom prst="rect">
            <a:avLst/>
          </a:prstGeom>
        </p:spPr>
      </p:pic>
      <p:sp>
        <p:nvSpPr>
          <p:cNvPr id="9" name="Rounded Rectangle 8"/>
          <p:cNvSpPr/>
          <p:nvPr/>
        </p:nvSpPr>
        <p:spPr>
          <a:xfrm>
            <a:off x="3479674" y="1784784"/>
            <a:ext cx="3340570" cy="2750215"/>
          </a:xfrm>
          <a:prstGeom prst="roundRect">
            <a:avLst>
              <a:gd name="adj" fmla="val 5584"/>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Tx/>
              <a:buChar char="-"/>
            </a:pPr>
            <a:r>
              <a:rPr lang="en-US" sz="1400" dirty="0" smtClean="0"/>
              <a:t>Extract the private, semantic features</a:t>
            </a:r>
          </a:p>
          <a:p>
            <a:pPr marL="285750" indent="-285750">
              <a:buFontTx/>
              <a:buChar char="-"/>
            </a:pPr>
            <a:r>
              <a:rPr lang="en-US" sz="1400" dirty="0" smtClean="0"/>
              <a:t>Recognize what is it</a:t>
            </a:r>
          </a:p>
          <a:p>
            <a:pPr marL="285750" indent="-285750">
              <a:buFontTx/>
              <a:buChar char="-"/>
            </a:pPr>
            <a:r>
              <a:rPr lang="en-US" sz="1400" dirty="0" smtClean="0"/>
              <a:t>Evaluate and estimate the accuracy of the  </a:t>
            </a:r>
            <a:r>
              <a:rPr lang="en-US" sz="1400" dirty="0" smtClean="0"/>
              <a:t>result</a:t>
            </a:r>
          </a:p>
          <a:p>
            <a:pPr marL="285750" indent="-285750">
              <a:buFontTx/>
              <a:buChar char="-"/>
            </a:pPr>
            <a:r>
              <a:rPr lang="en-US" sz="1400" dirty="0" smtClean="0"/>
              <a:t>Recognize the geo-location of the object</a:t>
            </a:r>
          </a:p>
          <a:p>
            <a:pPr marL="285750" indent="-285750">
              <a:buFontTx/>
              <a:buChar char="-"/>
            </a:pPr>
            <a:r>
              <a:rPr lang="en-US" sz="1400" dirty="0" smtClean="0"/>
              <a:t>Display the information at this location and on the recognized object which is the secret message</a:t>
            </a:r>
            <a:endParaRPr lang="en-US" sz="1400" dirty="0" smtClean="0"/>
          </a:p>
          <a:p>
            <a:pPr marL="285750" indent="-285750">
              <a:buFontTx/>
              <a:buChar char="-"/>
            </a:pPr>
            <a:endParaRPr lang="en-US" sz="1400" dirty="0"/>
          </a:p>
        </p:txBody>
      </p:sp>
      <p:sp>
        <p:nvSpPr>
          <p:cNvPr id="8" name="Bent-Up Arrow 7"/>
          <p:cNvSpPr/>
          <p:nvPr/>
        </p:nvSpPr>
        <p:spPr>
          <a:xfrm rot="5400000">
            <a:off x="5739093" y="3837722"/>
            <a:ext cx="821363" cy="2475991"/>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TextBox 10"/>
          <p:cNvSpPr txBox="1"/>
          <p:nvPr/>
        </p:nvSpPr>
        <p:spPr>
          <a:xfrm>
            <a:off x="8487645" y="2975225"/>
            <a:ext cx="2076209" cy="369332"/>
          </a:xfrm>
          <a:prstGeom prst="rect">
            <a:avLst/>
          </a:prstGeom>
          <a:noFill/>
        </p:spPr>
        <p:txBody>
          <a:bodyPr wrap="none" rtlCol="0">
            <a:spAutoFit/>
          </a:bodyPr>
          <a:lstStyle/>
          <a:p>
            <a:r>
              <a:rPr lang="en-US" dirty="0" smtClean="0"/>
              <a:t>Expectation result</a:t>
            </a:r>
            <a:endParaRPr lang="en-US" dirty="0"/>
          </a:p>
        </p:txBody>
      </p:sp>
    </p:spTree>
    <p:extLst>
      <p:ext uri="{BB962C8B-B14F-4D97-AF65-F5344CB8AC3E}">
        <p14:creationId xmlns:p14="http://schemas.microsoft.com/office/powerpoint/2010/main" val="1037581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3095897" y="2124074"/>
            <a:ext cx="8829403" cy="3800339"/>
          </a:xfrm>
        </p:spPr>
        <p:txBody>
          <a:bodyPr>
            <a:noAutofit/>
          </a:bodyPr>
          <a:lstStyle/>
          <a:p>
            <a:pPr algn="just">
              <a:lnSpc>
                <a:spcPct val="150000"/>
              </a:lnSpc>
            </a:pPr>
            <a:r>
              <a:rPr lang="en-US" sz="2000" dirty="0" smtClean="0"/>
              <a:t>Enhance </a:t>
            </a:r>
            <a:r>
              <a:rPr lang="en-US" sz="2000" b="1" dirty="0" smtClean="0"/>
              <a:t>privacy virtual assistance </a:t>
            </a:r>
            <a:r>
              <a:rPr lang="en-US" sz="2000" dirty="0" smtClean="0"/>
              <a:t>in </a:t>
            </a:r>
            <a:r>
              <a:rPr lang="en-US" sz="2000" dirty="0" smtClean="0"/>
              <a:t>Library, Museum, Mall, etc., </a:t>
            </a:r>
            <a:endParaRPr lang="en-US" sz="2000" dirty="0" smtClean="0"/>
          </a:p>
          <a:p>
            <a:pPr algn="just">
              <a:lnSpc>
                <a:spcPct val="150000"/>
              </a:lnSpc>
            </a:pPr>
            <a:r>
              <a:rPr lang="en-US" sz="2000" b="1" dirty="0" smtClean="0">
                <a:solidFill>
                  <a:srgbClr val="FF0000"/>
                </a:solidFill>
              </a:rPr>
              <a:t>Improve the accuracy and performance </a:t>
            </a:r>
            <a:r>
              <a:rPr lang="en-US" sz="2000" dirty="0" smtClean="0"/>
              <a:t>of object recognizing to detect the </a:t>
            </a:r>
            <a:r>
              <a:rPr lang="en-US" sz="2000" b="1" dirty="0" smtClean="0">
                <a:solidFill>
                  <a:srgbClr val="0070C0"/>
                </a:solidFill>
              </a:rPr>
              <a:t>“private (semantic) feature</a:t>
            </a:r>
            <a:r>
              <a:rPr lang="en-US" sz="2000" dirty="0" smtClean="0"/>
              <a:t>” of each artwork, specimen in the museum,  or person, car, furniture, the original of items, etc., </a:t>
            </a:r>
          </a:p>
          <a:p>
            <a:pPr algn="just">
              <a:lnSpc>
                <a:spcPct val="150000"/>
              </a:lnSpc>
            </a:pPr>
            <a:r>
              <a:rPr lang="en-US" sz="2000" dirty="0" smtClean="0"/>
              <a:t>Design </a:t>
            </a:r>
            <a:r>
              <a:rPr lang="en-US" sz="2000" b="1" dirty="0" smtClean="0">
                <a:solidFill>
                  <a:schemeClr val="accent6">
                    <a:lumMod val="50000"/>
                  </a:schemeClr>
                </a:solidFill>
              </a:rPr>
              <a:t>automatically category mechanism for object recognition</a:t>
            </a:r>
            <a:r>
              <a:rPr lang="en-US" sz="2000" dirty="0" smtClean="0"/>
              <a:t>, and application development as well as for detecting </a:t>
            </a:r>
            <a:r>
              <a:rPr lang="en-US" sz="2000" dirty="0"/>
              <a:t>“private (semantic) feature</a:t>
            </a:r>
            <a:r>
              <a:rPr lang="en-US" sz="2000" dirty="0" smtClean="0"/>
              <a:t>” of each </a:t>
            </a:r>
            <a:r>
              <a:rPr lang="en-US" sz="2000" dirty="0" smtClean="0"/>
              <a:t>item</a:t>
            </a:r>
            <a:endParaRPr lang="en-US" sz="2000" dirty="0" smtClean="0"/>
          </a:p>
          <a:p>
            <a:pPr algn="just">
              <a:lnSpc>
                <a:spcPct val="150000"/>
              </a:lnSpc>
            </a:pPr>
            <a:endParaRPr lang="en-US" sz="2000" dirty="0" smtClean="0"/>
          </a:p>
          <a:p>
            <a:pPr marL="0" indent="0" algn="just">
              <a:lnSpc>
                <a:spcPct val="150000"/>
              </a:lnSpc>
              <a:buNone/>
            </a:pPr>
            <a:endParaRPr lang="en-US" sz="2000" dirty="0" smtClean="0"/>
          </a:p>
          <a:p>
            <a:pPr marL="0" indent="0" algn="just">
              <a:lnSpc>
                <a:spcPct val="150000"/>
              </a:lnSpc>
              <a:buNone/>
            </a:pPr>
            <a:endParaRPr lang="en-US" sz="2000" dirty="0"/>
          </a:p>
        </p:txBody>
      </p:sp>
    </p:spTree>
    <p:extLst>
      <p:ext uri="{BB962C8B-B14F-4D97-AF65-F5344CB8AC3E}">
        <p14:creationId xmlns:p14="http://schemas.microsoft.com/office/powerpoint/2010/main" val="2344540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US" dirty="0"/>
              <a:t>Develop algorithms and applications based on the given metadata of the </a:t>
            </a:r>
            <a:r>
              <a:rPr lang="en-US" b="1" dirty="0"/>
              <a:t>library, museum</a:t>
            </a:r>
            <a:r>
              <a:rPr lang="en-US" b="1" dirty="0" smtClean="0"/>
              <a:t>, mall </a:t>
            </a:r>
            <a:r>
              <a:rPr lang="en-US" b="1" dirty="0"/>
              <a:t>or open data</a:t>
            </a:r>
          </a:p>
          <a:p>
            <a:pPr algn="just">
              <a:lnSpc>
                <a:spcPct val="150000"/>
              </a:lnSpc>
            </a:pPr>
            <a:r>
              <a:rPr lang="en-US" dirty="0"/>
              <a:t>Develop algorithm to </a:t>
            </a:r>
            <a:r>
              <a:rPr lang="en-US" b="1" dirty="0">
                <a:solidFill>
                  <a:schemeClr val="accent6">
                    <a:lumMod val="50000"/>
                  </a:schemeClr>
                </a:solidFill>
              </a:rPr>
              <a:t>generate the 4 sides of an object </a:t>
            </a:r>
            <a:r>
              <a:rPr lang="en-US" dirty="0"/>
              <a:t>based on this one’s front </a:t>
            </a:r>
            <a:r>
              <a:rPr lang="en-US" dirty="0" smtClean="0"/>
              <a:t>side</a:t>
            </a:r>
          </a:p>
          <a:p>
            <a:pPr algn="just">
              <a:lnSpc>
                <a:spcPct val="150000"/>
              </a:lnSpc>
            </a:pPr>
            <a:r>
              <a:rPr lang="en-US" dirty="0" smtClean="0"/>
              <a:t>Develop algorithm to classify and integrate information layer of each item</a:t>
            </a:r>
            <a:endParaRPr lang="en-US" dirty="0"/>
          </a:p>
          <a:p>
            <a:pPr algn="just">
              <a:lnSpc>
                <a:spcPct val="150000"/>
              </a:lnSpc>
            </a:pPr>
            <a:r>
              <a:rPr lang="en-US" b="1" dirty="0">
                <a:solidFill>
                  <a:srgbClr val="FF0000"/>
                </a:solidFill>
              </a:rPr>
              <a:t>Optimize the performance of search algorithm </a:t>
            </a:r>
            <a:r>
              <a:rPr lang="en-US" dirty="0"/>
              <a:t>by considering the geo-graphical boundary of the items</a:t>
            </a:r>
          </a:p>
          <a:p>
            <a:endParaRPr lang="en-US" dirty="0"/>
          </a:p>
        </p:txBody>
      </p:sp>
    </p:spTree>
    <p:extLst>
      <p:ext uri="{BB962C8B-B14F-4D97-AF65-F5344CB8AC3E}">
        <p14:creationId xmlns:p14="http://schemas.microsoft.com/office/powerpoint/2010/main" val="2990598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a:t>
            </a:r>
            <a:endParaRPr lang="en-US" dirty="0"/>
          </a:p>
        </p:txBody>
      </p:sp>
      <p:sp>
        <p:nvSpPr>
          <p:cNvPr id="3" name="Content Placeholder 2"/>
          <p:cNvSpPr>
            <a:spLocks noGrp="1"/>
          </p:cNvSpPr>
          <p:nvPr>
            <p:ph idx="1"/>
          </p:nvPr>
        </p:nvSpPr>
        <p:spPr>
          <a:xfrm>
            <a:off x="3095897" y="1609859"/>
            <a:ext cx="8623663" cy="4855335"/>
          </a:xfrm>
        </p:spPr>
        <p:txBody>
          <a:bodyPr>
            <a:noAutofit/>
          </a:bodyPr>
          <a:lstStyle/>
          <a:p>
            <a:pPr algn="just">
              <a:lnSpc>
                <a:spcPct val="150000"/>
              </a:lnSpc>
            </a:pPr>
            <a:r>
              <a:rPr lang="en-US" sz="2000" dirty="0" smtClean="0"/>
              <a:t>Exploit the </a:t>
            </a:r>
            <a:r>
              <a:rPr lang="en-US" sz="2000" b="1" dirty="0" smtClean="0"/>
              <a:t>Artificial, Deep, Recurrent, Convolutional neural networks (ANN,DNN,RNN,CNN), Supervised, Unsupervised, and Deep Reinforcement learning</a:t>
            </a:r>
            <a:r>
              <a:rPr lang="en-US" sz="2000" dirty="0" smtClean="0"/>
              <a:t>, Search Engine algorithm to improve the quality of object recognition.</a:t>
            </a:r>
          </a:p>
          <a:p>
            <a:pPr algn="just">
              <a:lnSpc>
                <a:spcPct val="150000"/>
              </a:lnSpc>
            </a:pPr>
            <a:r>
              <a:rPr lang="en-US" sz="2000" b="1" dirty="0" smtClean="0"/>
              <a:t>Generate the Holographic, Virtual and </a:t>
            </a:r>
            <a:r>
              <a:rPr lang="en-US" sz="2000" b="1" dirty="0"/>
              <a:t>Augmented </a:t>
            </a:r>
            <a:r>
              <a:rPr lang="en-US" sz="2000" b="1" dirty="0" smtClean="0"/>
              <a:t>reality </a:t>
            </a:r>
            <a:r>
              <a:rPr lang="en-US" sz="2000" dirty="0" smtClean="0"/>
              <a:t>to make an impressive and efficient visual item</a:t>
            </a:r>
          </a:p>
          <a:p>
            <a:pPr algn="just">
              <a:lnSpc>
                <a:spcPct val="150000"/>
              </a:lnSpc>
            </a:pPr>
            <a:r>
              <a:rPr lang="en-US" sz="2000" b="1" dirty="0" smtClean="0"/>
              <a:t>Apply a natural language user interface </a:t>
            </a:r>
            <a:r>
              <a:rPr lang="en-US" sz="2000" dirty="0" smtClean="0"/>
              <a:t>to attempt to answer questions, make recommendation, and perform actions by delegating requests to a set of Internet services</a:t>
            </a:r>
          </a:p>
          <a:p>
            <a:pPr marL="0" indent="0" algn="just">
              <a:lnSpc>
                <a:spcPct val="150000"/>
              </a:lnSpc>
              <a:buNone/>
            </a:pPr>
            <a:endParaRPr lang="en-US" sz="2000" dirty="0" smtClean="0"/>
          </a:p>
        </p:txBody>
      </p:sp>
    </p:spTree>
    <p:extLst>
      <p:ext uri="{BB962C8B-B14F-4D97-AF65-F5344CB8AC3E}">
        <p14:creationId xmlns:p14="http://schemas.microsoft.com/office/powerpoint/2010/main" val="1694812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US" dirty="0"/>
              <a:t>Build-up machine learning algorithms and artificial intelligence in order to recognize, analyze and make the explanation of a given object by </a:t>
            </a:r>
            <a:r>
              <a:rPr lang="en-US" b="1" dirty="0"/>
              <a:t>using smartphone camera.</a:t>
            </a:r>
          </a:p>
          <a:p>
            <a:pPr algn="just">
              <a:lnSpc>
                <a:spcPct val="150000"/>
              </a:lnSpc>
            </a:pPr>
            <a:r>
              <a:rPr lang="en-US" b="1" dirty="0"/>
              <a:t>Optimizing and improving the performance </a:t>
            </a:r>
            <a:r>
              <a:rPr lang="en-US" dirty="0"/>
              <a:t>of system by considering the </a:t>
            </a:r>
            <a:r>
              <a:rPr lang="en-US" b="1" dirty="0"/>
              <a:t>boundary geolocation</a:t>
            </a:r>
            <a:r>
              <a:rPr lang="en-US" dirty="0"/>
              <a:t> of items </a:t>
            </a:r>
          </a:p>
          <a:p>
            <a:pPr algn="just">
              <a:lnSpc>
                <a:spcPct val="150000"/>
              </a:lnSpc>
            </a:pPr>
            <a:r>
              <a:rPr lang="en-US" b="1" dirty="0"/>
              <a:t>Make the approximated verification method </a:t>
            </a:r>
            <a:r>
              <a:rPr lang="en-US" dirty="0"/>
              <a:t>to confirm the accuracy of generated information </a:t>
            </a:r>
          </a:p>
          <a:p>
            <a:pPr algn="just">
              <a:lnSpc>
                <a:spcPct val="150000"/>
              </a:lnSpc>
            </a:pPr>
            <a:r>
              <a:rPr lang="en-US" b="1" dirty="0"/>
              <a:t>Generate the  4 sides of an object </a:t>
            </a:r>
            <a:r>
              <a:rPr lang="en-US" dirty="0"/>
              <a:t>based on this one’s front side by estimating and predicting the characters of each side</a:t>
            </a:r>
          </a:p>
          <a:p>
            <a:pPr algn="just">
              <a:lnSpc>
                <a:spcPct val="150000"/>
              </a:lnSpc>
            </a:pPr>
            <a:r>
              <a:rPr lang="en-US" dirty="0"/>
              <a:t>Update the knowledge of the system based on </a:t>
            </a:r>
            <a:r>
              <a:rPr lang="en-US" b="1" dirty="0"/>
              <a:t>the users’ contributions</a:t>
            </a:r>
          </a:p>
          <a:p>
            <a:endParaRPr lang="en-US" dirty="0"/>
          </a:p>
        </p:txBody>
      </p:sp>
    </p:spTree>
    <p:extLst>
      <p:ext uri="{BB962C8B-B14F-4D97-AF65-F5344CB8AC3E}">
        <p14:creationId xmlns:p14="http://schemas.microsoft.com/office/powerpoint/2010/main" val="137282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CA" dirty="0" smtClean="0"/>
              <a:t>Semantic </a:t>
            </a:r>
            <a:r>
              <a:rPr lang="en-CA" dirty="0"/>
              <a:t>Metadata </a:t>
            </a:r>
            <a:r>
              <a:rPr lang="en-CA" dirty="0" smtClean="0"/>
              <a:t>Enrichments:</a:t>
            </a:r>
            <a:endParaRPr lang="en-US" dirty="0"/>
          </a:p>
          <a:p>
            <a:pPr marL="457200" lvl="1" indent="0">
              <a:buNone/>
            </a:pPr>
            <a:endParaRPr lang="en-CA" dirty="0" smtClean="0"/>
          </a:p>
        </p:txBody>
      </p:sp>
      <p:pic>
        <p:nvPicPr>
          <p:cNvPr id="5" name="Picture 4"/>
          <p:cNvPicPr>
            <a:picLocks noChangeAspect="1"/>
          </p:cNvPicPr>
          <p:nvPr/>
        </p:nvPicPr>
        <p:blipFill>
          <a:blip r:embed="rId3"/>
          <a:stretch>
            <a:fillRect/>
          </a:stretch>
        </p:blipFill>
        <p:spPr>
          <a:xfrm>
            <a:off x="3334429" y="2397238"/>
            <a:ext cx="5915025" cy="3276600"/>
          </a:xfrm>
          <a:prstGeom prst="rect">
            <a:avLst/>
          </a:prstGeom>
        </p:spPr>
      </p:pic>
      <p:sp>
        <p:nvSpPr>
          <p:cNvPr id="6" name="TextBox 5"/>
          <p:cNvSpPr txBox="1"/>
          <p:nvPr/>
        </p:nvSpPr>
        <p:spPr>
          <a:xfrm>
            <a:off x="3247054" y="6171947"/>
            <a:ext cx="6497356" cy="646331"/>
          </a:xfrm>
          <a:prstGeom prst="rect">
            <a:avLst/>
          </a:prstGeom>
          <a:noFill/>
        </p:spPr>
        <p:txBody>
          <a:bodyPr wrap="none" rtlCol="0">
            <a:spAutoFit/>
          </a:bodyPr>
          <a:lstStyle/>
          <a:p>
            <a:pPr algn="just"/>
            <a:r>
              <a:rPr lang="en-US" sz="1200" b="1" dirty="0" smtClean="0"/>
              <a:t>Source</a:t>
            </a:r>
            <a:r>
              <a:rPr lang="en-US" sz="1200" dirty="0" smtClean="0"/>
              <a:t>: R. </a:t>
            </a:r>
            <a:r>
              <a:rPr lang="en-US" sz="1200" dirty="0" err="1" smtClean="0"/>
              <a:t>Brisebois</a:t>
            </a:r>
            <a:r>
              <a:rPr lang="en-US" sz="1200" dirty="0" smtClean="0"/>
              <a:t>, A. </a:t>
            </a:r>
            <a:r>
              <a:rPr lang="en-US" sz="1200" dirty="0" err="1" smtClean="0"/>
              <a:t>Abran</a:t>
            </a:r>
            <a:r>
              <a:rPr lang="en-US" sz="1200" dirty="0" smtClean="0"/>
              <a:t>, A. </a:t>
            </a:r>
            <a:r>
              <a:rPr lang="en-US" sz="1200" dirty="0" err="1" smtClean="0"/>
              <a:t>Nadembega</a:t>
            </a:r>
            <a:r>
              <a:rPr lang="en-US" sz="1200" dirty="0" smtClean="0"/>
              <a:t>, “A Semantic Metadata Enrichment </a:t>
            </a:r>
          </a:p>
          <a:p>
            <a:pPr algn="just"/>
            <a:r>
              <a:rPr lang="en-US" sz="1200" dirty="0" smtClean="0"/>
              <a:t>Software Ecosystem based on Metadata and Affinity Models”, in I.J. Information Technology</a:t>
            </a:r>
          </a:p>
          <a:p>
            <a:pPr algn="just"/>
            <a:r>
              <a:rPr lang="en-US" sz="1200" dirty="0" smtClean="0"/>
              <a:t>And Computer Science, 2017, 8, 1-13 </a:t>
            </a:r>
            <a:endParaRPr lang="en-US" sz="1200" dirty="0"/>
          </a:p>
        </p:txBody>
      </p:sp>
      <p:sp>
        <p:nvSpPr>
          <p:cNvPr id="8" name="Rounded Rectangle 7"/>
          <p:cNvSpPr/>
          <p:nvPr/>
        </p:nvSpPr>
        <p:spPr>
          <a:xfrm>
            <a:off x="9470571" y="2397238"/>
            <a:ext cx="345233" cy="33663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9890450" y="2380887"/>
            <a:ext cx="1385316" cy="369332"/>
          </a:xfrm>
          <a:prstGeom prst="rect">
            <a:avLst/>
          </a:prstGeom>
          <a:noFill/>
        </p:spPr>
        <p:txBody>
          <a:bodyPr wrap="none" rtlCol="0">
            <a:spAutoFit/>
          </a:bodyPr>
          <a:lstStyle/>
          <a:p>
            <a:r>
              <a:rPr lang="en-US" dirty="0" smtClean="0"/>
              <a:t>Meta-Entity</a:t>
            </a:r>
            <a:endParaRPr lang="en-US" dirty="0"/>
          </a:p>
        </p:txBody>
      </p:sp>
      <p:sp>
        <p:nvSpPr>
          <p:cNvPr id="10" name="Rounded Rectangle 9"/>
          <p:cNvSpPr/>
          <p:nvPr/>
        </p:nvSpPr>
        <p:spPr>
          <a:xfrm>
            <a:off x="9470571" y="2944789"/>
            <a:ext cx="345233" cy="33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890450" y="2928438"/>
            <a:ext cx="797013" cy="369332"/>
          </a:xfrm>
          <a:prstGeom prst="rect">
            <a:avLst/>
          </a:prstGeom>
          <a:noFill/>
        </p:spPr>
        <p:txBody>
          <a:bodyPr wrap="none" rtlCol="0">
            <a:spAutoFit/>
          </a:bodyPr>
          <a:lstStyle/>
          <a:p>
            <a:r>
              <a:rPr lang="en-US" dirty="0" smtClean="0"/>
              <a:t>Entity</a:t>
            </a:r>
            <a:endParaRPr lang="en-US" dirty="0"/>
          </a:p>
        </p:txBody>
      </p:sp>
      <p:sp>
        <p:nvSpPr>
          <p:cNvPr id="12" name="Rounded Rectangle 11"/>
          <p:cNvSpPr/>
          <p:nvPr/>
        </p:nvSpPr>
        <p:spPr>
          <a:xfrm>
            <a:off x="9470571" y="3508691"/>
            <a:ext cx="345233" cy="3366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p:cNvSpPr txBox="1"/>
          <p:nvPr/>
        </p:nvSpPr>
        <p:spPr>
          <a:xfrm>
            <a:off x="9890450" y="3492340"/>
            <a:ext cx="2266967" cy="646331"/>
          </a:xfrm>
          <a:prstGeom prst="rect">
            <a:avLst/>
          </a:prstGeom>
          <a:noFill/>
        </p:spPr>
        <p:txBody>
          <a:bodyPr wrap="none" rtlCol="0">
            <a:spAutoFit/>
          </a:bodyPr>
          <a:lstStyle/>
          <a:p>
            <a:r>
              <a:rPr lang="en-US" dirty="0" smtClean="0"/>
              <a:t>Semantic metadata </a:t>
            </a:r>
          </a:p>
          <a:p>
            <a:r>
              <a:rPr lang="en-US" dirty="0" smtClean="0"/>
              <a:t>enrichment</a:t>
            </a:r>
            <a:endParaRPr lang="en-US" dirty="0"/>
          </a:p>
        </p:txBody>
      </p:sp>
      <p:sp>
        <p:nvSpPr>
          <p:cNvPr id="14" name="Rounded Rectangle 13"/>
          <p:cNvSpPr/>
          <p:nvPr/>
        </p:nvSpPr>
        <p:spPr>
          <a:xfrm>
            <a:off x="9470571" y="4166198"/>
            <a:ext cx="345233" cy="3366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9890450" y="4149847"/>
            <a:ext cx="2198038" cy="369332"/>
          </a:xfrm>
          <a:prstGeom prst="rect">
            <a:avLst/>
          </a:prstGeom>
          <a:noFill/>
        </p:spPr>
        <p:txBody>
          <a:bodyPr wrap="none" rtlCol="0">
            <a:spAutoFit/>
          </a:bodyPr>
          <a:lstStyle/>
          <a:p>
            <a:r>
              <a:rPr lang="en-US" dirty="0" smtClean="0"/>
              <a:t>Content and Events</a:t>
            </a:r>
            <a:endParaRPr lang="en-US" dirty="0"/>
          </a:p>
        </p:txBody>
      </p:sp>
    </p:spTree>
    <p:extLst>
      <p:ext uri="{BB962C8B-B14F-4D97-AF65-F5344CB8AC3E}">
        <p14:creationId xmlns:p14="http://schemas.microsoft.com/office/powerpoint/2010/main" val="32626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11" name="TextBox 10"/>
          <p:cNvSpPr txBox="1"/>
          <p:nvPr/>
        </p:nvSpPr>
        <p:spPr>
          <a:xfrm>
            <a:off x="1095435" y="1362239"/>
            <a:ext cx="4765226" cy="3477875"/>
          </a:xfrm>
          <a:prstGeom prst="rect">
            <a:avLst/>
          </a:prstGeom>
          <a:noFill/>
        </p:spPr>
        <p:txBody>
          <a:bodyPr wrap="square" rtlCol="0">
            <a:spAutoFit/>
          </a:bodyPr>
          <a:lstStyle/>
          <a:p>
            <a:r>
              <a:rPr lang="en-US" sz="1400" b="1" dirty="0" smtClean="0">
                <a:solidFill>
                  <a:srgbClr val="0070C0"/>
                </a:solidFill>
              </a:rPr>
              <a:t>CLIENT</a:t>
            </a:r>
          </a:p>
          <a:p>
            <a:pPr marL="285750" indent="-285750">
              <a:buFontTx/>
              <a:buChar char="-"/>
            </a:pPr>
            <a:r>
              <a:rPr lang="en-US" sz="1400" b="1" dirty="0" smtClean="0">
                <a:solidFill>
                  <a:schemeClr val="accent6">
                    <a:lumMod val="75000"/>
                  </a:schemeClr>
                </a:solidFill>
              </a:rPr>
              <a:t>Detect and recognize object :</a:t>
            </a:r>
          </a:p>
          <a:p>
            <a:r>
              <a:rPr lang="en-US" sz="1400" dirty="0" smtClean="0"/>
              <a:t>+ Recommendation system</a:t>
            </a:r>
          </a:p>
          <a:p>
            <a:r>
              <a:rPr lang="en-US" sz="1400" dirty="0" smtClean="0"/>
              <a:t>+ Machine learning</a:t>
            </a:r>
          </a:p>
          <a:p>
            <a:r>
              <a:rPr lang="en-US" sz="1400" dirty="0" smtClean="0"/>
              <a:t>+ Artificial Intelligence</a:t>
            </a:r>
          </a:p>
          <a:p>
            <a:r>
              <a:rPr lang="en-US" sz="1400" dirty="0" smtClean="0"/>
              <a:t>+ Search engine algorithm</a:t>
            </a:r>
          </a:p>
          <a:p>
            <a:pPr marL="285750" indent="-285750">
              <a:buFontTx/>
              <a:buChar char="-"/>
            </a:pPr>
            <a:r>
              <a:rPr lang="en-US" sz="1400" b="1" dirty="0" smtClean="0">
                <a:solidFill>
                  <a:schemeClr val="accent6">
                    <a:lumMod val="75000"/>
                  </a:schemeClr>
                </a:solidFill>
              </a:rPr>
              <a:t>Verification:</a:t>
            </a:r>
            <a:endParaRPr lang="en-US" sz="1400" b="1" dirty="0">
              <a:solidFill>
                <a:schemeClr val="accent6">
                  <a:lumMod val="75000"/>
                </a:schemeClr>
              </a:solidFill>
            </a:endParaRPr>
          </a:p>
          <a:p>
            <a:r>
              <a:rPr lang="en-US" sz="1400" dirty="0"/>
              <a:t>+ Geo-location of the item </a:t>
            </a:r>
          </a:p>
          <a:p>
            <a:r>
              <a:rPr lang="en-US" sz="1400" dirty="0"/>
              <a:t>+ Bar-code of the </a:t>
            </a:r>
            <a:r>
              <a:rPr lang="en-US" sz="1400" dirty="0" smtClean="0"/>
              <a:t>item</a:t>
            </a:r>
          </a:p>
          <a:p>
            <a:pPr marL="171450" indent="-171450">
              <a:buFontTx/>
              <a:buChar char="-"/>
            </a:pPr>
            <a:r>
              <a:rPr lang="en-US" sz="1400" b="1" dirty="0" smtClean="0">
                <a:solidFill>
                  <a:schemeClr val="accent6">
                    <a:lumMod val="75000"/>
                  </a:schemeClr>
                </a:solidFill>
              </a:rPr>
              <a:t>User contribution:</a:t>
            </a:r>
          </a:p>
          <a:p>
            <a:r>
              <a:rPr lang="en-US" sz="1400" dirty="0" smtClean="0"/>
              <a:t>+ User may category manual </a:t>
            </a:r>
          </a:p>
          <a:p>
            <a:r>
              <a:rPr lang="en-US" sz="1400" dirty="0" smtClean="0"/>
              <a:t>+ Vote the responded information</a:t>
            </a:r>
          </a:p>
          <a:p>
            <a:r>
              <a:rPr lang="en-US" sz="1400" dirty="0" smtClean="0"/>
              <a:t>+ Comment and make the hashtag</a:t>
            </a:r>
          </a:p>
          <a:p>
            <a:r>
              <a:rPr lang="en-US" sz="1400" b="1" dirty="0" smtClean="0">
                <a:solidFill>
                  <a:schemeClr val="accent6">
                    <a:lumMod val="75000"/>
                  </a:schemeClr>
                </a:solidFill>
              </a:rPr>
              <a:t>-    Updated</a:t>
            </a:r>
            <a:endParaRPr lang="en-US" sz="1400" dirty="0" smtClean="0">
              <a:solidFill>
                <a:schemeClr val="accent6">
                  <a:lumMod val="75000"/>
                </a:schemeClr>
              </a:solidFill>
            </a:endParaRPr>
          </a:p>
          <a:p>
            <a:endParaRPr lang="en-US" sz="1200" dirty="0" smtClean="0"/>
          </a:p>
          <a:p>
            <a:endParaRPr lang="en-US" sz="1200" dirty="0"/>
          </a:p>
        </p:txBody>
      </p:sp>
      <p:grpSp>
        <p:nvGrpSpPr>
          <p:cNvPr id="7" name="Group 6"/>
          <p:cNvGrpSpPr/>
          <p:nvPr/>
        </p:nvGrpSpPr>
        <p:grpSpPr>
          <a:xfrm>
            <a:off x="5219700" y="1580152"/>
            <a:ext cx="5715000" cy="4087224"/>
            <a:chOff x="3254045" y="1580151"/>
            <a:chExt cx="7680655" cy="5114947"/>
          </a:xfrm>
        </p:grpSpPr>
        <p:pic>
          <p:nvPicPr>
            <p:cNvPr id="1026"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1002" y="2296968"/>
              <a:ext cx="609268" cy="6145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368863" y="3439498"/>
              <a:ext cx="1157317" cy="346650"/>
            </a:xfrm>
            <a:prstGeom prst="rect">
              <a:avLst/>
            </a:prstGeom>
            <a:noFill/>
          </p:spPr>
          <p:txBody>
            <a:bodyPr wrap="none" rtlCol="0">
              <a:spAutoFit/>
            </a:bodyPr>
            <a:lstStyle/>
            <a:p>
              <a:r>
                <a:rPr lang="en-US" sz="1200" dirty="0" smtClean="0"/>
                <a:t>Museum 1</a:t>
              </a:r>
              <a:endParaRPr lang="en-US" sz="1200" dirty="0"/>
            </a:p>
          </p:txBody>
        </p:sp>
        <p:pic>
          <p:nvPicPr>
            <p:cNvPr id="1028"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621" y="2178265"/>
              <a:ext cx="187437" cy="1890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1231" y="2841539"/>
              <a:ext cx="222069" cy="1400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6389" y="1938659"/>
              <a:ext cx="1578493" cy="15922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lou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90437" y="2191475"/>
              <a:ext cx="1662200" cy="86991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53496" y="1833980"/>
              <a:ext cx="708819" cy="714989"/>
            </a:xfrm>
            <a:prstGeom prst="rect">
              <a:avLst/>
            </a:prstGeom>
            <a:noFill/>
            <a:extLst>
              <a:ext uri="{909E8E84-426E-40DD-AFC4-6F175D3DCCD1}">
                <a14:hiddenFill xmlns:a14="http://schemas.microsoft.com/office/drawing/2010/main">
                  <a:solidFill>
                    <a:srgbClr val="FFFFFF"/>
                  </a:solidFill>
                </a14:hiddenFill>
              </a:ext>
            </a:extLst>
          </p:spPr>
        </p:pic>
        <p:sp>
          <p:nvSpPr>
            <p:cNvPr id="8" name="Left-Right Arrow 7"/>
            <p:cNvSpPr/>
            <p:nvPr/>
          </p:nvSpPr>
          <p:spPr>
            <a:xfrm>
              <a:off x="7262315" y="2335252"/>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997531" y="1656961"/>
              <a:ext cx="708819" cy="714989"/>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20443718">
              <a:off x="9093201" y="2191708"/>
              <a:ext cx="896369"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Left-Right Arrow 20"/>
            <p:cNvSpPr/>
            <p:nvPr/>
          </p:nvSpPr>
          <p:spPr>
            <a:xfrm rot="5192900">
              <a:off x="7796968" y="3707588"/>
              <a:ext cx="1359532" cy="195683"/>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2"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33589" y="1929719"/>
              <a:ext cx="708819" cy="71498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326705" y="1648021"/>
              <a:ext cx="1290886" cy="346650"/>
            </a:xfrm>
            <a:prstGeom prst="rect">
              <a:avLst/>
            </a:prstGeom>
            <a:noFill/>
          </p:spPr>
          <p:txBody>
            <a:bodyPr wrap="none" rtlCol="0">
              <a:spAutoFit/>
            </a:bodyPr>
            <a:lstStyle/>
            <a:p>
              <a:r>
                <a:rPr lang="en-US" sz="1200" dirty="0" smtClean="0"/>
                <a:t>My phone 1</a:t>
              </a:r>
              <a:endParaRPr lang="en-US" sz="1200" dirty="0"/>
            </a:p>
          </p:txBody>
        </p:sp>
        <p:sp>
          <p:nvSpPr>
            <p:cNvPr id="24" name="Left-Right Arrow 23"/>
            <p:cNvSpPr/>
            <p:nvPr/>
          </p:nvSpPr>
          <p:spPr>
            <a:xfrm>
              <a:off x="4256836" y="2191707"/>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 descr="Image result for monalisa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1772" y="5009861"/>
              <a:ext cx="609268" cy="61457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9270680" y="6319926"/>
              <a:ext cx="1161625" cy="346650"/>
            </a:xfrm>
            <a:prstGeom prst="rect">
              <a:avLst/>
            </a:prstGeom>
            <a:noFill/>
          </p:spPr>
          <p:txBody>
            <a:bodyPr wrap="none" rtlCol="0">
              <a:spAutoFit/>
            </a:bodyPr>
            <a:lstStyle/>
            <a:p>
              <a:r>
                <a:rPr lang="en-US" sz="1200" dirty="0" smtClean="0"/>
                <a:t>Museum n</a:t>
              </a:r>
              <a:endParaRPr lang="en-US" sz="1200" dirty="0"/>
            </a:p>
          </p:txBody>
        </p:sp>
        <p:pic>
          <p:nvPicPr>
            <p:cNvPr id="27" name="Picture 4" descr="Image result for pi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8391" y="4891158"/>
              <a:ext cx="187437" cy="18906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2001" y="5554432"/>
              <a:ext cx="222069" cy="1400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52125" y="5003918"/>
              <a:ext cx="708819" cy="71498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result for databas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32218" y="5099656"/>
              <a:ext cx="708819" cy="71498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6750689" y="5781129"/>
              <a:ext cx="1295195" cy="346650"/>
            </a:xfrm>
            <a:prstGeom prst="rect">
              <a:avLst/>
            </a:prstGeom>
            <a:noFill/>
          </p:spPr>
          <p:txBody>
            <a:bodyPr wrap="none" rtlCol="0">
              <a:spAutoFit/>
            </a:bodyPr>
            <a:lstStyle/>
            <a:p>
              <a:r>
                <a:rPr lang="en-US" sz="1200" dirty="0" smtClean="0"/>
                <a:t>My phone n</a:t>
              </a:r>
              <a:endParaRPr lang="en-US" sz="1200" dirty="0"/>
            </a:p>
          </p:txBody>
        </p:sp>
        <p:sp>
          <p:nvSpPr>
            <p:cNvPr id="35" name="Left-Right Arrow 34"/>
            <p:cNvSpPr/>
            <p:nvPr/>
          </p:nvSpPr>
          <p:spPr>
            <a:xfrm>
              <a:off x="7555465" y="5361644"/>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7" name="Picture 10" descr="Image result for mobile phon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93201" y="4687907"/>
              <a:ext cx="1578493" cy="1592234"/>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3254045" y="1580151"/>
              <a:ext cx="4382026" cy="2189776"/>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6552674" y="4548020"/>
              <a:ext cx="4382026" cy="2147078"/>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369280" y="1616476"/>
              <a:ext cx="2439321" cy="201668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6645832" y="4645975"/>
              <a:ext cx="2439321" cy="2016680"/>
            </a:xfrm>
            <a:prstGeom prst="roundRect">
              <a:avLst>
                <a:gd name="adj" fmla="val 730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Right Arrow 44"/>
            <p:cNvSpPr/>
            <p:nvPr/>
          </p:nvSpPr>
          <p:spPr>
            <a:xfrm>
              <a:off x="5937126" y="2136793"/>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Left-Right Arrow 45"/>
            <p:cNvSpPr/>
            <p:nvPr/>
          </p:nvSpPr>
          <p:spPr>
            <a:xfrm>
              <a:off x="9248699" y="5287493"/>
              <a:ext cx="52392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Left-Right Arrow 48"/>
            <p:cNvSpPr/>
            <p:nvPr/>
          </p:nvSpPr>
          <p:spPr>
            <a:xfrm>
              <a:off x="6034000" y="3011846"/>
              <a:ext cx="1696081" cy="202171"/>
            </a:xfrm>
            <a:prstGeom prst="lef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Picture 2" descr="Image result for bibliomond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48414" y="2574637"/>
              <a:ext cx="791879" cy="31721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itle 3"/>
          <p:cNvSpPr>
            <a:spLocks noGrp="1"/>
          </p:cNvSpPr>
          <p:nvPr>
            <p:ph type="title"/>
          </p:nvPr>
        </p:nvSpPr>
        <p:spPr>
          <a:xfrm>
            <a:off x="2438857" y="417376"/>
            <a:ext cx="8623663" cy="804957"/>
          </a:xfrm>
        </p:spPr>
        <p:txBody>
          <a:bodyPr>
            <a:noAutofit/>
          </a:bodyPr>
          <a:lstStyle/>
          <a:p>
            <a:r>
              <a:rPr lang="en-US" sz="3200" dirty="0" smtClean="0"/>
              <a:t>Proposed </a:t>
            </a:r>
            <a:r>
              <a:rPr lang="en-CA" sz="3200" dirty="0"/>
              <a:t>Learning Interactive Semantic Search </a:t>
            </a:r>
            <a:r>
              <a:rPr lang="en-CA" sz="3200" dirty="0" smtClean="0"/>
              <a:t>System</a:t>
            </a:r>
            <a:endParaRPr lang="en-US" sz="3200" dirty="0"/>
          </a:p>
        </p:txBody>
      </p:sp>
      <p:sp>
        <p:nvSpPr>
          <p:cNvPr id="9" name="Rectangle 8"/>
          <p:cNvSpPr/>
          <p:nvPr/>
        </p:nvSpPr>
        <p:spPr>
          <a:xfrm>
            <a:off x="1120119" y="4300505"/>
            <a:ext cx="6096000" cy="1815882"/>
          </a:xfrm>
          <a:prstGeom prst="rect">
            <a:avLst/>
          </a:prstGeom>
        </p:spPr>
        <p:txBody>
          <a:bodyPr>
            <a:spAutoFit/>
          </a:bodyPr>
          <a:lstStyle/>
          <a:p>
            <a:r>
              <a:rPr lang="en-US" sz="1600" dirty="0"/>
              <a:t>------------------------------------</a:t>
            </a:r>
          </a:p>
          <a:p>
            <a:r>
              <a:rPr lang="en-US" sz="1600" b="1" dirty="0">
                <a:solidFill>
                  <a:srgbClr val="FF0000"/>
                </a:solidFill>
              </a:rPr>
              <a:t>SERVER</a:t>
            </a:r>
          </a:p>
          <a:p>
            <a:r>
              <a:rPr lang="en-US" sz="1600" dirty="0"/>
              <a:t>+ Recommendation system</a:t>
            </a:r>
          </a:p>
          <a:p>
            <a:r>
              <a:rPr lang="en-US" sz="1600" dirty="0"/>
              <a:t>+ Reinforcement Learning</a:t>
            </a:r>
          </a:p>
          <a:p>
            <a:r>
              <a:rPr lang="en-US" sz="1600" dirty="0"/>
              <a:t>+ Machine learning</a:t>
            </a:r>
          </a:p>
          <a:p>
            <a:r>
              <a:rPr lang="en-US" sz="1600" dirty="0"/>
              <a:t>+ Artificial Intelligence</a:t>
            </a:r>
          </a:p>
          <a:p>
            <a:r>
              <a:rPr lang="en-US" sz="1600" dirty="0"/>
              <a:t>+ Search engine algorithm</a:t>
            </a:r>
          </a:p>
        </p:txBody>
      </p:sp>
      <p:sp>
        <p:nvSpPr>
          <p:cNvPr id="42" name="TextBox 41"/>
          <p:cNvSpPr txBox="1"/>
          <p:nvPr/>
        </p:nvSpPr>
        <p:spPr>
          <a:xfrm>
            <a:off x="10089819" y="1381898"/>
            <a:ext cx="1080745" cy="276999"/>
          </a:xfrm>
          <a:prstGeom prst="rect">
            <a:avLst/>
          </a:prstGeom>
          <a:noFill/>
        </p:spPr>
        <p:txBody>
          <a:bodyPr wrap="none" rtlCol="0">
            <a:spAutoFit/>
          </a:bodyPr>
          <a:lstStyle/>
          <a:p>
            <a:r>
              <a:rPr lang="en-US" sz="1200" dirty="0" err="1" smtClean="0"/>
              <a:t>Bibliomondo</a:t>
            </a:r>
            <a:r>
              <a:rPr lang="en-US" sz="1200" dirty="0" smtClean="0"/>
              <a:t> </a:t>
            </a:r>
            <a:endParaRPr lang="en-US" sz="1200" dirty="0"/>
          </a:p>
        </p:txBody>
      </p:sp>
    </p:spTree>
    <p:extLst>
      <p:ext uri="{BB962C8B-B14F-4D97-AF65-F5344CB8AC3E}">
        <p14:creationId xmlns:p14="http://schemas.microsoft.com/office/powerpoint/2010/main" val="118184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result</a:t>
            </a:r>
            <a:endParaRPr lang="en-US" dirty="0"/>
          </a:p>
        </p:txBody>
      </p:sp>
      <p:pic>
        <p:nvPicPr>
          <p:cNvPr id="4" name="Picture 3"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8555" y="2132470"/>
            <a:ext cx="1392775" cy="21021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679" y="2125211"/>
            <a:ext cx="3671406" cy="212205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24564" y="4811336"/>
            <a:ext cx="1435100" cy="1155700"/>
          </a:xfrm>
          <a:prstGeom prst="roundRect">
            <a:avLst>
              <a:gd name="adj" fmla="val 809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Learning Interactive Semantic Search System</a:t>
            </a:r>
            <a:endParaRPr lang="en-US" sz="1400" dirty="0"/>
          </a:p>
        </p:txBody>
      </p:sp>
      <p:sp>
        <p:nvSpPr>
          <p:cNvPr id="6" name="Right Arrow 5"/>
          <p:cNvSpPr/>
          <p:nvPr/>
        </p:nvSpPr>
        <p:spPr>
          <a:xfrm rot="5400000">
            <a:off x="3512511" y="4366754"/>
            <a:ext cx="459205" cy="312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48778" y="6550223"/>
            <a:ext cx="4479303" cy="307777"/>
          </a:xfrm>
          <a:prstGeom prst="rect">
            <a:avLst/>
          </a:prstGeom>
        </p:spPr>
        <p:txBody>
          <a:bodyPr wrap="none">
            <a:spAutoFit/>
          </a:bodyPr>
          <a:lstStyle/>
          <a:p>
            <a:r>
              <a:rPr lang="en-US" sz="1400" b="1" dirty="0" smtClean="0"/>
              <a:t>Source</a:t>
            </a:r>
            <a:r>
              <a:rPr lang="en-US" sz="1400" dirty="0" smtClean="0"/>
              <a:t>: https</a:t>
            </a:r>
            <a:r>
              <a:rPr lang="en-US" sz="1400" dirty="0"/>
              <a:t>://www.artstation.com/artwork/rWxz2</a:t>
            </a:r>
          </a:p>
        </p:txBody>
      </p:sp>
      <p:sp>
        <p:nvSpPr>
          <p:cNvPr id="11" name="Bent-Up Arrow 10"/>
          <p:cNvSpPr/>
          <p:nvPr/>
        </p:nvSpPr>
        <p:spPr>
          <a:xfrm>
            <a:off x="4649122" y="4357396"/>
            <a:ext cx="3682143" cy="1110343"/>
          </a:xfrm>
          <a:prstGeom prst="bentUpArrow">
            <a:avLst>
              <a:gd name="adj1" fmla="val 17437"/>
              <a:gd name="adj2" fmla="val 1743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1106379718"/>
              </p:ext>
            </p:extLst>
          </p:nvPr>
        </p:nvGraphicFramePr>
        <p:xfrm>
          <a:off x="5109542" y="2125211"/>
          <a:ext cx="3196816" cy="2132721"/>
        </p:xfrm>
        <a:graphic>
          <a:graphicData uri="http://schemas.openxmlformats.org/drawingml/2006/table">
            <a:tbl>
              <a:tblPr>
                <a:tableStyleId>{775DCB02-9BB8-47FD-8907-85C794F793BA}</a:tableStyleId>
              </a:tblPr>
              <a:tblGrid>
                <a:gridCol w="898459"/>
                <a:gridCol w="2298357"/>
              </a:tblGrid>
              <a:tr h="210660">
                <a:tc>
                  <a:txBody>
                    <a:bodyPr/>
                    <a:lstStyle/>
                    <a:p>
                      <a:pPr algn="l" fontAlgn="t"/>
                      <a:r>
                        <a:rPr lang="en-US" sz="800" b="1" dirty="0">
                          <a:effectLst/>
                        </a:rPr>
                        <a:t>Artist</a:t>
                      </a:r>
                    </a:p>
                  </a:txBody>
                  <a:tcPr/>
                </a:tc>
                <a:tc>
                  <a:txBody>
                    <a:bodyPr/>
                    <a:lstStyle/>
                    <a:p>
                      <a:pPr algn="l" fontAlgn="t"/>
                      <a:r>
                        <a:rPr lang="en-US" sz="800" b="1" u="none" strike="noStrike">
                          <a:effectLst/>
                          <a:hlinkClick r:id="rId4" tooltip="Leonardo da Vinci"/>
                        </a:rPr>
                        <a:t>Leonardo da Vinci</a:t>
                      </a:r>
                      <a:endParaRPr lang="en-US" sz="800" b="1">
                        <a:effectLst/>
                      </a:endParaRPr>
                    </a:p>
                  </a:txBody>
                  <a:tcPr/>
                </a:tc>
              </a:tr>
              <a:tr h="210660">
                <a:tc>
                  <a:txBody>
                    <a:bodyPr/>
                    <a:lstStyle/>
                    <a:p>
                      <a:pPr algn="l" fontAlgn="t"/>
                      <a:r>
                        <a:rPr lang="en-US" sz="800" b="1" dirty="0">
                          <a:effectLst/>
                        </a:rPr>
                        <a:t>Year</a:t>
                      </a:r>
                    </a:p>
                  </a:txBody>
                  <a:tcPr/>
                </a:tc>
                <a:tc>
                  <a:txBody>
                    <a:bodyPr/>
                    <a:lstStyle/>
                    <a:p>
                      <a:pPr algn="l" fontAlgn="t"/>
                      <a:r>
                        <a:rPr lang="en-US" sz="800" b="1">
                          <a:effectLst/>
                        </a:rPr>
                        <a:t>c. 1503–06, perhaps continuing until c.1517</a:t>
                      </a:r>
                    </a:p>
                  </a:txBody>
                  <a:tcPr/>
                </a:tc>
              </a:tr>
              <a:tr h="210660">
                <a:tc>
                  <a:txBody>
                    <a:bodyPr/>
                    <a:lstStyle/>
                    <a:p>
                      <a:pPr algn="l" fontAlgn="t"/>
                      <a:r>
                        <a:rPr lang="en-US" sz="800" b="1">
                          <a:effectLst/>
                        </a:rPr>
                        <a:t>Medium</a:t>
                      </a:r>
                    </a:p>
                  </a:txBody>
                  <a:tcPr/>
                </a:tc>
                <a:tc>
                  <a:txBody>
                    <a:bodyPr/>
                    <a:lstStyle/>
                    <a:p>
                      <a:pPr algn="l" fontAlgn="t"/>
                      <a:r>
                        <a:rPr lang="en-US" sz="800" b="1" u="none" strike="noStrike" dirty="0">
                          <a:effectLst/>
                          <a:hlinkClick r:id="rId5" tooltip="Oil painting"/>
                        </a:rPr>
                        <a:t>Oil</a:t>
                      </a:r>
                      <a:r>
                        <a:rPr lang="en-US" sz="800" b="1" dirty="0">
                          <a:effectLst/>
                        </a:rPr>
                        <a:t> on </a:t>
                      </a:r>
                      <a:r>
                        <a:rPr lang="en-US" sz="800" b="1" u="none" strike="noStrike" dirty="0">
                          <a:effectLst/>
                          <a:hlinkClick r:id="rId6" tooltip="Populus"/>
                        </a:rPr>
                        <a:t>poplar</a:t>
                      </a:r>
                      <a:r>
                        <a:rPr lang="en-US" sz="800" b="1" dirty="0">
                          <a:effectLst/>
                        </a:rPr>
                        <a:t> panel</a:t>
                      </a:r>
                    </a:p>
                  </a:txBody>
                  <a:tcPr/>
                </a:tc>
              </a:tr>
              <a:tr h="210660">
                <a:tc>
                  <a:txBody>
                    <a:bodyPr/>
                    <a:lstStyle/>
                    <a:p>
                      <a:pPr algn="l" fontAlgn="t"/>
                      <a:r>
                        <a:rPr lang="en-US" sz="800" b="1">
                          <a:effectLst/>
                        </a:rPr>
                        <a:t>Subject</a:t>
                      </a:r>
                    </a:p>
                  </a:txBody>
                  <a:tcPr/>
                </a:tc>
                <a:tc>
                  <a:txBody>
                    <a:bodyPr/>
                    <a:lstStyle/>
                    <a:p>
                      <a:pPr algn="l" fontAlgn="t"/>
                      <a:r>
                        <a:rPr lang="en-US" sz="800" b="1" u="none" strike="noStrike" dirty="0">
                          <a:effectLst/>
                          <a:hlinkClick r:id="rId7" tooltip="Lisa Gherardini"/>
                        </a:rPr>
                        <a:t>Lisa </a:t>
                      </a:r>
                      <a:r>
                        <a:rPr lang="en-US" sz="800" b="1" u="none" strike="noStrike" dirty="0" err="1">
                          <a:effectLst/>
                          <a:hlinkClick r:id="rId7" tooltip="Lisa Gherardini"/>
                        </a:rPr>
                        <a:t>Gherardini</a:t>
                      </a:r>
                      <a:endParaRPr lang="en-US" sz="800" b="1" dirty="0">
                        <a:effectLst/>
                      </a:endParaRPr>
                    </a:p>
                  </a:txBody>
                  <a:tcPr/>
                </a:tc>
              </a:tr>
              <a:tr h="210660">
                <a:tc>
                  <a:txBody>
                    <a:bodyPr/>
                    <a:lstStyle/>
                    <a:p>
                      <a:pPr algn="l" fontAlgn="t"/>
                      <a:r>
                        <a:rPr lang="en-US" sz="800" b="1">
                          <a:effectLst/>
                        </a:rPr>
                        <a:t>Dimensions</a:t>
                      </a:r>
                    </a:p>
                  </a:txBody>
                  <a:tcPr/>
                </a:tc>
                <a:tc>
                  <a:txBody>
                    <a:bodyPr/>
                    <a:lstStyle/>
                    <a:p>
                      <a:pPr algn="l" fontAlgn="t"/>
                      <a:r>
                        <a:rPr lang="en-US" sz="800" b="1" dirty="0">
                          <a:effectLst/>
                        </a:rPr>
                        <a:t>77 cm × 53 cm (30 in × 21 in)</a:t>
                      </a:r>
                    </a:p>
                  </a:txBody>
                  <a:tcPr/>
                </a:tc>
              </a:tr>
              <a:tr h="210660">
                <a:tc>
                  <a:txBody>
                    <a:bodyPr/>
                    <a:lstStyle/>
                    <a:p>
                      <a:r>
                        <a:rPr lang="en-US" sz="800" b="1" dirty="0" smtClean="0"/>
                        <a:t>Contents</a:t>
                      </a:r>
                      <a:endParaRPr lang="en-US" sz="800" b="1" dirty="0"/>
                    </a:p>
                  </a:txBody>
                  <a:tcPr/>
                </a:tc>
                <a:tc>
                  <a:txBody>
                    <a:bodyPr/>
                    <a:lstStyle/>
                    <a:p>
                      <a:r>
                        <a:rPr lang="en-US" sz="800" b="1" dirty="0" smtClean="0">
                          <a:hlinkClick r:id="rId8"/>
                        </a:rPr>
                        <a:t>Link</a:t>
                      </a:r>
                      <a:endParaRPr lang="en-US" sz="800" b="1" dirty="0"/>
                    </a:p>
                  </a:txBody>
                  <a:tcPr/>
                </a:tc>
              </a:tr>
              <a:tr h="210660">
                <a:tc>
                  <a:txBody>
                    <a:bodyPr/>
                    <a:lstStyle/>
                    <a:p>
                      <a:r>
                        <a:rPr lang="en-US" sz="800" b="1" dirty="0" smtClean="0"/>
                        <a:t>Category</a:t>
                      </a:r>
                      <a:endParaRPr lang="en-US" sz="800" b="1" dirty="0"/>
                    </a:p>
                  </a:txBody>
                  <a:tcPr/>
                </a:tc>
                <a:tc>
                  <a:txBody>
                    <a:bodyPr/>
                    <a:lstStyle/>
                    <a:p>
                      <a:r>
                        <a:rPr lang="en-US" sz="800" b="1" dirty="0" smtClean="0"/>
                        <a:t>Female,</a:t>
                      </a:r>
                      <a:r>
                        <a:rPr lang="en-US" sz="800" b="1" baseline="0" dirty="0" smtClean="0"/>
                        <a:t> model, smile, artwork, etc.,</a:t>
                      </a:r>
                      <a:endParaRPr lang="en-US" sz="800" b="1" dirty="0"/>
                    </a:p>
                  </a:txBody>
                  <a:tcPr/>
                </a:tc>
              </a:tr>
              <a:tr h="210660">
                <a:tc>
                  <a:txBody>
                    <a:bodyPr/>
                    <a:lstStyle/>
                    <a:p>
                      <a:r>
                        <a:rPr lang="en-US" sz="800" b="1" dirty="0" smtClean="0"/>
                        <a:t>Evaluation</a:t>
                      </a:r>
                      <a:endParaRPr lang="en-US" sz="800" b="1" dirty="0"/>
                    </a:p>
                  </a:txBody>
                  <a:tcPr/>
                </a:tc>
                <a:tc>
                  <a:txBody>
                    <a:bodyPr/>
                    <a:lstStyle/>
                    <a:p>
                      <a:r>
                        <a:rPr lang="en-US" sz="800" b="1" dirty="0" smtClean="0"/>
                        <a:t>Analysis and statistic</a:t>
                      </a:r>
                      <a:r>
                        <a:rPr lang="en-US" sz="800" b="1" baseline="0" dirty="0" smtClean="0"/>
                        <a:t> of users’ evaluation </a:t>
                      </a:r>
                      <a:endParaRPr lang="en-US" sz="800" b="1" dirty="0"/>
                    </a:p>
                  </a:txBody>
                  <a:tcPr/>
                </a:tc>
              </a:tr>
              <a:tr h="425841">
                <a:tc>
                  <a:txBody>
                    <a:bodyPr/>
                    <a:lstStyle/>
                    <a:p>
                      <a:r>
                        <a:rPr lang="en-US" sz="800" b="1" kern="1200" dirty="0" smtClean="0">
                          <a:effectLst/>
                        </a:rPr>
                        <a:t>Others</a:t>
                      </a:r>
                      <a:endParaRPr lang="en-US" sz="800" b="1" dirty="0"/>
                    </a:p>
                  </a:txBody>
                  <a:tcPr/>
                </a:tc>
                <a:tc>
                  <a:txBody>
                    <a:bodyPr/>
                    <a:lstStyle/>
                    <a:p>
                      <a:r>
                        <a:rPr lang="en-US" sz="800" b="1" kern="1200" dirty="0" smtClean="0">
                          <a:effectLst/>
                        </a:rPr>
                        <a:t>e.g.,</a:t>
                      </a:r>
                      <a:r>
                        <a:rPr lang="en-US" sz="800" b="1" kern="1200" baseline="0" dirty="0" smtClean="0">
                          <a:effectLst/>
                        </a:rPr>
                        <a:t> </a:t>
                      </a:r>
                      <a:r>
                        <a:rPr lang="en-US" sz="800" b="1" kern="1200" dirty="0" err="1" smtClean="0">
                          <a:effectLst/>
                        </a:rPr>
                        <a:t>Isleworth</a:t>
                      </a:r>
                      <a:r>
                        <a:rPr lang="en-US" sz="800" b="1" kern="1200" dirty="0" smtClean="0">
                          <a:effectLst/>
                        </a:rPr>
                        <a:t> Mona Lisa</a:t>
                      </a:r>
                      <a:endParaRPr lang="en-US" sz="800" b="1" dirty="0"/>
                    </a:p>
                  </a:txBody>
                  <a:tcPr/>
                </a:tc>
              </a:tr>
            </a:tbl>
          </a:graphicData>
        </a:graphic>
      </p:graphicFrame>
      <p:pic>
        <p:nvPicPr>
          <p:cNvPr id="1029" name="Picture 5"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626393">
            <a:off x="2809303" y="2790783"/>
            <a:ext cx="1889471" cy="97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026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and APIs</a:t>
            </a:r>
            <a:endParaRPr lang="en-US" dirty="0"/>
          </a:p>
        </p:txBody>
      </p:sp>
      <p:sp>
        <p:nvSpPr>
          <p:cNvPr id="3" name="Content Placeholder 2"/>
          <p:cNvSpPr>
            <a:spLocks noGrp="1"/>
          </p:cNvSpPr>
          <p:nvPr>
            <p:ph idx="1"/>
          </p:nvPr>
        </p:nvSpPr>
        <p:spPr/>
        <p:txBody>
          <a:bodyPr>
            <a:normAutofit/>
          </a:bodyPr>
          <a:lstStyle/>
          <a:p>
            <a:r>
              <a:rPr lang="en-US" dirty="0" smtClean="0"/>
              <a:t>Open source:</a:t>
            </a:r>
          </a:p>
          <a:p>
            <a:pPr marL="0" indent="0">
              <a:buNone/>
            </a:pPr>
            <a:r>
              <a:rPr lang="en-US" sz="1600" dirty="0">
                <a:hlinkClick r:id="rId2"/>
              </a:rPr>
              <a:t>https://</a:t>
            </a:r>
            <a:r>
              <a:rPr lang="en-US" sz="1600" dirty="0" smtClean="0">
                <a:hlinkClick r:id="rId2"/>
              </a:rPr>
              <a:t>www.programmableweb.com/category/recognition/source-code</a:t>
            </a:r>
            <a:endParaRPr lang="en-US" sz="1600" dirty="0" smtClean="0"/>
          </a:p>
          <a:p>
            <a:pPr marL="0" indent="0">
              <a:buNone/>
            </a:pPr>
            <a:r>
              <a:rPr lang="en-US" sz="1600" dirty="0">
                <a:hlinkClick r:id="rId3"/>
              </a:rPr>
              <a:t>https://</a:t>
            </a:r>
            <a:r>
              <a:rPr lang="en-US" sz="1600" dirty="0" smtClean="0">
                <a:hlinkClick r:id="rId3"/>
              </a:rPr>
              <a:t>www.mathworks.com/help/vision/examples/semantic-segmentation-using-deep-learning.html</a:t>
            </a:r>
            <a:endParaRPr lang="en-US" sz="1600" dirty="0" smtClean="0"/>
          </a:p>
          <a:p>
            <a:pPr marL="0" indent="0">
              <a:buNone/>
            </a:pPr>
            <a:r>
              <a:rPr lang="en-US" sz="1600" dirty="0">
                <a:hlinkClick r:id="rId4"/>
              </a:rPr>
              <a:t>https://</a:t>
            </a:r>
            <a:r>
              <a:rPr lang="en-US" sz="1600" dirty="0" smtClean="0">
                <a:hlinkClick r:id="rId4"/>
              </a:rPr>
              <a:t>www.mathworks.com/discovery/object-detection.html</a:t>
            </a:r>
            <a:endParaRPr lang="en-US" sz="1600" dirty="0" smtClean="0"/>
          </a:p>
          <a:p>
            <a:pPr marL="0" indent="0">
              <a:buNone/>
            </a:pPr>
            <a:r>
              <a:rPr lang="en-US" sz="1600" dirty="0">
                <a:hlinkClick r:id="rId5"/>
              </a:rPr>
              <a:t>https://www.opensemanticsearch.org/</a:t>
            </a:r>
            <a:endParaRPr lang="en-US" sz="1600" dirty="0"/>
          </a:p>
          <a:p>
            <a:r>
              <a:rPr lang="en-US" dirty="0" smtClean="0"/>
              <a:t>APIs:</a:t>
            </a:r>
          </a:p>
          <a:p>
            <a:pPr marL="0" indent="0">
              <a:buNone/>
            </a:pPr>
            <a:r>
              <a:rPr lang="en-US" sz="1600" dirty="0">
                <a:hlinkClick r:id="rId6"/>
              </a:rPr>
              <a:t>https://www.programmableweb.com/category/recognition/api</a:t>
            </a:r>
            <a:endParaRPr lang="en-US" sz="1600" dirty="0" smtClean="0"/>
          </a:p>
          <a:p>
            <a:r>
              <a:rPr lang="en-US" dirty="0" smtClean="0"/>
              <a:t>3D items database:</a:t>
            </a:r>
          </a:p>
          <a:p>
            <a:pPr marL="0" indent="0">
              <a:buNone/>
            </a:pPr>
            <a:r>
              <a:rPr lang="en-US" sz="1500" dirty="0">
                <a:hlinkClick r:id="rId7"/>
              </a:rPr>
              <a:t>https://elements.envato.com/3d?gclid=Cj0KCQiA2snUBRDfARIsAIGfpqF9iGf6gdiHK4691u-YgdDoMGX0E1PdR4_tx-FJ1f8o2G-OOiLl5J4aAve8EALw_wcB</a:t>
            </a:r>
            <a:endParaRPr lang="en-US" sz="1500" dirty="0" smtClean="0"/>
          </a:p>
          <a:p>
            <a:pPr marL="0" indent="0">
              <a:buNone/>
            </a:pPr>
            <a:r>
              <a:rPr lang="en-US" sz="1500" dirty="0">
                <a:hlinkClick r:id="rId8"/>
              </a:rPr>
              <a:t>https://www.sketchup.com/products/sketchup-pro/new-in-2018</a:t>
            </a:r>
            <a:endParaRPr lang="en-US" sz="1500" dirty="0"/>
          </a:p>
          <a:p>
            <a:pPr marL="0" indent="0">
              <a:buNone/>
            </a:pPr>
            <a:endParaRPr lang="en-US" dirty="0" smtClean="0"/>
          </a:p>
          <a:p>
            <a:pPr marL="0" indent="0">
              <a:buNone/>
            </a:pPr>
            <a:endParaRPr lang="en-US" sz="1600" dirty="0"/>
          </a:p>
        </p:txBody>
      </p:sp>
    </p:spTree>
    <p:extLst>
      <p:ext uri="{BB962C8B-B14F-4D97-AF65-F5344CB8AC3E}">
        <p14:creationId xmlns:p14="http://schemas.microsoft.com/office/powerpoint/2010/main" val="253264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plan</a:t>
            </a:r>
            <a:endParaRPr lang="en-US" dirty="0"/>
          </a:p>
        </p:txBody>
      </p:sp>
      <p:pic>
        <p:nvPicPr>
          <p:cNvPr id="7" name="Picture 6"/>
          <p:cNvPicPr>
            <a:picLocks noChangeAspect="1"/>
          </p:cNvPicPr>
          <p:nvPr/>
        </p:nvPicPr>
        <p:blipFill>
          <a:blip r:embed="rId2"/>
          <a:stretch>
            <a:fillRect/>
          </a:stretch>
        </p:blipFill>
        <p:spPr>
          <a:xfrm>
            <a:off x="4215298" y="1514766"/>
            <a:ext cx="6000750" cy="4257675"/>
          </a:xfrm>
          <a:prstGeom prst="roundRect">
            <a:avLst>
              <a:gd name="adj" fmla="val 333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1507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8928" y="2890119"/>
            <a:ext cx="7876903" cy="1325563"/>
          </a:xfrm>
        </p:spPr>
        <p:txBody>
          <a:bodyPr/>
          <a:lstStyle/>
          <a:p>
            <a:r>
              <a:rPr lang="en-US" dirty="0" smtClean="0"/>
              <a:t>Thank you</a:t>
            </a:r>
            <a:endParaRPr lang="en-US" dirty="0"/>
          </a:p>
        </p:txBody>
      </p:sp>
    </p:spTree>
    <p:extLst>
      <p:ext uri="{BB962C8B-B14F-4D97-AF65-F5344CB8AC3E}">
        <p14:creationId xmlns:p14="http://schemas.microsoft.com/office/powerpoint/2010/main" val="298403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10800000">
            <a:off x="3830160" y="4139934"/>
            <a:ext cx="1279807" cy="1303507"/>
          </a:xfrm>
          <a:prstGeom prst="rect">
            <a:avLst/>
          </a:prstGeom>
        </p:spPr>
      </p:pic>
      <p:sp>
        <p:nvSpPr>
          <p:cNvPr id="5" name="Rounded Rectangle 4"/>
          <p:cNvSpPr/>
          <p:nvPr/>
        </p:nvSpPr>
        <p:spPr>
          <a:xfrm>
            <a:off x="5710244" y="4042043"/>
            <a:ext cx="2153829" cy="1959292"/>
          </a:xfrm>
          <a:prstGeom prst="roundRect">
            <a:avLst>
              <a:gd name="adj" fmla="val 8425"/>
            </a:avLst>
          </a:prstGeom>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Tx/>
              <a:buChar char="-"/>
            </a:pPr>
            <a:r>
              <a:rPr lang="en-US" sz="1400" dirty="0" smtClean="0"/>
              <a:t>Recognize object</a:t>
            </a:r>
          </a:p>
          <a:p>
            <a:pPr marL="285750" indent="-285750">
              <a:buFontTx/>
              <a:buChar char="-"/>
            </a:pPr>
            <a:r>
              <a:rPr lang="en-US" sz="1400" dirty="0" smtClean="0"/>
              <a:t>Recognize the semantic and context of the object</a:t>
            </a:r>
          </a:p>
          <a:p>
            <a:pPr marL="285750" indent="-285750">
              <a:buFontTx/>
              <a:buChar char="-"/>
            </a:pPr>
            <a:r>
              <a:rPr lang="en-US" sz="1400" dirty="0" smtClean="0"/>
              <a:t>Generate the other side of the object</a:t>
            </a:r>
          </a:p>
          <a:p>
            <a:pPr marL="285750" indent="-285750">
              <a:buFontTx/>
              <a:buChar char="-"/>
            </a:pPr>
            <a:endParaRPr lang="en-US" sz="1400" dirty="0"/>
          </a:p>
        </p:txBody>
      </p:sp>
      <p:sp>
        <p:nvSpPr>
          <p:cNvPr id="6" name="Right Arrow 5"/>
          <p:cNvSpPr/>
          <p:nvPr/>
        </p:nvSpPr>
        <p:spPr>
          <a:xfrm>
            <a:off x="5215974" y="4602216"/>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7" name="Group 6"/>
          <p:cNvGrpSpPr/>
          <p:nvPr/>
        </p:nvGrpSpPr>
        <p:grpSpPr>
          <a:xfrm>
            <a:off x="8464351" y="3652127"/>
            <a:ext cx="1940684" cy="2349208"/>
            <a:chOff x="8109788" y="2914421"/>
            <a:chExt cx="1940684" cy="2349208"/>
          </a:xfrm>
        </p:grpSpPr>
        <p:pic>
          <p:nvPicPr>
            <p:cNvPr id="8" name="Picture 7"/>
            <p:cNvPicPr>
              <a:picLocks noChangeAspect="1"/>
            </p:cNvPicPr>
            <p:nvPr/>
          </p:nvPicPr>
          <p:blipFill>
            <a:blip r:embed="rId3"/>
            <a:stretch>
              <a:fillRect/>
            </a:stretch>
          </p:blipFill>
          <p:spPr>
            <a:xfrm rot="16200000">
              <a:off x="7999046" y="3025163"/>
              <a:ext cx="1107418" cy="885934"/>
            </a:xfrm>
            <a:prstGeom prst="rect">
              <a:avLst/>
            </a:prstGeom>
          </p:spPr>
        </p:pic>
        <p:pic>
          <p:nvPicPr>
            <p:cNvPr id="9" name="Picture 8"/>
            <p:cNvPicPr>
              <a:picLocks noChangeAspect="1"/>
            </p:cNvPicPr>
            <p:nvPr/>
          </p:nvPicPr>
          <p:blipFill>
            <a:blip r:embed="rId4"/>
            <a:stretch>
              <a:fillRect/>
            </a:stretch>
          </p:blipFill>
          <p:spPr>
            <a:xfrm rot="5400000">
              <a:off x="7980805" y="4248712"/>
              <a:ext cx="1143899" cy="885934"/>
            </a:xfrm>
            <a:prstGeom prst="rect">
              <a:avLst/>
            </a:prstGeom>
          </p:spPr>
        </p:pic>
        <p:pic>
          <p:nvPicPr>
            <p:cNvPr id="10" name="Picture 9"/>
            <p:cNvPicPr>
              <a:picLocks noChangeAspect="1"/>
            </p:cNvPicPr>
            <p:nvPr/>
          </p:nvPicPr>
          <p:blipFill>
            <a:blip r:embed="rId5"/>
            <a:stretch>
              <a:fillRect/>
            </a:stretch>
          </p:blipFill>
          <p:spPr>
            <a:xfrm>
              <a:off x="9145623" y="2914421"/>
              <a:ext cx="904540" cy="1123028"/>
            </a:xfrm>
            <a:prstGeom prst="rect">
              <a:avLst/>
            </a:prstGeom>
          </p:spPr>
        </p:pic>
        <p:pic>
          <p:nvPicPr>
            <p:cNvPr id="11" name="Picture 10"/>
            <p:cNvPicPr>
              <a:picLocks noChangeAspect="1"/>
            </p:cNvPicPr>
            <p:nvPr/>
          </p:nvPicPr>
          <p:blipFill>
            <a:blip r:embed="rId6"/>
            <a:stretch>
              <a:fillRect/>
            </a:stretch>
          </p:blipFill>
          <p:spPr>
            <a:xfrm rot="10800000">
              <a:off x="9145623" y="4116573"/>
              <a:ext cx="904849" cy="1147056"/>
            </a:xfrm>
            <a:prstGeom prst="rect">
              <a:avLst/>
            </a:prstGeom>
          </p:spPr>
        </p:pic>
      </p:grpSp>
      <p:sp>
        <p:nvSpPr>
          <p:cNvPr id="12" name="Right Arrow 11"/>
          <p:cNvSpPr/>
          <p:nvPr/>
        </p:nvSpPr>
        <p:spPr>
          <a:xfrm>
            <a:off x="7902301" y="4598907"/>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3733148" y="3652127"/>
            <a:ext cx="1524776" cy="369332"/>
          </a:xfrm>
          <a:prstGeom prst="rect">
            <a:avLst/>
          </a:prstGeom>
          <a:noFill/>
        </p:spPr>
        <p:txBody>
          <a:bodyPr wrap="none" rtlCol="0">
            <a:spAutoFit/>
          </a:bodyPr>
          <a:lstStyle/>
          <a:p>
            <a:r>
              <a:rPr lang="en-US" dirty="0" smtClean="0"/>
              <a:t>Initial object</a:t>
            </a:r>
            <a:endParaRPr lang="en-US" dirty="0"/>
          </a:p>
        </p:txBody>
      </p:sp>
      <p:sp>
        <p:nvSpPr>
          <p:cNvPr id="14" name="TextBox 13"/>
          <p:cNvSpPr txBox="1"/>
          <p:nvPr/>
        </p:nvSpPr>
        <p:spPr>
          <a:xfrm>
            <a:off x="8464350" y="3128397"/>
            <a:ext cx="2076209" cy="369332"/>
          </a:xfrm>
          <a:prstGeom prst="rect">
            <a:avLst/>
          </a:prstGeom>
          <a:noFill/>
        </p:spPr>
        <p:txBody>
          <a:bodyPr wrap="none" rtlCol="0">
            <a:spAutoFit/>
          </a:bodyPr>
          <a:lstStyle/>
          <a:p>
            <a:r>
              <a:rPr lang="en-US" dirty="0" smtClean="0"/>
              <a:t>Expectation result</a:t>
            </a:r>
            <a:endParaRPr lang="en-US" dirty="0"/>
          </a:p>
        </p:txBody>
      </p:sp>
      <p:sp>
        <p:nvSpPr>
          <p:cNvPr id="15" name="TextBox 14"/>
          <p:cNvSpPr txBox="1"/>
          <p:nvPr/>
        </p:nvSpPr>
        <p:spPr>
          <a:xfrm>
            <a:off x="5931672" y="3623250"/>
            <a:ext cx="1654115" cy="369332"/>
          </a:xfrm>
          <a:prstGeom prst="rect">
            <a:avLst/>
          </a:prstGeom>
          <a:noFill/>
        </p:spPr>
        <p:txBody>
          <a:bodyPr wrap="square" rtlCol="0">
            <a:spAutoFit/>
          </a:bodyPr>
          <a:lstStyle/>
          <a:p>
            <a:pPr algn="ctr"/>
            <a:r>
              <a:rPr lang="en-US" dirty="0" smtClean="0"/>
              <a:t>Process</a:t>
            </a:r>
            <a:endParaRPr lang="en-US" dirty="0"/>
          </a:p>
        </p:txBody>
      </p:sp>
      <p:sp>
        <p:nvSpPr>
          <p:cNvPr id="16" name="Title 1"/>
          <p:cNvSpPr txBox="1">
            <a:spLocks/>
          </p:cNvSpPr>
          <p:nvPr/>
        </p:nvSpPr>
        <p:spPr>
          <a:xfrm>
            <a:off x="3095897" y="417376"/>
            <a:ext cx="8623663"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mtClean="0"/>
              <a:t>Definitions</a:t>
            </a:r>
            <a:endParaRPr lang="en-US" dirty="0"/>
          </a:p>
        </p:txBody>
      </p:sp>
      <p:sp>
        <p:nvSpPr>
          <p:cNvPr id="17" name="Content Placeholder 2"/>
          <p:cNvSpPr>
            <a:spLocks noGrp="1"/>
          </p:cNvSpPr>
          <p:nvPr>
            <p:ph idx="1"/>
          </p:nvPr>
        </p:nvSpPr>
        <p:spPr>
          <a:xfrm>
            <a:off x="3095897" y="1841862"/>
            <a:ext cx="8623663" cy="4387352"/>
          </a:xfrm>
        </p:spPr>
        <p:txBody>
          <a:bodyPr/>
          <a:lstStyle/>
          <a:p>
            <a:r>
              <a:rPr lang="en-CA" dirty="0"/>
              <a:t>Holographic Knowledgeable </a:t>
            </a:r>
            <a:r>
              <a:rPr lang="en-CA" dirty="0" smtClean="0"/>
              <a:t>Assistant</a:t>
            </a:r>
            <a:endParaRPr lang="en-US" dirty="0"/>
          </a:p>
        </p:txBody>
      </p:sp>
    </p:spTree>
    <p:extLst>
      <p:ext uri="{BB962C8B-B14F-4D97-AF65-F5344CB8AC3E}">
        <p14:creationId xmlns:p14="http://schemas.microsoft.com/office/powerpoint/2010/main" val="35656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fontScale="62500" lnSpcReduction="20000"/>
          </a:bodyPr>
          <a:lstStyle/>
          <a:p>
            <a:r>
              <a:rPr lang="en-CA" b="1" dirty="0"/>
              <a:t>Interactive Semantic </a:t>
            </a:r>
            <a:r>
              <a:rPr lang="en-CA" b="1" dirty="0" smtClean="0"/>
              <a:t>Search</a:t>
            </a:r>
            <a:r>
              <a:rPr lang="en-US" b="1" dirty="0" smtClean="0"/>
              <a:t>:</a:t>
            </a:r>
          </a:p>
          <a:p>
            <a:pPr lvl="1">
              <a:lnSpc>
                <a:spcPct val="160000"/>
              </a:lnSpc>
            </a:pPr>
            <a:r>
              <a:rPr lang="en-US" sz="2600" dirty="0" smtClean="0"/>
              <a:t>Seeks </a:t>
            </a:r>
            <a:r>
              <a:rPr lang="en-US" sz="2600" dirty="0"/>
              <a:t>to improve search accuracy by understanding the searcher's intent and the contextual meaning of terms as they appear in the searchable dataspace, whether on the Web or within a closed system, to generate more relevant </a:t>
            </a:r>
            <a:r>
              <a:rPr lang="en-US" sz="2600" dirty="0" smtClean="0"/>
              <a:t>results</a:t>
            </a:r>
          </a:p>
          <a:p>
            <a:pPr lvl="1">
              <a:lnSpc>
                <a:spcPct val="160000"/>
              </a:lnSpc>
            </a:pPr>
            <a:r>
              <a:rPr lang="en-US" sz="2600" dirty="0" smtClean="0"/>
              <a:t>Considers various points including context of search, location, intent, variant of words</a:t>
            </a:r>
            <a:r>
              <a:rPr lang="en-US" sz="2600" dirty="0"/>
              <a:t>, synonyms, generalized and specialized queries, concept matching and natural language queries to provide relevant search </a:t>
            </a:r>
            <a:r>
              <a:rPr lang="en-US" sz="2600" dirty="0" smtClean="0"/>
              <a:t>results</a:t>
            </a:r>
          </a:p>
          <a:p>
            <a:pPr lvl="1">
              <a:lnSpc>
                <a:spcPct val="160000"/>
              </a:lnSpc>
            </a:pPr>
            <a:r>
              <a:rPr lang="en-US" sz="2600" dirty="0" smtClean="0"/>
              <a:t>Support information visualization interfaces: co-occurrence matrices, term clouds, tree maps, and thematic maps </a:t>
            </a:r>
          </a:p>
          <a:p>
            <a:pPr lvl="1">
              <a:lnSpc>
                <a:spcPct val="160000"/>
              </a:lnSpc>
            </a:pPr>
            <a:r>
              <a:rPr lang="en-US" sz="2600" dirty="0" smtClean="0"/>
              <a:t>Users can save, refine, and analyze the results of semantic search queries over time</a:t>
            </a:r>
            <a:endParaRPr lang="en-US" sz="2600" dirty="0"/>
          </a:p>
        </p:txBody>
      </p:sp>
    </p:spTree>
    <p:extLst>
      <p:ext uri="{BB962C8B-B14F-4D97-AF65-F5344CB8AC3E}">
        <p14:creationId xmlns:p14="http://schemas.microsoft.com/office/powerpoint/2010/main" val="418786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CA" dirty="0"/>
              <a:t>Learning Interactive Semantic Search</a:t>
            </a:r>
            <a:endParaRPr lang="en-US" dirty="0"/>
          </a:p>
        </p:txBody>
      </p:sp>
      <p:sp>
        <p:nvSpPr>
          <p:cNvPr id="4" name="Rounded Rectangle 3"/>
          <p:cNvSpPr/>
          <p:nvPr/>
        </p:nvSpPr>
        <p:spPr>
          <a:xfrm>
            <a:off x="7299837" y="2855167"/>
            <a:ext cx="2690481" cy="2393766"/>
          </a:xfrm>
          <a:prstGeom prst="roundRect">
            <a:avLst>
              <a:gd name="adj" fmla="val 4723"/>
            </a:avLst>
          </a:prstGeom>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Tx/>
              <a:buChar char="-"/>
            </a:pPr>
            <a:r>
              <a:rPr lang="en-US" sz="1400" dirty="0" smtClean="0"/>
              <a:t>Hologram display</a:t>
            </a:r>
          </a:p>
          <a:p>
            <a:pPr marL="285750" indent="-285750">
              <a:buFontTx/>
              <a:buChar char="-"/>
            </a:pPr>
            <a:r>
              <a:rPr lang="en-US" sz="1400" dirty="0" smtClean="0"/>
              <a:t>Category</a:t>
            </a:r>
          </a:p>
          <a:p>
            <a:pPr marL="285750" indent="-285750">
              <a:buFontTx/>
              <a:buChar char="-"/>
            </a:pPr>
            <a:r>
              <a:rPr lang="en-US" sz="1400" dirty="0" smtClean="0"/>
              <a:t>Location</a:t>
            </a:r>
          </a:p>
          <a:p>
            <a:pPr marL="285750" indent="-285750">
              <a:buFontTx/>
              <a:buChar char="-"/>
            </a:pPr>
            <a:r>
              <a:rPr lang="en-US" sz="1400" dirty="0" smtClean="0"/>
              <a:t>Object</a:t>
            </a:r>
          </a:p>
          <a:p>
            <a:pPr marL="285750" indent="-285750">
              <a:buFontTx/>
              <a:buChar char="-"/>
            </a:pPr>
            <a:r>
              <a:rPr lang="en-US" sz="1400" dirty="0" smtClean="0"/>
              <a:t>Behavior </a:t>
            </a:r>
            <a:r>
              <a:rPr lang="en-US" sz="1400" dirty="0"/>
              <a:t>analysis</a:t>
            </a:r>
          </a:p>
          <a:p>
            <a:pPr marL="285750" indent="-285750">
              <a:buFontTx/>
              <a:buChar char="-"/>
            </a:pPr>
            <a:r>
              <a:rPr lang="en-US" sz="1400" dirty="0" smtClean="0"/>
              <a:t>Sentiment and emotion analysis</a:t>
            </a:r>
          </a:p>
          <a:p>
            <a:pPr marL="285750" indent="-285750">
              <a:buFontTx/>
              <a:buChar char="-"/>
            </a:pPr>
            <a:r>
              <a:rPr lang="en-US" sz="1400" dirty="0" smtClean="0"/>
              <a:t>Synonyms</a:t>
            </a:r>
          </a:p>
          <a:p>
            <a:pPr marL="285750" indent="-285750">
              <a:buFontTx/>
              <a:buChar char="-"/>
            </a:pPr>
            <a:r>
              <a:rPr lang="en-US" sz="1400" dirty="0"/>
              <a:t>information </a:t>
            </a:r>
            <a:r>
              <a:rPr lang="en-US" sz="1400" dirty="0" smtClean="0"/>
              <a:t>visualization</a:t>
            </a:r>
          </a:p>
          <a:p>
            <a:pPr marL="285750" indent="-285750">
              <a:buFontTx/>
              <a:buChar char="-"/>
            </a:pPr>
            <a:r>
              <a:rPr lang="en-US" sz="1400" dirty="0" smtClean="0"/>
              <a:t>The same object</a:t>
            </a:r>
          </a:p>
          <a:p>
            <a:pPr marL="285750" indent="-285750">
              <a:buFontTx/>
              <a:buChar char="-"/>
            </a:pPr>
            <a:r>
              <a:rPr lang="en-US" sz="1400" dirty="0" smtClean="0"/>
              <a:t>Repaired object</a:t>
            </a:r>
            <a:endParaRPr lang="en-US" sz="1400" dirty="0"/>
          </a:p>
        </p:txBody>
      </p:sp>
      <p:pic>
        <p:nvPicPr>
          <p:cNvPr id="5" name="Picture 4"/>
          <p:cNvPicPr>
            <a:picLocks noChangeAspect="1"/>
          </p:cNvPicPr>
          <p:nvPr/>
        </p:nvPicPr>
        <p:blipFill>
          <a:blip r:embed="rId2"/>
          <a:stretch>
            <a:fillRect/>
          </a:stretch>
        </p:blipFill>
        <p:spPr>
          <a:xfrm rot="10800000">
            <a:off x="3192909" y="3468130"/>
            <a:ext cx="1279807" cy="1303507"/>
          </a:xfrm>
          <a:prstGeom prst="rect">
            <a:avLst/>
          </a:prstGeom>
        </p:spPr>
      </p:pic>
      <p:sp>
        <p:nvSpPr>
          <p:cNvPr id="6" name="Rounded Rectangle 5"/>
          <p:cNvSpPr/>
          <p:nvPr/>
        </p:nvSpPr>
        <p:spPr>
          <a:xfrm>
            <a:off x="5106820" y="3540484"/>
            <a:ext cx="1585204" cy="1152175"/>
          </a:xfrm>
          <a:prstGeom prst="roundRect">
            <a:avLst>
              <a:gd name="adj" fmla="val 842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smtClean="0"/>
              <a:t>Interactive Semantic search</a:t>
            </a:r>
            <a:endParaRPr lang="en-US" sz="1400" dirty="0"/>
          </a:p>
        </p:txBody>
      </p:sp>
      <p:sp>
        <p:nvSpPr>
          <p:cNvPr id="7" name="Right Arrow 6"/>
          <p:cNvSpPr/>
          <p:nvPr/>
        </p:nvSpPr>
        <p:spPr>
          <a:xfrm>
            <a:off x="4578723" y="3930412"/>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ight Arrow 7"/>
          <p:cNvSpPr/>
          <p:nvPr/>
        </p:nvSpPr>
        <p:spPr>
          <a:xfrm>
            <a:off x="6751393" y="3927101"/>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p:cNvSpPr txBox="1"/>
          <p:nvPr/>
        </p:nvSpPr>
        <p:spPr>
          <a:xfrm>
            <a:off x="3095897" y="2980323"/>
            <a:ext cx="1524776" cy="369332"/>
          </a:xfrm>
          <a:prstGeom prst="rect">
            <a:avLst/>
          </a:prstGeom>
          <a:noFill/>
        </p:spPr>
        <p:txBody>
          <a:bodyPr wrap="none" rtlCol="0">
            <a:spAutoFit/>
          </a:bodyPr>
          <a:lstStyle/>
          <a:p>
            <a:r>
              <a:rPr lang="en-US" dirty="0" smtClean="0"/>
              <a:t>Initial object</a:t>
            </a:r>
            <a:endParaRPr lang="en-US" dirty="0"/>
          </a:p>
        </p:txBody>
      </p:sp>
      <p:sp>
        <p:nvSpPr>
          <p:cNvPr id="10" name="TextBox 9"/>
          <p:cNvSpPr txBox="1"/>
          <p:nvPr/>
        </p:nvSpPr>
        <p:spPr>
          <a:xfrm>
            <a:off x="5294422" y="2951446"/>
            <a:ext cx="1749197" cy="369332"/>
          </a:xfrm>
          <a:prstGeom prst="rect">
            <a:avLst/>
          </a:prstGeom>
          <a:noFill/>
        </p:spPr>
        <p:txBody>
          <a:bodyPr wrap="none" rtlCol="0">
            <a:spAutoFit/>
          </a:bodyPr>
          <a:lstStyle/>
          <a:p>
            <a:r>
              <a:rPr lang="en-US" dirty="0" smtClean="0"/>
              <a:t>System process</a:t>
            </a:r>
            <a:endParaRPr lang="en-US" dirty="0"/>
          </a:p>
        </p:txBody>
      </p:sp>
      <p:sp>
        <p:nvSpPr>
          <p:cNvPr id="12" name="Right Arrow 11"/>
          <p:cNvSpPr/>
          <p:nvPr/>
        </p:nvSpPr>
        <p:spPr>
          <a:xfrm rot="16200000">
            <a:off x="5447879" y="4995031"/>
            <a:ext cx="903086"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ounded Rectangle 12"/>
          <p:cNvSpPr/>
          <p:nvPr/>
        </p:nvSpPr>
        <p:spPr>
          <a:xfrm>
            <a:off x="4472716" y="5682019"/>
            <a:ext cx="2946101" cy="715883"/>
          </a:xfrm>
          <a:prstGeom prst="roundRect">
            <a:avLst>
              <a:gd name="adj" fmla="val 8425"/>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Semantic metadata enrichment</a:t>
            </a:r>
            <a:endParaRPr lang="en-US" sz="1400" dirty="0"/>
          </a:p>
        </p:txBody>
      </p:sp>
      <p:sp>
        <p:nvSpPr>
          <p:cNvPr id="15" name="Bent Arrow 14"/>
          <p:cNvSpPr/>
          <p:nvPr/>
        </p:nvSpPr>
        <p:spPr>
          <a:xfrm rot="10800000">
            <a:off x="7466186" y="5318958"/>
            <a:ext cx="1447506" cy="955924"/>
          </a:xfrm>
          <a:prstGeom prst="bentArrow">
            <a:avLst>
              <a:gd name="adj1" fmla="val 25000"/>
              <a:gd name="adj2" fmla="val 23795"/>
              <a:gd name="adj3" fmla="val 25000"/>
              <a:gd name="adj4" fmla="val 4375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16" name="TextBox 15"/>
          <p:cNvSpPr txBox="1"/>
          <p:nvPr/>
        </p:nvSpPr>
        <p:spPr>
          <a:xfrm>
            <a:off x="7703345" y="5554407"/>
            <a:ext cx="930063" cy="369332"/>
          </a:xfrm>
          <a:prstGeom prst="rect">
            <a:avLst/>
          </a:prstGeom>
          <a:noFill/>
        </p:spPr>
        <p:txBody>
          <a:bodyPr wrap="none" rtlCol="0">
            <a:spAutoFit/>
          </a:bodyPr>
          <a:lstStyle/>
          <a:p>
            <a:r>
              <a:rPr lang="en-US" dirty="0" smtClean="0"/>
              <a:t>Update</a:t>
            </a:r>
            <a:endParaRPr lang="en-US" dirty="0"/>
          </a:p>
        </p:txBody>
      </p:sp>
      <p:sp>
        <p:nvSpPr>
          <p:cNvPr id="17" name="Rounded Rectangle 16"/>
          <p:cNvSpPr/>
          <p:nvPr/>
        </p:nvSpPr>
        <p:spPr>
          <a:xfrm>
            <a:off x="10543957" y="3758631"/>
            <a:ext cx="1337291" cy="715883"/>
          </a:xfrm>
          <a:prstGeom prst="roundRect">
            <a:avLst>
              <a:gd name="adj" fmla="val 8425"/>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400" dirty="0" smtClean="0"/>
              <a:t>Users’ contributions</a:t>
            </a:r>
            <a:endParaRPr lang="en-US" sz="1400" dirty="0"/>
          </a:p>
        </p:txBody>
      </p:sp>
      <p:sp>
        <p:nvSpPr>
          <p:cNvPr id="18" name="Right Arrow 17"/>
          <p:cNvSpPr/>
          <p:nvPr/>
        </p:nvSpPr>
        <p:spPr>
          <a:xfrm rot="10800000">
            <a:off x="9995513" y="3927103"/>
            <a:ext cx="494270" cy="3789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TextBox 18"/>
          <p:cNvSpPr txBox="1"/>
          <p:nvPr/>
        </p:nvSpPr>
        <p:spPr>
          <a:xfrm>
            <a:off x="8012644" y="2386912"/>
            <a:ext cx="1802096" cy="369332"/>
          </a:xfrm>
          <a:prstGeom prst="rect">
            <a:avLst/>
          </a:prstGeom>
          <a:noFill/>
        </p:spPr>
        <p:txBody>
          <a:bodyPr wrap="none" rtlCol="0">
            <a:spAutoFit/>
          </a:bodyPr>
          <a:lstStyle/>
          <a:p>
            <a:r>
              <a:rPr lang="en-US" dirty="0" smtClean="0"/>
              <a:t>Expected result</a:t>
            </a:r>
            <a:endParaRPr lang="en-US" dirty="0"/>
          </a:p>
        </p:txBody>
      </p:sp>
    </p:spTree>
    <p:extLst>
      <p:ext uri="{BB962C8B-B14F-4D97-AF65-F5344CB8AC3E}">
        <p14:creationId xmlns:p14="http://schemas.microsoft.com/office/powerpoint/2010/main" val="414108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 name="Group 14"/>
          <p:cNvGrpSpPr/>
          <p:nvPr/>
        </p:nvGrpSpPr>
        <p:grpSpPr>
          <a:xfrm>
            <a:off x="1268963" y="1660850"/>
            <a:ext cx="8685526" cy="5104910"/>
            <a:chOff x="155575" y="-144463"/>
            <a:chExt cx="11581061" cy="6481014"/>
          </a:xfrm>
        </p:grpSpPr>
        <p:pic>
          <p:nvPicPr>
            <p:cNvPr id="4" name="Picture 3"/>
            <p:cNvPicPr>
              <a:picLocks noChangeAspect="1"/>
            </p:cNvPicPr>
            <p:nvPr/>
          </p:nvPicPr>
          <p:blipFill>
            <a:blip r:embed="rId2"/>
            <a:stretch>
              <a:fillRect/>
            </a:stretch>
          </p:blipFill>
          <p:spPr>
            <a:xfrm>
              <a:off x="3926658" y="74645"/>
              <a:ext cx="5170008" cy="2708793"/>
            </a:xfrm>
            <a:prstGeom prst="rect">
              <a:avLst/>
            </a:prstGeom>
          </p:spPr>
        </p:pic>
        <p:pic>
          <p:nvPicPr>
            <p:cNvPr id="5" name="Picture 4"/>
            <p:cNvPicPr>
              <a:picLocks noChangeAspect="1"/>
            </p:cNvPicPr>
            <p:nvPr/>
          </p:nvPicPr>
          <p:blipFill>
            <a:blip r:embed="rId3"/>
            <a:stretch>
              <a:fillRect/>
            </a:stretch>
          </p:blipFill>
          <p:spPr>
            <a:xfrm>
              <a:off x="6511663" y="2970584"/>
              <a:ext cx="5224973" cy="3365967"/>
            </a:xfrm>
            <a:prstGeom prst="rect">
              <a:avLst/>
            </a:prstGeom>
          </p:spPr>
        </p:pic>
        <p:sp>
          <p:nvSpPr>
            <p:cNvPr id="2" name="Down Arrow 1"/>
            <p:cNvSpPr/>
            <p:nvPr/>
          </p:nvSpPr>
          <p:spPr>
            <a:xfrm>
              <a:off x="7900627" y="2068492"/>
              <a:ext cx="478811" cy="90209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8212" y="5201331"/>
              <a:ext cx="1444376" cy="104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3879" y="5201331"/>
              <a:ext cx="1829198" cy="10289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60802" y="5001606"/>
              <a:ext cx="1128835" cy="230832"/>
            </a:xfrm>
            <a:prstGeom prst="rect">
              <a:avLst/>
            </a:prstGeom>
            <a:noFill/>
          </p:spPr>
          <p:txBody>
            <a:bodyPr wrap="none" rtlCol="0">
              <a:spAutoFit/>
            </a:bodyPr>
            <a:lstStyle/>
            <a:p>
              <a:r>
                <a:rPr lang="en-US" sz="900" b="1" cap="all" dirty="0"/>
                <a:t>VIRTUAL </a:t>
              </a:r>
              <a:r>
                <a:rPr lang="en-US" sz="900" b="1" cap="all" dirty="0" smtClean="0"/>
                <a:t>REALITY</a:t>
              </a:r>
              <a:endParaRPr lang="en-US" sz="1200" dirty="0"/>
            </a:p>
          </p:txBody>
        </p:sp>
        <p:sp>
          <p:nvSpPr>
            <p:cNvPr id="9" name="TextBox 8"/>
            <p:cNvSpPr txBox="1"/>
            <p:nvPr/>
          </p:nvSpPr>
          <p:spPr>
            <a:xfrm>
              <a:off x="6903077" y="4970499"/>
              <a:ext cx="798617" cy="230832"/>
            </a:xfrm>
            <a:prstGeom prst="rect">
              <a:avLst/>
            </a:prstGeom>
            <a:noFill/>
          </p:spPr>
          <p:txBody>
            <a:bodyPr wrap="none" rtlCol="0">
              <a:spAutoFit/>
            </a:bodyPr>
            <a:lstStyle/>
            <a:p>
              <a:r>
                <a:rPr lang="en-US" sz="900" b="1" cap="all" dirty="0" smtClean="0"/>
                <a:t>hologram</a:t>
              </a:r>
              <a:endParaRPr lang="en-US" dirty="0"/>
            </a:p>
          </p:txBody>
        </p:sp>
        <p:sp>
          <p:nvSpPr>
            <p:cNvPr id="10" name="TextBox 9"/>
            <p:cNvSpPr txBox="1"/>
            <p:nvPr/>
          </p:nvSpPr>
          <p:spPr>
            <a:xfrm>
              <a:off x="8523113" y="4989996"/>
              <a:ext cx="1204176" cy="215444"/>
            </a:xfrm>
            <a:prstGeom prst="rect">
              <a:avLst/>
            </a:prstGeom>
            <a:noFill/>
          </p:spPr>
          <p:txBody>
            <a:bodyPr wrap="none" rtlCol="0">
              <a:spAutoFit/>
            </a:bodyPr>
            <a:lstStyle/>
            <a:p>
              <a:r>
                <a:rPr lang="en-US" sz="800" b="1" dirty="0" smtClean="0"/>
                <a:t>AUGMENTED</a:t>
              </a:r>
              <a:r>
                <a:rPr lang="en-US" sz="800" b="1" dirty="0"/>
                <a:t> </a:t>
              </a:r>
              <a:r>
                <a:rPr lang="en-US" sz="800" b="1" cap="all" dirty="0" smtClean="0"/>
                <a:t>REALITY</a:t>
              </a:r>
              <a:endParaRPr lang="en-US" sz="1100" b="1" dirty="0"/>
            </a:p>
          </p:txBody>
        </p:sp>
        <p:pic>
          <p:nvPicPr>
            <p:cNvPr id="11" name="Picture 2" descr="Image result for bibliomond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2830" y="3212399"/>
              <a:ext cx="599164" cy="237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a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6401" y="1761143"/>
              <a:ext cx="626099" cy="626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86934" y="2193990"/>
              <a:ext cx="525031" cy="5250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nda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3752" y="1967954"/>
              <a:ext cx="452071" cy="4520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5527806" y="2454384"/>
              <a:ext cx="264637" cy="2646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hoes nike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923024" y="1886799"/>
              <a:ext cx="533226" cy="5332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34687" y="2332800"/>
              <a:ext cx="421563" cy="421563"/>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rot="1417557">
              <a:off x="5614196" y="3620742"/>
              <a:ext cx="647017" cy="1385184"/>
            </a:xfrm>
            <a:prstGeom prst="curvedRightArrow">
              <a:avLst>
                <a:gd name="adj1" fmla="val 25000"/>
                <a:gd name="adj2" fmla="val 33920"/>
                <a:gd name="adj3" fmla="val 25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7" name="Picture 2" descr="Related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1830" y="2029663"/>
              <a:ext cx="371247" cy="24749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t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Related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67913" y="2344386"/>
              <a:ext cx="327213" cy="327213"/>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itle 15"/>
          <p:cNvSpPr>
            <a:spLocks noGrp="1"/>
          </p:cNvSpPr>
          <p:nvPr>
            <p:ph type="title"/>
          </p:nvPr>
        </p:nvSpPr>
        <p:spPr>
          <a:xfrm>
            <a:off x="3095897" y="417376"/>
            <a:ext cx="8623663" cy="808047"/>
          </a:xfrm>
        </p:spPr>
        <p:txBody>
          <a:bodyPr/>
          <a:lstStyle/>
          <a:p>
            <a:r>
              <a:rPr lang="en-US" dirty="0" smtClean="0"/>
              <a:t>Problem</a:t>
            </a:r>
            <a:endParaRPr lang="en-US" dirty="0"/>
          </a:p>
        </p:txBody>
      </p:sp>
    </p:spTree>
    <p:extLst>
      <p:ext uri="{BB962C8B-B14F-4D97-AF65-F5344CB8AC3E}">
        <p14:creationId xmlns:p14="http://schemas.microsoft.com/office/powerpoint/2010/main" val="116040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a:bodyPr>
          <a:lstStyle/>
          <a:p>
            <a:pPr algn="just">
              <a:lnSpc>
                <a:spcPct val="150000"/>
              </a:lnSpc>
              <a:spcBef>
                <a:spcPts val="1200"/>
              </a:spcBef>
            </a:pPr>
            <a:r>
              <a:rPr lang="en-US" sz="1800" dirty="0" smtClean="0"/>
              <a:t>Content based image retrieval (</a:t>
            </a:r>
            <a:r>
              <a:rPr lang="en-US" sz="1800" dirty="0" smtClean="0">
                <a:hlinkClick r:id="rId2" action="ppaction://hlinkfile"/>
              </a:rPr>
              <a:t>CBIR</a:t>
            </a:r>
            <a:r>
              <a:rPr lang="en-US" sz="1800" dirty="0" smtClean="0"/>
              <a:t>) is an important research area for manipulating large multimedia databases and digital library characterized by automatic indexing of images based on their own visual features, CBIR uses featured include color, texture, shape, and edge information [1][2]. </a:t>
            </a:r>
          </a:p>
          <a:p>
            <a:pPr algn="just">
              <a:lnSpc>
                <a:spcPct val="150000"/>
              </a:lnSpc>
              <a:spcBef>
                <a:spcPts val="1200"/>
              </a:spcBef>
            </a:pPr>
            <a:r>
              <a:rPr lang="en-US" sz="1800" dirty="0" smtClean="0"/>
              <a:t>The </a:t>
            </a:r>
            <a:r>
              <a:rPr lang="en-US" sz="1800" dirty="0"/>
              <a:t>visualizations in </a:t>
            </a:r>
            <a:r>
              <a:rPr lang="en-US" sz="1800" dirty="0" smtClean="0"/>
              <a:t>[3] </a:t>
            </a:r>
            <a:r>
              <a:rPr lang="en-US" sz="1800" dirty="0"/>
              <a:t>indicates that, as the distribution of objects is transformed from overlapped space to separable space in a deep network</a:t>
            </a:r>
            <a:r>
              <a:rPr lang="en-US" sz="1800" dirty="0" smtClean="0"/>
              <a:t>, </a:t>
            </a:r>
            <a:r>
              <a:rPr lang="en-US" sz="1800" dirty="0"/>
              <a:t>intermediate representations can be used as generic features to semantically describe the object in the input image</a:t>
            </a:r>
          </a:p>
          <a:p>
            <a:pPr marL="0" indent="0" algn="just">
              <a:lnSpc>
                <a:spcPct val="150000"/>
              </a:lnSpc>
              <a:spcBef>
                <a:spcPts val="1200"/>
              </a:spcBef>
              <a:buNone/>
            </a:pPr>
            <a:endParaRPr lang="en-US" sz="1800" dirty="0"/>
          </a:p>
          <a:p>
            <a:pPr algn="just">
              <a:lnSpc>
                <a:spcPct val="150000"/>
              </a:lnSpc>
              <a:spcBef>
                <a:spcPts val="1200"/>
              </a:spcBef>
            </a:pPr>
            <a:endParaRPr lang="en-US" sz="1800" dirty="0" smtClean="0"/>
          </a:p>
          <a:p>
            <a:pPr algn="just">
              <a:lnSpc>
                <a:spcPct val="150000"/>
              </a:lnSpc>
              <a:spcBef>
                <a:spcPts val="1200"/>
              </a:spcBef>
            </a:pPr>
            <a:endParaRPr lang="en-US" sz="1800" dirty="0"/>
          </a:p>
          <a:p>
            <a:pPr algn="just">
              <a:lnSpc>
                <a:spcPct val="150000"/>
              </a:lnSpc>
              <a:spcBef>
                <a:spcPts val="1200"/>
              </a:spcBef>
            </a:pPr>
            <a:endParaRPr lang="en-US" sz="1800" dirty="0" smtClean="0"/>
          </a:p>
        </p:txBody>
      </p:sp>
      <p:sp>
        <p:nvSpPr>
          <p:cNvPr id="4" name="Content Placeholder 2"/>
          <p:cNvSpPr txBox="1">
            <a:spLocks/>
          </p:cNvSpPr>
          <p:nvPr/>
        </p:nvSpPr>
        <p:spPr>
          <a:xfrm>
            <a:off x="3095897" y="5041556"/>
            <a:ext cx="8623663" cy="1187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359189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Autofit/>
          </a:bodyPr>
          <a:lstStyle/>
          <a:p>
            <a:endParaRPr lang="en-US" sz="2400" dirty="0" smtClean="0"/>
          </a:p>
          <a:p>
            <a:endParaRPr lang="en-US" sz="2400" dirty="0"/>
          </a:p>
          <a:p>
            <a:endParaRPr lang="en-US" sz="2400" dirty="0"/>
          </a:p>
        </p:txBody>
      </p:sp>
      <p:sp>
        <p:nvSpPr>
          <p:cNvPr id="4" name="Content Placeholder 2"/>
          <p:cNvSpPr txBox="1">
            <a:spLocks/>
          </p:cNvSpPr>
          <p:nvPr/>
        </p:nvSpPr>
        <p:spPr>
          <a:xfrm>
            <a:off x="3095897" y="1742938"/>
            <a:ext cx="8623663" cy="48864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700" dirty="0"/>
              <a:t>CBIR used multiple support vector machine (SVM)’s ensemble method narrow down search space and handle the large image database </a:t>
            </a:r>
            <a:r>
              <a:rPr lang="en-US" sz="1700" dirty="0" smtClean="0"/>
              <a:t>[4]</a:t>
            </a:r>
            <a:endParaRPr lang="en-US" sz="1700" dirty="0"/>
          </a:p>
          <a:p>
            <a:pPr algn="just">
              <a:lnSpc>
                <a:spcPct val="150000"/>
              </a:lnSpc>
            </a:pPr>
            <a:r>
              <a:rPr lang="en-US" sz="1700" dirty="0"/>
              <a:t>Extracting low-level features (color, texture, edge density) and measuring distances to find the similarity between images in reducing the semantic gap between the low level features and the high level semantic concept </a:t>
            </a:r>
            <a:r>
              <a:rPr lang="en-US" sz="1700" dirty="0" smtClean="0"/>
              <a:t>[5][6]</a:t>
            </a:r>
          </a:p>
          <a:p>
            <a:pPr algn="just">
              <a:lnSpc>
                <a:spcPct val="150000"/>
              </a:lnSpc>
            </a:pPr>
            <a:r>
              <a:rPr lang="en-US" sz="1800" dirty="0"/>
              <a:t>Using CNN to </a:t>
            </a:r>
            <a:r>
              <a:rPr lang="en-US" sz="1800" dirty="0" smtClean="0"/>
              <a:t>classify </a:t>
            </a:r>
            <a:r>
              <a:rPr lang="en-US" sz="1800" dirty="0"/>
              <a:t>and u</a:t>
            </a:r>
            <a:r>
              <a:rPr lang="en-US" sz="1800" dirty="0" smtClean="0"/>
              <a:t>nderstand artists from the museum[7] based on predicting artist names with such high accuracy, and learn what parts of each piece of art are most predictive of a particular artist</a:t>
            </a:r>
          </a:p>
          <a:p>
            <a:pPr algn="just">
              <a:lnSpc>
                <a:spcPct val="150000"/>
              </a:lnSpc>
            </a:pPr>
            <a:r>
              <a:rPr lang="en-US" sz="1800" dirty="0" smtClean="0"/>
              <a:t>Show excellent classification of image style </a:t>
            </a:r>
            <a:r>
              <a:rPr lang="en-US" sz="1800" dirty="0"/>
              <a:t>visual style, including photographic techniques (“Macro,” “HDR”), composition styles (“Minimal,” “Geometric”), moods (“Serene,” “Melancholy”), </a:t>
            </a:r>
            <a:r>
              <a:rPr lang="en-US" sz="1800" dirty="0" smtClean="0"/>
              <a:t>genres (“</a:t>
            </a:r>
            <a:r>
              <a:rPr lang="en-US" sz="1800" dirty="0"/>
              <a:t>Vintage,” “Romantic,” “Horror”), and types of scenes (“Hazy,” “Sunny</a:t>
            </a:r>
            <a:r>
              <a:rPr lang="en-US" sz="1800" dirty="0" smtClean="0"/>
              <a:t>”) [8] by using CNN</a:t>
            </a:r>
          </a:p>
          <a:p>
            <a:pPr algn="just">
              <a:lnSpc>
                <a:spcPct val="150000"/>
              </a:lnSpc>
            </a:pPr>
            <a:endParaRPr lang="en-US" sz="1900" dirty="0"/>
          </a:p>
          <a:p>
            <a:pPr algn="just">
              <a:lnSpc>
                <a:spcPct val="150000"/>
              </a:lnSpc>
            </a:pPr>
            <a:endParaRPr lang="en-US" sz="1700" dirty="0"/>
          </a:p>
          <a:p>
            <a:pPr marL="0" indent="0" algn="just">
              <a:lnSpc>
                <a:spcPct val="150000"/>
              </a:lnSpc>
              <a:buNone/>
            </a:pPr>
            <a:endParaRPr lang="en-US" sz="1700" dirty="0"/>
          </a:p>
          <a:p>
            <a:pPr marL="0" indent="0" algn="just">
              <a:buFont typeface="Arial" panose="020B0604020202020204" pitchFamily="34" charset="0"/>
              <a:buNone/>
            </a:pPr>
            <a:endParaRPr lang="en-US" sz="2400" dirty="0" smtClean="0"/>
          </a:p>
          <a:p>
            <a:pPr algn="just"/>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923532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DABEB7E4-FBD7-C94F-9D7C-453E867EFB64}" vid="{9B141126-495E-6545-A756-93C48DDBAC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AI-PowerPoint-Template</Template>
  <TotalTime>1913</TotalTime>
  <Words>2461</Words>
  <Application>Microsoft Office PowerPoint</Application>
  <PresentationFormat>Widescreen</PresentationFormat>
  <Paragraphs>278</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Trebuchet MS</vt:lpstr>
      <vt:lpstr>Wingdings</vt:lpstr>
      <vt:lpstr>Office Theme</vt:lpstr>
      <vt:lpstr>A Learning Interactive Semantic Search Engine based on Semantic Metadata Enrichment and Optimized Holographic Knowledgeable Assistant (LUCY) </vt:lpstr>
      <vt:lpstr>Outline</vt:lpstr>
      <vt:lpstr>Definitions</vt:lpstr>
      <vt:lpstr>PowerPoint Presentation</vt:lpstr>
      <vt:lpstr>Definitions</vt:lpstr>
      <vt:lpstr>Definitions</vt:lpstr>
      <vt:lpstr>Problem</vt:lpstr>
      <vt:lpstr>Literature review</vt:lpstr>
      <vt:lpstr>Literature review</vt:lpstr>
      <vt:lpstr>Literature review</vt:lpstr>
      <vt:lpstr>Literature review</vt:lpstr>
      <vt:lpstr>Literature review</vt:lpstr>
      <vt:lpstr>Original works and Limitation</vt:lpstr>
      <vt:lpstr>Challenges</vt:lpstr>
      <vt:lpstr>Challenges</vt:lpstr>
      <vt:lpstr>Proposed idea</vt:lpstr>
      <vt:lpstr>Proposed solution</vt:lpstr>
      <vt:lpstr>Proposed solution</vt:lpstr>
      <vt:lpstr>Proposed solution</vt:lpstr>
      <vt:lpstr>Proposed solution</vt:lpstr>
      <vt:lpstr>Proposed solution</vt:lpstr>
      <vt:lpstr>Proposed Holographic Knowledgeable Assistant</vt:lpstr>
      <vt:lpstr>Proposed the Improved Holographic Knowledgeable Assistant: Display Augment Reality Object</vt:lpstr>
      <vt:lpstr>Proposed the Improved Holographic Knowledgeable Assistant: Display Virtual Reality Object</vt:lpstr>
      <vt:lpstr>Proposed the Improved Holographic Knowledgeable Assistant: Display the secret message on the given object</vt:lpstr>
      <vt:lpstr>Objectives</vt:lpstr>
      <vt:lpstr>Objectives</vt:lpstr>
      <vt:lpstr>Methodology</vt:lpstr>
      <vt:lpstr>Methodology</vt:lpstr>
      <vt:lpstr>Proposed Learning Interactive Semantic Search System</vt:lpstr>
      <vt:lpstr>Expectation result</vt:lpstr>
      <vt:lpstr>Open Source and APIs</vt:lpstr>
      <vt:lpstr>Study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dc:title>
  <dc:creator>Do Dung Vu</dc:creator>
  <cp:lastModifiedBy>Fadi Hajj</cp:lastModifiedBy>
  <cp:revision>417</cp:revision>
  <dcterms:created xsi:type="dcterms:W3CDTF">2018-01-21T17:44:23Z</dcterms:created>
  <dcterms:modified xsi:type="dcterms:W3CDTF">2018-02-26T14:18:32Z</dcterms:modified>
</cp:coreProperties>
</file>