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80" r:id="rId10"/>
    <p:sldId id="273" r:id="rId11"/>
    <p:sldId id="261" r:id="rId12"/>
    <p:sldId id="272" r:id="rId13"/>
    <p:sldId id="276" r:id="rId14"/>
    <p:sldId id="277" r:id="rId15"/>
    <p:sldId id="275" r:id="rId16"/>
    <p:sldId id="278" r:id="rId17"/>
    <p:sldId id="279" r:id="rId18"/>
    <p:sldId id="262" r:id="rId19"/>
    <p:sldId id="263" r:id="rId20"/>
    <p:sldId id="270" r:id="rId21"/>
    <p:sldId id="264"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14"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2/21/2018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a:t>
            </a:r>
            <a:r>
              <a:rPr lang="en-US" dirty="0" smtClean="0"/>
              <a:t>it (WIT) ?</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1100" dirty="0" smtClean="0"/>
              <a:t>Identify and recognize the object with the </a:t>
            </a:r>
            <a:r>
              <a:rPr lang="en-US" sz="1100" b="1" dirty="0" smtClean="0">
                <a:solidFill>
                  <a:srgbClr val="0070C0"/>
                </a:solidFill>
              </a:rPr>
              <a:t>“private feature” </a:t>
            </a:r>
            <a:r>
              <a:rPr lang="en-US" sz="1100" dirty="0" smtClean="0"/>
              <a:t>of artwork, specimen, whatever</a:t>
            </a:r>
          </a:p>
          <a:p>
            <a:pPr algn="just">
              <a:lnSpc>
                <a:spcPct val="170000"/>
              </a:lnSpc>
            </a:pPr>
            <a:r>
              <a:rPr lang="en-US" sz="1100" dirty="0" smtClean="0"/>
              <a:t>Faster handling of responding for </a:t>
            </a:r>
            <a:r>
              <a:rPr lang="en-US" sz="1100" dirty="0" smtClean="0">
                <a:solidFill>
                  <a:srgbClr val="FF0000"/>
                </a:solidFill>
              </a:rPr>
              <a:t>real time </a:t>
            </a:r>
            <a:r>
              <a:rPr lang="en-US" sz="1100" dirty="0" smtClean="0"/>
              <a:t>used cases</a:t>
            </a:r>
          </a:p>
          <a:p>
            <a:pPr algn="just">
              <a:lnSpc>
                <a:spcPct val="170000"/>
              </a:lnSpc>
            </a:pPr>
            <a:r>
              <a:rPr lang="en-US" sz="1100" dirty="0" smtClean="0"/>
              <a:t>Data </a:t>
            </a:r>
            <a:r>
              <a:rPr lang="en-US" sz="1100" dirty="0">
                <a:solidFill>
                  <a:schemeClr val="accent2">
                    <a:lumMod val="75000"/>
                  </a:schemeClr>
                </a:solidFill>
              </a:rPr>
              <a:t>authenticity, confidentiality, ready, and integrity </a:t>
            </a:r>
            <a:r>
              <a:rPr lang="en-US" sz="1100" dirty="0"/>
              <a:t>for </a:t>
            </a:r>
            <a:r>
              <a:rPr lang="en-US" sz="1100" dirty="0" smtClean="0"/>
              <a:t>real time applications</a:t>
            </a:r>
          </a:p>
          <a:p>
            <a:pPr algn="just">
              <a:lnSpc>
                <a:spcPct val="170000"/>
              </a:lnSpc>
            </a:pPr>
            <a:r>
              <a:rPr lang="en-US" sz="1100" dirty="0" smtClean="0"/>
              <a:t>The </a:t>
            </a:r>
            <a:r>
              <a:rPr lang="en-US" sz="1100" dirty="0"/>
              <a:t>expectation of users </a:t>
            </a:r>
            <a:r>
              <a:rPr lang="en-US" sz="1100" dirty="0">
                <a:solidFill>
                  <a:srgbClr val="C00000"/>
                </a:solidFill>
              </a:rPr>
              <a:t>for huge amount of objects </a:t>
            </a:r>
            <a:r>
              <a:rPr lang="en-US" sz="1100" dirty="0"/>
              <a:t>to search among</a:t>
            </a:r>
          </a:p>
          <a:p>
            <a:pPr algn="just">
              <a:lnSpc>
                <a:spcPct val="170000"/>
              </a:lnSpc>
            </a:pPr>
            <a:r>
              <a:rPr lang="en-US" sz="1100" dirty="0" smtClean="0"/>
              <a:t>Sometimes </a:t>
            </a:r>
            <a:r>
              <a:rPr lang="en-US" sz="1100" dirty="0">
                <a:solidFill>
                  <a:srgbClr val="00B0F0"/>
                </a:solidFill>
              </a:rPr>
              <a:t>incompleteness query specification </a:t>
            </a:r>
            <a:r>
              <a:rPr lang="en-US" sz="1100" dirty="0"/>
              <a:t>seems to be a challenge</a:t>
            </a:r>
          </a:p>
          <a:p>
            <a:pPr algn="just">
              <a:lnSpc>
                <a:spcPct val="170000"/>
              </a:lnSpc>
            </a:pPr>
            <a:r>
              <a:rPr lang="en-US" sz="1100" dirty="0" smtClean="0">
                <a:solidFill>
                  <a:srgbClr val="FF0000"/>
                </a:solidFill>
              </a:rPr>
              <a:t>Incomplete </a:t>
            </a:r>
            <a:r>
              <a:rPr lang="en-US" sz="1100" dirty="0">
                <a:solidFill>
                  <a:srgbClr val="FF0000"/>
                </a:solidFill>
              </a:rPr>
              <a:t>image </a:t>
            </a:r>
            <a:r>
              <a:rPr lang="en-US" sz="1100" dirty="0"/>
              <a:t>description is also a </a:t>
            </a:r>
            <a:r>
              <a:rPr lang="en-US" sz="1100" dirty="0" smtClean="0"/>
              <a:t>source </a:t>
            </a:r>
            <a:r>
              <a:rPr lang="en-US" sz="1100" dirty="0"/>
              <a:t>of challenge to an efficient CBIR </a:t>
            </a:r>
            <a:r>
              <a:rPr lang="en-US" sz="1100" dirty="0" smtClean="0"/>
              <a:t>system</a:t>
            </a:r>
          </a:p>
          <a:p>
            <a:pPr algn="just">
              <a:lnSpc>
                <a:spcPct val="170000"/>
              </a:lnSpc>
            </a:pPr>
            <a:r>
              <a:rPr lang="en-US" sz="1100" dirty="0" smtClean="0"/>
              <a:t>The issue related to the semantic gap where it means </a:t>
            </a:r>
            <a:r>
              <a:rPr lang="en-US" sz="1100" dirty="0" smtClean="0">
                <a:solidFill>
                  <a:srgbClr val="00B050"/>
                </a:solidFill>
              </a:rPr>
              <a:t>the lack of coincidence </a:t>
            </a:r>
            <a:r>
              <a:rPr lang="en-US" sz="1100" dirty="0" smtClean="0"/>
              <a:t>between information that the same data have for a user in a given situation</a:t>
            </a:r>
          </a:p>
          <a:p>
            <a:pPr algn="just">
              <a:lnSpc>
                <a:spcPct val="170000"/>
              </a:lnSpc>
            </a:pPr>
            <a:r>
              <a:rPr lang="en-US" sz="1100" dirty="0">
                <a:solidFill>
                  <a:srgbClr val="0070C0"/>
                </a:solidFill>
              </a:rPr>
              <a:t>Updating meta-data</a:t>
            </a:r>
            <a:r>
              <a:rPr lang="en-US" sz="1100" dirty="0"/>
              <a:t> based on the collected information from each node ( user</a:t>
            </a:r>
            <a:r>
              <a:rPr lang="en-US" sz="1100" dirty="0" smtClean="0"/>
              <a:t>)</a:t>
            </a:r>
          </a:p>
          <a:p>
            <a:pPr algn="just">
              <a:lnSpc>
                <a:spcPct val="170000"/>
              </a:lnSpc>
            </a:pPr>
            <a:r>
              <a:rPr lang="en-US" sz="1100" dirty="0" smtClean="0"/>
              <a:t>How to recognize the object with its’ </a:t>
            </a:r>
            <a:r>
              <a:rPr lang="en-US" sz="1100" b="1" dirty="0" smtClean="0"/>
              <a:t>rotation-invariant</a:t>
            </a:r>
            <a:endParaRPr lang="en-US" sz="1100" b="1" dirty="0" smtClean="0"/>
          </a:p>
          <a:p>
            <a:pPr algn="just">
              <a:lnSpc>
                <a:spcPct val="170000"/>
              </a:lnSpc>
            </a:pPr>
            <a:r>
              <a:rPr lang="en-US" sz="1100" dirty="0"/>
              <a:t>How to recognize the object with </a:t>
            </a:r>
            <a:r>
              <a:rPr lang="en-US" sz="1100" dirty="0">
                <a:solidFill>
                  <a:srgbClr val="FF0000"/>
                </a:solidFill>
              </a:rPr>
              <a:t>any angle direction </a:t>
            </a:r>
            <a:r>
              <a:rPr lang="en-US" sz="1100" dirty="0" smtClean="0"/>
              <a:t>of user’s view?</a:t>
            </a:r>
          </a:p>
          <a:p>
            <a:pPr algn="just">
              <a:lnSpc>
                <a:spcPct val="170000"/>
              </a:lnSpc>
            </a:pPr>
            <a:r>
              <a:rPr lang="en-US" sz="1100" dirty="0"/>
              <a:t>How to recognize an object in spite of the</a:t>
            </a:r>
            <a:r>
              <a:rPr lang="en-US" sz="1100" dirty="0">
                <a:solidFill>
                  <a:srgbClr val="002060"/>
                </a:solidFill>
              </a:rPr>
              <a:t> partially obscured one</a:t>
            </a:r>
            <a:r>
              <a:rPr lang="en-US" sz="1100" dirty="0" smtClean="0">
                <a:solidFill>
                  <a:srgbClr val="002060"/>
                </a:solidFill>
              </a:rPr>
              <a:t>?</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solidFill>
                  <a:schemeClr val="accent6"/>
                </a:solidFill>
              </a:rPr>
              <a:t>Proposed improved performance:</a:t>
            </a:r>
          </a:p>
          <a:p>
            <a:r>
              <a:rPr lang="en-US" sz="1600" dirty="0" smtClean="0">
                <a:solidFill>
                  <a:schemeClr val="accent6"/>
                </a:solidFill>
              </a:rPr>
              <a:t>+ Geolocation</a:t>
            </a:r>
          </a:p>
          <a:p>
            <a:r>
              <a:rPr lang="en-US" sz="16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a:t>
            </a:r>
            <a:r>
              <a:rPr lang="en-US" sz="1600" dirty="0" smtClean="0">
                <a:solidFill>
                  <a:schemeClr val="accent5"/>
                </a:solidFill>
              </a:rPr>
              <a:t>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rgbClr val="7030A0"/>
                </a:solidFill>
              </a:rPr>
              <a:t>Proposed visualized features:</a:t>
            </a:r>
          </a:p>
          <a:p>
            <a:r>
              <a:rPr lang="en-US" sz="1600" dirty="0" smtClean="0">
                <a:solidFill>
                  <a:srgbClr val="7030A0"/>
                </a:solidFill>
              </a:rPr>
              <a:t>+ Virtual reality generation</a:t>
            </a:r>
          </a:p>
          <a:p>
            <a:r>
              <a:rPr lang="en-US" sz="1600" dirty="0" smtClean="0">
                <a:solidFill>
                  <a:srgbClr val="7030A0"/>
                </a:solidFill>
              </a:rPr>
              <a:t>+ Holographic generation</a:t>
            </a:r>
          </a:p>
          <a:p>
            <a:r>
              <a:rPr lang="en-US" sz="1600" dirty="0" smtClean="0">
                <a:solidFill>
                  <a:srgbClr val="7030A0"/>
                </a:solidFill>
              </a:rPr>
              <a:t>+ Augmented reality generation (virtual restoration, edit, modify)</a:t>
            </a:r>
            <a:endParaRPr lang="en-US" sz="16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3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a:t>
            </a:r>
            <a:r>
              <a:rPr lang="en-US" sz="2000" b="1" dirty="0" smtClean="0"/>
              <a:t>privacy virtual assistance </a:t>
            </a:r>
            <a:r>
              <a:rPr lang="en-US" sz="2000" dirty="0" smtClean="0"/>
              <a:t>in Library and Museum </a:t>
            </a:r>
          </a:p>
          <a:p>
            <a:pPr algn="just"/>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r>
              <a:rPr lang="en-US" sz="2000" dirty="0" smtClean="0"/>
              <a:t>Develop algorithms and applications based on the given metadata of the </a:t>
            </a:r>
            <a:r>
              <a:rPr lang="en-US" sz="2000" b="1" dirty="0" smtClean="0"/>
              <a:t>library, museum, or open data</a:t>
            </a:r>
          </a:p>
          <a:p>
            <a:pPr algn="just"/>
            <a:r>
              <a:rPr lang="en-US" sz="2000" dirty="0" smtClean="0"/>
              <a:t>Develop algorithm to </a:t>
            </a:r>
            <a:r>
              <a:rPr lang="en-US" sz="2000" b="1" dirty="0" smtClean="0">
                <a:solidFill>
                  <a:schemeClr val="accent6">
                    <a:lumMod val="50000"/>
                  </a:schemeClr>
                </a:solidFill>
              </a:rPr>
              <a:t>generate the 4 sides of an object </a:t>
            </a:r>
            <a:r>
              <a:rPr lang="en-US" sz="2000" dirty="0" smtClean="0"/>
              <a:t>based on this one’s front side</a:t>
            </a:r>
          </a:p>
          <a:p>
            <a:pPr algn="just"/>
            <a:r>
              <a:rPr lang="en-US" sz="2000" b="1" dirty="0" smtClean="0">
                <a:solidFill>
                  <a:srgbClr val="FF0000"/>
                </a:solidFill>
              </a:rPr>
              <a:t>Optimize the performance of search algorithm </a:t>
            </a:r>
            <a:r>
              <a:rPr lang="en-US" sz="2000" dirty="0" smtClean="0"/>
              <a:t>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t>
            </a:r>
            <a:r>
              <a:rPr lang="en-US" sz="1600" b="1" dirty="0" smtClean="0"/>
              <a:t>Artificial, Deep, Recurrent, Convolutional neural networks (ANN,DNN,RNN,CNN), Supervised, Unsupervised, and Deep Reinforcement learning</a:t>
            </a:r>
            <a:r>
              <a:rPr lang="en-US" sz="1600" dirty="0" smtClean="0"/>
              <a:t>, Search Engine algorithm to improve the quality of object recognition.</a:t>
            </a:r>
          </a:p>
          <a:p>
            <a:pPr algn="just"/>
            <a:r>
              <a:rPr lang="en-US" sz="1600" b="1" dirty="0" smtClean="0"/>
              <a:t>Generate the Holographic, Virtual and </a:t>
            </a:r>
            <a:r>
              <a:rPr lang="en-US" sz="1600" b="1" dirty="0"/>
              <a:t>Augmented </a:t>
            </a:r>
            <a:r>
              <a:rPr lang="en-US" sz="1600" b="1" dirty="0" smtClean="0"/>
              <a:t>reality </a:t>
            </a:r>
            <a:r>
              <a:rPr lang="en-US" sz="1600" dirty="0" smtClean="0"/>
              <a:t>to make an impressive and efficient visual item</a:t>
            </a:r>
          </a:p>
          <a:p>
            <a:pPr algn="just"/>
            <a:r>
              <a:rPr lang="en-US" sz="1600" b="1" dirty="0" smtClean="0"/>
              <a:t>Apply a natural language user interface </a:t>
            </a:r>
            <a:r>
              <a:rPr lang="en-US" sz="1600" dirty="0" smtClean="0"/>
              <a:t>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a:t>
            </a:r>
            <a:r>
              <a:rPr lang="en-US" sz="1600" b="1" dirty="0" smtClean="0"/>
              <a:t>using smartphone camera.</a:t>
            </a:r>
          </a:p>
          <a:p>
            <a:pPr algn="just"/>
            <a:r>
              <a:rPr lang="en-US" sz="1600" b="1" dirty="0" smtClean="0"/>
              <a:t>Optimizing and improving the performance </a:t>
            </a:r>
            <a:r>
              <a:rPr lang="en-US" sz="1600" dirty="0" smtClean="0"/>
              <a:t>of system by considering the </a:t>
            </a:r>
            <a:r>
              <a:rPr lang="en-US" sz="1600" b="1" dirty="0" smtClean="0"/>
              <a:t>boundary geolocation</a:t>
            </a:r>
            <a:r>
              <a:rPr lang="en-US" sz="1600" dirty="0" smtClean="0"/>
              <a:t> of items </a:t>
            </a:r>
          </a:p>
          <a:p>
            <a:pPr algn="just"/>
            <a:r>
              <a:rPr lang="en-US" sz="1600" b="1" dirty="0" smtClean="0"/>
              <a:t>Make the approximated verification method </a:t>
            </a:r>
            <a:r>
              <a:rPr lang="en-US" sz="1600" dirty="0" smtClean="0"/>
              <a:t>to confirm the accuracy of generated information </a:t>
            </a:r>
          </a:p>
          <a:p>
            <a:pPr algn="just"/>
            <a:r>
              <a:rPr lang="en-US" sz="1600" b="1" dirty="0" smtClean="0"/>
              <a:t>Generate the  </a:t>
            </a:r>
            <a:r>
              <a:rPr lang="en-US" sz="1600" b="1" dirty="0"/>
              <a:t>4 sides of an object </a:t>
            </a:r>
            <a:r>
              <a:rPr lang="en-US" sz="1600" dirty="0"/>
              <a:t>based on this one’s front </a:t>
            </a:r>
            <a:r>
              <a:rPr lang="en-US" sz="1600" dirty="0" smtClean="0"/>
              <a:t>side by estimating and predicting the characters of each side</a:t>
            </a:r>
            <a:endParaRPr lang="en-US" sz="1600" dirty="0"/>
          </a:p>
          <a:p>
            <a:pPr algn="just"/>
            <a:r>
              <a:rPr lang="en-US" sz="1600" dirty="0" smtClean="0"/>
              <a:t>Update the knowledge of the system based on </a:t>
            </a:r>
            <a:r>
              <a:rPr lang="en-US" sz="1600" b="1" dirty="0" smtClean="0"/>
              <a:t>the users’ 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[12] by using CNN</a:t>
            </a:r>
          </a:p>
          <a:p>
            <a:pPr algn="just">
              <a:lnSpc>
                <a:spcPct val="150000"/>
              </a:lnSpc>
            </a:pPr>
            <a:r>
              <a:rPr lang="en-US" sz="1800" dirty="0" smtClean="0"/>
              <a:t>Customized expression recognition for performance-driven cutout character animation[13] by using deep  convolutional neural network</a:t>
            </a:r>
          </a:p>
          <a:p>
            <a:pPr algn="just">
              <a:lnSpc>
                <a:spcPct val="150000"/>
              </a:lnSpc>
            </a:pPr>
            <a:r>
              <a:rPr lang="en-US" sz="1800" dirty="0" err="1" smtClean="0"/>
              <a:t>ArtWork</a:t>
            </a:r>
            <a:r>
              <a:rPr lang="en-US" sz="1800" dirty="0" smtClean="0"/>
              <a:t> recognition in 360 degree [14] by </a:t>
            </a:r>
            <a:r>
              <a:rPr lang="en-US" sz="1900" dirty="0"/>
              <a:t>using a 32- </a:t>
            </a:r>
            <a:r>
              <a:rPr lang="en-US" sz="1900" dirty="0" err="1"/>
              <a:t>hedron</a:t>
            </a:r>
            <a:r>
              <a:rPr lang="en-US" sz="1900" dirty="0"/>
              <a:t> based rectilinear projection and the well-known scale invariant feature </a:t>
            </a:r>
            <a:r>
              <a:rPr lang="en-US" sz="1900" dirty="0" smtClean="0"/>
              <a:t>transform.</a:t>
            </a:r>
          </a:p>
          <a:p>
            <a:pPr algn="just">
              <a:lnSpc>
                <a:spcPct val="150000"/>
              </a:lnSpc>
            </a:pPr>
            <a:r>
              <a:rPr lang="en-US" sz="1900" dirty="0" smtClean="0"/>
              <a:t>Virtual restoration an object by using crack detection and </a:t>
            </a:r>
            <a:r>
              <a:rPr lang="en-US" sz="1900" dirty="0" err="1" smtClean="0"/>
              <a:t>inpainting</a:t>
            </a:r>
            <a:r>
              <a:rPr lang="en-US" sz="1900" dirty="0"/>
              <a:t> </a:t>
            </a:r>
            <a:r>
              <a:rPr lang="en-US" sz="1900" dirty="0" smtClean="0"/>
              <a:t>[15]</a:t>
            </a:r>
          </a:p>
          <a:p>
            <a:pPr algn="just">
              <a:lnSpc>
                <a:spcPct val="150000"/>
              </a:lnSpc>
            </a:pPr>
            <a:r>
              <a:rPr lang="en-US" sz="1900" dirty="0" smtClean="0"/>
              <a:t>3D Pose estimation [16]</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1386</TotalTime>
  <Words>1811</Words>
  <Application>Microsoft Office PowerPoint</Application>
  <PresentationFormat>Widescreen</PresentationFormat>
  <Paragraphs>165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vt:lpstr>
      <vt:lpstr>Office Theme</vt:lpstr>
      <vt:lpstr>An advance algorithm for a new virtual assistance: What is it (WIT) ?</vt:lpstr>
      <vt:lpstr>Outline</vt:lpstr>
      <vt:lpstr>Artificial intelligence (AI) forecast </vt:lpstr>
      <vt:lpstr>AI virtual assistants</vt:lpstr>
      <vt:lpstr>PowerPoint Presentation</vt:lpstr>
      <vt:lpstr>Literature review</vt:lpstr>
      <vt:lpstr>Literature review</vt:lpstr>
      <vt:lpstr>Literature review</vt:lpstr>
      <vt:lpstr>Literature review</vt:lpstr>
      <vt:lpstr>PowerPoint Presentation</vt:lpstr>
      <vt:lpstr>Challenges</vt:lpstr>
      <vt:lpstr>PowerPoint Presentation</vt:lpstr>
      <vt:lpstr>Contributions</vt:lpstr>
      <vt:lpstr>Contributions</vt:lpstr>
      <vt:lpstr>Contributions</vt:lpstr>
      <vt:lpstr>Contribution</vt:lpstr>
      <vt:lpstr>Contributions</vt:lpstr>
      <vt:lpstr>Objectives</vt:lpstr>
      <vt:lpstr>Methodology</vt:lpstr>
      <vt:lpstr>PowerPoint Presentation</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248</cp:revision>
  <dcterms:created xsi:type="dcterms:W3CDTF">2018-01-21T17:44:23Z</dcterms:created>
  <dcterms:modified xsi:type="dcterms:W3CDTF">2018-02-21T21:51:26Z</dcterms:modified>
</cp:coreProperties>
</file>