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4" r:id="rId4"/>
    <p:sldId id="285" r:id="rId5"/>
    <p:sldId id="286" r:id="rId6"/>
    <p:sldId id="258" r:id="rId7"/>
    <p:sldId id="259" r:id="rId8"/>
    <p:sldId id="269" r:id="rId9"/>
    <p:sldId id="265" r:id="rId10"/>
    <p:sldId id="267" r:id="rId11"/>
    <p:sldId id="287" r:id="rId12"/>
    <p:sldId id="268" r:id="rId13"/>
    <p:sldId id="280" r:id="rId14"/>
    <p:sldId id="273" r:id="rId15"/>
    <p:sldId id="261" r:id="rId16"/>
    <p:sldId id="288" r:id="rId17"/>
    <p:sldId id="272" r:id="rId18"/>
    <p:sldId id="276" r:id="rId19"/>
    <p:sldId id="277" r:id="rId20"/>
    <p:sldId id="275" r:id="rId21"/>
    <p:sldId id="278" r:id="rId22"/>
    <p:sldId id="279" r:id="rId23"/>
    <p:sldId id="281" r:id="rId24"/>
    <p:sldId id="282" r:id="rId25"/>
    <p:sldId id="283" r:id="rId26"/>
    <p:sldId id="262" r:id="rId27"/>
    <p:sldId id="263" r:id="rId28"/>
    <p:sldId id="270" r:id="rId29"/>
    <p:sldId id="264" r:id="rId30"/>
    <p:sldId id="27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11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5896" y="1083174"/>
            <a:ext cx="8623663" cy="2387600"/>
          </a:xfrm>
        </p:spPr>
        <p:txBody>
          <a:bodyPr anchor="b">
            <a:normAutofit/>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3095896" y="3562849"/>
            <a:ext cx="86236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95896" y="1709738"/>
            <a:ext cx="8251553" cy="285273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3095896" y="4589463"/>
            <a:ext cx="825155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95897" y="1825625"/>
            <a:ext cx="420624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421880" y="1825625"/>
            <a:ext cx="429768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2/23/2018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95897" y="352062"/>
            <a:ext cx="8623663"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3095894" y="1668100"/>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95895" y="2492012"/>
            <a:ext cx="438912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602583" y="1668100"/>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602583" y="2492012"/>
            <a:ext cx="411697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6D79ED-3FA7-4EF8-964B-EB8BCFAB02F8}" type="datetimeFigureOut">
              <a:rPr lang="en-US" smtClean="0"/>
              <a:t>2/23/2018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6D79ED-3FA7-4EF8-964B-EB8BCFAB02F8}" type="datetimeFigureOut">
              <a:rPr lang="en-US" smtClean="0"/>
              <a:t>2/23/2018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2/23/2018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95897" y="465138"/>
            <a:ext cx="3099980" cy="1600200"/>
          </a:xfrm>
        </p:spPr>
        <p:txBody>
          <a:bodyPr anchor="ct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6348548"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95897"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2/23/2018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95897" y="457200"/>
            <a:ext cx="2677886" cy="1600200"/>
          </a:xfrm>
        </p:spPr>
        <p:txBody>
          <a:bodyPr anchor="ctr"/>
          <a:lstStyle>
            <a:lvl1pPr>
              <a:defRPr sz="3200"/>
            </a:lvl1pPr>
          </a:lstStyle>
          <a:p>
            <a:r>
              <a:rPr lang="en-US" smtClean="0"/>
              <a:t>Click to edit Master title style</a:t>
            </a:r>
            <a:endParaRPr lang="en-US" dirty="0"/>
          </a:p>
        </p:txBody>
      </p:sp>
      <p:sp>
        <p:nvSpPr>
          <p:cNvPr id="3" name="Picture Placeholder 2"/>
          <p:cNvSpPr>
            <a:spLocks noGrp="1"/>
          </p:cNvSpPr>
          <p:nvPr>
            <p:ph type="pic" idx="1"/>
          </p:nvPr>
        </p:nvSpPr>
        <p:spPr>
          <a:xfrm>
            <a:off x="5909852" y="457200"/>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3095897" y="2057400"/>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2/23/2018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5897" y="417376"/>
            <a:ext cx="8623663"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095897" y="1841862"/>
            <a:ext cx="8623663" cy="438735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95897" y="6356349"/>
            <a:ext cx="21836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D79ED-3FA7-4EF8-964B-EB8BCFAB02F8}" type="datetimeFigureOut">
              <a:rPr lang="en-US" smtClean="0"/>
              <a:t>2/23/2018</a:t>
            </a:fld>
            <a:endParaRPr lang="en-US"/>
          </a:p>
        </p:txBody>
      </p:sp>
      <p:sp>
        <p:nvSpPr>
          <p:cNvPr id="5" name="Footer Placeholder 4"/>
          <p:cNvSpPr>
            <a:spLocks noGrp="1"/>
          </p:cNvSpPr>
          <p:nvPr>
            <p:ph type="ftr" sz="quarter" idx="3"/>
          </p:nvPr>
        </p:nvSpPr>
        <p:spPr>
          <a:xfrm>
            <a:off x="5909853" y="6356349"/>
            <a:ext cx="327551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815647" y="6356350"/>
            <a:ext cx="190391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12CB2-7F2C-47B9-AE70-22A94B49F233}" type="slidenum">
              <a:rPr lang="en-US" smtClean="0"/>
              <a:t>‹#›</a:t>
            </a:fld>
            <a:endParaRPr lang="en-US"/>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cs231n.stanford.edu/reports/2017/pdfs/410.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sergeykarayev.com/files/1311.3715v3.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38.jpe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jpeg"/></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jpe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jpeg"/><Relationship Id="rId11" Type="http://schemas.openxmlformats.org/officeDocument/2006/relationships/image" Target="../media/image17.png"/><Relationship Id="rId5" Type="http://schemas.openxmlformats.org/officeDocument/2006/relationships/image" Target="../media/image11.jpe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hyperlink" Target="CBIR.xls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CA" sz="3600" dirty="0"/>
              <a:t>A Learning Interactive Semantic Search Engine based on Semantic Metadata Enrichment and Optimized Holographic Knowledgeable Assistant (LUCY) </a:t>
            </a:r>
            <a:endParaRPr lang="en-US" sz="3600" dirty="0"/>
          </a:p>
        </p:txBody>
      </p:sp>
      <p:sp>
        <p:nvSpPr>
          <p:cNvPr id="3" name="Subtitle 2"/>
          <p:cNvSpPr>
            <a:spLocks noGrp="1"/>
          </p:cNvSpPr>
          <p:nvPr>
            <p:ph type="subTitle" idx="1"/>
          </p:nvPr>
        </p:nvSpPr>
        <p:spPr>
          <a:xfrm>
            <a:off x="3095896" y="4662615"/>
            <a:ext cx="8623663" cy="1696996"/>
          </a:xfrm>
        </p:spPr>
        <p:txBody>
          <a:bodyPr>
            <a:normAutofit/>
          </a:bodyPr>
          <a:lstStyle/>
          <a:p>
            <a:r>
              <a:rPr lang="en-US" sz="2800" dirty="0" smtClean="0"/>
              <a:t>Student: Do Dung Vu</a:t>
            </a:r>
          </a:p>
          <a:p>
            <a:pPr algn="just"/>
            <a:endParaRPr lang="en-US" sz="2000" dirty="0" smtClean="0"/>
          </a:p>
          <a:p>
            <a:r>
              <a:rPr lang="en-US" sz="2000" b="1" dirty="0" smtClean="0"/>
              <a:t>Supervised by: </a:t>
            </a:r>
          </a:p>
          <a:p>
            <a:r>
              <a:rPr lang="en-US" sz="2000" b="1" dirty="0" smtClean="0"/>
              <a:t>Prof. Sylvie </a:t>
            </a:r>
            <a:r>
              <a:rPr lang="en-US" sz="2000" b="1" dirty="0" err="1" smtClean="0"/>
              <a:t>Ratté</a:t>
            </a:r>
            <a:r>
              <a:rPr lang="en-US" sz="2000" b="1" dirty="0" smtClean="0"/>
              <a:t> and Dr. Ronald </a:t>
            </a:r>
            <a:r>
              <a:rPr lang="en-US" sz="2000" b="1" dirty="0" err="1" smtClean="0"/>
              <a:t>Brisebois</a:t>
            </a:r>
            <a:endParaRPr lang="en-US" sz="2000" b="1" dirty="0" smtClean="0"/>
          </a:p>
          <a:p>
            <a:endParaRPr lang="en-US" sz="2000" b="1" dirty="0" smtClean="0"/>
          </a:p>
        </p:txBody>
      </p:sp>
    </p:spTree>
    <p:extLst>
      <p:ext uri="{BB962C8B-B14F-4D97-AF65-F5344CB8AC3E}">
        <p14:creationId xmlns:p14="http://schemas.microsoft.com/office/powerpoint/2010/main" val="7209288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noAutofit/>
          </a:bodyPr>
          <a:lstStyle/>
          <a:p>
            <a:endParaRPr lang="en-US" sz="2400" dirty="0" smtClean="0"/>
          </a:p>
          <a:p>
            <a:endParaRPr lang="en-US" sz="2400" dirty="0"/>
          </a:p>
          <a:p>
            <a:endParaRPr lang="en-US" sz="2400" dirty="0"/>
          </a:p>
        </p:txBody>
      </p:sp>
      <p:sp>
        <p:nvSpPr>
          <p:cNvPr id="4" name="Content Placeholder 2"/>
          <p:cNvSpPr txBox="1">
            <a:spLocks/>
          </p:cNvSpPr>
          <p:nvPr/>
        </p:nvSpPr>
        <p:spPr>
          <a:xfrm>
            <a:off x="3095897" y="1742938"/>
            <a:ext cx="8623663" cy="488646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700" dirty="0"/>
              <a:t>CBIR used multiple support vector machine (SVM)’s ensemble method narrow down search space and handle the large image database [8]</a:t>
            </a:r>
          </a:p>
          <a:p>
            <a:pPr algn="just">
              <a:lnSpc>
                <a:spcPct val="150000"/>
              </a:lnSpc>
            </a:pPr>
            <a:r>
              <a:rPr lang="en-US" sz="1700" dirty="0"/>
              <a:t>Extracting low-level features (color, texture, edge density) and measuring distances to find the similarity between images in reducing the semantic gap between the low level features and the high level semantic concept [9][10</a:t>
            </a:r>
            <a:r>
              <a:rPr lang="en-US" sz="1700" dirty="0" smtClean="0"/>
              <a:t>]</a:t>
            </a:r>
          </a:p>
          <a:p>
            <a:pPr algn="just">
              <a:lnSpc>
                <a:spcPct val="150000"/>
              </a:lnSpc>
            </a:pPr>
            <a:r>
              <a:rPr lang="en-US" sz="1800" dirty="0"/>
              <a:t>Using CNN to </a:t>
            </a:r>
            <a:r>
              <a:rPr lang="en-US" sz="1800" dirty="0" smtClean="0"/>
              <a:t>classify </a:t>
            </a:r>
            <a:r>
              <a:rPr lang="en-US" sz="1800" dirty="0"/>
              <a:t>and u</a:t>
            </a:r>
            <a:r>
              <a:rPr lang="en-US" sz="1800" dirty="0" smtClean="0"/>
              <a:t>nderstand artists from the museum[11] based on predicting artist names with such high accuracy, and learn what parts of each piece of art are most predictive of a particular artist</a:t>
            </a:r>
          </a:p>
          <a:p>
            <a:pPr algn="just">
              <a:lnSpc>
                <a:spcPct val="150000"/>
              </a:lnSpc>
            </a:pPr>
            <a:r>
              <a:rPr lang="en-US" sz="1800" dirty="0" smtClean="0"/>
              <a:t>Show excellent classification of image style </a:t>
            </a:r>
            <a:r>
              <a:rPr lang="en-US" sz="1800" dirty="0"/>
              <a:t>visual style, including photographic techniques (“Macro,” “HDR”), composition styles (“Minimal,” “Geometric”), moods (“Serene,” “Melancholy”), </a:t>
            </a:r>
            <a:r>
              <a:rPr lang="en-US" sz="1800" dirty="0" smtClean="0"/>
              <a:t>genres (“</a:t>
            </a:r>
            <a:r>
              <a:rPr lang="en-US" sz="1800" dirty="0"/>
              <a:t>Vintage,” “Romantic,” “Horror”), and types of scenes (“Hazy,” “Sunny</a:t>
            </a:r>
            <a:r>
              <a:rPr lang="en-US" sz="1800" dirty="0" smtClean="0"/>
              <a:t>”) [12] by using CNN</a:t>
            </a:r>
          </a:p>
          <a:p>
            <a:pPr algn="just">
              <a:lnSpc>
                <a:spcPct val="150000"/>
              </a:lnSpc>
            </a:pPr>
            <a:endParaRPr lang="en-US" sz="1900" dirty="0"/>
          </a:p>
          <a:p>
            <a:pPr algn="just">
              <a:lnSpc>
                <a:spcPct val="150000"/>
              </a:lnSpc>
            </a:pPr>
            <a:endParaRPr lang="en-US" sz="1700" dirty="0"/>
          </a:p>
          <a:p>
            <a:pPr marL="0" indent="0" algn="just">
              <a:lnSpc>
                <a:spcPct val="150000"/>
              </a:lnSpc>
              <a:buNone/>
            </a:pPr>
            <a:endParaRPr lang="en-US" sz="1700" dirty="0"/>
          </a:p>
          <a:p>
            <a:pPr marL="0" indent="0" algn="just">
              <a:buFont typeface="Arial" panose="020B0604020202020204" pitchFamily="34" charset="0"/>
              <a:buNone/>
            </a:pPr>
            <a:endParaRPr lang="en-US" sz="2400" dirty="0" smtClean="0"/>
          </a:p>
          <a:p>
            <a:pPr algn="just"/>
            <a:endParaRPr lang="en-US" sz="2400" dirty="0" smtClean="0"/>
          </a:p>
          <a:p>
            <a:pPr algn="just"/>
            <a:endParaRPr lang="en-US" sz="2400" dirty="0" smtClean="0"/>
          </a:p>
          <a:p>
            <a:pPr algn="just"/>
            <a:endParaRPr lang="en-US" sz="2400" dirty="0" smtClean="0"/>
          </a:p>
        </p:txBody>
      </p:sp>
    </p:spTree>
    <p:extLst>
      <p:ext uri="{BB962C8B-B14F-4D97-AF65-F5344CB8AC3E}">
        <p14:creationId xmlns:p14="http://schemas.microsoft.com/office/powerpoint/2010/main" val="9235327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p:txBody>
          <a:bodyPr>
            <a:normAutofit fontScale="85000" lnSpcReduction="20000"/>
          </a:bodyPr>
          <a:lstStyle/>
          <a:p>
            <a:pPr algn="just">
              <a:lnSpc>
                <a:spcPct val="150000"/>
              </a:lnSpc>
            </a:pPr>
            <a:r>
              <a:rPr lang="en-US" sz="2400" dirty="0"/>
              <a:t>Customized expression recognition for performance-driven cutout character animation[13] by using deep  convolutional neural network</a:t>
            </a:r>
          </a:p>
          <a:p>
            <a:pPr algn="just">
              <a:lnSpc>
                <a:spcPct val="150000"/>
              </a:lnSpc>
            </a:pPr>
            <a:r>
              <a:rPr lang="en-US" sz="2400" dirty="0" err="1"/>
              <a:t>ArtWork</a:t>
            </a:r>
            <a:r>
              <a:rPr lang="en-US" sz="2400" dirty="0"/>
              <a:t> recognition in 360 degree [14] by </a:t>
            </a:r>
            <a:r>
              <a:rPr lang="en-US" dirty="0"/>
              <a:t>using a 32- </a:t>
            </a:r>
            <a:r>
              <a:rPr lang="en-US" dirty="0" err="1"/>
              <a:t>hedron</a:t>
            </a:r>
            <a:r>
              <a:rPr lang="en-US" dirty="0"/>
              <a:t> based rectilinear projection and the well-known scale invariant feature transform.</a:t>
            </a:r>
          </a:p>
          <a:p>
            <a:pPr algn="just">
              <a:lnSpc>
                <a:spcPct val="150000"/>
              </a:lnSpc>
            </a:pPr>
            <a:r>
              <a:rPr lang="en-US" dirty="0"/>
              <a:t>Virtual restoration an object by using crack detection and </a:t>
            </a:r>
            <a:r>
              <a:rPr lang="en-US" dirty="0" err="1"/>
              <a:t>inpainting</a:t>
            </a:r>
            <a:r>
              <a:rPr lang="en-US" dirty="0"/>
              <a:t> [15]</a:t>
            </a:r>
          </a:p>
          <a:p>
            <a:pPr algn="just">
              <a:lnSpc>
                <a:spcPct val="150000"/>
              </a:lnSpc>
            </a:pPr>
            <a:r>
              <a:rPr lang="en-US" dirty="0"/>
              <a:t>3D Pose estimation [16]</a:t>
            </a:r>
          </a:p>
          <a:p>
            <a:endParaRPr lang="en-US" dirty="0"/>
          </a:p>
        </p:txBody>
      </p:sp>
    </p:spTree>
    <p:extLst>
      <p:ext uri="{BB962C8B-B14F-4D97-AF65-F5344CB8AC3E}">
        <p14:creationId xmlns:p14="http://schemas.microsoft.com/office/powerpoint/2010/main" val="2429853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a:xfrm>
            <a:off x="3095897" y="1841862"/>
            <a:ext cx="8623663" cy="4825638"/>
          </a:xfrm>
        </p:spPr>
        <p:txBody>
          <a:bodyPr>
            <a:noAutofit/>
          </a:bodyPr>
          <a:lstStyle/>
          <a:p>
            <a:r>
              <a:rPr lang="en-US" sz="1100" dirty="0"/>
              <a:t>[1] Naresh </a:t>
            </a:r>
            <a:r>
              <a:rPr lang="en-US" sz="1100" dirty="0" err="1"/>
              <a:t>Babu</a:t>
            </a:r>
            <a:r>
              <a:rPr lang="en-US" sz="1100" dirty="0"/>
              <a:t>, </a:t>
            </a:r>
            <a:r>
              <a:rPr lang="en-US" sz="1100" dirty="0" err="1"/>
              <a:t>Pothlaiah</a:t>
            </a:r>
            <a:r>
              <a:rPr lang="en-US" sz="1100" dirty="0"/>
              <a:t>, and Ashok </a:t>
            </a:r>
            <a:r>
              <a:rPr lang="en-US" sz="1100" dirty="0" err="1"/>
              <a:t>Babu</a:t>
            </a:r>
            <a:r>
              <a:rPr lang="en-US" sz="1100" dirty="0"/>
              <a:t>, </a:t>
            </a:r>
            <a:r>
              <a:rPr lang="en-US" sz="1100" i="1" dirty="0"/>
              <a:t>“Image </a:t>
            </a:r>
            <a:r>
              <a:rPr lang="en-US" sz="1100" i="1" dirty="0" err="1"/>
              <a:t>Retieval</a:t>
            </a:r>
            <a:r>
              <a:rPr lang="en-US" sz="1100" i="1" dirty="0"/>
              <a:t> Color, Shape, and Texture Features using Content Based”,</a:t>
            </a:r>
            <a:r>
              <a:rPr lang="en-US" sz="1100" dirty="0"/>
              <a:t> International Journal of Engineering Science and Technology, Vol. 2, No. 9, pp. 4278-4287, 2010</a:t>
            </a:r>
          </a:p>
          <a:p>
            <a:r>
              <a:rPr lang="en-US" sz="1100" dirty="0" smtClean="0"/>
              <a:t>[2] K. Lai, L. Bo, X. Ren, and D. Fox, “A </a:t>
            </a:r>
            <a:r>
              <a:rPr lang="en-US" sz="1100" dirty="0" err="1" smtClean="0"/>
              <a:t>lage</a:t>
            </a:r>
            <a:r>
              <a:rPr lang="en-US" sz="1100" dirty="0" smtClean="0"/>
              <a:t>-scale hierarchical </a:t>
            </a:r>
            <a:r>
              <a:rPr lang="en-US" sz="1100" dirty="0" err="1" smtClean="0"/>
              <a:t>mulit</a:t>
            </a:r>
            <a:r>
              <a:rPr lang="en-US" sz="1100" dirty="0" smtClean="0"/>
              <a:t>-view RBG-D object dataset”, in </a:t>
            </a:r>
            <a:r>
              <a:rPr lang="en-US" sz="1100" i="1" dirty="0" smtClean="0"/>
              <a:t>Proc, IEEE Int. Conf. Robot. </a:t>
            </a:r>
            <a:r>
              <a:rPr lang="en-US" sz="1100" i="1" dirty="0" err="1" smtClean="0"/>
              <a:t>Autom</a:t>
            </a:r>
            <a:r>
              <a:rPr lang="en-US" sz="1100" i="1" dirty="0" smtClean="0"/>
              <a:t>. (ICRA), </a:t>
            </a:r>
            <a:r>
              <a:rPr lang="en-US" sz="1100" dirty="0" smtClean="0"/>
              <a:t> May 2011, pp. 1817-1824</a:t>
            </a:r>
          </a:p>
          <a:p>
            <a:r>
              <a:rPr lang="en-US" sz="1100" dirty="0" smtClean="0"/>
              <a:t>[3] L. Bo X. Ren, and D. Fox, “Unsupervised feature learning for RBG-D based object recognition”,</a:t>
            </a:r>
            <a:r>
              <a:rPr lang="en-US" sz="1100" dirty="0"/>
              <a:t> </a:t>
            </a:r>
            <a:r>
              <a:rPr lang="en-US" sz="1100" dirty="0" smtClean="0"/>
              <a:t>in </a:t>
            </a:r>
            <a:r>
              <a:rPr lang="en-US" sz="1100" i="1" dirty="0" smtClean="0"/>
              <a:t>Experimental Robotics,</a:t>
            </a:r>
            <a:r>
              <a:rPr lang="en-US" sz="1100" dirty="0" smtClean="0"/>
              <a:t> Springer, 2013, pp. 387-402</a:t>
            </a:r>
          </a:p>
          <a:p>
            <a:r>
              <a:rPr lang="en-US" sz="1100" dirty="0" smtClean="0"/>
              <a:t>[4] R. </a:t>
            </a:r>
            <a:r>
              <a:rPr lang="en-US" sz="1100" dirty="0" err="1" smtClean="0"/>
              <a:t>Socher</a:t>
            </a:r>
            <a:r>
              <a:rPr lang="en-US" sz="1100" dirty="0" smtClean="0"/>
              <a:t>, B. Huval, B. Bath, C. D. Manning, and A. Y. Ng, “Convolutional-recursive deep learning for 3D object classification”, in </a:t>
            </a:r>
            <a:r>
              <a:rPr lang="en-US" sz="1100" i="1" dirty="0" smtClean="0"/>
              <a:t> Proc, Adv. Neural Inf. Process. Syst., </a:t>
            </a:r>
            <a:r>
              <a:rPr lang="en-US" sz="1100" dirty="0" smtClean="0"/>
              <a:t> 2012, pp. 665-673</a:t>
            </a:r>
          </a:p>
          <a:p>
            <a:r>
              <a:rPr lang="en-US" sz="1100" dirty="0" smtClean="0"/>
              <a:t>[5] Y. Cheng, X. </a:t>
            </a:r>
            <a:r>
              <a:rPr lang="en-US" sz="1100" dirty="0" err="1" smtClean="0"/>
              <a:t>Xhao</a:t>
            </a:r>
            <a:r>
              <a:rPr lang="en-US" sz="1100" dirty="0" smtClean="0"/>
              <a:t>, K. Huang, and T. Tan, “Semi-supervised learning and feature evaluation for RGB-D object recognition”,</a:t>
            </a:r>
            <a:r>
              <a:rPr lang="en-US" sz="1100" i="1" dirty="0" smtClean="0"/>
              <a:t> </a:t>
            </a:r>
            <a:r>
              <a:rPr lang="en-US" sz="1100" i="1" dirty="0" err="1" smtClean="0"/>
              <a:t>Comput</a:t>
            </a:r>
            <a:r>
              <a:rPr lang="en-US" sz="1100" i="1" dirty="0" smtClean="0"/>
              <a:t>. Vis. Image Understand, </a:t>
            </a:r>
            <a:r>
              <a:rPr lang="en-US" sz="1100" dirty="0" smtClean="0"/>
              <a:t>vol. 139, pp. 149-160, Oct, 2015</a:t>
            </a:r>
          </a:p>
          <a:p>
            <a:r>
              <a:rPr lang="en-US" sz="1100" dirty="0" smtClean="0"/>
              <a:t>[6] </a:t>
            </a:r>
            <a:r>
              <a:rPr lang="en-US" sz="1100" dirty="0" err="1" smtClean="0"/>
              <a:t>J.Donahue</a:t>
            </a:r>
            <a:r>
              <a:rPr lang="en-US" sz="1100" dirty="0" smtClean="0"/>
              <a:t> </a:t>
            </a:r>
            <a:r>
              <a:rPr lang="en-US" sz="1100" i="1" dirty="0" smtClean="0"/>
              <a:t>et al. </a:t>
            </a:r>
            <a:r>
              <a:rPr lang="en-US" sz="1100" dirty="0" smtClean="0"/>
              <a:t>(2013). </a:t>
            </a:r>
            <a:r>
              <a:rPr lang="en-US" sz="1100" dirty="0" err="1" smtClean="0"/>
              <a:t>DeCAF</a:t>
            </a:r>
            <a:r>
              <a:rPr lang="en-US" sz="1100" dirty="0" smtClean="0"/>
              <a:t>: A deep convolutional activation feature for generic visual recognition”, [Online]</a:t>
            </a:r>
          </a:p>
          <a:p>
            <a:r>
              <a:rPr lang="en-US" sz="1100" dirty="0" smtClean="0"/>
              <a:t>[7] M. D. </a:t>
            </a:r>
            <a:r>
              <a:rPr lang="en-US" sz="1100" dirty="0" err="1" smtClean="0"/>
              <a:t>Zeiler</a:t>
            </a:r>
            <a:r>
              <a:rPr lang="en-US" sz="1100" dirty="0" smtClean="0"/>
              <a:t> and R. Fergus, “Visualizing and understanding convolutional networks”, in </a:t>
            </a:r>
            <a:r>
              <a:rPr lang="en-US" sz="1100" i="1" dirty="0" smtClean="0"/>
              <a:t>Computer Vision – ECCV. </a:t>
            </a:r>
            <a:r>
              <a:rPr lang="en-US" sz="1100" dirty="0" smtClean="0"/>
              <a:t>Springer, 2014, pp. 818-833</a:t>
            </a:r>
          </a:p>
          <a:p>
            <a:r>
              <a:rPr lang="en-US" sz="1100" dirty="0" smtClean="0"/>
              <a:t>[8] A. </a:t>
            </a:r>
            <a:r>
              <a:rPr lang="en-US" sz="1100" dirty="0" err="1" smtClean="0"/>
              <a:t>Shitole</a:t>
            </a:r>
            <a:r>
              <a:rPr lang="en-US" sz="1100" dirty="0" smtClean="0"/>
              <a:t> and U. </a:t>
            </a:r>
            <a:r>
              <a:rPr lang="en-US" sz="1100" dirty="0" err="1" smtClean="0"/>
              <a:t>Godase</a:t>
            </a:r>
            <a:r>
              <a:rPr lang="en-US" sz="1100" dirty="0" smtClean="0"/>
              <a:t>, “Survey on Content Based Images Retrieval”, in International Journal of Computer-Aided Technologies (</a:t>
            </a:r>
            <a:r>
              <a:rPr lang="en-US" sz="1100" dirty="0" err="1" smtClean="0"/>
              <a:t>IJCAx</a:t>
            </a:r>
            <a:r>
              <a:rPr lang="en-US" sz="1100" dirty="0" smtClean="0"/>
              <a:t>) Vol.1, No.1, 2014, pp. 21-29</a:t>
            </a:r>
          </a:p>
          <a:p>
            <a:r>
              <a:rPr lang="en-US" sz="1100" dirty="0" smtClean="0"/>
              <a:t>[9] S. </a:t>
            </a:r>
            <a:r>
              <a:rPr lang="en-US" sz="1100" dirty="0" err="1" smtClean="0"/>
              <a:t>Tunga</a:t>
            </a:r>
            <a:r>
              <a:rPr lang="en-US" sz="1100" dirty="0" smtClean="0"/>
              <a:t>, D. </a:t>
            </a:r>
            <a:r>
              <a:rPr lang="en-US" sz="1100" dirty="0" err="1" smtClean="0"/>
              <a:t>Jayadevappa</a:t>
            </a:r>
            <a:r>
              <a:rPr lang="en-US" sz="1100" dirty="0" smtClean="0"/>
              <a:t>, and C. </a:t>
            </a:r>
            <a:r>
              <a:rPr lang="en-US" sz="1100" dirty="0" err="1" smtClean="0"/>
              <a:t>Gururaj</a:t>
            </a:r>
            <a:r>
              <a:rPr lang="en-US" sz="1100" dirty="0" smtClean="0"/>
              <a:t>, “A Comparative Study of Content Based Image Retrieval Trends and Approaches”, in International Journal of Image Processing (IJIP), Vol. 9: Issue 3, 2015, pp. 127–155.</a:t>
            </a:r>
          </a:p>
          <a:p>
            <a:r>
              <a:rPr lang="en-US" sz="1100" dirty="0" smtClean="0"/>
              <a:t>[10] D. Pandey and S. </a:t>
            </a:r>
            <a:r>
              <a:rPr lang="en-US" sz="1100" dirty="0" err="1" smtClean="0"/>
              <a:t>Kushwah</a:t>
            </a:r>
            <a:r>
              <a:rPr lang="en-US" sz="1100" dirty="0" smtClean="0"/>
              <a:t>, “ A Review on CBIR with its Advantages and Disadvantages for Low-level Features”, in International Journal of Computer Sciences and Engineering, Vol : Issue 7, 2016, pp. 161- 167</a:t>
            </a:r>
          </a:p>
          <a:p>
            <a:r>
              <a:rPr lang="en-US" sz="1100" dirty="0" smtClean="0"/>
              <a:t>[11] T. </a:t>
            </a:r>
            <a:r>
              <a:rPr lang="en-US" sz="1100" dirty="0" err="1" smtClean="0"/>
              <a:t>Balakrishan</a:t>
            </a:r>
            <a:r>
              <a:rPr lang="en-US" sz="1100" dirty="0" smtClean="0"/>
              <a:t>, S. </a:t>
            </a:r>
            <a:r>
              <a:rPr lang="en-US" sz="1100" dirty="0" err="1" smtClean="0"/>
              <a:t>Rosston</a:t>
            </a:r>
            <a:r>
              <a:rPr lang="en-US" sz="1100" dirty="0" smtClean="0"/>
              <a:t>, and E. </a:t>
            </a:r>
            <a:r>
              <a:rPr lang="en-US" sz="1100" dirty="0"/>
              <a:t>Tang, “Using CNN to Classify and Understand Artists from the Rijksmuseum”, </a:t>
            </a:r>
            <a:r>
              <a:rPr lang="en-US" sz="1100" dirty="0">
                <a:hlinkClick r:id="rId2"/>
              </a:rPr>
              <a:t>http://cs231n.stanford.edu/reports/2017/pdfs/410.pdf</a:t>
            </a:r>
            <a:endParaRPr lang="en-US" sz="1100" dirty="0" smtClean="0"/>
          </a:p>
        </p:txBody>
      </p:sp>
    </p:spTree>
    <p:extLst>
      <p:ext uri="{BB962C8B-B14F-4D97-AF65-F5344CB8AC3E}">
        <p14:creationId xmlns:p14="http://schemas.microsoft.com/office/powerpoint/2010/main" val="930307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4" name="Content Placeholder 2"/>
          <p:cNvSpPr>
            <a:spLocks noGrp="1"/>
          </p:cNvSpPr>
          <p:nvPr>
            <p:ph idx="1"/>
          </p:nvPr>
        </p:nvSpPr>
        <p:spPr>
          <a:xfrm>
            <a:off x="3095897" y="1841862"/>
            <a:ext cx="8623663" cy="4825638"/>
          </a:xfrm>
        </p:spPr>
        <p:txBody>
          <a:bodyPr>
            <a:noAutofit/>
          </a:bodyPr>
          <a:lstStyle/>
          <a:p>
            <a:r>
              <a:rPr lang="en-US" sz="1100" dirty="0"/>
              <a:t>[</a:t>
            </a:r>
            <a:r>
              <a:rPr lang="en-US" sz="1100" dirty="0" smtClean="0"/>
              <a:t>12] S. </a:t>
            </a:r>
            <a:r>
              <a:rPr lang="en-US" sz="1100" dirty="0" err="1" smtClean="0"/>
              <a:t>Karayev</a:t>
            </a:r>
            <a:r>
              <a:rPr lang="en-US" sz="1100" dirty="0" smtClean="0"/>
              <a:t>, M. </a:t>
            </a:r>
            <a:r>
              <a:rPr lang="en-US" sz="1100" dirty="0" err="1" smtClean="0"/>
              <a:t>Trentacoste</a:t>
            </a:r>
            <a:r>
              <a:rPr lang="en-US" sz="1100" dirty="0" smtClean="0"/>
              <a:t>, H. Han, A. </a:t>
            </a:r>
            <a:r>
              <a:rPr lang="en-US" sz="1100" dirty="0" err="1" smtClean="0"/>
              <a:t>Agarwala</a:t>
            </a:r>
            <a:r>
              <a:rPr lang="en-US" sz="1100" dirty="0" smtClean="0"/>
              <a:t>, T. Darrell, A. </a:t>
            </a:r>
            <a:r>
              <a:rPr lang="en-US" sz="1100" dirty="0" err="1" smtClean="0"/>
              <a:t>Hertzmann</a:t>
            </a:r>
            <a:r>
              <a:rPr lang="en-US" sz="1100" dirty="0" smtClean="0"/>
              <a:t>, H. </a:t>
            </a:r>
            <a:r>
              <a:rPr lang="en-US" sz="1100" dirty="0" err="1" smtClean="0"/>
              <a:t>Winnemoeller</a:t>
            </a:r>
            <a:r>
              <a:rPr lang="en-US" sz="1100" dirty="0" smtClean="0"/>
              <a:t> , “ Recognizing </a:t>
            </a:r>
            <a:r>
              <a:rPr lang="en-US" sz="1100" dirty="0"/>
              <a:t>Image style”, </a:t>
            </a:r>
            <a:r>
              <a:rPr lang="en-US" sz="1100" dirty="0">
                <a:hlinkClick r:id="rId2"/>
              </a:rPr>
              <a:t>https://</a:t>
            </a:r>
            <a:r>
              <a:rPr lang="en-US" sz="1100" dirty="0" smtClean="0">
                <a:hlinkClick r:id="rId2"/>
              </a:rPr>
              <a:t>sergeykarayev.com/files/1311.3715v3.pdf</a:t>
            </a:r>
            <a:endParaRPr lang="en-US" sz="1100" dirty="0" smtClean="0"/>
          </a:p>
          <a:p>
            <a:r>
              <a:rPr lang="en-US" sz="1100" dirty="0" smtClean="0"/>
              <a:t>[13] X. Yu, J. Yang, L. Luo, W. Li, J. Brandt, D. </a:t>
            </a:r>
            <a:r>
              <a:rPr lang="en-US" sz="1100" dirty="0" err="1" smtClean="0"/>
              <a:t>Metaxas,”Customized</a:t>
            </a:r>
            <a:r>
              <a:rPr lang="en-US" sz="1100" dirty="0" smtClean="0"/>
              <a:t> expression recognition for performance-driven cutout character animation”, in Applications of Computer Vision(WACV), 2016, IEEE Winter Conference</a:t>
            </a:r>
          </a:p>
          <a:p>
            <a:r>
              <a:rPr lang="en-US" sz="1100" dirty="0" smtClean="0"/>
              <a:t>[14] X. </a:t>
            </a:r>
            <a:r>
              <a:rPr lang="en-US" sz="1100" dirty="0" err="1" smtClean="0"/>
              <a:t>Jin</a:t>
            </a:r>
            <a:r>
              <a:rPr lang="en-US" sz="1100" dirty="0" smtClean="0"/>
              <a:t>, J. Kim</a:t>
            </a:r>
            <a:r>
              <a:rPr lang="en-US" sz="1100" dirty="0"/>
              <a:t>, “</a:t>
            </a:r>
            <a:r>
              <a:rPr lang="en-US" sz="1100" dirty="0" err="1"/>
              <a:t>ArtWork</a:t>
            </a:r>
            <a:r>
              <a:rPr lang="en-US" sz="1100" dirty="0"/>
              <a:t> Recognition in 360-degree Image using 32- </a:t>
            </a:r>
            <a:r>
              <a:rPr lang="en-US" sz="1100" dirty="0" err="1"/>
              <a:t>hedron</a:t>
            </a:r>
            <a:r>
              <a:rPr lang="en-US" sz="1100" dirty="0"/>
              <a:t> based Rectilinear Projection and Scale Invariant Feature Transform </a:t>
            </a:r>
            <a:r>
              <a:rPr lang="en-US" sz="1100" dirty="0" smtClean="0"/>
              <a:t>“, in ICEICT, IEEE </a:t>
            </a:r>
            <a:r>
              <a:rPr lang="en-US" sz="1100" dirty="0" err="1" smtClean="0"/>
              <a:t>Int</a:t>
            </a:r>
            <a:r>
              <a:rPr lang="en-US" sz="1100" dirty="0" smtClean="0"/>
              <a:t> </a:t>
            </a:r>
            <a:r>
              <a:rPr lang="en-US" sz="1100" dirty="0" err="1" smtClean="0"/>
              <a:t>Conf</a:t>
            </a:r>
            <a:r>
              <a:rPr lang="en-US" sz="1100" dirty="0" smtClean="0"/>
              <a:t>, 2017, pp 356-359</a:t>
            </a:r>
          </a:p>
          <a:p>
            <a:r>
              <a:rPr lang="en-US" sz="1100" dirty="0" smtClean="0"/>
              <a:t>[15] T. </a:t>
            </a:r>
            <a:r>
              <a:rPr lang="en-US" sz="1100" dirty="0" err="1" smtClean="0"/>
              <a:t>Ruzic</a:t>
            </a:r>
            <a:r>
              <a:rPr lang="en-US" sz="1100" dirty="0" smtClean="0"/>
              <a:t>, B. </a:t>
            </a:r>
            <a:r>
              <a:rPr lang="en-US" sz="1100" dirty="0" err="1" smtClean="0"/>
              <a:t>cornelis</a:t>
            </a:r>
            <a:r>
              <a:rPr lang="en-US" sz="1100" dirty="0" smtClean="0"/>
              <a:t>, L. </a:t>
            </a:r>
            <a:r>
              <a:rPr lang="en-US" sz="1100" dirty="0" err="1" smtClean="0"/>
              <a:t>Platisa</a:t>
            </a:r>
            <a:r>
              <a:rPr lang="en-US" sz="1100" dirty="0" smtClean="0"/>
              <a:t>, A. </a:t>
            </a:r>
            <a:r>
              <a:rPr lang="en-US" sz="1100" dirty="0" err="1" smtClean="0"/>
              <a:t>Pizurica</a:t>
            </a:r>
            <a:r>
              <a:rPr lang="en-US" sz="1100" dirty="0" smtClean="0"/>
              <a:t>, A. Dooms, W. Philips, M. Martens, M. D. </a:t>
            </a:r>
            <a:r>
              <a:rPr lang="en-US" sz="1100" dirty="0" err="1" smtClean="0"/>
              <a:t>Mey</a:t>
            </a:r>
            <a:r>
              <a:rPr lang="en-US" sz="1100" dirty="0" smtClean="0"/>
              <a:t>, I. </a:t>
            </a:r>
            <a:r>
              <a:rPr lang="en-US" sz="1100" dirty="0" err="1" smtClean="0"/>
              <a:t>Daubechies</a:t>
            </a:r>
            <a:r>
              <a:rPr lang="en-US" sz="1100" dirty="0" smtClean="0"/>
              <a:t>, “Virtual Restoration of the Ghent Altarpiece Using Crack Detection and </a:t>
            </a:r>
            <a:r>
              <a:rPr lang="en-US" sz="1100" dirty="0" err="1" smtClean="0"/>
              <a:t>Inpainting</a:t>
            </a:r>
            <a:r>
              <a:rPr lang="en-US" sz="1100" dirty="0" smtClean="0"/>
              <a:t>”, in ACIVS 2011, pp 417-428.</a:t>
            </a:r>
          </a:p>
          <a:p>
            <a:r>
              <a:rPr lang="en-US" sz="1100" dirty="0" smtClean="0"/>
              <a:t>[16] P. </a:t>
            </a:r>
            <a:r>
              <a:rPr lang="en-US" sz="1100" dirty="0" err="1" smtClean="0"/>
              <a:t>Wohlhart</a:t>
            </a:r>
            <a:r>
              <a:rPr lang="en-US" sz="1100" dirty="0" smtClean="0"/>
              <a:t> and V. </a:t>
            </a:r>
            <a:r>
              <a:rPr lang="en-US" sz="1100" dirty="0" err="1" smtClean="0"/>
              <a:t>Lepetit</a:t>
            </a:r>
            <a:r>
              <a:rPr lang="en-US" sz="1100" dirty="0" smtClean="0"/>
              <a:t>, “Learning descriptors for object recognition and 3D pose estimation”, in CVPR, </a:t>
            </a:r>
            <a:r>
              <a:rPr lang="en-US" sz="1100" smtClean="0"/>
              <a:t>IEEE Conference, 2015, pp 3109-3118</a:t>
            </a:r>
            <a:endParaRPr lang="en-US" sz="1100" dirty="0" smtClean="0"/>
          </a:p>
          <a:p>
            <a:endParaRPr lang="en-US" sz="1100" dirty="0"/>
          </a:p>
        </p:txBody>
      </p:sp>
    </p:spTree>
    <p:extLst>
      <p:ext uri="{BB962C8B-B14F-4D97-AF65-F5344CB8AC3E}">
        <p14:creationId xmlns:p14="http://schemas.microsoft.com/office/powerpoint/2010/main" val="1440396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ular Callout 5"/>
          <p:cNvSpPr/>
          <p:nvPr/>
        </p:nvSpPr>
        <p:spPr>
          <a:xfrm>
            <a:off x="3161654" y="1000125"/>
            <a:ext cx="4137070" cy="1713470"/>
          </a:xfrm>
          <a:prstGeom prst="wedgeRectCallout">
            <a:avLst>
              <a:gd name="adj1" fmla="val 30862"/>
              <a:gd name="adj2" fmla="val 49252"/>
            </a:avLst>
          </a:prstGeom>
        </p:spPr>
        <p:style>
          <a:lnRef idx="2">
            <a:schemeClr val="dk1"/>
          </a:lnRef>
          <a:fillRef idx="1">
            <a:schemeClr val="lt1"/>
          </a:fillRef>
          <a:effectRef idx="0">
            <a:schemeClr val="dk1"/>
          </a:effectRef>
          <a:fontRef idx="minor">
            <a:schemeClr val="dk1"/>
          </a:fontRef>
        </p:style>
        <p:txBody>
          <a:bodyPr rtlCol="0" anchor="ctr"/>
          <a:lstStyle/>
          <a:p>
            <a:r>
              <a:rPr lang="en-US" sz="1600" b="1" dirty="0" smtClean="0"/>
              <a:t>Original feature information:</a:t>
            </a:r>
          </a:p>
          <a:p>
            <a:r>
              <a:rPr lang="en-US" sz="1600" dirty="0" smtClean="0"/>
              <a:t>+ Color</a:t>
            </a:r>
          </a:p>
          <a:p>
            <a:r>
              <a:rPr lang="en-US" sz="1600" dirty="0" smtClean="0"/>
              <a:t>+ Texture</a:t>
            </a:r>
          </a:p>
          <a:p>
            <a:r>
              <a:rPr lang="en-US" sz="1600" dirty="0" smtClean="0"/>
              <a:t>+ Shape</a:t>
            </a:r>
          </a:p>
          <a:p>
            <a:r>
              <a:rPr lang="en-US" sz="1600" dirty="0" smtClean="0"/>
              <a:t>+ Spatial Location</a:t>
            </a:r>
          </a:p>
          <a:p>
            <a:r>
              <a:rPr lang="en-US" sz="1600" dirty="0" smtClean="0"/>
              <a:t>+ Local image</a:t>
            </a:r>
          </a:p>
        </p:txBody>
      </p:sp>
      <p:pic>
        <p:nvPicPr>
          <p:cNvPr id="3" name="Picture 2" descr="Image resul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74315" y="1000125"/>
            <a:ext cx="2806359" cy="41814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667083" y="5526215"/>
            <a:ext cx="2813591" cy="261610"/>
          </a:xfrm>
          <a:prstGeom prst="rect">
            <a:avLst/>
          </a:prstGeom>
        </p:spPr>
        <p:txBody>
          <a:bodyPr wrap="none">
            <a:spAutoFit/>
          </a:bodyPr>
          <a:lstStyle/>
          <a:p>
            <a:r>
              <a:rPr lang="en-US" sz="1100" dirty="0"/>
              <a:t>https://en.wikipedia.org/wiki/Mona_Lisa</a:t>
            </a:r>
          </a:p>
        </p:txBody>
      </p:sp>
      <p:sp>
        <p:nvSpPr>
          <p:cNvPr id="7" name="Round Diagonal Corner Rectangle 6"/>
          <p:cNvSpPr/>
          <p:nvPr/>
        </p:nvSpPr>
        <p:spPr>
          <a:xfrm>
            <a:off x="2918025" y="3358834"/>
            <a:ext cx="4624327" cy="1723759"/>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Limitation:</a:t>
            </a:r>
          </a:p>
          <a:p>
            <a:r>
              <a:rPr lang="en-US" dirty="0"/>
              <a:t>+ Performance: time </a:t>
            </a:r>
            <a:r>
              <a:rPr lang="en-US" dirty="0" smtClean="0"/>
              <a:t>response</a:t>
            </a:r>
          </a:p>
          <a:p>
            <a:r>
              <a:rPr lang="en-US" dirty="0" smtClean="0"/>
              <a:t>+ Accuracy: Detect the general object (e.g., a car, person, tree, etc.,)</a:t>
            </a:r>
          </a:p>
          <a:p>
            <a:r>
              <a:rPr lang="en-US" dirty="0" smtClean="0"/>
              <a:t>+ </a:t>
            </a:r>
            <a:r>
              <a:rPr lang="en-US" dirty="0"/>
              <a:t>Display information without </a:t>
            </a:r>
            <a:r>
              <a:rPr lang="en-US" dirty="0" smtClean="0"/>
              <a:t>visualizing</a:t>
            </a:r>
            <a:endParaRPr lang="en-US" dirty="0"/>
          </a:p>
        </p:txBody>
      </p:sp>
      <p:sp>
        <p:nvSpPr>
          <p:cNvPr id="4" name="Title 3"/>
          <p:cNvSpPr>
            <a:spLocks noGrp="1"/>
          </p:cNvSpPr>
          <p:nvPr>
            <p:ph type="title"/>
          </p:nvPr>
        </p:nvSpPr>
        <p:spPr>
          <a:xfrm>
            <a:off x="2288589" y="271848"/>
            <a:ext cx="8623663" cy="626077"/>
          </a:xfrm>
        </p:spPr>
        <p:txBody>
          <a:bodyPr>
            <a:normAutofit fontScale="90000"/>
          </a:bodyPr>
          <a:lstStyle/>
          <a:p>
            <a:r>
              <a:rPr lang="en-US" dirty="0" smtClean="0"/>
              <a:t>Original works and Limitation</a:t>
            </a:r>
            <a:endParaRPr lang="en-US" dirty="0"/>
          </a:p>
        </p:txBody>
      </p:sp>
    </p:spTree>
    <p:extLst>
      <p:ext uri="{BB962C8B-B14F-4D97-AF65-F5344CB8AC3E}">
        <p14:creationId xmlns:p14="http://schemas.microsoft.com/office/powerpoint/2010/main" val="3582194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a:xfrm>
            <a:off x="3095896" y="1430448"/>
            <a:ext cx="8623663" cy="4956745"/>
          </a:xfrm>
        </p:spPr>
        <p:txBody>
          <a:bodyPr>
            <a:noAutofit/>
          </a:bodyPr>
          <a:lstStyle/>
          <a:p>
            <a:pPr algn="just">
              <a:lnSpc>
                <a:spcPct val="170000"/>
              </a:lnSpc>
            </a:pPr>
            <a:r>
              <a:rPr lang="en-US" sz="2000" dirty="0" smtClean="0"/>
              <a:t>Identify and recognize the object with the </a:t>
            </a:r>
            <a:r>
              <a:rPr lang="en-US" sz="2000" b="1" dirty="0" smtClean="0">
                <a:solidFill>
                  <a:srgbClr val="0070C0"/>
                </a:solidFill>
              </a:rPr>
              <a:t>“private feature” </a:t>
            </a:r>
            <a:r>
              <a:rPr lang="en-US" sz="2000" dirty="0" smtClean="0"/>
              <a:t>of artwork, specimen, whatever</a:t>
            </a:r>
          </a:p>
          <a:p>
            <a:pPr algn="just">
              <a:lnSpc>
                <a:spcPct val="170000"/>
              </a:lnSpc>
            </a:pPr>
            <a:r>
              <a:rPr lang="en-US" sz="2000" dirty="0" smtClean="0"/>
              <a:t>Faster handling of responding for </a:t>
            </a:r>
            <a:r>
              <a:rPr lang="en-US" sz="2000" dirty="0" smtClean="0">
                <a:solidFill>
                  <a:srgbClr val="FF0000"/>
                </a:solidFill>
              </a:rPr>
              <a:t>real time </a:t>
            </a:r>
            <a:r>
              <a:rPr lang="en-US" sz="2000" dirty="0" smtClean="0"/>
              <a:t>used cases</a:t>
            </a:r>
          </a:p>
          <a:p>
            <a:pPr algn="just">
              <a:lnSpc>
                <a:spcPct val="170000"/>
              </a:lnSpc>
            </a:pPr>
            <a:r>
              <a:rPr lang="en-US" sz="2000" dirty="0" smtClean="0"/>
              <a:t>Data </a:t>
            </a:r>
            <a:r>
              <a:rPr lang="en-US" sz="2000" dirty="0">
                <a:solidFill>
                  <a:schemeClr val="accent2">
                    <a:lumMod val="75000"/>
                  </a:schemeClr>
                </a:solidFill>
              </a:rPr>
              <a:t>authenticity, confidentiality, ready, and integrity </a:t>
            </a:r>
            <a:r>
              <a:rPr lang="en-US" sz="2000" dirty="0"/>
              <a:t>for </a:t>
            </a:r>
            <a:r>
              <a:rPr lang="en-US" sz="2000" dirty="0" smtClean="0"/>
              <a:t>real time applications</a:t>
            </a:r>
          </a:p>
          <a:p>
            <a:pPr algn="just">
              <a:lnSpc>
                <a:spcPct val="170000"/>
              </a:lnSpc>
            </a:pPr>
            <a:r>
              <a:rPr lang="en-US" sz="2000" dirty="0" smtClean="0"/>
              <a:t>The </a:t>
            </a:r>
            <a:r>
              <a:rPr lang="en-US" sz="2000" dirty="0"/>
              <a:t>expectation of users </a:t>
            </a:r>
            <a:r>
              <a:rPr lang="en-US" sz="2000" dirty="0">
                <a:solidFill>
                  <a:srgbClr val="C00000"/>
                </a:solidFill>
              </a:rPr>
              <a:t>for huge amount of objects </a:t>
            </a:r>
            <a:r>
              <a:rPr lang="en-US" sz="2000" dirty="0"/>
              <a:t>to search among</a:t>
            </a:r>
          </a:p>
          <a:p>
            <a:pPr algn="just">
              <a:lnSpc>
                <a:spcPct val="170000"/>
              </a:lnSpc>
            </a:pPr>
            <a:r>
              <a:rPr lang="en-US" sz="2000" dirty="0" smtClean="0"/>
              <a:t>Sometimes </a:t>
            </a:r>
            <a:r>
              <a:rPr lang="en-US" sz="2000" dirty="0">
                <a:solidFill>
                  <a:srgbClr val="00B0F0"/>
                </a:solidFill>
              </a:rPr>
              <a:t>incompleteness query specification </a:t>
            </a:r>
            <a:r>
              <a:rPr lang="en-US" sz="2000" dirty="0"/>
              <a:t>seems to be a challenge</a:t>
            </a:r>
          </a:p>
          <a:p>
            <a:pPr algn="just">
              <a:lnSpc>
                <a:spcPct val="170000"/>
              </a:lnSpc>
            </a:pPr>
            <a:endParaRPr lang="en-US" sz="1100" dirty="0" smtClean="0">
              <a:solidFill>
                <a:srgbClr val="002060"/>
              </a:solidFill>
            </a:endParaRPr>
          </a:p>
          <a:p>
            <a:pPr algn="just">
              <a:lnSpc>
                <a:spcPct val="170000"/>
              </a:lnSpc>
            </a:pPr>
            <a:endParaRPr lang="en-US" sz="1100" dirty="0">
              <a:solidFill>
                <a:srgbClr val="002060"/>
              </a:solidFill>
            </a:endParaRPr>
          </a:p>
        </p:txBody>
      </p:sp>
    </p:spTree>
    <p:extLst>
      <p:ext uri="{BB962C8B-B14F-4D97-AF65-F5344CB8AC3E}">
        <p14:creationId xmlns:p14="http://schemas.microsoft.com/office/powerpoint/2010/main" val="3400201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Content Placeholder 2"/>
          <p:cNvSpPr>
            <a:spLocks noGrp="1"/>
          </p:cNvSpPr>
          <p:nvPr>
            <p:ph idx="1"/>
          </p:nvPr>
        </p:nvSpPr>
        <p:spPr/>
        <p:txBody>
          <a:bodyPr>
            <a:normAutofit fontScale="62500" lnSpcReduction="20000"/>
          </a:bodyPr>
          <a:lstStyle/>
          <a:p>
            <a:pPr algn="just">
              <a:lnSpc>
                <a:spcPct val="170000"/>
              </a:lnSpc>
            </a:pPr>
            <a:r>
              <a:rPr lang="en-US" dirty="0">
                <a:solidFill>
                  <a:srgbClr val="FF0000"/>
                </a:solidFill>
              </a:rPr>
              <a:t>Incomplete image </a:t>
            </a:r>
            <a:r>
              <a:rPr lang="en-US" dirty="0"/>
              <a:t>description is also a source of challenge to an efficient CBIR system</a:t>
            </a:r>
          </a:p>
          <a:p>
            <a:pPr algn="just">
              <a:lnSpc>
                <a:spcPct val="170000"/>
              </a:lnSpc>
            </a:pPr>
            <a:r>
              <a:rPr lang="en-US" dirty="0"/>
              <a:t>The issue related to the semantic gap where it means </a:t>
            </a:r>
            <a:r>
              <a:rPr lang="en-US" dirty="0">
                <a:solidFill>
                  <a:srgbClr val="00B050"/>
                </a:solidFill>
              </a:rPr>
              <a:t>the lack of coincidence </a:t>
            </a:r>
            <a:r>
              <a:rPr lang="en-US" dirty="0"/>
              <a:t>between information that the same data have for a user in a given situation</a:t>
            </a:r>
          </a:p>
          <a:p>
            <a:pPr algn="just">
              <a:lnSpc>
                <a:spcPct val="170000"/>
              </a:lnSpc>
            </a:pPr>
            <a:r>
              <a:rPr lang="en-US" dirty="0">
                <a:solidFill>
                  <a:srgbClr val="0070C0"/>
                </a:solidFill>
              </a:rPr>
              <a:t>Updating meta-data</a:t>
            </a:r>
            <a:r>
              <a:rPr lang="en-US" dirty="0"/>
              <a:t> based on the collected information from each node ( user)</a:t>
            </a:r>
          </a:p>
          <a:p>
            <a:pPr algn="just">
              <a:lnSpc>
                <a:spcPct val="170000"/>
              </a:lnSpc>
            </a:pPr>
            <a:r>
              <a:rPr lang="en-US" dirty="0"/>
              <a:t>How to recognize the object with its’ </a:t>
            </a:r>
            <a:r>
              <a:rPr lang="en-US" b="1" dirty="0"/>
              <a:t>rotation-invariant</a:t>
            </a:r>
          </a:p>
          <a:p>
            <a:pPr algn="just">
              <a:lnSpc>
                <a:spcPct val="170000"/>
              </a:lnSpc>
            </a:pPr>
            <a:r>
              <a:rPr lang="en-US" dirty="0"/>
              <a:t>How to recognize the object with </a:t>
            </a:r>
            <a:r>
              <a:rPr lang="en-US" dirty="0">
                <a:solidFill>
                  <a:srgbClr val="FF0000"/>
                </a:solidFill>
              </a:rPr>
              <a:t>any angle direction </a:t>
            </a:r>
            <a:r>
              <a:rPr lang="en-US" dirty="0"/>
              <a:t>of user’s view?</a:t>
            </a:r>
          </a:p>
          <a:p>
            <a:pPr algn="just">
              <a:lnSpc>
                <a:spcPct val="170000"/>
              </a:lnSpc>
            </a:pPr>
            <a:r>
              <a:rPr lang="en-US" dirty="0"/>
              <a:t>How to recognize an object in spite of the</a:t>
            </a:r>
            <a:r>
              <a:rPr lang="en-US" dirty="0">
                <a:solidFill>
                  <a:srgbClr val="002060"/>
                </a:solidFill>
              </a:rPr>
              <a:t> partially obscured one?</a:t>
            </a:r>
          </a:p>
          <a:p>
            <a:endParaRPr lang="en-US" dirty="0"/>
          </a:p>
        </p:txBody>
      </p:sp>
    </p:spTree>
    <p:extLst>
      <p:ext uri="{BB962C8B-B14F-4D97-AF65-F5344CB8AC3E}">
        <p14:creationId xmlns:p14="http://schemas.microsoft.com/office/powerpoint/2010/main" val="194140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 name="Group 7"/>
          <p:cNvGrpSpPr/>
          <p:nvPr/>
        </p:nvGrpSpPr>
        <p:grpSpPr>
          <a:xfrm>
            <a:off x="3509318" y="1573428"/>
            <a:ext cx="6653993" cy="5037392"/>
            <a:chOff x="3440317" y="423945"/>
            <a:chExt cx="7406735" cy="5742031"/>
          </a:xfrm>
        </p:grpSpPr>
        <p:sp>
          <p:nvSpPr>
            <p:cNvPr id="6" name="Rectangular Callout 5"/>
            <p:cNvSpPr/>
            <p:nvPr/>
          </p:nvSpPr>
          <p:spPr>
            <a:xfrm>
              <a:off x="4130110" y="423945"/>
              <a:ext cx="3540213" cy="1552832"/>
            </a:xfrm>
            <a:prstGeom prst="wedgeRectCallout">
              <a:avLst>
                <a:gd name="adj1" fmla="val 32004"/>
                <a:gd name="adj2" fmla="val 48771"/>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smtClean="0"/>
                <a:t>Original feature information:</a:t>
              </a:r>
            </a:p>
            <a:p>
              <a:r>
                <a:rPr lang="en-US" sz="1400" dirty="0" smtClean="0"/>
                <a:t>+ Color</a:t>
              </a:r>
            </a:p>
            <a:p>
              <a:r>
                <a:rPr lang="en-US" sz="1400" dirty="0" smtClean="0"/>
                <a:t>+ Texture</a:t>
              </a:r>
            </a:p>
            <a:p>
              <a:r>
                <a:rPr lang="en-US" sz="1400" dirty="0" smtClean="0"/>
                <a:t>+ Shape</a:t>
              </a:r>
            </a:p>
            <a:p>
              <a:r>
                <a:rPr lang="en-US" sz="1400" dirty="0" smtClean="0"/>
                <a:t>+ Spatial Location</a:t>
              </a:r>
            </a:p>
            <a:p>
              <a:r>
                <a:rPr lang="en-US" sz="1400" dirty="0" smtClean="0"/>
                <a:t>+ Local image</a:t>
              </a:r>
            </a:p>
          </p:txBody>
        </p:sp>
        <p:sp>
          <p:nvSpPr>
            <p:cNvPr id="5" name="Rectangular Callout 4"/>
            <p:cNvSpPr/>
            <p:nvPr/>
          </p:nvSpPr>
          <p:spPr>
            <a:xfrm>
              <a:off x="4130110" y="2100348"/>
              <a:ext cx="3540214" cy="962112"/>
            </a:xfrm>
            <a:prstGeom prst="wedgeRectCallout">
              <a:avLst>
                <a:gd name="adj1" fmla="val 21426"/>
                <a:gd name="adj2" fmla="val -49833"/>
              </a:avLst>
            </a:prstGeom>
          </p:spPr>
          <p:style>
            <a:lnRef idx="2">
              <a:schemeClr val="dk1"/>
            </a:lnRef>
            <a:fillRef idx="1">
              <a:schemeClr val="lt1"/>
            </a:fillRef>
            <a:effectRef idx="0">
              <a:schemeClr val="dk1"/>
            </a:effectRef>
            <a:fontRef idx="minor">
              <a:schemeClr val="dk1"/>
            </a:fontRef>
          </p:style>
          <p:txBody>
            <a:bodyPr rtlCol="0" anchor="ctr"/>
            <a:lstStyle/>
            <a:p>
              <a:r>
                <a:rPr lang="en-US" sz="1400" b="1" dirty="0" smtClean="0">
                  <a:solidFill>
                    <a:schemeClr val="accent6"/>
                  </a:solidFill>
                </a:rPr>
                <a:t>Proposed improved performance:</a:t>
              </a:r>
            </a:p>
            <a:p>
              <a:r>
                <a:rPr lang="en-US" sz="1400" dirty="0" smtClean="0">
                  <a:solidFill>
                    <a:schemeClr val="accent6"/>
                  </a:solidFill>
                </a:rPr>
                <a:t>+ Geolocation</a:t>
              </a:r>
            </a:p>
            <a:p>
              <a:r>
                <a:rPr lang="en-US" sz="1400" dirty="0" smtClean="0">
                  <a:solidFill>
                    <a:schemeClr val="accent6"/>
                  </a:solidFill>
                </a:rPr>
                <a:t>+ Hashtag information</a:t>
              </a:r>
            </a:p>
          </p:txBody>
        </p:sp>
        <p:sp>
          <p:nvSpPr>
            <p:cNvPr id="7" name="Rectangular Callout 6"/>
            <p:cNvSpPr/>
            <p:nvPr/>
          </p:nvSpPr>
          <p:spPr>
            <a:xfrm>
              <a:off x="4130110" y="3186031"/>
              <a:ext cx="3540213" cy="1205129"/>
            </a:xfrm>
            <a:prstGeom prst="wedgeRectCallout">
              <a:avLst>
                <a:gd name="adj1" fmla="val -8721"/>
                <a:gd name="adj2" fmla="val 48991"/>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b="1" dirty="0" smtClean="0">
                  <a:solidFill>
                    <a:schemeClr val="accent5"/>
                  </a:solidFill>
                </a:rPr>
                <a:t>Proposed </a:t>
              </a:r>
              <a:r>
                <a:rPr lang="en-US" sz="1400" b="1" dirty="0">
                  <a:solidFill>
                    <a:schemeClr val="accent5"/>
                  </a:solidFill>
                </a:rPr>
                <a:t>a</a:t>
              </a:r>
              <a:r>
                <a:rPr lang="en-US" sz="1400" b="1" dirty="0" smtClean="0">
                  <a:solidFill>
                    <a:schemeClr val="accent5"/>
                  </a:solidFill>
                </a:rPr>
                <a:t>dvantage features:</a:t>
              </a:r>
            </a:p>
            <a:p>
              <a:r>
                <a:rPr lang="en-US" sz="1400" dirty="0" smtClean="0">
                  <a:solidFill>
                    <a:schemeClr val="accent5"/>
                  </a:solidFill>
                </a:rPr>
                <a:t>+ Private features</a:t>
              </a:r>
            </a:p>
            <a:p>
              <a:r>
                <a:rPr lang="en-US" sz="1400" dirty="0" smtClean="0">
                  <a:solidFill>
                    <a:schemeClr val="accent5"/>
                  </a:solidFill>
                </a:rPr>
                <a:t>+ Style features</a:t>
              </a:r>
            </a:p>
            <a:p>
              <a:r>
                <a:rPr lang="en-US" sz="1400" dirty="0" smtClean="0">
                  <a:solidFill>
                    <a:schemeClr val="accent5"/>
                  </a:solidFill>
                </a:rPr>
                <a:t>+ Guessing features</a:t>
              </a:r>
            </a:p>
          </p:txBody>
        </p:sp>
        <p:pic>
          <p:nvPicPr>
            <p:cNvPr id="9" name="Picture 8" descr="Image resul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0693" y="1263735"/>
              <a:ext cx="2806359" cy="418147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7949023" y="5594183"/>
              <a:ext cx="2813591" cy="261610"/>
            </a:xfrm>
            <a:prstGeom prst="rect">
              <a:avLst/>
            </a:prstGeom>
          </p:spPr>
          <p:txBody>
            <a:bodyPr wrap="none">
              <a:spAutoFit/>
            </a:bodyPr>
            <a:lstStyle/>
            <a:p>
              <a:r>
                <a:rPr lang="en-US" sz="1100" dirty="0"/>
                <a:t>https://en.wikipedia.org/wiki/Mona_Lisa</a:t>
              </a:r>
            </a:p>
          </p:txBody>
        </p:sp>
        <p:sp>
          <p:nvSpPr>
            <p:cNvPr id="13" name="Rectangular Callout 12"/>
            <p:cNvSpPr/>
            <p:nvPr/>
          </p:nvSpPr>
          <p:spPr>
            <a:xfrm>
              <a:off x="4130110" y="4514731"/>
              <a:ext cx="3540213" cy="1651245"/>
            </a:xfrm>
            <a:prstGeom prst="wedgeRectCallout">
              <a:avLst>
                <a:gd name="adj1" fmla="val -8721"/>
                <a:gd name="adj2" fmla="val 48991"/>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r>
                <a:rPr lang="en-US" sz="1400" b="1" dirty="0" smtClean="0">
                  <a:solidFill>
                    <a:srgbClr val="7030A0"/>
                  </a:solidFill>
                </a:rPr>
                <a:t>Proposed visualized features:</a:t>
              </a:r>
            </a:p>
            <a:p>
              <a:r>
                <a:rPr lang="en-US" sz="1400" dirty="0" smtClean="0">
                  <a:solidFill>
                    <a:srgbClr val="7030A0"/>
                  </a:solidFill>
                </a:rPr>
                <a:t>+ Virtual reality generation</a:t>
              </a:r>
            </a:p>
            <a:p>
              <a:r>
                <a:rPr lang="en-US" sz="1400" dirty="0" smtClean="0">
                  <a:solidFill>
                    <a:srgbClr val="7030A0"/>
                  </a:solidFill>
                </a:rPr>
                <a:t>+ Holographic generation</a:t>
              </a:r>
            </a:p>
            <a:p>
              <a:r>
                <a:rPr lang="en-US" sz="1400" dirty="0" smtClean="0">
                  <a:solidFill>
                    <a:srgbClr val="7030A0"/>
                  </a:solidFill>
                </a:rPr>
                <a:t>+ Augmented reality generation (virtual restoration, edit, modify)</a:t>
              </a:r>
              <a:endParaRPr lang="en-US" sz="1400" dirty="0">
                <a:solidFill>
                  <a:srgbClr val="7030A0"/>
                </a:solidFill>
              </a:endParaRPr>
            </a:p>
          </p:txBody>
        </p:sp>
        <p:sp>
          <p:nvSpPr>
            <p:cNvPr id="2" name="Right Arrow 1"/>
            <p:cNvSpPr/>
            <p:nvPr/>
          </p:nvSpPr>
          <p:spPr>
            <a:xfrm>
              <a:off x="3440317" y="2507810"/>
              <a:ext cx="470780" cy="26255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ight Arrow 10"/>
            <p:cNvSpPr/>
            <p:nvPr/>
          </p:nvSpPr>
          <p:spPr>
            <a:xfrm>
              <a:off x="3440317" y="3657320"/>
              <a:ext cx="470780" cy="262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3440317" y="5182660"/>
              <a:ext cx="470780" cy="26255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sp>
        <p:nvSpPr>
          <p:cNvPr id="14" name="Title 13"/>
          <p:cNvSpPr>
            <a:spLocks noGrp="1"/>
          </p:cNvSpPr>
          <p:nvPr>
            <p:ph type="title"/>
          </p:nvPr>
        </p:nvSpPr>
        <p:spPr>
          <a:xfrm>
            <a:off x="3095897" y="417376"/>
            <a:ext cx="8623663" cy="867727"/>
          </a:xfrm>
        </p:spPr>
        <p:txBody>
          <a:bodyPr/>
          <a:lstStyle/>
          <a:p>
            <a:r>
              <a:rPr lang="en-US" dirty="0" smtClean="0"/>
              <a:t>Proposed idea</a:t>
            </a:r>
            <a:endParaRPr lang="en-US" dirty="0"/>
          </a:p>
        </p:txBody>
      </p:sp>
    </p:spTree>
    <p:extLst>
      <p:ext uri="{BB962C8B-B14F-4D97-AF65-F5344CB8AC3E}">
        <p14:creationId xmlns:p14="http://schemas.microsoft.com/office/powerpoint/2010/main" val="991377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a:t>
            </a:r>
            <a:endParaRPr lang="en-US" dirty="0"/>
          </a:p>
        </p:txBody>
      </p:sp>
      <p:sp>
        <p:nvSpPr>
          <p:cNvPr id="3" name="Content Placeholder 2"/>
          <p:cNvSpPr>
            <a:spLocks noGrp="1"/>
          </p:cNvSpPr>
          <p:nvPr>
            <p:ph idx="1"/>
          </p:nvPr>
        </p:nvSpPr>
        <p:spPr/>
        <p:txBody>
          <a:bodyPr/>
          <a:lstStyle/>
          <a:p>
            <a:r>
              <a:rPr lang="en-US" dirty="0" smtClean="0"/>
              <a:t>Performance:</a:t>
            </a:r>
          </a:p>
          <a:p>
            <a:pPr lvl="1">
              <a:buFont typeface="Wingdings" panose="05000000000000000000" pitchFamily="2" charset="2"/>
              <a:buChar char="ü"/>
            </a:pPr>
            <a:r>
              <a:rPr lang="en-US" dirty="0" smtClean="0"/>
              <a:t> Geo-information: geo-location and hashtag information</a:t>
            </a:r>
          </a:p>
          <a:p>
            <a:pPr marL="457200" lvl="1" indent="0">
              <a:buNone/>
            </a:pPr>
            <a:r>
              <a:rPr lang="en-US" dirty="0" smtClean="0"/>
              <a:t> </a:t>
            </a:r>
          </a:p>
        </p:txBody>
      </p:sp>
      <p:pic>
        <p:nvPicPr>
          <p:cNvPr id="5" name="Picture 4"/>
          <p:cNvPicPr>
            <a:picLocks noChangeAspect="1"/>
          </p:cNvPicPr>
          <p:nvPr/>
        </p:nvPicPr>
        <p:blipFill>
          <a:blip r:embed="rId2"/>
          <a:stretch>
            <a:fillRect/>
          </a:stretch>
        </p:blipFill>
        <p:spPr>
          <a:xfrm>
            <a:off x="4851400" y="2776340"/>
            <a:ext cx="5141181" cy="3713360"/>
          </a:xfrm>
          <a:prstGeom prst="rect">
            <a:avLst/>
          </a:prstGeom>
        </p:spPr>
      </p:pic>
    </p:spTree>
    <p:extLst>
      <p:ext uri="{BB962C8B-B14F-4D97-AF65-F5344CB8AC3E}">
        <p14:creationId xmlns:p14="http://schemas.microsoft.com/office/powerpoint/2010/main" val="510729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endParaRPr lang="en-US" dirty="0"/>
          </a:p>
        </p:txBody>
      </p:sp>
      <p:sp>
        <p:nvSpPr>
          <p:cNvPr id="3" name="Content Placeholder 2"/>
          <p:cNvSpPr>
            <a:spLocks noGrp="1"/>
          </p:cNvSpPr>
          <p:nvPr>
            <p:ph idx="1"/>
          </p:nvPr>
        </p:nvSpPr>
        <p:spPr/>
        <p:txBody>
          <a:bodyPr/>
          <a:lstStyle/>
          <a:p>
            <a:r>
              <a:rPr lang="en-US" dirty="0" smtClean="0"/>
              <a:t>Accuracy:</a:t>
            </a:r>
          </a:p>
          <a:p>
            <a:pPr lvl="1">
              <a:buFont typeface="Wingdings" panose="05000000000000000000" pitchFamily="2" charset="2"/>
              <a:buChar char="ü"/>
            </a:pPr>
            <a:r>
              <a:rPr lang="en-US" smtClean="0"/>
              <a:t>Private </a:t>
            </a:r>
            <a:r>
              <a:rPr lang="en-US" dirty="0" smtClean="0"/>
              <a:t>(Semantic) features</a:t>
            </a:r>
          </a:p>
          <a:p>
            <a:pPr lvl="1">
              <a:buFont typeface="Wingdings" panose="05000000000000000000" pitchFamily="2" charset="2"/>
              <a:buChar char="ü"/>
            </a:pPr>
            <a:r>
              <a:rPr lang="en-US" dirty="0" smtClean="0"/>
              <a:t>Style features</a:t>
            </a:r>
          </a:p>
          <a:p>
            <a:pPr lvl="1">
              <a:buFont typeface="Wingdings" panose="05000000000000000000" pitchFamily="2" charset="2"/>
              <a:buChar char="ü"/>
            </a:pPr>
            <a:r>
              <a:rPr lang="en-US" dirty="0" smtClean="0"/>
              <a:t>Guessing features</a:t>
            </a:r>
          </a:p>
          <a:p>
            <a:pPr marL="0" indent="0">
              <a:buNone/>
            </a:pPr>
            <a:r>
              <a:rPr lang="en-US" dirty="0" smtClean="0"/>
              <a:t>	</a:t>
            </a:r>
            <a:endParaRPr lang="en-US" dirty="0"/>
          </a:p>
        </p:txBody>
      </p:sp>
    </p:spTree>
    <p:extLst>
      <p:ext uri="{BB962C8B-B14F-4D97-AF65-F5344CB8AC3E}">
        <p14:creationId xmlns:p14="http://schemas.microsoft.com/office/powerpoint/2010/main" val="2676345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Definition</a:t>
            </a:r>
          </a:p>
          <a:p>
            <a:r>
              <a:rPr lang="en-US" dirty="0" smtClean="0"/>
              <a:t>Motivation</a:t>
            </a:r>
            <a:endParaRPr lang="en-US" dirty="0" smtClean="0"/>
          </a:p>
          <a:p>
            <a:r>
              <a:rPr lang="en-US" dirty="0" smtClean="0"/>
              <a:t>Literature </a:t>
            </a:r>
            <a:r>
              <a:rPr lang="en-US" dirty="0" smtClean="0"/>
              <a:t>review</a:t>
            </a:r>
          </a:p>
          <a:p>
            <a:r>
              <a:rPr lang="en-US" dirty="0" smtClean="0"/>
              <a:t>Challenges</a:t>
            </a:r>
          </a:p>
          <a:p>
            <a:r>
              <a:rPr lang="en-US" dirty="0" smtClean="0"/>
              <a:t>Objectives</a:t>
            </a:r>
          </a:p>
          <a:p>
            <a:r>
              <a:rPr lang="en-US" dirty="0" smtClean="0"/>
              <a:t>Methodology</a:t>
            </a:r>
          </a:p>
          <a:p>
            <a:r>
              <a:rPr lang="en-US" dirty="0" smtClean="0"/>
              <a:t>Study Plan</a:t>
            </a:r>
          </a:p>
          <a:p>
            <a:r>
              <a:rPr lang="en-US" dirty="0" smtClean="0"/>
              <a:t>Question</a:t>
            </a:r>
            <a:endParaRPr lang="en-US" dirty="0"/>
          </a:p>
        </p:txBody>
      </p:sp>
    </p:spTree>
    <p:extLst>
      <p:ext uri="{BB962C8B-B14F-4D97-AF65-F5344CB8AC3E}">
        <p14:creationId xmlns:p14="http://schemas.microsoft.com/office/powerpoint/2010/main" val="20599713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endParaRPr lang="en-US" dirty="0"/>
          </a:p>
        </p:txBody>
      </p:sp>
      <p:pic>
        <p:nvPicPr>
          <p:cNvPr id="4" name="Picture 3"/>
          <p:cNvPicPr>
            <a:picLocks noChangeAspect="1"/>
          </p:cNvPicPr>
          <p:nvPr/>
        </p:nvPicPr>
        <p:blipFill>
          <a:blip r:embed="rId2"/>
          <a:stretch>
            <a:fillRect/>
          </a:stretch>
        </p:blipFill>
        <p:spPr>
          <a:xfrm>
            <a:off x="4300500" y="1562451"/>
            <a:ext cx="6530060" cy="4869973"/>
          </a:xfrm>
          <a:prstGeom prst="rect">
            <a:avLst/>
          </a:prstGeom>
        </p:spPr>
      </p:pic>
    </p:spTree>
    <p:extLst>
      <p:ext uri="{BB962C8B-B14F-4D97-AF65-F5344CB8AC3E}">
        <p14:creationId xmlns:p14="http://schemas.microsoft.com/office/powerpoint/2010/main" val="3131850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endParaRPr lang="en-US" dirty="0"/>
          </a:p>
        </p:txBody>
      </p:sp>
      <p:sp>
        <p:nvSpPr>
          <p:cNvPr id="3" name="Content Placeholder 2"/>
          <p:cNvSpPr>
            <a:spLocks noGrp="1"/>
          </p:cNvSpPr>
          <p:nvPr>
            <p:ph idx="1"/>
          </p:nvPr>
        </p:nvSpPr>
        <p:spPr/>
        <p:txBody>
          <a:bodyPr/>
          <a:lstStyle/>
          <a:p>
            <a:r>
              <a:rPr lang="en-US" dirty="0" smtClean="0"/>
              <a:t>Visualize the artwork features:</a:t>
            </a:r>
          </a:p>
          <a:p>
            <a:pPr lvl="1">
              <a:buFont typeface="Wingdings" panose="05000000000000000000" pitchFamily="2" charset="2"/>
              <a:buChar char="ü"/>
            </a:pPr>
            <a:r>
              <a:rPr lang="en-US" dirty="0" smtClean="0"/>
              <a:t> Generate the holographic object</a:t>
            </a:r>
          </a:p>
          <a:p>
            <a:pPr lvl="1">
              <a:buFont typeface="Wingdings" panose="05000000000000000000" pitchFamily="2" charset="2"/>
              <a:buChar char="ü"/>
            </a:pPr>
            <a:r>
              <a:rPr lang="en-US" dirty="0" smtClean="0"/>
              <a:t> Generate the augmented reality display</a:t>
            </a:r>
          </a:p>
          <a:p>
            <a:pPr lvl="1">
              <a:buFont typeface="Wingdings" panose="05000000000000000000" pitchFamily="2" charset="2"/>
              <a:buChar char="ü"/>
            </a:pPr>
            <a:r>
              <a:rPr lang="en-US" dirty="0"/>
              <a:t> </a:t>
            </a:r>
            <a:r>
              <a:rPr lang="en-US" dirty="0" smtClean="0"/>
              <a:t>Generate the virtual reality display</a:t>
            </a:r>
          </a:p>
          <a:p>
            <a:pPr lvl="1"/>
            <a:endParaRPr lang="en-US" dirty="0" smtClean="0"/>
          </a:p>
          <a:p>
            <a:pPr marL="0" indent="0">
              <a:buNone/>
            </a:pPr>
            <a:endParaRPr lang="en-US" dirty="0"/>
          </a:p>
        </p:txBody>
      </p:sp>
    </p:spTree>
    <p:extLst>
      <p:ext uri="{BB962C8B-B14F-4D97-AF65-F5344CB8AC3E}">
        <p14:creationId xmlns:p14="http://schemas.microsoft.com/office/powerpoint/2010/main" val="2345528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5897" y="417377"/>
            <a:ext cx="8623663" cy="785348"/>
          </a:xfrm>
        </p:spPr>
        <p:txBody>
          <a:bodyPr/>
          <a:lstStyle/>
          <a:p>
            <a:r>
              <a:rPr lang="en-US" dirty="0"/>
              <a:t>Proposed solution</a:t>
            </a:r>
            <a:endParaRPr lang="en-US" dirty="0"/>
          </a:p>
        </p:txBody>
      </p:sp>
      <p:pic>
        <p:nvPicPr>
          <p:cNvPr id="4" name="Picture 3"/>
          <p:cNvPicPr>
            <a:picLocks noChangeAspect="1"/>
          </p:cNvPicPr>
          <p:nvPr/>
        </p:nvPicPr>
        <p:blipFill>
          <a:blip r:embed="rId2"/>
          <a:stretch>
            <a:fillRect/>
          </a:stretch>
        </p:blipFill>
        <p:spPr>
          <a:xfrm>
            <a:off x="3445073" y="1507496"/>
            <a:ext cx="7925310" cy="4918703"/>
          </a:xfrm>
          <a:prstGeom prst="rect">
            <a:avLst/>
          </a:prstGeom>
        </p:spPr>
      </p:pic>
    </p:spTree>
    <p:extLst>
      <p:ext uri="{BB962C8B-B14F-4D97-AF65-F5344CB8AC3E}">
        <p14:creationId xmlns:p14="http://schemas.microsoft.com/office/powerpoint/2010/main" val="2567603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hologram genera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67145" y="5343174"/>
            <a:ext cx="2117623" cy="13218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hologram pi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0421" y="2558329"/>
            <a:ext cx="2214347" cy="1381560"/>
          </a:xfrm>
          <a:prstGeom prst="rect">
            <a:avLst/>
          </a:prstGeom>
          <a:noFill/>
          <a:extLst>
            <a:ext uri="{909E8E84-426E-40DD-AFC4-6F175D3DCCD1}">
              <a14:hiddenFill xmlns:a14="http://schemas.microsoft.com/office/drawing/2010/main">
                <a:solidFill>
                  <a:srgbClr val="FFFFFF"/>
                </a:solidFill>
              </a14:hiddenFill>
            </a:ext>
          </a:extLst>
        </p:spPr>
      </p:pic>
      <p:sp>
        <p:nvSpPr>
          <p:cNvPr id="4" name="Down Arrow 3"/>
          <p:cNvSpPr/>
          <p:nvPr/>
        </p:nvSpPr>
        <p:spPr>
          <a:xfrm>
            <a:off x="10435833" y="4089270"/>
            <a:ext cx="380245" cy="1104523"/>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4"/>
          <a:stretch>
            <a:fillRect/>
          </a:stretch>
        </p:blipFill>
        <p:spPr>
          <a:xfrm>
            <a:off x="4652289" y="1048684"/>
            <a:ext cx="1514475" cy="904875"/>
          </a:xfrm>
          <a:prstGeom prst="rect">
            <a:avLst/>
          </a:prstGeom>
        </p:spPr>
      </p:pic>
      <p:sp>
        <p:nvSpPr>
          <p:cNvPr id="6" name="Rounded Rectangle 5"/>
          <p:cNvSpPr/>
          <p:nvPr/>
        </p:nvSpPr>
        <p:spPr>
          <a:xfrm>
            <a:off x="3168795" y="2558329"/>
            <a:ext cx="4218914" cy="25313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Tx/>
              <a:buChar char="-"/>
            </a:pPr>
            <a:r>
              <a:rPr lang="en-US" dirty="0" smtClean="0"/>
              <a:t>Extract the private, semantic features</a:t>
            </a:r>
          </a:p>
          <a:p>
            <a:pPr marL="285750" indent="-285750">
              <a:buFontTx/>
              <a:buChar char="-"/>
            </a:pPr>
            <a:r>
              <a:rPr lang="en-US" dirty="0" smtClean="0"/>
              <a:t>Recognize what is it</a:t>
            </a:r>
          </a:p>
          <a:p>
            <a:pPr marL="285750" indent="-285750">
              <a:buFontTx/>
              <a:buChar char="-"/>
            </a:pPr>
            <a:r>
              <a:rPr lang="en-US" dirty="0" smtClean="0"/>
              <a:t>Evaluate and estimate the accuracy of the  result</a:t>
            </a:r>
          </a:p>
          <a:p>
            <a:pPr marL="285750" indent="-285750">
              <a:buFontTx/>
              <a:buChar char="-"/>
            </a:pPr>
            <a:r>
              <a:rPr lang="en-US" dirty="0" smtClean="0"/>
              <a:t>Generate the other side of the object based on the output of detection and the given data</a:t>
            </a:r>
          </a:p>
          <a:p>
            <a:pPr marL="285750" indent="-285750">
              <a:buFontTx/>
              <a:buChar char="-"/>
            </a:pPr>
            <a:endParaRPr lang="en-US" dirty="0"/>
          </a:p>
        </p:txBody>
      </p:sp>
      <p:sp>
        <p:nvSpPr>
          <p:cNvPr id="7" name="Down Arrow 6"/>
          <p:cNvSpPr/>
          <p:nvPr/>
        </p:nvSpPr>
        <p:spPr>
          <a:xfrm>
            <a:off x="5205824" y="2047714"/>
            <a:ext cx="407406" cy="41646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ight Arrow 7"/>
          <p:cNvSpPr/>
          <p:nvPr/>
        </p:nvSpPr>
        <p:spPr>
          <a:xfrm>
            <a:off x="7577832" y="2989274"/>
            <a:ext cx="1720158" cy="39835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095897" y="417376"/>
            <a:ext cx="8623663" cy="537153"/>
          </a:xfrm>
        </p:spPr>
        <p:txBody>
          <a:bodyPr>
            <a:normAutofit fontScale="90000"/>
          </a:bodyPr>
          <a:lstStyle/>
          <a:p>
            <a:r>
              <a:rPr lang="en-US" dirty="0" smtClean="0"/>
              <a:t>Hologram</a:t>
            </a:r>
            <a:endParaRPr lang="en-US" dirty="0"/>
          </a:p>
        </p:txBody>
      </p:sp>
    </p:spTree>
    <p:extLst>
      <p:ext uri="{BB962C8B-B14F-4D97-AF65-F5344CB8AC3E}">
        <p14:creationId xmlns:p14="http://schemas.microsoft.com/office/powerpoint/2010/main" val="2446808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09825" y="1232453"/>
            <a:ext cx="2051082" cy="2386879"/>
          </a:xfrm>
          <a:prstGeom prst="rect">
            <a:avLst/>
          </a:prstGeom>
        </p:spPr>
      </p:pic>
      <p:sp>
        <p:nvSpPr>
          <p:cNvPr id="8" name="Rounded Rectangle 7"/>
          <p:cNvSpPr/>
          <p:nvPr/>
        </p:nvSpPr>
        <p:spPr>
          <a:xfrm>
            <a:off x="2852657" y="4230350"/>
            <a:ext cx="4753069" cy="25313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Tx/>
              <a:buChar char="-"/>
            </a:pPr>
            <a:r>
              <a:rPr lang="en-US" dirty="0" smtClean="0"/>
              <a:t>Extract the private, semantic features</a:t>
            </a:r>
          </a:p>
          <a:p>
            <a:pPr marL="285750" indent="-285750">
              <a:buFontTx/>
              <a:buChar char="-"/>
            </a:pPr>
            <a:r>
              <a:rPr lang="en-US" dirty="0" smtClean="0"/>
              <a:t>Recognize what is it</a:t>
            </a:r>
          </a:p>
          <a:p>
            <a:pPr marL="285750" indent="-285750">
              <a:buFontTx/>
              <a:buChar char="-"/>
            </a:pPr>
            <a:r>
              <a:rPr lang="en-US" dirty="0" smtClean="0"/>
              <a:t>Evaluate and estimate the accuracy of the  result</a:t>
            </a:r>
          </a:p>
          <a:p>
            <a:pPr marL="285750" indent="-285750">
              <a:buFontTx/>
              <a:buChar char="-"/>
            </a:pPr>
            <a:r>
              <a:rPr lang="en-US" dirty="0" smtClean="0"/>
              <a:t>Using machine learning to restore or repair the original item</a:t>
            </a:r>
          </a:p>
          <a:p>
            <a:pPr marL="285750" indent="-285750">
              <a:buFontTx/>
              <a:buChar char="-"/>
            </a:pPr>
            <a:r>
              <a:rPr lang="en-US" dirty="0" smtClean="0"/>
              <a:t>Display it as the augment reality item</a:t>
            </a:r>
          </a:p>
          <a:p>
            <a:pPr marL="285750" indent="-285750">
              <a:buFontTx/>
              <a:buChar char="-"/>
            </a:pPr>
            <a:endParaRPr lang="en-US" dirty="0"/>
          </a:p>
        </p:txBody>
      </p:sp>
      <p:sp>
        <p:nvSpPr>
          <p:cNvPr id="9" name="Down Arrow 8"/>
          <p:cNvSpPr/>
          <p:nvPr/>
        </p:nvSpPr>
        <p:spPr>
          <a:xfrm>
            <a:off x="4740304" y="3716611"/>
            <a:ext cx="407406" cy="41646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1" name="Picture 10"/>
          <p:cNvPicPr>
            <a:picLocks noChangeAspect="1"/>
          </p:cNvPicPr>
          <p:nvPr/>
        </p:nvPicPr>
        <p:blipFill>
          <a:blip r:embed="rId3"/>
          <a:stretch>
            <a:fillRect/>
          </a:stretch>
        </p:blipFill>
        <p:spPr>
          <a:xfrm>
            <a:off x="9610125" y="4189308"/>
            <a:ext cx="2171700" cy="2476500"/>
          </a:xfrm>
          <a:prstGeom prst="rect">
            <a:avLst/>
          </a:prstGeom>
        </p:spPr>
      </p:pic>
      <p:sp>
        <p:nvSpPr>
          <p:cNvPr id="12" name="Down Arrow 11"/>
          <p:cNvSpPr/>
          <p:nvPr/>
        </p:nvSpPr>
        <p:spPr>
          <a:xfrm rot="16200000">
            <a:off x="8447227" y="4328600"/>
            <a:ext cx="407406" cy="1927444"/>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095897" y="417376"/>
            <a:ext cx="8623663" cy="752397"/>
          </a:xfrm>
        </p:spPr>
        <p:txBody>
          <a:bodyPr/>
          <a:lstStyle/>
          <a:p>
            <a:r>
              <a:rPr lang="en-US" dirty="0" smtClean="0"/>
              <a:t>Augmented reality</a:t>
            </a:r>
            <a:endParaRPr lang="en-US" dirty="0"/>
          </a:p>
        </p:txBody>
      </p:sp>
    </p:spTree>
    <p:extLst>
      <p:ext uri="{BB962C8B-B14F-4D97-AF65-F5344CB8AC3E}">
        <p14:creationId xmlns:p14="http://schemas.microsoft.com/office/powerpoint/2010/main" val="1221367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own Arrow 5"/>
          <p:cNvSpPr/>
          <p:nvPr/>
        </p:nvSpPr>
        <p:spPr>
          <a:xfrm>
            <a:off x="10284406" y="3916679"/>
            <a:ext cx="380245" cy="1104523"/>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4588739" y="1141360"/>
            <a:ext cx="1514475" cy="904875"/>
          </a:xfrm>
          <a:prstGeom prst="rect">
            <a:avLst/>
          </a:prstGeom>
        </p:spPr>
      </p:pic>
      <p:sp>
        <p:nvSpPr>
          <p:cNvPr id="8" name="Rounded Rectangle 7"/>
          <p:cNvSpPr/>
          <p:nvPr/>
        </p:nvSpPr>
        <p:spPr>
          <a:xfrm>
            <a:off x="3105245" y="2556850"/>
            <a:ext cx="4330338" cy="388719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Tx/>
              <a:buChar char="-"/>
            </a:pPr>
            <a:r>
              <a:rPr lang="en-US" dirty="0" smtClean="0"/>
              <a:t>Extract the private, semantic features</a:t>
            </a:r>
          </a:p>
          <a:p>
            <a:pPr marL="285750" indent="-285750">
              <a:buFontTx/>
              <a:buChar char="-"/>
            </a:pPr>
            <a:r>
              <a:rPr lang="en-US" dirty="0" smtClean="0"/>
              <a:t>Recognize what is it</a:t>
            </a:r>
          </a:p>
          <a:p>
            <a:pPr marL="285750" indent="-285750">
              <a:buFontTx/>
              <a:buChar char="-"/>
            </a:pPr>
            <a:r>
              <a:rPr lang="en-US" dirty="0" smtClean="0"/>
              <a:t>Evaluate and estimate the accuracy of the  result</a:t>
            </a:r>
          </a:p>
          <a:p>
            <a:pPr marL="285750" indent="-285750">
              <a:buFontTx/>
              <a:buChar char="-"/>
            </a:pPr>
            <a:r>
              <a:rPr lang="en-US" dirty="0" smtClean="0"/>
              <a:t>Generate </a:t>
            </a:r>
            <a:r>
              <a:rPr lang="en-US" smtClean="0"/>
              <a:t>the holographic item</a:t>
            </a:r>
            <a:endParaRPr lang="en-US" dirty="0" smtClean="0"/>
          </a:p>
          <a:p>
            <a:pPr marL="285750" indent="-285750">
              <a:buFontTx/>
              <a:buChar char="-"/>
            </a:pPr>
            <a:r>
              <a:rPr lang="en-US" dirty="0" smtClean="0"/>
              <a:t>Generate the duplicate side of the object and the dark space based on or embedded it to the 3D environment based on the output of detection and the given data</a:t>
            </a:r>
          </a:p>
          <a:p>
            <a:pPr marL="285750" indent="-285750">
              <a:buFontTx/>
              <a:buChar char="-"/>
            </a:pPr>
            <a:endParaRPr lang="en-US" dirty="0"/>
          </a:p>
        </p:txBody>
      </p:sp>
      <p:sp>
        <p:nvSpPr>
          <p:cNvPr id="9" name="Down Arrow 8"/>
          <p:cNvSpPr/>
          <p:nvPr/>
        </p:nvSpPr>
        <p:spPr>
          <a:xfrm>
            <a:off x="5142274" y="2140390"/>
            <a:ext cx="407406" cy="41646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ight Arrow 9"/>
          <p:cNvSpPr/>
          <p:nvPr/>
        </p:nvSpPr>
        <p:spPr>
          <a:xfrm>
            <a:off x="7514282" y="3081950"/>
            <a:ext cx="1176950" cy="39835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1" name="Picture 10"/>
          <p:cNvPicPr>
            <a:picLocks noChangeAspect="1"/>
          </p:cNvPicPr>
          <p:nvPr/>
        </p:nvPicPr>
        <p:blipFill>
          <a:blip r:embed="rId2"/>
          <a:stretch>
            <a:fillRect/>
          </a:stretch>
        </p:blipFill>
        <p:spPr>
          <a:xfrm>
            <a:off x="8769931" y="2828687"/>
            <a:ext cx="1514475" cy="904875"/>
          </a:xfrm>
          <a:prstGeom prst="rect">
            <a:avLst/>
          </a:prstGeom>
        </p:spPr>
      </p:pic>
      <p:pic>
        <p:nvPicPr>
          <p:cNvPr id="12" name="Picture 11"/>
          <p:cNvPicPr>
            <a:picLocks noChangeAspect="1"/>
          </p:cNvPicPr>
          <p:nvPr/>
        </p:nvPicPr>
        <p:blipFill>
          <a:blip r:embed="rId2"/>
          <a:stretch>
            <a:fillRect/>
          </a:stretch>
        </p:blipFill>
        <p:spPr>
          <a:xfrm>
            <a:off x="10284406" y="2828686"/>
            <a:ext cx="1514475" cy="904875"/>
          </a:xfrm>
          <a:prstGeom prst="rect">
            <a:avLst/>
          </a:prstGeom>
        </p:spPr>
      </p:pic>
      <p:pic>
        <p:nvPicPr>
          <p:cNvPr id="2050" name="Picture 2" descr="Image result for v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55891" y="5209877"/>
            <a:ext cx="2442990" cy="1375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095897" y="417377"/>
            <a:ext cx="8623663" cy="663158"/>
          </a:xfrm>
        </p:spPr>
        <p:txBody>
          <a:bodyPr>
            <a:normAutofit fontScale="90000"/>
          </a:bodyPr>
          <a:lstStyle/>
          <a:p>
            <a:r>
              <a:rPr lang="en-US" dirty="0" smtClean="0"/>
              <a:t>Virtual reality</a:t>
            </a:r>
            <a:endParaRPr lang="en-US" dirty="0"/>
          </a:p>
        </p:txBody>
      </p:sp>
    </p:spTree>
    <p:extLst>
      <p:ext uri="{BB962C8B-B14F-4D97-AF65-F5344CB8AC3E}">
        <p14:creationId xmlns:p14="http://schemas.microsoft.com/office/powerpoint/2010/main" val="1981976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3095897" y="1537062"/>
            <a:ext cx="8623663" cy="4387352"/>
          </a:xfrm>
        </p:spPr>
        <p:txBody>
          <a:bodyPr>
            <a:normAutofit/>
          </a:bodyPr>
          <a:lstStyle/>
          <a:p>
            <a:pPr algn="just"/>
            <a:r>
              <a:rPr lang="en-US" sz="2000" dirty="0" smtClean="0"/>
              <a:t>Enhance </a:t>
            </a:r>
            <a:r>
              <a:rPr lang="en-US" sz="2000" b="1" dirty="0" smtClean="0"/>
              <a:t>privacy virtual assistance </a:t>
            </a:r>
            <a:r>
              <a:rPr lang="en-US" sz="2000" dirty="0" smtClean="0"/>
              <a:t>in Library and Museum </a:t>
            </a:r>
          </a:p>
          <a:p>
            <a:pPr algn="just"/>
            <a:r>
              <a:rPr lang="en-US" sz="2000" b="1" dirty="0" smtClean="0">
                <a:solidFill>
                  <a:srgbClr val="FF0000"/>
                </a:solidFill>
              </a:rPr>
              <a:t>Improve the accuracy and performance </a:t>
            </a:r>
            <a:r>
              <a:rPr lang="en-US" sz="2000" dirty="0" smtClean="0"/>
              <a:t>of object recognizing to detect the </a:t>
            </a:r>
            <a:r>
              <a:rPr lang="en-US" sz="2000" b="1" dirty="0" smtClean="0">
                <a:solidFill>
                  <a:srgbClr val="0070C0"/>
                </a:solidFill>
              </a:rPr>
              <a:t>“private (semantic) feature</a:t>
            </a:r>
            <a:r>
              <a:rPr lang="en-US" sz="2000" dirty="0" smtClean="0"/>
              <a:t>” of each artwork, specimen in the museum,  or person, car, furniture, the original of items, etc., </a:t>
            </a:r>
          </a:p>
          <a:p>
            <a:pPr algn="just"/>
            <a:r>
              <a:rPr lang="en-US" sz="2000" dirty="0" smtClean="0"/>
              <a:t>Design </a:t>
            </a:r>
            <a:r>
              <a:rPr lang="en-US" sz="2000" b="1" dirty="0" smtClean="0">
                <a:solidFill>
                  <a:schemeClr val="accent6">
                    <a:lumMod val="50000"/>
                  </a:schemeClr>
                </a:solidFill>
              </a:rPr>
              <a:t>automatically category mechanism for object recognition</a:t>
            </a:r>
            <a:r>
              <a:rPr lang="en-US" sz="2000" dirty="0" smtClean="0"/>
              <a:t>, and application development as well as for detecting </a:t>
            </a:r>
            <a:r>
              <a:rPr lang="en-US" sz="2000" dirty="0"/>
              <a:t>“private (semantic) feature</a:t>
            </a:r>
            <a:r>
              <a:rPr lang="en-US" sz="2000" dirty="0" smtClean="0"/>
              <a:t>” of each artwork and specimen</a:t>
            </a:r>
          </a:p>
          <a:p>
            <a:pPr algn="just"/>
            <a:r>
              <a:rPr lang="en-US" sz="2000" dirty="0" smtClean="0"/>
              <a:t>Develop algorithms and applications based on the given metadata of the </a:t>
            </a:r>
            <a:r>
              <a:rPr lang="en-US" sz="2000" b="1" dirty="0" smtClean="0"/>
              <a:t>library, museum, or open data</a:t>
            </a:r>
          </a:p>
          <a:p>
            <a:pPr algn="just"/>
            <a:r>
              <a:rPr lang="en-US" sz="2000" dirty="0" smtClean="0"/>
              <a:t>Develop algorithm to </a:t>
            </a:r>
            <a:r>
              <a:rPr lang="en-US" sz="2000" b="1" dirty="0" smtClean="0">
                <a:solidFill>
                  <a:schemeClr val="accent6">
                    <a:lumMod val="50000"/>
                  </a:schemeClr>
                </a:solidFill>
              </a:rPr>
              <a:t>generate the 4 sides of an object </a:t>
            </a:r>
            <a:r>
              <a:rPr lang="en-US" sz="2000" dirty="0" smtClean="0"/>
              <a:t>based on this one’s front side</a:t>
            </a:r>
          </a:p>
          <a:p>
            <a:pPr algn="just"/>
            <a:r>
              <a:rPr lang="en-US" sz="2000" b="1" dirty="0" smtClean="0">
                <a:solidFill>
                  <a:srgbClr val="FF0000"/>
                </a:solidFill>
              </a:rPr>
              <a:t>Optimize the performance of search algorithm </a:t>
            </a:r>
            <a:r>
              <a:rPr lang="en-US" sz="2000" dirty="0" smtClean="0"/>
              <a:t>by considering the boundary of the items</a:t>
            </a:r>
          </a:p>
          <a:p>
            <a:pPr algn="just"/>
            <a:endParaRPr lang="en-US" sz="2000" dirty="0" smtClean="0"/>
          </a:p>
          <a:p>
            <a:pPr marL="0" indent="0" algn="just">
              <a:buNone/>
            </a:pPr>
            <a:endParaRPr lang="en-US" sz="2000" dirty="0" smtClean="0"/>
          </a:p>
          <a:p>
            <a:pPr marL="0" indent="0" algn="just">
              <a:buNone/>
            </a:pPr>
            <a:endParaRPr lang="en-US" sz="2000" dirty="0"/>
          </a:p>
        </p:txBody>
      </p:sp>
    </p:spTree>
    <p:extLst>
      <p:ext uri="{BB962C8B-B14F-4D97-AF65-F5344CB8AC3E}">
        <p14:creationId xmlns:p14="http://schemas.microsoft.com/office/powerpoint/2010/main" val="23445408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Methodology</a:t>
            </a:r>
            <a:endParaRPr lang="en-US" dirty="0"/>
          </a:p>
        </p:txBody>
      </p:sp>
      <p:sp>
        <p:nvSpPr>
          <p:cNvPr id="3" name="Content Placeholder 2"/>
          <p:cNvSpPr>
            <a:spLocks noGrp="1"/>
          </p:cNvSpPr>
          <p:nvPr>
            <p:ph idx="1"/>
          </p:nvPr>
        </p:nvSpPr>
        <p:spPr>
          <a:xfrm>
            <a:off x="3095897" y="1609859"/>
            <a:ext cx="8623663" cy="4855335"/>
          </a:xfrm>
        </p:spPr>
        <p:txBody>
          <a:bodyPr>
            <a:noAutofit/>
          </a:bodyPr>
          <a:lstStyle/>
          <a:p>
            <a:pPr algn="just"/>
            <a:r>
              <a:rPr lang="en-US" sz="1600" dirty="0" smtClean="0"/>
              <a:t>Exploit the </a:t>
            </a:r>
            <a:r>
              <a:rPr lang="en-US" sz="1600" b="1" dirty="0" smtClean="0"/>
              <a:t>Artificial, Deep, Recurrent, Convolutional neural networks (ANN,DNN,RNN,CNN), Supervised, Unsupervised, and Deep Reinforcement learning</a:t>
            </a:r>
            <a:r>
              <a:rPr lang="en-US" sz="1600" dirty="0" smtClean="0"/>
              <a:t>, Search Engine algorithm to improve the quality of object recognition.</a:t>
            </a:r>
          </a:p>
          <a:p>
            <a:pPr algn="just"/>
            <a:r>
              <a:rPr lang="en-US" sz="1600" b="1" dirty="0" smtClean="0"/>
              <a:t>Generate the Holographic, Virtual and </a:t>
            </a:r>
            <a:r>
              <a:rPr lang="en-US" sz="1600" b="1" dirty="0"/>
              <a:t>Augmented </a:t>
            </a:r>
            <a:r>
              <a:rPr lang="en-US" sz="1600" b="1" dirty="0" smtClean="0"/>
              <a:t>reality </a:t>
            </a:r>
            <a:r>
              <a:rPr lang="en-US" sz="1600" dirty="0" smtClean="0"/>
              <a:t>to make an impressive and efficient visual item</a:t>
            </a:r>
          </a:p>
          <a:p>
            <a:pPr algn="just"/>
            <a:r>
              <a:rPr lang="en-US" sz="1600" b="1" dirty="0" smtClean="0"/>
              <a:t>Apply a natural language user interface </a:t>
            </a:r>
            <a:r>
              <a:rPr lang="en-US" sz="1600" dirty="0" smtClean="0"/>
              <a:t>to attempt to answer questions, make recommendation, and perform actions by delegating requests to a set of Internet services</a:t>
            </a:r>
          </a:p>
          <a:p>
            <a:pPr algn="just"/>
            <a:r>
              <a:rPr lang="en-US" sz="1600" dirty="0" smtClean="0"/>
              <a:t>Build-up machine learning algorithms and artificial intelligence in order to recognize, analyze and make the explanation of a given object by </a:t>
            </a:r>
            <a:r>
              <a:rPr lang="en-US" sz="1600" b="1" dirty="0" smtClean="0"/>
              <a:t>using smartphone camera.</a:t>
            </a:r>
          </a:p>
          <a:p>
            <a:pPr algn="just"/>
            <a:r>
              <a:rPr lang="en-US" sz="1600" b="1" dirty="0" smtClean="0"/>
              <a:t>Optimizing and improving the performance </a:t>
            </a:r>
            <a:r>
              <a:rPr lang="en-US" sz="1600" dirty="0" smtClean="0"/>
              <a:t>of system by considering the </a:t>
            </a:r>
            <a:r>
              <a:rPr lang="en-US" sz="1600" b="1" dirty="0" smtClean="0"/>
              <a:t>boundary geolocation</a:t>
            </a:r>
            <a:r>
              <a:rPr lang="en-US" sz="1600" dirty="0" smtClean="0"/>
              <a:t> of items </a:t>
            </a:r>
          </a:p>
          <a:p>
            <a:pPr algn="just"/>
            <a:r>
              <a:rPr lang="en-US" sz="1600" b="1" dirty="0" smtClean="0"/>
              <a:t>Make the approximated verification method </a:t>
            </a:r>
            <a:r>
              <a:rPr lang="en-US" sz="1600" dirty="0" smtClean="0"/>
              <a:t>to confirm the accuracy of generated information </a:t>
            </a:r>
          </a:p>
          <a:p>
            <a:pPr algn="just"/>
            <a:r>
              <a:rPr lang="en-US" sz="1600" b="1" dirty="0" smtClean="0"/>
              <a:t>Generate the  </a:t>
            </a:r>
            <a:r>
              <a:rPr lang="en-US" sz="1600" b="1" dirty="0"/>
              <a:t>4 sides of an object </a:t>
            </a:r>
            <a:r>
              <a:rPr lang="en-US" sz="1600" dirty="0"/>
              <a:t>based on this one’s front </a:t>
            </a:r>
            <a:r>
              <a:rPr lang="en-US" sz="1600" dirty="0" smtClean="0"/>
              <a:t>side by estimating and predicting the characters of each side</a:t>
            </a:r>
            <a:endParaRPr lang="en-US" sz="1600" dirty="0"/>
          </a:p>
          <a:p>
            <a:pPr algn="just"/>
            <a:r>
              <a:rPr lang="en-US" sz="1600" dirty="0" smtClean="0"/>
              <a:t>Update the knowledge of the system based on </a:t>
            </a:r>
            <a:r>
              <a:rPr lang="en-US" sz="1600" b="1" dirty="0" smtClean="0"/>
              <a:t>the users’ contributions</a:t>
            </a:r>
          </a:p>
          <a:p>
            <a:pPr marL="0" indent="0" algn="just">
              <a:buNone/>
            </a:pPr>
            <a:endParaRPr lang="en-US" sz="1600" dirty="0" smtClean="0"/>
          </a:p>
        </p:txBody>
      </p:sp>
    </p:spTree>
    <p:extLst>
      <p:ext uri="{BB962C8B-B14F-4D97-AF65-F5344CB8AC3E}">
        <p14:creationId xmlns:p14="http://schemas.microsoft.com/office/powerpoint/2010/main" val="16948122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pic>
        <p:nvPicPr>
          <p:cNvPr id="1026" name="Picture 2" descr="Image result for monalisa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2157" y="985822"/>
            <a:ext cx="805759" cy="80575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604627" y="2557145"/>
            <a:ext cx="1204176" cy="369332"/>
          </a:xfrm>
          <a:prstGeom prst="rect">
            <a:avLst/>
          </a:prstGeom>
          <a:noFill/>
        </p:spPr>
        <p:txBody>
          <a:bodyPr wrap="none" rtlCol="0">
            <a:spAutoFit/>
          </a:bodyPr>
          <a:lstStyle/>
          <a:p>
            <a:r>
              <a:rPr lang="en-US" dirty="0" smtClean="0"/>
              <a:t>Museum 1</a:t>
            </a:r>
            <a:endParaRPr lang="en-US" dirty="0"/>
          </a:p>
        </p:txBody>
      </p:sp>
      <p:pic>
        <p:nvPicPr>
          <p:cNvPr id="1028" name="Picture 4" descr="Image result for pi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1536" y="830192"/>
            <a:ext cx="247886" cy="24788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5986" y="1699804"/>
            <a:ext cx="293687" cy="18355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mobile phon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41254" y="516047"/>
            <a:ext cx="2087563" cy="208756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Cloud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06694" y="847512"/>
            <a:ext cx="2198266" cy="114053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5336" y="378804"/>
            <a:ext cx="937416" cy="937416"/>
          </a:xfrm>
          <a:prstGeom prst="rect">
            <a:avLst/>
          </a:prstGeom>
          <a:noFill/>
          <a:extLst>
            <a:ext uri="{909E8E84-426E-40DD-AFC4-6F175D3DCCD1}">
              <a14:hiddenFill xmlns:a14="http://schemas.microsoft.com/office/drawing/2010/main">
                <a:solidFill>
                  <a:srgbClr val="FFFFFF"/>
                </a:solidFill>
              </a14:hiddenFill>
            </a:ext>
          </a:extLst>
        </p:spPr>
      </p:pic>
      <p:sp>
        <p:nvSpPr>
          <p:cNvPr id="8" name="Left-Right Arrow 7"/>
          <p:cNvSpPr/>
          <p:nvPr/>
        </p:nvSpPr>
        <p:spPr>
          <a:xfrm>
            <a:off x="6572752" y="1036016"/>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8"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90085" y="146715"/>
            <a:ext cx="937416" cy="937416"/>
          </a:xfrm>
          <a:prstGeom prst="rect">
            <a:avLst/>
          </a:prstGeom>
          <a:noFill/>
          <a:extLst>
            <a:ext uri="{909E8E84-426E-40DD-AFC4-6F175D3DCCD1}">
              <a14:hiddenFill xmlns:a14="http://schemas.microsoft.com/office/drawing/2010/main">
                <a:solidFill>
                  <a:srgbClr val="FFFFFF"/>
                </a:solidFill>
              </a14:hiddenFill>
            </a:ext>
          </a:extLst>
        </p:spPr>
      </p:pic>
      <p:sp>
        <p:nvSpPr>
          <p:cNvPr id="19" name="Left-Right Arrow 18"/>
          <p:cNvSpPr/>
          <p:nvPr/>
        </p:nvSpPr>
        <p:spPr>
          <a:xfrm rot="20443718">
            <a:off x="8994106" y="847817"/>
            <a:ext cx="1185451"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TextBox 19"/>
          <p:cNvSpPr txBox="1"/>
          <p:nvPr/>
        </p:nvSpPr>
        <p:spPr>
          <a:xfrm>
            <a:off x="8795483" y="134994"/>
            <a:ext cx="1527982" cy="369332"/>
          </a:xfrm>
          <a:prstGeom prst="rect">
            <a:avLst/>
          </a:prstGeom>
          <a:noFill/>
        </p:spPr>
        <p:txBody>
          <a:bodyPr wrap="none" rtlCol="0">
            <a:spAutoFit/>
          </a:bodyPr>
          <a:lstStyle/>
          <a:p>
            <a:r>
              <a:rPr lang="en-US" dirty="0" err="1" smtClean="0"/>
              <a:t>Bibliomondo</a:t>
            </a:r>
            <a:r>
              <a:rPr lang="en-US" dirty="0" smtClean="0"/>
              <a:t> </a:t>
            </a:r>
            <a:endParaRPr lang="en-US" dirty="0"/>
          </a:p>
        </p:txBody>
      </p:sp>
      <p:sp>
        <p:nvSpPr>
          <p:cNvPr id="21" name="Left-Right Arrow 20"/>
          <p:cNvSpPr/>
          <p:nvPr/>
        </p:nvSpPr>
        <p:spPr>
          <a:xfrm rot="5192900">
            <a:off x="7287591" y="2834156"/>
            <a:ext cx="1782470" cy="258791"/>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2"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41497" y="504326"/>
            <a:ext cx="937416" cy="937416"/>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1367893" y="134994"/>
            <a:ext cx="1353256" cy="369332"/>
          </a:xfrm>
          <a:prstGeom prst="rect">
            <a:avLst/>
          </a:prstGeom>
          <a:noFill/>
        </p:spPr>
        <p:txBody>
          <a:bodyPr wrap="none" rtlCol="0">
            <a:spAutoFit/>
          </a:bodyPr>
          <a:lstStyle/>
          <a:p>
            <a:r>
              <a:rPr lang="en-US" dirty="0" smtClean="0"/>
              <a:t>My phone 1</a:t>
            </a:r>
            <a:endParaRPr lang="en-US" dirty="0"/>
          </a:p>
        </p:txBody>
      </p:sp>
      <p:sp>
        <p:nvSpPr>
          <p:cNvPr id="24" name="Left-Right Arrow 23"/>
          <p:cNvSpPr/>
          <p:nvPr/>
        </p:nvSpPr>
        <p:spPr>
          <a:xfrm>
            <a:off x="2597994" y="847816"/>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5" name="Picture 2" descr="Image result for monalisa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07763" y="4542671"/>
            <a:ext cx="805759" cy="805759"/>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9228824" y="6260287"/>
            <a:ext cx="1204176" cy="369332"/>
          </a:xfrm>
          <a:prstGeom prst="rect">
            <a:avLst/>
          </a:prstGeom>
          <a:noFill/>
        </p:spPr>
        <p:txBody>
          <a:bodyPr wrap="none" rtlCol="0">
            <a:spAutoFit/>
          </a:bodyPr>
          <a:lstStyle/>
          <a:p>
            <a:r>
              <a:rPr lang="en-US" dirty="0" smtClean="0"/>
              <a:t>Museum n</a:t>
            </a:r>
            <a:endParaRPr lang="en-US" dirty="0"/>
          </a:p>
        </p:txBody>
      </p:sp>
      <p:pic>
        <p:nvPicPr>
          <p:cNvPr id="27" name="Picture 4" descr="Image result for pi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47142" y="4387041"/>
            <a:ext cx="247886" cy="24788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91592" y="5256653"/>
            <a:ext cx="293687" cy="18355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97786" y="4534879"/>
            <a:ext cx="937416" cy="93741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03947" y="4660401"/>
            <a:ext cx="937416" cy="937416"/>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5896124" y="5553873"/>
            <a:ext cx="1353256" cy="369332"/>
          </a:xfrm>
          <a:prstGeom prst="rect">
            <a:avLst/>
          </a:prstGeom>
          <a:noFill/>
        </p:spPr>
        <p:txBody>
          <a:bodyPr wrap="none" rtlCol="0">
            <a:spAutoFit/>
          </a:bodyPr>
          <a:lstStyle/>
          <a:p>
            <a:r>
              <a:rPr lang="en-US" dirty="0" smtClean="0"/>
              <a:t>My phone n</a:t>
            </a:r>
            <a:endParaRPr lang="en-US" dirty="0"/>
          </a:p>
        </p:txBody>
      </p:sp>
      <p:sp>
        <p:nvSpPr>
          <p:cNvPr id="35" name="Left-Right Arrow 34"/>
          <p:cNvSpPr/>
          <p:nvPr/>
        </p:nvSpPr>
        <p:spPr>
          <a:xfrm>
            <a:off x="6960444" y="5003891"/>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7" name="Picture 10" descr="Image result for mobile phon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74850" y="4120560"/>
            <a:ext cx="2087563" cy="2087563"/>
          </a:xfrm>
          <a:prstGeom prst="rect">
            <a:avLst/>
          </a:prstGeom>
          <a:noFill/>
          <a:extLst>
            <a:ext uri="{909E8E84-426E-40DD-AFC4-6F175D3DCCD1}">
              <a14:hiddenFill xmlns:a14="http://schemas.microsoft.com/office/drawing/2010/main">
                <a:solidFill>
                  <a:srgbClr val="FFFFFF"/>
                </a:solidFill>
              </a14:hiddenFill>
            </a:ext>
          </a:extLst>
        </p:spPr>
      </p:pic>
      <p:sp>
        <p:nvSpPr>
          <p:cNvPr id="10" name="Rounded Rectangle 9"/>
          <p:cNvSpPr/>
          <p:nvPr/>
        </p:nvSpPr>
        <p:spPr>
          <a:xfrm>
            <a:off x="1271799" y="46010"/>
            <a:ext cx="5795246" cy="2870995"/>
          </a:xfrm>
          <a:prstGeom prst="roundRect">
            <a:avLst>
              <a:gd name="adj" fmla="val 730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5634249" y="3937156"/>
            <a:ext cx="5795246" cy="2815014"/>
          </a:xfrm>
          <a:prstGeom prst="roundRect">
            <a:avLst>
              <a:gd name="adj" fmla="val 730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04301" y="2825958"/>
            <a:ext cx="4155372" cy="4339650"/>
          </a:xfrm>
          <a:prstGeom prst="rect">
            <a:avLst/>
          </a:prstGeom>
          <a:noFill/>
        </p:spPr>
        <p:txBody>
          <a:bodyPr wrap="square" rtlCol="0">
            <a:spAutoFit/>
          </a:bodyPr>
          <a:lstStyle/>
          <a:p>
            <a:r>
              <a:rPr lang="en-US" sz="1200" b="1" dirty="0" smtClean="0">
                <a:solidFill>
                  <a:srgbClr val="0070C0"/>
                </a:solidFill>
              </a:rPr>
              <a:t>CLIENT</a:t>
            </a:r>
          </a:p>
          <a:p>
            <a:pPr marL="285750" indent="-285750">
              <a:buFontTx/>
              <a:buChar char="-"/>
            </a:pPr>
            <a:r>
              <a:rPr lang="en-US" sz="1200" b="1" dirty="0" smtClean="0"/>
              <a:t>Detect and recognize object :</a:t>
            </a:r>
          </a:p>
          <a:p>
            <a:r>
              <a:rPr lang="en-US" sz="1200" dirty="0" smtClean="0"/>
              <a:t>+ Recommendation system</a:t>
            </a:r>
          </a:p>
          <a:p>
            <a:r>
              <a:rPr lang="en-US" sz="1200" dirty="0" smtClean="0"/>
              <a:t>+ Machine learning</a:t>
            </a:r>
          </a:p>
          <a:p>
            <a:r>
              <a:rPr lang="en-US" sz="1200" dirty="0" smtClean="0"/>
              <a:t>+ Artificial Intelligence</a:t>
            </a:r>
          </a:p>
          <a:p>
            <a:r>
              <a:rPr lang="en-US" sz="1200" dirty="0" smtClean="0"/>
              <a:t>+ Search engine algorithm</a:t>
            </a:r>
          </a:p>
          <a:p>
            <a:pPr marL="285750" indent="-285750">
              <a:buFontTx/>
              <a:buChar char="-"/>
            </a:pPr>
            <a:r>
              <a:rPr lang="en-US" sz="1200" b="1" dirty="0" smtClean="0"/>
              <a:t>Verification:</a:t>
            </a:r>
            <a:endParaRPr lang="en-US" sz="1200" b="1" dirty="0"/>
          </a:p>
          <a:p>
            <a:r>
              <a:rPr lang="en-US" sz="1200" dirty="0"/>
              <a:t>+ Geo-location of the item </a:t>
            </a:r>
          </a:p>
          <a:p>
            <a:r>
              <a:rPr lang="en-US" sz="1200" dirty="0"/>
              <a:t>+ Bar-code of the </a:t>
            </a:r>
            <a:r>
              <a:rPr lang="en-US" sz="1200" dirty="0" smtClean="0"/>
              <a:t>item</a:t>
            </a:r>
          </a:p>
          <a:p>
            <a:pPr marL="171450" indent="-171450">
              <a:buFontTx/>
              <a:buChar char="-"/>
            </a:pPr>
            <a:r>
              <a:rPr lang="en-US" sz="1200" b="1" dirty="0" smtClean="0"/>
              <a:t>User contribution:</a:t>
            </a:r>
          </a:p>
          <a:p>
            <a:r>
              <a:rPr lang="en-US" sz="1200" dirty="0" smtClean="0"/>
              <a:t>+ User may category manual </a:t>
            </a:r>
          </a:p>
          <a:p>
            <a:r>
              <a:rPr lang="en-US" sz="1200" dirty="0" smtClean="0"/>
              <a:t>+ Vote the responded information</a:t>
            </a:r>
          </a:p>
          <a:p>
            <a:r>
              <a:rPr lang="en-US" sz="1200" dirty="0" smtClean="0"/>
              <a:t>+ Comment and make the hashtag</a:t>
            </a:r>
          </a:p>
          <a:p>
            <a:r>
              <a:rPr lang="en-US" sz="1200" b="1" dirty="0" smtClean="0"/>
              <a:t>-    Updated</a:t>
            </a:r>
            <a:endParaRPr lang="en-US" sz="1200" dirty="0" smtClean="0"/>
          </a:p>
          <a:p>
            <a:r>
              <a:rPr lang="en-US" sz="1200" dirty="0" smtClean="0"/>
              <a:t>------------------------------------</a:t>
            </a:r>
            <a:endParaRPr lang="en-US" sz="1200" dirty="0"/>
          </a:p>
          <a:p>
            <a:r>
              <a:rPr lang="en-US" sz="1200" b="1" dirty="0" smtClean="0">
                <a:solidFill>
                  <a:srgbClr val="FF0000"/>
                </a:solidFill>
              </a:rPr>
              <a:t>SERVER</a:t>
            </a:r>
          </a:p>
          <a:p>
            <a:r>
              <a:rPr lang="en-US" sz="1200" dirty="0" smtClean="0"/>
              <a:t>+ Recommendation system</a:t>
            </a:r>
          </a:p>
          <a:p>
            <a:r>
              <a:rPr lang="en-US" sz="1200" dirty="0" smtClean="0"/>
              <a:t>+ Reinforcement Learning</a:t>
            </a:r>
            <a:endParaRPr lang="en-US" sz="1200" dirty="0"/>
          </a:p>
          <a:p>
            <a:r>
              <a:rPr lang="en-US" sz="1200" dirty="0"/>
              <a:t>+ Machine learning</a:t>
            </a:r>
          </a:p>
          <a:p>
            <a:r>
              <a:rPr lang="en-US" sz="1200" dirty="0"/>
              <a:t>+ Artificial Intelligence</a:t>
            </a:r>
          </a:p>
          <a:p>
            <a:r>
              <a:rPr lang="en-US" sz="1200" dirty="0"/>
              <a:t>+ Search engine algorithm</a:t>
            </a:r>
          </a:p>
          <a:p>
            <a:endParaRPr lang="en-US" sz="1200" dirty="0" smtClean="0"/>
          </a:p>
          <a:p>
            <a:endParaRPr lang="en-US" sz="1200" dirty="0"/>
          </a:p>
        </p:txBody>
      </p:sp>
      <p:sp>
        <p:nvSpPr>
          <p:cNvPr id="43" name="Rounded Rectangle 42"/>
          <p:cNvSpPr/>
          <p:nvPr/>
        </p:nvSpPr>
        <p:spPr>
          <a:xfrm>
            <a:off x="1424198" y="93636"/>
            <a:ext cx="3226011" cy="2644050"/>
          </a:xfrm>
          <a:prstGeom prst="roundRect">
            <a:avLst>
              <a:gd name="adj" fmla="val 730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5757451" y="4065584"/>
            <a:ext cx="3226011" cy="2644050"/>
          </a:xfrm>
          <a:prstGeom prst="roundRect">
            <a:avLst>
              <a:gd name="adj" fmla="val 730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Left-Right Arrow 44"/>
          <p:cNvSpPr/>
          <p:nvPr/>
        </p:nvSpPr>
        <p:spPr>
          <a:xfrm>
            <a:off x="4820184" y="775819"/>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Left-Right Arrow 45"/>
          <p:cNvSpPr/>
          <p:nvPr/>
        </p:nvSpPr>
        <p:spPr>
          <a:xfrm>
            <a:off x="9199752" y="4906672"/>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Left-Right Arrow 48"/>
          <p:cNvSpPr/>
          <p:nvPr/>
        </p:nvSpPr>
        <p:spPr>
          <a:xfrm>
            <a:off x="4948301" y="1923093"/>
            <a:ext cx="2243073"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53" name="Picture 2" descr="Image result for bibliomond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12371" y="1349872"/>
            <a:ext cx="1047263" cy="415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842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plan</a:t>
            </a:r>
            <a:endParaRPr lang="en-US" dirty="0"/>
          </a:p>
        </p:txBody>
      </p:sp>
      <p:pic>
        <p:nvPicPr>
          <p:cNvPr id="7" name="Picture 6"/>
          <p:cNvPicPr>
            <a:picLocks noChangeAspect="1"/>
          </p:cNvPicPr>
          <p:nvPr/>
        </p:nvPicPr>
        <p:blipFill>
          <a:blip r:embed="rId2"/>
          <a:stretch>
            <a:fillRect/>
          </a:stretch>
        </p:blipFill>
        <p:spPr>
          <a:xfrm>
            <a:off x="4215298" y="1514766"/>
            <a:ext cx="6000750" cy="4257675"/>
          </a:xfrm>
          <a:prstGeom prst="roundRect">
            <a:avLst>
              <a:gd name="adj" fmla="val 333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61507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lstStyle/>
          <a:p>
            <a:r>
              <a:rPr lang="en-CA" dirty="0" smtClean="0"/>
              <a:t>Semantic </a:t>
            </a:r>
            <a:r>
              <a:rPr lang="en-CA" dirty="0"/>
              <a:t>Metadata Enrichment</a:t>
            </a:r>
            <a:endParaRPr lang="en-US" dirty="0"/>
          </a:p>
        </p:txBody>
      </p:sp>
    </p:spTree>
    <p:extLst>
      <p:ext uri="{BB962C8B-B14F-4D97-AF65-F5344CB8AC3E}">
        <p14:creationId xmlns:p14="http://schemas.microsoft.com/office/powerpoint/2010/main" val="32626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98928" y="2890119"/>
            <a:ext cx="7876903" cy="1325563"/>
          </a:xfrm>
        </p:spPr>
        <p:txBody>
          <a:bodyPr/>
          <a:lstStyle/>
          <a:p>
            <a:r>
              <a:rPr lang="en-US" dirty="0" smtClean="0"/>
              <a:t>Thank you</a:t>
            </a:r>
            <a:endParaRPr lang="en-US" dirty="0"/>
          </a:p>
        </p:txBody>
      </p:sp>
    </p:spTree>
    <p:extLst>
      <p:ext uri="{BB962C8B-B14F-4D97-AF65-F5344CB8AC3E}">
        <p14:creationId xmlns:p14="http://schemas.microsoft.com/office/powerpoint/2010/main" val="2984033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p:txBody>
          <a:bodyPr/>
          <a:lstStyle/>
          <a:p>
            <a:r>
              <a:rPr lang="en-CA" dirty="0"/>
              <a:t>Holographic Knowledgeable Assistant</a:t>
            </a:r>
            <a:endParaRPr lang="en-US" dirty="0"/>
          </a:p>
        </p:txBody>
      </p:sp>
    </p:spTree>
    <p:extLst>
      <p:ext uri="{BB962C8B-B14F-4D97-AF65-F5344CB8AC3E}">
        <p14:creationId xmlns:p14="http://schemas.microsoft.com/office/powerpoint/2010/main" val="543777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p:txBody>
          <a:bodyPr/>
          <a:lstStyle/>
          <a:p>
            <a:r>
              <a:rPr lang="en-CA" dirty="0"/>
              <a:t>Learning Interactive Semantic Search</a:t>
            </a:r>
            <a:endParaRPr lang="en-US" dirty="0"/>
          </a:p>
        </p:txBody>
      </p:sp>
    </p:spTree>
    <p:extLst>
      <p:ext uri="{BB962C8B-B14F-4D97-AF65-F5344CB8AC3E}">
        <p14:creationId xmlns:p14="http://schemas.microsoft.com/office/powerpoint/2010/main" val="4141089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Artificial intelligence (AI) forecast</a:t>
            </a:r>
            <a:br>
              <a:rPr lang="en-US" dirty="0"/>
            </a:br>
            <a:endParaRPr lang="en-US" dirty="0"/>
          </a:p>
        </p:txBody>
      </p:sp>
      <p:pic>
        <p:nvPicPr>
          <p:cNvPr id="4" name="Picture 3"/>
          <p:cNvPicPr>
            <a:picLocks noChangeAspect="1"/>
          </p:cNvPicPr>
          <p:nvPr/>
        </p:nvPicPr>
        <p:blipFill>
          <a:blip r:embed="rId2"/>
          <a:stretch>
            <a:fillRect/>
          </a:stretch>
        </p:blipFill>
        <p:spPr>
          <a:xfrm>
            <a:off x="3207715" y="1621698"/>
            <a:ext cx="4091009" cy="2356108"/>
          </a:xfrm>
          <a:prstGeom prst="roundRect">
            <a:avLst>
              <a:gd name="adj" fmla="val 2020"/>
            </a:avLst>
          </a:prstGeom>
          <a:solidFill>
            <a:srgbClr val="FFFFFF">
              <a:shade val="85000"/>
            </a:srgbClr>
          </a:solidFill>
          <a:ln>
            <a:noFill/>
          </a:ln>
          <a:effectLst>
            <a:reflection blurRad="12700" stA="38000" endPos="28000" dist="5000" dir="5400000" sy="-100000" algn="bl" rotWithShape="0"/>
          </a:effectLst>
        </p:spPr>
      </p:pic>
      <p:sp>
        <p:nvSpPr>
          <p:cNvPr id="5" name="TextBox 4"/>
          <p:cNvSpPr txBox="1"/>
          <p:nvPr/>
        </p:nvSpPr>
        <p:spPr>
          <a:xfrm>
            <a:off x="10058401" y="6453667"/>
            <a:ext cx="1295098" cy="276999"/>
          </a:xfrm>
          <a:prstGeom prst="rect">
            <a:avLst/>
          </a:prstGeom>
          <a:noFill/>
        </p:spPr>
        <p:txBody>
          <a:bodyPr wrap="none" rtlCol="0">
            <a:spAutoFit/>
          </a:bodyPr>
          <a:lstStyle/>
          <a:p>
            <a:r>
              <a:rPr lang="en-US" sz="1200" dirty="0" smtClean="0"/>
              <a:t>Source: </a:t>
            </a:r>
            <a:r>
              <a:rPr lang="en-US" sz="1200" dirty="0" err="1" smtClean="0"/>
              <a:t>Tractica</a:t>
            </a:r>
            <a:endParaRPr lang="en-US" sz="1200" dirty="0"/>
          </a:p>
        </p:txBody>
      </p:sp>
      <p:pic>
        <p:nvPicPr>
          <p:cNvPr id="7" name="Picture 6"/>
          <p:cNvPicPr>
            <a:picLocks noChangeAspect="1"/>
          </p:cNvPicPr>
          <p:nvPr/>
        </p:nvPicPr>
        <p:blipFill>
          <a:blip r:embed="rId3"/>
          <a:stretch>
            <a:fillRect/>
          </a:stretch>
        </p:blipFill>
        <p:spPr>
          <a:xfrm>
            <a:off x="7661188" y="3402228"/>
            <a:ext cx="4164645" cy="2503297"/>
          </a:xfrm>
          <a:prstGeom prst="roundRect">
            <a:avLst>
              <a:gd name="adj" fmla="val 4316"/>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74210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95897" y="-198443"/>
            <a:ext cx="8623663" cy="1325563"/>
          </a:xfrm>
        </p:spPr>
        <p:txBody>
          <a:bodyPr/>
          <a:lstStyle/>
          <a:p>
            <a:r>
              <a:rPr lang="en-US" dirty="0"/>
              <a:t>AI virtual </a:t>
            </a:r>
            <a:r>
              <a:rPr lang="en-US" dirty="0" smtClean="0"/>
              <a:t>assistants</a:t>
            </a:r>
            <a:endParaRPr lang="en-US" dirty="0"/>
          </a:p>
        </p:txBody>
      </p:sp>
      <p:pic>
        <p:nvPicPr>
          <p:cNvPr id="6" name="Picture 5"/>
          <p:cNvPicPr>
            <a:picLocks noChangeAspect="1"/>
          </p:cNvPicPr>
          <p:nvPr/>
        </p:nvPicPr>
        <p:blipFill>
          <a:blip r:embed="rId3"/>
          <a:stretch>
            <a:fillRect/>
          </a:stretch>
        </p:blipFill>
        <p:spPr>
          <a:xfrm>
            <a:off x="4916090" y="879853"/>
            <a:ext cx="5939396" cy="4447928"/>
          </a:xfrm>
          <a:prstGeom prst="rect">
            <a:avLst/>
          </a:prstGeom>
        </p:spPr>
      </p:pic>
      <p:sp>
        <p:nvSpPr>
          <p:cNvPr id="7" name="TextBox 6"/>
          <p:cNvSpPr txBox="1"/>
          <p:nvPr/>
        </p:nvSpPr>
        <p:spPr>
          <a:xfrm>
            <a:off x="9459263" y="6450231"/>
            <a:ext cx="2643159" cy="276999"/>
          </a:xfrm>
          <a:prstGeom prst="rect">
            <a:avLst/>
          </a:prstGeom>
          <a:noFill/>
        </p:spPr>
        <p:txBody>
          <a:bodyPr wrap="none" rtlCol="0">
            <a:spAutoFit/>
          </a:bodyPr>
          <a:lstStyle/>
          <a:p>
            <a:r>
              <a:rPr lang="en-US" sz="1200" dirty="0" smtClean="0"/>
              <a:t>Source: http</a:t>
            </a:r>
            <a:r>
              <a:rPr lang="en-US" sz="1200" dirty="0"/>
              <a:t>://www.cogniview.com</a:t>
            </a:r>
          </a:p>
        </p:txBody>
      </p:sp>
      <p:pic>
        <p:nvPicPr>
          <p:cNvPr id="2052" name="Picture 4" descr="Image result for question mar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2733" y="5434784"/>
            <a:ext cx="1157680" cy="1153946"/>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ular Callout 8"/>
          <p:cNvSpPr/>
          <p:nvPr/>
        </p:nvSpPr>
        <p:spPr>
          <a:xfrm>
            <a:off x="1744825" y="5441206"/>
            <a:ext cx="5187820" cy="1147524"/>
          </a:xfrm>
          <a:prstGeom prst="wedgeRoundRectCallout">
            <a:avLst>
              <a:gd name="adj1" fmla="val -55905"/>
              <a:gd name="adj2" fmla="val -6614"/>
              <a:gd name="adj3" fmla="val 16667"/>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en-US" dirty="0" smtClean="0"/>
              <a:t>- Could you explain and show me more information of the new items which I have not seen yet? </a:t>
            </a:r>
            <a:r>
              <a:rPr lang="en-US" smtClean="0"/>
              <a:t>(WIT)</a:t>
            </a:r>
            <a:endParaRPr lang="en-US" dirty="0"/>
          </a:p>
        </p:txBody>
      </p:sp>
    </p:spTree>
    <p:extLst>
      <p:ext uri="{BB962C8B-B14F-4D97-AF65-F5344CB8AC3E}">
        <p14:creationId xmlns:p14="http://schemas.microsoft.com/office/powerpoint/2010/main" val="34572355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26658" y="74645"/>
            <a:ext cx="5170008" cy="2708793"/>
          </a:xfrm>
          <a:prstGeom prst="rect">
            <a:avLst/>
          </a:prstGeom>
        </p:spPr>
      </p:pic>
      <p:pic>
        <p:nvPicPr>
          <p:cNvPr id="5" name="Picture 4"/>
          <p:cNvPicPr>
            <a:picLocks noChangeAspect="1"/>
          </p:cNvPicPr>
          <p:nvPr/>
        </p:nvPicPr>
        <p:blipFill>
          <a:blip r:embed="rId3"/>
          <a:stretch>
            <a:fillRect/>
          </a:stretch>
        </p:blipFill>
        <p:spPr>
          <a:xfrm>
            <a:off x="6511663" y="2970584"/>
            <a:ext cx="5224973" cy="3365967"/>
          </a:xfrm>
          <a:prstGeom prst="rect">
            <a:avLst/>
          </a:prstGeom>
        </p:spPr>
      </p:pic>
      <p:sp>
        <p:nvSpPr>
          <p:cNvPr id="2" name="Down Arrow 1"/>
          <p:cNvSpPr/>
          <p:nvPr/>
        </p:nvSpPr>
        <p:spPr>
          <a:xfrm>
            <a:off x="7900627" y="2068492"/>
            <a:ext cx="478811" cy="902092"/>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58212" y="5201331"/>
            <a:ext cx="1444376" cy="1047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73879" y="5201331"/>
            <a:ext cx="1829198" cy="102892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060802" y="5001606"/>
            <a:ext cx="1128835" cy="230832"/>
          </a:xfrm>
          <a:prstGeom prst="rect">
            <a:avLst/>
          </a:prstGeom>
          <a:noFill/>
        </p:spPr>
        <p:txBody>
          <a:bodyPr wrap="none" rtlCol="0">
            <a:spAutoFit/>
          </a:bodyPr>
          <a:lstStyle/>
          <a:p>
            <a:r>
              <a:rPr lang="en-US" sz="900" b="1" cap="all" dirty="0"/>
              <a:t>VIRTUAL </a:t>
            </a:r>
            <a:r>
              <a:rPr lang="en-US" sz="900" b="1" cap="all" dirty="0" smtClean="0"/>
              <a:t>REALITY</a:t>
            </a:r>
            <a:endParaRPr lang="en-US" sz="1200" dirty="0"/>
          </a:p>
        </p:txBody>
      </p:sp>
      <p:sp>
        <p:nvSpPr>
          <p:cNvPr id="9" name="TextBox 8"/>
          <p:cNvSpPr txBox="1"/>
          <p:nvPr/>
        </p:nvSpPr>
        <p:spPr>
          <a:xfrm>
            <a:off x="6903077" y="4970499"/>
            <a:ext cx="798617" cy="230832"/>
          </a:xfrm>
          <a:prstGeom prst="rect">
            <a:avLst/>
          </a:prstGeom>
          <a:noFill/>
        </p:spPr>
        <p:txBody>
          <a:bodyPr wrap="none" rtlCol="0">
            <a:spAutoFit/>
          </a:bodyPr>
          <a:lstStyle/>
          <a:p>
            <a:r>
              <a:rPr lang="en-US" sz="900" b="1" cap="all" dirty="0" smtClean="0"/>
              <a:t>hologram</a:t>
            </a:r>
            <a:endParaRPr lang="en-US" dirty="0"/>
          </a:p>
        </p:txBody>
      </p:sp>
      <p:sp>
        <p:nvSpPr>
          <p:cNvPr id="10" name="TextBox 9"/>
          <p:cNvSpPr txBox="1"/>
          <p:nvPr/>
        </p:nvSpPr>
        <p:spPr>
          <a:xfrm>
            <a:off x="8523113" y="4989996"/>
            <a:ext cx="1204176" cy="215444"/>
          </a:xfrm>
          <a:prstGeom prst="rect">
            <a:avLst/>
          </a:prstGeom>
          <a:noFill/>
        </p:spPr>
        <p:txBody>
          <a:bodyPr wrap="none" rtlCol="0">
            <a:spAutoFit/>
          </a:bodyPr>
          <a:lstStyle/>
          <a:p>
            <a:r>
              <a:rPr lang="en-US" sz="800" b="1" dirty="0" smtClean="0"/>
              <a:t>AUGMENTED</a:t>
            </a:r>
            <a:r>
              <a:rPr lang="en-US" sz="800" b="1" dirty="0"/>
              <a:t> </a:t>
            </a:r>
            <a:r>
              <a:rPr lang="en-US" sz="800" b="1" cap="all" dirty="0" smtClean="0"/>
              <a:t>REALITY</a:t>
            </a:r>
            <a:endParaRPr lang="en-US" sz="1100" b="1" dirty="0"/>
          </a:p>
        </p:txBody>
      </p:sp>
      <p:pic>
        <p:nvPicPr>
          <p:cNvPr id="11" name="Picture 2" descr="Image result for bibliomond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32830" y="3212399"/>
            <a:ext cx="599164" cy="23794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car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36401" y="1761143"/>
            <a:ext cx="626099" cy="62609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lated imag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86934" y="2193990"/>
            <a:ext cx="525031" cy="52503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panda icon"/>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433752" y="1967954"/>
            <a:ext cx="452071" cy="45207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lated imag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V="1">
            <a:off x="5527806" y="2454384"/>
            <a:ext cx="264637" cy="26463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shoes nike icon"/>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923024" y="1886799"/>
            <a:ext cx="533226" cy="533226"/>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Related imag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034687" y="2332800"/>
            <a:ext cx="421563" cy="421563"/>
          </a:xfrm>
          <a:prstGeom prst="rect">
            <a:avLst/>
          </a:prstGeom>
          <a:noFill/>
          <a:extLst>
            <a:ext uri="{909E8E84-426E-40DD-AFC4-6F175D3DCCD1}">
              <a14:hiddenFill xmlns:a14="http://schemas.microsoft.com/office/drawing/2010/main">
                <a:solidFill>
                  <a:srgbClr val="FFFFFF"/>
                </a:solidFill>
              </a14:hiddenFill>
            </a:ext>
          </a:extLst>
        </p:spPr>
      </p:pic>
      <p:sp>
        <p:nvSpPr>
          <p:cNvPr id="6" name="Curved Right Arrow 5"/>
          <p:cNvSpPr/>
          <p:nvPr/>
        </p:nvSpPr>
        <p:spPr>
          <a:xfrm rot="1417557">
            <a:off x="5614196" y="3620742"/>
            <a:ext cx="647017" cy="1385184"/>
          </a:xfrm>
          <a:prstGeom prst="curvedRightArrow">
            <a:avLst>
              <a:gd name="adj1" fmla="val 25000"/>
              <a:gd name="adj2" fmla="val 33920"/>
              <a:gd name="adj3" fmla="val 25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7" name="Picture 2" descr="Related imag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531830" y="2029663"/>
            <a:ext cx="371247" cy="247498"/>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4" descr="Image result for tree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Related image"/>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567913" y="2344386"/>
            <a:ext cx="327213" cy="32721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914400" y="1244375"/>
            <a:ext cx="1293944" cy="369332"/>
          </a:xfrm>
          <a:prstGeom prst="rect">
            <a:avLst/>
          </a:prstGeom>
          <a:noFill/>
        </p:spPr>
        <p:txBody>
          <a:bodyPr wrap="none" rtlCol="0">
            <a:spAutoFit/>
          </a:bodyPr>
          <a:lstStyle/>
          <a:p>
            <a:r>
              <a:rPr lang="en-US" b="1" dirty="0" smtClean="0"/>
              <a:t>PROBLEM?</a:t>
            </a:r>
            <a:endParaRPr lang="en-US" b="1" dirty="0"/>
          </a:p>
        </p:txBody>
      </p:sp>
    </p:spTree>
    <p:extLst>
      <p:ext uri="{BB962C8B-B14F-4D97-AF65-F5344CB8AC3E}">
        <p14:creationId xmlns:p14="http://schemas.microsoft.com/office/powerpoint/2010/main" val="1160405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p:txBody>
          <a:bodyPr>
            <a:normAutofit fontScale="92500" lnSpcReduction="10000"/>
          </a:bodyPr>
          <a:lstStyle/>
          <a:p>
            <a:pPr algn="just">
              <a:lnSpc>
                <a:spcPct val="150000"/>
              </a:lnSpc>
              <a:spcBef>
                <a:spcPts val="1200"/>
              </a:spcBef>
            </a:pPr>
            <a:r>
              <a:rPr lang="en-US" sz="1800" dirty="0" smtClean="0"/>
              <a:t>Content based image retrieval (</a:t>
            </a:r>
            <a:r>
              <a:rPr lang="en-US" sz="1800" dirty="0" smtClean="0">
                <a:hlinkClick r:id="rId2" action="ppaction://hlinkfile"/>
              </a:rPr>
              <a:t>CBIR</a:t>
            </a:r>
            <a:r>
              <a:rPr lang="en-US" sz="1800" dirty="0" smtClean="0"/>
              <a:t>) is an important research area for manipulating large multimedia databases and digital library characterized by automatic indexing of images based on their own visual features, CBIR uses featured include [1] color, texture, shape, and edge information</a:t>
            </a:r>
          </a:p>
          <a:p>
            <a:pPr algn="just">
              <a:lnSpc>
                <a:spcPct val="150000"/>
              </a:lnSpc>
              <a:spcBef>
                <a:spcPts val="1200"/>
              </a:spcBef>
            </a:pPr>
            <a:r>
              <a:rPr lang="en-US" sz="1800" dirty="0"/>
              <a:t>The features were classified using the random forest classifier and provided 74.7% accuracy for the RGB data[2].  Spare coding [3] and clustering based convolutional extractors [4],[5] have increased the classification performance to 85.2</a:t>
            </a:r>
            <a:r>
              <a:rPr lang="en-US" sz="1800" dirty="0" smtClean="0"/>
              <a:t>%</a:t>
            </a:r>
          </a:p>
          <a:p>
            <a:pPr algn="just">
              <a:lnSpc>
                <a:spcPct val="150000"/>
              </a:lnSpc>
              <a:spcBef>
                <a:spcPts val="1200"/>
              </a:spcBef>
            </a:pPr>
            <a:r>
              <a:rPr lang="en-US" sz="1800" dirty="0"/>
              <a:t>The visualizations in [6][7] indicates that, as the distribution of objects is transformed from overlapped space to separable space in a deep network</a:t>
            </a:r>
            <a:r>
              <a:rPr lang="en-US" sz="1800" dirty="0" smtClean="0"/>
              <a:t>, </a:t>
            </a:r>
            <a:r>
              <a:rPr lang="en-US" sz="1800" dirty="0"/>
              <a:t>intermediate representations can be used as generic features to semantically describe the object in the input image</a:t>
            </a:r>
          </a:p>
          <a:p>
            <a:pPr marL="0" indent="0" algn="just">
              <a:lnSpc>
                <a:spcPct val="150000"/>
              </a:lnSpc>
              <a:spcBef>
                <a:spcPts val="1200"/>
              </a:spcBef>
              <a:buNone/>
            </a:pPr>
            <a:endParaRPr lang="en-US" sz="1800" dirty="0"/>
          </a:p>
          <a:p>
            <a:pPr algn="just">
              <a:lnSpc>
                <a:spcPct val="150000"/>
              </a:lnSpc>
              <a:spcBef>
                <a:spcPts val="1200"/>
              </a:spcBef>
            </a:pPr>
            <a:endParaRPr lang="en-US" sz="1800" dirty="0" smtClean="0"/>
          </a:p>
          <a:p>
            <a:pPr algn="just">
              <a:lnSpc>
                <a:spcPct val="150000"/>
              </a:lnSpc>
              <a:spcBef>
                <a:spcPts val="1200"/>
              </a:spcBef>
            </a:pPr>
            <a:endParaRPr lang="en-US" sz="1800" dirty="0"/>
          </a:p>
          <a:p>
            <a:pPr algn="just">
              <a:lnSpc>
                <a:spcPct val="150000"/>
              </a:lnSpc>
              <a:spcBef>
                <a:spcPts val="1200"/>
              </a:spcBef>
            </a:pPr>
            <a:endParaRPr lang="en-US" sz="1800" dirty="0" smtClean="0"/>
          </a:p>
        </p:txBody>
      </p:sp>
      <p:sp>
        <p:nvSpPr>
          <p:cNvPr id="4" name="Content Placeholder 2"/>
          <p:cNvSpPr txBox="1">
            <a:spLocks/>
          </p:cNvSpPr>
          <p:nvPr/>
        </p:nvSpPr>
        <p:spPr>
          <a:xfrm>
            <a:off x="3095897" y="5041556"/>
            <a:ext cx="8623663" cy="11876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p:txBody>
      </p:sp>
    </p:spTree>
    <p:extLst>
      <p:ext uri="{BB962C8B-B14F-4D97-AF65-F5344CB8AC3E}">
        <p14:creationId xmlns:p14="http://schemas.microsoft.com/office/powerpoint/2010/main" val="3591893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8" id="{DABEB7E4-FBD7-C94F-9D7C-453E867EFB64}" vid="{9B141126-495E-6545-A756-93C48DDBAC65}"/>
    </a:ext>
  </a:extLst>
</a:theme>
</file>

<file path=docProps/app.xml><?xml version="1.0" encoding="utf-8"?>
<Properties xmlns="http://schemas.openxmlformats.org/officeDocument/2006/extended-properties" xmlns:vt="http://schemas.openxmlformats.org/officeDocument/2006/docPropsVTypes">
  <Template>AI-PowerPoint-Template</Template>
  <TotalTime>1467</TotalTime>
  <Words>1976</Words>
  <Application>Microsoft Office PowerPoint</Application>
  <PresentationFormat>Widescreen</PresentationFormat>
  <Paragraphs>192</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Trebuchet MS</vt:lpstr>
      <vt:lpstr>Wingdings</vt:lpstr>
      <vt:lpstr>Office Theme</vt:lpstr>
      <vt:lpstr>A Learning Interactive Semantic Search Engine based on Semantic Metadata Enrichment and Optimized Holographic Knowledgeable Assistant (LUCY) </vt:lpstr>
      <vt:lpstr>Outline</vt:lpstr>
      <vt:lpstr>Definitions</vt:lpstr>
      <vt:lpstr>Definitions</vt:lpstr>
      <vt:lpstr>Definitions</vt:lpstr>
      <vt:lpstr>Artificial intelligence (AI) forecast </vt:lpstr>
      <vt:lpstr>AI virtual assistants</vt:lpstr>
      <vt:lpstr>PowerPoint Presentation</vt:lpstr>
      <vt:lpstr>Literature review</vt:lpstr>
      <vt:lpstr>Literature review</vt:lpstr>
      <vt:lpstr>Literature review</vt:lpstr>
      <vt:lpstr>Literature review</vt:lpstr>
      <vt:lpstr>Literature review</vt:lpstr>
      <vt:lpstr>Original works and Limitation</vt:lpstr>
      <vt:lpstr>Challenges</vt:lpstr>
      <vt:lpstr>Challenges</vt:lpstr>
      <vt:lpstr>Proposed idea</vt:lpstr>
      <vt:lpstr>Proposed solution</vt:lpstr>
      <vt:lpstr>Proposed solution</vt:lpstr>
      <vt:lpstr>Proposed solution</vt:lpstr>
      <vt:lpstr>Proposed solution</vt:lpstr>
      <vt:lpstr>Proposed solution</vt:lpstr>
      <vt:lpstr>Hologram</vt:lpstr>
      <vt:lpstr>Augmented reality</vt:lpstr>
      <vt:lpstr>Virtual reality</vt:lpstr>
      <vt:lpstr>Objectives</vt:lpstr>
      <vt:lpstr>Methodology</vt:lpstr>
      <vt:lpstr>PowerPoint Presentation</vt:lpstr>
      <vt:lpstr>Study plan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it?</dc:title>
  <dc:creator>Do Dung Vu</dc:creator>
  <cp:lastModifiedBy>Fadi Hajj</cp:lastModifiedBy>
  <cp:revision>278</cp:revision>
  <dcterms:created xsi:type="dcterms:W3CDTF">2018-01-21T17:44:23Z</dcterms:created>
  <dcterms:modified xsi:type="dcterms:W3CDTF">2018-02-23T21:13:31Z</dcterms:modified>
</cp:coreProperties>
</file>