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9" r:id="rId6"/>
    <p:sldId id="270" r:id="rId7"/>
    <p:sldId id="265" r:id="rId8"/>
    <p:sldId id="267" r:id="rId9"/>
    <p:sldId id="268" r:id="rId10"/>
    <p:sldId id="261" r:id="rId11"/>
    <p:sldId id="262" r:id="rId12"/>
    <p:sldId id="263" r:id="rId13"/>
    <p:sldId id="26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66" d="100"/>
          <a:sy n="66" d="100"/>
        </p:scale>
        <p:origin x="918" y="118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095896" y="1083174"/>
            <a:ext cx="8623663" cy="2387600"/>
          </a:xfrm>
        </p:spPr>
        <p:txBody>
          <a:bodyPr anchor="b">
            <a:normAutofit/>
          </a:bodyPr>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3095896" y="3562849"/>
            <a:ext cx="8623663"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76D79ED-3FA7-4EF8-964B-EB8BCFAB02F8}" type="datetimeFigureOut">
              <a:rPr lang="en-US" smtClean="0"/>
              <a:t>1/30/2018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7243790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6D79ED-3FA7-4EF8-964B-EB8BCFAB02F8}" type="datetimeFigureOut">
              <a:rPr lang="en-US" smtClean="0"/>
              <a:t>1/30/2018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975256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095896" y="1709738"/>
            <a:ext cx="8251553" cy="2852737"/>
          </a:xfrm>
        </p:spPr>
        <p:txBody>
          <a:bodyPr anchor="b">
            <a:normAutofit/>
          </a:bodyPr>
          <a:lstStyle>
            <a:lvl1pPr algn="l">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3095896" y="4589463"/>
            <a:ext cx="8251553"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76D79ED-3FA7-4EF8-964B-EB8BCFAB02F8}" type="datetimeFigureOut">
              <a:rPr lang="en-US" smtClean="0"/>
              <a:t>1/30/2018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831346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95897" y="1825625"/>
            <a:ext cx="420624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421880" y="1825625"/>
            <a:ext cx="429768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76D79ED-3FA7-4EF8-964B-EB8BCFAB02F8}" type="datetimeFigureOut">
              <a:rPr lang="en-US" smtClean="0"/>
              <a:t>1/30/2018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813249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95897" y="352062"/>
            <a:ext cx="8623663"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3095894" y="1668100"/>
            <a:ext cx="43891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095895" y="2492012"/>
            <a:ext cx="438912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7602583" y="1668100"/>
            <a:ext cx="411697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602583" y="2492012"/>
            <a:ext cx="411697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76D79ED-3FA7-4EF8-964B-EB8BCFAB02F8}" type="datetimeFigureOut">
              <a:rPr lang="en-US" smtClean="0"/>
              <a:t>1/30/2018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3140711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76D79ED-3FA7-4EF8-964B-EB8BCFAB02F8}" type="datetimeFigureOut">
              <a:rPr lang="en-US" smtClean="0"/>
              <a:t>1/30/2018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27617360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6D79ED-3FA7-4EF8-964B-EB8BCFAB02F8}" type="datetimeFigureOut">
              <a:rPr lang="en-US" smtClean="0"/>
              <a:t>1/30/2018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29385542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95897" y="465138"/>
            <a:ext cx="3099980" cy="1600200"/>
          </a:xfrm>
        </p:spPr>
        <p:txBody>
          <a:bodyPr anchor="ctr"/>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6348548" y="465138"/>
            <a:ext cx="5371011"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3095897" y="2065338"/>
            <a:ext cx="309998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6D79ED-3FA7-4EF8-964B-EB8BCFAB02F8}" type="datetimeFigureOut">
              <a:rPr lang="en-US" smtClean="0"/>
              <a:t>1/30/2018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2884626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95897" y="457200"/>
            <a:ext cx="2677886" cy="1600200"/>
          </a:xfrm>
        </p:spPr>
        <p:txBody>
          <a:bodyPr anchor="ctr"/>
          <a:lstStyle>
            <a:lvl1pPr>
              <a:defRPr sz="3200"/>
            </a:lvl1pPr>
          </a:lstStyle>
          <a:p>
            <a:r>
              <a:rPr lang="en-US" smtClean="0"/>
              <a:t>Click to edit Master title style</a:t>
            </a:r>
            <a:endParaRPr lang="en-US" dirty="0"/>
          </a:p>
        </p:txBody>
      </p:sp>
      <p:sp>
        <p:nvSpPr>
          <p:cNvPr id="3" name="Picture Placeholder 2"/>
          <p:cNvSpPr>
            <a:spLocks noGrp="1"/>
          </p:cNvSpPr>
          <p:nvPr>
            <p:ph type="pic" idx="1"/>
          </p:nvPr>
        </p:nvSpPr>
        <p:spPr>
          <a:xfrm>
            <a:off x="5909852" y="457200"/>
            <a:ext cx="5809707"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3095897" y="2057400"/>
            <a:ext cx="2677886"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6D79ED-3FA7-4EF8-964B-EB8BCFAB02F8}" type="datetimeFigureOut">
              <a:rPr lang="en-US" smtClean="0"/>
              <a:t>1/30/2018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41100549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95897" y="417376"/>
            <a:ext cx="8623663"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3095897" y="1841862"/>
            <a:ext cx="8623663" cy="438735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3095897" y="6356349"/>
            <a:ext cx="2183674"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6D79ED-3FA7-4EF8-964B-EB8BCFAB02F8}" type="datetimeFigureOut">
              <a:rPr lang="en-US" smtClean="0"/>
              <a:t>1/30/2018</a:t>
            </a:fld>
            <a:endParaRPr lang="en-US"/>
          </a:p>
        </p:txBody>
      </p:sp>
      <p:sp>
        <p:nvSpPr>
          <p:cNvPr id="5" name="Footer Placeholder 4"/>
          <p:cNvSpPr>
            <a:spLocks noGrp="1"/>
          </p:cNvSpPr>
          <p:nvPr>
            <p:ph type="ftr" sz="quarter" idx="3"/>
          </p:nvPr>
        </p:nvSpPr>
        <p:spPr>
          <a:xfrm>
            <a:off x="5909853" y="6356349"/>
            <a:ext cx="3275511"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815647" y="6356350"/>
            <a:ext cx="1903913"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F12CB2-7F2C-47B9-AE70-22A94B49F233}" type="slidenum">
              <a:rPr lang="en-US" smtClean="0"/>
              <a:t>‹#›</a:t>
            </a:fld>
            <a:endParaRPr lang="en-US"/>
          </a:p>
        </p:txBody>
      </p:sp>
      <p:pic>
        <p:nvPicPr>
          <p:cNvPr id="11" name="Picture 10"/>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rot="16200000">
            <a:off x="-610475" y="4914981"/>
            <a:ext cx="896556" cy="324395"/>
          </a:xfrm>
          <a:prstGeom prst="rect">
            <a:avLst/>
          </a:prstGeom>
        </p:spPr>
      </p:pic>
      <p:sp>
        <p:nvSpPr>
          <p:cNvPr id="12" name="TextBox 11"/>
          <p:cNvSpPr txBox="1"/>
          <p:nvPr userDrawn="1"/>
        </p:nvSpPr>
        <p:spPr>
          <a:xfrm rot="16200000">
            <a:off x="-2113768" y="2546065"/>
            <a:ext cx="3888671" cy="276999"/>
          </a:xfrm>
          <a:prstGeom prst="rect">
            <a:avLst/>
          </a:prstGeom>
          <a:noFill/>
        </p:spPr>
        <p:txBody>
          <a:bodyPr wrap="square" rtlCol="0" anchor="ctr">
            <a:spAutoFit/>
          </a:bodyPr>
          <a:lstStyle/>
          <a:p>
            <a:r>
              <a:rPr lang="bs-Latn-BA" sz="1200" dirty="0">
                <a:solidFill>
                  <a:schemeClr val="bg1">
                    <a:lumMod val="65000"/>
                  </a:schemeClr>
                </a:solidFill>
              </a:rPr>
              <a:t>Find</a:t>
            </a:r>
            <a:r>
              <a:rPr lang="bs-Latn-BA" sz="1200" baseline="0" dirty="0">
                <a:solidFill>
                  <a:schemeClr val="bg1">
                    <a:lumMod val="65000"/>
                  </a:schemeClr>
                </a:solidFill>
              </a:rPr>
              <a:t> m</a:t>
            </a:r>
            <a:r>
              <a:rPr lang="bs-Latn-BA" sz="1200" dirty="0">
                <a:solidFill>
                  <a:schemeClr val="bg1">
                    <a:lumMod val="65000"/>
                  </a:schemeClr>
                </a:solidFill>
              </a:rPr>
              <a:t>ore PowerPoint templates</a:t>
            </a:r>
            <a:r>
              <a:rPr lang="bs-Latn-BA" sz="1200" baseline="0" dirty="0">
                <a:solidFill>
                  <a:schemeClr val="bg1">
                    <a:lumMod val="65000"/>
                  </a:schemeClr>
                </a:solidFill>
              </a:rPr>
              <a:t> on </a:t>
            </a:r>
            <a:r>
              <a:rPr lang="bs-Latn-BA" sz="1200" b="1" baseline="0" dirty="0">
                <a:solidFill>
                  <a:schemeClr val="bg1">
                    <a:lumMod val="65000"/>
                  </a:schemeClr>
                </a:solidFill>
              </a:rPr>
              <a:t>prezentr.com</a:t>
            </a:r>
            <a:r>
              <a:rPr lang="bs-Latn-BA" sz="1200" baseline="0" dirty="0">
                <a:solidFill>
                  <a:schemeClr val="bg1">
                    <a:lumMod val="65000"/>
                  </a:schemeClr>
                </a:solidFill>
              </a:rPr>
              <a:t>!</a:t>
            </a:r>
            <a:endParaRPr lang="en-US" sz="1200" dirty="0">
              <a:solidFill>
                <a:schemeClr val="bg1">
                  <a:lumMod val="65000"/>
                </a:schemeClr>
              </a:solidFill>
            </a:endParaRPr>
          </a:p>
        </p:txBody>
      </p:sp>
    </p:spTree>
    <p:extLst>
      <p:ext uri="{BB962C8B-B14F-4D97-AF65-F5344CB8AC3E}">
        <p14:creationId xmlns:p14="http://schemas.microsoft.com/office/powerpoint/2010/main" val="12973494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ctr"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8" Type="http://schemas.openxmlformats.org/officeDocument/2006/relationships/image" Target="../media/image18.jpe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jpeg"/><Relationship Id="rId9" Type="http://schemas.openxmlformats.org/officeDocument/2006/relationships/image" Target="../media/image1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What is it?</a:t>
            </a:r>
            <a:endParaRPr lang="en-US" dirty="0"/>
          </a:p>
        </p:txBody>
      </p:sp>
      <p:sp>
        <p:nvSpPr>
          <p:cNvPr id="3" name="Subtitle 2"/>
          <p:cNvSpPr>
            <a:spLocks noGrp="1"/>
          </p:cNvSpPr>
          <p:nvPr>
            <p:ph type="subTitle" idx="1"/>
          </p:nvPr>
        </p:nvSpPr>
        <p:spPr>
          <a:xfrm>
            <a:off x="3095896" y="4662615"/>
            <a:ext cx="8623663" cy="1696996"/>
          </a:xfrm>
        </p:spPr>
        <p:txBody>
          <a:bodyPr>
            <a:normAutofit/>
          </a:bodyPr>
          <a:lstStyle/>
          <a:p>
            <a:r>
              <a:rPr lang="en-US" sz="2800" dirty="0" smtClean="0"/>
              <a:t>Student: Do Dung Vu</a:t>
            </a:r>
          </a:p>
          <a:p>
            <a:pPr algn="just"/>
            <a:endParaRPr lang="en-US" sz="2000" dirty="0" smtClean="0"/>
          </a:p>
          <a:p>
            <a:r>
              <a:rPr lang="en-US" sz="2000" b="1" dirty="0" smtClean="0"/>
              <a:t>Supervised by: Prof. Sylvie </a:t>
            </a:r>
            <a:r>
              <a:rPr lang="en-US" sz="2000" b="1" dirty="0" err="1" smtClean="0"/>
              <a:t>Ratté</a:t>
            </a:r>
            <a:r>
              <a:rPr lang="en-US" sz="2000" b="1" dirty="0" smtClean="0"/>
              <a:t> and Dr. Ronald </a:t>
            </a:r>
            <a:r>
              <a:rPr lang="en-US" sz="2000" b="1" dirty="0" err="1" smtClean="0"/>
              <a:t>Brisebois</a:t>
            </a:r>
            <a:endParaRPr lang="en-US" sz="2000" b="1" dirty="0" smtClean="0"/>
          </a:p>
        </p:txBody>
      </p:sp>
    </p:spTree>
    <p:extLst>
      <p:ext uri="{BB962C8B-B14F-4D97-AF65-F5344CB8AC3E}">
        <p14:creationId xmlns:p14="http://schemas.microsoft.com/office/powerpoint/2010/main" val="7209288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Identify and recognize the object with the “private feature” of artwork, specimen</a:t>
            </a:r>
          </a:p>
          <a:p>
            <a:pPr marL="0" indent="0">
              <a:buNone/>
            </a:pPr>
            <a:endParaRPr lang="en-US" dirty="0" smtClean="0"/>
          </a:p>
          <a:p>
            <a:r>
              <a:rPr lang="en-US" dirty="0" smtClean="0"/>
              <a:t>Faster handling of responding for real time used cases</a:t>
            </a:r>
          </a:p>
          <a:p>
            <a:pPr marL="0" indent="0">
              <a:buNone/>
            </a:pPr>
            <a:endParaRPr lang="en-US" dirty="0" smtClean="0"/>
          </a:p>
          <a:p>
            <a:r>
              <a:rPr lang="en-US" dirty="0"/>
              <a:t>Data authenticity, confidentiality, ready, and integrity for </a:t>
            </a:r>
            <a:r>
              <a:rPr lang="en-US" dirty="0" smtClean="0"/>
              <a:t>real time applications</a:t>
            </a:r>
          </a:p>
          <a:p>
            <a:pPr marL="0" indent="0">
              <a:buNone/>
            </a:pPr>
            <a:endParaRPr lang="en-US" dirty="0" smtClean="0"/>
          </a:p>
          <a:p>
            <a:r>
              <a:rPr lang="en-US" dirty="0" smtClean="0"/>
              <a:t>Updating meta-data based on the collected information from each node ( user)</a:t>
            </a:r>
          </a:p>
          <a:p>
            <a:endParaRPr lang="en-US" dirty="0"/>
          </a:p>
        </p:txBody>
      </p:sp>
    </p:spTree>
    <p:extLst>
      <p:ext uri="{BB962C8B-B14F-4D97-AF65-F5344CB8AC3E}">
        <p14:creationId xmlns:p14="http://schemas.microsoft.com/office/powerpoint/2010/main" val="34002010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Enhance privacy virtual assistance in Library and Museum </a:t>
            </a:r>
          </a:p>
          <a:p>
            <a:pPr marL="0" indent="0">
              <a:buNone/>
            </a:pPr>
            <a:endParaRPr lang="en-US" dirty="0" smtClean="0"/>
          </a:p>
          <a:p>
            <a:r>
              <a:rPr lang="en-US" dirty="0" smtClean="0"/>
              <a:t>Improve the accuracy and performance of object recognizing to detect the “private feature” of each artwork and specimen in the museum</a:t>
            </a:r>
          </a:p>
          <a:p>
            <a:pPr marL="0" indent="0">
              <a:buNone/>
            </a:pPr>
            <a:endParaRPr lang="en-US" dirty="0" smtClean="0"/>
          </a:p>
          <a:p>
            <a:r>
              <a:rPr lang="en-US" dirty="0" smtClean="0"/>
              <a:t>Design automatically category mechanism for object recognition, and application development as well as for detecting “private feature” of each artwork and specimen</a:t>
            </a:r>
          </a:p>
          <a:p>
            <a:pPr marL="0" indent="0">
              <a:buNone/>
            </a:pPr>
            <a:endParaRPr lang="en-US" dirty="0" smtClean="0"/>
          </a:p>
          <a:p>
            <a:r>
              <a:rPr lang="en-US" dirty="0" smtClean="0"/>
              <a:t>Develop algorithms and applications based on the given metadata of the library, museum, or open data</a:t>
            </a:r>
          </a:p>
          <a:p>
            <a:pPr marL="0" indent="0">
              <a:buNone/>
            </a:pPr>
            <a:endParaRPr lang="en-US" dirty="0"/>
          </a:p>
        </p:txBody>
      </p:sp>
    </p:spTree>
    <p:extLst>
      <p:ext uri="{BB962C8B-B14F-4D97-AF65-F5344CB8AC3E}">
        <p14:creationId xmlns:p14="http://schemas.microsoft.com/office/powerpoint/2010/main" val="23445408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Methodology</a:t>
            </a:r>
            <a:endParaRPr lang="en-US" dirty="0"/>
          </a:p>
        </p:txBody>
      </p:sp>
      <p:sp>
        <p:nvSpPr>
          <p:cNvPr id="3" name="Content Placeholder 2"/>
          <p:cNvSpPr>
            <a:spLocks noGrp="1"/>
          </p:cNvSpPr>
          <p:nvPr>
            <p:ph idx="1"/>
          </p:nvPr>
        </p:nvSpPr>
        <p:spPr/>
        <p:txBody>
          <a:bodyPr>
            <a:noAutofit/>
          </a:bodyPr>
          <a:lstStyle/>
          <a:p>
            <a:r>
              <a:rPr lang="en-US" sz="2000" dirty="0" smtClean="0"/>
              <a:t>Exploit the Artificial, Deep, Recurrent, Convolutional neural networks (ANN,DNN, RNN,CNN), Supervised, Unsupervised, and Deep reinforcement learning, search engine algorithm to improve the quality of object recognition.</a:t>
            </a:r>
          </a:p>
          <a:p>
            <a:pPr marL="0" indent="0">
              <a:buNone/>
            </a:pPr>
            <a:endParaRPr lang="en-US" sz="2000" dirty="0" smtClean="0"/>
          </a:p>
          <a:p>
            <a:r>
              <a:rPr lang="en-US" sz="2000" dirty="0" smtClean="0"/>
              <a:t>Build-up machine learning algorithms and artificial intelligence in order to recognize, analyze and make the explanation of a given object by using smartphone camera.</a:t>
            </a:r>
          </a:p>
          <a:p>
            <a:endParaRPr lang="en-US" sz="2000" dirty="0"/>
          </a:p>
          <a:p>
            <a:r>
              <a:rPr lang="en-US" sz="2000" dirty="0" smtClean="0"/>
              <a:t>Make the approximated verification method to confirm the accuracy of generated information </a:t>
            </a:r>
          </a:p>
          <a:p>
            <a:endParaRPr lang="en-US" sz="2000" dirty="0" smtClean="0"/>
          </a:p>
        </p:txBody>
      </p:sp>
    </p:spTree>
    <p:extLst>
      <p:ext uri="{BB962C8B-B14F-4D97-AF65-F5344CB8AC3E}">
        <p14:creationId xmlns:p14="http://schemas.microsoft.com/office/powerpoint/2010/main" val="16948122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Study plan</a:t>
            </a:r>
            <a:endParaRPr lang="en-US" dirty="0"/>
          </a:p>
        </p:txBody>
      </p:sp>
      <p:pic>
        <p:nvPicPr>
          <p:cNvPr id="7" name="Picture 6"/>
          <p:cNvPicPr>
            <a:picLocks noChangeAspect="1"/>
          </p:cNvPicPr>
          <p:nvPr/>
        </p:nvPicPr>
        <p:blipFill>
          <a:blip r:embed="rId2"/>
          <a:stretch>
            <a:fillRect/>
          </a:stretch>
        </p:blipFill>
        <p:spPr>
          <a:xfrm>
            <a:off x="4215298" y="1514766"/>
            <a:ext cx="6000750" cy="4257675"/>
          </a:xfrm>
          <a:prstGeom prst="roundRect">
            <a:avLst>
              <a:gd name="adj" fmla="val 333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1615073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smtClean="0"/>
              <a:t>Motivation</a:t>
            </a:r>
          </a:p>
          <a:p>
            <a:pPr lvl="1"/>
            <a:r>
              <a:rPr lang="en-US" dirty="0" smtClean="0"/>
              <a:t>Artificial intelligence (AI) forecast</a:t>
            </a:r>
          </a:p>
          <a:p>
            <a:pPr lvl="1"/>
            <a:r>
              <a:rPr lang="en-US" dirty="0" smtClean="0"/>
              <a:t>AI virtual assistance </a:t>
            </a:r>
          </a:p>
          <a:p>
            <a:r>
              <a:rPr lang="en-US" dirty="0" smtClean="0"/>
              <a:t>Literature review</a:t>
            </a:r>
          </a:p>
          <a:p>
            <a:r>
              <a:rPr lang="en-US" dirty="0" smtClean="0"/>
              <a:t>Challenges</a:t>
            </a:r>
          </a:p>
          <a:p>
            <a:r>
              <a:rPr lang="en-US" dirty="0" smtClean="0"/>
              <a:t>Objectives</a:t>
            </a:r>
          </a:p>
          <a:p>
            <a:r>
              <a:rPr lang="en-US" dirty="0" smtClean="0"/>
              <a:t>Methodology</a:t>
            </a:r>
          </a:p>
          <a:p>
            <a:r>
              <a:rPr lang="en-US" dirty="0" smtClean="0"/>
              <a:t>Study Plan</a:t>
            </a:r>
          </a:p>
          <a:p>
            <a:r>
              <a:rPr lang="en-US" dirty="0" smtClean="0"/>
              <a:t>Question</a:t>
            </a:r>
            <a:endParaRPr lang="en-US" dirty="0"/>
          </a:p>
        </p:txBody>
      </p:sp>
    </p:spTree>
    <p:extLst>
      <p:ext uri="{BB962C8B-B14F-4D97-AF65-F5344CB8AC3E}">
        <p14:creationId xmlns:p14="http://schemas.microsoft.com/office/powerpoint/2010/main" val="20599713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Artificial intelligence (AI) forecast</a:t>
            </a:r>
            <a:br>
              <a:rPr lang="en-US" dirty="0"/>
            </a:br>
            <a:endParaRPr lang="en-US" dirty="0"/>
          </a:p>
        </p:txBody>
      </p:sp>
      <p:pic>
        <p:nvPicPr>
          <p:cNvPr id="4" name="Picture 3"/>
          <p:cNvPicPr>
            <a:picLocks noChangeAspect="1"/>
          </p:cNvPicPr>
          <p:nvPr/>
        </p:nvPicPr>
        <p:blipFill>
          <a:blip r:embed="rId2"/>
          <a:stretch>
            <a:fillRect/>
          </a:stretch>
        </p:blipFill>
        <p:spPr>
          <a:xfrm>
            <a:off x="3207715" y="1621698"/>
            <a:ext cx="4091009" cy="2356108"/>
          </a:xfrm>
          <a:prstGeom prst="roundRect">
            <a:avLst>
              <a:gd name="adj" fmla="val 2020"/>
            </a:avLst>
          </a:prstGeom>
          <a:solidFill>
            <a:srgbClr val="FFFFFF">
              <a:shade val="85000"/>
            </a:srgbClr>
          </a:solidFill>
          <a:ln>
            <a:noFill/>
          </a:ln>
          <a:effectLst>
            <a:reflection blurRad="12700" stA="38000" endPos="28000" dist="5000" dir="5400000" sy="-100000" algn="bl" rotWithShape="0"/>
          </a:effectLst>
        </p:spPr>
      </p:pic>
      <p:sp>
        <p:nvSpPr>
          <p:cNvPr id="5" name="TextBox 4"/>
          <p:cNvSpPr txBox="1"/>
          <p:nvPr/>
        </p:nvSpPr>
        <p:spPr>
          <a:xfrm>
            <a:off x="10058401" y="6453667"/>
            <a:ext cx="1295098" cy="276999"/>
          </a:xfrm>
          <a:prstGeom prst="rect">
            <a:avLst/>
          </a:prstGeom>
          <a:noFill/>
        </p:spPr>
        <p:txBody>
          <a:bodyPr wrap="none" rtlCol="0">
            <a:spAutoFit/>
          </a:bodyPr>
          <a:lstStyle/>
          <a:p>
            <a:r>
              <a:rPr lang="en-US" sz="1200" dirty="0" smtClean="0"/>
              <a:t>Source: </a:t>
            </a:r>
            <a:r>
              <a:rPr lang="en-US" sz="1200" dirty="0" err="1" smtClean="0"/>
              <a:t>Tractica</a:t>
            </a:r>
            <a:endParaRPr lang="en-US" sz="1200" dirty="0"/>
          </a:p>
        </p:txBody>
      </p:sp>
      <p:pic>
        <p:nvPicPr>
          <p:cNvPr id="7" name="Picture 6"/>
          <p:cNvPicPr>
            <a:picLocks noChangeAspect="1"/>
          </p:cNvPicPr>
          <p:nvPr/>
        </p:nvPicPr>
        <p:blipFill>
          <a:blip r:embed="rId3"/>
          <a:stretch>
            <a:fillRect/>
          </a:stretch>
        </p:blipFill>
        <p:spPr>
          <a:xfrm>
            <a:off x="7661188" y="3402228"/>
            <a:ext cx="4164645" cy="2503297"/>
          </a:xfrm>
          <a:prstGeom prst="roundRect">
            <a:avLst>
              <a:gd name="adj" fmla="val 4316"/>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742107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l="-8000" r="-8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95897" y="-198443"/>
            <a:ext cx="8623663" cy="1325563"/>
          </a:xfrm>
        </p:spPr>
        <p:txBody>
          <a:bodyPr/>
          <a:lstStyle/>
          <a:p>
            <a:r>
              <a:rPr lang="en-US" dirty="0"/>
              <a:t>AI virtual </a:t>
            </a:r>
            <a:r>
              <a:rPr lang="en-US" dirty="0" smtClean="0"/>
              <a:t>assistants</a:t>
            </a:r>
            <a:endParaRPr lang="en-US" dirty="0"/>
          </a:p>
        </p:txBody>
      </p:sp>
      <p:pic>
        <p:nvPicPr>
          <p:cNvPr id="6" name="Picture 5"/>
          <p:cNvPicPr>
            <a:picLocks noChangeAspect="1"/>
          </p:cNvPicPr>
          <p:nvPr/>
        </p:nvPicPr>
        <p:blipFill>
          <a:blip r:embed="rId3"/>
          <a:stretch>
            <a:fillRect/>
          </a:stretch>
        </p:blipFill>
        <p:spPr>
          <a:xfrm>
            <a:off x="4916090" y="879853"/>
            <a:ext cx="5939396" cy="4447928"/>
          </a:xfrm>
          <a:prstGeom prst="rect">
            <a:avLst/>
          </a:prstGeom>
        </p:spPr>
      </p:pic>
      <p:sp>
        <p:nvSpPr>
          <p:cNvPr id="7" name="TextBox 6"/>
          <p:cNvSpPr txBox="1"/>
          <p:nvPr/>
        </p:nvSpPr>
        <p:spPr>
          <a:xfrm>
            <a:off x="9459263" y="6450231"/>
            <a:ext cx="2643159" cy="276999"/>
          </a:xfrm>
          <a:prstGeom prst="rect">
            <a:avLst/>
          </a:prstGeom>
          <a:noFill/>
        </p:spPr>
        <p:txBody>
          <a:bodyPr wrap="none" rtlCol="0">
            <a:spAutoFit/>
          </a:bodyPr>
          <a:lstStyle/>
          <a:p>
            <a:r>
              <a:rPr lang="en-US" sz="1200" dirty="0" smtClean="0"/>
              <a:t>Source: http</a:t>
            </a:r>
            <a:r>
              <a:rPr lang="en-US" sz="1200" dirty="0"/>
              <a:t>://www.cogniview.com</a:t>
            </a:r>
          </a:p>
        </p:txBody>
      </p:sp>
      <p:pic>
        <p:nvPicPr>
          <p:cNvPr id="2052" name="Picture 4" descr="Image result for question mark"/>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2733" y="5434784"/>
            <a:ext cx="1157680" cy="1153946"/>
          </a:xfrm>
          <a:prstGeom prst="rect">
            <a:avLst/>
          </a:prstGeom>
          <a:noFill/>
          <a:extLst>
            <a:ext uri="{909E8E84-426E-40DD-AFC4-6F175D3DCCD1}">
              <a14:hiddenFill xmlns:a14="http://schemas.microsoft.com/office/drawing/2010/main">
                <a:solidFill>
                  <a:srgbClr val="FFFFFF"/>
                </a:solidFill>
              </a14:hiddenFill>
            </a:ext>
          </a:extLst>
        </p:spPr>
      </p:pic>
      <p:sp>
        <p:nvSpPr>
          <p:cNvPr id="9" name="Rounded Rectangular Callout 8"/>
          <p:cNvSpPr/>
          <p:nvPr/>
        </p:nvSpPr>
        <p:spPr>
          <a:xfrm>
            <a:off x="1744825" y="5441206"/>
            <a:ext cx="5187820" cy="1147524"/>
          </a:xfrm>
          <a:prstGeom prst="wedgeRoundRectCallout">
            <a:avLst>
              <a:gd name="adj1" fmla="val -55905"/>
              <a:gd name="adj2" fmla="val -6614"/>
              <a:gd name="adj3" fmla="val 16667"/>
            </a:avLst>
          </a:prstGeom>
        </p:spPr>
        <p:style>
          <a:lnRef idx="1">
            <a:schemeClr val="accent2"/>
          </a:lnRef>
          <a:fillRef idx="3">
            <a:schemeClr val="accent2"/>
          </a:fillRef>
          <a:effectRef idx="2">
            <a:schemeClr val="accent2"/>
          </a:effectRef>
          <a:fontRef idx="minor">
            <a:schemeClr val="lt1"/>
          </a:fontRef>
        </p:style>
        <p:txBody>
          <a:bodyPr rtlCol="0" anchor="ctr"/>
          <a:lstStyle/>
          <a:p>
            <a:pPr algn="just"/>
            <a:r>
              <a:rPr lang="en-US" dirty="0" smtClean="0"/>
              <a:t>- Could you explain and show me more information of the new items which I have not seen yet?</a:t>
            </a:r>
            <a:endParaRPr lang="en-US" dirty="0"/>
          </a:p>
        </p:txBody>
      </p:sp>
    </p:spTree>
    <p:extLst>
      <p:ext uri="{BB962C8B-B14F-4D97-AF65-F5344CB8AC3E}">
        <p14:creationId xmlns:p14="http://schemas.microsoft.com/office/powerpoint/2010/main" val="34572355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926658" y="74645"/>
            <a:ext cx="5170008" cy="2708793"/>
          </a:xfrm>
          <a:prstGeom prst="rect">
            <a:avLst/>
          </a:prstGeom>
        </p:spPr>
      </p:pic>
      <p:pic>
        <p:nvPicPr>
          <p:cNvPr id="5" name="Picture 4"/>
          <p:cNvPicPr>
            <a:picLocks noChangeAspect="1"/>
          </p:cNvPicPr>
          <p:nvPr/>
        </p:nvPicPr>
        <p:blipFill>
          <a:blip r:embed="rId3"/>
          <a:stretch>
            <a:fillRect/>
          </a:stretch>
        </p:blipFill>
        <p:spPr>
          <a:xfrm>
            <a:off x="6511662" y="2970584"/>
            <a:ext cx="5100443" cy="3365967"/>
          </a:xfrm>
          <a:prstGeom prst="rect">
            <a:avLst/>
          </a:prstGeom>
        </p:spPr>
      </p:pic>
      <p:sp>
        <p:nvSpPr>
          <p:cNvPr id="2" name="Down Arrow 1"/>
          <p:cNvSpPr/>
          <p:nvPr/>
        </p:nvSpPr>
        <p:spPr>
          <a:xfrm>
            <a:off x="7900627" y="2068492"/>
            <a:ext cx="478811" cy="902092"/>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102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482012" y="5201331"/>
            <a:ext cx="1444376" cy="10470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descr="Related imag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073879" y="5201331"/>
            <a:ext cx="1829198" cy="102892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5060802" y="5001606"/>
            <a:ext cx="1128835" cy="230832"/>
          </a:xfrm>
          <a:prstGeom prst="rect">
            <a:avLst/>
          </a:prstGeom>
          <a:noFill/>
        </p:spPr>
        <p:txBody>
          <a:bodyPr wrap="none" rtlCol="0">
            <a:spAutoFit/>
          </a:bodyPr>
          <a:lstStyle/>
          <a:p>
            <a:r>
              <a:rPr lang="en-US" sz="900" b="1" cap="all" dirty="0"/>
              <a:t>VIRTUAL </a:t>
            </a:r>
            <a:r>
              <a:rPr lang="en-US" sz="900" b="1" cap="all" dirty="0" smtClean="0"/>
              <a:t>REALITY</a:t>
            </a:r>
            <a:endParaRPr lang="en-US" sz="1200" dirty="0"/>
          </a:p>
        </p:txBody>
      </p:sp>
      <p:sp>
        <p:nvSpPr>
          <p:cNvPr id="9" name="TextBox 8"/>
          <p:cNvSpPr txBox="1"/>
          <p:nvPr/>
        </p:nvSpPr>
        <p:spPr>
          <a:xfrm>
            <a:off x="6903077" y="4970499"/>
            <a:ext cx="798617" cy="230832"/>
          </a:xfrm>
          <a:prstGeom prst="rect">
            <a:avLst/>
          </a:prstGeom>
          <a:noFill/>
        </p:spPr>
        <p:txBody>
          <a:bodyPr wrap="none" rtlCol="0">
            <a:spAutoFit/>
          </a:bodyPr>
          <a:lstStyle/>
          <a:p>
            <a:r>
              <a:rPr lang="en-US" sz="900" b="1" cap="all" dirty="0" smtClean="0"/>
              <a:t>hologram</a:t>
            </a:r>
            <a:endParaRPr lang="en-US" dirty="0"/>
          </a:p>
        </p:txBody>
      </p:sp>
      <p:sp>
        <p:nvSpPr>
          <p:cNvPr id="10" name="TextBox 9"/>
          <p:cNvSpPr txBox="1"/>
          <p:nvPr/>
        </p:nvSpPr>
        <p:spPr>
          <a:xfrm>
            <a:off x="8523113" y="4989996"/>
            <a:ext cx="1204176" cy="215444"/>
          </a:xfrm>
          <a:prstGeom prst="rect">
            <a:avLst/>
          </a:prstGeom>
          <a:noFill/>
        </p:spPr>
        <p:txBody>
          <a:bodyPr wrap="none" rtlCol="0">
            <a:spAutoFit/>
          </a:bodyPr>
          <a:lstStyle/>
          <a:p>
            <a:r>
              <a:rPr lang="en-US" sz="800" b="1" dirty="0" smtClean="0"/>
              <a:t>AUGMENTED</a:t>
            </a:r>
            <a:r>
              <a:rPr lang="en-US" sz="800" b="1" dirty="0"/>
              <a:t> </a:t>
            </a:r>
            <a:r>
              <a:rPr lang="en-US" sz="800" b="1" cap="all" dirty="0" smtClean="0"/>
              <a:t>REALITY</a:t>
            </a:r>
            <a:endParaRPr lang="en-US" sz="1100" b="1" dirty="0"/>
          </a:p>
        </p:txBody>
      </p:sp>
    </p:spTree>
    <p:extLst>
      <p:ext uri="{BB962C8B-B14F-4D97-AF65-F5344CB8AC3E}">
        <p14:creationId xmlns:p14="http://schemas.microsoft.com/office/powerpoint/2010/main" val="1160405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95000"/>
          </a:schemeClr>
        </a:solidFill>
        <a:effectLst/>
      </p:bgPr>
    </p:bg>
    <p:spTree>
      <p:nvGrpSpPr>
        <p:cNvPr id="1" name=""/>
        <p:cNvGrpSpPr/>
        <p:nvPr/>
      </p:nvGrpSpPr>
      <p:grpSpPr>
        <a:xfrm>
          <a:off x="0" y="0"/>
          <a:ext cx="0" cy="0"/>
          <a:chOff x="0" y="0"/>
          <a:chExt cx="0" cy="0"/>
        </a:xfrm>
      </p:grpSpPr>
      <p:pic>
        <p:nvPicPr>
          <p:cNvPr id="1026" name="Picture 2" descr="Image result for monalisa ic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82157" y="985822"/>
            <a:ext cx="805759" cy="80575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4604627" y="2557145"/>
            <a:ext cx="1204176" cy="369332"/>
          </a:xfrm>
          <a:prstGeom prst="rect">
            <a:avLst/>
          </a:prstGeom>
          <a:noFill/>
        </p:spPr>
        <p:txBody>
          <a:bodyPr wrap="none" rtlCol="0">
            <a:spAutoFit/>
          </a:bodyPr>
          <a:lstStyle/>
          <a:p>
            <a:r>
              <a:rPr lang="en-US" dirty="0" smtClean="0"/>
              <a:t>Museum 1</a:t>
            </a:r>
            <a:endParaRPr lang="en-US" dirty="0"/>
          </a:p>
        </p:txBody>
      </p:sp>
      <p:pic>
        <p:nvPicPr>
          <p:cNvPr id="1028" name="Picture 4" descr="Image result for pin ic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21536" y="830192"/>
            <a:ext cx="247886" cy="24788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65986" y="1699804"/>
            <a:ext cx="293687" cy="183554"/>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result for mobile phone icon"/>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941254" y="516047"/>
            <a:ext cx="2087563" cy="2087563"/>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Image result for Cloud icon"/>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006694" y="847512"/>
            <a:ext cx="2198266" cy="1140531"/>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Image result for database icon"/>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35336" y="378804"/>
            <a:ext cx="937416" cy="937416"/>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5501956" y="0"/>
            <a:ext cx="1204176" cy="369332"/>
          </a:xfrm>
          <a:prstGeom prst="rect">
            <a:avLst/>
          </a:prstGeom>
          <a:noFill/>
        </p:spPr>
        <p:txBody>
          <a:bodyPr wrap="none" rtlCol="0">
            <a:spAutoFit/>
          </a:bodyPr>
          <a:lstStyle/>
          <a:p>
            <a:r>
              <a:rPr lang="en-US" dirty="0" smtClean="0"/>
              <a:t>Museum 1</a:t>
            </a:r>
            <a:endParaRPr lang="en-US" dirty="0"/>
          </a:p>
        </p:txBody>
      </p:sp>
      <p:sp>
        <p:nvSpPr>
          <p:cNvPr id="8" name="Left-Right Arrow 7"/>
          <p:cNvSpPr/>
          <p:nvPr/>
        </p:nvSpPr>
        <p:spPr>
          <a:xfrm>
            <a:off x="6572752" y="1036016"/>
            <a:ext cx="692888" cy="265065"/>
          </a:xfrm>
          <a:prstGeom prst="leftRightArrow">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9" name="Picture 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622883" y="1368036"/>
            <a:ext cx="965887" cy="383584"/>
          </a:xfrm>
          <a:prstGeom prst="rect">
            <a:avLst/>
          </a:prstGeom>
        </p:spPr>
      </p:pic>
      <p:pic>
        <p:nvPicPr>
          <p:cNvPr id="18" name="Picture 14" descr="Image result for database icon"/>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190085" y="146715"/>
            <a:ext cx="937416" cy="937416"/>
          </a:xfrm>
          <a:prstGeom prst="rect">
            <a:avLst/>
          </a:prstGeom>
          <a:noFill/>
          <a:extLst>
            <a:ext uri="{909E8E84-426E-40DD-AFC4-6F175D3DCCD1}">
              <a14:hiddenFill xmlns:a14="http://schemas.microsoft.com/office/drawing/2010/main">
                <a:solidFill>
                  <a:srgbClr val="FFFFFF"/>
                </a:solidFill>
              </a14:hiddenFill>
            </a:ext>
          </a:extLst>
        </p:spPr>
      </p:pic>
      <p:sp>
        <p:nvSpPr>
          <p:cNvPr id="19" name="Left-Right Arrow 18"/>
          <p:cNvSpPr/>
          <p:nvPr/>
        </p:nvSpPr>
        <p:spPr>
          <a:xfrm rot="20443718">
            <a:off x="8994106" y="847817"/>
            <a:ext cx="1185451" cy="265065"/>
          </a:xfrm>
          <a:prstGeom prst="leftRightArrow">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0" name="TextBox 19"/>
          <p:cNvSpPr txBox="1"/>
          <p:nvPr/>
        </p:nvSpPr>
        <p:spPr>
          <a:xfrm>
            <a:off x="8795483" y="134994"/>
            <a:ext cx="1527982" cy="369332"/>
          </a:xfrm>
          <a:prstGeom prst="rect">
            <a:avLst/>
          </a:prstGeom>
          <a:noFill/>
        </p:spPr>
        <p:txBody>
          <a:bodyPr wrap="none" rtlCol="0">
            <a:spAutoFit/>
          </a:bodyPr>
          <a:lstStyle/>
          <a:p>
            <a:r>
              <a:rPr lang="en-US" dirty="0" err="1" smtClean="0"/>
              <a:t>Bibliomondo</a:t>
            </a:r>
            <a:r>
              <a:rPr lang="en-US" dirty="0" smtClean="0"/>
              <a:t> </a:t>
            </a:r>
            <a:endParaRPr lang="en-US" dirty="0"/>
          </a:p>
        </p:txBody>
      </p:sp>
      <p:sp>
        <p:nvSpPr>
          <p:cNvPr id="21" name="Left-Right Arrow 20"/>
          <p:cNvSpPr/>
          <p:nvPr/>
        </p:nvSpPr>
        <p:spPr>
          <a:xfrm rot="5192900">
            <a:off x="7074287" y="3060714"/>
            <a:ext cx="2243073" cy="265065"/>
          </a:xfrm>
          <a:prstGeom prst="leftRightArrow">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22" name="Picture 14" descr="Image result for database icon"/>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41497" y="504326"/>
            <a:ext cx="937416" cy="937416"/>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1367893" y="134994"/>
            <a:ext cx="1353256" cy="369332"/>
          </a:xfrm>
          <a:prstGeom prst="rect">
            <a:avLst/>
          </a:prstGeom>
          <a:noFill/>
        </p:spPr>
        <p:txBody>
          <a:bodyPr wrap="none" rtlCol="0">
            <a:spAutoFit/>
          </a:bodyPr>
          <a:lstStyle/>
          <a:p>
            <a:r>
              <a:rPr lang="en-US" dirty="0" smtClean="0"/>
              <a:t>My phone 1</a:t>
            </a:r>
            <a:endParaRPr lang="en-US" dirty="0"/>
          </a:p>
        </p:txBody>
      </p:sp>
      <p:sp>
        <p:nvSpPr>
          <p:cNvPr id="24" name="Left-Right Arrow 23"/>
          <p:cNvSpPr/>
          <p:nvPr/>
        </p:nvSpPr>
        <p:spPr>
          <a:xfrm>
            <a:off x="2597994" y="847816"/>
            <a:ext cx="692888" cy="265065"/>
          </a:xfrm>
          <a:prstGeom prst="leftRightArrow">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25" name="Picture 2" descr="Image result for monalisa ic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07763" y="4834771"/>
            <a:ext cx="805759" cy="805759"/>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p:cNvSpPr txBox="1"/>
          <p:nvPr/>
        </p:nvSpPr>
        <p:spPr>
          <a:xfrm>
            <a:off x="9228824" y="6552387"/>
            <a:ext cx="1204176" cy="369332"/>
          </a:xfrm>
          <a:prstGeom prst="rect">
            <a:avLst/>
          </a:prstGeom>
          <a:noFill/>
        </p:spPr>
        <p:txBody>
          <a:bodyPr wrap="none" rtlCol="0">
            <a:spAutoFit/>
          </a:bodyPr>
          <a:lstStyle/>
          <a:p>
            <a:r>
              <a:rPr lang="en-US" dirty="0" smtClean="0"/>
              <a:t>Museum n</a:t>
            </a:r>
            <a:endParaRPr lang="en-US" dirty="0"/>
          </a:p>
        </p:txBody>
      </p:sp>
      <p:pic>
        <p:nvPicPr>
          <p:cNvPr id="27" name="Picture 4" descr="Image result for pin ic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47142" y="4679141"/>
            <a:ext cx="247886" cy="247886"/>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8"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91592" y="5548753"/>
            <a:ext cx="293687" cy="183554"/>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14" descr="Image result for database icon"/>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997786" y="4826979"/>
            <a:ext cx="937416" cy="937416"/>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p:cNvSpPr txBox="1"/>
          <p:nvPr/>
        </p:nvSpPr>
        <p:spPr>
          <a:xfrm>
            <a:off x="9864406" y="4448175"/>
            <a:ext cx="1204176" cy="369332"/>
          </a:xfrm>
          <a:prstGeom prst="rect">
            <a:avLst/>
          </a:prstGeom>
          <a:noFill/>
        </p:spPr>
        <p:txBody>
          <a:bodyPr wrap="none" rtlCol="0">
            <a:spAutoFit/>
          </a:bodyPr>
          <a:lstStyle/>
          <a:p>
            <a:r>
              <a:rPr lang="en-US" dirty="0" smtClean="0"/>
              <a:t>Museum n</a:t>
            </a:r>
            <a:endParaRPr lang="en-US" dirty="0"/>
          </a:p>
        </p:txBody>
      </p:sp>
      <p:pic>
        <p:nvPicPr>
          <p:cNvPr id="33" name="Picture 14" descr="Image result for database icon"/>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03947" y="4952501"/>
            <a:ext cx="937416" cy="937416"/>
          </a:xfrm>
          <a:prstGeom prst="rect">
            <a:avLst/>
          </a:prstGeom>
          <a:noFill/>
          <a:extLst>
            <a:ext uri="{909E8E84-426E-40DD-AFC4-6F175D3DCCD1}">
              <a14:hiddenFill xmlns:a14="http://schemas.microsoft.com/office/drawing/2010/main">
                <a:solidFill>
                  <a:srgbClr val="FFFFFF"/>
                </a:solidFill>
              </a14:hiddenFill>
            </a:ext>
          </a:extLst>
        </p:spPr>
      </p:pic>
      <p:sp>
        <p:nvSpPr>
          <p:cNvPr id="34" name="TextBox 33"/>
          <p:cNvSpPr txBox="1"/>
          <p:nvPr/>
        </p:nvSpPr>
        <p:spPr>
          <a:xfrm>
            <a:off x="5896124" y="5845973"/>
            <a:ext cx="1353256" cy="369332"/>
          </a:xfrm>
          <a:prstGeom prst="rect">
            <a:avLst/>
          </a:prstGeom>
          <a:noFill/>
        </p:spPr>
        <p:txBody>
          <a:bodyPr wrap="none" rtlCol="0">
            <a:spAutoFit/>
          </a:bodyPr>
          <a:lstStyle/>
          <a:p>
            <a:r>
              <a:rPr lang="en-US" dirty="0" smtClean="0"/>
              <a:t>My phone n</a:t>
            </a:r>
            <a:endParaRPr lang="en-US" dirty="0"/>
          </a:p>
        </p:txBody>
      </p:sp>
      <p:sp>
        <p:nvSpPr>
          <p:cNvPr id="35" name="Left-Right Arrow 34"/>
          <p:cNvSpPr/>
          <p:nvPr/>
        </p:nvSpPr>
        <p:spPr>
          <a:xfrm>
            <a:off x="6960444" y="5295991"/>
            <a:ext cx="692888" cy="265065"/>
          </a:xfrm>
          <a:prstGeom prst="leftRightArrow">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37" name="Picture 10" descr="Image result for mobile phone icon"/>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274850" y="4412660"/>
            <a:ext cx="2087563" cy="2087563"/>
          </a:xfrm>
          <a:prstGeom prst="rect">
            <a:avLst/>
          </a:prstGeom>
          <a:noFill/>
          <a:extLst>
            <a:ext uri="{909E8E84-426E-40DD-AFC4-6F175D3DCCD1}">
              <a14:hiddenFill xmlns:a14="http://schemas.microsoft.com/office/drawing/2010/main">
                <a:solidFill>
                  <a:srgbClr val="FFFFFF"/>
                </a:solidFill>
              </a14:hiddenFill>
            </a:ext>
          </a:extLst>
        </p:spPr>
      </p:pic>
      <p:sp>
        <p:nvSpPr>
          <p:cNvPr id="39" name="Left-Right Arrow 38"/>
          <p:cNvSpPr/>
          <p:nvPr/>
        </p:nvSpPr>
        <p:spPr>
          <a:xfrm rot="3393065">
            <a:off x="8110162" y="3137754"/>
            <a:ext cx="2625586" cy="265065"/>
          </a:xfrm>
          <a:prstGeom prst="leftRightArrow">
            <a:avLst/>
          </a:prstGeom>
          <a:noFill/>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Rounded Rectangle 9"/>
          <p:cNvSpPr/>
          <p:nvPr/>
        </p:nvSpPr>
        <p:spPr>
          <a:xfrm>
            <a:off x="1271799" y="46010"/>
            <a:ext cx="5795246" cy="2870995"/>
          </a:xfrm>
          <a:prstGeom prst="roundRect">
            <a:avLst>
              <a:gd name="adj" fmla="val 7301"/>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ounded Rectangle 40"/>
          <p:cNvSpPr/>
          <p:nvPr/>
        </p:nvSpPr>
        <p:spPr>
          <a:xfrm>
            <a:off x="5634249" y="4229256"/>
            <a:ext cx="5795246" cy="2815014"/>
          </a:xfrm>
          <a:prstGeom prst="roundRect">
            <a:avLst>
              <a:gd name="adj" fmla="val 7301"/>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104301" y="3073608"/>
            <a:ext cx="3462359" cy="4185761"/>
          </a:xfrm>
          <a:prstGeom prst="rect">
            <a:avLst/>
          </a:prstGeom>
          <a:noFill/>
        </p:spPr>
        <p:txBody>
          <a:bodyPr wrap="square" rtlCol="0">
            <a:spAutoFit/>
          </a:bodyPr>
          <a:lstStyle/>
          <a:p>
            <a:r>
              <a:rPr lang="en-US" sz="1400" b="1" dirty="0" smtClean="0">
                <a:solidFill>
                  <a:srgbClr val="0070C0"/>
                </a:solidFill>
              </a:rPr>
              <a:t>CLIENT</a:t>
            </a:r>
          </a:p>
          <a:p>
            <a:pPr marL="285750" indent="-285750">
              <a:buFontTx/>
              <a:buChar char="-"/>
            </a:pPr>
            <a:r>
              <a:rPr lang="en-US" sz="1400" b="1" dirty="0" smtClean="0"/>
              <a:t>Detect and recognize object :</a:t>
            </a:r>
          </a:p>
          <a:p>
            <a:r>
              <a:rPr lang="en-US" sz="1400" dirty="0" smtClean="0"/>
              <a:t>+ Recommendation system</a:t>
            </a:r>
          </a:p>
          <a:p>
            <a:r>
              <a:rPr lang="en-US" sz="1400" dirty="0" smtClean="0"/>
              <a:t>+ Machine learning</a:t>
            </a:r>
          </a:p>
          <a:p>
            <a:r>
              <a:rPr lang="en-US" sz="1400" dirty="0" smtClean="0"/>
              <a:t>+ Artificial Intelligence</a:t>
            </a:r>
          </a:p>
          <a:p>
            <a:r>
              <a:rPr lang="en-US" sz="1400" dirty="0" smtClean="0"/>
              <a:t>+ Search engine algorithm</a:t>
            </a:r>
          </a:p>
          <a:p>
            <a:pPr marL="285750" indent="-285750">
              <a:buFontTx/>
              <a:buChar char="-"/>
            </a:pPr>
            <a:r>
              <a:rPr lang="en-US" sz="1400" b="1" dirty="0" smtClean="0"/>
              <a:t>Verification:</a:t>
            </a:r>
            <a:endParaRPr lang="en-US" sz="1400" b="1" dirty="0"/>
          </a:p>
          <a:p>
            <a:r>
              <a:rPr lang="en-US" sz="1400" dirty="0"/>
              <a:t>+ Geo-location of the item </a:t>
            </a:r>
          </a:p>
          <a:p>
            <a:r>
              <a:rPr lang="en-US" sz="1400" dirty="0"/>
              <a:t>+ Bar-code of the </a:t>
            </a:r>
            <a:r>
              <a:rPr lang="en-US" sz="1400" dirty="0" smtClean="0"/>
              <a:t>item</a:t>
            </a:r>
          </a:p>
          <a:p>
            <a:r>
              <a:rPr lang="en-US" sz="1400" b="1" dirty="0" smtClean="0"/>
              <a:t>-    Updated</a:t>
            </a:r>
            <a:endParaRPr lang="en-US" sz="1400" dirty="0" smtClean="0"/>
          </a:p>
          <a:p>
            <a:r>
              <a:rPr lang="en-US" sz="1400" dirty="0" smtClean="0"/>
              <a:t>------------------------------------</a:t>
            </a:r>
            <a:endParaRPr lang="en-US" sz="1400" dirty="0"/>
          </a:p>
          <a:p>
            <a:r>
              <a:rPr lang="en-US" sz="1400" b="1" dirty="0" smtClean="0">
                <a:solidFill>
                  <a:srgbClr val="FF0000"/>
                </a:solidFill>
              </a:rPr>
              <a:t>SERVER</a:t>
            </a:r>
          </a:p>
          <a:p>
            <a:r>
              <a:rPr lang="en-US" sz="1400" dirty="0" smtClean="0"/>
              <a:t>+ Recommendation system</a:t>
            </a:r>
          </a:p>
          <a:p>
            <a:r>
              <a:rPr lang="en-US" sz="1400" dirty="0" smtClean="0"/>
              <a:t>+ Reinforcement Learning</a:t>
            </a:r>
            <a:endParaRPr lang="en-US" sz="1400" dirty="0"/>
          </a:p>
          <a:p>
            <a:r>
              <a:rPr lang="en-US" sz="1400" dirty="0"/>
              <a:t>+ Machine learning</a:t>
            </a:r>
          </a:p>
          <a:p>
            <a:r>
              <a:rPr lang="en-US" sz="1400" dirty="0"/>
              <a:t>+ Artificial Intelligence</a:t>
            </a:r>
          </a:p>
          <a:p>
            <a:r>
              <a:rPr lang="en-US" sz="1400" dirty="0"/>
              <a:t>+ Search engine algorithm</a:t>
            </a:r>
          </a:p>
          <a:p>
            <a:endParaRPr lang="en-US" sz="1400" dirty="0" smtClean="0"/>
          </a:p>
          <a:p>
            <a:endParaRPr lang="en-US" sz="1400" dirty="0"/>
          </a:p>
        </p:txBody>
      </p:sp>
      <p:sp>
        <p:nvSpPr>
          <p:cNvPr id="43" name="Rounded Rectangle 42"/>
          <p:cNvSpPr/>
          <p:nvPr/>
        </p:nvSpPr>
        <p:spPr>
          <a:xfrm>
            <a:off x="1424198" y="93636"/>
            <a:ext cx="3226011" cy="2644050"/>
          </a:xfrm>
          <a:prstGeom prst="roundRect">
            <a:avLst>
              <a:gd name="adj" fmla="val 7301"/>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ounded Rectangle 43"/>
          <p:cNvSpPr/>
          <p:nvPr/>
        </p:nvSpPr>
        <p:spPr>
          <a:xfrm>
            <a:off x="5757451" y="4357684"/>
            <a:ext cx="3226011" cy="2644050"/>
          </a:xfrm>
          <a:prstGeom prst="roundRect">
            <a:avLst>
              <a:gd name="adj" fmla="val 7301"/>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Left-Right Arrow 44"/>
          <p:cNvSpPr/>
          <p:nvPr/>
        </p:nvSpPr>
        <p:spPr>
          <a:xfrm>
            <a:off x="4820184" y="775819"/>
            <a:ext cx="692888" cy="265065"/>
          </a:xfrm>
          <a:prstGeom prst="leftRightArrow">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6" name="Left-Right Arrow 45"/>
          <p:cNvSpPr/>
          <p:nvPr/>
        </p:nvSpPr>
        <p:spPr>
          <a:xfrm>
            <a:off x="9199752" y="5198772"/>
            <a:ext cx="692888" cy="265065"/>
          </a:xfrm>
          <a:prstGeom prst="leftRightArrow">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1040" name="Picture 16" descr="Image result for internet icon"/>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283632" y="3386532"/>
            <a:ext cx="871956" cy="871956"/>
          </a:xfrm>
          <a:prstGeom prst="rect">
            <a:avLst/>
          </a:prstGeom>
          <a:noFill/>
          <a:extLst>
            <a:ext uri="{909E8E84-426E-40DD-AFC4-6F175D3DCCD1}">
              <a14:hiddenFill xmlns:a14="http://schemas.microsoft.com/office/drawing/2010/main">
                <a:solidFill>
                  <a:srgbClr val="FFFFFF"/>
                </a:solidFill>
              </a14:hiddenFill>
            </a:ext>
          </a:extLst>
        </p:spPr>
      </p:pic>
      <p:sp>
        <p:nvSpPr>
          <p:cNvPr id="48" name="TextBox 47"/>
          <p:cNvSpPr txBox="1"/>
          <p:nvPr/>
        </p:nvSpPr>
        <p:spPr>
          <a:xfrm>
            <a:off x="4335697" y="4186637"/>
            <a:ext cx="1027845" cy="369332"/>
          </a:xfrm>
          <a:prstGeom prst="rect">
            <a:avLst/>
          </a:prstGeom>
          <a:noFill/>
        </p:spPr>
        <p:txBody>
          <a:bodyPr wrap="none" rtlCol="0">
            <a:spAutoFit/>
          </a:bodyPr>
          <a:lstStyle/>
          <a:p>
            <a:r>
              <a:rPr lang="en-US" dirty="0" smtClean="0"/>
              <a:t>Internet</a:t>
            </a:r>
            <a:endParaRPr lang="en-US" dirty="0"/>
          </a:p>
        </p:txBody>
      </p:sp>
      <p:sp>
        <p:nvSpPr>
          <p:cNvPr id="49" name="Left-Right Arrow 48"/>
          <p:cNvSpPr/>
          <p:nvPr/>
        </p:nvSpPr>
        <p:spPr>
          <a:xfrm>
            <a:off x="4948301" y="1923093"/>
            <a:ext cx="2243073" cy="265065"/>
          </a:xfrm>
          <a:prstGeom prst="leftRightArrow">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6" name="Left-Right Arrow 35"/>
          <p:cNvSpPr/>
          <p:nvPr/>
        </p:nvSpPr>
        <p:spPr>
          <a:xfrm rot="3243414">
            <a:off x="3668318" y="2914936"/>
            <a:ext cx="1019091" cy="265065"/>
          </a:xfrm>
          <a:prstGeom prst="leftRightArrow">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0" name="Left-Right Arrow 49"/>
          <p:cNvSpPr/>
          <p:nvPr/>
        </p:nvSpPr>
        <p:spPr>
          <a:xfrm rot="1402248">
            <a:off x="5006963" y="4364670"/>
            <a:ext cx="2779795" cy="265065"/>
          </a:xfrm>
          <a:prstGeom prst="leftRightArrow">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181842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review</a:t>
            </a:r>
          </a:p>
        </p:txBody>
      </p:sp>
      <p:sp>
        <p:nvSpPr>
          <p:cNvPr id="3" name="Content Placeholder 2"/>
          <p:cNvSpPr>
            <a:spLocks noGrp="1"/>
          </p:cNvSpPr>
          <p:nvPr>
            <p:ph idx="1"/>
          </p:nvPr>
        </p:nvSpPr>
        <p:spPr/>
        <p:txBody>
          <a:bodyPr/>
          <a:lstStyle/>
          <a:p>
            <a:r>
              <a:rPr lang="en-US" dirty="0" smtClean="0"/>
              <a:t>Content based image retrieval (CBIR) is an important research area for manipulating large multimedia databases and digital library characterized by automatic indexing of images based on their own visual features, CBIR uses featured include [1] color, texture, shape, and edge information</a:t>
            </a:r>
          </a:p>
          <a:p>
            <a:endParaRPr lang="en-US" dirty="0"/>
          </a:p>
          <a:p>
            <a:endParaRPr lang="en-US" dirty="0" smtClean="0"/>
          </a:p>
        </p:txBody>
      </p:sp>
      <p:sp>
        <p:nvSpPr>
          <p:cNvPr id="4" name="Content Placeholder 2"/>
          <p:cNvSpPr txBox="1">
            <a:spLocks/>
          </p:cNvSpPr>
          <p:nvPr/>
        </p:nvSpPr>
        <p:spPr>
          <a:xfrm>
            <a:off x="3095897" y="5041556"/>
            <a:ext cx="8623663" cy="118765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smtClean="0"/>
              <a:t>[1] Naresh </a:t>
            </a:r>
            <a:r>
              <a:rPr lang="en-US" sz="1800" dirty="0" err="1" smtClean="0"/>
              <a:t>Babu</a:t>
            </a:r>
            <a:r>
              <a:rPr lang="en-US" sz="1800" dirty="0" smtClean="0"/>
              <a:t>, </a:t>
            </a:r>
            <a:r>
              <a:rPr lang="en-US" sz="1800" dirty="0" err="1" smtClean="0"/>
              <a:t>Pothlaiah</a:t>
            </a:r>
            <a:r>
              <a:rPr lang="en-US" sz="1800" dirty="0" smtClean="0"/>
              <a:t>, and Ashok </a:t>
            </a:r>
            <a:r>
              <a:rPr lang="en-US" sz="1800" dirty="0" err="1" smtClean="0"/>
              <a:t>Babu</a:t>
            </a:r>
            <a:r>
              <a:rPr lang="en-US" sz="1800" dirty="0" smtClean="0"/>
              <a:t>, </a:t>
            </a:r>
            <a:r>
              <a:rPr lang="en-US" sz="1800" i="1" dirty="0" smtClean="0"/>
              <a:t>“Image </a:t>
            </a:r>
            <a:r>
              <a:rPr lang="en-US" sz="1800" i="1" dirty="0" err="1" smtClean="0"/>
              <a:t>Retieval</a:t>
            </a:r>
            <a:r>
              <a:rPr lang="en-US" sz="1800" i="1" dirty="0" smtClean="0"/>
              <a:t> Color, Shape, and Texture Features using Content Based”,</a:t>
            </a:r>
            <a:r>
              <a:rPr lang="en-US" sz="1800" dirty="0" smtClean="0"/>
              <a:t> International Journal of Engineering Science and Technology, Vol. 2, No. 9, pp. 4278-4287, 2010</a:t>
            </a:r>
          </a:p>
          <a:p>
            <a:endParaRPr lang="en-US" sz="1800" dirty="0"/>
          </a:p>
        </p:txBody>
      </p:sp>
    </p:spTree>
    <p:extLst>
      <p:ext uri="{BB962C8B-B14F-4D97-AF65-F5344CB8AC3E}">
        <p14:creationId xmlns:p14="http://schemas.microsoft.com/office/powerpoint/2010/main" val="3591893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Literature review</a:t>
            </a:r>
            <a:endParaRPr lang="en-US" dirty="0"/>
          </a:p>
        </p:txBody>
      </p:sp>
      <p:sp>
        <p:nvSpPr>
          <p:cNvPr id="3" name="Content Placeholder 2"/>
          <p:cNvSpPr>
            <a:spLocks noGrp="1"/>
          </p:cNvSpPr>
          <p:nvPr>
            <p:ph idx="1"/>
          </p:nvPr>
        </p:nvSpPr>
        <p:spPr/>
        <p:txBody>
          <a:bodyPr>
            <a:noAutofit/>
          </a:bodyPr>
          <a:lstStyle/>
          <a:p>
            <a:r>
              <a:rPr lang="en-US" sz="2400" dirty="0" smtClean="0"/>
              <a:t>The features were classified using the random forest classifier and provided 74.7% accuracy for the RGB data[2].  Spare coding [3] and clustering based convolutional extractors [4],[5] have increased the classification performance to 85.2%</a:t>
            </a:r>
          </a:p>
          <a:p>
            <a:endParaRPr lang="en-US" sz="2400" dirty="0" smtClean="0"/>
          </a:p>
          <a:p>
            <a:r>
              <a:rPr lang="en-US" sz="2400" dirty="0" smtClean="0"/>
              <a:t>The visualizations in [6][7] indicates that, as the distribution of objects is transformed from overlapped space to separable space in a deep network,   intermediate representations can be used as generic features to semantically describe the object in the input image</a:t>
            </a:r>
          </a:p>
          <a:p>
            <a:endParaRPr lang="en-US" sz="2400" dirty="0"/>
          </a:p>
          <a:p>
            <a:endParaRPr lang="en-US" sz="2400" dirty="0"/>
          </a:p>
        </p:txBody>
      </p:sp>
    </p:spTree>
    <p:extLst>
      <p:ext uri="{BB962C8B-B14F-4D97-AF65-F5344CB8AC3E}">
        <p14:creationId xmlns:p14="http://schemas.microsoft.com/office/powerpoint/2010/main" val="9235327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review</a:t>
            </a:r>
          </a:p>
        </p:txBody>
      </p:sp>
      <p:sp>
        <p:nvSpPr>
          <p:cNvPr id="3" name="Content Placeholder 2"/>
          <p:cNvSpPr>
            <a:spLocks noGrp="1"/>
          </p:cNvSpPr>
          <p:nvPr>
            <p:ph idx="1"/>
          </p:nvPr>
        </p:nvSpPr>
        <p:spPr/>
        <p:txBody>
          <a:bodyPr>
            <a:normAutofit lnSpcReduction="10000"/>
          </a:bodyPr>
          <a:lstStyle/>
          <a:p>
            <a:r>
              <a:rPr lang="en-US" sz="1800" dirty="0" smtClean="0"/>
              <a:t>[2] K. Lai, L. Bo, X. Ren, and D. Fox, “A </a:t>
            </a:r>
            <a:r>
              <a:rPr lang="en-US" sz="1800" dirty="0" err="1" smtClean="0"/>
              <a:t>lage</a:t>
            </a:r>
            <a:r>
              <a:rPr lang="en-US" sz="1800" dirty="0" smtClean="0"/>
              <a:t>-scale hierarchical </a:t>
            </a:r>
            <a:r>
              <a:rPr lang="en-US" sz="1800" dirty="0" err="1" smtClean="0"/>
              <a:t>mulit</a:t>
            </a:r>
            <a:r>
              <a:rPr lang="en-US" sz="1800" dirty="0" smtClean="0"/>
              <a:t>-view RBG-D object dataset”, in </a:t>
            </a:r>
            <a:r>
              <a:rPr lang="en-US" sz="1800" i="1" dirty="0" smtClean="0"/>
              <a:t>Proc, IEEE Int. Conf. Robot. </a:t>
            </a:r>
            <a:r>
              <a:rPr lang="en-US" sz="1800" i="1" dirty="0" err="1" smtClean="0"/>
              <a:t>Autom</a:t>
            </a:r>
            <a:r>
              <a:rPr lang="en-US" sz="1800" i="1" dirty="0" smtClean="0"/>
              <a:t>. (ICRA), </a:t>
            </a:r>
            <a:r>
              <a:rPr lang="en-US" sz="1800" dirty="0" smtClean="0"/>
              <a:t> May 2011, pp. 1817-1824</a:t>
            </a:r>
          </a:p>
          <a:p>
            <a:r>
              <a:rPr lang="en-US" sz="1800" dirty="0" smtClean="0"/>
              <a:t>[3] L. Bo X. Ren, and D. Fox, “Unsupervised feature learning for RBG-D based object recognition”,</a:t>
            </a:r>
            <a:r>
              <a:rPr lang="en-US" sz="1800" dirty="0"/>
              <a:t> </a:t>
            </a:r>
            <a:r>
              <a:rPr lang="en-US" sz="1800" dirty="0" smtClean="0"/>
              <a:t>in </a:t>
            </a:r>
            <a:r>
              <a:rPr lang="en-US" sz="1800" i="1" dirty="0" smtClean="0"/>
              <a:t>Experimental Robotics,</a:t>
            </a:r>
            <a:r>
              <a:rPr lang="en-US" sz="1800" dirty="0" smtClean="0"/>
              <a:t> Springer, 2013, pp. 387-402</a:t>
            </a:r>
          </a:p>
          <a:p>
            <a:r>
              <a:rPr lang="en-US" sz="1800" dirty="0" smtClean="0"/>
              <a:t>[4] R. </a:t>
            </a:r>
            <a:r>
              <a:rPr lang="en-US" sz="1800" dirty="0" err="1" smtClean="0"/>
              <a:t>Socher</a:t>
            </a:r>
            <a:r>
              <a:rPr lang="en-US" sz="1800" dirty="0" smtClean="0"/>
              <a:t>, B. Huval, B. Bath, C. D. Manning, and A. Y. Ng, “Convolutional-recursive deep learning for 3D object classification”, in </a:t>
            </a:r>
            <a:r>
              <a:rPr lang="en-US" sz="1800" i="1" dirty="0" smtClean="0"/>
              <a:t> Proc, Adv. Neural Inf. Process. Syst., </a:t>
            </a:r>
            <a:r>
              <a:rPr lang="en-US" sz="1800" dirty="0" smtClean="0"/>
              <a:t> 2012, pp. 665-673</a:t>
            </a:r>
          </a:p>
          <a:p>
            <a:r>
              <a:rPr lang="en-US" sz="1800" dirty="0" smtClean="0"/>
              <a:t>[5] Y. Cheng, X. </a:t>
            </a:r>
            <a:r>
              <a:rPr lang="en-US" sz="1800" dirty="0" err="1" smtClean="0"/>
              <a:t>Xhao</a:t>
            </a:r>
            <a:r>
              <a:rPr lang="en-US" sz="1800" dirty="0" smtClean="0"/>
              <a:t>, K. Huang, and T. Tan, “Semi-supervised learning and feature evaluation for RGB-D object recognition”,</a:t>
            </a:r>
            <a:r>
              <a:rPr lang="en-US" sz="1800" i="1" dirty="0" smtClean="0"/>
              <a:t> </a:t>
            </a:r>
            <a:r>
              <a:rPr lang="en-US" sz="1800" i="1" dirty="0" err="1" smtClean="0"/>
              <a:t>Comput</a:t>
            </a:r>
            <a:r>
              <a:rPr lang="en-US" sz="1800" i="1" dirty="0" smtClean="0"/>
              <a:t>. Vis. Image Understand, </a:t>
            </a:r>
            <a:r>
              <a:rPr lang="en-US" sz="1800" dirty="0" smtClean="0"/>
              <a:t>vol. 139, pp. 149-160, Oct, 2015</a:t>
            </a:r>
          </a:p>
          <a:p>
            <a:r>
              <a:rPr lang="en-US" sz="1800" dirty="0" smtClean="0"/>
              <a:t>[6] </a:t>
            </a:r>
            <a:r>
              <a:rPr lang="en-US" sz="1800" dirty="0" err="1" smtClean="0"/>
              <a:t>J.Donahue</a:t>
            </a:r>
            <a:r>
              <a:rPr lang="en-US" sz="1800" dirty="0" smtClean="0"/>
              <a:t> </a:t>
            </a:r>
            <a:r>
              <a:rPr lang="en-US" sz="1800" i="1" dirty="0" smtClean="0"/>
              <a:t>et al. </a:t>
            </a:r>
            <a:r>
              <a:rPr lang="en-US" sz="1800" dirty="0" smtClean="0"/>
              <a:t>(2013). </a:t>
            </a:r>
            <a:r>
              <a:rPr lang="en-US" sz="1800" dirty="0" err="1" smtClean="0"/>
              <a:t>DeCAF</a:t>
            </a:r>
            <a:r>
              <a:rPr lang="en-US" sz="1800" dirty="0" smtClean="0"/>
              <a:t>: A deep convolutional activation feature for generic visual recognition”, [Online]</a:t>
            </a:r>
          </a:p>
          <a:p>
            <a:r>
              <a:rPr lang="en-US" sz="1800" dirty="0" smtClean="0"/>
              <a:t>[7] M. D. </a:t>
            </a:r>
            <a:r>
              <a:rPr lang="en-US" sz="1800" dirty="0" err="1" smtClean="0"/>
              <a:t>Zeiler</a:t>
            </a:r>
            <a:r>
              <a:rPr lang="en-US" sz="1800" dirty="0" smtClean="0"/>
              <a:t> and R. Fergus, “Visualizing and understanding convolutional networks”, in </a:t>
            </a:r>
            <a:r>
              <a:rPr lang="en-US" sz="1800" i="1" dirty="0" smtClean="0"/>
              <a:t>Computer Vision – ECCV. </a:t>
            </a:r>
            <a:r>
              <a:rPr lang="en-US" sz="1800" dirty="0" smtClean="0"/>
              <a:t>Springer, 2014, pp. 818-833</a:t>
            </a:r>
          </a:p>
        </p:txBody>
      </p:sp>
    </p:spTree>
    <p:extLst>
      <p:ext uri="{BB962C8B-B14F-4D97-AF65-F5344CB8AC3E}">
        <p14:creationId xmlns:p14="http://schemas.microsoft.com/office/powerpoint/2010/main" val="9303074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rebuchet MS">
      <a:majorFont>
        <a:latin typeface="Trebuchet MS" panose="020B0603020202020204"/>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8" id="{DABEB7E4-FBD7-C94F-9D7C-453E867EFB64}" vid="{9B141126-495E-6545-A756-93C48DDBAC65}"/>
    </a:ext>
  </a:extLst>
</a:theme>
</file>

<file path=docProps/app.xml><?xml version="1.0" encoding="utf-8"?>
<Properties xmlns="http://schemas.openxmlformats.org/officeDocument/2006/extended-properties" xmlns:vt="http://schemas.openxmlformats.org/officeDocument/2006/docPropsVTypes">
  <Template>AI-PowerPoint-Template</Template>
  <TotalTime>364</TotalTime>
  <Words>788</Words>
  <Application>Microsoft Office PowerPoint</Application>
  <PresentationFormat>Widescreen</PresentationFormat>
  <Paragraphs>84</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Trebuchet MS</vt:lpstr>
      <vt:lpstr>Office Theme</vt:lpstr>
      <vt:lpstr>What is it?</vt:lpstr>
      <vt:lpstr>Outline</vt:lpstr>
      <vt:lpstr>Artificial intelligence (AI) forecast </vt:lpstr>
      <vt:lpstr>AI virtual assistants</vt:lpstr>
      <vt:lpstr>PowerPoint Presentation</vt:lpstr>
      <vt:lpstr>PowerPoint Presentation</vt:lpstr>
      <vt:lpstr>Literature review</vt:lpstr>
      <vt:lpstr>Literature review</vt:lpstr>
      <vt:lpstr>Literature review</vt:lpstr>
      <vt:lpstr>Challenges</vt:lpstr>
      <vt:lpstr>Objectives</vt:lpstr>
      <vt:lpstr>Methodology</vt:lpstr>
      <vt:lpstr>Study plan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it?</dc:title>
  <dc:creator>Do Dung Vu</dc:creator>
  <cp:lastModifiedBy>Do Dung Vu</cp:lastModifiedBy>
  <cp:revision>105</cp:revision>
  <dcterms:created xsi:type="dcterms:W3CDTF">2018-01-21T17:44:23Z</dcterms:created>
  <dcterms:modified xsi:type="dcterms:W3CDTF">2018-01-30T15:53:46Z</dcterms:modified>
</cp:coreProperties>
</file>