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5" r:id="rId8"/>
    <p:sldId id="267" r:id="rId9"/>
    <p:sldId id="268"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2856" y="15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1/31/2018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 Id="rId9" Type="http://schemas.openxmlformats.org/officeDocument/2006/relationships/image" Target="../media/image2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What is it?</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Prof. Sylvie </a:t>
            </a:r>
            <a:r>
              <a:rPr lang="en-US" sz="2000" b="1" dirty="0" err="1" smtClean="0"/>
              <a:t>Ratté</a:t>
            </a:r>
            <a:r>
              <a:rPr lang="en-US" sz="2000" b="1" dirty="0" smtClean="0"/>
              <a:t> and Dr. Ronald </a:t>
            </a:r>
            <a:r>
              <a:rPr lang="en-US" sz="2000" b="1" dirty="0" err="1" smtClean="0"/>
              <a:t>Brisebois</a:t>
            </a:r>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Identify and recognize the object with the “private feature” of artwork, specimen</a:t>
            </a:r>
          </a:p>
          <a:p>
            <a:pPr marL="0" indent="0">
              <a:buNone/>
            </a:pPr>
            <a:endParaRPr lang="en-US" dirty="0" smtClean="0"/>
          </a:p>
          <a:p>
            <a:r>
              <a:rPr lang="en-US" dirty="0" smtClean="0"/>
              <a:t>Faster handling of responding for real time used cases</a:t>
            </a:r>
          </a:p>
          <a:p>
            <a:pPr marL="0" indent="0">
              <a:buNone/>
            </a:pPr>
            <a:endParaRPr lang="en-US" dirty="0" smtClean="0"/>
          </a:p>
          <a:p>
            <a:r>
              <a:rPr lang="en-US" dirty="0"/>
              <a:t>Data authenticity, confidentiality, ready, and integrity for </a:t>
            </a:r>
            <a:r>
              <a:rPr lang="en-US" dirty="0" smtClean="0"/>
              <a:t>real time applications</a:t>
            </a:r>
          </a:p>
          <a:p>
            <a:pPr marL="0" indent="0">
              <a:buNone/>
            </a:pPr>
            <a:endParaRPr lang="en-US" dirty="0" smtClean="0"/>
          </a:p>
          <a:p>
            <a:r>
              <a:rPr lang="en-US" dirty="0" smtClean="0"/>
              <a:t>Updating meta-data based on the collected information from each node ( user)</a:t>
            </a:r>
          </a:p>
          <a:p>
            <a:endParaRPr lang="en-US" dirty="0"/>
          </a:p>
        </p:txBody>
      </p:sp>
    </p:spTree>
    <p:extLst>
      <p:ext uri="{BB962C8B-B14F-4D97-AF65-F5344CB8AC3E}">
        <p14:creationId xmlns:p14="http://schemas.microsoft.com/office/powerpoint/2010/main" val="340020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Enhance privacy virtual assistance in Library and Museum </a:t>
            </a:r>
          </a:p>
          <a:p>
            <a:pPr marL="0" indent="0">
              <a:buNone/>
            </a:pPr>
            <a:endParaRPr lang="en-US" dirty="0" smtClean="0"/>
          </a:p>
          <a:p>
            <a:r>
              <a:rPr lang="en-US" dirty="0" smtClean="0"/>
              <a:t>Improve the accuracy and performance of object recognizing to detect the “private feature” of each artwork, specimen in the museum,  or person, car, furniture</a:t>
            </a:r>
            <a:r>
              <a:rPr lang="en-US" dirty="0" smtClean="0"/>
              <a:t>, the original of items, </a:t>
            </a:r>
            <a:r>
              <a:rPr lang="en-US" dirty="0" smtClean="0"/>
              <a:t>etc., </a:t>
            </a:r>
          </a:p>
          <a:p>
            <a:pPr marL="0" indent="0">
              <a:buNone/>
            </a:pPr>
            <a:endParaRPr lang="en-US" dirty="0" smtClean="0"/>
          </a:p>
          <a:p>
            <a:r>
              <a:rPr lang="en-US" dirty="0" smtClean="0"/>
              <a:t>Design automatically category mechanism for object recognition, and application development as well as for detecting “private feature” of each artwork and specimen</a:t>
            </a:r>
          </a:p>
          <a:p>
            <a:pPr marL="0" indent="0">
              <a:buNone/>
            </a:pPr>
            <a:endParaRPr lang="en-US" dirty="0" smtClean="0"/>
          </a:p>
          <a:p>
            <a:r>
              <a:rPr lang="en-US" dirty="0" smtClean="0"/>
              <a:t>Develop algorithms and applications based on the given metadata of the library, museum, or open data</a:t>
            </a:r>
          </a:p>
          <a:p>
            <a:pPr marL="0" indent="0">
              <a:buNone/>
            </a:pPr>
            <a:endParaRPr lang="en-US" dirty="0"/>
          </a:p>
        </p:txBody>
      </p:sp>
    </p:spTree>
    <p:extLst>
      <p:ext uri="{BB962C8B-B14F-4D97-AF65-F5344CB8AC3E}">
        <p14:creationId xmlns:p14="http://schemas.microsoft.com/office/powerpoint/2010/main" val="234454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p:txBody>
          <a:bodyPr>
            <a:noAutofit/>
          </a:bodyPr>
          <a:lstStyle/>
          <a:p>
            <a:r>
              <a:rPr lang="en-US" sz="2000" dirty="0" smtClean="0"/>
              <a:t>Exploit the Artificial, Deep, Recurrent, Convolutional neural networks (ANN,DNN, RNN,CNN), Supervised, Unsupervised, and Deep reinforcement learning, search engine algorithm to improve the quality of object recognition.</a:t>
            </a:r>
          </a:p>
          <a:p>
            <a:pPr marL="0" indent="0">
              <a:buNone/>
            </a:pPr>
            <a:endParaRPr lang="en-US" sz="2000" dirty="0" smtClean="0"/>
          </a:p>
          <a:p>
            <a:r>
              <a:rPr lang="en-US" sz="2000" dirty="0" smtClean="0"/>
              <a:t>Build-up machine learning algorithms and artificial intelligence in order to recognize, analyze and make the explanation of a given object by using smartphone camera.</a:t>
            </a:r>
          </a:p>
          <a:p>
            <a:endParaRPr lang="en-US" sz="2000" dirty="0"/>
          </a:p>
          <a:p>
            <a:r>
              <a:rPr lang="en-US" sz="2000" dirty="0" smtClean="0"/>
              <a:t>Make the approximated verification method to confirm the accuracy of generated information </a:t>
            </a:r>
          </a:p>
          <a:p>
            <a:endParaRPr lang="en-US" sz="2000" dirty="0" smtClean="0"/>
          </a:p>
        </p:txBody>
      </p:sp>
    </p:spTree>
    <p:extLst>
      <p:ext uri="{BB962C8B-B14F-4D97-AF65-F5344CB8AC3E}">
        <p14:creationId xmlns:p14="http://schemas.microsoft.com/office/powerpoint/2010/main" val="169481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2" y="2970584"/>
            <a:ext cx="510044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20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80274" y="320563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01956" y="0"/>
            <a:ext cx="1204176" cy="369332"/>
          </a:xfrm>
          <a:prstGeom prst="rect">
            <a:avLst/>
          </a:prstGeom>
          <a:noFill/>
        </p:spPr>
        <p:txBody>
          <a:bodyPr wrap="none" rtlCol="0">
            <a:spAutoFit/>
          </a:bodyPr>
          <a:lstStyle/>
          <a:p>
            <a:r>
              <a:rPr lang="en-US" dirty="0" smtClean="0"/>
              <a:t>Museum 1</a:t>
            </a:r>
            <a:endParaRPr lang="en-US" dirty="0"/>
          </a:p>
        </p:txBody>
      </p:sp>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074287" y="3060714"/>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8347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5523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6791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5487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826979"/>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9864406" y="4448175"/>
            <a:ext cx="1204176" cy="369332"/>
          </a:xfrm>
          <a:prstGeom prst="rect">
            <a:avLst/>
          </a:prstGeom>
          <a:noFill/>
        </p:spPr>
        <p:txBody>
          <a:bodyPr wrap="none" rtlCol="0">
            <a:spAutoFit/>
          </a:bodyPr>
          <a:lstStyle/>
          <a:p>
            <a:r>
              <a:rPr lang="en-US" dirty="0" smtClean="0"/>
              <a:t>Museum n</a:t>
            </a:r>
            <a:endParaRPr lang="en-US" dirty="0"/>
          </a:p>
        </p:txBody>
      </p:sp>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9525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8459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2959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4126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39" name="Left-Right Arrow 38"/>
          <p:cNvSpPr/>
          <p:nvPr/>
        </p:nvSpPr>
        <p:spPr>
          <a:xfrm rot="3393065">
            <a:off x="8110162" y="3137754"/>
            <a:ext cx="2625586" cy="265065"/>
          </a:xfrm>
          <a:prstGeom prst="leftRightArrow">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42292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54984"/>
          </a:xfrm>
          <a:prstGeom prst="rect">
            <a:avLst/>
          </a:prstGeom>
          <a:noFill/>
        </p:spPr>
        <p:txBody>
          <a:bodyPr wrap="square" rtlCol="0">
            <a:spAutoFit/>
          </a:bodyPr>
          <a:lstStyle/>
          <a:p>
            <a:r>
              <a:rPr lang="en-US" sz="1200" b="1" dirty="0" smtClean="0">
                <a:solidFill>
                  <a:srgbClr val="0070C0"/>
                </a:solidFill>
              </a:rPr>
              <a:t>CLIENT</a:t>
            </a:r>
          </a:p>
          <a:p>
            <a:pPr marL="285750" indent="-285750">
              <a:buFontTx/>
              <a:buChar char="-"/>
            </a:pPr>
            <a:r>
              <a:rPr lang="en-US" sz="1200" b="1" dirty="0" smtClean="0"/>
              <a:t>Detect and recognize object :</a:t>
            </a:r>
          </a:p>
          <a:p>
            <a:r>
              <a:rPr lang="en-US" sz="1200" dirty="0" smtClean="0"/>
              <a:t>+ Recommendation system</a:t>
            </a:r>
          </a:p>
          <a:p>
            <a:r>
              <a:rPr lang="en-US" sz="1200" dirty="0" smtClean="0"/>
              <a:t>+ Machine learning</a:t>
            </a:r>
          </a:p>
          <a:p>
            <a:r>
              <a:rPr lang="en-US" sz="1200" dirty="0" smtClean="0"/>
              <a:t>+ Artificial Intelligence</a:t>
            </a:r>
          </a:p>
          <a:p>
            <a:r>
              <a:rPr lang="en-US" sz="1200" dirty="0" smtClean="0"/>
              <a:t>+ Search engine algorithm</a:t>
            </a:r>
          </a:p>
          <a:p>
            <a:pPr marL="285750" indent="-285750">
              <a:buFontTx/>
              <a:buChar char="-"/>
            </a:pPr>
            <a:r>
              <a:rPr lang="en-US" sz="1200" b="1" dirty="0" smtClean="0"/>
              <a:t>Verification:</a:t>
            </a:r>
            <a:endParaRPr lang="en-US" sz="1200" b="1" dirty="0"/>
          </a:p>
          <a:p>
            <a:r>
              <a:rPr lang="en-US" sz="1200" dirty="0"/>
              <a:t>+ Geo-location of the item </a:t>
            </a:r>
          </a:p>
          <a:p>
            <a:r>
              <a:rPr lang="en-US" sz="1200" dirty="0"/>
              <a:t>+ Bar-code of the </a:t>
            </a:r>
            <a:r>
              <a:rPr lang="en-US" sz="1200" dirty="0" smtClean="0"/>
              <a:t>item</a:t>
            </a:r>
          </a:p>
          <a:p>
            <a:pPr marL="171450" indent="-171450">
              <a:buFontTx/>
              <a:buChar char="-"/>
            </a:pPr>
            <a:r>
              <a:rPr lang="en-US" sz="1200" b="1" dirty="0" smtClean="0"/>
              <a:t>User contribution:</a:t>
            </a:r>
          </a:p>
          <a:p>
            <a:r>
              <a:rPr lang="en-US" sz="1200" dirty="0" smtClean="0"/>
              <a:t>+ User may </a:t>
            </a:r>
            <a:r>
              <a:rPr lang="en-US" sz="1200" dirty="0" err="1" smtClean="0"/>
              <a:t>catelogy</a:t>
            </a:r>
            <a:r>
              <a:rPr lang="en-US" sz="1200" dirty="0" smtClean="0"/>
              <a:t> manual </a:t>
            </a:r>
          </a:p>
          <a:p>
            <a:r>
              <a:rPr lang="en-US" sz="1200" dirty="0" smtClean="0"/>
              <a:t>+ </a:t>
            </a:r>
            <a:r>
              <a:rPr lang="en-US" sz="1200" dirty="0" smtClean="0"/>
              <a:t>Vote the </a:t>
            </a:r>
            <a:r>
              <a:rPr lang="en-US" sz="1200" dirty="0" smtClean="0"/>
              <a:t>responded information</a:t>
            </a:r>
            <a:endParaRPr lang="en-US" sz="1200" dirty="0" smtClean="0"/>
          </a:p>
          <a:p>
            <a:r>
              <a:rPr lang="en-US" sz="1200" b="1" dirty="0" smtClean="0"/>
              <a:t>-    Updated</a:t>
            </a:r>
            <a:endParaRPr lang="en-US" sz="1200" dirty="0" smtClean="0"/>
          </a:p>
          <a:p>
            <a:r>
              <a:rPr lang="en-US" sz="1200" dirty="0" smtClean="0"/>
              <a:t>------------------------------------</a:t>
            </a:r>
            <a:endParaRPr lang="en-US" sz="1200" dirty="0"/>
          </a:p>
          <a:p>
            <a:r>
              <a:rPr lang="en-US" sz="1200" b="1" dirty="0" smtClean="0">
                <a:solidFill>
                  <a:srgbClr val="FF0000"/>
                </a:solidFill>
              </a:rPr>
              <a:t>SERVER</a:t>
            </a:r>
          </a:p>
          <a:p>
            <a:r>
              <a:rPr lang="en-US" sz="1200" dirty="0" smtClean="0"/>
              <a:t>+ Recommendation system</a:t>
            </a:r>
          </a:p>
          <a:p>
            <a:r>
              <a:rPr lang="en-US" sz="1200" dirty="0" smtClean="0"/>
              <a:t>+ Reinforcement Learning</a:t>
            </a:r>
            <a:endParaRPr lang="en-US" sz="1200" dirty="0"/>
          </a:p>
          <a:p>
            <a:r>
              <a:rPr lang="en-US" sz="1200" dirty="0"/>
              <a:t>+ Machine learning</a:t>
            </a:r>
          </a:p>
          <a:p>
            <a:r>
              <a:rPr lang="en-US" sz="1200" dirty="0"/>
              <a:t>+ Artificial Intelligence</a:t>
            </a:r>
          </a:p>
          <a:p>
            <a:r>
              <a:rPr lang="en-US" sz="1200" dirty="0"/>
              <a:t>+ Search engine algorithm</a:t>
            </a:r>
          </a:p>
          <a:p>
            <a:endParaRPr lang="en-US" sz="1200" dirty="0" smtClean="0"/>
          </a:p>
          <a:p>
            <a:endParaRPr lang="en-US" sz="12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3576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51987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40" name="Picture 16" descr="Image result for internet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83632" y="3386532"/>
            <a:ext cx="871956" cy="87195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4335697" y="4186637"/>
            <a:ext cx="1027845" cy="369332"/>
          </a:xfrm>
          <a:prstGeom prst="rect">
            <a:avLst/>
          </a:prstGeom>
          <a:noFill/>
        </p:spPr>
        <p:txBody>
          <a:bodyPr wrap="none" rtlCol="0">
            <a:spAutoFit/>
          </a:bodyPr>
          <a:lstStyle/>
          <a:p>
            <a:r>
              <a:rPr lang="en-US" dirty="0" smtClean="0"/>
              <a:t>Internet</a:t>
            </a:r>
            <a:endParaRPr lang="en-US" dirty="0"/>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Left-Right Arrow 35"/>
          <p:cNvSpPr/>
          <p:nvPr/>
        </p:nvSpPr>
        <p:spPr>
          <a:xfrm rot="3243414">
            <a:off x="3668318" y="2914936"/>
            <a:ext cx="101909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Left-Right Arrow 49"/>
          <p:cNvSpPr/>
          <p:nvPr/>
        </p:nvSpPr>
        <p:spPr>
          <a:xfrm rot="1402248">
            <a:off x="5006963" y="4364670"/>
            <a:ext cx="2779795"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lstStyle/>
          <a:p>
            <a:r>
              <a:rPr lang="en-US" dirty="0" smtClean="0"/>
              <a:t>Content based image retrieval (CBIR) is an important research area for manipulating large multimedia databases and digital library characterized by automatic indexing of images based on their own visual features, CBIR uses featured include [1] color, texture, shape, and edge information</a:t>
            </a:r>
          </a:p>
          <a:p>
            <a:endParaRPr lang="en-US" dirty="0"/>
          </a:p>
          <a:p>
            <a:endParaRPr lang="en-US"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r>
              <a:rPr lang="en-US" sz="2400" dirty="0" smtClean="0"/>
              <a:t>The features were classified using the random forest classifier and provided 74.7% accuracy for the RGB data[2].  Spare coding [3] and clustering based convolutional extractors [4],[5] have increased the classification performance to 85.2%</a:t>
            </a:r>
          </a:p>
          <a:p>
            <a:endParaRPr lang="en-US" sz="2400" dirty="0" smtClean="0"/>
          </a:p>
          <a:p>
            <a:r>
              <a:rPr lang="en-US" sz="2400" dirty="0" smtClean="0"/>
              <a:t>The visualizations in [6][7] indicates that, as the distribution of objects is transformed from overlapped space to separable space in a deep network,   intermediate representations can be used as generic features to semantically describe the object in the input image</a:t>
            </a:r>
          </a:p>
          <a:p>
            <a:endParaRPr lang="en-US" sz="2400" dirty="0"/>
          </a:p>
          <a:p>
            <a:endParaRPr lang="en-US" sz="2400" dirty="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20000"/>
          </a:bodyPr>
          <a:lstStyle/>
          <a:p>
            <a:r>
              <a:rPr lang="en-US" sz="1800" dirty="0"/>
              <a:t>[1] Naresh </a:t>
            </a:r>
            <a:r>
              <a:rPr lang="en-US" sz="1800" dirty="0" err="1"/>
              <a:t>Babu</a:t>
            </a:r>
            <a:r>
              <a:rPr lang="en-US" sz="1800" dirty="0"/>
              <a:t>, </a:t>
            </a:r>
            <a:r>
              <a:rPr lang="en-US" sz="1800" dirty="0" err="1"/>
              <a:t>Pothlaiah</a:t>
            </a:r>
            <a:r>
              <a:rPr lang="en-US" sz="1800" dirty="0"/>
              <a:t>, and Ashok </a:t>
            </a:r>
            <a:r>
              <a:rPr lang="en-US" sz="1800" dirty="0" err="1"/>
              <a:t>Babu</a:t>
            </a:r>
            <a:r>
              <a:rPr lang="en-US" sz="1800" dirty="0"/>
              <a:t>, </a:t>
            </a:r>
            <a:r>
              <a:rPr lang="en-US" sz="1800" i="1" dirty="0"/>
              <a:t>“Image </a:t>
            </a:r>
            <a:r>
              <a:rPr lang="en-US" sz="1800" i="1" dirty="0" err="1"/>
              <a:t>Retieval</a:t>
            </a:r>
            <a:r>
              <a:rPr lang="en-US" sz="1800" i="1" dirty="0"/>
              <a:t> Color, Shape, and Texture Features using Content Based”,</a:t>
            </a:r>
            <a:r>
              <a:rPr lang="en-US" sz="1800" dirty="0"/>
              <a:t> International Journal of Engineering Science and Technology, Vol. 2, No. 9, pp. 4278-4287, 2010</a:t>
            </a:r>
          </a:p>
          <a:p>
            <a:r>
              <a:rPr lang="en-US" sz="1800" dirty="0" smtClean="0"/>
              <a:t>[2] K. Lai, L. Bo, X. Ren, and D. Fox, “A </a:t>
            </a:r>
            <a:r>
              <a:rPr lang="en-US" sz="1800" dirty="0" err="1" smtClean="0"/>
              <a:t>lage</a:t>
            </a:r>
            <a:r>
              <a:rPr lang="en-US" sz="1800" dirty="0" smtClean="0"/>
              <a:t>-scale hierarchical </a:t>
            </a:r>
            <a:r>
              <a:rPr lang="en-US" sz="1800" dirty="0" err="1" smtClean="0"/>
              <a:t>mulit</a:t>
            </a:r>
            <a:r>
              <a:rPr lang="en-US" sz="1800" dirty="0" smtClean="0"/>
              <a:t>-view RBG-D object dataset”, in </a:t>
            </a:r>
            <a:r>
              <a:rPr lang="en-US" sz="1800" i="1" dirty="0" smtClean="0"/>
              <a:t>Proc, IEEE Int. Conf. Robot. </a:t>
            </a:r>
            <a:r>
              <a:rPr lang="en-US" sz="1800" i="1" dirty="0" err="1" smtClean="0"/>
              <a:t>Autom</a:t>
            </a:r>
            <a:r>
              <a:rPr lang="en-US" sz="1800" i="1" dirty="0" smtClean="0"/>
              <a:t>. (ICRA), </a:t>
            </a:r>
            <a:r>
              <a:rPr lang="en-US" sz="1800" dirty="0" smtClean="0"/>
              <a:t> May 2011, pp. 1817-1824</a:t>
            </a:r>
          </a:p>
          <a:p>
            <a:r>
              <a:rPr lang="en-US" sz="1800" dirty="0" smtClean="0"/>
              <a:t>[3] L. Bo X. Ren, and D. Fox, “Unsupervised feature learning for RBG-D based object recognition”,</a:t>
            </a:r>
            <a:r>
              <a:rPr lang="en-US" sz="1800" dirty="0"/>
              <a:t> </a:t>
            </a:r>
            <a:r>
              <a:rPr lang="en-US" sz="1800" dirty="0" smtClean="0"/>
              <a:t>in </a:t>
            </a:r>
            <a:r>
              <a:rPr lang="en-US" sz="1800" i="1" dirty="0" smtClean="0"/>
              <a:t>Experimental Robotics,</a:t>
            </a:r>
            <a:r>
              <a:rPr lang="en-US" sz="1800" dirty="0" smtClean="0"/>
              <a:t> Springer, 2013, pp. 387-402</a:t>
            </a:r>
          </a:p>
          <a:p>
            <a:r>
              <a:rPr lang="en-US" sz="1800" dirty="0" smtClean="0"/>
              <a:t>[4] R. </a:t>
            </a:r>
            <a:r>
              <a:rPr lang="en-US" sz="1800" dirty="0" err="1" smtClean="0"/>
              <a:t>Socher</a:t>
            </a:r>
            <a:r>
              <a:rPr lang="en-US" sz="1800" dirty="0" smtClean="0"/>
              <a:t>, B. Huval, B. Bath, C. D. Manning, and A. Y. Ng, “Convolutional-recursive deep learning for 3D object classification”, in </a:t>
            </a:r>
            <a:r>
              <a:rPr lang="en-US" sz="1800" i="1" dirty="0" smtClean="0"/>
              <a:t> Proc, Adv. Neural Inf. Process. Syst., </a:t>
            </a:r>
            <a:r>
              <a:rPr lang="en-US" sz="1800" dirty="0" smtClean="0"/>
              <a:t> 2012, pp. 665-673</a:t>
            </a:r>
          </a:p>
          <a:p>
            <a:r>
              <a:rPr lang="en-US" sz="1800" dirty="0" smtClean="0"/>
              <a:t>[5] Y. Cheng, X. </a:t>
            </a:r>
            <a:r>
              <a:rPr lang="en-US" sz="1800" dirty="0" err="1" smtClean="0"/>
              <a:t>Xhao</a:t>
            </a:r>
            <a:r>
              <a:rPr lang="en-US" sz="1800" dirty="0" smtClean="0"/>
              <a:t>, K. Huang, and T. Tan, “Semi-supervised learning and feature evaluation for RGB-D object recognition”,</a:t>
            </a:r>
            <a:r>
              <a:rPr lang="en-US" sz="1800" i="1" dirty="0" smtClean="0"/>
              <a:t> </a:t>
            </a:r>
            <a:r>
              <a:rPr lang="en-US" sz="1800" i="1" dirty="0" err="1" smtClean="0"/>
              <a:t>Comput</a:t>
            </a:r>
            <a:r>
              <a:rPr lang="en-US" sz="1800" i="1" dirty="0" smtClean="0"/>
              <a:t>. Vis. Image Understand, </a:t>
            </a:r>
            <a:r>
              <a:rPr lang="en-US" sz="1800" dirty="0" smtClean="0"/>
              <a:t>vol. 139, pp. 149-160, Oct, 2015</a:t>
            </a:r>
          </a:p>
          <a:p>
            <a:r>
              <a:rPr lang="en-US" sz="1800" dirty="0" smtClean="0"/>
              <a:t>[6] </a:t>
            </a:r>
            <a:r>
              <a:rPr lang="en-US" sz="1800" dirty="0" err="1" smtClean="0"/>
              <a:t>J.Donahue</a:t>
            </a:r>
            <a:r>
              <a:rPr lang="en-US" sz="1800" dirty="0" smtClean="0"/>
              <a:t> </a:t>
            </a:r>
            <a:r>
              <a:rPr lang="en-US" sz="1800" i="1" dirty="0" smtClean="0"/>
              <a:t>et al. </a:t>
            </a:r>
            <a:r>
              <a:rPr lang="en-US" sz="1800" dirty="0" smtClean="0"/>
              <a:t>(2013). </a:t>
            </a:r>
            <a:r>
              <a:rPr lang="en-US" sz="1800" dirty="0" err="1" smtClean="0"/>
              <a:t>DeCAF</a:t>
            </a:r>
            <a:r>
              <a:rPr lang="en-US" sz="1800" dirty="0" smtClean="0"/>
              <a:t>: A deep convolutional activation feature for generic visual recognition”, [Online]</a:t>
            </a:r>
          </a:p>
          <a:p>
            <a:r>
              <a:rPr lang="en-US" sz="1800" dirty="0" smtClean="0"/>
              <a:t>[7] M. D. </a:t>
            </a:r>
            <a:r>
              <a:rPr lang="en-US" sz="1800" dirty="0" err="1" smtClean="0"/>
              <a:t>Zeiler</a:t>
            </a:r>
            <a:r>
              <a:rPr lang="en-US" sz="1800" dirty="0" smtClean="0"/>
              <a:t> and R. Fergus, “Visualizing and understanding convolutional networks”, in </a:t>
            </a:r>
            <a:r>
              <a:rPr lang="en-US" sz="1800" i="1" dirty="0" smtClean="0"/>
              <a:t>Computer Vision – ECCV. </a:t>
            </a:r>
            <a:r>
              <a:rPr lang="en-US" sz="1800" dirty="0" smtClean="0"/>
              <a:t>Springer, 2014, pp. 818-833</a:t>
            </a:r>
          </a:p>
        </p:txBody>
      </p:sp>
    </p:spTree>
    <p:extLst>
      <p:ext uri="{BB962C8B-B14F-4D97-AF65-F5344CB8AC3E}">
        <p14:creationId xmlns:p14="http://schemas.microsoft.com/office/powerpoint/2010/main" val="93030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425</TotalTime>
  <Words>816</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Office Theme</vt:lpstr>
      <vt:lpstr>What is it?</vt:lpstr>
      <vt:lpstr>Outline</vt:lpstr>
      <vt:lpstr>Artificial intelligence (AI) forecast </vt:lpstr>
      <vt:lpstr>AI virtual assistants</vt:lpstr>
      <vt:lpstr>PowerPoint Presentation</vt:lpstr>
      <vt:lpstr>PowerPoint Presentation</vt:lpstr>
      <vt:lpstr>Literature review</vt:lpstr>
      <vt:lpstr>Literature review</vt:lpstr>
      <vt:lpstr>Literature review</vt:lpstr>
      <vt:lpstr>Challenges</vt:lpstr>
      <vt:lpstr>Objectives</vt:lpstr>
      <vt:lpstr>Methodology</vt:lpstr>
      <vt:lpstr>Study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Do Dung Vu</cp:lastModifiedBy>
  <cp:revision>119</cp:revision>
  <dcterms:created xsi:type="dcterms:W3CDTF">2018-01-21T17:44:23Z</dcterms:created>
  <dcterms:modified xsi:type="dcterms:W3CDTF">2018-01-31T19:20:58Z</dcterms:modified>
</cp:coreProperties>
</file>