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1" r:id="rId6"/>
    <p:sldId id="273" r:id="rId7"/>
    <p:sldId id="260" r:id="rId8"/>
    <p:sldId id="272" r:id="rId9"/>
    <p:sldId id="270" r:id="rId10"/>
    <p:sldId id="271" r:id="rId11"/>
    <p:sldId id="263" r:id="rId12"/>
    <p:sldId id="264" r:id="rId13"/>
    <p:sldId id="274" r:id="rId14"/>
    <p:sldId id="275" r:id="rId15"/>
    <p:sldId id="291" r:id="rId16"/>
    <p:sldId id="262" r:id="rId17"/>
    <p:sldId id="265" r:id="rId18"/>
    <p:sldId id="266" r:id="rId19"/>
    <p:sldId id="268" r:id="rId20"/>
    <p:sldId id="276" r:id="rId21"/>
    <p:sldId id="277" r:id="rId22"/>
    <p:sldId id="278" r:id="rId23"/>
    <p:sldId id="279" r:id="rId24"/>
    <p:sldId id="267" r:id="rId25"/>
    <p:sldId id="280" r:id="rId26"/>
    <p:sldId id="281" r:id="rId27"/>
    <p:sldId id="285" r:id="rId28"/>
    <p:sldId id="282" r:id="rId29"/>
    <p:sldId id="284" r:id="rId30"/>
    <p:sldId id="283" r:id="rId31"/>
    <p:sldId id="289" r:id="rId32"/>
    <p:sldId id="288" r:id="rId33"/>
    <p:sldId id="287" r:id="rId34"/>
    <p:sldId id="286" r:id="rId35"/>
    <p:sldId id="290" r:id="rId36"/>
    <p:sldId id="293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h\Desktop\ML_Projects\Data\Summer%20Intern%20Case%20Study%20Data_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Forecasting Sales Volume for the</a:t>
            </a:r>
            <a:r>
              <a:rPr lang="en-US" baseline="0"/>
              <a:t> next 4 Quarters</a:t>
            </a:r>
            <a:endParaRPr lang="en-US"/>
          </a:p>
        </c:rich>
      </c:tx>
      <c:layout>
        <c:manualLayout>
          <c:xMode val="edge"/>
          <c:yMode val="edge"/>
          <c:x val="0.28840218342272433"/>
          <c:y val="1.45975099620793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67285221422794"/>
          <c:y val="7.0546737213403876E-2"/>
          <c:w val="0.85186533287112698"/>
          <c:h val="0.67453420174330059"/>
        </c:manualLayout>
      </c:layout>
      <c:lineChart>
        <c:grouping val="standar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 Sales Volume </c:v>
                </c:pt>
              </c:strCache>
            </c:strRef>
          </c:tx>
          <c:spPr>
            <a:ln w="28575" cap="rnd">
              <a:solidFill>
                <a:schemeClr val="accent1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>
                    <a:shade val="58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val>
            <c:numRef>
              <c:f>Sheet7!$B$2:$B$157</c:f>
              <c:numCache>
                <c:formatCode>_(* #,##0.00_);_(* \(#,##0.00\);_(* "-"??_);_(@_)</c:formatCode>
                <c:ptCount val="156"/>
                <c:pt idx="0">
                  <c:v>699812.71768463333</c:v>
                </c:pt>
                <c:pt idx="1">
                  <c:v>643283.26850143995</c:v>
                </c:pt>
                <c:pt idx="2">
                  <c:v>621491.18035025324</c:v>
                </c:pt>
                <c:pt idx="3">
                  <c:v>625172.38253551989</c:v>
                </c:pt>
                <c:pt idx="4">
                  <c:v>637969.08656556671</c:v>
                </c:pt>
                <c:pt idx="5">
                  <c:v>624727.51595819986</c:v>
                </c:pt>
                <c:pt idx="6">
                  <c:v>655820.4684873668</c:v>
                </c:pt>
                <c:pt idx="7">
                  <c:v>532057.43297194748</c:v>
                </c:pt>
                <c:pt idx="8">
                  <c:v>563952.62136506662</c:v>
                </c:pt>
                <c:pt idx="9">
                  <c:v>584097.43882660009</c:v>
                </c:pt>
                <c:pt idx="10">
                  <c:v>576690.14121890662</c:v>
                </c:pt>
                <c:pt idx="11">
                  <c:v>516391.39765951334</c:v>
                </c:pt>
                <c:pt idx="12">
                  <c:v>687377.11002202344</c:v>
                </c:pt>
                <c:pt idx="13">
                  <c:v>1050206.1221361705</c:v>
                </c:pt>
                <c:pt idx="14">
                  <c:v>939422.72128483956</c:v>
                </c:pt>
                <c:pt idx="15">
                  <c:v>754128.38920434646</c:v>
                </c:pt>
                <c:pt idx="16">
                  <c:v>689149.79268125223</c:v>
                </c:pt>
                <c:pt idx="17">
                  <c:v>720822.34804176469</c:v>
                </c:pt>
                <c:pt idx="18">
                  <c:v>637156.74352230772</c:v>
                </c:pt>
                <c:pt idx="19">
                  <c:v>549240.30798783398</c:v>
                </c:pt>
                <c:pt idx="20">
                  <c:v>660553.13822643063</c:v>
                </c:pt>
                <c:pt idx="21">
                  <c:v>701909.98550791992</c:v>
                </c:pt>
                <c:pt idx="22">
                  <c:v>720326.76757737331</c:v>
                </c:pt>
                <c:pt idx="23">
                  <c:v>782034.35390978667</c:v>
                </c:pt>
                <c:pt idx="24">
                  <c:v>710403.20219747361</c:v>
                </c:pt>
                <c:pt idx="25">
                  <c:v>689990.95135236683</c:v>
                </c:pt>
                <c:pt idx="26">
                  <c:v>613639.22140273312</c:v>
                </c:pt>
                <c:pt idx="27">
                  <c:v>652317.35313773341</c:v>
                </c:pt>
                <c:pt idx="28">
                  <c:v>630395.36289919983</c:v>
                </c:pt>
                <c:pt idx="29">
                  <c:v>581593.22431929805</c:v>
                </c:pt>
                <c:pt idx="30">
                  <c:v>599205.28171569854</c:v>
                </c:pt>
                <c:pt idx="31">
                  <c:v>565136.82231198321</c:v>
                </c:pt>
                <c:pt idx="32">
                  <c:v>591423.0264524048</c:v>
                </c:pt>
                <c:pt idx="33">
                  <c:v>560704.13799817732</c:v>
                </c:pt>
                <c:pt idx="34">
                  <c:v>550804.71444459434</c:v>
                </c:pt>
                <c:pt idx="35">
                  <c:v>540106.32464602613</c:v>
                </c:pt>
                <c:pt idx="36">
                  <c:v>556241.16084573197</c:v>
                </c:pt>
                <c:pt idx="37">
                  <c:v>522770.83190805867</c:v>
                </c:pt>
                <c:pt idx="38">
                  <c:v>546503.37539592164</c:v>
                </c:pt>
                <c:pt idx="39">
                  <c:v>519464.71719416842</c:v>
                </c:pt>
                <c:pt idx="40">
                  <c:v>583820.51407427737</c:v>
                </c:pt>
                <c:pt idx="41">
                  <c:v>598685.1767434401</c:v>
                </c:pt>
                <c:pt idx="42">
                  <c:v>623315.67028808664</c:v>
                </c:pt>
                <c:pt idx="43">
                  <c:v>797689.42370696005</c:v>
                </c:pt>
                <c:pt idx="44">
                  <c:v>876381.22277280665</c:v>
                </c:pt>
                <c:pt idx="45">
                  <c:v>977553.64919050015</c:v>
                </c:pt>
                <c:pt idx="46">
                  <c:v>895548.54898096679</c:v>
                </c:pt>
                <c:pt idx="47">
                  <c:v>849302.91938871332</c:v>
                </c:pt>
                <c:pt idx="48">
                  <c:v>775249.90773040673</c:v>
                </c:pt>
                <c:pt idx="49">
                  <c:v>809175.8877943533</c:v>
                </c:pt>
                <c:pt idx="50">
                  <c:v>721692.76855763339</c:v>
                </c:pt>
                <c:pt idx="51">
                  <c:v>701692.62207747332</c:v>
                </c:pt>
                <c:pt idx="52">
                  <c:v>680145.19104718987</c:v>
                </c:pt>
                <c:pt idx="53">
                  <c:v>638496.55371556792</c:v>
                </c:pt>
                <c:pt idx="54">
                  <c:v>641547.1631108491</c:v>
                </c:pt>
                <c:pt idx="55">
                  <c:v>629878.77010604518</c:v>
                </c:pt>
                <c:pt idx="56">
                  <c:v>628722.04844788625</c:v>
                </c:pt>
                <c:pt idx="57">
                  <c:v>643544.81099939009</c:v>
                </c:pt>
                <c:pt idx="58">
                  <c:v>651279.87835007464</c:v>
                </c:pt>
                <c:pt idx="59">
                  <c:v>529305.52799128159</c:v>
                </c:pt>
                <c:pt idx="60">
                  <c:v>624415.4093124998</c:v>
                </c:pt>
                <c:pt idx="61">
                  <c:v>624712.84626149992</c:v>
                </c:pt>
                <c:pt idx="62">
                  <c:v>653592.27286979987</c:v>
                </c:pt>
                <c:pt idx="63">
                  <c:v>647400.52421303326</c:v>
                </c:pt>
                <c:pt idx="64">
                  <c:v>755809.97343863326</c:v>
                </c:pt>
                <c:pt idx="65">
                  <c:v>962320.86824488896</c:v>
                </c:pt>
                <c:pt idx="66">
                  <c:v>947669.07060216658</c:v>
                </c:pt>
                <c:pt idx="67">
                  <c:v>750368.13392090006</c:v>
                </c:pt>
                <c:pt idx="68">
                  <c:v>720536.87795583333</c:v>
                </c:pt>
                <c:pt idx="69">
                  <c:v>717949.48027059995</c:v>
                </c:pt>
                <c:pt idx="70">
                  <c:v>652383.70234993345</c:v>
                </c:pt>
                <c:pt idx="71">
                  <c:v>590715.57218066661</c:v>
                </c:pt>
                <c:pt idx="72">
                  <c:v>668483.47058606672</c:v>
                </c:pt>
                <c:pt idx="73">
                  <c:v>682529.67805546662</c:v>
                </c:pt>
                <c:pt idx="74">
                  <c:v>685971.65162333334</c:v>
                </c:pt>
                <c:pt idx="75">
                  <c:v>621454.82663147664</c:v>
                </c:pt>
                <c:pt idx="76">
                  <c:v>599970.65842749993</c:v>
                </c:pt>
                <c:pt idx="77">
                  <c:v>599598.24703660014</c:v>
                </c:pt>
                <c:pt idx="78">
                  <c:v>571418.70740786649</c:v>
                </c:pt>
                <c:pt idx="79">
                  <c:v>542894.72910233331</c:v>
                </c:pt>
                <c:pt idx="80">
                  <c:v>502170.98333940003</c:v>
                </c:pt>
                <c:pt idx="81">
                  <c:v>568809.57878536661</c:v>
                </c:pt>
                <c:pt idx="82">
                  <c:v>585924.18702189997</c:v>
                </c:pt>
                <c:pt idx="83">
                  <c:v>521528.16257720004</c:v>
                </c:pt>
                <c:pt idx="84">
                  <c:v>539395.63320363336</c:v>
                </c:pt>
                <c:pt idx="85">
                  <c:v>527686.0646712333</c:v>
                </c:pt>
                <c:pt idx="86">
                  <c:v>508070.17469250003</c:v>
                </c:pt>
                <c:pt idx="87">
                  <c:v>505609.91342412995</c:v>
                </c:pt>
                <c:pt idx="88">
                  <c:v>491829.5142792227</c:v>
                </c:pt>
                <c:pt idx="89">
                  <c:v>464639.14262909308</c:v>
                </c:pt>
                <c:pt idx="90">
                  <c:v>471404.91487696668</c:v>
                </c:pt>
                <c:pt idx="91">
                  <c:v>446425.43739000004</c:v>
                </c:pt>
                <c:pt idx="92">
                  <c:v>500337.92865686672</c:v>
                </c:pt>
                <c:pt idx="93">
                  <c:v>487846.36702950334</c:v>
                </c:pt>
                <c:pt idx="94">
                  <c:v>500018.58755506668</c:v>
                </c:pt>
                <c:pt idx="95">
                  <c:v>567932.27732886665</c:v>
                </c:pt>
                <c:pt idx="96">
                  <c:v>539108.95324599999</c:v>
                </c:pt>
                <c:pt idx="97">
                  <c:v>594240.69730104797</c:v>
                </c:pt>
                <c:pt idx="98">
                  <c:v>588052.84259532846</c:v>
                </c:pt>
                <c:pt idx="99">
                  <c:v>547218.33917949069</c:v>
                </c:pt>
                <c:pt idx="100">
                  <c:v>523248.85471961857</c:v>
                </c:pt>
                <c:pt idx="101">
                  <c:v>537716.48603376991</c:v>
                </c:pt>
                <c:pt idx="102">
                  <c:v>501763.18021500879</c:v>
                </c:pt>
                <c:pt idx="103">
                  <c:v>493692.78772748593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05-4D36-B51A-8530E3F9171A}"/>
            </c:ext>
          </c:extLst>
        </c:ser>
        <c:ser>
          <c:idx val="1"/>
          <c:order val="1"/>
          <c:tx>
            <c:strRef>
              <c:f>Sheet7!$C$1</c:f>
              <c:strCache>
                <c:ptCount val="1"/>
                <c:pt idx="0">
                  <c:v>Forecast( Sales Volume )</c:v>
                </c:pt>
              </c:strCache>
            </c:strRef>
          </c:tx>
          <c:spPr>
            <a:ln w="25400" cap="rnd">
              <a:solidFill>
                <a:schemeClr val="accent1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Sheet7!$A$2:$A$157</c:f>
              <c:numCache>
                <c:formatCode>m/d/yyyy</c:formatCode>
                <c:ptCount val="156"/>
                <c:pt idx="0">
                  <c:v>44114</c:v>
                </c:pt>
                <c:pt idx="1">
                  <c:v>44121</c:v>
                </c:pt>
                <c:pt idx="2">
                  <c:v>44128</c:v>
                </c:pt>
                <c:pt idx="3">
                  <c:v>44135</c:v>
                </c:pt>
                <c:pt idx="4">
                  <c:v>44142</c:v>
                </c:pt>
                <c:pt idx="5">
                  <c:v>44149</c:v>
                </c:pt>
                <c:pt idx="6">
                  <c:v>44156</c:v>
                </c:pt>
                <c:pt idx="7">
                  <c:v>44163</c:v>
                </c:pt>
                <c:pt idx="8">
                  <c:v>44170</c:v>
                </c:pt>
                <c:pt idx="9">
                  <c:v>44177</c:v>
                </c:pt>
                <c:pt idx="10">
                  <c:v>44184</c:v>
                </c:pt>
                <c:pt idx="11">
                  <c:v>44191</c:v>
                </c:pt>
                <c:pt idx="12">
                  <c:v>44198</c:v>
                </c:pt>
                <c:pt idx="13">
                  <c:v>44205</c:v>
                </c:pt>
                <c:pt idx="14">
                  <c:v>44212</c:v>
                </c:pt>
                <c:pt idx="15">
                  <c:v>44219</c:v>
                </c:pt>
                <c:pt idx="16">
                  <c:v>44226</c:v>
                </c:pt>
                <c:pt idx="17">
                  <c:v>44233</c:v>
                </c:pt>
                <c:pt idx="18">
                  <c:v>44240</c:v>
                </c:pt>
                <c:pt idx="19">
                  <c:v>44247</c:v>
                </c:pt>
                <c:pt idx="20">
                  <c:v>44254</c:v>
                </c:pt>
                <c:pt idx="21">
                  <c:v>44261</c:v>
                </c:pt>
                <c:pt idx="22">
                  <c:v>44268</c:v>
                </c:pt>
                <c:pt idx="23">
                  <c:v>44275</c:v>
                </c:pt>
                <c:pt idx="24">
                  <c:v>44282</c:v>
                </c:pt>
                <c:pt idx="25">
                  <c:v>44289</c:v>
                </c:pt>
                <c:pt idx="26">
                  <c:v>44296</c:v>
                </c:pt>
                <c:pt idx="27">
                  <c:v>44303</c:v>
                </c:pt>
                <c:pt idx="28">
                  <c:v>44310</c:v>
                </c:pt>
                <c:pt idx="29">
                  <c:v>44317</c:v>
                </c:pt>
                <c:pt idx="30">
                  <c:v>44324</c:v>
                </c:pt>
                <c:pt idx="31">
                  <c:v>44331</c:v>
                </c:pt>
                <c:pt idx="32">
                  <c:v>44338</c:v>
                </c:pt>
                <c:pt idx="33">
                  <c:v>44345</c:v>
                </c:pt>
                <c:pt idx="34">
                  <c:v>44352</c:v>
                </c:pt>
                <c:pt idx="35">
                  <c:v>44359</c:v>
                </c:pt>
                <c:pt idx="36">
                  <c:v>44366</c:v>
                </c:pt>
                <c:pt idx="37">
                  <c:v>44373</c:v>
                </c:pt>
                <c:pt idx="38">
                  <c:v>44380</c:v>
                </c:pt>
                <c:pt idx="39">
                  <c:v>44387</c:v>
                </c:pt>
                <c:pt idx="40">
                  <c:v>44394</c:v>
                </c:pt>
                <c:pt idx="41">
                  <c:v>44401</c:v>
                </c:pt>
                <c:pt idx="42">
                  <c:v>44408</c:v>
                </c:pt>
                <c:pt idx="43">
                  <c:v>44415</c:v>
                </c:pt>
                <c:pt idx="44">
                  <c:v>44422</c:v>
                </c:pt>
                <c:pt idx="45">
                  <c:v>44429</c:v>
                </c:pt>
                <c:pt idx="46">
                  <c:v>44436</c:v>
                </c:pt>
                <c:pt idx="47">
                  <c:v>44443</c:v>
                </c:pt>
                <c:pt idx="48">
                  <c:v>44450</c:v>
                </c:pt>
                <c:pt idx="49">
                  <c:v>44457</c:v>
                </c:pt>
                <c:pt idx="50">
                  <c:v>44464</c:v>
                </c:pt>
                <c:pt idx="51">
                  <c:v>44471</c:v>
                </c:pt>
                <c:pt idx="52">
                  <c:v>44478</c:v>
                </c:pt>
                <c:pt idx="53">
                  <c:v>44485</c:v>
                </c:pt>
                <c:pt idx="54">
                  <c:v>44492</c:v>
                </c:pt>
                <c:pt idx="55">
                  <c:v>44499</c:v>
                </c:pt>
                <c:pt idx="56">
                  <c:v>44506</c:v>
                </c:pt>
                <c:pt idx="57">
                  <c:v>44513</c:v>
                </c:pt>
                <c:pt idx="58">
                  <c:v>44520</c:v>
                </c:pt>
                <c:pt idx="59">
                  <c:v>44527</c:v>
                </c:pt>
                <c:pt idx="60">
                  <c:v>44534</c:v>
                </c:pt>
                <c:pt idx="61">
                  <c:v>44541</c:v>
                </c:pt>
                <c:pt idx="62">
                  <c:v>44548</c:v>
                </c:pt>
                <c:pt idx="63">
                  <c:v>44555</c:v>
                </c:pt>
                <c:pt idx="64">
                  <c:v>44562</c:v>
                </c:pt>
                <c:pt idx="65">
                  <c:v>44569</c:v>
                </c:pt>
                <c:pt idx="66">
                  <c:v>44576</c:v>
                </c:pt>
                <c:pt idx="67">
                  <c:v>44583</c:v>
                </c:pt>
                <c:pt idx="68">
                  <c:v>44590</c:v>
                </c:pt>
                <c:pt idx="69">
                  <c:v>44597</c:v>
                </c:pt>
                <c:pt idx="70">
                  <c:v>44604</c:v>
                </c:pt>
                <c:pt idx="71">
                  <c:v>44611</c:v>
                </c:pt>
                <c:pt idx="72">
                  <c:v>44618</c:v>
                </c:pt>
                <c:pt idx="73">
                  <c:v>44625</c:v>
                </c:pt>
                <c:pt idx="74">
                  <c:v>44632</c:v>
                </c:pt>
                <c:pt idx="75">
                  <c:v>44639</c:v>
                </c:pt>
                <c:pt idx="76">
                  <c:v>44646</c:v>
                </c:pt>
                <c:pt idx="77">
                  <c:v>44653</c:v>
                </c:pt>
                <c:pt idx="78">
                  <c:v>44660</c:v>
                </c:pt>
                <c:pt idx="79">
                  <c:v>44667</c:v>
                </c:pt>
                <c:pt idx="80">
                  <c:v>44674</c:v>
                </c:pt>
                <c:pt idx="81">
                  <c:v>44681</c:v>
                </c:pt>
                <c:pt idx="82">
                  <c:v>44688</c:v>
                </c:pt>
                <c:pt idx="83">
                  <c:v>44695</c:v>
                </c:pt>
                <c:pt idx="84">
                  <c:v>44702</c:v>
                </c:pt>
                <c:pt idx="85">
                  <c:v>44709</c:v>
                </c:pt>
                <c:pt idx="86">
                  <c:v>44716</c:v>
                </c:pt>
                <c:pt idx="87">
                  <c:v>44723</c:v>
                </c:pt>
                <c:pt idx="88">
                  <c:v>44730</c:v>
                </c:pt>
                <c:pt idx="89">
                  <c:v>44737</c:v>
                </c:pt>
                <c:pt idx="90">
                  <c:v>44744</c:v>
                </c:pt>
                <c:pt idx="91">
                  <c:v>44751</c:v>
                </c:pt>
                <c:pt idx="92">
                  <c:v>44758</c:v>
                </c:pt>
                <c:pt idx="93">
                  <c:v>44765</c:v>
                </c:pt>
                <c:pt idx="94">
                  <c:v>44772</c:v>
                </c:pt>
                <c:pt idx="95">
                  <c:v>44779</c:v>
                </c:pt>
                <c:pt idx="96">
                  <c:v>44786</c:v>
                </c:pt>
                <c:pt idx="97">
                  <c:v>44793</c:v>
                </c:pt>
                <c:pt idx="98">
                  <c:v>44800</c:v>
                </c:pt>
                <c:pt idx="99">
                  <c:v>44807</c:v>
                </c:pt>
                <c:pt idx="100">
                  <c:v>44814</c:v>
                </c:pt>
                <c:pt idx="101">
                  <c:v>44821</c:v>
                </c:pt>
                <c:pt idx="102">
                  <c:v>44828</c:v>
                </c:pt>
                <c:pt idx="103">
                  <c:v>44835</c:v>
                </c:pt>
                <c:pt idx="104">
                  <c:v>44842</c:v>
                </c:pt>
                <c:pt idx="105">
                  <c:v>44849</c:v>
                </c:pt>
                <c:pt idx="106">
                  <c:v>44856</c:v>
                </c:pt>
                <c:pt idx="107">
                  <c:v>44863</c:v>
                </c:pt>
                <c:pt idx="108">
                  <c:v>44870</c:v>
                </c:pt>
                <c:pt idx="109">
                  <c:v>44877</c:v>
                </c:pt>
                <c:pt idx="110">
                  <c:v>44884</c:v>
                </c:pt>
                <c:pt idx="111">
                  <c:v>44891</c:v>
                </c:pt>
                <c:pt idx="112">
                  <c:v>44898</c:v>
                </c:pt>
                <c:pt idx="113">
                  <c:v>44905</c:v>
                </c:pt>
                <c:pt idx="114">
                  <c:v>44912</c:v>
                </c:pt>
                <c:pt idx="115">
                  <c:v>44919</c:v>
                </c:pt>
                <c:pt idx="116">
                  <c:v>44926</c:v>
                </c:pt>
                <c:pt idx="117">
                  <c:v>44933</c:v>
                </c:pt>
                <c:pt idx="118">
                  <c:v>44940</c:v>
                </c:pt>
                <c:pt idx="119">
                  <c:v>44947</c:v>
                </c:pt>
                <c:pt idx="120">
                  <c:v>44954</c:v>
                </c:pt>
                <c:pt idx="121">
                  <c:v>44961</c:v>
                </c:pt>
                <c:pt idx="122">
                  <c:v>44968</c:v>
                </c:pt>
                <c:pt idx="123">
                  <c:v>44975</c:v>
                </c:pt>
                <c:pt idx="124">
                  <c:v>44982</c:v>
                </c:pt>
                <c:pt idx="125">
                  <c:v>44989</c:v>
                </c:pt>
                <c:pt idx="126">
                  <c:v>44996</c:v>
                </c:pt>
                <c:pt idx="127">
                  <c:v>45003</c:v>
                </c:pt>
                <c:pt idx="128">
                  <c:v>45010</c:v>
                </c:pt>
                <c:pt idx="129">
                  <c:v>45017</c:v>
                </c:pt>
                <c:pt idx="130">
                  <c:v>45024</c:v>
                </c:pt>
                <c:pt idx="131">
                  <c:v>45031</c:v>
                </c:pt>
                <c:pt idx="132">
                  <c:v>45038</c:v>
                </c:pt>
                <c:pt idx="133">
                  <c:v>45045</c:v>
                </c:pt>
                <c:pt idx="134">
                  <c:v>45052</c:v>
                </c:pt>
                <c:pt idx="135">
                  <c:v>45059</c:v>
                </c:pt>
                <c:pt idx="136">
                  <c:v>45066</c:v>
                </c:pt>
                <c:pt idx="137">
                  <c:v>45073</c:v>
                </c:pt>
                <c:pt idx="138">
                  <c:v>45080</c:v>
                </c:pt>
                <c:pt idx="139">
                  <c:v>45087</c:v>
                </c:pt>
                <c:pt idx="140">
                  <c:v>45094</c:v>
                </c:pt>
                <c:pt idx="141">
                  <c:v>45101</c:v>
                </c:pt>
                <c:pt idx="142">
                  <c:v>45108</c:v>
                </c:pt>
                <c:pt idx="143">
                  <c:v>45115</c:v>
                </c:pt>
                <c:pt idx="144">
                  <c:v>45122</c:v>
                </c:pt>
                <c:pt idx="145">
                  <c:v>45129</c:v>
                </c:pt>
                <c:pt idx="146">
                  <c:v>45136</c:v>
                </c:pt>
                <c:pt idx="147">
                  <c:v>45143</c:v>
                </c:pt>
                <c:pt idx="148">
                  <c:v>45150</c:v>
                </c:pt>
                <c:pt idx="149">
                  <c:v>45157</c:v>
                </c:pt>
                <c:pt idx="150">
                  <c:v>45164</c:v>
                </c:pt>
                <c:pt idx="151">
                  <c:v>45171</c:v>
                </c:pt>
                <c:pt idx="152">
                  <c:v>45178</c:v>
                </c:pt>
                <c:pt idx="153">
                  <c:v>45185</c:v>
                </c:pt>
                <c:pt idx="154">
                  <c:v>45192</c:v>
                </c:pt>
                <c:pt idx="155">
                  <c:v>45199</c:v>
                </c:pt>
              </c:numCache>
            </c:numRef>
          </c:cat>
          <c:val>
            <c:numRef>
              <c:f>Sheet7!$C$2:$C$157</c:f>
              <c:numCache>
                <c:formatCode>General</c:formatCode>
                <c:ptCount val="156"/>
                <c:pt idx="103" formatCode="_(* #,##0.00_);_(* \(#,##0.00\);_(* &quot;-&quot;??_);_(@_)">
                  <c:v>493692.78772748593</c:v>
                </c:pt>
                <c:pt idx="104" formatCode="_(* #,##0.00_);_(* \(#,##0.00\);_(* &quot;-&quot;??_);_(@_)">
                  <c:v>438555.36930680391</c:v>
                </c:pt>
                <c:pt idx="105" formatCode="_(* #,##0.00_);_(* \(#,##0.00\);_(* &quot;-&quot;??_);_(@_)">
                  <c:v>435808.62890021759</c:v>
                </c:pt>
                <c:pt idx="106" formatCode="_(* #,##0.00_);_(* \(#,##0.00\);_(* &quot;-&quot;??_);_(@_)">
                  <c:v>425602.30661422154</c:v>
                </c:pt>
                <c:pt idx="107" formatCode="_(* #,##0.00_);_(* \(#,##0.00\);_(* &quot;-&quot;??_);_(@_)">
                  <c:v>394544.64605150919</c:v>
                </c:pt>
                <c:pt idx="108" formatCode="_(* #,##0.00_);_(* \(#,##0.00\);_(* &quot;-&quot;??_);_(@_)">
                  <c:v>403046.47349082155</c:v>
                </c:pt>
                <c:pt idx="109" formatCode="_(* #,##0.00_);_(* \(#,##0.00\);_(* &quot;-&quot;??_);_(@_)">
                  <c:v>394541.07294577698</c:v>
                </c:pt>
                <c:pt idx="110" formatCode="_(* #,##0.00_);_(* \(#,##0.00\);_(* &quot;-&quot;??_);_(@_)">
                  <c:v>413003.13839665952</c:v>
                </c:pt>
                <c:pt idx="111" formatCode="_(* #,##0.00_);_(* \(#,##0.00\);_(* &quot;-&quot;??_);_(@_)">
                  <c:v>337668.88244191092</c:v>
                </c:pt>
                <c:pt idx="112" formatCode="_(* #,##0.00_);_(* \(#,##0.00\);_(* &quot;-&quot;??_);_(@_)">
                  <c:v>381393.7077134382</c:v>
                </c:pt>
                <c:pt idx="113" formatCode="_(* #,##0.00_);_(* \(#,##0.00\);_(* &quot;-&quot;??_);_(@_)">
                  <c:v>377142.89467740746</c:v>
                </c:pt>
                <c:pt idx="114" formatCode="_(* #,##0.00_);_(* \(#,##0.00\);_(* &quot;-&quot;??_);_(@_)">
                  <c:v>401840.35404347419</c:v>
                </c:pt>
                <c:pt idx="115" formatCode="_(* #,##0.00_);_(* \(#,##0.00\);_(* &quot;-&quot;??_);_(@_)">
                  <c:v>383304.00609453616</c:v>
                </c:pt>
                <c:pt idx="116" formatCode="_(* #,##0.00_);_(* \(#,##0.00\);_(* &quot;-&quot;??_);_(@_)">
                  <c:v>381545.23913653969</c:v>
                </c:pt>
                <c:pt idx="117" formatCode="_(* #,##0.00_);_(* \(#,##0.00\);_(* &quot;-&quot;??_);_(@_)">
                  <c:v>547776.80762284761</c:v>
                </c:pt>
                <c:pt idx="118" formatCode="_(* #,##0.00_);_(* \(#,##0.00\);_(* &quot;-&quot;??_);_(@_)">
                  <c:v>523921.75616403262</c:v>
                </c:pt>
                <c:pt idx="119" formatCode="_(* #,##0.00_);_(* \(#,##0.00\);_(* &quot;-&quot;??_);_(@_)">
                  <c:v>437773.70149820228</c:v>
                </c:pt>
                <c:pt idx="120" formatCode="_(* #,##0.00_);_(* \(#,##0.00\);_(* &quot;-&quot;??_);_(@_)">
                  <c:v>415836.40206109412</c:v>
                </c:pt>
                <c:pt idx="121" formatCode="_(* #,##0.00_);_(* \(#,##0.00\);_(* &quot;-&quot;??_);_(@_)">
                  <c:v>517038.85077826423</c:v>
                </c:pt>
                <c:pt idx="122" formatCode="_(* #,##0.00_);_(* \(#,##0.00\);_(* &quot;-&quot;??_);_(@_)">
                  <c:v>512919.12533572421</c:v>
                </c:pt>
                <c:pt idx="123" formatCode="_(* #,##0.00_);_(* \(#,##0.00\);_(* &quot;-&quot;??_);_(@_)">
                  <c:v>518278.50854851055</c:v>
                </c:pt>
                <c:pt idx="124" formatCode="_(* #,##0.00_);_(* \(#,##0.00\);_(* &quot;-&quot;??_);_(@_)">
                  <c:v>531472.41647569672</c:v>
                </c:pt>
                <c:pt idx="125" formatCode="_(* #,##0.00_);_(* \(#,##0.00\);_(* &quot;-&quot;??_);_(@_)">
                  <c:v>526931.42623412353</c:v>
                </c:pt>
                <c:pt idx="126" formatCode="_(* #,##0.00_);_(* \(#,##0.00\);_(* &quot;-&quot;??_);_(@_)">
                  <c:v>497216.25600885489</c:v>
                </c:pt>
                <c:pt idx="127" formatCode="_(* #,##0.00_);_(* \(#,##0.00\);_(* &quot;-&quot;??_);_(@_)">
                  <c:v>542859.67009518726</c:v>
                </c:pt>
                <c:pt idx="128" formatCode="_(* #,##0.00_);_(* \(#,##0.00\);_(* &quot;-&quot;??_);_(@_)">
                  <c:v>460924.88954211801</c:v>
                </c:pt>
                <c:pt idx="129" formatCode="_(* #,##0.00_);_(* \(#,##0.00\);_(* &quot;-&quot;??_);_(@_)">
                  <c:v>438877.38454360527</c:v>
                </c:pt>
                <c:pt idx="130" formatCode="_(* #,##0.00_);_(* \(#,##0.00\);_(* &quot;-&quot;??_);_(@_)">
                  <c:v>389562.20319053746</c:v>
                </c:pt>
                <c:pt idx="131" formatCode="_(* #,##0.00_);_(* \(#,##0.00\);_(* &quot;-&quot;??_);_(@_)">
                  <c:v>386815.4627839512</c:v>
                </c:pt>
                <c:pt idx="132" formatCode="_(* #,##0.00_);_(* \(#,##0.00\);_(* &quot;-&quot;??_);_(@_)">
                  <c:v>376609.14049795509</c:v>
                </c:pt>
                <c:pt idx="133" formatCode="_(* #,##0.00_);_(* \(#,##0.00\);_(* &quot;-&quot;??_);_(@_)">
                  <c:v>345551.47993524274</c:v>
                </c:pt>
                <c:pt idx="134" formatCode="_(* #,##0.00_);_(* \(#,##0.00\);_(* &quot;-&quot;??_);_(@_)">
                  <c:v>354053.30737455509</c:v>
                </c:pt>
                <c:pt idx="135" formatCode="_(* #,##0.00_);_(* \(#,##0.00\);_(* &quot;-&quot;??_);_(@_)">
                  <c:v>345547.90682951058</c:v>
                </c:pt>
                <c:pt idx="136" formatCode="_(* #,##0.00_);_(* \(#,##0.00\);_(* &quot;-&quot;??_);_(@_)">
                  <c:v>364009.97228039306</c:v>
                </c:pt>
                <c:pt idx="137" formatCode="_(* #,##0.00_);_(* \(#,##0.00\);_(* &quot;-&quot;??_);_(@_)">
                  <c:v>288675.71632564446</c:v>
                </c:pt>
                <c:pt idx="138" formatCode="_(* #,##0.00_);_(* \(#,##0.00\);_(* &quot;-&quot;??_);_(@_)">
                  <c:v>332400.54159717174</c:v>
                </c:pt>
                <c:pt idx="139" formatCode="_(* #,##0.00_);_(* \(#,##0.00\);_(* &quot;-&quot;??_);_(@_)">
                  <c:v>328149.72856114095</c:v>
                </c:pt>
                <c:pt idx="140" formatCode="_(* #,##0.00_);_(* \(#,##0.00\);_(* &quot;-&quot;??_);_(@_)">
                  <c:v>352847.18792720773</c:v>
                </c:pt>
                <c:pt idx="141" formatCode="_(* #,##0.00_);_(* \(#,##0.00\);_(* &quot;-&quot;??_);_(@_)">
                  <c:v>334310.83997826965</c:v>
                </c:pt>
                <c:pt idx="142" formatCode="_(* #,##0.00_);_(* \(#,##0.00\);_(* &quot;-&quot;??_);_(@_)">
                  <c:v>332552.07302027318</c:v>
                </c:pt>
                <c:pt idx="143" formatCode="_(* #,##0.00_);_(* \(#,##0.00\);_(* &quot;-&quot;??_);_(@_)">
                  <c:v>498783.6415065811</c:v>
                </c:pt>
                <c:pt idx="144" formatCode="_(* #,##0.00_);_(* \(#,##0.00\);_(* &quot;-&quot;??_);_(@_)">
                  <c:v>474928.59004776616</c:v>
                </c:pt>
                <c:pt idx="145" formatCode="_(* #,##0.00_);_(* \(#,##0.00\);_(* &quot;-&quot;??_);_(@_)">
                  <c:v>388780.53538193583</c:v>
                </c:pt>
                <c:pt idx="146" formatCode="_(* #,##0.00_);_(* \(#,##0.00\);_(* &quot;-&quot;??_);_(@_)">
                  <c:v>366843.23594482773</c:v>
                </c:pt>
                <c:pt idx="147" formatCode="_(* #,##0.00_);_(* \(#,##0.00\);_(* &quot;-&quot;??_);_(@_)">
                  <c:v>468045.68466199777</c:v>
                </c:pt>
                <c:pt idx="148" formatCode="_(* #,##0.00_);_(* \(#,##0.00\);_(* &quot;-&quot;??_);_(@_)">
                  <c:v>463925.95921945776</c:v>
                </c:pt>
                <c:pt idx="149" formatCode="_(* #,##0.00_);_(* \(#,##0.00\);_(* &quot;-&quot;??_);_(@_)">
                  <c:v>469285.34243224404</c:v>
                </c:pt>
                <c:pt idx="150" formatCode="_(* #,##0.00_);_(* \(#,##0.00\);_(* &quot;-&quot;??_);_(@_)">
                  <c:v>482479.25035943033</c:v>
                </c:pt>
                <c:pt idx="151" formatCode="_(* #,##0.00_);_(* \(#,##0.00\);_(* &quot;-&quot;??_);_(@_)">
                  <c:v>477938.26011785708</c:v>
                </c:pt>
                <c:pt idx="152" formatCode="_(* #,##0.00_);_(* \(#,##0.00\);_(* &quot;-&quot;??_);_(@_)">
                  <c:v>448223.08989258844</c:v>
                </c:pt>
                <c:pt idx="153" formatCode="_(* #,##0.00_);_(* \(#,##0.00\);_(* &quot;-&quot;??_);_(@_)">
                  <c:v>493866.50397892087</c:v>
                </c:pt>
                <c:pt idx="154" formatCode="_(* #,##0.00_);_(* \(#,##0.00\);_(* &quot;-&quot;??_);_(@_)">
                  <c:v>411931.72342585155</c:v>
                </c:pt>
                <c:pt idx="155" formatCode="_(* #,##0.00_);_(* \(#,##0.00\);_(* &quot;-&quot;??_);_(@_)">
                  <c:v>389884.21842733881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05-4D36-B51A-8530E3F9171A}"/>
            </c:ext>
          </c:extLst>
        </c:ser>
        <c:ser>
          <c:idx val="2"/>
          <c:order val="2"/>
          <c:tx>
            <c:strRef>
              <c:f>Sheet7!$D$1</c:f>
              <c:strCache>
                <c:ptCount val="1"/>
                <c:pt idx="0">
                  <c:v>Lower Confidence Bound( Sales Volume )</c:v>
                </c:pt>
              </c:strCache>
            </c:strRef>
          </c:tx>
          <c:spPr>
            <a:ln w="1270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Sheet7!$A$2:$A$157</c:f>
              <c:numCache>
                <c:formatCode>m/d/yyyy</c:formatCode>
                <c:ptCount val="156"/>
                <c:pt idx="0">
                  <c:v>44114</c:v>
                </c:pt>
                <c:pt idx="1">
                  <c:v>44121</c:v>
                </c:pt>
                <c:pt idx="2">
                  <c:v>44128</c:v>
                </c:pt>
                <c:pt idx="3">
                  <c:v>44135</c:v>
                </c:pt>
                <c:pt idx="4">
                  <c:v>44142</c:v>
                </c:pt>
                <c:pt idx="5">
                  <c:v>44149</c:v>
                </c:pt>
                <c:pt idx="6">
                  <c:v>44156</c:v>
                </c:pt>
                <c:pt idx="7">
                  <c:v>44163</c:v>
                </c:pt>
                <c:pt idx="8">
                  <c:v>44170</c:v>
                </c:pt>
                <c:pt idx="9">
                  <c:v>44177</c:v>
                </c:pt>
                <c:pt idx="10">
                  <c:v>44184</c:v>
                </c:pt>
                <c:pt idx="11">
                  <c:v>44191</c:v>
                </c:pt>
                <c:pt idx="12">
                  <c:v>44198</c:v>
                </c:pt>
                <c:pt idx="13">
                  <c:v>44205</c:v>
                </c:pt>
                <c:pt idx="14">
                  <c:v>44212</c:v>
                </c:pt>
                <c:pt idx="15">
                  <c:v>44219</c:v>
                </c:pt>
                <c:pt idx="16">
                  <c:v>44226</c:v>
                </c:pt>
                <c:pt idx="17">
                  <c:v>44233</c:v>
                </c:pt>
                <c:pt idx="18">
                  <c:v>44240</c:v>
                </c:pt>
                <c:pt idx="19">
                  <c:v>44247</c:v>
                </c:pt>
                <c:pt idx="20">
                  <c:v>44254</c:v>
                </c:pt>
                <c:pt idx="21">
                  <c:v>44261</c:v>
                </c:pt>
                <c:pt idx="22">
                  <c:v>44268</c:v>
                </c:pt>
                <c:pt idx="23">
                  <c:v>44275</c:v>
                </c:pt>
                <c:pt idx="24">
                  <c:v>44282</c:v>
                </c:pt>
                <c:pt idx="25">
                  <c:v>44289</c:v>
                </c:pt>
                <c:pt idx="26">
                  <c:v>44296</c:v>
                </c:pt>
                <c:pt idx="27">
                  <c:v>44303</c:v>
                </c:pt>
                <c:pt idx="28">
                  <c:v>44310</c:v>
                </c:pt>
                <c:pt idx="29">
                  <c:v>44317</c:v>
                </c:pt>
                <c:pt idx="30">
                  <c:v>44324</c:v>
                </c:pt>
                <c:pt idx="31">
                  <c:v>44331</c:v>
                </c:pt>
                <c:pt idx="32">
                  <c:v>44338</c:v>
                </c:pt>
                <c:pt idx="33">
                  <c:v>44345</c:v>
                </c:pt>
                <c:pt idx="34">
                  <c:v>44352</c:v>
                </c:pt>
                <c:pt idx="35">
                  <c:v>44359</c:v>
                </c:pt>
                <c:pt idx="36">
                  <c:v>44366</c:v>
                </c:pt>
                <c:pt idx="37">
                  <c:v>44373</c:v>
                </c:pt>
                <c:pt idx="38">
                  <c:v>44380</c:v>
                </c:pt>
                <c:pt idx="39">
                  <c:v>44387</c:v>
                </c:pt>
                <c:pt idx="40">
                  <c:v>44394</c:v>
                </c:pt>
                <c:pt idx="41">
                  <c:v>44401</c:v>
                </c:pt>
                <c:pt idx="42">
                  <c:v>44408</c:v>
                </c:pt>
                <c:pt idx="43">
                  <c:v>44415</c:v>
                </c:pt>
                <c:pt idx="44">
                  <c:v>44422</c:v>
                </c:pt>
                <c:pt idx="45">
                  <c:v>44429</c:v>
                </c:pt>
                <c:pt idx="46">
                  <c:v>44436</c:v>
                </c:pt>
                <c:pt idx="47">
                  <c:v>44443</c:v>
                </c:pt>
                <c:pt idx="48">
                  <c:v>44450</c:v>
                </c:pt>
                <c:pt idx="49">
                  <c:v>44457</c:v>
                </c:pt>
                <c:pt idx="50">
                  <c:v>44464</c:v>
                </c:pt>
                <c:pt idx="51">
                  <c:v>44471</c:v>
                </c:pt>
                <c:pt idx="52">
                  <c:v>44478</c:v>
                </c:pt>
                <c:pt idx="53">
                  <c:v>44485</c:v>
                </c:pt>
                <c:pt idx="54">
                  <c:v>44492</c:v>
                </c:pt>
                <c:pt idx="55">
                  <c:v>44499</c:v>
                </c:pt>
                <c:pt idx="56">
                  <c:v>44506</c:v>
                </c:pt>
                <c:pt idx="57">
                  <c:v>44513</c:v>
                </c:pt>
                <c:pt idx="58">
                  <c:v>44520</c:v>
                </c:pt>
                <c:pt idx="59">
                  <c:v>44527</c:v>
                </c:pt>
                <c:pt idx="60">
                  <c:v>44534</c:v>
                </c:pt>
                <c:pt idx="61">
                  <c:v>44541</c:v>
                </c:pt>
                <c:pt idx="62">
                  <c:v>44548</c:v>
                </c:pt>
                <c:pt idx="63">
                  <c:v>44555</c:v>
                </c:pt>
                <c:pt idx="64">
                  <c:v>44562</c:v>
                </c:pt>
                <c:pt idx="65">
                  <c:v>44569</c:v>
                </c:pt>
                <c:pt idx="66">
                  <c:v>44576</c:v>
                </c:pt>
                <c:pt idx="67">
                  <c:v>44583</c:v>
                </c:pt>
                <c:pt idx="68">
                  <c:v>44590</c:v>
                </c:pt>
                <c:pt idx="69">
                  <c:v>44597</c:v>
                </c:pt>
                <c:pt idx="70">
                  <c:v>44604</c:v>
                </c:pt>
                <c:pt idx="71">
                  <c:v>44611</c:v>
                </c:pt>
                <c:pt idx="72">
                  <c:v>44618</c:v>
                </c:pt>
                <c:pt idx="73">
                  <c:v>44625</c:v>
                </c:pt>
                <c:pt idx="74">
                  <c:v>44632</c:v>
                </c:pt>
                <c:pt idx="75">
                  <c:v>44639</c:v>
                </c:pt>
                <c:pt idx="76">
                  <c:v>44646</c:v>
                </c:pt>
                <c:pt idx="77">
                  <c:v>44653</c:v>
                </c:pt>
                <c:pt idx="78">
                  <c:v>44660</c:v>
                </c:pt>
                <c:pt idx="79">
                  <c:v>44667</c:v>
                </c:pt>
                <c:pt idx="80">
                  <c:v>44674</c:v>
                </c:pt>
                <c:pt idx="81">
                  <c:v>44681</c:v>
                </c:pt>
                <c:pt idx="82">
                  <c:v>44688</c:v>
                </c:pt>
                <c:pt idx="83">
                  <c:v>44695</c:v>
                </c:pt>
                <c:pt idx="84">
                  <c:v>44702</c:v>
                </c:pt>
                <c:pt idx="85">
                  <c:v>44709</c:v>
                </c:pt>
                <c:pt idx="86">
                  <c:v>44716</c:v>
                </c:pt>
                <c:pt idx="87">
                  <c:v>44723</c:v>
                </c:pt>
                <c:pt idx="88">
                  <c:v>44730</c:v>
                </c:pt>
                <c:pt idx="89">
                  <c:v>44737</c:v>
                </c:pt>
                <c:pt idx="90">
                  <c:v>44744</c:v>
                </c:pt>
                <c:pt idx="91">
                  <c:v>44751</c:v>
                </c:pt>
                <c:pt idx="92">
                  <c:v>44758</c:v>
                </c:pt>
                <c:pt idx="93">
                  <c:v>44765</c:v>
                </c:pt>
                <c:pt idx="94">
                  <c:v>44772</c:v>
                </c:pt>
                <c:pt idx="95">
                  <c:v>44779</c:v>
                </c:pt>
                <c:pt idx="96">
                  <c:v>44786</c:v>
                </c:pt>
                <c:pt idx="97">
                  <c:v>44793</c:v>
                </c:pt>
                <c:pt idx="98">
                  <c:v>44800</c:v>
                </c:pt>
                <c:pt idx="99">
                  <c:v>44807</c:v>
                </c:pt>
                <c:pt idx="100">
                  <c:v>44814</c:v>
                </c:pt>
                <c:pt idx="101">
                  <c:v>44821</c:v>
                </c:pt>
                <c:pt idx="102">
                  <c:v>44828</c:v>
                </c:pt>
                <c:pt idx="103">
                  <c:v>44835</c:v>
                </c:pt>
                <c:pt idx="104">
                  <c:v>44842</c:v>
                </c:pt>
                <c:pt idx="105">
                  <c:v>44849</c:v>
                </c:pt>
                <c:pt idx="106">
                  <c:v>44856</c:v>
                </c:pt>
                <c:pt idx="107">
                  <c:v>44863</c:v>
                </c:pt>
                <c:pt idx="108">
                  <c:v>44870</c:v>
                </c:pt>
                <c:pt idx="109">
                  <c:v>44877</c:v>
                </c:pt>
                <c:pt idx="110">
                  <c:v>44884</c:v>
                </c:pt>
                <c:pt idx="111">
                  <c:v>44891</c:v>
                </c:pt>
                <c:pt idx="112">
                  <c:v>44898</c:v>
                </c:pt>
                <c:pt idx="113">
                  <c:v>44905</c:v>
                </c:pt>
                <c:pt idx="114">
                  <c:v>44912</c:v>
                </c:pt>
                <c:pt idx="115">
                  <c:v>44919</c:v>
                </c:pt>
                <c:pt idx="116">
                  <c:v>44926</c:v>
                </c:pt>
                <c:pt idx="117">
                  <c:v>44933</c:v>
                </c:pt>
                <c:pt idx="118">
                  <c:v>44940</c:v>
                </c:pt>
                <c:pt idx="119">
                  <c:v>44947</c:v>
                </c:pt>
                <c:pt idx="120">
                  <c:v>44954</c:v>
                </c:pt>
                <c:pt idx="121">
                  <c:v>44961</c:v>
                </c:pt>
                <c:pt idx="122">
                  <c:v>44968</c:v>
                </c:pt>
                <c:pt idx="123">
                  <c:v>44975</c:v>
                </c:pt>
                <c:pt idx="124">
                  <c:v>44982</c:v>
                </c:pt>
                <c:pt idx="125">
                  <c:v>44989</c:v>
                </c:pt>
                <c:pt idx="126">
                  <c:v>44996</c:v>
                </c:pt>
                <c:pt idx="127">
                  <c:v>45003</c:v>
                </c:pt>
                <c:pt idx="128">
                  <c:v>45010</c:v>
                </c:pt>
                <c:pt idx="129">
                  <c:v>45017</c:v>
                </c:pt>
                <c:pt idx="130">
                  <c:v>45024</c:v>
                </c:pt>
                <c:pt idx="131">
                  <c:v>45031</c:v>
                </c:pt>
                <c:pt idx="132">
                  <c:v>45038</c:v>
                </c:pt>
                <c:pt idx="133">
                  <c:v>45045</c:v>
                </c:pt>
                <c:pt idx="134">
                  <c:v>45052</c:v>
                </c:pt>
                <c:pt idx="135">
                  <c:v>45059</c:v>
                </c:pt>
                <c:pt idx="136">
                  <c:v>45066</c:v>
                </c:pt>
                <c:pt idx="137">
                  <c:v>45073</c:v>
                </c:pt>
                <c:pt idx="138">
                  <c:v>45080</c:v>
                </c:pt>
                <c:pt idx="139">
                  <c:v>45087</c:v>
                </c:pt>
                <c:pt idx="140">
                  <c:v>45094</c:v>
                </c:pt>
                <c:pt idx="141">
                  <c:v>45101</c:v>
                </c:pt>
                <c:pt idx="142">
                  <c:v>45108</c:v>
                </c:pt>
                <c:pt idx="143">
                  <c:v>45115</c:v>
                </c:pt>
                <c:pt idx="144">
                  <c:v>45122</c:v>
                </c:pt>
                <c:pt idx="145">
                  <c:v>45129</c:v>
                </c:pt>
                <c:pt idx="146">
                  <c:v>45136</c:v>
                </c:pt>
                <c:pt idx="147">
                  <c:v>45143</c:v>
                </c:pt>
                <c:pt idx="148">
                  <c:v>45150</c:v>
                </c:pt>
                <c:pt idx="149">
                  <c:v>45157</c:v>
                </c:pt>
                <c:pt idx="150">
                  <c:v>45164</c:v>
                </c:pt>
                <c:pt idx="151">
                  <c:v>45171</c:v>
                </c:pt>
                <c:pt idx="152">
                  <c:v>45178</c:v>
                </c:pt>
                <c:pt idx="153">
                  <c:v>45185</c:v>
                </c:pt>
                <c:pt idx="154">
                  <c:v>45192</c:v>
                </c:pt>
                <c:pt idx="155">
                  <c:v>45199</c:v>
                </c:pt>
              </c:numCache>
            </c:numRef>
          </c:cat>
          <c:val>
            <c:numRef>
              <c:f>Sheet7!$D$2:$D$157</c:f>
              <c:numCache>
                <c:formatCode>General</c:formatCode>
                <c:ptCount val="156"/>
                <c:pt idx="103" formatCode="_(* #,##0.00_);_(* \(#,##0.00\);_(* &quot;-&quot;??_);_(@_)">
                  <c:v>493692.78772748593</c:v>
                </c:pt>
                <c:pt idx="104" formatCode="_(* #,##0.00_);_(* \(#,##0.00\);_(* &quot;-&quot;??_);_(@_)">
                  <c:v>313340.60477328597</c:v>
                </c:pt>
                <c:pt idx="105" formatCode="_(* #,##0.00_);_(* \(#,##0.00\);_(* &quot;-&quot;??_);_(@_)">
                  <c:v>279139.78741898655</c:v>
                </c:pt>
                <c:pt idx="106" formatCode="_(* #,##0.00_);_(* \(#,##0.00\);_(* &quot;-&quot;??_);_(@_)">
                  <c:v>242749.60353184995</c:v>
                </c:pt>
                <c:pt idx="107" formatCode="_(* #,##0.00_);_(* \(#,##0.00\);_(* &quot;-&quot;??_);_(@_)">
                  <c:v>188756.58999617017</c:v>
                </c:pt>
                <c:pt idx="108" formatCode="_(* #,##0.00_);_(* \(#,##0.00\);_(* &quot;-&quot;??_);_(@_)">
                  <c:v>176582.35664212107</c:v>
                </c:pt>
                <c:pt idx="109" formatCode="_(* #,##0.00_);_(* \(#,##0.00\);_(* &quot;-&quot;??_);_(@_)">
                  <c:v>149088.51338062604</c:v>
                </c:pt>
                <c:pt idx="110" formatCode="_(* #,##0.00_);_(* \(#,##0.00\);_(* &quot;-&quot;??_);_(@_)">
                  <c:v>149884.07085579092</c:v>
                </c:pt>
                <c:pt idx="111" formatCode="_(* #,##0.00_);_(* \(#,##0.00\);_(* &quot;-&quot;??_);_(@_)">
                  <c:v>57954.596612579247</c:v>
                </c:pt>
                <c:pt idx="112" formatCode="_(* #,##0.00_);_(* \(#,##0.00\);_(* &quot;-&quot;??_);_(@_)">
                  <c:v>85974.845189615793</c:v>
                </c:pt>
                <c:pt idx="113" formatCode="_(* #,##0.00_);_(* \(#,##0.00\);_(* &quot;-&quot;??_);_(@_)">
                  <c:v>66774.818073806469</c:v>
                </c:pt>
                <c:pt idx="114" formatCode="_(* #,##0.00_);_(* \(#,##0.00\);_(* &quot;-&quot;??_);_(@_)">
                  <c:v>77174.019210716127</c:v>
                </c:pt>
                <c:pt idx="115" formatCode="_(* #,##0.00_);_(* \(#,##0.00\);_(* &quot;-&quot;??_);_(@_)">
                  <c:v>44907.797945424158</c:v>
                </c:pt>
                <c:pt idx="116" formatCode="_(* #,##0.00_);_(* \(#,##0.00\);_(* &quot;-&quot;??_);_(@_)">
                  <c:v>29920.910512971808</c:v>
                </c:pt>
                <c:pt idx="117" formatCode="_(* #,##0.00_);_(* \(#,##0.00\);_(* &quot;-&quot;??_);_(@_)">
                  <c:v>183371.42250615597</c:v>
                </c:pt>
                <c:pt idx="118" formatCode="_(* #,##0.00_);_(* \(#,##0.00\);_(* &quot;-&quot;??_);_(@_)">
                  <c:v>147136.83911800751</c:v>
                </c:pt>
                <c:pt idx="119" formatCode="_(* #,##0.00_);_(* \(#,##0.00\);_(* &quot;-&quot;??_);_(@_)">
                  <c:v>48972.380935300258</c:v>
                </c:pt>
                <c:pt idx="120" formatCode="_(* #,##0.00_);_(* \(#,##0.00\);_(* &quot;-&quot;??_);_(@_)">
                  <c:v>15349.079498009407</c:v>
                </c:pt>
                <c:pt idx="121" formatCode="_(* #,##0.00_);_(* \(#,##0.00\);_(* &quot;-&quot;??_);_(@_)">
                  <c:v>105167.76529431116</c:v>
                </c:pt>
                <c:pt idx="122" formatCode="_(* #,##0.00_);_(* \(#,##0.00\);_(* &quot;-&quot;??_);_(@_)">
                  <c:v>89942.075366254197</c:v>
                </c:pt>
                <c:pt idx="123" formatCode="_(* #,##0.00_);_(* \(#,##0.00\);_(* &quot;-&quot;??_);_(@_)">
                  <c:v>84451.920934680558</c:v>
                </c:pt>
                <c:pt idx="124" formatCode="_(* #,##0.00_);_(* \(#,##0.00\);_(* &quot;-&quot;??_);_(@_)">
                  <c:v>87033.902871668455</c:v>
                </c:pt>
                <c:pt idx="125" formatCode="_(* #,##0.00_);_(* \(#,##0.00\);_(* &quot;-&quot;??_);_(@_)">
                  <c:v>72101.93189581245</c:v>
                </c:pt>
                <c:pt idx="126" formatCode="_(* #,##0.00_);_(* \(#,##0.00\);_(* &quot;-&quot;??_);_(@_)">
                  <c:v>32201.880839020072</c:v>
                </c:pt>
                <c:pt idx="127" formatCode="_(* #,##0.00_);_(* \(#,##0.00\);_(* &quot;-&quot;??_);_(@_)">
                  <c:v>67853.223490852397</c:v>
                </c:pt>
                <c:pt idx="128" formatCode="_(* #,##0.00_);_(* \(#,##0.00\);_(* &quot;-&quot;??_);_(@_)">
                  <c:v>-23892.772966967139</c:v>
                </c:pt>
                <c:pt idx="129" formatCode="_(* #,##0.00_);_(* \(#,##0.00\);_(* &quot;-&quot;??_);_(@_)">
                  <c:v>-55581.435953466455</c:v>
                </c:pt>
                <c:pt idx="130" formatCode="_(* #,##0.00_);_(* \(#,##0.00\);_(* &quot;-&quot;??_);_(@_)">
                  <c:v>-114401.69826405379</c:v>
                </c:pt>
                <c:pt idx="131" formatCode="_(* #,##0.00_);_(* \(#,##0.00\);_(* &quot;-&quot;??_);_(@_)">
                  <c:v>-126477.53616626875</c:v>
                </c:pt>
                <c:pt idx="132" formatCode="_(* #,##0.00_);_(* \(#,##0.00\);_(* &quot;-&quot;??_);_(@_)">
                  <c:v>-145869.76181982993</c:v>
                </c:pt>
                <c:pt idx="133" formatCode="_(* #,##0.00_);_(* \(#,##0.00\);_(* &quot;-&quot;??_);_(@_)">
                  <c:v>-185977.58522908908</c:v>
                </c:pt>
                <c:pt idx="134" formatCode="_(* #,##0.00_);_(* \(#,##0.00\);_(* &quot;-&quot;??_);_(@_)">
                  <c:v>-186397.02833687532</c:v>
                </c:pt>
                <c:pt idx="135" formatCode="_(* #,##0.00_);_(* \(#,##0.00\);_(* &quot;-&quot;??_);_(@_)">
                  <c:v>-203701.11637677636</c:v>
                </c:pt>
                <c:pt idx="136" formatCode="_(* #,##0.00_);_(* \(#,##0.00\);_(* &quot;-&quot;??_);_(@_)">
                  <c:v>-193920.98298139399</c:v>
                </c:pt>
                <c:pt idx="137" formatCode="_(* #,##0.00_);_(* \(#,##0.00\);_(* &quot;-&quot;??_);_(@_)">
                  <c:v>-277825.81126883783</c:v>
                </c:pt>
                <c:pt idx="138" formatCode="_(* #,##0.00_);_(* \(#,##0.00\);_(* &quot;-&quot;??_);_(@_)">
                  <c:v>-242565.20575930382</c:v>
                </c:pt>
                <c:pt idx="139" formatCode="_(* #,##0.00_);_(* \(#,##0.00\);_(* &quot;-&quot;??_);_(@_)">
                  <c:v>-255178.54247989983</c:v>
                </c:pt>
                <c:pt idx="140" formatCode="_(* #,##0.00_);_(* \(#,##0.00\);_(* &quot;-&quot;??_);_(@_)">
                  <c:v>-238746.24984232575</c:v>
                </c:pt>
                <c:pt idx="141" formatCode="_(* #,##0.00_);_(* \(#,##0.00\);_(* &quot;-&quot;??_);_(@_)">
                  <c:v>-265454.45865061902</c:v>
                </c:pt>
                <c:pt idx="142" formatCode="_(* #,##0.00_);_(* \(#,##0.00\);_(* &quot;-&quot;??_);_(@_)">
                  <c:v>-275295.56959708506</c:v>
                </c:pt>
                <c:pt idx="143" formatCode="_(* #,##0.00_);_(* \(#,##0.00\);_(* &quot;-&quot;??_);_(@_)">
                  <c:v>-117060.37815886014</c:v>
                </c:pt>
                <c:pt idx="144" formatCode="_(* #,##0.00_);_(* \(#,##0.00\);_(* &quot;-&quot;??_);_(@_)">
                  <c:v>-148829.17107709608</c:v>
                </c:pt>
                <c:pt idx="145" formatCode="_(* #,##0.00_);_(* \(#,##0.00\);_(* &quot;-&quot;??_);_(@_)">
                  <c:v>-242811.46267566405</c:v>
                </c:pt>
                <c:pt idx="146" formatCode="_(* #,##0.00_);_(* \(#,##0.00\);_(* &quot;-&quot;??_);_(@_)">
                  <c:v>-272506.44166190602</c:v>
                </c:pt>
                <c:pt idx="147" formatCode="_(* #,##0.00_);_(* \(#,##0.00\);_(* &quot;-&quot;??_);_(@_)">
                  <c:v>-178987.8930272166</c:v>
                </c:pt>
                <c:pt idx="148" formatCode="_(* #,##0.00_);_(* \(#,##0.00\);_(* &quot;-&quot;??_);_(@_)">
                  <c:v>-190720.36099648644</c:v>
                </c:pt>
                <c:pt idx="149" formatCode="_(* #,##0.00_);_(* \(#,##0.00\);_(* &quot;-&quot;??_);_(@_)">
                  <c:v>-192905.04058326356</c:v>
                </c:pt>
                <c:pt idx="150" formatCode="_(* #,##0.00_);_(* \(#,##0.00\);_(* &quot;-&quot;??_);_(@_)">
                  <c:v>-187188.86025404627</c:v>
                </c:pt>
                <c:pt idx="151" formatCode="_(* #,##0.00_);_(* \(#,##0.00\);_(* &quot;-&quot;??_);_(@_)">
                  <c:v>-199143.46388076589</c:v>
                </c:pt>
                <c:pt idx="152" formatCode="_(* #,##0.00_);_(* \(#,##0.00\);_(* &quot;-&quot;??_);_(@_)">
                  <c:v>-236210.23959734163</c:v>
                </c:pt>
                <c:pt idx="153" formatCode="_(* #,##0.00_);_(* \(#,##0.00\);_(* &quot;-&quot;??_);_(@_)">
                  <c:v>-197858.42282455147</c:v>
                </c:pt>
                <c:pt idx="154" formatCode="_(* #,##0.00_);_(* \(#,##0.00\);_(* &quot;-&quot;??_);_(@_)">
                  <c:v>-287026.69297974266</c:v>
                </c:pt>
                <c:pt idx="155" formatCode="_(* #,##0.00_);_(* \(#,##0.00\);_(* &quot;-&quot;??_);_(@_)">
                  <c:v>-316251.38780066179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05-4D36-B51A-8530E3F9171A}"/>
            </c:ext>
          </c:extLst>
        </c:ser>
        <c:ser>
          <c:idx val="3"/>
          <c:order val="3"/>
          <c:tx>
            <c:strRef>
              <c:f>Sheet7!$E$1</c:f>
              <c:strCache>
                <c:ptCount val="1"/>
                <c:pt idx="0">
                  <c:v>Upper Confidence Bound( Sales Volume )</c:v>
                </c:pt>
              </c:strCache>
            </c:strRef>
          </c:tx>
          <c:spPr>
            <a:ln w="1270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Sheet7!$A$2:$A$157</c:f>
              <c:numCache>
                <c:formatCode>m/d/yyyy</c:formatCode>
                <c:ptCount val="156"/>
                <c:pt idx="0">
                  <c:v>44114</c:v>
                </c:pt>
                <c:pt idx="1">
                  <c:v>44121</c:v>
                </c:pt>
                <c:pt idx="2">
                  <c:v>44128</c:v>
                </c:pt>
                <c:pt idx="3">
                  <c:v>44135</c:v>
                </c:pt>
                <c:pt idx="4">
                  <c:v>44142</c:v>
                </c:pt>
                <c:pt idx="5">
                  <c:v>44149</c:v>
                </c:pt>
                <c:pt idx="6">
                  <c:v>44156</c:v>
                </c:pt>
                <c:pt idx="7">
                  <c:v>44163</c:v>
                </c:pt>
                <c:pt idx="8">
                  <c:v>44170</c:v>
                </c:pt>
                <c:pt idx="9">
                  <c:v>44177</c:v>
                </c:pt>
                <c:pt idx="10">
                  <c:v>44184</c:v>
                </c:pt>
                <c:pt idx="11">
                  <c:v>44191</c:v>
                </c:pt>
                <c:pt idx="12">
                  <c:v>44198</c:v>
                </c:pt>
                <c:pt idx="13">
                  <c:v>44205</c:v>
                </c:pt>
                <c:pt idx="14">
                  <c:v>44212</c:v>
                </c:pt>
                <c:pt idx="15">
                  <c:v>44219</c:v>
                </c:pt>
                <c:pt idx="16">
                  <c:v>44226</c:v>
                </c:pt>
                <c:pt idx="17">
                  <c:v>44233</c:v>
                </c:pt>
                <c:pt idx="18">
                  <c:v>44240</c:v>
                </c:pt>
                <c:pt idx="19">
                  <c:v>44247</c:v>
                </c:pt>
                <c:pt idx="20">
                  <c:v>44254</c:v>
                </c:pt>
                <c:pt idx="21">
                  <c:v>44261</c:v>
                </c:pt>
                <c:pt idx="22">
                  <c:v>44268</c:v>
                </c:pt>
                <c:pt idx="23">
                  <c:v>44275</c:v>
                </c:pt>
                <c:pt idx="24">
                  <c:v>44282</c:v>
                </c:pt>
                <c:pt idx="25">
                  <c:v>44289</c:v>
                </c:pt>
                <c:pt idx="26">
                  <c:v>44296</c:v>
                </c:pt>
                <c:pt idx="27">
                  <c:v>44303</c:v>
                </c:pt>
                <c:pt idx="28">
                  <c:v>44310</c:v>
                </c:pt>
                <c:pt idx="29">
                  <c:v>44317</c:v>
                </c:pt>
                <c:pt idx="30">
                  <c:v>44324</c:v>
                </c:pt>
                <c:pt idx="31">
                  <c:v>44331</c:v>
                </c:pt>
                <c:pt idx="32">
                  <c:v>44338</c:v>
                </c:pt>
                <c:pt idx="33">
                  <c:v>44345</c:v>
                </c:pt>
                <c:pt idx="34">
                  <c:v>44352</c:v>
                </c:pt>
                <c:pt idx="35">
                  <c:v>44359</c:v>
                </c:pt>
                <c:pt idx="36">
                  <c:v>44366</c:v>
                </c:pt>
                <c:pt idx="37">
                  <c:v>44373</c:v>
                </c:pt>
                <c:pt idx="38">
                  <c:v>44380</c:v>
                </c:pt>
                <c:pt idx="39">
                  <c:v>44387</c:v>
                </c:pt>
                <c:pt idx="40">
                  <c:v>44394</c:v>
                </c:pt>
                <c:pt idx="41">
                  <c:v>44401</c:v>
                </c:pt>
                <c:pt idx="42">
                  <c:v>44408</c:v>
                </c:pt>
                <c:pt idx="43">
                  <c:v>44415</c:v>
                </c:pt>
                <c:pt idx="44">
                  <c:v>44422</c:v>
                </c:pt>
                <c:pt idx="45">
                  <c:v>44429</c:v>
                </c:pt>
                <c:pt idx="46">
                  <c:v>44436</c:v>
                </c:pt>
                <c:pt idx="47">
                  <c:v>44443</c:v>
                </c:pt>
                <c:pt idx="48">
                  <c:v>44450</c:v>
                </c:pt>
                <c:pt idx="49">
                  <c:v>44457</c:v>
                </c:pt>
                <c:pt idx="50">
                  <c:v>44464</c:v>
                </c:pt>
                <c:pt idx="51">
                  <c:v>44471</c:v>
                </c:pt>
                <c:pt idx="52">
                  <c:v>44478</c:v>
                </c:pt>
                <c:pt idx="53">
                  <c:v>44485</c:v>
                </c:pt>
                <c:pt idx="54">
                  <c:v>44492</c:v>
                </c:pt>
                <c:pt idx="55">
                  <c:v>44499</c:v>
                </c:pt>
                <c:pt idx="56">
                  <c:v>44506</c:v>
                </c:pt>
                <c:pt idx="57">
                  <c:v>44513</c:v>
                </c:pt>
                <c:pt idx="58">
                  <c:v>44520</c:v>
                </c:pt>
                <c:pt idx="59">
                  <c:v>44527</c:v>
                </c:pt>
                <c:pt idx="60">
                  <c:v>44534</c:v>
                </c:pt>
                <c:pt idx="61">
                  <c:v>44541</c:v>
                </c:pt>
                <c:pt idx="62">
                  <c:v>44548</c:v>
                </c:pt>
                <c:pt idx="63">
                  <c:v>44555</c:v>
                </c:pt>
                <c:pt idx="64">
                  <c:v>44562</c:v>
                </c:pt>
                <c:pt idx="65">
                  <c:v>44569</c:v>
                </c:pt>
                <c:pt idx="66">
                  <c:v>44576</c:v>
                </c:pt>
                <c:pt idx="67">
                  <c:v>44583</c:v>
                </c:pt>
                <c:pt idx="68">
                  <c:v>44590</c:v>
                </c:pt>
                <c:pt idx="69">
                  <c:v>44597</c:v>
                </c:pt>
                <c:pt idx="70">
                  <c:v>44604</c:v>
                </c:pt>
                <c:pt idx="71">
                  <c:v>44611</c:v>
                </c:pt>
                <c:pt idx="72">
                  <c:v>44618</c:v>
                </c:pt>
                <c:pt idx="73">
                  <c:v>44625</c:v>
                </c:pt>
                <c:pt idx="74">
                  <c:v>44632</c:v>
                </c:pt>
                <c:pt idx="75">
                  <c:v>44639</c:v>
                </c:pt>
                <c:pt idx="76">
                  <c:v>44646</c:v>
                </c:pt>
                <c:pt idx="77">
                  <c:v>44653</c:v>
                </c:pt>
                <c:pt idx="78">
                  <c:v>44660</c:v>
                </c:pt>
                <c:pt idx="79">
                  <c:v>44667</c:v>
                </c:pt>
                <c:pt idx="80">
                  <c:v>44674</c:v>
                </c:pt>
                <c:pt idx="81">
                  <c:v>44681</c:v>
                </c:pt>
                <c:pt idx="82">
                  <c:v>44688</c:v>
                </c:pt>
                <c:pt idx="83">
                  <c:v>44695</c:v>
                </c:pt>
                <c:pt idx="84">
                  <c:v>44702</c:v>
                </c:pt>
                <c:pt idx="85">
                  <c:v>44709</c:v>
                </c:pt>
                <c:pt idx="86">
                  <c:v>44716</c:v>
                </c:pt>
                <c:pt idx="87">
                  <c:v>44723</c:v>
                </c:pt>
                <c:pt idx="88">
                  <c:v>44730</c:v>
                </c:pt>
                <c:pt idx="89">
                  <c:v>44737</c:v>
                </c:pt>
                <c:pt idx="90">
                  <c:v>44744</c:v>
                </c:pt>
                <c:pt idx="91">
                  <c:v>44751</c:v>
                </c:pt>
                <c:pt idx="92">
                  <c:v>44758</c:v>
                </c:pt>
                <c:pt idx="93">
                  <c:v>44765</c:v>
                </c:pt>
                <c:pt idx="94">
                  <c:v>44772</c:v>
                </c:pt>
                <c:pt idx="95">
                  <c:v>44779</c:v>
                </c:pt>
                <c:pt idx="96">
                  <c:v>44786</c:v>
                </c:pt>
                <c:pt idx="97">
                  <c:v>44793</c:v>
                </c:pt>
                <c:pt idx="98">
                  <c:v>44800</c:v>
                </c:pt>
                <c:pt idx="99">
                  <c:v>44807</c:v>
                </c:pt>
                <c:pt idx="100">
                  <c:v>44814</c:v>
                </c:pt>
                <c:pt idx="101">
                  <c:v>44821</c:v>
                </c:pt>
                <c:pt idx="102">
                  <c:v>44828</c:v>
                </c:pt>
                <c:pt idx="103">
                  <c:v>44835</c:v>
                </c:pt>
                <c:pt idx="104">
                  <c:v>44842</c:v>
                </c:pt>
                <c:pt idx="105">
                  <c:v>44849</c:v>
                </c:pt>
                <c:pt idx="106">
                  <c:v>44856</c:v>
                </c:pt>
                <c:pt idx="107">
                  <c:v>44863</c:v>
                </c:pt>
                <c:pt idx="108">
                  <c:v>44870</c:v>
                </c:pt>
                <c:pt idx="109">
                  <c:v>44877</c:v>
                </c:pt>
                <c:pt idx="110">
                  <c:v>44884</c:v>
                </c:pt>
                <c:pt idx="111">
                  <c:v>44891</c:v>
                </c:pt>
                <c:pt idx="112">
                  <c:v>44898</c:v>
                </c:pt>
                <c:pt idx="113">
                  <c:v>44905</c:v>
                </c:pt>
                <c:pt idx="114">
                  <c:v>44912</c:v>
                </c:pt>
                <c:pt idx="115">
                  <c:v>44919</c:v>
                </c:pt>
                <c:pt idx="116">
                  <c:v>44926</c:v>
                </c:pt>
                <c:pt idx="117">
                  <c:v>44933</c:v>
                </c:pt>
                <c:pt idx="118">
                  <c:v>44940</c:v>
                </c:pt>
                <c:pt idx="119">
                  <c:v>44947</c:v>
                </c:pt>
                <c:pt idx="120">
                  <c:v>44954</c:v>
                </c:pt>
                <c:pt idx="121">
                  <c:v>44961</c:v>
                </c:pt>
                <c:pt idx="122">
                  <c:v>44968</c:v>
                </c:pt>
                <c:pt idx="123">
                  <c:v>44975</c:v>
                </c:pt>
                <c:pt idx="124">
                  <c:v>44982</c:v>
                </c:pt>
                <c:pt idx="125">
                  <c:v>44989</c:v>
                </c:pt>
                <c:pt idx="126">
                  <c:v>44996</c:v>
                </c:pt>
                <c:pt idx="127">
                  <c:v>45003</c:v>
                </c:pt>
                <c:pt idx="128">
                  <c:v>45010</c:v>
                </c:pt>
                <c:pt idx="129">
                  <c:v>45017</c:v>
                </c:pt>
                <c:pt idx="130">
                  <c:v>45024</c:v>
                </c:pt>
                <c:pt idx="131">
                  <c:v>45031</c:v>
                </c:pt>
                <c:pt idx="132">
                  <c:v>45038</c:v>
                </c:pt>
                <c:pt idx="133">
                  <c:v>45045</c:v>
                </c:pt>
                <c:pt idx="134">
                  <c:v>45052</c:v>
                </c:pt>
                <c:pt idx="135">
                  <c:v>45059</c:v>
                </c:pt>
                <c:pt idx="136">
                  <c:v>45066</c:v>
                </c:pt>
                <c:pt idx="137">
                  <c:v>45073</c:v>
                </c:pt>
                <c:pt idx="138">
                  <c:v>45080</c:v>
                </c:pt>
                <c:pt idx="139">
                  <c:v>45087</c:v>
                </c:pt>
                <c:pt idx="140">
                  <c:v>45094</c:v>
                </c:pt>
                <c:pt idx="141">
                  <c:v>45101</c:v>
                </c:pt>
                <c:pt idx="142">
                  <c:v>45108</c:v>
                </c:pt>
                <c:pt idx="143">
                  <c:v>45115</c:v>
                </c:pt>
                <c:pt idx="144">
                  <c:v>45122</c:v>
                </c:pt>
                <c:pt idx="145">
                  <c:v>45129</c:v>
                </c:pt>
                <c:pt idx="146">
                  <c:v>45136</c:v>
                </c:pt>
                <c:pt idx="147">
                  <c:v>45143</c:v>
                </c:pt>
                <c:pt idx="148">
                  <c:v>45150</c:v>
                </c:pt>
                <c:pt idx="149">
                  <c:v>45157</c:v>
                </c:pt>
                <c:pt idx="150">
                  <c:v>45164</c:v>
                </c:pt>
                <c:pt idx="151">
                  <c:v>45171</c:v>
                </c:pt>
                <c:pt idx="152">
                  <c:v>45178</c:v>
                </c:pt>
                <c:pt idx="153">
                  <c:v>45185</c:v>
                </c:pt>
                <c:pt idx="154">
                  <c:v>45192</c:v>
                </c:pt>
                <c:pt idx="155">
                  <c:v>45199</c:v>
                </c:pt>
              </c:numCache>
            </c:numRef>
          </c:cat>
          <c:val>
            <c:numRef>
              <c:f>Sheet7!$E$2:$E$157</c:f>
              <c:numCache>
                <c:formatCode>General</c:formatCode>
                <c:ptCount val="156"/>
                <c:pt idx="103" formatCode="_(* #,##0.00_);_(* \(#,##0.00\);_(* &quot;-&quot;??_);_(@_)">
                  <c:v>493692.78772748593</c:v>
                </c:pt>
                <c:pt idx="104" formatCode="_(* #,##0.00_);_(* \(#,##0.00\);_(* &quot;-&quot;??_);_(@_)">
                  <c:v>563770.1338403218</c:v>
                </c:pt>
                <c:pt idx="105" formatCode="_(* #,##0.00_);_(* \(#,##0.00\);_(* &quot;-&quot;??_);_(@_)">
                  <c:v>592477.47038144863</c:v>
                </c:pt>
                <c:pt idx="106" formatCode="_(* #,##0.00_);_(* \(#,##0.00\);_(* &quot;-&quot;??_);_(@_)">
                  <c:v>608455.00969659316</c:v>
                </c:pt>
                <c:pt idx="107" formatCode="_(* #,##0.00_);_(* \(#,##0.00\);_(* &quot;-&quot;??_);_(@_)">
                  <c:v>600332.70210684824</c:v>
                </c:pt>
                <c:pt idx="108" formatCode="_(* #,##0.00_);_(* \(#,##0.00\);_(* &quot;-&quot;??_);_(@_)">
                  <c:v>629510.59033952199</c:v>
                </c:pt>
                <c:pt idx="109" formatCode="_(* #,##0.00_);_(* \(#,##0.00\);_(* &quot;-&quot;??_);_(@_)">
                  <c:v>639993.63251092797</c:v>
                </c:pt>
                <c:pt idx="110" formatCode="_(* #,##0.00_);_(* \(#,##0.00\);_(* &quot;-&quot;??_);_(@_)">
                  <c:v>676122.20593752805</c:v>
                </c:pt>
                <c:pt idx="111" formatCode="_(* #,##0.00_);_(* \(#,##0.00\);_(* &quot;-&quot;??_);_(@_)">
                  <c:v>617383.16827124264</c:v>
                </c:pt>
                <c:pt idx="112" formatCode="_(* #,##0.00_);_(* \(#,##0.00\);_(* &quot;-&quot;??_);_(@_)">
                  <c:v>676812.57023726054</c:v>
                </c:pt>
                <c:pt idx="113" formatCode="_(* #,##0.00_);_(* \(#,##0.00\);_(* &quot;-&quot;??_);_(@_)">
                  <c:v>687510.97128100845</c:v>
                </c:pt>
                <c:pt idx="114" formatCode="_(* #,##0.00_);_(* \(#,##0.00\);_(* &quot;-&quot;??_);_(@_)">
                  <c:v>726506.68887623225</c:v>
                </c:pt>
                <c:pt idx="115" formatCode="_(* #,##0.00_);_(* \(#,##0.00\);_(* &quot;-&quot;??_);_(@_)">
                  <c:v>721700.21424364811</c:v>
                </c:pt>
                <c:pt idx="116" formatCode="_(* #,##0.00_);_(* \(#,##0.00\);_(* &quot;-&quot;??_);_(@_)">
                  <c:v>733169.56776010757</c:v>
                </c:pt>
                <c:pt idx="117" formatCode="_(* #,##0.00_);_(* \(#,##0.00\);_(* &quot;-&quot;??_);_(@_)">
                  <c:v>912182.19273953931</c:v>
                </c:pt>
                <c:pt idx="118" formatCode="_(* #,##0.00_);_(* \(#,##0.00\);_(* &quot;-&quot;??_);_(@_)">
                  <c:v>900706.67321005766</c:v>
                </c:pt>
                <c:pt idx="119" formatCode="_(* #,##0.00_);_(* \(#,##0.00\);_(* &quot;-&quot;??_);_(@_)">
                  <c:v>826575.0220611043</c:v>
                </c:pt>
                <c:pt idx="120" formatCode="_(* #,##0.00_);_(* \(#,##0.00\);_(* &quot;-&quot;??_);_(@_)">
                  <c:v>816323.72462417884</c:v>
                </c:pt>
                <c:pt idx="121" formatCode="_(* #,##0.00_);_(* \(#,##0.00\);_(* &quot;-&quot;??_);_(@_)">
                  <c:v>928909.93626221735</c:v>
                </c:pt>
                <c:pt idx="122" formatCode="_(* #,##0.00_);_(* \(#,##0.00\);_(* &quot;-&quot;??_);_(@_)">
                  <c:v>935896.17530519422</c:v>
                </c:pt>
                <c:pt idx="123" formatCode="_(* #,##0.00_);_(* \(#,##0.00\);_(* &quot;-&quot;??_);_(@_)">
                  <c:v>952105.0961623406</c:v>
                </c:pt>
                <c:pt idx="124" formatCode="_(* #,##0.00_);_(* \(#,##0.00\);_(* &quot;-&quot;??_);_(@_)">
                  <c:v>975910.93007972499</c:v>
                </c:pt>
                <c:pt idx="125" formatCode="_(* #,##0.00_);_(* \(#,##0.00\);_(* &quot;-&quot;??_);_(@_)">
                  <c:v>981760.92057243455</c:v>
                </c:pt>
                <c:pt idx="126" formatCode="_(* #,##0.00_);_(* \(#,##0.00\);_(* &quot;-&quot;??_);_(@_)">
                  <c:v>962230.63117868965</c:v>
                </c:pt>
                <c:pt idx="127" formatCode="_(* #,##0.00_);_(* \(#,##0.00\);_(* &quot;-&quot;??_);_(@_)">
                  <c:v>1017866.1166995221</c:v>
                </c:pt>
                <c:pt idx="128" formatCode="_(* #,##0.00_);_(* \(#,##0.00\);_(* &quot;-&quot;??_);_(@_)">
                  <c:v>945742.55205120309</c:v>
                </c:pt>
                <c:pt idx="129" formatCode="_(* #,##0.00_);_(* \(#,##0.00\);_(* &quot;-&quot;??_);_(@_)">
                  <c:v>933336.20504067698</c:v>
                </c:pt>
                <c:pt idx="130" formatCode="_(* #,##0.00_);_(* \(#,##0.00\);_(* &quot;-&quot;??_);_(@_)">
                  <c:v>893526.10464512871</c:v>
                </c:pt>
                <c:pt idx="131" formatCode="_(* #,##0.00_);_(* \(#,##0.00\);_(* &quot;-&quot;??_);_(@_)">
                  <c:v>900108.46173417114</c:v>
                </c:pt>
                <c:pt idx="132" formatCode="_(* #,##0.00_);_(* \(#,##0.00\);_(* &quot;-&quot;??_);_(@_)">
                  <c:v>899088.0428157401</c:v>
                </c:pt>
                <c:pt idx="133" formatCode="_(* #,##0.00_);_(* \(#,##0.00\);_(* &quot;-&quot;??_);_(@_)">
                  <c:v>877080.54509957461</c:v>
                </c:pt>
                <c:pt idx="134" formatCode="_(* #,##0.00_);_(* \(#,##0.00\);_(* &quot;-&quot;??_);_(@_)">
                  <c:v>894503.64308598544</c:v>
                </c:pt>
                <c:pt idx="135" formatCode="_(* #,##0.00_);_(* \(#,##0.00\);_(* &quot;-&quot;??_);_(@_)">
                  <c:v>894796.93003579753</c:v>
                </c:pt>
                <c:pt idx="136" formatCode="_(* #,##0.00_);_(* \(#,##0.00\);_(* &quot;-&quot;??_);_(@_)">
                  <c:v>921940.92754218006</c:v>
                </c:pt>
                <c:pt idx="137" formatCode="_(* #,##0.00_);_(* \(#,##0.00\);_(* &quot;-&quot;??_);_(@_)">
                  <c:v>855177.2439201267</c:v>
                </c:pt>
                <c:pt idx="138" formatCode="_(* #,##0.00_);_(* \(#,##0.00\);_(* &quot;-&quot;??_);_(@_)">
                  <c:v>907366.28895364725</c:v>
                </c:pt>
                <c:pt idx="139" formatCode="_(* #,##0.00_);_(* \(#,##0.00\);_(* &quot;-&quot;??_);_(@_)">
                  <c:v>911477.99960218172</c:v>
                </c:pt>
                <c:pt idx="140" formatCode="_(* #,##0.00_);_(* \(#,##0.00\);_(* &quot;-&quot;??_);_(@_)">
                  <c:v>944440.62569674128</c:v>
                </c:pt>
                <c:pt idx="141" formatCode="_(* #,##0.00_);_(* \(#,##0.00\);_(* &quot;-&quot;??_);_(@_)">
                  <c:v>934076.13860715833</c:v>
                </c:pt>
                <c:pt idx="142" formatCode="_(* #,##0.00_);_(* \(#,##0.00\);_(* &quot;-&quot;??_);_(@_)">
                  <c:v>940399.71563763148</c:v>
                </c:pt>
                <c:pt idx="143" formatCode="_(* #,##0.00_);_(* \(#,##0.00\);_(* &quot;-&quot;??_);_(@_)">
                  <c:v>1114627.6611720223</c:v>
                </c:pt>
                <c:pt idx="144" formatCode="_(* #,##0.00_);_(* \(#,##0.00\);_(* &quot;-&quot;??_);_(@_)">
                  <c:v>1098686.3511726283</c:v>
                </c:pt>
                <c:pt idx="145" formatCode="_(* #,##0.00_);_(* \(#,##0.00\);_(* &quot;-&quot;??_);_(@_)">
                  <c:v>1020372.5334395356</c:v>
                </c:pt>
                <c:pt idx="146" formatCode="_(* #,##0.00_);_(* \(#,##0.00\);_(* &quot;-&quot;??_);_(@_)">
                  <c:v>1006192.9135515615</c:v>
                </c:pt>
                <c:pt idx="147" formatCode="_(* #,##0.00_);_(* \(#,##0.00\);_(* &quot;-&quot;??_);_(@_)">
                  <c:v>1115079.2623512121</c:v>
                </c:pt>
                <c:pt idx="148" formatCode="_(* #,##0.00_);_(* \(#,##0.00\);_(* &quot;-&quot;??_);_(@_)">
                  <c:v>1118572.279435402</c:v>
                </c:pt>
                <c:pt idx="149" formatCode="_(* #,##0.00_);_(* \(#,##0.00\);_(* &quot;-&quot;??_);_(@_)">
                  <c:v>1131475.7254477516</c:v>
                </c:pt>
                <c:pt idx="150" formatCode="_(* #,##0.00_);_(* \(#,##0.00\);_(* &quot;-&quot;??_);_(@_)">
                  <c:v>1152147.3609729069</c:v>
                </c:pt>
                <c:pt idx="151" formatCode="_(* #,##0.00_);_(* \(#,##0.00\);_(* &quot;-&quot;??_);_(@_)">
                  <c:v>1155019.98411648</c:v>
                </c:pt>
                <c:pt idx="152" formatCode="_(* #,##0.00_);_(* \(#,##0.00\);_(* &quot;-&quot;??_);_(@_)">
                  <c:v>1132656.4193825186</c:v>
                </c:pt>
                <c:pt idx="153" formatCode="_(* #,##0.00_);_(* \(#,##0.00\);_(* &quot;-&quot;??_);_(@_)">
                  <c:v>1185591.4307823931</c:v>
                </c:pt>
                <c:pt idx="154" formatCode="_(* #,##0.00_);_(* \(#,##0.00\);_(* &quot;-&quot;??_);_(@_)">
                  <c:v>1110890.1398314456</c:v>
                </c:pt>
                <c:pt idx="155" formatCode="_(* #,##0.00_);_(* \(#,##0.00\);_(* &quot;-&quot;??_);_(@_)">
                  <c:v>1096019.8246553394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D05-4D36-B51A-8530E3F91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0164511"/>
        <c:axId val="650158751"/>
      </c:lineChart>
      <c:catAx>
        <c:axId val="650164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158751"/>
        <c:crosses val="autoZero"/>
        <c:auto val="1"/>
        <c:lblAlgn val="ctr"/>
        <c:lblOffset val="100"/>
        <c:noMultiLvlLbl val="0"/>
      </c:catAx>
      <c:valAx>
        <c:axId val="65015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  <a:r>
                  <a:rPr lang="en-US" baseline="0"/>
                  <a:t> Volume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164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124357096872324"/>
          <c:y val="0.90673519278989667"/>
          <c:w val="0.81741091325848414"/>
          <c:h val="8.2948138427141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7:19:11.99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7:19:37.87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7:19:47.52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18 24575,'510'0'0,"-494"-1"-260,0-1 0,0 0 0,-1-1 0,17-6-1,-32 9 197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7:19:53.45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31 24575,'509'0'0,"-488"-2"0,1 0 0,36-9 0,-35 6 0,0 1 0,27-1 0,490 4 82,-262 3-1529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7:19:56.9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24575,'2146'0'-1365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7:19:58.95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7:19:59.38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7:20:06.07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29 24575,'426'0'0,"-405"-1"0,0-1 0,38-9 0,-36 6 0,0 1 0,27-2 0,62 6-1365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0:57:03.7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0:57:04.6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0:57:05.5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7:19:31.87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24575,'650'0'-1365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0:57:00.5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0:57:01.9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0:57:09.7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0:57:11.9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0:57:14.0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0:58:53.3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0:58:54.3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0:58:55.2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0:58:55.9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0:58:58.3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7:19:16.05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24575,'2400'0'-1365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0:59:01.3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0:59:03.5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1:01:53.2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1:01:54.6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24575,'481'0'-1365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1:01:55.0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1:01:55.5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1:02:02.1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 24575,'81'-2'0,"92"4"0,-105 11 0,-50-8 0,0-1 0,21 1 0,321-2 0,-185-5 0,1655 2 0,-1827-1 0,1 1 0,0 0 0,-1 1 0,1-1 0,0 0 0,-1 1 0,1 0 0,-1 0 0,1 0 0,-1 1 0,1-1 0,-1 1 0,0-1 0,0 1 0,0 0 0,6 5 0,-6-3 0,0 0 0,0 1 0,0-1 0,-1 1 0,0-1 0,1 1 0,-2 0 0,1 0 0,0 0 0,-1 0 0,1 6 0,19 69-1365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1:02:04.9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1:02:18.1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1 174 24575,'1045'0'0,"-1016"-2"0,-1 0 0,33-8 0,-31 4 0,48-3 0,-24 8 0,-4 1 0,-1-3 0,52-9 0,80-17 0,-24 0 0,24 1 0,-154 23 0,42-2 0,21-3 0,-22 0 0,1 3 0,-1 3 0,87 7 0,-34-1 0,1052-2 0,-1859 0-1365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1:02:20.4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7:19:18.23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1:03:22.5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24575,'0'509'-1365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1:04:53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1:05:02.7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1 313 24575,'2148'0'0,"-2122"2"0,1 1 0,-1 1 0,0 1 0,26 9 0,-23-6 0,-1-1 0,1-1 0,30 1 0,-29-5 0,4-2 0,-1 2 0,0 1 0,0 1 0,0 2 0,49 16 0,-66-17 0,0-1 0,0-1 0,1 0 0,26 1 0,-22-3 0,0 1 0,25 7 0,-17-3 0,1-2 0,-1-1 0,53-1 0,-50-2 0,1 1 0,55 10 0,-48-4 0,1-1 0,-1-2 0,1-1 0,78-7 0,-116 4 0,0 0 0,0-1 0,0 0 0,0 0 0,0 1 0,-1-2 0,1 1 0,0 0 0,-1 0 0,1-1 0,-1 0 0,1 1 0,-1-1 0,4-4 0,-5 5 0,0 0 0,0 0 0,-1-1 0,1 1 0,0 0 0,0-1 0,-1 1 0,1 0 0,-1-1 0,0 1 0,1-1 0,-1 1 0,0-1 0,0 1 0,0-1 0,0 1 0,0-1 0,0 1 0,0 0 0,0-1 0,0 1 0,-1-1 0,1 1 0,-1-1 0,1 1 0,-1 0 0,0-1 0,1 1 0,-1 0 0,-1-2 0,-7-9 0,0 1 0,-1 0 0,-16-14 0,8 8 0,16 16 0,1 0 0,0-1 0,-1 1 0,1-1 0,0 1 0,0-1 0,0 1 0,0-1 0,0 1 0,0-1 0,0 0 0,1 0 0,-1 1 0,0-1 0,1 0 0,0 0 0,-1-2 0,1 3 0,1-1 0,-1 1 0,0-1 0,1 1 0,-1 0 0,1-1 0,-1 1 0,1 0 0,0-1 0,-1 1 0,1 0 0,0 0 0,0 0 0,0 0 0,0 0 0,0 0 0,2-2 0,6-2 0,0-1 0,1 1 0,0 1 0,-1 0 0,13-4 0,8-3 0,-28 10 0,0 0 0,0 0 0,0 0 0,-1 0 0,1 0 0,-1 0 0,1-1 0,-1 1 0,1-1 0,-1 1 0,0-1 0,3-3 0,-4 5 0,0-1 0,0 0 0,0 1 0,0-1 0,0 0 0,0 1 0,0-1 0,0 0 0,0 1 0,-1-1 0,1 1 0,0-1 0,0 0 0,-1 1 0,1-1 0,0 1 0,-1-1 0,1 0 0,0 1 0,-1-1 0,1 1 0,-1 0 0,1-1 0,-1 1 0,1-1 0,-1 1 0,1-1 0,-1 1 0,1 0 0,-1 0 0,0-1 0,1 1 0,-1 0 0,1 0 0,-1 0 0,0-1 0,1 1 0,-1 0 0,0 0 0,1 0 0,-1 0 0,0 0 0,-31-5 0,1 2 0,-1 1 0,1 1 0,-44 4 0,0 0 0,-432-3 0,499 0 0,-1-1 0,1 0 0,-1 0 0,1-1 0,-1 0 0,1-1 0,0 1 0,0-1 0,0-1 0,0 0 0,-9-6 0,-2 1 0,0 1 0,-1 1 0,0 1 0,-25-5 0,41 10 0,-52-9 0,42 9 0,1-1 0,-1-1 0,1 0 0,0-1 0,-24-10 0,1-3 0,21 10 0,0 0 0,0-1 0,-15-11 0,30 19 0,-1 0 0,1-1 0,-1 1 0,1 0 0,-1 0 0,1-1 0,0 1 0,-1-1 0,1 1 0,-1 0 0,1-1 0,0 1 0,-1-1 0,1 1 0,0-1 0,0 1 0,-1-1 0,1 1 0,0-1 0,0 1 0,0-1 0,-1 1 0,1-1 0,0 1 0,0-1 0,0 0 0,0 1 0,0-1 0,0 1 0,1-2 0,14-6 0,26 2 0,-41 6 0,356-1 0,-167 4 0,121-3-1365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1:05:05.5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1:05:08.2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34 24575,'2147'0'0,"-2141"0"69,1 0-1,0-1 0,0 0 0,11-2 1,-16 2-164,1 0 0,-1 0 0,0 0 0,0 0 1,0 0-1,0 0 0,0 0 0,0-1 0,0 1 0,-1-1 1,1 1-1,0-1 0,-1 0 0,1 0 0,-1 0 1,0 0-1,2-2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1:05:11.9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30 24575,'538'0'0,"-531"0"0,-4 0 0,1 1 0,-1-1 0,1 0 0,-1 0 0,1-1 0,0 1 0,-1-1 0,0 0 0,1 1 0,-1-2 0,1 1 0,-1 0 0,0-1 0,3-1 0,-5 3 0,-1-1 0,0 1 0,0-1 0,0 1 0,0 0 0,0-1 0,0 1 0,0 0 0,0-1 0,0 1 0,0 0 0,-1-1 0,1 1 0,0 0 0,0-1 0,0 1 0,0 0 0,0-1 0,-1 1 0,1 0 0,0-1 0,0 1 0,0 0 0,-1 0 0,1-1 0,0 1 0,-1 0 0,1 0 0,0 0 0,0-1 0,-1 1 0,1 0 0,0 0 0,-1 0 0,1 0 0,0 0 0,-1 0 0,1 0 0,0 0 0,-1-1 0,1 1 0,0 0 0,-1 0 0,1 1 0,-1-1 0,1 0 0,-21-4 0,-30 0 8,-71 4-1,64 1-1387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1:05:22.3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24575,'0'566'-1365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1:06:18.9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34 24575,'5'0'0,"6"0"0,11 0 0,2-5 0,1-1 0,2 0 0,0 1 0,1 2 0,1 1 0,-6-4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1:07:35.7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629 82 24575,'1204'0'0,"-1217"-1"0,0-1 0,-1 0 0,1-1 0,0-1 0,-23-9 0,18 6 0,-1 1 0,-23-5 0,-27 4 0,1 2 0,-101 7 0,54 1 0,-1054-3 0,1162 0 0,3 1 0,1-1 0,0 0 0,-1 0 0,1 0 0,-1 0 0,1-1 0,0 1 0,0-1 0,-1 0 0,1 0 0,0 0 0,0 0 0,0-1 0,-5-2 0,8 4 0,0-1 0,0 1 0,0 0 0,0-1 0,0 1 0,0 0 0,0-1 0,0 1 0,0-1 0,0 1 0,0 0 0,0-1 0,1 1 0,-1 0 0,0-1 0,0 1 0,0 0 0,1-1 0,-1 1 0,0 0 0,0 0 0,0-1 0,1 1 0,-1 0 0,0 0 0,1-1 0,-1 1 0,0 0 0,1 0 0,-1 0 0,0-1 0,1 1 0,-1 0 0,0 0 0,1 0 0,-1 0 0,0 0 0,1 0 0,-1 0 0,1 0 0,-1 0 0,0 0 0,1 0 0,0 0 0,19-4 0,3 3 0,-1 1 0,1 1 0,0 2 0,0 0 0,-1 1 0,31 9 0,57 10 0,190-14-483,-256-9-399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1:07:40.0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1 116 24575,'54'-3'0,"1"-2"0,-1-3 0,0-2 0,80-25 0,-99 27 0,1 2 0,0 1 0,0 2 0,66 4 0,34-4 0,-44-11 0,-63 8 0,51-3 0,478 8 0,-270 3 0,662-2 0,-918 2 0,64 11 0,-61-7 0,50 3 0,479-8 218,-271-3-1801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7:19:18.83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1:07:44.9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24575,'538'0'0,"-510"2"0,0 0 0,33 9 0,-31-6 0,49 4 0,65 5 0,-91-7 0,61 0 0,-23-9 0,100 4 0,-104 11 0,-57-7 0,50 3 0,459-8 0,-260-3 0,-246 4 0,0 2 0,0 1 0,47 13 0,-44-9 0,0-1 0,52 4 0,211-11 210,-147-2-1785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1:07:49.1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0 24575,'-2'101'0,"5"110"0,2-169 0,22 77 0,-5-27 0,-16-70 342,-6-21-390,0-1 1,0 1-1,0 0 1,1-1 0,-1 1-1,0-1 1,0 1-1,0-1 1,0 1 0,1-1-1,-1 1 1,0-1-1,0 1 1,1-1-1,-1 0 1,0 1 0,1-1-1,-1 1 1,1-1-1,-1 0 1,0 1 0,1-1-1,-1 0 1,1 1-1,-1-1 1,1 0 0,-1 0-1,1 0 1,-1 1-1,1-1 1,-1 0 0,1 0-1,-1 0 1,1 0-1,0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7:19:25.22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58 24575,'72'1'0,"81"-3"0,-83-11 0,-52 8 0,0 1 0,20-1 0,67 4 0,-72 2 0,0-1 0,1-2 0,43-7 0,-40 2 0,0 1 0,74 0 0,-162 8 0,-84 15 0,-121 24 0,192-29 0,46-7 0,-1-1 0,-22 2 0,-31-5 0,627-2-1365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7:19:27.24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24575,'1073'0'-1365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7:19:35.49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30 24575,'17'-1'0,"0"-1"0,1 0 0,20-7 0,-18 4 0,38-4 0,173 8 60,-122 2-1485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7:19:37.00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12 24575,'5'0'0,"7"-5"0,5-1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16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9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4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9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1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6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3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4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5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48.xml"/><Relationship Id="rId7" Type="http://schemas.openxmlformats.org/officeDocument/2006/relationships/customXml" Target="../ink/ink50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49.xm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customXml" Target="../ink/ink5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7.xml"/><Relationship Id="rId18" Type="http://schemas.openxmlformats.org/officeDocument/2006/relationships/image" Target="../media/image10.png"/><Relationship Id="rId26" Type="http://schemas.openxmlformats.org/officeDocument/2006/relationships/customXml" Target="../ink/ink14.xml"/><Relationship Id="rId3" Type="http://schemas.openxmlformats.org/officeDocument/2006/relationships/customXml" Target="../ink/ink1.xml"/><Relationship Id="rId21" Type="http://schemas.openxmlformats.org/officeDocument/2006/relationships/image" Target="../media/image11.png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9.xml"/><Relationship Id="rId25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9.png"/><Relationship Id="rId20" Type="http://schemas.openxmlformats.org/officeDocument/2006/relationships/customXml" Target="../ink/ink11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6.xml"/><Relationship Id="rId24" Type="http://schemas.openxmlformats.org/officeDocument/2006/relationships/customXml" Target="../ink/ink13.xml"/><Relationship Id="rId5" Type="http://schemas.openxmlformats.org/officeDocument/2006/relationships/customXml" Target="../ink/ink2.xml"/><Relationship Id="rId15" Type="http://schemas.openxmlformats.org/officeDocument/2006/relationships/customXml" Target="../ink/ink8.xml"/><Relationship Id="rId23" Type="http://schemas.openxmlformats.org/officeDocument/2006/relationships/image" Target="../media/image12.png"/><Relationship Id="rId28" Type="http://schemas.openxmlformats.org/officeDocument/2006/relationships/customXml" Target="../ink/ink16.xml"/><Relationship Id="rId10" Type="http://schemas.openxmlformats.org/officeDocument/2006/relationships/customXml" Target="../ink/ink5.xml"/><Relationship Id="rId19" Type="http://schemas.openxmlformats.org/officeDocument/2006/relationships/customXml" Target="../ink/ink10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customXml" Target="../ink/ink12.xml"/><Relationship Id="rId27" Type="http://schemas.openxmlformats.org/officeDocument/2006/relationships/customXml" Target="../ink/ink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customXml" Target="../ink/ink17.xml"/><Relationship Id="rId7" Type="http://schemas.openxmlformats.org/officeDocument/2006/relationships/customXml" Target="../ink/ink2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customXml" Target="../ink/ink24.xml"/><Relationship Id="rId5" Type="http://schemas.openxmlformats.org/officeDocument/2006/relationships/customXml" Target="../ink/ink18.xml"/><Relationship Id="rId10" Type="http://schemas.openxmlformats.org/officeDocument/2006/relationships/customXml" Target="../ink/ink23.xml"/><Relationship Id="rId4" Type="http://schemas.openxmlformats.org/officeDocument/2006/relationships/image" Target="../media/image16.png"/><Relationship Id="rId9" Type="http://schemas.openxmlformats.org/officeDocument/2006/relationships/customXml" Target="../ink/ink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customXml" Target="../ink/ink25.xml"/><Relationship Id="rId7" Type="http://schemas.openxmlformats.org/officeDocument/2006/relationships/customXml" Target="../ink/ink2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5" Type="http://schemas.openxmlformats.org/officeDocument/2006/relationships/customXml" Target="../ink/ink26.xml"/><Relationship Id="rId10" Type="http://schemas.openxmlformats.org/officeDocument/2006/relationships/customXml" Target="../ink/ink31.xml"/><Relationship Id="rId4" Type="http://schemas.openxmlformats.org/officeDocument/2006/relationships/image" Target="../media/image16.png"/><Relationship Id="rId9" Type="http://schemas.openxmlformats.org/officeDocument/2006/relationships/customXml" Target="../ink/ink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21.png"/><Relationship Id="rId3" Type="http://schemas.openxmlformats.org/officeDocument/2006/relationships/customXml" Target="../ink/ink32.xml"/><Relationship Id="rId7" Type="http://schemas.openxmlformats.org/officeDocument/2006/relationships/customXml" Target="../ink/ink34.xml"/><Relationship Id="rId12" Type="http://schemas.openxmlformats.org/officeDocument/2006/relationships/customXml" Target="../ink/ink38.xml"/><Relationship Id="rId2" Type="http://schemas.openxmlformats.org/officeDocument/2006/relationships/image" Target="../media/image1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customXml" Target="../ink/ink37.xml"/><Relationship Id="rId5" Type="http://schemas.openxmlformats.org/officeDocument/2006/relationships/customXml" Target="../ink/ink33.xml"/><Relationship Id="rId15" Type="http://schemas.openxmlformats.org/officeDocument/2006/relationships/customXml" Target="../ink/ink40.xml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customXml" Target="../ink/ink36.xml"/><Relationship Id="rId14" Type="http://schemas.openxmlformats.org/officeDocument/2006/relationships/customXml" Target="../ink/ink3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27.png"/><Relationship Id="rId3" Type="http://schemas.openxmlformats.org/officeDocument/2006/relationships/customXml" Target="../ink/ink41.xml"/><Relationship Id="rId7" Type="http://schemas.openxmlformats.org/officeDocument/2006/relationships/customXml" Target="../ink/ink43.xml"/><Relationship Id="rId12" Type="http://schemas.openxmlformats.org/officeDocument/2006/relationships/customXml" Target="../ink/ink4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6.png"/><Relationship Id="rId5" Type="http://schemas.openxmlformats.org/officeDocument/2006/relationships/customXml" Target="../ink/ink42.xml"/><Relationship Id="rId15" Type="http://schemas.openxmlformats.org/officeDocument/2006/relationships/image" Target="../media/image28.png"/><Relationship Id="rId10" Type="http://schemas.openxmlformats.org/officeDocument/2006/relationships/customXml" Target="../ink/ink45.xml"/><Relationship Id="rId4" Type="http://schemas.openxmlformats.org/officeDocument/2006/relationships/image" Target="../media/image16.png"/><Relationship Id="rId9" Type="http://schemas.openxmlformats.org/officeDocument/2006/relationships/image" Target="../media/image25.png"/><Relationship Id="rId14" Type="http://schemas.openxmlformats.org/officeDocument/2006/relationships/customXml" Target="../ink/ink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p!!Rectangle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FFF9F10F-EBFA-8886-ADF9-37D928D1F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64" b="13509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2" name="m!!text rectangle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4E953-B5EF-002E-FBDD-941E371FF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Analytics </a:t>
            </a:r>
            <a:r>
              <a:rPr lang="en-US" sz="4000" dirty="0"/>
              <a:t>Bayer</a:t>
            </a:r>
          </a:p>
        </p:txBody>
      </p:sp>
      <p:sp>
        <p:nvSpPr>
          <p:cNvPr id="24" name="m!!accent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8EEFC-88AE-C384-B802-830CF98C5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ctr">
            <a:norm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-Yash Ashish Parte (NJIT, MS Data Science)</a:t>
            </a:r>
          </a:p>
        </p:txBody>
      </p:sp>
    </p:spTree>
    <p:extLst>
      <p:ext uri="{BB962C8B-B14F-4D97-AF65-F5344CB8AC3E}">
        <p14:creationId xmlns:p14="http://schemas.microsoft.com/office/powerpoint/2010/main" val="284778861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6E796DF2-99DE-1F88-302F-DD1AEBC8D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54" y="652780"/>
            <a:ext cx="11353986" cy="555244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EB6BD7-94CD-3CCD-613C-14D3BC0C6764}"/>
                  </a:ext>
                </a:extLst>
              </p14:cNvPr>
              <p14:cNvContentPartPr/>
              <p14:nvPr/>
            </p14:nvContentPartPr>
            <p14:xfrm>
              <a:off x="4325000" y="803440"/>
              <a:ext cx="659880" cy="29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EB6BD7-94CD-3CCD-613C-14D3BC0C67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2360" y="740440"/>
                <a:ext cx="7855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1FD714-BC33-7F6B-AB57-D83B48AB64F1}"/>
                  </a:ext>
                </a:extLst>
              </p14:cNvPr>
              <p14:cNvContentPartPr/>
              <p14:nvPr/>
            </p14:nvContentPartPr>
            <p14:xfrm>
              <a:off x="5140760" y="781120"/>
              <a:ext cx="1380600" cy="41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1FD714-BC33-7F6B-AB57-D83B48AB64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8120" y="718480"/>
                <a:ext cx="15062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94CE65E-3507-37E5-752E-DD3A70D99F13}"/>
                  </a:ext>
                </a:extLst>
              </p14:cNvPr>
              <p14:cNvContentPartPr/>
              <p14:nvPr/>
            </p14:nvContentPartPr>
            <p14:xfrm>
              <a:off x="5384480" y="812800"/>
              <a:ext cx="1138680" cy="51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94CE65E-3507-37E5-752E-DD3A70D99F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1840" y="749800"/>
                <a:ext cx="12643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072A9E-8F8A-69D7-A4E2-6ABC2D5A11A9}"/>
                  </a:ext>
                </a:extLst>
              </p14:cNvPr>
              <p14:cNvContentPartPr/>
              <p14:nvPr/>
            </p14:nvContentPartPr>
            <p14:xfrm>
              <a:off x="619160" y="2804320"/>
              <a:ext cx="27720" cy="21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072A9E-8F8A-69D7-A4E2-6ABC2D5A11A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160" y="2741320"/>
                <a:ext cx="153360" cy="342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618BED1-DCB5-FD49-68CB-97680339A5C3}"/>
              </a:ext>
            </a:extLst>
          </p:cNvPr>
          <p:cNvSpPr txBox="1"/>
          <p:nvPr/>
        </p:nvSpPr>
        <p:spPr>
          <a:xfrm>
            <a:off x="3789680" y="628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Profit Margin Analysis- Consumer Promotion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9E588-CE96-60B5-BDF7-9C154EAE39DC}"/>
              </a:ext>
            </a:extLst>
          </p:cNvPr>
          <p:cNvSpPr txBox="1"/>
          <p:nvPr/>
        </p:nvSpPr>
        <p:spPr>
          <a:xfrm rot="16200000">
            <a:off x="-1009200" y="1859668"/>
            <a:ext cx="331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Profit Margin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4C140C-C022-6D54-50B6-D7F917B74FFF}"/>
              </a:ext>
            </a:extLst>
          </p:cNvPr>
          <p:cNvSpPr txBox="1"/>
          <p:nvPr/>
        </p:nvSpPr>
        <p:spPr>
          <a:xfrm>
            <a:off x="3933071" y="88524"/>
            <a:ext cx="5176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Channel Analysis- Consumer Promotion </a:t>
            </a:r>
          </a:p>
        </p:txBody>
      </p:sp>
    </p:spTree>
    <p:extLst>
      <p:ext uri="{BB962C8B-B14F-4D97-AF65-F5344CB8AC3E}">
        <p14:creationId xmlns:p14="http://schemas.microsoft.com/office/powerpoint/2010/main" val="307680736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0B3674-21DE-CCB0-C379-D51765A0998B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Core/Base tops the Quarterly Profits in Base Group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In Media group Digital display is the highest profit-making tactic in majority of quarters</a:t>
            </a:r>
          </a:p>
        </p:txBody>
      </p:sp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5CE252DE-DFCB-333E-E670-CD781B3FF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082547"/>
            <a:ext cx="6922008" cy="47934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17DD73-7364-82C7-D3AB-7D79FD85AE5B}"/>
              </a:ext>
            </a:extLst>
          </p:cNvPr>
          <p:cNvSpPr txBox="1"/>
          <p:nvPr/>
        </p:nvSpPr>
        <p:spPr>
          <a:xfrm>
            <a:off x="395892" y="1147653"/>
            <a:ext cx="3256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Quarterly Analysis Profit- Base</a:t>
            </a:r>
          </a:p>
        </p:txBody>
      </p:sp>
    </p:spTree>
    <p:extLst>
      <p:ext uri="{BB962C8B-B14F-4D97-AF65-F5344CB8AC3E}">
        <p14:creationId xmlns:p14="http://schemas.microsoft.com/office/powerpoint/2010/main" val="407944702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1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68368-CFA9-EF60-7352-11B59BEE1768}"/>
              </a:ext>
            </a:extLst>
          </p:cNvPr>
          <p:cNvSpPr txBox="1"/>
          <p:nvPr/>
        </p:nvSpPr>
        <p:spPr>
          <a:xfrm>
            <a:off x="228854" y="1429848"/>
            <a:ext cx="3438906" cy="4010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800" b="1" dirty="0"/>
              <a:t>Quarterly Analysis Profit- Media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2B04774-699D-E0C1-BFB2-677027B32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29" y="782320"/>
            <a:ext cx="7672714" cy="5293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528248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FCB851-A080-DC9C-9DBC-BFAC7034D0CA}"/>
              </a:ext>
            </a:extLst>
          </p:cNvPr>
          <p:cNvSpPr txBox="1"/>
          <p:nvPr/>
        </p:nvSpPr>
        <p:spPr>
          <a:xfrm>
            <a:off x="395893" y="1440008"/>
            <a:ext cx="3438906" cy="3299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800" b="1" dirty="0"/>
              <a:t>Quarterly Analysis Profit-Trade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31AF0BD-BBAC-AA11-F290-6522564E8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28" y="650240"/>
            <a:ext cx="7581463" cy="5496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334606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2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3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78BA6-3AAA-1C24-7D9C-67F6544D44C0}"/>
              </a:ext>
            </a:extLst>
          </p:cNvPr>
          <p:cNvSpPr txBox="1"/>
          <p:nvPr/>
        </p:nvSpPr>
        <p:spPr>
          <a:xfrm>
            <a:off x="458122" y="1269636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+mj-lt"/>
                <a:ea typeface="+mj-ea"/>
                <a:cs typeface="+mj-cs"/>
              </a:rPr>
              <a:t>Quarterly Analysis Profit- Consumer Promotion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3329A39-1618-203C-5B93-2DE5F0784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63" y="625682"/>
            <a:ext cx="7143321" cy="542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5315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0" name="Rectangle 513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42" name="Freeform: Shape 514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44" name="Freeform: Shape 514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A27DA-2975-D9E7-A84A-DF29DB9E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94" y="1479042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600" dirty="0"/>
              <a:t>ROI Analysis</a:t>
            </a:r>
          </a:p>
        </p:txBody>
      </p:sp>
      <p:sp>
        <p:nvSpPr>
          <p:cNvPr id="5146" name="Rectangle 514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48" name="Rectangle 514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648F3F8-C58C-30B8-2635-85B33CF8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0768" y="731520"/>
            <a:ext cx="7372424" cy="517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57409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FDA7-F154-2C0B-FABE-CD764340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Quarter-wise highest Profit-making Tactic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B95959-99FC-FEBE-78F8-DD7F90C31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222274"/>
              </p:ext>
            </p:extLst>
          </p:nvPr>
        </p:nvGraphicFramePr>
        <p:xfrm>
          <a:off x="2830286" y="2073335"/>
          <a:ext cx="6531427" cy="4475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615">
                  <a:extLst>
                    <a:ext uri="{9D8B030D-6E8A-4147-A177-3AD203B41FA5}">
                      <a16:colId xmlns:a16="http://schemas.microsoft.com/office/drawing/2014/main" val="2808246526"/>
                    </a:ext>
                  </a:extLst>
                </a:gridCol>
                <a:gridCol w="1389401">
                  <a:extLst>
                    <a:ext uri="{9D8B030D-6E8A-4147-A177-3AD203B41FA5}">
                      <a16:colId xmlns:a16="http://schemas.microsoft.com/office/drawing/2014/main" val="3768979649"/>
                    </a:ext>
                  </a:extLst>
                </a:gridCol>
                <a:gridCol w="1815827">
                  <a:extLst>
                    <a:ext uri="{9D8B030D-6E8A-4147-A177-3AD203B41FA5}">
                      <a16:colId xmlns:a16="http://schemas.microsoft.com/office/drawing/2014/main" val="1780213046"/>
                    </a:ext>
                  </a:extLst>
                </a:gridCol>
                <a:gridCol w="1723584">
                  <a:extLst>
                    <a:ext uri="{9D8B030D-6E8A-4147-A177-3AD203B41FA5}">
                      <a16:colId xmlns:a16="http://schemas.microsoft.com/office/drawing/2014/main" val="644162321"/>
                    </a:ext>
                  </a:extLst>
                </a:gridCol>
              </a:tblGrid>
              <a:tr h="27396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Quarter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Tactic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91014"/>
                  </a:ext>
                </a:extLst>
              </a:tr>
              <a:tr h="4794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Core/Base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342070"/>
                  </a:ext>
                </a:extLst>
              </a:tr>
              <a:tr h="4794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Core/Base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985567"/>
                  </a:ext>
                </a:extLst>
              </a:tr>
              <a:tr h="4794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Core/Base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784818"/>
                  </a:ext>
                </a:extLst>
              </a:tr>
              <a:tr h="273966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Core/Base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805299"/>
                  </a:ext>
                </a:extLst>
              </a:tr>
              <a:tr h="388387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Core/Base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994842"/>
                  </a:ext>
                </a:extLst>
              </a:tr>
              <a:tr h="4794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Core/Base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921728"/>
                  </a:ext>
                </a:extLst>
              </a:tr>
              <a:tr h="4794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Core/Base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771550"/>
                  </a:ext>
                </a:extLst>
              </a:tr>
              <a:tr h="4794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Core/Base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147601"/>
                  </a:ext>
                </a:extLst>
              </a:tr>
              <a:tr h="4794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Core/Base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134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18926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C39F-F50A-310F-60CE-A418BF98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Quarter-wise Media highest Profit-making Tactic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3CB107-BE42-976D-8734-A27A5AEC1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954687"/>
              </p:ext>
            </p:extLst>
          </p:nvPr>
        </p:nvGraphicFramePr>
        <p:xfrm>
          <a:off x="3349690" y="2116538"/>
          <a:ext cx="5492620" cy="4475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874">
                  <a:extLst>
                    <a:ext uri="{9D8B030D-6E8A-4147-A177-3AD203B41FA5}">
                      <a16:colId xmlns:a16="http://schemas.microsoft.com/office/drawing/2014/main" val="3346731821"/>
                    </a:ext>
                  </a:extLst>
                </a:gridCol>
                <a:gridCol w="1587292">
                  <a:extLst>
                    <a:ext uri="{9D8B030D-6E8A-4147-A177-3AD203B41FA5}">
                      <a16:colId xmlns:a16="http://schemas.microsoft.com/office/drawing/2014/main" val="2842574196"/>
                    </a:ext>
                  </a:extLst>
                </a:gridCol>
                <a:gridCol w="2074454">
                  <a:extLst>
                    <a:ext uri="{9D8B030D-6E8A-4147-A177-3AD203B41FA5}">
                      <a16:colId xmlns:a16="http://schemas.microsoft.com/office/drawing/2014/main" val="3784318043"/>
                    </a:ext>
                  </a:extLst>
                </a:gridCol>
              </a:tblGrid>
              <a:tr h="250547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Quarter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Tactic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565832"/>
                  </a:ext>
                </a:extLst>
              </a:tr>
              <a:tr h="4794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Digital Display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414673"/>
                  </a:ext>
                </a:extLst>
              </a:tr>
              <a:tr h="4794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Digital Display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3105532"/>
                  </a:ext>
                </a:extLst>
              </a:tr>
              <a:tr h="4794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Digital Display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080808"/>
                  </a:ext>
                </a:extLst>
              </a:tr>
              <a:tr h="273966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PR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589588"/>
                  </a:ext>
                </a:extLst>
              </a:tr>
              <a:tr h="388387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Digital Display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252469"/>
                  </a:ext>
                </a:extLst>
              </a:tr>
              <a:tr h="4794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Digital Display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479807"/>
                  </a:ext>
                </a:extLst>
              </a:tr>
              <a:tr h="4794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Digital Display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331292"/>
                  </a:ext>
                </a:extLst>
              </a:tr>
              <a:tr h="4794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Digital Display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555591"/>
                  </a:ext>
                </a:extLst>
              </a:tr>
              <a:tr h="4794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Amazon Search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387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99564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D272-2DE5-31F3-2BDB-CD45709F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Quarter-wise Consumer Promotion highest Profit-making Tactic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13479D-207E-8DF6-FBAA-F672DE95C3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03883"/>
              </p:ext>
            </p:extLst>
          </p:nvPr>
        </p:nvGraphicFramePr>
        <p:xfrm>
          <a:off x="3349690" y="2032563"/>
          <a:ext cx="5492620" cy="4475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874">
                  <a:extLst>
                    <a:ext uri="{9D8B030D-6E8A-4147-A177-3AD203B41FA5}">
                      <a16:colId xmlns:a16="http://schemas.microsoft.com/office/drawing/2014/main" val="3346731821"/>
                    </a:ext>
                  </a:extLst>
                </a:gridCol>
                <a:gridCol w="1587292">
                  <a:extLst>
                    <a:ext uri="{9D8B030D-6E8A-4147-A177-3AD203B41FA5}">
                      <a16:colId xmlns:a16="http://schemas.microsoft.com/office/drawing/2014/main" val="2842574196"/>
                    </a:ext>
                  </a:extLst>
                </a:gridCol>
                <a:gridCol w="2074454">
                  <a:extLst>
                    <a:ext uri="{9D8B030D-6E8A-4147-A177-3AD203B41FA5}">
                      <a16:colId xmlns:a16="http://schemas.microsoft.com/office/drawing/2014/main" val="3784318043"/>
                    </a:ext>
                  </a:extLst>
                </a:gridCol>
              </a:tblGrid>
              <a:tr h="250547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Quarter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Tactic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565832"/>
                  </a:ext>
                </a:extLst>
              </a:tr>
              <a:tr h="4794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Digital Coupons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414673"/>
                  </a:ext>
                </a:extLst>
              </a:tr>
              <a:tr h="4794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Sampling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3105532"/>
                  </a:ext>
                </a:extLst>
              </a:tr>
              <a:tr h="4794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Digital Coupons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080808"/>
                  </a:ext>
                </a:extLst>
              </a:tr>
              <a:tr h="273966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Digital Coupons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589588"/>
                  </a:ext>
                </a:extLst>
              </a:tr>
              <a:tr h="388387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Digital Coupons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252469"/>
                  </a:ext>
                </a:extLst>
              </a:tr>
              <a:tr h="4794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Digital Coupons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479807"/>
                  </a:ext>
                </a:extLst>
              </a:tr>
              <a:tr h="4794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Digital Coupons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331292"/>
                  </a:ext>
                </a:extLst>
              </a:tr>
              <a:tr h="4794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Digital Coupons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555591"/>
                  </a:ext>
                </a:extLst>
              </a:tr>
              <a:tr h="4794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Q-4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Digital Coupons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387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83963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10B72-D84B-6957-0090-4F81BB9B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83" y="1204468"/>
            <a:ext cx="4084578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Sales Volume Analysis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ECA1A33-6B6E-3AFB-1109-CC3B6B241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700" dirty="0"/>
              <a:t>Sales growth shows the Bayer’s historical Sales Volume periodic increase month-wise starting from October 2020</a:t>
            </a:r>
          </a:p>
          <a:p>
            <a:r>
              <a:rPr lang="en-US" sz="1700" dirty="0"/>
              <a:t>Many factors influence the sales growth, e.g., COVID-19, with the decline of first wave, a rise in the sales growth has been seen at the last quarter of 2020, and as the second wave July 2021, a steep downwards slope till November 2021</a:t>
            </a:r>
          </a:p>
        </p:txBody>
      </p:sp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7527232E-17DD-3B37-0CC0-D914625C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177724"/>
            <a:ext cx="6922008" cy="460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8470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F631-5779-DAC3-53A6-622E3DD0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056225"/>
          </a:xfrm>
        </p:spPr>
        <p:txBody>
          <a:bodyPr/>
          <a:lstStyle/>
          <a:p>
            <a:r>
              <a:rPr lang="en-US" dirty="0"/>
              <a:t>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EE53-E6DF-FAED-7874-D94BC1660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38065"/>
            <a:ext cx="10168128" cy="36941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are the Primary Drivers of Bayer?</a:t>
            </a:r>
          </a:p>
          <a:p>
            <a:r>
              <a:rPr lang="en-US" dirty="0"/>
              <a:t>How is cost benefit analysis for different tactics?</a:t>
            </a:r>
          </a:p>
          <a:p>
            <a:r>
              <a:rPr lang="en-US" dirty="0"/>
              <a:t>What help the business grow or decline recently?</a:t>
            </a:r>
          </a:p>
          <a:p>
            <a:r>
              <a:rPr lang="en-US" dirty="0"/>
              <a:t>How is the Sales funnel improving month-wise?</a:t>
            </a:r>
          </a:p>
          <a:p>
            <a:r>
              <a:rPr lang="en-US" dirty="0"/>
              <a:t>Are there any quarterly trends on how different Tactics improve?</a:t>
            </a:r>
          </a:p>
          <a:p>
            <a:r>
              <a:rPr lang="en-US" dirty="0"/>
              <a:t>How are summary groups performing in terms of Profit, Spend, and Sales Volumes?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2406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63FA7B-D1A5-515C-4578-F3D9417C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31" y="1304044"/>
            <a:ext cx="4161282" cy="89890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b="1" dirty="0"/>
              <a:t>Sales Volume Analysis</a:t>
            </a:r>
          </a:p>
          <a:p>
            <a:pPr marL="0" indent="0">
              <a:buNone/>
            </a:pPr>
            <a:r>
              <a:rPr lang="en-US" b="1" dirty="0"/>
              <a:t>Base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F5DC35D-B9C8-B102-549F-56203960B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665" y="1092200"/>
            <a:ext cx="7676341" cy="467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162498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2DA2D1-AC4E-C79F-034F-873929576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46" y="1315974"/>
            <a:ext cx="4075435" cy="12260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Sales Volume Analysis</a:t>
            </a:r>
          </a:p>
          <a:p>
            <a:pPr marL="0" indent="0">
              <a:buNone/>
            </a:pPr>
            <a:r>
              <a:rPr lang="en-US" b="1" dirty="0"/>
              <a:t>Media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6C1EF13-CBD1-9FFA-9443-0D7F8B242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838" y="1209040"/>
            <a:ext cx="7485996" cy="4439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2638196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05351F-2C6B-40FE-6A04-CABAE56C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305814"/>
            <a:ext cx="4084578" cy="13906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Sales Volume Analysis</a:t>
            </a:r>
          </a:p>
          <a:p>
            <a:pPr marL="0" indent="0">
              <a:buNone/>
            </a:pPr>
            <a:r>
              <a:rPr lang="en-US" b="1" dirty="0"/>
              <a:t>Trade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360A28D-E2AF-E342-CB57-1A6D0B5DB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31" y="1033334"/>
            <a:ext cx="7511537" cy="47913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613018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28F9E8-ABE7-2629-3B33-FD39F22A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23" y="1340612"/>
            <a:ext cx="4161282" cy="1175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Sales Volume Analysis</a:t>
            </a:r>
          </a:p>
          <a:p>
            <a:pPr marL="0" indent="0">
              <a:buNone/>
            </a:pPr>
            <a:r>
              <a:rPr lang="en-US" b="1" dirty="0"/>
              <a:t>Consumer Promotion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2EF6DF7-4CC1-DDC8-42CB-5EDB6803E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175" y="1033653"/>
            <a:ext cx="7587035" cy="47906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1932297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84BF-9EB9-BE94-84C3-3E3F6A86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of Resources and low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E283-3846-3445-A6D6-98DD6D1F2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48815"/>
            <a:ext cx="10168128" cy="41280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all the 4</a:t>
            </a:r>
            <a:r>
              <a:rPr lang="en-US" baseline="30000" dirty="0"/>
              <a:t>th</a:t>
            </a:r>
            <a:r>
              <a:rPr lang="en-US" dirty="0"/>
              <a:t> Quarter of 2020 to the 3</a:t>
            </a:r>
            <a:r>
              <a:rPr lang="en-US" baseline="30000" dirty="0"/>
              <a:t>rd</a:t>
            </a:r>
            <a:r>
              <a:rPr lang="en-US" dirty="0"/>
              <a:t> Quarter of  2022, Trade Promo tactic of Trade Group, despite giving the second highest profit overall, use the most expenditure, with most sales volume, generating the lowest profit. In the 4</a:t>
            </a:r>
            <a:r>
              <a:rPr lang="en-US" baseline="30000" dirty="0"/>
              <a:t>th</a:t>
            </a:r>
            <a:r>
              <a:rPr lang="en-US" dirty="0"/>
              <a:t> Quarter of  2022, PR tactic of Media Group, replaces Trade Promo.</a:t>
            </a:r>
          </a:p>
          <a:p>
            <a:r>
              <a:rPr lang="en-US" dirty="0"/>
              <a:t>The same trend follows for the high expenditure, low sales volume and low profit, with the same tactics. </a:t>
            </a:r>
          </a:p>
          <a:p>
            <a:r>
              <a:rPr lang="en-US" dirty="0"/>
              <a:t>The exact same trend for all quarters follow for the high spend, high sales volume, and high profit</a:t>
            </a:r>
          </a:p>
        </p:txBody>
      </p:sp>
    </p:spTree>
    <p:extLst>
      <p:ext uri="{BB962C8B-B14F-4D97-AF65-F5344CB8AC3E}">
        <p14:creationId xmlns:p14="http://schemas.microsoft.com/office/powerpoint/2010/main" val="123765701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B807-1363-7108-F8F4-E52E9D87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Media tactics have performed well on Profit and ROI scale, or have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5D7F-7528-B535-F5F1-AD3B89479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3064"/>
            <a:ext cx="10168128" cy="39532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analyze this by understanding from the pair plot that higher Sales Volume, leads to higher Profit, and high Spending on campaigns, had a more linear relation to the Sales Volume.</a:t>
            </a:r>
          </a:p>
          <a:p>
            <a:r>
              <a:rPr lang="en-US" dirty="0"/>
              <a:t>Let’s see our Quarterly top tactics based on-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 Spending, low Sales Volume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 Spending, high Profit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 Sales Volume, low Profit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Low Sales Volume, high Profit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Low Spending, high Profit</a:t>
            </a:r>
          </a:p>
        </p:txBody>
      </p:sp>
    </p:spTree>
    <p:extLst>
      <p:ext uri="{BB962C8B-B14F-4D97-AF65-F5344CB8AC3E}">
        <p14:creationId xmlns:p14="http://schemas.microsoft.com/office/powerpoint/2010/main" val="3083185391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BA8420-D472-AFF2-5437-5F5867EEA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53090"/>
              </p:ext>
            </p:extLst>
          </p:nvPr>
        </p:nvGraphicFramePr>
        <p:xfrm>
          <a:off x="340360" y="631943"/>
          <a:ext cx="11511280" cy="5594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406184134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130342924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754994585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891839004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551613537"/>
                    </a:ext>
                  </a:extLst>
                </a:gridCol>
                <a:gridCol w="2143760">
                  <a:extLst>
                    <a:ext uri="{9D8B030D-6E8A-4147-A177-3AD203B41FA5}">
                      <a16:colId xmlns:a16="http://schemas.microsoft.com/office/drawing/2014/main" val="240288234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687746280"/>
                    </a:ext>
                  </a:extLst>
                </a:gridCol>
              </a:tblGrid>
              <a:tr h="1039703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Spend, Low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Spend,</a:t>
                      </a:r>
                    </a:p>
                    <a:p>
                      <a:r>
                        <a:rPr lang="en-US" dirty="0"/>
                        <a:t>High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Sales, Low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Sales, High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Spend, High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74200"/>
                  </a:ext>
                </a:extLst>
              </a:tr>
              <a:tr h="398818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Digital Display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Digital Display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96109"/>
                  </a:ext>
                </a:extLst>
              </a:tr>
              <a:tr h="398818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Digital Display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Digital Display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Digital Display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16360"/>
                  </a:ext>
                </a:extLst>
              </a:tr>
              <a:tr h="398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Digital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Digital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Ecomm</a:t>
                      </a:r>
                      <a:r>
                        <a:rPr lang="en-US" dirty="0"/>
                        <a:t>: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52669"/>
                  </a:ext>
                </a:extLst>
              </a:tr>
              <a:tr h="398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PS: Pinterest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PS: Pinterest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49432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Digital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PS: Pinterest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PS: Pinterest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44275"/>
                  </a:ext>
                </a:extLst>
              </a:tr>
              <a:tr h="398818"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PS: 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PS: 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Digital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085187"/>
                  </a:ext>
                </a:extLst>
              </a:tr>
              <a:tr h="398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Digital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Digital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Digital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Paid Social: Twitter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550840"/>
                  </a:ext>
                </a:extLst>
              </a:tr>
              <a:tr h="398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Digital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Paid Social: 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Paid Social: Twitter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628828"/>
                  </a:ext>
                </a:extLst>
              </a:tr>
              <a:tr h="398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Digital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Digital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826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198177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26ADF-82AB-DFC2-B5C5-2F6EDF42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 fontScale="90000"/>
          </a:bodyPr>
          <a:lstStyle/>
          <a:p>
            <a:r>
              <a:rPr lang="en-US" sz="2800" dirty="0"/>
              <a:t>Tactic Performance Analysis- Base Group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07CAD0B-DE42-E0AC-5104-736685D38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29" y="259080"/>
            <a:ext cx="7576905" cy="6339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0947138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07B3D6EC-2203-31A7-87DF-8E21741BF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29" y="65800"/>
            <a:ext cx="7615013" cy="6584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E1CED02-0B87-9CDF-2D46-58C4513C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 fontScale="90000"/>
          </a:bodyPr>
          <a:lstStyle/>
          <a:p>
            <a:r>
              <a:rPr lang="en-US" sz="2800" dirty="0"/>
              <a:t>Tactic Performance Analysis- Media Group</a:t>
            </a:r>
          </a:p>
        </p:txBody>
      </p:sp>
    </p:spTree>
    <p:extLst>
      <p:ext uri="{BB962C8B-B14F-4D97-AF65-F5344CB8AC3E}">
        <p14:creationId xmlns:p14="http://schemas.microsoft.com/office/powerpoint/2010/main" val="3319319885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BB22C-5576-C73F-59C7-FBB8E768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 fontScale="90000"/>
          </a:bodyPr>
          <a:lstStyle/>
          <a:p>
            <a:r>
              <a:rPr lang="en-US" sz="2800" dirty="0"/>
              <a:t>Tactic Performance Analysis- Trade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9C88A7E-6A58-2367-2936-4D5686CD9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360" y="145560"/>
            <a:ext cx="7289546" cy="6505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496767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BE49-20C1-922C-3953-A2A89282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Drivers of the Bayer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1D7C0B5-BE4C-9315-D436-36C605F41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87" y="2239347"/>
            <a:ext cx="4779292" cy="3694112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DA21F-D4CE-3F18-1678-66A2E62EB2EC}"/>
              </a:ext>
            </a:extLst>
          </p:cNvPr>
          <p:cNvSpPr txBox="1"/>
          <p:nvPr/>
        </p:nvSpPr>
        <p:spPr>
          <a:xfrm>
            <a:off x="5506513" y="2239347"/>
            <a:ext cx="64754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Core/Base tactic plays major role in Base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surprising trends,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Trade Promo in Trade group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Covid tactic in Base group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3 of the Base group tactics makes loss with VPC being the last actual Profit-making tactic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Among the top 10 Profit generating tactics, 6 of them were from Media Group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14924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7633F-59CF-0F9E-4D90-640A76AF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 fontScale="90000"/>
          </a:bodyPr>
          <a:lstStyle/>
          <a:p>
            <a:r>
              <a:rPr lang="en-US" sz="2800" dirty="0"/>
              <a:t>Tactic Performance Analysis- Consumer Promotion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71721A4-88F7-AC49-79F3-E4192EB89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29" y="238760"/>
            <a:ext cx="7618483" cy="638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851918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Freeform: Shape 410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Freeform: Shape 410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97350-3301-88CF-66BC-B3493392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Budget Allocation Analysis- Base </a:t>
            </a: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C65BE48-0D61-5CA2-D97F-598681EC0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5261" y="841248"/>
            <a:ext cx="6533854" cy="52760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504802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1" name="Freeform: Shape 308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3" name="Freeform: Shape 308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B2558-0162-001E-DCE4-01867ABB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Budget Allocation Analysis- Media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6CCFE7-5B3F-185E-4A72-FCF055ACF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0081" y="841248"/>
            <a:ext cx="6764214" cy="52760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480137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Freeform: Shape 205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C2498-AA78-87F7-DAD8-EE904711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Budget Allocation Analysis- Trade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C71D2E-DBD3-87E3-6BF5-01C4FACED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4411" y="841248"/>
            <a:ext cx="5995554" cy="52760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46195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14A55-FA87-AA69-E9E8-42295F4F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7" y="1222756"/>
            <a:ext cx="4455672" cy="1239012"/>
          </a:xfrm>
        </p:spPr>
        <p:txBody>
          <a:bodyPr anchor="ctr">
            <a:normAutofit fontScale="90000"/>
          </a:bodyPr>
          <a:lstStyle/>
          <a:p>
            <a:r>
              <a:rPr lang="en-US" sz="2800" dirty="0"/>
              <a:t>Budget Allocation Analysis- Consumer Promotion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C97B39-ABFC-C5E0-7CCA-A2A8410EE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2285" y="841248"/>
            <a:ext cx="6299806" cy="52760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880555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98F729-782F-DEDA-4FBD-939BEF5DA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903456"/>
              </p:ext>
            </p:extLst>
          </p:nvPr>
        </p:nvGraphicFramePr>
        <p:xfrm>
          <a:off x="1" y="0"/>
          <a:ext cx="6096001" cy="586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795">
                  <a:extLst>
                    <a:ext uri="{9D8B030D-6E8A-4147-A177-3AD203B41FA5}">
                      <a16:colId xmlns:a16="http://schemas.microsoft.com/office/drawing/2014/main" val="3901380620"/>
                    </a:ext>
                  </a:extLst>
                </a:gridCol>
                <a:gridCol w="1025795">
                  <a:extLst>
                    <a:ext uri="{9D8B030D-6E8A-4147-A177-3AD203B41FA5}">
                      <a16:colId xmlns:a16="http://schemas.microsoft.com/office/drawing/2014/main" val="4047022411"/>
                    </a:ext>
                  </a:extLst>
                </a:gridCol>
                <a:gridCol w="1025795">
                  <a:extLst>
                    <a:ext uri="{9D8B030D-6E8A-4147-A177-3AD203B41FA5}">
                      <a16:colId xmlns:a16="http://schemas.microsoft.com/office/drawing/2014/main" val="2607900853"/>
                    </a:ext>
                  </a:extLst>
                </a:gridCol>
                <a:gridCol w="1025795">
                  <a:extLst>
                    <a:ext uri="{9D8B030D-6E8A-4147-A177-3AD203B41FA5}">
                      <a16:colId xmlns:a16="http://schemas.microsoft.com/office/drawing/2014/main" val="3721811895"/>
                    </a:ext>
                  </a:extLst>
                </a:gridCol>
                <a:gridCol w="1025795">
                  <a:extLst>
                    <a:ext uri="{9D8B030D-6E8A-4147-A177-3AD203B41FA5}">
                      <a16:colId xmlns:a16="http://schemas.microsoft.com/office/drawing/2014/main" val="3086310163"/>
                    </a:ext>
                  </a:extLst>
                </a:gridCol>
                <a:gridCol w="967026">
                  <a:extLst>
                    <a:ext uri="{9D8B030D-6E8A-4147-A177-3AD203B41FA5}">
                      <a16:colId xmlns:a16="http://schemas.microsoft.com/office/drawing/2014/main" val="1732266289"/>
                    </a:ext>
                  </a:extLst>
                </a:gridCol>
              </a:tblGrid>
              <a:tr h="1746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Quarter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Tactic</a:t>
                      </a:r>
                    </a:p>
                    <a:p>
                      <a:pPr algn="ctr" fontAlgn="ctr"/>
                      <a:endParaRPr lang="en-US" sz="900" b="1" dirty="0"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Spend</a:t>
                      </a:r>
                    </a:p>
                    <a:p>
                      <a:pPr algn="ctr" fontAlgn="ctr"/>
                      <a:endParaRPr lang="en-US" sz="900" b="1" dirty="0"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ROI</a:t>
                      </a:r>
                    </a:p>
                    <a:p>
                      <a:pPr algn="ctr" fontAlgn="ctr"/>
                      <a:endParaRPr lang="en-US" sz="900" b="1" dirty="0"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Year-Quarter</a:t>
                      </a:r>
                    </a:p>
                    <a:p>
                      <a:pPr algn="ctr"/>
                      <a:endParaRPr lang="en-US" sz="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75287437"/>
                  </a:ext>
                </a:extLst>
              </a:tr>
              <a:tr h="2458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Sampling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78923.076924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12.000000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2020-Q4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9984694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Digital Coupons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118411.123380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10.963537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2020-Q4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0288665"/>
                  </a:ext>
                </a:extLst>
              </a:tr>
              <a:tr h="2458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Sampling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85500.000001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38.164872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2021-Q1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69116592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Digital Coupons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738890.974363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36.887681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2021-Q1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1940794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Digital Coupons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180822.263490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19.807815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2021-Q2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1444301"/>
                  </a:ext>
                </a:extLst>
              </a:tr>
              <a:tr h="2458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Sampling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85500.000001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13.000000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2021-Q2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23304980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Digital Coupons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315567.739812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29.348720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2021-Q3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3843070"/>
                  </a:ext>
                </a:extLst>
              </a:tr>
              <a:tr h="2458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Sampling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85500.000001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13.000000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2021-Q3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3699757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Digital Coupons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70092.013559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26.436051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2021-Q4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4654979"/>
                  </a:ext>
                </a:extLst>
              </a:tr>
              <a:tr h="2458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Sampling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6576.923077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2021-Q4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9171577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Digital Coupons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345713.025310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32.306319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2022-Q1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2527122"/>
                  </a:ext>
                </a:extLst>
              </a:tr>
              <a:tr h="2458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Sampling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2022-Q1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5542822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Digital Coupons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256212.115214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33.818427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2022-Q2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8331285"/>
                  </a:ext>
                </a:extLst>
              </a:tr>
              <a:tr h="2458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Sampling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2022-Q2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4573696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Digital Coupons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330540.809855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47.148673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2022-Q3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5624229"/>
                  </a:ext>
                </a:extLst>
              </a:tr>
              <a:tr h="2458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Sampling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2022-Q3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9821499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Digital Coupons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74.825011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1.509082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2022-Q4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9651652"/>
                  </a:ext>
                </a:extLst>
              </a:tr>
              <a:tr h="2458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Sampling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0.000000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0.000000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2022-Q4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37643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EC5D7F-517B-6657-40BC-31B0D3DDC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86754"/>
              </p:ext>
            </p:extLst>
          </p:nvPr>
        </p:nvGraphicFramePr>
        <p:xfrm>
          <a:off x="6095999" y="-1"/>
          <a:ext cx="6096000" cy="586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10591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929684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677336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183083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295420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8293559"/>
                    </a:ext>
                  </a:extLst>
                </a:gridCol>
              </a:tblGrid>
              <a:tr h="374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quarter</a:t>
                      </a:r>
                    </a:p>
                    <a:p>
                      <a:pPr algn="ctr" fontAlgn="ctr"/>
                      <a:endParaRPr lang="en-US" sz="900" b="1" dirty="0"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Tactic</a:t>
                      </a:r>
                    </a:p>
                    <a:p>
                      <a:pPr algn="ctr" fontAlgn="ctr"/>
                      <a:endParaRPr lang="en-US" sz="900" b="1" dirty="0"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Spend</a:t>
                      </a:r>
                    </a:p>
                    <a:p>
                      <a:pPr algn="ctr" fontAlgn="ctr"/>
                      <a:endParaRPr lang="en-US" sz="900" b="1" dirty="0"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ROI</a:t>
                      </a:r>
                    </a:p>
                    <a:p>
                      <a:pPr algn="ctr" fontAlgn="ctr"/>
                      <a:endParaRPr lang="en-US" sz="900" b="1" dirty="0"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Year-Quarter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6765590"/>
                  </a:ext>
                </a:extLst>
              </a:tr>
              <a:tr h="616599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Trade Promo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2.215404e+06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15.471010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2020-Q4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6758076"/>
                  </a:ext>
                </a:extLst>
              </a:tr>
              <a:tr h="6117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Trade Promo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1.731692e+06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25.985764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2021-Q1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8142307"/>
                  </a:ext>
                </a:extLst>
              </a:tr>
              <a:tr h="6005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Trade Promo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8.786200e+05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40.055911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2021-Q2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01983875"/>
                  </a:ext>
                </a:extLst>
              </a:tr>
              <a:tr h="6270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Trade Promo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1.997392e+06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18.461526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2021-Q3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626257"/>
                  </a:ext>
                </a:extLst>
              </a:tr>
              <a:tr h="616599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Trade Promo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1.776534e+06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16.992757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2021-Q4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59691019"/>
                  </a:ext>
                </a:extLst>
              </a:tr>
              <a:tr h="5956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Trade Promo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1.438567e+06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20.855757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2022-Q1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9374043"/>
                  </a:ext>
                </a:extLst>
              </a:tr>
              <a:tr h="63750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Trade Promo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1.263035e+06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18.446125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2022-Q2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955183"/>
                  </a:ext>
                </a:extLst>
              </a:tr>
              <a:tr h="574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Trade Promo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1.280548e+06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20.220976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2022-Q3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2137835"/>
                  </a:ext>
                </a:extLst>
              </a:tr>
              <a:tr h="6152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Trade Promo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8.855686e+04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1.418582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2022-Q4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7620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A869B6-6E17-BBFF-893D-5DD51FBD10AD}"/>
              </a:ext>
            </a:extLst>
          </p:cNvPr>
          <p:cNvSpPr txBox="1"/>
          <p:nvPr/>
        </p:nvSpPr>
        <p:spPr>
          <a:xfrm>
            <a:off x="2138409" y="5943600"/>
            <a:ext cx="79151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Tactic Comparison Analysis</a:t>
            </a:r>
          </a:p>
          <a:p>
            <a:r>
              <a:rPr lang="en-US" dirty="0"/>
              <a:t>Consumer Promotion vs Trade Group ROI vs Spend Comparison quarterly</a:t>
            </a:r>
          </a:p>
        </p:txBody>
      </p:sp>
    </p:spTree>
    <p:extLst>
      <p:ext uri="{BB962C8B-B14F-4D97-AF65-F5344CB8AC3E}">
        <p14:creationId xmlns:p14="http://schemas.microsoft.com/office/powerpoint/2010/main" val="3473110326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5D1B0-D570-3BDE-3219-06B42DEC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41732"/>
            <a:ext cx="10506456" cy="101498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Forecasting Sales Volume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07B9EA2-E7D3-B6FB-38FE-F566B80EDE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100351"/>
              </p:ext>
            </p:extLst>
          </p:nvPr>
        </p:nvGraphicFramePr>
        <p:xfrm>
          <a:off x="841248" y="1739972"/>
          <a:ext cx="10515600" cy="5090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3743689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F7ED-068E-2C67-AAF9-382DFA28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E90E-5F5A-401B-F87A-81A7516E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Sales Volume / Profit = 16.66</a:t>
            </a:r>
          </a:p>
          <a:p>
            <a:r>
              <a:rPr lang="en-US" b="1" dirty="0">
                <a:solidFill>
                  <a:srgbClr val="FF0000"/>
                </a:solidFill>
              </a:rPr>
              <a:t>STOP</a:t>
            </a:r>
            <a:r>
              <a:rPr lang="en-US" dirty="0"/>
              <a:t> Spending on </a:t>
            </a:r>
            <a:r>
              <a:rPr lang="en-US" b="1" dirty="0">
                <a:solidFill>
                  <a:srgbClr val="FF0000"/>
                </a:solidFill>
              </a:rPr>
              <a:t>Trade Promo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INVEST</a:t>
            </a:r>
            <a:r>
              <a:rPr lang="en-US" dirty="0"/>
              <a:t> in Consumer Promotion Group- especially in Discount Coupons strategy</a:t>
            </a:r>
          </a:p>
          <a:p>
            <a:r>
              <a:rPr lang="en-US" dirty="0"/>
              <a:t>In Media, invest in tactics- </a:t>
            </a: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Digital Display, Paid Search: Meta, Google + Bing, Pinterest, Amazon Search, PR</a:t>
            </a:r>
          </a:p>
        </p:txBody>
      </p:sp>
    </p:spTree>
    <p:extLst>
      <p:ext uri="{BB962C8B-B14F-4D97-AF65-F5344CB8AC3E}">
        <p14:creationId xmlns:p14="http://schemas.microsoft.com/office/powerpoint/2010/main" val="56164842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6FDED-B595-0F6F-26BA-9BC14CAF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Cost Benefit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7456EFF-64A7-6490-998C-8F9CC0465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2" y="1929384"/>
            <a:ext cx="7226158" cy="3649210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FC6EEB-77C3-5ABA-B86C-7CA0E0273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700" dirty="0"/>
              <a:t>Paid Social: Pinterest was the tactic with highest ROI.</a:t>
            </a:r>
          </a:p>
          <a:p>
            <a:r>
              <a:rPr lang="en-US" sz="1700" dirty="0"/>
              <a:t>From October 2020 to September 2022, this tactic had an ROI between 0.0 to 0.7, except October 2022 (31.4)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EE118B-39E8-EDF4-59A3-8D1288661E19}"/>
                  </a:ext>
                </a:extLst>
              </p14:cNvPr>
              <p14:cNvContentPartPr/>
              <p14:nvPr/>
            </p14:nvContentPartPr>
            <p14:xfrm>
              <a:off x="3321880" y="136144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EE118B-39E8-EDF4-59A3-8D1288661E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6240" y="13254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689B44E-E004-6331-C515-5DAF6A347BD1}"/>
                  </a:ext>
                </a:extLst>
              </p14:cNvPr>
              <p14:cNvContentPartPr/>
              <p14:nvPr/>
            </p14:nvContentPartPr>
            <p14:xfrm>
              <a:off x="2092840" y="1991080"/>
              <a:ext cx="234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689B44E-E004-6331-C515-5DAF6A347B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56840" y="1955440"/>
                <a:ext cx="306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6BDD47E-5782-B931-DC72-59FFCB0B3628}"/>
              </a:ext>
            </a:extLst>
          </p:cNvPr>
          <p:cNvGrpSpPr/>
          <p:nvPr/>
        </p:nvGrpSpPr>
        <p:grpSpPr>
          <a:xfrm>
            <a:off x="2092840" y="1980640"/>
            <a:ext cx="921240" cy="51480"/>
            <a:chOff x="2092840" y="1980640"/>
            <a:chExt cx="921240" cy="5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13D050B-7240-9AFC-E3BB-B5E9BD9FA347}"/>
                    </a:ext>
                  </a:extLst>
                </p14:cNvPr>
                <p14:cNvContentPartPr/>
                <p14:nvPr/>
              </p14:nvContentPartPr>
              <p14:xfrm>
                <a:off x="2092840" y="1991080"/>
                <a:ext cx="864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13D050B-7240-9AFC-E3BB-B5E9BD9FA34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56840" y="1955440"/>
                  <a:ext cx="9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3556007-915C-7CDB-0AF6-128E8E8FB2DC}"/>
                    </a:ext>
                  </a:extLst>
                </p14:cNvPr>
                <p14:cNvContentPartPr/>
                <p14:nvPr/>
              </p14:nvContentPartPr>
              <p14:xfrm>
                <a:off x="2113000" y="203176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3556007-915C-7CDB-0AF6-128E8E8FB2D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77000" y="19961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121CDBD-34A6-100A-0E15-EBD8887B0CB4}"/>
                    </a:ext>
                  </a:extLst>
                </p14:cNvPr>
                <p14:cNvContentPartPr/>
                <p14:nvPr/>
              </p14:nvContentPartPr>
              <p14:xfrm>
                <a:off x="2295880" y="203176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121CDBD-34A6-100A-0E15-EBD8887B0CB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59880" y="19961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BE07CD-CA00-B0BC-DF2E-624237392F2E}"/>
                    </a:ext>
                  </a:extLst>
                </p14:cNvPr>
                <p14:cNvContentPartPr/>
                <p14:nvPr/>
              </p14:nvContentPartPr>
              <p14:xfrm>
                <a:off x="2712400" y="1980640"/>
                <a:ext cx="301680" cy="32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BE07CD-CA00-B0BC-DF2E-624237392F2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76760" y="1944640"/>
                  <a:ext cx="3733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E910504-8298-3A35-6387-204AABB9CF4F}"/>
                    </a:ext>
                  </a:extLst>
                </p14:cNvPr>
                <p14:cNvContentPartPr/>
                <p14:nvPr/>
              </p14:nvContentPartPr>
              <p14:xfrm>
                <a:off x="2377600" y="2031760"/>
                <a:ext cx="38664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E910504-8298-3A35-6387-204AABB9CF4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41600" y="1996120"/>
                  <a:ext cx="458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20E40A-7A8E-55C1-5747-52855FB32F81}"/>
                    </a:ext>
                  </a:extLst>
                </p14:cNvPr>
                <p14:cNvContentPartPr/>
                <p14:nvPr/>
              </p14:nvContentPartPr>
              <p14:xfrm>
                <a:off x="2133520" y="2021320"/>
                <a:ext cx="183600" cy="10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20E40A-7A8E-55C1-5747-52855FB32F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97880" y="1985680"/>
                  <a:ext cx="2552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E5E63A8-D82A-C779-869B-7F3E56A889D6}"/>
                    </a:ext>
                  </a:extLst>
                </p14:cNvPr>
                <p14:cNvContentPartPr/>
                <p14:nvPr/>
              </p14:nvContentPartPr>
              <p14:xfrm>
                <a:off x="2844520" y="2027800"/>
                <a:ext cx="12600" cy="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E5E63A8-D82A-C779-869B-7F3E56A889D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08520" y="1992160"/>
                  <a:ext cx="84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F81EFDB-8C39-80E6-3EAC-FF073CBCBDCC}"/>
                    </a:ext>
                  </a:extLst>
                </p14:cNvPr>
                <p14:cNvContentPartPr/>
                <p14:nvPr/>
              </p14:nvContentPartPr>
              <p14:xfrm>
                <a:off x="2997160" y="201160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F81EFDB-8C39-80E6-3EAC-FF073CBCBD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61160" y="19759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34E4AAD-0776-1DF2-43FE-A457736B1F2B}"/>
                  </a:ext>
                </a:extLst>
              </p14:cNvPr>
              <p14:cNvContentPartPr/>
              <p14:nvPr/>
            </p14:nvContentPartPr>
            <p14:xfrm>
              <a:off x="5344000" y="2015560"/>
              <a:ext cx="218160" cy="6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34E4AAD-0776-1DF2-43FE-A457736B1F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08000" y="1979920"/>
                <a:ext cx="2898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19AA8DC-F603-07DD-30AA-91D27A6D2F9E}"/>
                  </a:ext>
                </a:extLst>
              </p14:cNvPr>
              <p14:cNvContentPartPr/>
              <p14:nvPr/>
            </p14:nvContentPartPr>
            <p14:xfrm>
              <a:off x="5608240" y="1990360"/>
              <a:ext cx="549360" cy="11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19AA8DC-F603-07DD-30AA-91D27A6D2F9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72600" y="1954720"/>
                <a:ext cx="62100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102B96AD-DF3E-20EA-D44F-C8BDB7849236}"/>
              </a:ext>
            </a:extLst>
          </p:cNvPr>
          <p:cNvGrpSpPr/>
          <p:nvPr/>
        </p:nvGrpSpPr>
        <p:grpSpPr>
          <a:xfrm>
            <a:off x="6055360" y="2011600"/>
            <a:ext cx="772920" cy="20520"/>
            <a:chOff x="6055360" y="2011600"/>
            <a:chExt cx="772920" cy="2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D0F1FFB-70C3-90A5-B891-51AE4DCE98CD}"/>
                    </a:ext>
                  </a:extLst>
                </p14:cNvPr>
                <p14:cNvContentPartPr/>
                <p14:nvPr/>
              </p14:nvContentPartPr>
              <p14:xfrm>
                <a:off x="6055360" y="2031760"/>
                <a:ext cx="77292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D0F1FFB-70C3-90A5-B891-51AE4DCE9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19360" y="1996120"/>
                  <a:ext cx="844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E1A331B-26FF-EEB3-DAE4-ADBC4D8EA7FF}"/>
                    </a:ext>
                  </a:extLst>
                </p14:cNvPr>
                <p14:cNvContentPartPr/>
                <p14:nvPr/>
              </p14:nvContentPartPr>
              <p14:xfrm>
                <a:off x="6604000" y="202168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E1A331B-26FF-EEB3-DAE4-ADBC4D8EA7F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68000" y="19860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8E8EF8-44D2-CBF8-55B6-5C54A7235426}"/>
                    </a:ext>
                  </a:extLst>
                </p14:cNvPr>
                <p14:cNvContentPartPr/>
                <p14:nvPr/>
              </p14:nvContentPartPr>
              <p14:xfrm>
                <a:off x="6674920" y="201160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8E8EF8-44D2-CBF8-55B6-5C54A723542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38920" y="19759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B3F3E34-CD12-D881-8A00-985D5DB1A845}"/>
                  </a:ext>
                </a:extLst>
              </p14:cNvPr>
              <p14:cNvContentPartPr/>
              <p14:nvPr/>
            </p14:nvContentPartPr>
            <p14:xfrm>
              <a:off x="5760520" y="2021680"/>
              <a:ext cx="264600" cy="10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B3F3E34-CD12-D881-8A00-985D5DB1A84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24520" y="1985680"/>
                <a:ext cx="336240" cy="8244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E5DFE991-474B-FD0E-C954-23C014CA91F6}"/>
              </a:ext>
            </a:extLst>
          </p:cNvPr>
          <p:cNvSpPr txBox="1"/>
          <p:nvPr/>
        </p:nvSpPr>
        <p:spPr>
          <a:xfrm>
            <a:off x="959417" y="1538812"/>
            <a:ext cx="244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Profit Analysis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284514-A4D0-A119-B317-BC67E3A59DC9}"/>
              </a:ext>
            </a:extLst>
          </p:cNvPr>
          <p:cNvSpPr txBox="1"/>
          <p:nvPr/>
        </p:nvSpPr>
        <p:spPr>
          <a:xfrm>
            <a:off x="4806420" y="1524282"/>
            <a:ext cx="24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Profit Margin Analysis</a:t>
            </a:r>
          </a:p>
        </p:txBody>
      </p:sp>
    </p:spTree>
    <p:extLst>
      <p:ext uri="{BB962C8B-B14F-4D97-AF65-F5344CB8AC3E}">
        <p14:creationId xmlns:p14="http://schemas.microsoft.com/office/powerpoint/2010/main" val="10271218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2" descr="Chart, bar chart&#10;&#10;Description automatically generated">
            <a:extLst>
              <a:ext uri="{FF2B5EF4-FFF2-40B4-BE49-F238E27FC236}">
                <a16:creationId xmlns:a16="http://schemas.microsoft.com/office/drawing/2014/main" id="{B7FACE40-3659-0FBE-8876-33E3996DA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95" y="652816"/>
            <a:ext cx="7611209" cy="555236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3274606-B504-4F65-385D-0B97EA848BC9}"/>
              </a:ext>
            </a:extLst>
          </p:cNvPr>
          <p:cNvGrpSpPr/>
          <p:nvPr/>
        </p:nvGrpSpPr>
        <p:grpSpPr>
          <a:xfrm>
            <a:off x="5455760" y="761680"/>
            <a:ext cx="101880" cy="360"/>
            <a:chOff x="5455760" y="761680"/>
            <a:chExt cx="1018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32AFB1-95DC-5E37-88E9-5195C0627ED8}"/>
                    </a:ext>
                  </a:extLst>
                </p14:cNvPr>
                <p14:cNvContentPartPr/>
                <p14:nvPr/>
              </p14:nvContentPartPr>
              <p14:xfrm>
                <a:off x="5455760" y="76168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32AFB1-95DC-5E37-88E9-5195C0627ED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92760" y="6990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C41EF13-02BB-F09F-58A4-92EB980CC5A3}"/>
                    </a:ext>
                  </a:extLst>
                </p14:cNvPr>
                <p14:cNvContentPartPr/>
                <p14:nvPr/>
              </p14:nvContentPartPr>
              <p14:xfrm>
                <a:off x="5557280" y="76168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C41EF13-02BB-F09F-58A4-92EB980CC5A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94640" y="6990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67AA875-BFE1-AB1A-D951-83754A9FF775}"/>
                  </a:ext>
                </a:extLst>
              </p14:cNvPr>
              <p14:cNvContentPartPr/>
              <p14:nvPr/>
            </p14:nvContentPartPr>
            <p14:xfrm>
              <a:off x="5699480" y="76168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67AA875-BFE1-AB1A-D951-83754A9FF7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6840" y="69904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562FAA1-7B1E-09F9-6585-4236DA8BA2AD}"/>
              </a:ext>
            </a:extLst>
          </p:cNvPr>
          <p:cNvGrpSpPr/>
          <p:nvPr/>
        </p:nvGrpSpPr>
        <p:grpSpPr>
          <a:xfrm>
            <a:off x="5842040" y="741520"/>
            <a:ext cx="457200" cy="51480"/>
            <a:chOff x="5842040" y="741520"/>
            <a:chExt cx="457200" cy="5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8D3AAC-D71B-51A0-F340-8DA3DDD59D44}"/>
                    </a:ext>
                  </a:extLst>
                </p14:cNvPr>
                <p14:cNvContentPartPr/>
                <p14:nvPr/>
              </p14:nvContentPartPr>
              <p14:xfrm>
                <a:off x="6177200" y="79264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8D3AAC-D71B-51A0-F340-8DA3DDD59D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14200" y="7296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94AB23D-4B25-8541-153E-BED47A6D680A}"/>
                    </a:ext>
                  </a:extLst>
                </p14:cNvPr>
                <p14:cNvContentPartPr/>
                <p14:nvPr/>
              </p14:nvContentPartPr>
              <p14:xfrm>
                <a:off x="6298880" y="74152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94AB23D-4B25-8541-153E-BED47A6D68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36240" y="6788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25D40E-A4CE-E2A2-CE55-54F46679B8AA}"/>
                    </a:ext>
                  </a:extLst>
                </p14:cNvPr>
                <p14:cNvContentPartPr/>
                <p14:nvPr/>
              </p14:nvContentPartPr>
              <p14:xfrm>
                <a:off x="5892440" y="77176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25D40E-A4CE-E2A2-CE55-54F46679B8A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29800" y="7091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F8D3A08-0A0C-BBDF-ABE4-72D0B62C38BF}"/>
                    </a:ext>
                  </a:extLst>
                </p14:cNvPr>
                <p14:cNvContentPartPr/>
                <p14:nvPr/>
              </p14:nvContentPartPr>
              <p14:xfrm>
                <a:off x="6055160" y="78184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F8D3A08-0A0C-BBDF-ABE4-72D0B62C38B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92520" y="7192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06D87F-D543-899E-7308-0C4D700895A2}"/>
                    </a:ext>
                  </a:extLst>
                </p14:cNvPr>
                <p14:cNvContentPartPr/>
                <p14:nvPr/>
              </p14:nvContentPartPr>
              <p14:xfrm>
                <a:off x="5842040" y="77176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06D87F-D543-899E-7308-0C4D700895A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79400" y="7091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AB5FB2E-A81C-99B7-1ED4-6ECB698E4766}"/>
              </a:ext>
            </a:extLst>
          </p:cNvPr>
          <p:cNvSpPr txBox="1"/>
          <p:nvPr/>
        </p:nvSpPr>
        <p:spPr>
          <a:xfrm>
            <a:off x="4368800" y="587631"/>
            <a:ext cx="4266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Profit margin Analysis- Trade Promo</a:t>
            </a:r>
          </a:p>
        </p:txBody>
      </p:sp>
    </p:spTree>
    <p:extLst>
      <p:ext uri="{BB962C8B-B14F-4D97-AF65-F5344CB8AC3E}">
        <p14:creationId xmlns:p14="http://schemas.microsoft.com/office/powerpoint/2010/main" val="59832247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1B76F200-AEC1-C5F2-11FB-D117E2241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160"/>
          <a:stretch/>
        </p:blipFill>
        <p:spPr>
          <a:xfrm>
            <a:off x="1732367" y="308370"/>
            <a:ext cx="8727265" cy="624125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771B78B-43A7-DD05-ECFC-178CCB9AC4F0}"/>
              </a:ext>
            </a:extLst>
          </p:cNvPr>
          <p:cNvGrpSpPr/>
          <p:nvPr/>
        </p:nvGrpSpPr>
        <p:grpSpPr>
          <a:xfrm>
            <a:off x="6197360" y="416080"/>
            <a:ext cx="487800" cy="41400"/>
            <a:chOff x="6197360" y="416080"/>
            <a:chExt cx="487800" cy="4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EF03BD1-4A28-3AA4-3855-119689ECD244}"/>
                    </a:ext>
                  </a:extLst>
                </p14:cNvPr>
                <p14:cNvContentPartPr/>
                <p14:nvPr/>
              </p14:nvContentPartPr>
              <p14:xfrm>
                <a:off x="6238040" y="41608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EF03BD1-4A28-3AA4-3855-119689ECD2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75400" y="3534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FB57C6-0229-11A8-C731-1F63BD4CE413}"/>
                    </a:ext>
                  </a:extLst>
                </p14:cNvPr>
                <p14:cNvContentPartPr/>
                <p14:nvPr/>
              </p14:nvContentPartPr>
              <p14:xfrm>
                <a:off x="6431000" y="41608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FB57C6-0229-11A8-C731-1F63BD4CE41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68360" y="3534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FE7035-E83A-3A7B-EC5E-49804A125808}"/>
                    </a:ext>
                  </a:extLst>
                </p14:cNvPr>
                <p14:cNvContentPartPr/>
                <p14:nvPr/>
              </p14:nvContentPartPr>
              <p14:xfrm>
                <a:off x="6593720" y="43696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CFE7035-E83A-3A7B-EC5E-49804A12580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31080" y="3739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2188563-A835-98F7-37E4-A263E46F5434}"/>
                    </a:ext>
                  </a:extLst>
                </p14:cNvPr>
                <p14:cNvContentPartPr/>
                <p14:nvPr/>
              </p14:nvContentPartPr>
              <p14:xfrm>
                <a:off x="6684800" y="43696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2188563-A835-98F7-37E4-A263E46F543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22160" y="3739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C5BFDF5-22F2-D637-4829-5CD33832E047}"/>
                    </a:ext>
                  </a:extLst>
                </p14:cNvPr>
                <p14:cNvContentPartPr/>
                <p14:nvPr/>
              </p14:nvContentPartPr>
              <p14:xfrm>
                <a:off x="6491840" y="45712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C5BFDF5-22F2-D637-4829-5CD33832E04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29200" y="3941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B572821-62EB-E452-7ADE-C7C033443BF6}"/>
                    </a:ext>
                  </a:extLst>
                </p14:cNvPr>
                <p14:cNvContentPartPr/>
                <p14:nvPr/>
              </p14:nvContentPartPr>
              <p14:xfrm>
                <a:off x="6197360" y="42688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B572821-62EB-E452-7ADE-C7C033443B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34360" y="3638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88A676-33CA-B01B-6473-CB7349FDE908}"/>
                    </a:ext>
                  </a:extLst>
                </p14:cNvPr>
                <p14:cNvContentPartPr/>
                <p14:nvPr/>
              </p14:nvContentPartPr>
              <p14:xfrm>
                <a:off x="6370160" y="44704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288A676-33CA-B01B-6473-CB7349FDE90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07160" y="3840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1D4F134-94BB-83DB-6BA2-B1E21E213C48}"/>
              </a:ext>
            </a:extLst>
          </p:cNvPr>
          <p:cNvSpPr txBox="1"/>
          <p:nvPr/>
        </p:nvSpPr>
        <p:spPr>
          <a:xfrm>
            <a:off x="4968240" y="30615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Profit margin Analysis-  Media Tactics</a:t>
            </a:r>
          </a:p>
        </p:txBody>
      </p:sp>
    </p:spTree>
    <p:extLst>
      <p:ext uri="{BB962C8B-B14F-4D97-AF65-F5344CB8AC3E}">
        <p14:creationId xmlns:p14="http://schemas.microsoft.com/office/powerpoint/2010/main" val="340421502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CF6F8-766A-45DE-C4B7-5603948C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Highest ROIs and in what month?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2736" y="1328435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F3BBF2CE-32F3-65CB-8556-A13AB3CF5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1800" dirty="0"/>
              <a:t>Tactics with top 10 ROIs were dominated by Media Group, with 9 out of 10 spots </a:t>
            </a:r>
          </a:p>
          <a:p>
            <a:r>
              <a:rPr lang="en-US" sz="1800" dirty="0"/>
              <a:t>Trade Promo from Trade Group had the 5</a:t>
            </a:r>
            <a:r>
              <a:rPr lang="en-US" sz="1800" baseline="30000" dirty="0"/>
              <a:t>th</a:t>
            </a:r>
            <a:r>
              <a:rPr lang="en-US" sz="1800" dirty="0"/>
              <a:t> highest ROI in all of tactics</a:t>
            </a:r>
          </a:p>
          <a:p>
            <a:r>
              <a:rPr lang="en-US" sz="1800" dirty="0"/>
              <a:t>Heatmaps in the next slide gives an idea of tactics performance for all the months and years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693E23-5347-9FA1-C366-6C658440EE42}"/>
              </a:ext>
            </a:extLst>
          </p:cNvPr>
          <p:cNvSpPr txBox="1"/>
          <p:nvPr/>
        </p:nvSpPr>
        <p:spPr>
          <a:xfrm>
            <a:off x="696637" y="2782669"/>
            <a:ext cx="11087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Spend and Less ROI is a Tactic with major concern, Trade Promo has the highest Spend, but the </a:t>
            </a:r>
          </a:p>
          <a:p>
            <a:r>
              <a:rPr lang="en-US" dirty="0"/>
              <a:t>ROI is near 75</a:t>
            </a:r>
            <a:r>
              <a:rPr lang="en-US" baseline="30000" dirty="0"/>
              <a:t>th</a:t>
            </a:r>
            <a:r>
              <a:rPr lang="en-US" dirty="0"/>
              <a:t> percentile of the values of ROI for Tactics, whereas the maximum ROI is 41.15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Statistical approach, the Spend for Trade Promo is the max amount.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0484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C9853430-5B4F-E560-EBA3-BC6C3168C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59" y="550515"/>
            <a:ext cx="9120081" cy="575696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43228BC-8B3C-4691-750B-A533CEAFBE73}"/>
              </a:ext>
            </a:extLst>
          </p:cNvPr>
          <p:cNvGrpSpPr/>
          <p:nvPr/>
        </p:nvGrpSpPr>
        <p:grpSpPr>
          <a:xfrm>
            <a:off x="4592120" y="690400"/>
            <a:ext cx="1398960" cy="91800"/>
            <a:chOff x="4592120" y="690400"/>
            <a:chExt cx="1398960" cy="9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EB1A42F-2013-723C-0C79-3A283F7E74FE}"/>
                    </a:ext>
                  </a:extLst>
                </p14:cNvPr>
                <p14:cNvContentPartPr/>
                <p14:nvPr/>
              </p14:nvContentPartPr>
              <p14:xfrm>
                <a:off x="4642880" y="69076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EB1A42F-2013-723C-0C79-3A283F7E74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80240" y="6281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7CB926E-655D-EA23-D123-8FEB7236FD9F}"/>
                    </a:ext>
                  </a:extLst>
                </p14:cNvPr>
                <p14:cNvContentPartPr/>
                <p14:nvPr/>
              </p14:nvContentPartPr>
              <p14:xfrm>
                <a:off x="4754840" y="690760"/>
                <a:ext cx="17388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7CB926E-655D-EA23-D123-8FEB7236FD9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92200" y="628120"/>
                  <a:ext cx="299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E8CA58-1574-BDF1-7A1D-BB987E357FDA}"/>
                    </a:ext>
                  </a:extLst>
                </p14:cNvPr>
                <p14:cNvContentPartPr/>
                <p14:nvPr/>
              </p14:nvContentPartPr>
              <p14:xfrm>
                <a:off x="4947800" y="69076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E8CA58-1574-BDF1-7A1D-BB987E357FD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85160" y="6281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C2BC859-2131-6731-6794-78BE78BE6B97}"/>
                    </a:ext>
                  </a:extLst>
                </p14:cNvPr>
                <p14:cNvContentPartPr/>
                <p14:nvPr/>
              </p14:nvContentPartPr>
              <p14:xfrm>
                <a:off x="4947800" y="69076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C2BC859-2131-6731-6794-78BE78BE6B9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85160" y="6281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3B14131-AF79-1DA9-2220-A366F165BCB6}"/>
                    </a:ext>
                  </a:extLst>
                </p14:cNvPr>
                <p14:cNvContentPartPr/>
                <p14:nvPr/>
              </p14:nvContentPartPr>
              <p14:xfrm>
                <a:off x="4947800" y="690400"/>
                <a:ext cx="1035360" cy="69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3B14131-AF79-1DA9-2220-A366F165BCB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85160" y="627400"/>
                  <a:ext cx="1161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40C4D15-D872-C8D7-18A6-03489120378D}"/>
                    </a:ext>
                  </a:extLst>
                </p14:cNvPr>
                <p14:cNvContentPartPr/>
                <p14:nvPr/>
              </p14:nvContentPartPr>
              <p14:xfrm>
                <a:off x="5659160" y="78184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40C4D15-D872-C8D7-18A6-03489120378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96520" y="7192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3A5BB55-6EAA-C2B1-A7BE-106C841AAF0A}"/>
                    </a:ext>
                  </a:extLst>
                </p14:cNvPr>
                <p14:cNvContentPartPr/>
                <p14:nvPr/>
              </p14:nvContentPartPr>
              <p14:xfrm>
                <a:off x="4592120" y="699400"/>
                <a:ext cx="1398960" cy="63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3A5BB55-6EAA-C2B1-A7BE-106C841AAF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29480" y="636400"/>
                  <a:ext cx="15246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A902686-3F88-32AA-97BD-E502ED52BBA1}"/>
                    </a:ext>
                  </a:extLst>
                </p14:cNvPr>
                <p14:cNvContentPartPr/>
                <p14:nvPr/>
              </p14:nvContentPartPr>
              <p14:xfrm>
                <a:off x="5425520" y="71092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A902686-3F88-32AA-97BD-E502ED52BBA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62520" y="6482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759A0DF-C8AE-F9C2-E27E-C28CC5540E0F}"/>
              </a:ext>
            </a:extLst>
          </p:cNvPr>
          <p:cNvSpPr txBox="1"/>
          <p:nvPr/>
        </p:nvSpPr>
        <p:spPr>
          <a:xfrm>
            <a:off x="3749039" y="550515"/>
            <a:ext cx="46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 Margin Analysis- Media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DB64AD-330F-17A5-EE28-48037051DB42}"/>
                  </a:ext>
                </a:extLst>
              </p14:cNvPr>
              <p14:cNvContentPartPr/>
              <p14:nvPr/>
            </p14:nvContentPartPr>
            <p14:xfrm>
              <a:off x="1655960" y="2814400"/>
              <a:ext cx="360" cy="183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DB64AD-330F-17A5-EE28-48037051DB4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93320" y="2751400"/>
                <a:ext cx="126000" cy="30924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34D7AD8-3651-F464-EDC3-9D1C96699B3E}"/>
              </a:ext>
            </a:extLst>
          </p:cNvPr>
          <p:cNvSpPr txBox="1"/>
          <p:nvPr/>
        </p:nvSpPr>
        <p:spPr>
          <a:xfrm rot="16200000">
            <a:off x="-1837" y="2052707"/>
            <a:ext cx="331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Profit Margin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17495-9EC5-83EE-75A3-D2B9CA235B6B}"/>
              </a:ext>
            </a:extLst>
          </p:cNvPr>
          <p:cNvSpPr txBox="1"/>
          <p:nvPr/>
        </p:nvSpPr>
        <p:spPr>
          <a:xfrm>
            <a:off x="4231582" y="20113"/>
            <a:ext cx="3728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Channel Analysis- Media </a:t>
            </a:r>
          </a:p>
        </p:txBody>
      </p:sp>
    </p:spTree>
    <p:extLst>
      <p:ext uri="{BB962C8B-B14F-4D97-AF65-F5344CB8AC3E}">
        <p14:creationId xmlns:p14="http://schemas.microsoft.com/office/powerpoint/2010/main" val="51159275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90218B3B-6116-0A98-FDD0-6472914E0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74" y="426720"/>
            <a:ext cx="11059785" cy="562102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06A3C8-2312-89B0-9148-D435D0881D33}"/>
                  </a:ext>
                </a:extLst>
              </p14:cNvPr>
              <p14:cNvContentPartPr/>
              <p14:nvPr/>
            </p14:nvContentPartPr>
            <p14:xfrm>
              <a:off x="5059760" y="59896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06A3C8-2312-89B0-9148-D435D0881D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6760" y="53632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34844DD-972E-D231-A02F-D4E886780840}"/>
              </a:ext>
            </a:extLst>
          </p:cNvPr>
          <p:cNvGrpSpPr/>
          <p:nvPr/>
        </p:nvGrpSpPr>
        <p:grpSpPr>
          <a:xfrm>
            <a:off x="4795160" y="516160"/>
            <a:ext cx="1699920" cy="176040"/>
            <a:chOff x="4795160" y="516160"/>
            <a:chExt cx="169992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ED1A07C-38AA-196B-F405-293079D1C85A}"/>
                    </a:ext>
                  </a:extLst>
                </p14:cNvPr>
                <p14:cNvContentPartPr/>
                <p14:nvPr/>
              </p14:nvContentPartPr>
              <p14:xfrm>
                <a:off x="5191520" y="517240"/>
                <a:ext cx="1303560" cy="174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ED1A07C-38AA-196B-F405-293079D1C85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28880" y="454240"/>
                  <a:ext cx="14292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00C5DC3-97E6-FF8E-E0B6-C0D6DD40349E}"/>
                    </a:ext>
                  </a:extLst>
                </p14:cNvPr>
                <p14:cNvContentPartPr/>
                <p14:nvPr/>
              </p14:nvContentPartPr>
              <p14:xfrm>
                <a:off x="5882360" y="56872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00C5DC3-97E6-FF8E-E0B6-C0D6DD40349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19720" y="5060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88A6AAB-7CEE-C198-98D6-92F512F9F3B5}"/>
                    </a:ext>
                  </a:extLst>
                </p14:cNvPr>
                <p14:cNvContentPartPr/>
                <p14:nvPr/>
              </p14:nvContentPartPr>
              <p14:xfrm>
                <a:off x="4795160" y="516160"/>
                <a:ext cx="801720" cy="12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88A6AAB-7CEE-C198-98D6-92F512F9F3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32520" y="453520"/>
                  <a:ext cx="92736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D70CD2-F68A-53C2-1B8A-2278B85E8A75}"/>
                  </a:ext>
                </a:extLst>
              </p14:cNvPr>
              <p14:cNvContentPartPr/>
              <p14:nvPr/>
            </p14:nvContentPartPr>
            <p14:xfrm>
              <a:off x="4825760" y="558280"/>
              <a:ext cx="216360" cy="11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D70CD2-F68A-53C2-1B8A-2278B85E8A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63120" y="495640"/>
                <a:ext cx="3420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6F74F71-4645-1917-D824-47BF15E15C8A}"/>
                  </a:ext>
                </a:extLst>
              </p14:cNvPr>
              <p14:cNvContentPartPr/>
              <p14:nvPr/>
            </p14:nvContentPartPr>
            <p14:xfrm>
              <a:off x="934520" y="2621440"/>
              <a:ext cx="360" cy="204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6F74F71-4645-1917-D824-47BF15E15C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1880" y="2558440"/>
                <a:ext cx="1260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EF9D49F-CB12-BA85-5EE2-6AED103F451A}"/>
                  </a:ext>
                </a:extLst>
              </p14:cNvPr>
              <p14:cNvContentPartPr/>
              <p14:nvPr/>
            </p14:nvContentPartPr>
            <p14:xfrm>
              <a:off x="4825760" y="647920"/>
              <a:ext cx="79920" cy="12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EF9D49F-CB12-BA85-5EE2-6AED103F45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63120" y="585280"/>
                <a:ext cx="205560" cy="13824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91A8B4F-8B9B-CE3A-8000-C88F4DE8B492}"/>
              </a:ext>
            </a:extLst>
          </p:cNvPr>
          <p:cNvSpPr txBox="1"/>
          <p:nvPr/>
        </p:nvSpPr>
        <p:spPr>
          <a:xfrm>
            <a:off x="4124960" y="4267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Profit Margin Analysis- Trade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936CBB-5E73-C106-34E1-55CD31ED35B4}"/>
              </a:ext>
            </a:extLst>
          </p:cNvPr>
          <p:cNvSpPr txBox="1"/>
          <p:nvPr/>
        </p:nvSpPr>
        <p:spPr>
          <a:xfrm rot="16200000">
            <a:off x="-715417" y="1758067"/>
            <a:ext cx="331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Profit Margin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9CEB85-D13E-C1A8-D592-AB42E71171F9}"/>
              </a:ext>
            </a:extLst>
          </p:cNvPr>
          <p:cNvSpPr txBox="1"/>
          <p:nvPr/>
        </p:nvSpPr>
        <p:spPr>
          <a:xfrm>
            <a:off x="4452249" y="-60525"/>
            <a:ext cx="3728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Channel Analysis- Trade </a:t>
            </a:r>
          </a:p>
        </p:txBody>
      </p:sp>
    </p:spTree>
    <p:extLst>
      <p:ext uri="{BB962C8B-B14F-4D97-AF65-F5344CB8AC3E}">
        <p14:creationId xmlns:p14="http://schemas.microsoft.com/office/powerpoint/2010/main" val="211598333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4187</TotalTime>
  <Words>1246</Words>
  <Application>Microsoft Office PowerPoint</Application>
  <PresentationFormat>Widescreen</PresentationFormat>
  <Paragraphs>433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Avenir Next LT Pro</vt:lpstr>
      <vt:lpstr>Calibri</vt:lpstr>
      <vt:lpstr>AccentBoxVTI</vt:lpstr>
      <vt:lpstr>Analytics Bayer</vt:lpstr>
      <vt:lpstr>Ask</vt:lpstr>
      <vt:lpstr>Primary Drivers of the Bayer</vt:lpstr>
      <vt:lpstr>Cost Benefit Analysis</vt:lpstr>
      <vt:lpstr>PowerPoint Presentation</vt:lpstr>
      <vt:lpstr>PowerPoint Presentation</vt:lpstr>
      <vt:lpstr>Highest ROIs and in what month?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ROI Analysis</vt:lpstr>
      <vt:lpstr>Quarter-wise highest Profit-making Tactic</vt:lpstr>
      <vt:lpstr>Quarter-wise Media highest Profit-making Tactic</vt:lpstr>
      <vt:lpstr>Quarter-wise Consumer Promotion highest Profit-making Tactic</vt:lpstr>
      <vt:lpstr>Sales Volume Analysis</vt:lpstr>
      <vt:lpstr>PowerPoint Presentation</vt:lpstr>
      <vt:lpstr>PowerPoint Presentation</vt:lpstr>
      <vt:lpstr>PowerPoint Presentation</vt:lpstr>
      <vt:lpstr>PowerPoint Presentation</vt:lpstr>
      <vt:lpstr>Usability of Resources and low Profit</vt:lpstr>
      <vt:lpstr>Majority of Media tactics have performed well on Profit and ROI scale, or have they?</vt:lpstr>
      <vt:lpstr>PowerPoint Presentation</vt:lpstr>
      <vt:lpstr>Tactic Performance Analysis- Base Group</vt:lpstr>
      <vt:lpstr>Tactic Performance Analysis- Media Group</vt:lpstr>
      <vt:lpstr>Tactic Performance Analysis- Trade</vt:lpstr>
      <vt:lpstr>Tactic Performance Analysis- Consumer Promotion</vt:lpstr>
      <vt:lpstr>Budget Allocation Analysis- Base </vt:lpstr>
      <vt:lpstr>Budget Allocation Analysis- Media</vt:lpstr>
      <vt:lpstr>Budget Allocation Analysis- Trade</vt:lpstr>
      <vt:lpstr>Budget Allocation Analysis- Consumer Promotion</vt:lpstr>
      <vt:lpstr>PowerPoint Presentation</vt:lpstr>
      <vt:lpstr>Forecasting Sales Volume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Analytics Bayer</dc:title>
  <dc:creator>Parte, Yash Ashish</dc:creator>
  <cp:lastModifiedBy>Parte, Yash Ashish</cp:lastModifiedBy>
  <cp:revision>37</cp:revision>
  <dcterms:created xsi:type="dcterms:W3CDTF">2023-04-30T22:02:11Z</dcterms:created>
  <dcterms:modified xsi:type="dcterms:W3CDTF">2023-05-04T01:18:12Z</dcterms:modified>
</cp:coreProperties>
</file>