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20" r:id="rId4"/>
    <p:sldId id="357" r:id="rId5"/>
    <p:sldId id="259" r:id="rId6"/>
    <p:sldId id="262" r:id="rId7"/>
    <p:sldId id="263" r:id="rId8"/>
    <p:sldId id="319" r:id="rId9"/>
    <p:sldId id="358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35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60" r:id="rId29"/>
    <p:sldId id="325" r:id="rId30"/>
    <p:sldId id="356" r:id="rId31"/>
    <p:sldId id="355" r:id="rId32"/>
    <p:sldId id="326" r:id="rId33"/>
    <p:sldId id="361" r:id="rId34"/>
    <p:sldId id="316" r:id="rId35"/>
    <p:sldId id="301" r:id="rId36"/>
    <p:sldId id="303" r:id="rId37"/>
    <p:sldId id="305" r:id="rId38"/>
    <p:sldId id="306" r:id="rId39"/>
    <p:sldId id="307" r:id="rId40"/>
    <p:sldId id="314" r:id="rId41"/>
    <p:sldId id="308" r:id="rId42"/>
    <p:sldId id="309" r:id="rId43"/>
    <p:sldId id="310" r:id="rId44"/>
    <p:sldId id="311" r:id="rId45"/>
    <p:sldId id="312" r:id="rId46"/>
    <p:sldId id="362" r:id="rId47"/>
    <p:sldId id="280" r:id="rId48"/>
    <p:sldId id="318" r:id="rId49"/>
    <p:sldId id="28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97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aaa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F9F65-8E73-4F70-83B7-91111226DF62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53962-DA2B-4A87-B965-AD73FF3D3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aaa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9A5E8-9084-4CB4-9055-6BF44958E3D0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CCC6-501C-4699-BEF3-68721C85D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165E90-7CCC-46DE-8727-74499116E842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3BBB4-199E-4F21-94E8-5CA8C96E8FF7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521C3F-FF2E-48F9-9A13-8ADED3E0AF94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3349-B3D2-4112-9970-12C08E03DA49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96505-377C-42E9-863D-F459CD2C315A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2715E-F0CC-4543-AF13-654EAD64C026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5F4447-FA10-4E1C-A689-51B88E6CD588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B7492-7CFC-47F6-A9AF-3B7848018F4B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6CB3B-D2C4-4C9A-B727-AFCF5E7907C2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47588E-D2D2-4CA9-8A75-F826AC747407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A1E9AC-B7CE-4805-B6E9-1D3EF9F1F1DB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E5BFEF-2E4F-429E-ADDD-7125D9BE7CAF}" type="datetime1">
              <a:rPr lang="en-US" smtClean="0"/>
              <a:pPr/>
              <a:t>8/10/2014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9BAFA6-767E-45DB-88AE-8F9251961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8215370" cy="1867875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分布式即时通讯软件架构设计与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麦通通讯协议优化</a:t>
            </a:r>
            <a:endParaRPr 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3857628"/>
            <a:ext cx="7772400" cy="1199704"/>
          </a:xfrm>
        </p:spPr>
        <p:txBody>
          <a:bodyPr>
            <a:noAutofit/>
          </a:bodyPr>
          <a:lstStyle/>
          <a:p>
            <a:pPr marR="0">
              <a:spcBef>
                <a:spcPct val="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焦点科技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研发部</a:t>
            </a:r>
          </a:p>
          <a:p>
            <a:pPr marR="0">
              <a:spcBef>
                <a:spcPct val="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仇文超</a:t>
            </a:r>
          </a:p>
          <a:p>
            <a:pPr marR="0">
              <a:spcBef>
                <a:spcPct val="0"/>
              </a:spcBef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dungeonsnd@126.com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FTF 2013 LOG-1.jpg"/>
          <p:cNvPicPr>
            <a:picLocks noChangeAspect="1"/>
          </p:cNvPicPr>
          <p:nvPr/>
        </p:nvPicPr>
        <p:blipFill>
          <a:blip r:embed="rId2">
            <a:lum bright="40000"/>
          </a:blip>
          <a:stretch>
            <a:fillRect/>
          </a:stretch>
        </p:blipFill>
        <p:spPr>
          <a:xfrm>
            <a:off x="0" y="0"/>
            <a:ext cx="9144000" cy="227171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85860"/>
            <a:ext cx="1428760" cy="257761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麦通发消息流程是怎么样的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4286256"/>
            <a:ext cx="2449538" cy="2354356"/>
          </a:xfrm>
          <a:prstGeom prst="rect">
            <a:avLst/>
          </a:prstGeom>
        </p:spPr>
      </p:pic>
      <p:pic>
        <p:nvPicPr>
          <p:cNvPr id="6" name="内容占位符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1285860"/>
            <a:ext cx="1504714" cy="2714644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 rot="2079998">
            <a:off x="2174300" y="3363864"/>
            <a:ext cx="2584874" cy="162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右箭头 7"/>
          <p:cNvSpPr/>
          <p:nvPr/>
        </p:nvSpPr>
        <p:spPr>
          <a:xfrm rot="8789396">
            <a:off x="4772158" y="3435990"/>
            <a:ext cx="2400810" cy="1539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右箭头 8"/>
          <p:cNvSpPr/>
          <p:nvPr/>
        </p:nvSpPr>
        <p:spPr>
          <a:xfrm>
            <a:off x="2786050" y="2357430"/>
            <a:ext cx="3714776" cy="1538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语音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视频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消息转发与点对点传输</a:t>
            </a: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麦通服务器架构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v1(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825500" y="3286111"/>
            <a:ext cx="2071688" cy="10715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89A4A7"/>
            </a:solidFill>
            <a:round/>
          </a:ln>
        </p:spPr>
        <p:txBody>
          <a:bodyPr vert="horz" anchor="ctr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通信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服务器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4"/>
          <p:cNvSpPr>
            <a:spLocks/>
          </p:cNvSpPr>
          <p:nvPr/>
        </p:nvSpPr>
        <p:spPr bwMode="auto">
          <a:xfrm>
            <a:off x="6246813" y="5214923"/>
            <a:ext cx="2071687" cy="1071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服务器主备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4"/>
          <p:cNvSpPr>
            <a:spLocks/>
          </p:cNvSpPr>
          <p:nvPr/>
        </p:nvSpPr>
        <p:spPr bwMode="auto">
          <a:xfrm>
            <a:off x="2928926" y="5214950"/>
            <a:ext cx="2073275" cy="1071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逻辑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4"/>
          <p:cNvSpPr>
            <a:spLocks/>
          </p:cNvSpPr>
          <p:nvPr/>
        </p:nvSpPr>
        <p:spPr bwMode="auto">
          <a:xfrm>
            <a:off x="3214688" y="1357298"/>
            <a:ext cx="1714500" cy="1071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大量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12"/>
          <p:cNvCxnSpPr>
            <a:cxnSpLocks noChangeShapeType="1"/>
            <a:stCxn id="5" idx="0"/>
            <a:endCxn id="8" idx="2"/>
          </p:cNvCxnSpPr>
          <p:nvPr/>
        </p:nvCxnSpPr>
        <p:spPr bwMode="auto">
          <a:xfrm flipV="1">
            <a:off x="1862138" y="2428861"/>
            <a:ext cx="2209800" cy="85725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10" name="直接箭头连接符 15"/>
          <p:cNvCxnSpPr>
            <a:cxnSpLocks noChangeShapeType="1"/>
            <a:stCxn id="5" idx="2"/>
            <a:endCxn id="7" idx="0"/>
          </p:cNvCxnSpPr>
          <p:nvPr/>
        </p:nvCxnSpPr>
        <p:spPr bwMode="auto">
          <a:xfrm rot="16200000" flipH="1">
            <a:off x="2484816" y="3734201"/>
            <a:ext cx="857277" cy="210422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11" name="直接箭头连接符 20"/>
          <p:cNvCxnSpPr>
            <a:cxnSpLocks noChangeShapeType="1"/>
            <a:stCxn id="7" idx="3"/>
            <a:endCxn id="6" idx="1"/>
          </p:cNvCxnSpPr>
          <p:nvPr/>
        </p:nvCxnSpPr>
        <p:spPr bwMode="auto">
          <a:xfrm flipV="1">
            <a:off x="5002201" y="5750705"/>
            <a:ext cx="1244612" cy="27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sp>
        <p:nvSpPr>
          <p:cNvPr id="12" name="内容占位符 4"/>
          <p:cNvSpPr>
            <a:spLocks noGrp="1"/>
          </p:cNvSpPr>
          <p:nvPr/>
        </p:nvSpPr>
        <p:spPr bwMode="auto">
          <a:xfrm>
            <a:off x="5292725" y="3287698"/>
            <a:ext cx="2071688" cy="1069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cxnSpLocks noChangeShapeType="1"/>
            <a:endCxn id="8" idx="2"/>
          </p:cNvCxnSpPr>
          <p:nvPr/>
        </p:nvCxnSpPr>
        <p:spPr bwMode="auto">
          <a:xfrm flipH="1" flipV="1">
            <a:off x="4071938" y="2428861"/>
            <a:ext cx="2263775" cy="85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round/>
            <a:headEnd type="triangle" w="med" len="med"/>
            <a:tailEnd type="arrow" w="med" len="med"/>
          </a:ln>
          <a:effectLst/>
        </p:spPr>
      </p:cxnSp>
      <p:cxnSp>
        <p:nvCxnSpPr>
          <p:cNvPr id="14" name="直接箭头连接符 15"/>
          <p:cNvCxnSpPr>
            <a:cxnSpLocks noChangeShapeType="1"/>
          </p:cNvCxnSpPr>
          <p:nvPr/>
        </p:nvCxnSpPr>
        <p:spPr bwMode="auto">
          <a:xfrm flipH="1">
            <a:off x="3924300" y="4367198"/>
            <a:ext cx="2436813" cy="8651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round/>
            <a:headEnd type="triangle" w="med" len="med"/>
            <a:tailEnd type="arrow" w="med" len="med"/>
          </a:ln>
          <a:effectLst/>
        </p:spPr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麦通服务器架构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v2(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4"/>
          <p:cNvSpPr>
            <a:spLocks/>
          </p:cNvSpPr>
          <p:nvPr/>
        </p:nvSpPr>
        <p:spPr bwMode="auto">
          <a:xfrm>
            <a:off x="5000628" y="5357798"/>
            <a:ext cx="121443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/>
          </p:cNvSpPr>
          <p:nvPr/>
        </p:nvSpPr>
        <p:spPr bwMode="auto">
          <a:xfrm>
            <a:off x="1857378" y="1357298"/>
            <a:ext cx="1143000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8"/>
          <p:cNvCxnSpPr>
            <a:cxnSpLocks noChangeShapeType="1"/>
            <a:endCxn id="5" idx="2"/>
          </p:cNvCxnSpPr>
          <p:nvPr/>
        </p:nvCxnSpPr>
        <p:spPr bwMode="auto">
          <a:xfrm rot="16200000" flipV="1">
            <a:off x="2053435" y="2304241"/>
            <a:ext cx="785812" cy="34925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7" name="直接箭头连接符 10"/>
          <p:cNvCxnSpPr>
            <a:cxnSpLocks noChangeShapeType="1"/>
            <a:endCxn id="4" idx="0"/>
          </p:cNvCxnSpPr>
          <p:nvPr/>
        </p:nvCxnSpPr>
        <p:spPr bwMode="auto">
          <a:xfrm rot="16200000" flipH="1">
            <a:off x="3464722" y="3213879"/>
            <a:ext cx="1143000" cy="3144838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71628" y="2714610"/>
            <a:ext cx="1785938" cy="1500188"/>
            <a:chOff x="0" y="0"/>
            <a:chExt cx="1785950" cy="1500198"/>
          </a:xfrm>
        </p:grpSpPr>
        <p:sp>
          <p:nvSpPr>
            <p:cNvPr id="9" name="内容占位符 4"/>
            <p:cNvSpPr>
              <a:spLocks/>
            </p:cNvSpPr>
            <p:nvPr/>
          </p:nvSpPr>
          <p:spPr bwMode="auto">
            <a:xfrm>
              <a:off x="214314" y="71439"/>
              <a:ext cx="1428760" cy="4286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通信进程</a:t>
              </a:r>
              <a:endParaRPr lang="en-US" sz="2000"/>
            </a:p>
          </p:txBody>
        </p:sp>
        <p:sp>
          <p:nvSpPr>
            <p:cNvPr id="10" name="内容占位符 4"/>
            <p:cNvSpPr>
              <a:spLocks/>
            </p:cNvSpPr>
            <p:nvPr/>
          </p:nvSpPr>
          <p:spPr bwMode="auto">
            <a:xfrm>
              <a:off x="285752" y="714380"/>
              <a:ext cx="1357322" cy="7143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逻辑处理</a:t>
              </a:r>
              <a:endParaRPr lang="en-US" sz="2000"/>
            </a:p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进程</a:t>
              </a:r>
              <a:endParaRPr lang="en-US" sz="2000"/>
            </a:p>
          </p:txBody>
        </p:sp>
        <p:cxnSp>
          <p:nvCxnSpPr>
            <p:cNvPr id="11" name="直接箭头连接符 9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16200000" flipH="1">
              <a:off x="839392" y="589359"/>
              <a:ext cx="214314" cy="35719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med" len="med"/>
              <a:tailEnd type="arrow" w="med" len="med"/>
            </a:ln>
          </p:spPr>
        </p:cxnSp>
        <p:sp>
          <p:nvSpPr>
            <p:cNvPr id="12" name="矩形 33"/>
            <p:cNvSpPr>
              <a:spLocks noChangeArrowheads="1"/>
            </p:cNvSpPr>
            <p:nvPr/>
          </p:nvSpPr>
          <p:spPr bwMode="auto">
            <a:xfrm>
              <a:off x="0" y="0"/>
              <a:ext cx="1785950" cy="1500198"/>
            </a:xfrm>
            <a:prstGeom prst="rect">
              <a:avLst/>
            </a:prstGeom>
            <a:solidFill>
              <a:schemeClr val="accent1">
                <a:alpha val="3000"/>
              </a:schemeClr>
            </a:solidFill>
            <a:ln w="25400" cmpd="sng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000503" y="2714610"/>
            <a:ext cx="1785938" cy="1500188"/>
            <a:chOff x="0" y="0"/>
            <a:chExt cx="1785950" cy="1500198"/>
          </a:xfrm>
        </p:grpSpPr>
        <p:sp>
          <p:nvSpPr>
            <p:cNvPr id="14" name="内容占位符 4"/>
            <p:cNvSpPr>
              <a:spLocks/>
            </p:cNvSpPr>
            <p:nvPr/>
          </p:nvSpPr>
          <p:spPr bwMode="auto">
            <a:xfrm>
              <a:off x="214314" y="71439"/>
              <a:ext cx="1428760" cy="4286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通信进程</a:t>
              </a:r>
              <a:endParaRPr lang="en-US" sz="2000"/>
            </a:p>
          </p:txBody>
        </p:sp>
        <p:sp>
          <p:nvSpPr>
            <p:cNvPr id="15" name="内容占位符 4"/>
            <p:cNvSpPr>
              <a:spLocks/>
            </p:cNvSpPr>
            <p:nvPr/>
          </p:nvSpPr>
          <p:spPr bwMode="auto">
            <a:xfrm>
              <a:off x="285752" y="714380"/>
              <a:ext cx="1357322" cy="7143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逻辑处理</a:t>
              </a:r>
              <a:endParaRPr lang="en-US" sz="2000"/>
            </a:p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进程</a:t>
              </a:r>
              <a:endParaRPr lang="en-US" sz="2000"/>
            </a:p>
          </p:txBody>
        </p:sp>
        <p:cxnSp>
          <p:nvCxnSpPr>
            <p:cNvPr id="16" name="直接箭头连接符 43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rot="16200000" flipH="1">
              <a:off x="839392" y="589359"/>
              <a:ext cx="214314" cy="35719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med" len="med"/>
              <a:tailEnd type="arrow" w="med" len="med"/>
            </a:ln>
          </p:spPr>
        </p:cxnSp>
        <p:sp>
          <p:nvSpPr>
            <p:cNvPr id="17" name="矩形 44"/>
            <p:cNvSpPr>
              <a:spLocks noChangeArrowheads="1"/>
            </p:cNvSpPr>
            <p:nvPr/>
          </p:nvSpPr>
          <p:spPr bwMode="auto">
            <a:xfrm>
              <a:off x="0" y="0"/>
              <a:ext cx="1785950" cy="1500198"/>
            </a:xfrm>
            <a:prstGeom prst="rect">
              <a:avLst/>
            </a:prstGeom>
            <a:solidFill>
              <a:schemeClr val="accent1">
                <a:alpha val="3000"/>
              </a:schemeClr>
            </a:solidFill>
            <a:ln w="25400" cmpd="sng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429378" y="2714610"/>
            <a:ext cx="1785938" cy="1500188"/>
            <a:chOff x="0" y="0"/>
            <a:chExt cx="1785950" cy="1500198"/>
          </a:xfrm>
        </p:grpSpPr>
        <p:sp>
          <p:nvSpPr>
            <p:cNvPr id="19" name="内容占位符 4"/>
            <p:cNvSpPr>
              <a:spLocks/>
            </p:cNvSpPr>
            <p:nvPr/>
          </p:nvSpPr>
          <p:spPr bwMode="auto">
            <a:xfrm>
              <a:off x="214314" y="71439"/>
              <a:ext cx="1428760" cy="4286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通信进程</a:t>
              </a:r>
              <a:endParaRPr lang="en-US" sz="2000"/>
            </a:p>
          </p:txBody>
        </p:sp>
        <p:sp>
          <p:nvSpPr>
            <p:cNvPr id="20" name="内容占位符 4"/>
            <p:cNvSpPr>
              <a:spLocks/>
            </p:cNvSpPr>
            <p:nvPr/>
          </p:nvSpPr>
          <p:spPr bwMode="auto">
            <a:xfrm>
              <a:off x="285752" y="714380"/>
              <a:ext cx="1357322" cy="7143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mpd="sng">
              <a:solidFill>
                <a:srgbClr val="89A4A7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逻辑处理</a:t>
              </a:r>
              <a:endParaRPr lang="en-US" sz="2000"/>
            </a:p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2000"/>
                <a:t>进程</a:t>
              </a:r>
              <a:endParaRPr lang="en-US" sz="2000"/>
            </a:p>
          </p:txBody>
        </p:sp>
        <p:cxnSp>
          <p:nvCxnSpPr>
            <p:cNvPr id="21" name="直接箭头连接符 48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rot="16200000" flipH="1">
              <a:off x="839392" y="589359"/>
              <a:ext cx="214314" cy="35719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 type="triangle" w="med" len="med"/>
              <a:tailEnd type="arrow" w="med" len="med"/>
            </a:ln>
          </p:spPr>
        </p:cxnSp>
        <p:sp>
          <p:nvSpPr>
            <p:cNvPr id="22" name="矩形 49"/>
            <p:cNvSpPr>
              <a:spLocks noChangeArrowheads="1"/>
            </p:cNvSpPr>
            <p:nvPr/>
          </p:nvSpPr>
          <p:spPr bwMode="auto">
            <a:xfrm>
              <a:off x="0" y="0"/>
              <a:ext cx="1785950" cy="1500198"/>
            </a:xfrm>
            <a:prstGeom prst="rect">
              <a:avLst/>
            </a:prstGeom>
            <a:solidFill>
              <a:schemeClr val="accent1">
                <a:alpha val="3000"/>
              </a:schemeClr>
            </a:solidFill>
            <a:ln w="25400" cmpd="sng">
              <a:solidFill>
                <a:srgbClr val="89A4A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内容占位符 4"/>
          <p:cNvSpPr>
            <a:spLocks/>
          </p:cNvSpPr>
          <p:nvPr/>
        </p:nvSpPr>
        <p:spPr bwMode="auto">
          <a:xfrm>
            <a:off x="4286253" y="1357298"/>
            <a:ext cx="1143000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4"/>
          <p:cNvSpPr>
            <a:spLocks/>
          </p:cNvSpPr>
          <p:nvPr/>
        </p:nvSpPr>
        <p:spPr bwMode="auto">
          <a:xfrm>
            <a:off x="7286628" y="1357298"/>
            <a:ext cx="1143000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59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7197729" y="2054210"/>
            <a:ext cx="785812" cy="534987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26" name="直接箭头连接符 61"/>
          <p:cNvCxnSpPr>
            <a:cxnSpLocks noChangeShapeType="1"/>
            <a:endCxn id="23" idx="2"/>
          </p:cNvCxnSpPr>
          <p:nvPr/>
        </p:nvCxnSpPr>
        <p:spPr bwMode="auto">
          <a:xfrm rot="16200000" flipV="1">
            <a:off x="4483104" y="2303447"/>
            <a:ext cx="785812" cy="36513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sp>
        <p:nvSpPr>
          <p:cNvPr id="27" name="内容占位符 4"/>
          <p:cNvSpPr>
            <a:spLocks/>
          </p:cNvSpPr>
          <p:nvPr/>
        </p:nvSpPr>
        <p:spPr bwMode="auto">
          <a:xfrm>
            <a:off x="928691" y="5286360"/>
            <a:ext cx="1214437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1400" b="1" dirty="0">
                <a:latin typeface="微软雅黑" pitchFamily="34" charset="-122"/>
                <a:ea typeface="微软雅黑" pitchFamily="34" charset="-122"/>
              </a:rPr>
              <a:t>Redis</a:t>
            </a:r>
          </a:p>
        </p:txBody>
      </p:sp>
      <p:sp>
        <p:nvSpPr>
          <p:cNvPr id="28" name="内容占位符 4"/>
          <p:cNvSpPr>
            <a:spLocks/>
          </p:cNvSpPr>
          <p:nvPr/>
        </p:nvSpPr>
        <p:spPr bwMode="auto">
          <a:xfrm>
            <a:off x="2643191" y="5286360"/>
            <a:ext cx="1214437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1400" b="1" dirty="0">
                <a:latin typeface="微软雅黑" pitchFamily="34" charset="-122"/>
                <a:ea typeface="微软雅黑" pitchFamily="34" charset="-122"/>
              </a:rPr>
              <a:t>Redis</a:t>
            </a:r>
          </a:p>
        </p:txBody>
      </p:sp>
      <p:sp>
        <p:nvSpPr>
          <p:cNvPr id="29" name="内容占位符 4"/>
          <p:cNvSpPr>
            <a:spLocks/>
          </p:cNvSpPr>
          <p:nvPr/>
        </p:nvSpPr>
        <p:spPr bwMode="auto">
          <a:xfrm>
            <a:off x="6715128" y="5357798"/>
            <a:ext cx="121443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72"/>
          <p:cNvCxnSpPr>
            <a:cxnSpLocks noChangeShapeType="1"/>
            <a:endCxn id="4" idx="0"/>
          </p:cNvCxnSpPr>
          <p:nvPr/>
        </p:nvCxnSpPr>
        <p:spPr bwMode="auto">
          <a:xfrm rot="16200000" flipH="1">
            <a:off x="4679954" y="4429110"/>
            <a:ext cx="1143000" cy="714375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1" name="直接箭头连接符 74"/>
          <p:cNvCxnSpPr>
            <a:cxnSpLocks noChangeShapeType="1"/>
            <a:endCxn id="4" idx="0"/>
          </p:cNvCxnSpPr>
          <p:nvPr/>
        </p:nvCxnSpPr>
        <p:spPr bwMode="auto">
          <a:xfrm rot="5400000">
            <a:off x="5894391" y="3929048"/>
            <a:ext cx="1143000" cy="171450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2" name="直接箭头连接符 76"/>
          <p:cNvCxnSpPr>
            <a:cxnSpLocks noChangeShapeType="1"/>
            <a:endCxn id="27" idx="0"/>
          </p:cNvCxnSpPr>
          <p:nvPr/>
        </p:nvCxnSpPr>
        <p:spPr bwMode="auto">
          <a:xfrm rot="5400000">
            <a:off x="1463679" y="4286235"/>
            <a:ext cx="1071562" cy="928687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3" name="直接箭头连接符 80"/>
          <p:cNvCxnSpPr>
            <a:cxnSpLocks noChangeShapeType="1"/>
            <a:endCxn id="27" idx="0"/>
          </p:cNvCxnSpPr>
          <p:nvPr/>
        </p:nvCxnSpPr>
        <p:spPr bwMode="auto">
          <a:xfrm rot="5400000">
            <a:off x="2678910" y="3071004"/>
            <a:ext cx="1071562" cy="335915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4" name="直接箭头连接符 82"/>
          <p:cNvCxnSpPr>
            <a:cxnSpLocks noChangeShapeType="1"/>
            <a:stCxn id="28" idx="1"/>
            <a:endCxn id="27" idx="3"/>
          </p:cNvCxnSpPr>
          <p:nvPr/>
        </p:nvCxnSpPr>
        <p:spPr bwMode="auto">
          <a:xfrm rot="10800000">
            <a:off x="2143128" y="5680060"/>
            <a:ext cx="500063" cy="1588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5" name="直接箭头连接符 89"/>
          <p:cNvCxnSpPr>
            <a:cxnSpLocks noChangeShapeType="1"/>
            <a:stCxn id="29" idx="1"/>
            <a:endCxn id="4" idx="3"/>
          </p:cNvCxnSpPr>
          <p:nvPr/>
        </p:nvCxnSpPr>
        <p:spPr bwMode="auto">
          <a:xfrm rot="10800000">
            <a:off x="6215066" y="5751498"/>
            <a:ext cx="500062" cy="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sp>
        <p:nvSpPr>
          <p:cNvPr id="36" name="内容占位符 4"/>
          <p:cNvSpPr>
            <a:spLocks/>
          </p:cNvSpPr>
          <p:nvPr/>
        </p:nvSpPr>
        <p:spPr bwMode="auto">
          <a:xfrm>
            <a:off x="5572128" y="1357298"/>
            <a:ext cx="1143000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mpd="sng">
            <a:solidFill>
              <a:srgbClr val="89A4A7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93"/>
          <p:cNvCxnSpPr>
            <a:cxnSpLocks noChangeShapeType="1"/>
          </p:cNvCxnSpPr>
          <p:nvPr/>
        </p:nvCxnSpPr>
        <p:spPr bwMode="auto">
          <a:xfrm rot="5400000" flipH="1" flipV="1">
            <a:off x="5125247" y="1696229"/>
            <a:ext cx="785812" cy="125095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cxnSp>
        <p:nvCxnSpPr>
          <p:cNvPr id="38" name="直接箭头连接符 80"/>
          <p:cNvCxnSpPr>
            <a:cxnSpLocks noChangeShapeType="1"/>
            <a:stCxn id="22" idx="2"/>
          </p:cNvCxnSpPr>
          <p:nvPr/>
        </p:nvCxnSpPr>
        <p:spPr bwMode="auto">
          <a:xfrm rot="5400000">
            <a:off x="3911185" y="1875218"/>
            <a:ext cx="1071582" cy="5750743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 type="triangle" w="med" len="med"/>
            <a:tailEnd type="arrow" w="med" len="med"/>
          </a:ln>
        </p:spPr>
      </p:cxn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29058" y="3000372"/>
            <a:ext cx="2857520" cy="29289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2910" y="3000372"/>
            <a:ext cx="2857520" cy="29289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麦通服务器架构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v3(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现网服务器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783036" y="1571612"/>
            <a:ext cx="1463675" cy="565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DNS Service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1868511" y="3357553"/>
            <a:ext cx="1630362" cy="555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 Cluster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7143768" y="4286256"/>
            <a:ext cx="1287463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...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4726000" y="3403590"/>
            <a:ext cx="1631950" cy="555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 Cluster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4214810" y="4256078"/>
            <a:ext cx="1857388" cy="487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 Cluster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4857752" y="5072074"/>
            <a:ext cx="1606550" cy="541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Cluster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56" name="箭头 13"/>
          <p:cNvSpPr>
            <a:spLocks noChangeShapeType="1"/>
          </p:cNvSpPr>
          <p:nvPr/>
        </p:nvSpPr>
        <p:spPr bwMode="auto">
          <a:xfrm flipH="1">
            <a:off x="3041671" y="2143116"/>
            <a:ext cx="1384306" cy="1160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箭头 14"/>
          <p:cNvSpPr>
            <a:spLocks noChangeShapeType="1"/>
          </p:cNvSpPr>
          <p:nvPr/>
        </p:nvSpPr>
        <p:spPr bwMode="auto">
          <a:xfrm>
            <a:off x="4425978" y="2143116"/>
            <a:ext cx="619120" cy="122872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箭头 15"/>
          <p:cNvSpPr>
            <a:spLocks noChangeShapeType="1"/>
          </p:cNvSpPr>
          <p:nvPr/>
        </p:nvSpPr>
        <p:spPr bwMode="auto">
          <a:xfrm flipH="1">
            <a:off x="2043136" y="3905240"/>
            <a:ext cx="1006475" cy="312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箭头 17"/>
          <p:cNvSpPr>
            <a:spLocks noChangeShapeType="1"/>
          </p:cNvSpPr>
          <p:nvPr/>
        </p:nvSpPr>
        <p:spPr bwMode="auto">
          <a:xfrm flipH="1">
            <a:off x="2995954" y="3913178"/>
            <a:ext cx="0" cy="115889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箭头 15"/>
          <p:cNvSpPr>
            <a:spLocks noChangeShapeType="1"/>
          </p:cNvSpPr>
          <p:nvPr/>
        </p:nvSpPr>
        <p:spPr bwMode="auto">
          <a:xfrm flipH="1">
            <a:off x="5137161" y="3951278"/>
            <a:ext cx="1006475" cy="312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箭头 17"/>
          <p:cNvSpPr>
            <a:spLocks noChangeShapeType="1"/>
          </p:cNvSpPr>
          <p:nvPr/>
        </p:nvSpPr>
        <p:spPr bwMode="auto">
          <a:xfrm>
            <a:off x="6143636" y="3959215"/>
            <a:ext cx="0" cy="1104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箭头 20"/>
          <p:cNvSpPr>
            <a:spLocks noChangeShapeType="1"/>
          </p:cNvSpPr>
          <p:nvPr/>
        </p:nvSpPr>
        <p:spPr bwMode="auto">
          <a:xfrm>
            <a:off x="4425978" y="2143116"/>
            <a:ext cx="3575046" cy="20717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85786" y="4214818"/>
            <a:ext cx="1917731" cy="487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 Cluster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568458" y="5072074"/>
            <a:ext cx="1606550" cy="541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Cluster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1" name="直接箭头连接符 20"/>
          <p:cNvCxnSpPr>
            <a:stCxn id="18" idx="3"/>
            <a:endCxn id="2055" idx="1"/>
          </p:cNvCxnSpPr>
          <p:nvPr/>
        </p:nvCxnSpPr>
        <p:spPr>
          <a:xfrm>
            <a:off x="3175008" y="5342743"/>
            <a:ext cx="1682744" cy="158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054" idx="1"/>
          </p:cNvCxnSpPr>
          <p:nvPr/>
        </p:nvCxnSpPr>
        <p:spPr>
          <a:xfrm flipV="1">
            <a:off x="2714612" y="4499759"/>
            <a:ext cx="1500198" cy="246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2285984" y="6000768"/>
            <a:ext cx="1071570" cy="3571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DC1</a:t>
            </a:r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5357819" y="6000768"/>
            <a:ext cx="1143008" cy="3571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DC2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应用层架构图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328842" y="1335099"/>
            <a:ext cx="739775" cy="465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User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643042" y="2309824"/>
            <a:ext cx="2316163" cy="862013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Internet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785918" y="4167212"/>
            <a:ext cx="1908179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Load Balance1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785918" y="5167344"/>
            <a:ext cx="1979618" cy="388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Load Balance2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8" name="箭头 30"/>
          <p:cNvSpPr>
            <a:spLocks noChangeShapeType="1"/>
          </p:cNvSpPr>
          <p:nvPr/>
        </p:nvSpPr>
        <p:spPr bwMode="auto">
          <a:xfrm>
            <a:off x="2724130" y="1808174"/>
            <a:ext cx="1587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箭头 30"/>
          <p:cNvSpPr>
            <a:spLocks noChangeShapeType="1"/>
          </p:cNvSpPr>
          <p:nvPr/>
        </p:nvSpPr>
        <p:spPr bwMode="auto">
          <a:xfrm>
            <a:off x="2686030" y="3187712"/>
            <a:ext cx="1587" cy="10144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双箭头 36"/>
          <p:cNvSpPr>
            <a:spLocks noChangeShapeType="1"/>
          </p:cNvSpPr>
          <p:nvPr/>
        </p:nvSpPr>
        <p:spPr bwMode="auto">
          <a:xfrm>
            <a:off x="2679680" y="4583124"/>
            <a:ext cx="0" cy="5794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5643570" y="3524270"/>
            <a:ext cx="1571636" cy="388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Real Server1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659445" y="4278332"/>
            <a:ext cx="1555761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Real Server2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5659445" y="5048270"/>
            <a:ext cx="1555761" cy="388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Real Server3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5635632" y="5824557"/>
            <a:ext cx="1651012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85" name="箭头 32"/>
          <p:cNvSpPr>
            <a:spLocks noChangeShapeType="1"/>
          </p:cNvSpPr>
          <p:nvPr/>
        </p:nvSpPr>
        <p:spPr bwMode="auto">
          <a:xfrm>
            <a:off x="3648082" y="4356120"/>
            <a:ext cx="2019300" cy="144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箭头 33"/>
          <p:cNvSpPr>
            <a:spLocks noChangeShapeType="1"/>
          </p:cNvSpPr>
          <p:nvPr/>
        </p:nvSpPr>
        <p:spPr bwMode="auto">
          <a:xfrm flipV="1">
            <a:off x="3648082" y="3722707"/>
            <a:ext cx="1981200" cy="641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箭头 33"/>
          <p:cNvSpPr>
            <a:spLocks noChangeShapeType="1"/>
          </p:cNvSpPr>
          <p:nvPr/>
        </p:nvSpPr>
        <p:spPr bwMode="auto">
          <a:xfrm>
            <a:off x="3662370" y="4370407"/>
            <a:ext cx="1997075" cy="906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箭头 33"/>
          <p:cNvSpPr>
            <a:spLocks noChangeShapeType="1"/>
          </p:cNvSpPr>
          <p:nvPr/>
        </p:nvSpPr>
        <p:spPr bwMode="auto">
          <a:xfrm>
            <a:off x="3648082" y="4370407"/>
            <a:ext cx="1987550" cy="1631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89" name="AutoShape 17"/>
          <p:cNvCxnSpPr>
            <a:cxnSpLocks noChangeShapeType="1"/>
            <a:endCxn id="3074" idx="3"/>
          </p:cNvCxnSpPr>
          <p:nvPr/>
        </p:nvCxnSpPr>
        <p:spPr bwMode="auto">
          <a:xfrm rot="10800000">
            <a:off x="3068618" y="1567668"/>
            <a:ext cx="3122641" cy="195660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357290" y="4643446"/>
            <a:ext cx="1285884" cy="35719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keepalived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7290" y="1357298"/>
            <a:ext cx="7143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143380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号客服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5214950"/>
            <a:ext cx="1071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号客服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29520" y="3500438"/>
            <a:ext cx="12858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号工程师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29520" y="4286256"/>
            <a:ext cx="12858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号工程师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29520" y="5072074"/>
            <a:ext cx="12858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号工程师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5857892"/>
            <a:ext cx="12858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---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缓存层架构图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500298" y="1643050"/>
            <a:ext cx="1219172" cy="5302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Client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571604" y="3840169"/>
            <a:ext cx="1384340" cy="5476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08286" y="3125789"/>
            <a:ext cx="5249862" cy="841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428728" y="2786058"/>
            <a:ext cx="1139865" cy="5810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交换机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1785918" y="5197491"/>
            <a:ext cx="1479591" cy="517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3428993" y="3917951"/>
            <a:ext cx="741394" cy="41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DS1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286248" y="3917951"/>
            <a:ext cx="738213" cy="41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DS2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5143504" y="3925889"/>
            <a:ext cx="857256" cy="41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DS3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124599" y="3933826"/>
            <a:ext cx="804855" cy="41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07" name="箭头 64"/>
          <p:cNvSpPr>
            <a:spLocks noChangeShapeType="1"/>
          </p:cNvSpPr>
          <p:nvPr/>
        </p:nvSpPr>
        <p:spPr bwMode="auto">
          <a:xfrm>
            <a:off x="2997223" y="2173289"/>
            <a:ext cx="15875" cy="9985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箭头 64"/>
          <p:cNvSpPr>
            <a:spLocks noChangeShapeType="1"/>
          </p:cNvSpPr>
          <p:nvPr/>
        </p:nvSpPr>
        <p:spPr bwMode="auto">
          <a:xfrm>
            <a:off x="2738459" y="3209926"/>
            <a:ext cx="0" cy="61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箭头 64"/>
          <p:cNvSpPr>
            <a:spLocks noChangeShapeType="1"/>
          </p:cNvSpPr>
          <p:nvPr/>
        </p:nvSpPr>
        <p:spPr bwMode="auto">
          <a:xfrm>
            <a:off x="3065486" y="3209926"/>
            <a:ext cx="36000" cy="19875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箭头 67"/>
          <p:cNvSpPr>
            <a:spLocks noChangeShapeType="1"/>
          </p:cNvSpPr>
          <p:nvPr/>
        </p:nvSpPr>
        <p:spPr bwMode="auto">
          <a:xfrm flipV="1">
            <a:off x="3135336" y="2143126"/>
            <a:ext cx="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箭头 67"/>
          <p:cNvSpPr>
            <a:spLocks noChangeShapeType="1"/>
          </p:cNvSpPr>
          <p:nvPr/>
        </p:nvSpPr>
        <p:spPr bwMode="auto">
          <a:xfrm flipH="1" flipV="1">
            <a:off x="2824186" y="3206748"/>
            <a:ext cx="0" cy="633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箭头 67"/>
          <p:cNvSpPr>
            <a:spLocks noChangeShapeType="1"/>
          </p:cNvSpPr>
          <p:nvPr/>
        </p:nvSpPr>
        <p:spPr bwMode="auto">
          <a:xfrm flipH="1" flipV="1">
            <a:off x="3175021" y="3213101"/>
            <a:ext cx="36000" cy="1980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3" name="箭头 64"/>
          <p:cNvSpPr>
            <a:spLocks noChangeShapeType="1"/>
          </p:cNvSpPr>
          <p:nvPr/>
        </p:nvSpPr>
        <p:spPr bwMode="auto">
          <a:xfrm>
            <a:off x="3724298" y="3219451"/>
            <a:ext cx="14288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箭头 67"/>
          <p:cNvSpPr>
            <a:spLocks noChangeShapeType="1"/>
          </p:cNvSpPr>
          <p:nvPr/>
        </p:nvSpPr>
        <p:spPr bwMode="auto">
          <a:xfrm flipH="1" flipV="1">
            <a:off x="3806848" y="3203576"/>
            <a:ext cx="14288" cy="7254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5" name="箭头 64"/>
          <p:cNvSpPr>
            <a:spLocks noChangeShapeType="1"/>
          </p:cNvSpPr>
          <p:nvPr/>
        </p:nvSpPr>
        <p:spPr bwMode="auto">
          <a:xfrm>
            <a:off x="4664098" y="3219451"/>
            <a:ext cx="14288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6" name="箭头 67"/>
          <p:cNvSpPr>
            <a:spLocks noChangeShapeType="1"/>
          </p:cNvSpPr>
          <p:nvPr/>
        </p:nvSpPr>
        <p:spPr bwMode="auto">
          <a:xfrm flipH="1" flipV="1">
            <a:off x="4746648" y="3203576"/>
            <a:ext cx="14288" cy="7254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7" name="箭头 64"/>
          <p:cNvSpPr>
            <a:spLocks noChangeShapeType="1"/>
          </p:cNvSpPr>
          <p:nvPr/>
        </p:nvSpPr>
        <p:spPr bwMode="auto">
          <a:xfrm>
            <a:off x="5495948" y="3219451"/>
            <a:ext cx="15875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箭头 67"/>
          <p:cNvSpPr>
            <a:spLocks noChangeShapeType="1"/>
          </p:cNvSpPr>
          <p:nvPr/>
        </p:nvSpPr>
        <p:spPr bwMode="auto">
          <a:xfrm flipH="1" flipV="1">
            <a:off x="5580086" y="3203576"/>
            <a:ext cx="14287" cy="7254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9" name="箭头 64"/>
          <p:cNvSpPr>
            <a:spLocks noChangeShapeType="1"/>
          </p:cNvSpPr>
          <p:nvPr/>
        </p:nvSpPr>
        <p:spPr bwMode="auto">
          <a:xfrm>
            <a:off x="6354786" y="3219451"/>
            <a:ext cx="15875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箭头 67"/>
          <p:cNvSpPr>
            <a:spLocks noChangeShapeType="1"/>
          </p:cNvSpPr>
          <p:nvPr/>
        </p:nvSpPr>
        <p:spPr bwMode="auto">
          <a:xfrm flipH="1" flipV="1">
            <a:off x="6438923" y="3203576"/>
            <a:ext cx="12700" cy="7254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肘形连接符 31"/>
          <p:cNvCxnSpPr>
            <a:endCxn id="4102" idx="0"/>
          </p:cNvCxnSpPr>
          <p:nvPr/>
        </p:nvCxnSpPr>
        <p:spPr>
          <a:xfrm rot="16200000" flipH="1">
            <a:off x="2086298" y="4783491"/>
            <a:ext cx="828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8728" y="4572008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数据层架构图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2000232" y="3994143"/>
            <a:ext cx="2000264" cy="334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DBProxy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LB 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000232" y="5286388"/>
            <a:ext cx="2016000" cy="334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DBProxy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LB 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271954" y="3500438"/>
            <a:ext cx="2157434" cy="4397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DBProxy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RS 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302116" y="4160830"/>
            <a:ext cx="2127272" cy="3365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DBProxy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RS 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302116" y="4702168"/>
            <a:ext cx="2198710" cy="334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DBProxy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RS 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317991" y="5259380"/>
            <a:ext cx="2182835" cy="3349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072330" y="4214818"/>
            <a:ext cx="1714512" cy="571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Cluster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29" name="AutoShape 9"/>
          <p:cNvCxnSpPr>
            <a:cxnSpLocks noChangeShapeType="1"/>
            <a:endCxn id="5122" idx="1"/>
          </p:cNvCxnSpPr>
          <p:nvPr/>
        </p:nvCxnSpPr>
        <p:spPr bwMode="auto">
          <a:xfrm rot="16200000" flipH="1">
            <a:off x="998921" y="3160313"/>
            <a:ext cx="1797844" cy="204778"/>
          </a:xfrm>
          <a:prstGeom prst="bentConnector2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130" name="箭头 52"/>
          <p:cNvSpPr>
            <a:spLocks noChangeShapeType="1"/>
          </p:cNvSpPr>
          <p:nvPr/>
        </p:nvSpPr>
        <p:spPr bwMode="auto">
          <a:xfrm flipV="1">
            <a:off x="3643306" y="3786190"/>
            <a:ext cx="628648" cy="1666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箭头 52"/>
          <p:cNvSpPr>
            <a:spLocks noChangeShapeType="1"/>
          </p:cNvSpPr>
          <p:nvPr/>
        </p:nvSpPr>
        <p:spPr bwMode="auto">
          <a:xfrm>
            <a:off x="6429389" y="3714753"/>
            <a:ext cx="714380" cy="57150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928662" y="1857364"/>
            <a:ext cx="1651017" cy="4905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Requester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34" name="AutoShape 14"/>
          <p:cNvCxnSpPr>
            <a:cxnSpLocks noChangeShapeType="1"/>
          </p:cNvCxnSpPr>
          <p:nvPr/>
        </p:nvCxnSpPr>
        <p:spPr bwMode="auto">
          <a:xfrm rot="5400000" flipH="1">
            <a:off x="2986872" y="1772437"/>
            <a:ext cx="1425575" cy="2239962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357554" y="2357430"/>
            <a:ext cx="4143404" cy="85725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Async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 Response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AffectedRows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/Result/Errors/Warnings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71472" y="3000372"/>
            <a:ext cx="3214710" cy="857256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noFill/>
            <a:miter lim="800000"/>
            <a:headEnd/>
            <a:tailEnd/>
          </a:ln>
        </p:spPr>
        <p:txBody>
          <a:bodyPr vert="horz" wrap="square" lIns="92075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Request</a:t>
            </a:r>
          </a:p>
          <a:p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Insert/Delete/Update/Select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直接箭头连接符 20"/>
          <p:cNvCxnSpPr>
            <a:stCxn id="5122" idx="2"/>
            <a:endCxn id="5123" idx="0"/>
          </p:cNvCxnSpPr>
          <p:nvPr/>
        </p:nvCxnSpPr>
        <p:spPr>
          <a:xfrm rot="16200000" flipH="1">
            <a:off x="2525657" y="4803812"/>
            <a:ext cx="957283" cy="786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785918" y="4429132"/>
            <a:ext cx="1285884" cy="35719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keepalived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网络层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如何传到对方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传输层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哪一个应用收到了数据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分析一段数据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pt-BR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800" dirty="0" smtClean="0">
                <a:latin typeface="微软雅黑" pitchFamily="34" charset="-122"/>
                <a:ea typeface="微软雅黑" pitchFamily="34" charset="-122"/>
              </a:rPr>
              <a:t>                  4E 6A 45 77 4E 7A 45 7A 4E...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这是一段文本还是一张图片的数据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pt-BR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应用层协议的作用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ues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857628"/>
            <a:ext cx="13938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4" descr="chart_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-24"/>
            <a:ext cx="6215106" cy="621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语法：规定了信息的结构和格式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语义：表明信息要表达的内容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同步：规则涉及双方的交互关系和事件顺序</a:t>
            </a:r>
            <a:endParaRPr 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通信协议三个要素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1B98CC-871A-4C3C-8A07-5A80F4D8D28D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buf1=“123456”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send(buf1,6)</a:t>
            </a:r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buf2=“\x40\xE2\x01\x00”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send(buf2,4)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文本协议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二进制协议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定长协议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结构化协议示例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1857364"/>
            <a:ext cx="121444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0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285992"/>
            <a:ext cx="15716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1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2714620"/>
            <a:ext cx="178595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2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3143248"/>
            <a:ext cx="142876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3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3571876"/>
            <a:ext cx="1714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4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000504"/>
            <a:ext cx="13573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Field 5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4429132"/>
            <a:ext cx="1000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---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4857760"/>
            <a:ext cx="121444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---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1857364"/>
            <a:ext cx="207170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剪去同侧角的矩形 16"/>
          <p:cNvSpPr/>
          <p:nvPr/>
        </p:nvSpPr>
        <p:spPr>
          <a:xfrm rot="5400000">
            <a:off x="4071934" y="1714490"/>
            <a:ext cx="428628" cy="1571636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43306" y="228599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Field 0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剪去同侧角的矩形 18"/>
          <p:cNvSpPr/>
          <p:nvPr/>
        </p:nvSpPr>
        <p:spPr>
          <a:xfrm rot="5400000">
            <a:off x="4679157" y="1535893"/>
            <a:ext cx="428628" cy="278608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43306" y="2714618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Field 1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剪去同侧角的矩形 20"/>
          <p:cNvSpPr/>
          <p:nvPr/>
        </p:nvSpPr>
        <p:spPr>
          <a:xfrm rot="5400000">
            <a:off x="4357686" y="2285992"/>
            <a:ext cx="428628" cy="2143140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43306" y="317176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Field 2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剪去同侧角的矩形 22"/>
          <p:cNvSpPr/>
          <p:nvPr/>
        </p:nvSpPr>
        <p:spPr>
          <a:xfrm rot="5400000">
            <a:off x="5072066" y="2000240"/>
            <a:ext cx="428628" cy="3571900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3306" y="3600394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Field 3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剪去同侧角的矩形 24"/>
          <p:cNvSpPr/>
          <p:nvPr/>
        </p:nvSpPr>
        <p:spPr>
          <a:xfrm rot="5400000">
            <a:off x="3857620" y="3643314"/>
            <a:ext cx="428628" cy="1143008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43306" y="402902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Field 4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剪去同侧角的矩形 26"/>
          <p:cNvSpPr/>
          <p:nvPr/>
        </p:nvSpPr>
        <p:spPr>
          <a:xfrm rot="5400000">
            <a:off x="4643438" y="3286124"/>
            <a:ext cx="428628" cy="2714644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43306" y="4457650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---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剪去同侧角的矩形 28"/>
          <p:cNvSpPr/>
          <p:nvPr/>
        </p:nvSpPr>
        <p:spPr>
          <a:xfrm rot="5400000">
            <a:off x="4857752" y="3500438"/>
            <a:ext cx="428628" cy="314327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43306" y="4886278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---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910" y="5572140"/>
            <a:ext cx="262604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定长协议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字段长度固定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5572140"/>
            <a:ext cx="28232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结构化协议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字段长度可变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pitchFamily="2" charset="-12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应用层协议举例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XML,JSON</a:t>
            </a:r>
            <a:r>
              <a:rPr lang="en-US" dirty="0" smtClean="0">
                <a:ea typeface="宋体" pitchFamily="2" charset="-122"/>
              </a:rPr>
              <a:t/>
            </a:r>
            <a:br>
              <a:rPr lang="en-US" dirty="0" smtClean="0">
                <a:ea typeface="宋体" pitchFamily="2" charset="-122"/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C2C4C1-DCB2-40E3-B401-83281E2082E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714375" y="1357313"/>
            <a:ext cx="75723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&lt;?xml version="1.0"?&gt;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&lt;note&gt;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    &lt;to&gt;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Tove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&lt;/to&gt;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    &lt;from&gt;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Jani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&lt;/from&gt;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    &lt;heading&gt;Reminder&lt;/heading&gt;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    &lt;body&gt;Don't forget me this weekend!&lt;/body&gt;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&lt;/note&gt;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000250" y="3929063"/>
            <a:ext cx="6929438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employees": [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  {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":"John" , 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":"Doe" }, 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  {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":"Anna" , 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":"Smith" }, 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  {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":"Peter" , 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":"Jones" }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]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应用层协议举例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IS08583,TLV,KLV</a:t>
            </a:r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76B8BD-4A1A-4DC2-81DF-ED884C260CD7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18437" name="图片 6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65902"/>
            <a:ext cx="8358246" cy="69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图片 7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835448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图片 8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4500570"/>
            <a:ext cx="8429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4071942"/>
            <a:ext cx="7143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T/K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4071942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L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8926" y="4071942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72" y="4071942"/>
            <a:ext cx="71438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T/K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6" y="4071942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L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264" y="4071942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2416726"/>
            <a:ext cx="121444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schema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8926" y="2416726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3438" y="2428868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5140" y="2428868"/>
            <a:ext cx="5000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典型的应用层协议</a:t>
            </a:r>
            <a:r>
              <a:rPr lang="en-US" altLang="zh-CN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4000" dirty="0" err="1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 &amp; thrift &amp; </a:t>
            </a:r>
            <a:r>
              <a:rPr lang="en-US" sz="4000" dirty="0" smtClean="0">
                <a:latin typeface="微软雅黑" pitchFamily="34" charset="-122"/>
                <a:ea typeface="微软雅黑" pitchFamily="34" charset="-122"/>
              </a:rPr>
              <a:t>Avro</a:t>
            </a:r>
            <a:r>
              <a:rPr 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934D4F-ECD9-4398-B6F6-171FA0C85F2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5072063" y="4071938"/>
            <a:ext cx="278608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thrift</a:t>
            </a:r>
          </a:p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1: i32 id,</a:t>
            </a: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2: string name,</a:t>
            </a: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3: string email,</a:t>
            </a: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642938" y="1500188"/>
            <a:ext cx="4572000" cy="275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protobuffer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message Person {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required int32 id = 1;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required string name = 2;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optional string email = 3;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Benchmarking 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Total Time ("total")</a:t>
            </a:r>
            <a:endParaRPr lang="en-US" sz="36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FED6D2-3F13-459F-8FC5-CB7B83A1ED4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571598" y="6000768"/>
            <a:ext cx="7572402" cy="3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j-ea"/>
                <a:ea typeface="+mj-ea"/>
              </a:rPr>
              <a:t>https</a:t>
            </a:r>
            <a:r>
              <a:rPr lang="en-US" dirty="0">
                <a:latin typeface="+mj-ea"/>
                <a:ea typeface="+mj-ea"/>
              </a:rPr>
              <a:t>://code.google.com/p/thrift-protobuf-compare/wiki/BenchmarkingV2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0485" name="内容占位符 8" descr="5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2875" y="1000125"/>
            <a:ext cx="8591550" cy="4786313"/>
          </a:xfrm>
        </p:spPr>
      </p:pic>
      <p:cxnSp>
        <p:nvCxnSpPr>
          <p:cNvPr id="8" name="直接箭头连接符 7"/>
          <p:cNvCxnSpPr/>
          <p:nvPr/>
        </p:nvCxnSpPr>
        <p:spPr>
          <a:xfrm flipV="1">
            <a:off x="2428860" y="1857364"/>
            <a:ext cx="1500198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28860" y="2571744"/>
            <a:ext cx="1571636" cy="357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0496" y="1571612"/>
            <a:ext cx="2643206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   6640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1934" y="2786059"/>
            <a:ext cx="214314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微软雅黑" pitchFamily="34" charset="-122"/>
                <a:ea typeface="微软雅黑" pitchFamily="34" charset="-122"/>
              </a:rPr>
              <a:t>thritf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  6817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内容占位符 6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928688"/>
            <a:ext cx="8591550" cy="478631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Benchmarking (</a:t>
            </a:r>
            <a:r>
              <a:rPr lang="en-US" dirty="0" smtClean="0"/>
              <a:t>Serialized Size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57C9CE6-DF1F-4E97-82BC-90471073AC9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00034" y="6000768"/>
            <a:ext cx="8358188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+mj-ea"/>
                <a:ea typeface="+mj-ea"/>
              </a:rPr>
              <a:t>https</a:t>
            </a:r>
            <a:r>
              <a:rPr lang="en-US" dirty="0">
                <a:latin typeface="+mj-ea"/>
                <a:ea typeface="+mj-ea"/>
              </a:rPr>
              <a:t>://code.google.com/p/thrift-protobuf-compare/wiki/BenchmarkingV2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86116" y="1857364"/>
            <a:ext cx="1714512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86116" y="2357430"/>
            <a:ext cx="1785950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1571612"/>
            <a:ext cx="2000264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protobuf</a:t>
            </a:r>
            <a:r>
              <a:rPr lang="en-US" b="1" dirty="0" smtClean="0"/>
              <a:t>   239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4" y="2786058"/>
            <a:ext cx="157163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thrift  240</a:t>
            </a:r>
            <a:endParaRPr lang="en-US" b="1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麦通原版通信协议</a:t>
            </a:r>
            <a:r>
              <a:rPr lang="en-US" altLang="zh-CN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结构示意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2DCD5F-FE97-482F-8E2D-73C7246A04C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1571604" y="42148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9187" y="20002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Bytes</a:t>
            </a:r>
            <a:endParaRPr lang="en-US" dirty="0"/>
          </a:p>
        </p:txBody>
      </p:sp>
      <p:sp>
        <p:nvSpPr>
          <p:cNvPr id="14" name="左大括号 13"/>
          <p:cNvSpPr/>
          <p:nvPr/>
        </p:nvSpPr>
        <p:spPr>
          <a:xfrm rot="16200000">
            <a:off x="1428724" y="1857363"/>
            <a:ext cx="642942" cy="2071703"/>
          </a:xfrm>
          <a:prstGeom prst="leftBrace">
            <a:avLst>
              <a:gd name="adj1" fmla="val 9814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14345" y="1928802"/>
            <a:ext cx="2071702" cy="50006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86047" y="1928802"/>
            <a:ext cx="5429288" cy="500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5179222" y="178571"/>
            <a:ext cx="642942" cy="5429289"/>
          </a:xfrm>
          <a:prstGeom prst="leftBrace">
            <a:avLst>
              <a:gd name="adj1" fmla="val 9814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5849" y="32861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包文头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2063" y="32861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包文体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421481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=“login”&gt;&lt;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=1234&gt;</a:t>
            </a:r>
          </a:p>
        </p:txBody>
      </p:sp>
      <p:sp>
        <p:nvSpPr>
          <p:cNvPr id="22" name="矩形 21"/>
          <p:cNvSpPr/>
          <p:nvPr/>
        </p:nvSpPr>
        <p:spPr>
          <a:xfrm>
            <a:off x="785786" y="4143380"/>
            <a:ext cx="2071702" cy="50006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857488" y="4143380"/>
            <a:ext cx="5429288" cy="500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42976" y="20002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86116" y="5643578"/>
            <a:ext cx="37449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报文头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文本格式的报文体</a:t>
            </a:r>
            <a:endParaRPr lang="en-US" dirty="0"/>
          </a:p>
        </p:txBody>
      </p:sp>
      <p:sp>
        <p:nvSpPr>
          <p:cNvPr id="26" name="下弧形箭头 25"/>
          <p:cNvSpPr/>
          <p:nvPr/>
        </p:nvSpPr>
        <p:spPr>
          <a:xfrm rot="2322039">
            <a:off x="1370440" y="5240469"/>
            <a:ext cx="1985833" cy="842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内容预览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麦通原版通信协议</a:t>
            </a:r>
            <a:r>
              <a:rPr lang="en-US" altLang="zh-CN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登录报文示例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2DCD5F-FE97-482F-8E2D-73C7246A04C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6629" name="矩形 5"/>
          <p:cNvSpPr>
            <a:spLocks noChangeArrowheads="1"/>
          </p:cNvSpPr>
          <p:nvPr/>
        </p:nvSpPr>
        <p:spPr bwMode="auto">
          <a:xfrm>
            <a:off x="642910" y="1285860"/>
            <a:ext cx="78581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服务器端收到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=“login”&gt;&lt;username="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"&gt;&lt;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服务器端发出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loginok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”&gt;&lt;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=1234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571472" y="3424198"/>
            <a:ext cx="771530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服务器端收到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=“GET_FRIEND_LIST”&gt;&lt;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=5580&gt;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服务器端发出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=“USER_ITEM”&gt;&lt;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=1234&gt;&lt;username=“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”&gt;&lt;nickname=“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zhang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=“USER_ITEM”&gt;&lt;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=1235&gt;&lt;username=“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&lt;nickname=“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=“USER_ITEM”&gt;&lt;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=1236&gt;&lt;username=“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wangwu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&lt;nickname=“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”&gt;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麦通原版通信协议</a:t>
            </a:r>
            <a:r>
              <a:rPr lang="en-US" altLang="zh-CN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聊天消息示例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2DCD5F-FE97-482F-8E2D-73C7246A04C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630" name="矩形 6"/>
          <p:cNvSpPr>
            <a:spLocks noChangeArrowheads="1"/>
          </p:cNvSpPr>
          <p:nvPr/>
        </p:nvSpPr>
        <p:spPr bwMode="auto">
          <a:xfrm>
            <a:off x="714348" y="1601822"/>
            <a:ext cx="814393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服务器端收到后存储并原样转发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=“message”&gt;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fromuid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=123&gt;&lt;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touid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=456&gt;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hi,how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are you?"&gt;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fontface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="Times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New Roman"&gt; 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fontsize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=12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fontcolor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=0xFF0002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fontflag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=12&gt;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文本协议  冗余度非常度</a:t>
            </a:r>
            <a:endParaRPr lang="en-US" altLang="zh-CN" dirty="0" smtClean="0"/>
          </a:p>
          <a:p>
            <a:r>
              <a:rPr lang="zh-CN" altLang="en-US" dirty="0" smtClean="0"/>
              <a:t>格式太单一  可扩展性非常差</a:t>
            </a:r>
            <a:endParaRPr lang="en-US" altLang="zh-CN" dirty="0" smtClean="0"/>
          </a:p>
          <a:p>
            <a:r>
              <a:rPr lang="zh-CN" altLang="en-US" dirty="0" smtClean="0"/>
              <a:t>自己开发  易用性差 稳定性差</a:t>
            </a:r>
            <a:endParaRPr lang="en-US" altLang="zh-CN" dirty="0" smtClean="0"/>
          </a:p>
          <a:p>
            <a:r>
              <a:rPr lang="zh-CN" altLang="en-US" dirty="0" smtClean="0"/>
              <a:t>分隔字符遍历查找  组包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解包效率低</a:t>
            </a:r>
            <a:endParaRPr lang="en-US" altLang="zh-CN" dirty="0" smtClean="0"/>
          </a:p>
          <a:p>
            <a:r>
              <a:rPr lang="zh-CN" altLang="en-US" dirty="0" smtClean="0"/>
              <a:t>没有校验  完整性无法保证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原版协议的问题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让你设计麦通的协议，你会怎么做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6" name="Picture 2" descr="F:\doc\jef\company\focus\FTF\引用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357694"/>
            <a:ext cx="1928826" cy="1878802"/>
          </a:xfrm>
          <a:prstGeom prst="rect">
            <a:avLst/>
          </a:prstGeom>
          <a:noFill/>
        </p:spPr>
      </p:pic>
      <p:sp>
        <p:nvSpPr>
          <p:cNvPr id="1028" name="AutoShape 4" descr="http://pic.baike.soso.com/p/20101001/bki-20101001162739-1179458508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bki-20101001162739-11794585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071678"/>
            <a:ext cx="2463379" cy="214314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报文体积大小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组包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解包效率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跨平台支持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易用性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易开发，易调试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安全性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完整性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可扩展性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互通性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标准化</a:t>
            </a:r>
            <a:endParaRPr 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协议设计要考虑哪些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A8C0F3-5FF0-45B5-864D-EB95C99B98FB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34B018-1B54-4A91-AAA0-5EBAEFA16C0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协议格式设计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2" name="矩形 6"/>
          <p:cNvSpPr>
            <a:spLocks noChangeArrowheads="1"/>
          </p:cNvSpPr>
          <p:nvPr/>
        </p:nvSpPr>
        <p:spPr bwMode="auto">
          <a:xfrm>
            <a:off x="3714744" y="5572140"/>
            <a:ext cx="1236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加密策略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29703" name="图片 3" descr="ques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464175"/>
            <a:ext cx="13938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472" y="1500174"/>
            <a:ext cx="150019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length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000240"/>
            <a:ext cx="150019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bitmap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00306"/>
            <a:ext cx="150019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298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uncompressed size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3000372"/>
            <a:ext cx="150019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000372"/>
            <a:ext cx="225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data format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3500438"/>
            <a:ext cx="150019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3500438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data name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4500570"/>
            <a:ext cx="150019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500570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check sum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4000504"/>
            <a:ext cx="150019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data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857620" y="2500306"/>
            <a:ext cx="3429024" cy="646331"/>
            <a:chOff x="3000364" y="3000372"/>
            <a:chExt cx="3429024" cy="646331"/>
          </a:xfrm>
        </p:grpSpPr>
        <p:grpSp>
          <p:nvGrpSpPr>
            <p:cNvPr id="37" name="组合 36"/>
            <p:cNvGrpSpPr/>
            <p:nvPr/>
          </p:nvGrpSpPr>
          <p:grpSpPr>
            <a:xfrm>
              <a:off x="3000364" y="3000372"/>
              <a:ext cx="3000396" cy="646331"/>
              <a:chOff x="3428992" y="3571876"/>
              <a:chExt cx="3000396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428992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7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57620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86248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14876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43504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72132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00760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000760" y="3000372"/>
              <a:ext cx="428628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57620" y="3143248"/>
            <a:ext cx="3429024" cy="646331"/>
            <a:chOff x="3000364" y="3000372"/>
            <a:chExt cx="3429024" cy="646331"/>
          </a:xfrm>
        </p:grpSpPr>
        <p:grpSp>
          <p:nvGrpSpPr>
            <p:cNvPr id="49" name="组合 36"/>
            <p:cNvGrpSpPr/>
            <p:nvPr/>
          </p:nvGrpSpPr>
          <p:grpSpPr>
            <a:xfrm>
              <a:off x="3000364" y="3000372"/>
              <a:ext cx="3000396" cy="646331"/>
              <a:chOff x="3428992" y="3571876"/>
              <a:chExt cx="3000396" cy="64633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428992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7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57620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86248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4876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43504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72132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00760" y="3571876"/>
                <a:ext cx="428628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en-US" sz="3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000760" y="3000372"/>
              <a:ext cx="428628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sz="3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左大括号 57"/>
          <p:cNvSpPr/>
          <p:nvPr/>
        </p:nvSpPr>
        <p:spPr>
          <a:xfrm rot="5400000">
            <a:off x="5375676" y="482183"/>
            <a:ext cx="392909" cy="342902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左大括号 58"/>
          <p:cNvSpPr/>
          <p:nvPr/>
        </p:nvSpPr>
        <p:spPr>
          <a:xfrm rot="16200000">
            <a:off x="6000761" y="3000370"/>
            <a:ext cx="428628" cy="21431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上弧形箭头 28"/>
          <p:cNvSpPr/>
          <p:nvPr/>
        </p:nvSpPr>
        <p:spPr>
          <a:xfrm>
            <a:off x="2000232" y="2000240"/>
            <a:ext cx="2286016" cy="3571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1" idx="2"/>
          </p:cNvCxnSpPr>
          <p:nvPr/>
        </p:nvCxnSpPr>
        <p:spPr>
          <a:xfrm rot="16200000" flipH="1">
            <a:off x="3859315" y="4002198"/>
            <a:ext cx="853867" cy="42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6200000" flipH="1">
            <a:off x="4357686" y="4000504"/>
            <a:ext cx="1285886" cy="857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000628" y="3786191"/>
            <a:ext cx="2143142" cy="1785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43240" y="4572008"/>
            <a:ext cx="346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has uncompressed size field ?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752" y="5000636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has data format field ?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00760" y="550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has check sum field ?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3438" y="142873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data name size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72198" y="4214818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extend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packetname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=login, username=“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”,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buFont typeface="Wingdings 3" pitchFamily="18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packetname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loginok,userid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=1234</a:t>
            </a:r>
          </a:p>
          <a:p>
            <a:pPr>
              <a:buFont typeface="Wingdings 3" pitchFamily="18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packetname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=userinfos,userinfo0,userinfo1,userinfo2,userinfo3…</a:t>
            </a:r>
          </a:p>
          <a:p>
            <a:pPr>
              <a:buFont typeface="Wingdings 3" pitchFamily="18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packetname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 content=“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hi,how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are you?”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B7DF0E-F548-452D-8636-FD8097780EA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通讯协议示例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压缩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用计算时间换取传输时间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减小不必要的传输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聊天消息格式使用默认值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减少发送次数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一次发送尽可能多的数据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en-US" dirty="0" smtClean="0"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报文体积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2F2C2E-702D-45F1-9989-68251F06C1CC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5" name="图片 4" descr="images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6929454" y="3929066"/>
            <a:ext cx="1743075" cy="261937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对客户端要求不是太严格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对移动端要求较严格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服务器端要求非常苛刻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en-US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应用优化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本地缓存 增量拉取 延迟拉取 取得结果前使用默认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61E2F91-DE57-434B-8821-7B9CF07C6C95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5" name="图片 4" descr="47281.jpg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43570" y="4572008"/>
            <a:ext cx="3012161" cy="200609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聊天消息性能基本测试元数据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357298"/>
            <a:ext cx="6715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message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FriendMessage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fromuid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=1;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touid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=2;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servermessageid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=3;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clientmessageid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=4;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servertime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=5;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clienttime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=6;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required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messagetype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=7;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string content =8;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fontdefault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=9;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string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fontface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=10;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fontsize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=11;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fontcolor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=12;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	optional uint32 </a:t>
            </a:r>
            <a:r>
              <a:rPr lang="en-US" b="1" dirty="0" err="1" smtClean="0">
                <a:latin typeface="微软雅黑" pitchFamily="34" charset="-122"/>
                <a:ea typeface="微软雅黑" pitchFamily="34" charset="-122"/>
              </a:rPr>
              <a:t>fontflag</a:t>
            </a: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=13;</a:t>
            </a:r>
          </a:p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4" descr="2013-08-13 00_49_35的屏幕截图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2910" y="2799681"/>
            <a:ext cx="7215238" cy="4058319"/>
          </a:xfrm>
        </p:spPr>
      </p:pic>
      <p:sp>
        <p:nvSpPr>
          <p:cNvPr id="3379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B261CAA-5CF3-43B3-81F1-429BBC0C619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聊天消息性能基本测试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642910" y="1285860"/>
            <a:ext cx="57150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CPU: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E3 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:  16G</a:t>
            </a: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9.0</a:t>
            </a: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虚拟机操作系统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: CentOS6.4_x86_64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内容占位符 4" descr="1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0" y="2143116"/>
            <a:ext cx="8591550" cy="3357586"/>
          </a:xfrm>
        </p:spPr>
      </p:pic>
      <p:sp>
        <p:nvSpPr>
          <p:cNvPr id="34819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4043EE-0ABB-4F27-A9BE-20FE796F2A3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43956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聊天消息性能测试结果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&amp; thrift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85720" y="1481329"/>
            <a:ext cx="8401080" cy="3662183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普通聊天软件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QQ ,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Gtalk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飞秋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商务聊天软件 麦通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旺旺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必须加密 使用成熟算法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(AES,3DES,RSA,SHA1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Font typeface="Wingdings 3" pitchFamily="18" charset="2"/>
              <a:buNone/>
            </a:pPr>
            <a:endParaRPr lang="en-US" dirty="0" smtClean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安全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CBAA4B-351C-49E3-AF04-388437F98D09}" type="slidenum">
              <a:rPr lang="en-US" altLang="zh-CN"/>
              <a:pPr/>
              <a:t>43</a:t>
            </a:fld>
            <a:endParaRPr lang="en-US" altLang="zh-CN"/>
          </a:p>
        </p:txBody>
      </p:sp>
      <p:pic>
        <p:nvPicPr>
          <p:cNvPr id="6" name="图片 5" descr="images (1).jpg"/>
          <p:cNvPicPr>
            <a:picLocks noChangeAspect="1"/>
          </p:cNvPicPr>
          <p:nvPr/>
        </p:nvPicPr>
        <p:blipFill>
          <a:blip r:embed="rId2">
            <a:lum bright="30000"/>
          </a:blip>
          <a:stretch>
            <a:fillRect/>
          </a:stretch>
        </p:blipFill>
        <p:spPr>
          <a:xfrm>
            <a:off x="6858016" y="3643314"/>
            <a:ext cx="1895475" cy="241935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消息的完整性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必须使用检验和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消息发送失败通知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消息发送成功回执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服务器回执 对方接收回执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endParaRPr lang="en-US" sz="4000" dirty="0">
              <a:solidFill>
                <a:schemeClr val="tx2">
                  <a:satMod val="2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C943B42-CD81-47B1-BC8D-0161840AFBD5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序列化协议替换，修改工作量有多大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报文中修改某些字段</a:t>
            </a:r>
            <a:endParaRPr 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可扩展性</a:t>
            </a: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31BE489-353C-4CB5-AF44-F08210129A5C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麦通原版通讯协议的优化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小结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051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chart_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714488"/>
            <a:ext cx="4500594" cy="450059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&amp; thrift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性能测试源码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 https://github.com/dungeonsnd</a:t>
            </a:r>
          </a:p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Email:   </a:t>
            </a:r>
          </a:p>
          <a:p>
            <a:pPr>
              <a:buNone/>
            </a:pPr>
            <a:r>
              <a:rPr lang="en-US" sz="20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 smtClean="0">
                <a:latin typeface="微软雅黑" pitchFamily="34" charset="-122"/>
                <a:ea typeface="微软雅黑" pitchFamily="34" charset="-122"/>
              </a:rPr>
              <a:t>dungeonsnd@126.com</a:t>
            </a:r>
            <a:endParaRPr lang="en-US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QQ:   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 smtClean="0">
                <a:latin typeface="微软雅黑" pitchFamily="34" charset="-122"/>
                <a:ea typeface="微软雅黑" pitchFamily="34" charset="-122"/>
              </a:rPr>
              <a:t>420554565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 Library Project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 https://github.com/dungeonsnd/cppfastdevelop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联系我</a:t>
            </a:r>
            <a:r>
              <a:rPr lang="en-US" altLang="zh-CN" dirty="0" smtClean="0"/>
              <a:t>/</a:t>
            </a:r>
            <a:r>
              <a:rPr lang="zh-CN" altLang="en-US" dirty="0" smtClean="0"/>
              <a:t>获取源码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会后交流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即时通讯（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Instant Messaging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文字信息，文件，语音与视频交流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MSN , QQ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，麦通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阿里旺旺，百度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Hi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，飞秋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是什么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anual-7-c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8" y="2071678"/>
            <a:ext cx="3480291" cy="29289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为焦点科技旗下平台用户提供即时、便捷、高效的沟通服务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manual-32-c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714488"/>
            <a:ext cx="3076169" cy="42862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3438" y="62865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http://im.trademessenger.com/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麦通群功能</a:t>
            </a: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内容占位符 7" descr="group-c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3760162" cy="4525962"/>
          </a:xfrm>
        </p:spPr>
      </p:pic>
      <p:pic>
        <p:nvPicPr>
          <p:cNvPr id="9" name="图片 8" descr="未命名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3050"/>
            <a:ext cx="4106391" cy="35099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M-show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500305"/>
            <a:ext cx="5572164" cy="41367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说了这么多，我们为什么要做麦通</a:t>
            </a:r>
            <a:r>
              <a:rPr lang="en-US" altLang="zh-CN" dirty="0" smtClean="0"/>
              <a:t>?</a:t>
            </a:r>
            <a:endParaRPr lang="en-US" dirty="0"/>
          </a:p>
        </p:txBody>
      </p:sp>
      <p:pic>
        <p:nvPicPr>
          <p:cNvPr id="5" name="图片 4" descr="未命名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429000"/>
            <a:ext cx="2486025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82" y="1428736"/>
            <a:ext cx="8929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麦通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专注于商务交流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特色功能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即时在线交流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帐号关联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消息记录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麦通群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内外部版</a:t>
            </a:r>
          </a:p>
          <a:p>
            <a:endParaRPr lang="en-US" dirty="0"/>
          </a:p>
        </p:txBody>
      </p:sp>
      <p:pic>
        <p:nvPicPr>
          <p:cNvPr id="7" name="图片 6" descr="下载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4572008"/>
            <a:ext cx="1500198" cy="150019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与麦通简介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麦通技术架构简介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应用层协议的概念及其设计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麦通原版通讯协议简介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麦通原版通讯协议优化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FA6-767E-45DB-88AE-8F9251961E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1423</TotalTime>
  <Words>1313</Words>
  <Application>Microsoft Office PowerPoint</Application>
  <PresentationFormat>全屏显示(4:3)</PresentationFormat>
  <Paragraphs>419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聚合</vt:lpstr>
      <vt:lpstr>分布式即时通讯软件架构设计与 麦通通讯协议优化</vt:lpstr>
      <vt:lpstr>幻灯片 2</vt:lpstr>
      <vt:lpstr>内容预览</vt:lpstr>
      <vt:lpstr>幻灯片 4</vt:lpstr>
      <vt:lpstr>IM是什么</vt:lpstr>
      <vt:lpstr>麦通---为焦点科技旗下平台用户提供即时、便捷、高效的沟通服务</vt:lpstr>
      <vt:lpstr>麦通群功能</vt:lpstr>
      <vt:lpstr>说了这么多，我们为什么要做麦通?</vt:lpstr>
      <vt:lpstr>幻灯片 9</vt:lpstr>
      <vt:lpstr>麦通发消息流程是怎么样的?</vt:lpstr>
      <vt:lpstr>消息转发与点对点传输</vt:lpstr>
      <vt:lpstr>麦通服务器架构v1(原Windows服务器)</vt:lpstr>
      <vt:lpstr>麦通服务器架构v2(原Linux服务器)</vt:lpstr>
      <vt:lpstr>麦通服务器架构v3(现网服务器)</vt:lpstr>
      <vt:lpstr>应用层架构图</vt:lpstr>
      <vt:lpstr>缓存层架构图</vt:lpstr>
      <vt:lpstr>数据层架构图</vt:lpstr>
      <vt:lpstr>幻灯片 18</vt:lpstr>
      <vt:lpstr>应用层协议的作用</vt:lpstr>
      <vt:lpstr>通信协议三个要素</vt:lpstr>
      <vt:lpstr>文本协议/二进制协议</vt:lpstr>
      <vt:lpstr>定长协议/结构化协议示例</vt:lpstr>
      <vt:lpstr>应用层协议举例: XML,JSON </vt:lpstr>
      <vt:lpstr>应用层协议举例: IS08583,TLV,KLV</vt:lpstr>
      <vt:lpstr>典型的应用层协议: protobuf &amp; thrift &amp; Avro </vt:lpstr>
      <vt:lpstr>Benchmarking Total Time ("total")</vt:lpstr>
      <vt:lpstr>Benchmarking (Serialized Size)</vt:lpstr>
      <vt:lpstr>幻灯片 28</vt:lpstr>
      <vt:lpstr>麦通原版通信协议—结构示意</vt:lpstr>
      <vt:lpstr>麦通原版通信协议—登录报文示例</vt:lpstr>
      <vt:lpstr>麦通原版通信协议—聊天消息示例</vt:lpstr>
      <vt:lpstr>原版协议的问题</vt:lpstr>
      <vt:lpstr>幻灯片 33</vt:lpstr>
      <vt:lpstr>让你设计麦通的协议，你会怎么做?</vt:lpstr>
      <vt:lpstr>IM协议设计要考虑哪些</vt:lpstr>
      <vt:lpstr>IM协议格式设计</vt:lpstr>
      <vt:lpstr>通讯协议示例</vt:lpstr>
      <vt:lpstr>报文体积 </vt:lpstr>
      <vt:lpstr>性能</vt:lpstr>
      <vt:lpstr>聊天消息性能基本测试元数据</vt:lpstr>
      <vt:lpstr>聊天消息性能基本测试—测试环境</vt:lpstr>
      <vt:lpstr>聊天消息性能测试结果(protobuf &amp; thrift )</vt:lpstr>
      <vt:lpstr>安全</vt:lpstr>
      <vt:lpstr>完整性</vt:lpstr>
      <vt:lpstr>可扩展性 </vt:lpstr>
      <vt:lpstr>小结</vt:lpstr>
      <vt:lpstr>幻灯片 47</vt:lpstr>
      <vt:lpstr>联系我/获取源码/会后交流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qiuwenchao</dc:creator>
  <cp:lastModifiedBy>Jeffery</cp:lastModifiedBy>
  <cp:revision>634</cp:revision>
  <dcterms:created xsi:type="dcterms:W3CDTF">2013-08-28T05:43:23Z</dcterms:created>
  <dcterms:modified xsi:type="dcterms:W3CDTF">2014-08-10T13:34:32Z</dcterms:modified>
</cp:coreProperties>
</file>