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96" r:id="rId5"/>
    <p:sldId id="297" r:id="rId6"/>
    <p:sldId id="298" r:id="rId7"/>
    <p:sldId id="299" r:id="rId8"/>
    <p:sldId id="300" r:id="rId9"/>
    <p:sldId id="301" r:id="rId10"/>
    <p:sldId id="281" r:id="rId11"/>
    <p:sldId id="277" r:id="rId12"/>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5" d="100"/>
          <a:sy n="155" d="100"/>
        </p:scale>
        <p:origin x="157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2" name="Holder 2"/>
          <p:cNvSpPr>
            <a:spLocks noGrp="1"/>
          </p:cNvSpPr>
          <p:nvPr>
            <p:ph type="title"/>
          </p:nvPr>
        </p:nvSpPr>
        <p:spPr>
          <a:xfrm>
            <a:off x="95300" y="59954"/>
            <a:ext cx="3186429" cy="24447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321894" y="866556"/>
            <a:ext cx="3659504" cy="186055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4/23/2025</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ungfundopt/Project_2_Ru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2.png"/><Relationship Id="rId2" Type="http://schemas.openxmlformats.org/officeDocument/2006/relationships/slide" Target="slide4.xml"/><Relationship Id="rId1" Type="http://schemas.openxmlformats.org/officeDocument/2006/relationships/slideLayout" Target="../slideLayouts/slideLayout5.xml"/><Relationship Id="rId6" Type="http://schemas.openxmlformats.org/officeDocument/2006/relationships/slide" Target="slide8.xml"/><Relationship Id="rId5" Type="http://schemas.openxmlformats.org/officeDocument/2006/relationships/slide" Target="slide9.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9994" y="101"/>
            <a:ext cx="360047" cy="539902"/>
          </a:xfrm>
          <a:prstGeom prst="rect">
            <a:avLst/>
          </a:prstGeom>
        </p:spPr>
      </p:pic>
      <p:sp>
        <p:nvSpPr>
          <p:cNvPr id="3" name="object 3"/>
          <p:cNvSpPr txBox="1"/>
          <p:nvPr/>
        </p:nvSpPr>
        <p:spPr>
          <a:xfrm>
            <a:off x="359994" y="1172121"/>
            <a:ext cx="3888104" cy="607060"/>
          </a:xfrm>
          <a:prstGeom prst="rect">
            <a:avLst/>
          </a:prstGeom>
          <a:solidFill>
            <a:srgbClr val="B20000"/>
          </a:solidFill>
        </p:spPr>
        <p:txBody>
          <a:bodyPr vert="horz" wrap="square" lIns="0" tIns="81280" rIns="0" bIns="0" rtlCol="0">
            <a:spAutoFit/>
          </a:bodyPr>
          <a:lstStyle/>
          <a:p>
            <a:pPr algn="ctr">
              <a:lnSpc>
                <a:spcPct val="100000"/>
              </a:lnSpc>
              <a:spcBef>
                <a:spcPts val="640"/>
              </a:spcBef>
            </a:pPr>
            <a:r>
              <a:rPr sz="1400" spc="60" dirty="0">
                <a:solidFill>
                  <a:srgbClr val="FFFFFF"/>
                </a:solidFill>
                <a:latin typeface="Tahoma"/>
                <a:cs typeface="Tahoma"/>
              </a:rPr>
              <a:t>BÁO</a:t>
            </a:r>
            <a:r>
              <a:rPr sz="1400" spc="35" dirty="0">
                <a:solidFill>
                  <a:srgbClr val="FFFFFF"/>
                </a:solidFill>
                <a:latin typeface="Tahoma"/>
                <a:cs typeface="Tahoma"/>
              </a:rPr>
              <a:t> </a:t>
            </a:r>
            <a:r>
              <a:rPr sz="1400" spc="50" dirty="0">
                <a:solidFill>
                  <a:srgbClr val="FFFFFF"/>
                </a:solidFill>
                <a:latin typeface="Tahoma"/>
                <a:cs typeface="Tahoma"/>
              </a:rPr>
              <a:t>CÁO</a:t>
            </a:r>
            <a:r>
              <a:rPr sz="1400" spc="35" dirty="0">
                <a:solidFill>
                  <a:srgbClr val="FFFFFF"/>
                </a:solidFill>
                <a:latin typeface="Tahoma"/>
                <a:cs typeface="Tahoma"/>
              </a:rPr>
              <a:t> </a:t>
            </a:r>
            <a:r>
              <a:rPr sz="1400" spc="70" dirty="0">
                <a:solidFill>
                  <a:srgbClr val="FFFFFF"/>
                </a:solidFill>
                <a:latin typeface="Tahoma"/>
                <a:cs typeface="Tahoma"/>
              </a:rPr>
              <a:t>PROJECT</a:t>
            </a:r>
            <a:r>
              <a:rPr sz="1400" spc="40" dirty="0">
                <a:solidFill>
                  <a:srgbClr val="FFFFFF"/>
                </a:solidFill>
                <a:latin typeface="Tahoma"/>
                <a:cs typeface="Tahoma"/>
              </a:rPr>
              <a:t> </a:t>
            </a:r>
            <a:r>
              <a:rPr sz="1400" spc="-50" dirty="0">
                <a:solidFill>
                  <a:srgbClr val="FFFFFF"/>
                </a:solidFill>
                <a:latin typeface="Tahoma"/>
                <a:cs typeface="Tahoma"/>
              </a:rPr>
              <a:t>2</a:t>
            </a:r>
            <a:endParaRPr sz="1400">
              <a:latin typeface="Tahoma"/>
              <a:cs typeface="Tahoma"/>
            </a:endParaRPr>
          </a:p>
          <a:p>
            <a:pPr algn="ctr">
              <a:lnSpc>
                <a:spcPct val="100000"/>
              </a:lnSpc>
              <a:spcBef>
                <a:spcPts val="334"/>
              </a:spcBef>
            </a:pPr>
            <a:r>
              <a:rPr sz="1100" dirty="0">
                <a:solidFill>
                  <a:srgbClr val="FFFFFF"/>
                </a:solidFill>
                <a:latin typeface="Tahoma"/>
                <a:cs typeface="Tahoma"/>
              </a:rPr>
              <a:t>Chủ</a:t>
            </a:r>
            <a:r>
              <a:rPr sz="1100" spc="-80" dirty="0">
                <a:solidFill>
                  <a:srgbClr val="FFFFFF"/>
                </a:solidFill>
                <a:latin typeface="Tahoma"/>
                <a:cs typeface="Tahoma"/>
              </a:rPr>
              <a:t> </a:t>
            </a:r>
            <a:r>
              <a:rPr sz="1100" spc="-30" dirty="0">
                <a:solidFill>
                  <a:srgbClr val="FFFFFF"/>
                </a:solidFill>
                <a:latin typeface="Tahoma"/>
                <a:cs typeface="Tahoma"/>
              </a:rPr>
              <a:t>đề:</a:t>
            </a:r>
            <a:r>
              <a:rPr sz="1100" spc="35" dirty="0">
                <a:solidFill>
                  <a:srgbClr val="FFFFFF"/>
                </a:solidFill>
                <a:latin typeface="Tahoma"/>
                <a:cs typeface="Tahoma"/>
              </a:rPr>
              <a:t> </a:t>
            </a:r>
            <a:r>
              <a:rPr sz="1100" spc="-20" dirty="0">
                <a:solidFill>
                  <a:srgbClr val="FFFFFF"/>
                </a:solidFill>
                <a:latin typeface="Tahoma"/>
                <a:cs typeface="Tahoma"/>
              </a:rPr>
              <a:t>Ngôn</a:t>
            </a:r>
            <a:r>
              <a:rPr sz="1100" spc="-60" dirty="0">
                <a:solidFill>
                  <a:srgbClr val="FFFFFF"/>
                </a:solidFill>
                <a:latin typeface="Tahoma"/>
                <a:cs typeface="Tahoma"/>
              </a:rPr>
              <a:t> </a:t>
            </a:r>
            <a:r>
              <a:rPr sz="1100" spc="-45" dirty="0">
                <a:solidFill>
                  <a:srgbClr val="FFFFFF"/>
                </a:solidFill>
                <a:latin typeface="Tahoma"/>
                <a:cs typeface="Tahoma"/>
              </a:rPr>
              <a:t>ngữ</a:t>
            </a:r>
            <a:r>
              <a:rPr sz="1100" spc="-40" dirty="0">
                <a:solidFill>
                  <a:srgbClr val="FFFFFF"/>
                </a:solidFill>
                <a:latin typeface="Tahoma"/>
                <a:cs typeface="Tahoma"/>
              </a:rPr>
              <a:t> </a:t>
            </a:r>
            <a:r>
              <a:rPr sz="1100" spc="-10" dirty="0">
                <a:solidFill>
                  <a:srgbClr val="FFFFFF"/>
                </a:solidFill>
                <a:latin typeface="Tahoma"/>
                <a:cs typeface="Tahoma"/>
              </a:rPr>
              <a:t>Rust</a:t>
            </a:r>
            <a:r>
              <a:rPr sz="1100" spc="-65" dirty="0">
                <a:solidFill>
                  <a:srgbClr val="FFFFFF"/>
                </a:solidFill>
                <a:latin typeface="Tahoma"/>
                <a:cs typeface="Tahoma"/>
              </a:rPr>
              <a:t> </a:t>
            </a:r>
            <a:r>
              <a:rPr sz="1100" dirty="0">
                <a:solidFill>
                  <a:srgbClr val="FFFFFF"/>
                </a:solidFill>
                <a:latin typeface="Tahoma"/>
                <a:cs typeface="Tahoma"/>
              </a:rPr>
              <a:t>và</a:t>
            </a:r>
            <a:r>
              <a:rPr sz="1100" spc="-60" dirty="0">
                <a:solidFill>
                  <a:srgbClr val="FFFFFF"/>
                </a:solidFill>
                <a:latin typeface="Tahoma"/>
                <a:cs typeface="Tahoma"/>
              </a:rPr>
              <a:t> </a:t>
            </a:r>
            <a:r>
              <a:rPr sz="1100" dirty="0">
                <a:solidFill>
                  <a:srgbClr val="FFFFFF"/>
                </a:solidFill>
                <a:latin typeface="Tahoma"/>
                <a:cs typeface="Tahoma"/>
              </a:rPr>
              <a:t>Bảo</a:t>
            </a:r>
            <a:r>
              <a:rPr sz="1100" spc="-60" dirty="0">
                <a:solidFill>
                  <a:srgbClr val="FFFFFF"/>
                </a:solidFill>
                <a:latin typeface="Tahoma"/>
                <a:cs typeface="Tahoma"/>
              </a:rPr>
              <a:t> </a:t>
            </a:r>
            <a:r>
              <a:rPr sz="1100" spc="-25" dirty="0">
                <a:solidFill>
                  <a:srgbClr val="FFFFFF"/>
                </a:solidFill>
                <a:latin typeface="Tahoma"/>
                <a:cs typeface="Tahoma"/>
              </a:rPr>
              <a:t>mật</a:t>
            </a:r>
            <a:endParaRPr sz="1100">
              <a:latin typeface="Tahoma"/>
              <a:cs typeface="Tahoma"/>
            </a:endParaRPr>
          </a:p>
        </p:txBody>
      </p:sp>
      <p:sp>
        <p:nvSpPr>
          <p:cNvPr id="4" name="object 4"/>
          <p:cNvSpPr txBox="1"/>
          <p:nvPr/>
        </p:nvSpPr>
        <p:spPr>
          <a:xfrm>
            <a:off x="631037" y="1995270"/>
            <a:ext cx="3346450" cy="1279068"/>
          </a:xfrm>
          <a:prstGeom prst="rect">
            <a:avLst/>
          </a:prstGeom>
        </p:spPr>
        <p:txBody>
          <a:bodyPr vert="horz" wrap="square" lIns="0" tIns="6985" rIns="0" bIns="0" rtlCol="0">
            <a:spAutoFit/>
          </a:bodyPr>
          <a:lstStyle/>
          <a:p>
            <a:pPr marL="462280" marR="454659" algn="ctr">
              <a:lnSpc>
                <a:spcPct val="102600"/>
              </a:lnSpc>
              <a:spcBef>
                <a:spcPts val="55"/>
              </a:spcBef>
            </a:pPr>
            <a:r>
              <a:rPr sz="1100" spc="-20" dirty="0">
                <a:latin typeface="Tahoma"/>
                <a:cs typeface="Tahoma"/>
              </a:rPr>
              <a:t>Giảng</a:t>
            </a:r>
            <a:r>
              <a:rPr sz="1100" spc="-65" dirty="0">
                <a:latin typeface="Tahoma"/>
                <a:cs typeface="Tahoma"/>
              </a:rPr>
              <a:t> </a:t>
            </a:r>
            <a:r>
              <a:rPr sz="1100" spc="-35" dirty="0">
                <a:latin typeface="Tahoma"/>
                <a:cs typeface="Tahoma"/>
              </a:rPr>
              <a:t>viên</a:t>
            </a:r>
            <a:r>
              <a:rPr sz="1100" spc="-40" dirty="0">
                <a:latin typeface="Tahoma"/>
                <a:cs typeface="Tahoma"/>
              </a:rPr>
              <a:t> </a:t>
            </a:r>
            <a:r>
              <a:rPr sz="1100" spc="-65" dirty="0">
                <a:latin typeface="Tahoma"/>
                <a:cs typeface="Tahoma"/>
              </a:rPr>
              <a:t>hướng</a:t>
            </a:r>
            <a:r>
              <a:rPr sz="1100" spc="-20" dirty="0">
                <a:latin typeface="Tahoma"/>
                <a:cs typeface="Tahoma"/>
              </a:rPr>
              <a:t> </a:t>
            </a:r>
            <a:r>
              <a:rPr sz="1100" spc="-25" dirty="0">
                <a:latin typeface="Tahoma"/>
                <a:cs typeface="Tahoma"/>
              </a:rPr>
              <a:t>dẫn:</a:t>
            </a:r>
            <a:r>
              <a:rPr sz="1100" spc="70" dirty="0">
                <a:latin typeface="Tahoma"/>
                <a:cs typeface="Tahoma"/>
              </a:rPr>
              <a:t> </a:t>
            </a:r>
            <a:r>
              <a:rPr sz="1100" spc="-55" dirty="0">
                <a:latin typeface="Tahoma"/>
                <a:cs typeface="Tahoma"/>
              </a:rPr>
              <a:t>Nguyễn</a:t>
            </a:r>
            <a:r>
              <a:rPr sz="1100" spc="-35" dirty="0">
                <a:latin typeface="Tahoma"/>
                <a:cs typeface="Tahoma"/>
              </a:rPr>
              <a:t> </a:t>
            </a:r>
            <a:r>
              <a:rPr sz="1100" dirty="0">
                <a:latin typeface="Tahoma"/>
                <a:cs typeface="Tahoma"/>
              </a:rPr>
              <a:t>Đức</a:t>
            </a:r>
            <a:r>
              <a:rPr sz="1100" spc="-40" dirty="0">
                <a:latin typeface="Tahoma"/>
                <a:cs typeface="Tahoma"/>
              </a:rPr>
              <a:t> </a:t>
            </a:r>
            <a:r>
              <a:rPr sz="1100" spc="-30" dirty="0">
                <a:latin typeface="Tahoma"/>
                <a:cs typeface="Tahoma"/>
              </a:rPr>
              <a:t>Toàn </a:t>
            </a:r>
            <a:r>
              <a:rPr sz="1100" spc="-10" dirty="0">
                <a:latin typeface="Tahoma"/>
                <a:cs typeface="Tahoma"/>
              </a:rPr>
              <a:t>Sinh</a:t>
            </a:r>
            <a:r>
              <a:rPr sz="1100" spc="-75" dirty="0">
                <a:latin typeface="Tahoma"/>
                <a:cs typeface="Tahoma"/>
              </a:rPr>
              <a:t> </a:t>
            </a:r>
            <a:r>
              <a:rPr sz="1100" spc="-25" dirty="0">
                <a:latin typeface="Tahoma"/>
                <a:cs typeface="Tahoma"/>
              </a:rPr>
              <a:t>viên:</a:t>
            </a:r>
            <a:r>
              <a:rPr sz="1100" spc="25" dirty="0">
                <a:latin typeface="Tahoma"/>
                <a:cs typeface="Tahoma"/>
              </a:rPr>
              <a:t> </a:t>
            </a:r>
            <a:r>
              <a:rPr sz="1100" dirty="0">
                <a:latin typeface="Tahoma"/>
                <a:cs typeface="Tahoma"/>
              </a:rPr>
              <a:t>Phạm</a:t>
            </a:r>
            <a:r>
              <a:rPr sz="1100" spc="-70" dirty="0">
                <a:latin typeface="Tahoma"/>
                <a:cs typeface="Tahoma"/>
              </a:rPr>
              <a:t> </a:t>
            </a:r>
            <a:r>
              <a:rPr sz="1100" spc="-20" dirty="0">
                <a:latin typeface="Tahoma"/>
                <a:cs typeface="Tahoma"/>
              </a:rPr>
              <a:t>Đặng</a:t>
            </a:r>
            <a:r>
              <a:rPr sz="1100" spc="-70" dirty="0">
                <a:latin typeface="Tahoma"/>
                <a:cs typeface="Tahoma"/>
              </a:rPr>
              <a:t> </a:t>
            </a:r>
            <a:r>
              <a:rPr sz="1100" dirty="0">
                <a:latin typeface="Tahoma"/>
                <a:cs typeface="Tahoma"/>
              </a:rPr>
              <a:t>Tấn</a:t>
            </a:r>
            <a:r>
              <a:rPr sz="1100" spc="-70" dirty="0">
                <a:latin typeface="Tahoma"/>
                <a:cs typeface="Tahoma"/>
              </a:rPr>
              <a:t> </a:t>
            </a:r>
            <a:r>
              <a:rPr sz="1100" spc="-20" dirty="0">
                <a:latin typeface="Tahoma"/>
                <a:cs typeface="Tahoma"/>
              </a:rPr>
              <a:t>Dũng</a:t>
            </a:r>
            <a:endParaRPr sz="1100" dirty="0">
              <a:latin typeface="Tahoma"/>
              <a:cs typeface="Tahoma"/>
            </a:endParaRPr>
          </a:p>
          <a:p>
            <a:pPr algn="ctr">
              <a:lnSpc>
                <a:spcPct val="100000"/>
              </a:lnSpc>
              <a:spcBef>
                <a:spcPts val="35"/>
              </a:spcBef>
            </a:pPr>
            <a:r>
              <a:rPr sz="1100" dirty="0">
                <a:latin typeface="Tahoma"/>
                <a:cs typeface="Tahoma"/>
              </a:rPr>
              <a:t>Mã</a:t>
            </a:r>
            <a:r>
              <a:rPr sz="1100" spc="-45" dirty="0">
                <a:latin typeface="Tahoma"/>
                <a:cs typeface="Tahoma"/>
              </a:rPr>
              <a:t> </a:t>
            </a:r>
            <a:r>
              <a:rPr sz="1100" spc="-30" dirty="0">
                <a:latin typeface="Tahoma"/>
                <a:cs typeface="Tahoma"/>
              </a:rPr>
              <a:t>số</a:t>
            </a:r>
            <a:r>
              <a:rPr sz="1100" spc="-40" dirty="0">
                <a:latin typeface="Tahoma"/>
                <a:cs typeface="Tahoma"/>
              </a:rPr>
              <a:t> </a:t>
            </a:r>
            <a:r>
              <a:rPr sz="1100" spc="-20" dirty="0">
                <a:latin typeface="Tahoma"/>
                <a:cs typeface="Tahoma"/>
              </a:rPr>
              <a:t>sinh</a:t>
            </a:r>
            <a:r>
              <a:rPr sz="1100" spc="-40" dirty="0">
                <a:latin typeface="Tahoma"/>
                <a:cs typeface="Tahoma"/>
              </a:rPr>
              <a:t> </a:t>
            </a:r>
            <a:r>
              <a:rPr sz="1100" spc="-25" dirty="0">
                <a:latin typeface="Tahoma"/>
                <a:cs typeface="Tahoma"/>
              </a:rPr>
              <a:t>viên:</a:t>
            </a:r>
            <a:r>
              <a:rPr sz="1100" spc="65" dirty="0">
                <a:latin typeface="Tahoma"/>
                <a:cs typeface="Tahoma"/>
              </a:rPr>
              <a:t> </a:t>
            </a:r>
            <a:r>
              <a:rPr sz="1100" spc="-10" dirty="0">
                <a:latin typeface="Tahoma"/>
                <a:cs typeface="Tahoma"/>
              </a:rPr>
              <a:t>20225569</a:t>
            </a:r>
            <a:endParaRPr sz="1100" dirty="0">
              <a:latin typeface="Tahoma"/>
              <a:cs typeface="Tahoma"/>
            </a:endParaRPr>
          </a:p>
          <a:p>
            <a:pPr marL="12700" marR="5080" indent="335280">
              <a:lnSpc>
                <a:spcPts val="950"/>
              </a:lnSpc>
              <a:spcBef>
                <a:spcPts val="1310"/>
              </a:spcBef>
            </a:pPr>
            <a:r>
              <a:rPr sz="800" dirty="0">
                <a:latin typeface="Arial MT"/>
                <a:cs typeface="Arial MT"/>
              </a:rPr>
              <a:t>HANOI</a:t>
            </a:r>
            <a:r>
              <a:rPr sz="800" spc="85" dirty="0">
                <a:latin typeface="Arial MT"/>
                <a:cs typeface="Arial MT"/>
              </a:rPr>
              <a:t> </a:t>
            </a:r>
            <a:r>
              <a:rPr sz="800" dirty="0">
                <a:latin typeface="Arial MT"/>
                <a:cs typeface="Arial MT"/>
              </a:rPr>
              <a:t>UNIVERSITY</a:t>
            </a:r>
            <a:r>
              <a:rPr sz="800" spc="85" dirty="0">
                <a:latin typeface="Arial MT"/>
                <a:cs typeface="Arial MT"/>
              </a:rPr>
              <a:t> </a:t>
            </a:r>
            <a:r>
              <a:rPr sz="800" dirty="0">
                <a:latin typeface="Arial MT"/>
                <a:cs typeface="Arial MT"/>
              </a:rPr>
              <a:t>OF</a:t>
            </a:r>
            <a:r>
              <a:rPr sz="800" spc="90" dirty="0">
                <a:latin typeface="Arial MT"/>
                <a:cs typeface="Arial MT"/>
              </a:rPr>
              <a:t> </a:t>
            </a:r>
            <a:r>
              <a:rPr sz="800" spc="-20" dirty="0">
                <a:latin typeface="Arial MT"/>
                <a:cs typeface="Arial MT"/>
              </a:rPr>
              <a:t>SCIENCE</a:t>
            </a:r>
            <a:r>
              <a:rPr sz="800" spc="85" dirty="0">
                <a:latin typeface="Arial MT"/>
                <a:cs typeface="Arial MT"/>
              </a:rPr>
              <a:t> </a:t>
            </a:r>
            <a:r>
              <a:rPr sz="800" dirty="0">
                <a:latin typeface="Arial MT"/>
                <a:cs typeface="Arial MT"/>
              </a:rPr>
              <a:t>AND</a:t>
            </a:r>
            <a:r>
              <a:rPr sz="800" spc="85" dirty="0">
                <a:latin typeface="Arial MT"/>
                <a:cs typeface="Arial MT"/>
              </a:rPr>
              <a:t> </a:t>
            </a:r>
            <a:r>
              <a:rPr sz="800" spc="-10" dirty="0">
                <a:latin typeface="Arial MT"/>
                <a:cs typeface="Arial MT"/>
              </a:rPr>
              <a:t>TECHNOLOGY </a:t>
            </a:r>
            <a:r>
              <a:rPr sz="800" dirty="0">
                <a:latin typeface="Arial MT"/>
                <a:cs typeface="Arial MT"/>
              </a:rPr>
              <a:t>SCHOOL</a:t>
            </a:r>
            <a:r>
              <a:rPr sz="800" spc="114" dirty="0">
                <a:latin typeface="Arial MT"/>
                <a:cs typeface="Arial MT"/>
              </a:rPr>
              <a:t> </a:t>
            </a:r>
            <a:r>
              <a:rPr sz="800" dirty="0">
                <a:latin typeface="Arial MT"/>
                <a:cs typeface="Arial MT"/>
              </a:rPr>
              <a:t>OF</a:t>
            </a:r>
            <a:r>
              <a:rPr sz="800" spc="114" dirty="0">
                <a:latin typeface="Arial MT"/>
                <a:cs typeface="Arial MT"/>
              </a:rPr>
              <a:t> </a:t>
            </a:r>
            <a:r>
              <a:rPr sz="800" dirty="0">
                <a:latin typeface="Arial MT"/>
                <a:cs typeface="Arial MT"/>
              </a:rPr>
              <a:t>INFORMATION</a:t>
            </a:r>
            <a:r>
              <a:rPr sz="800" spc="114" dirty="0">
                <a:latin typeface="Arial MT"/>
                <a:cs typeface="Arial MT"/>
              </a:rPr>
              <a:t> </a:t>
            </a:r>
            <a:r>
              <a:rPr sz="800" dirty="0">
                <a:latin typeface="Arial MT"/>
                <a:cs typeface="Arial MT"/>
              </a:rPr>
              <a:t>AND</a:t>
            </a:r>
            <a:r>
              <a:rPr sz="800" spc="120" dirty="0">
                <a:latin typeface="Arial MT"/>
                <a:cs typeface="Arial MT"/>
              </a:rPr>
              <a:t> </a:t>
            </a:r>
            <a:r>
              <a:rPr sz="800" dirty="0">
                <a:latin typeface="Arial MT"/>
                <a:cs typeface="Arial MT"/>
              </a:rPr>
              <a:t>COMMUNICATION</a:t>
            </a:r>
            <a:r>
              <a:rPr sz="800" spc="114" dirty="0">
                <a:latin typeface="Arial MT"/>
                <a:cs typeface="Arial MT"/>
              </a:rPr>
              <a:t> </a:t>
            </a:r>
            <a:r>
              <a:rPr sz="800" spc="-10" dirty="0">
                <a:latin typeface="Arial MT"/>
                <a:cs typeface="Arial MT"/>
              </a:rPr>
              <a:t>TECHNOLOGY</a:t>
            </a:r>
            <a:endParaRPr sz="800" dirty="0">
              <a:latin typeface="Arial MT"/>
              <a:cs typeface="Arial MT"/>
            </a:endParaRPr>
          </a:p>
          <a:p>
            <a:pPr>
              <a:lnSpc>
                <a:spcPct val="100000"/>
              </a:lnSpc>
              <a:spcBef>
                <a:spcPts val="254"/>
              </a:spcBef>
            </a:pPr>
            <a:endParaRPr sz="800" dirty="0">
              <a:latin typeface="Arial MT"/>
              <a:cs typeface="Arial MT"/>
            </a:endParaRPr>
          </a:p>
          <a:p>
            <a:pPr algn="ctr">
              <a:lnSpc>
                <a:spcPct val="100000"/>
              </a:lnSpc>
              <a:spcBef>
                <a:spcPts val="5"/>
              </a:spcBef>
            </a:pPr>
            <a:r>
              <a:rPr sz="1100" spc="-35" dirty="0" err="1">
                <a:latin typeface="Tahoma"/>
                <a:cs typeface="Tahoma"/>
              </a:rPr>
              <a:t>Ngày</a:t>
            </a:r>
            <a:r>
              <a:rPr sz="1100" spc="-45" dirty="0">
                <a:latin typeface="Tahoma"/>
                <a:cs typeface="Tahoma"/>
              </a:rPr>
              <a:t> </a:t>
            </a:r>
            <a:r>
              <a:rPr lang="en-US" sz="1100" spc="-20" dirty="0">
                <a:latin typeface="Tahoma"/>
                <a:cs typeface="Tahoma"/>
              </a:rPr>
              <a:t>26</a:t>
            </a:r>
            <a:r>
              <a:rPr sz="1100" spc="-45" dirty="0">
                <a:latin typeface="Tahoma"/>
                <a:cs typeface="Tahoma"/>
              </a:rPr>
              <a:t> </a:t>
            </a:r>
            <a:r>
              <a:rPr sz="1100" spc="-25" dirty="0">
                <a:latin typeface="Tahoma"/>
                <a:cs typeface="Tahoma"/>
              </a:rPr>
              <a:t>tháng</a:t>
            </a:r>
            <a:r>
              <a:rPr sz="1100" spc="-45" dirty="0">
                <a:latin typeface="Tahoma"/>
                <a:cs typeface="Tahoma"/>
              </a:rPr>
              <a:t> </a:t>
            </a:r>
            <a:r>
              <a:rPr sz="1100" dirty="0">
                <a:latin typeface="Tahoma"/>
                <a:cs typeface="Tahoma"/>
              </a:rPr>
              <a:t>3</a:t>
            </a:r>
            <a:r>
              <a:rPr sz="1100" spc="-45" dirty="0">
                <a:latin typeface="Tahoma"/>
                <a:cs typeface="Tahoma"/>
              </a:rPr>
              <a:t> </a:t>
            </a:r>
            <a:r>
              <a:rPr sz="1100" spc="-40" dirty="0">
                <a:latin typeface="Tahoma"/>
                <a:cs typeface="Tahoma"/>
              </a:rPr>
              <a:t>năm</a:t>
            </a:r>
            <a:r>
              <a:rPr sz="1100" spc="-45" dirty="0">
                <a:latin typeface="Tahoma"/>
                <a:cs typeface="Tahoma"/>
              </a:rPr>
              <a:t> </a:t>
            </a:r>
            <a:r>
              <a:rPr sz="1100" spc="-20" dirty="0">
                <a:latin typeface="Tahoma"/>
                <a:cs typeface="Tahoma"/>
              </a:rPr>
              <a:t>2025</a:t>
            </a:r>
            <a:endParaRPr sz="1100" dirty="0">
              <a:latin typeface="Tahoma"/>
              <a:cs typeface="Tahom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1933"/>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Conclusion</a:t>
            </a:r>
            <a:endParaRPr spc="-20" dirty="0"/>
          </a:p>
        </p:txBody>
      </p:sp>
      <p:sp>
        <p:nvSpPr>
          <p:cNvPr id="3" name="object 3"/>
          <p:cNvSpPr txBox="1">
            <a:spLocks noGrp="1"/>
          </p:cNvSpPr>
          <p:nvPr>
            <p:ph type="body" idx="1"/>
          </p:nvPr>
        </p:nvSpPr>
        <p:spPr>
          <a:xfrm>
            <a:off x="321894" y="866556"/>
            <a:ext cx="3659504" cy="670439"/>
          </a:xfrm>
          <a:prstGeom prst="rect">
            <a:avLst/>
          </a:prstGeom>
        </p:spPr>
        <p:txBody>
          <a:bodyPr vert="horz" wrap="square" lIns="0" tIns="55244" rIns="0" bIns="0" rtlCol="0">
            <a:spAutoFit/>
          </a:bodyPr>
          <a:lstStyle/>
          <a:p>
            <a:pPr marL="38100" marR="575945" indent="276860">
              <a:lnSpc>
                <a:spcPct val="125299"/>
              </a:lnSpc>
              <a:buClr>
                <a:srgbClr val="FF0000"/>
              </a:buClr>
              <a:buFont typeface="Lucida Sans Unicode"/>
              <a:buChar char="►"/>
              <a:tabLst>
                <a:tab pos="314960" algn="l"/>
              </a:tabLst>
            </a:pP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Link </a:t>
            </a:r>
            <a:r>
              <a:rPr kumimoji="0" lang="en-US" sz="1400" b="0" i="0" u="none" strike="noStrike" kern="0" cap="none" spc="0" normalizeH="0" baseline="0" noProof="0" dirty="0" err="1">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mã</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1400" b="0" i="0" u="none" strike="noStrike" kern="0" cap="none" spc="0" normalizeH="0" baseline="0" noProof="0" dirty="0" err="1">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nguồn</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ở: </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hlinkClick r:id="rId2"/>
              </a:rPr>
              <a:t>Project 2 Rust</a:t>
            </a:r>
            <a:endPar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8100" marR="575945">
              <a:lnSpc>
                <a:spcPct val="125299"/>
              </a:lnSpc>
              <a:buClr>
                <a:srgbClr val="FF0000"/>
              </a:buClr>
              <a:tabLst>
                <a:tab pos="314960" algn="l"/>
              </a:tabLst>
            </a:pPr>
            <a:endParaRPr lang="vi-VN" sz="1100" dirty="0"/>
          </a:p>
        </p:txBody>
      </p:sp>
    </p:spTree>
    <p:extLst>
      <p:ext uri="{BB962C8B-B14F-4D97-AF65-F5344CB8AC3E}">
        <p14:creationId xmlns:p14="http://schemas.microsoft.com/office/powerpoint/2010/main" val="2085031572"/>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E6361-7859-4F59-AF1A-199447DC031F}"/>
              </a:ext>
            </a:extLst>
          </p:cNvPr>
          <p:cNvSpPr txBox="1"/>
          <p:nvPr/>
        </p:nvSpPr>
        <p:spPr>
          <a:xfrm>
            <a:off x="400050" y="663575"/>
            <a:ext cx="3810000" cy="2046714"/>
          </a:xfrm>
          <a:prstGeom prst="rect">
            <a:avLst/>
          </a:prstGeom>
          <a:noFill/>
        </p:spPr>
        <p:txBody>
          <a:bodyPr wrap="square" rtlCol="0">
            <a:spAutoFit/>
          </a:bodyPr>
          <a:lstStyle/>
          <a:p>
            <a:pPr algn="ctr"/>
            <a:r>
              <a:rPr lang="en-US" b="1" dirty="0" err="1">
                <a:latin typeface="Tahoma" panose="020B0604030504040204" pitchFamily="34" charset="0"/>
                <a:ea typeface="Tahoma" panose="020B0604030504040204" pitchFamily="34" charset="0"/>
                <a:cs typeface="Tahoma" panose="020B0604030504040204" pitchFamily="34" charset="0"/>
              </a:rPr>
              <a:t>Tài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liệu</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tham</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khảo</a:t>
            </a:r>
            <a:endParaRPr lang="en-US" b="1" dirty="0">
              <a:latin typeface="Tahoma" panose="020B0604030504040204" pitchFamily="34" charset="0"/>
              <a:ea typeface="Tahoma" panose="020B0604030504040204" pitchFamily="34" charset="0"/>
              <a:cs typeface="Tahoma" panose="020B0604030504040204" pitchFamily="34" charset="0"/>
            </a:endParaRP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Sylvain </a:t>
            </a:r>
            <a:r>
              <a:rPr lang="en-US" sz="1400" dirty="0" err="1">
                <a:latin typeface="Tahoma" panose="020B0604030504040204" pitchFamily="34" charset="0"/>
                <a:ea typeface="Tahoma" panose="020B0604030504040204" pitchFamily="34" charset="0"/>
                <a:cs typeface="Tahoma" panose="020B0604030504040204" pitchFamily="34" charset="0"/>
              </a:rPr>
              <a:t>Kerkour</a:t>
            </a:r>
            <a:r>
              <a:rPr lang="en-US" sz="1400" dirty="0">
                <a:latin typeface="Tahoma" panose="020B0604030504040204" pitchFamily="34" charset="0"/>
                <a:ea typeface="Tahoma" panose="020B0604030504040204" pitchFamily="34" charset="0"/>
                <a:cs typeface="Tahoma" panose="020B0604030504040204" pitchFamily="34" charset="0"/>
              </a:rPr>
              <a:t>, Black Hat Rust.</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Tech With Tim, Rust Programming Tutorial</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Let’s Get Rusty, Rust Survival Guide</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algn="l"/>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81280" y="59954"/>
            <a:ext cx="623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Tahoma"/>
                <a:cs typeface="Tahoma"/>
              </a:rPr>
              <a:t>Outline</a:t>
            </a:r>
            <a:endParaRPr sz="1400" dirty="0">
              <a:latin typeface="Tahoma"/>
              <a:cs typeface="Tahoma"/>
            </a:endParaRPr>
          </a:p>
        </p:txBody>
      </p:sp>
      <p:sp>
        <p:nvSpPr>
          <p:cNvPr id="4" name="object 4"/>
          <p:cNvSpPr txBox="1"/>
          <p:nvPr/>
        </p:nvSpPr>
        <p:spPr>
          <a:xfrm>
            <a:off x="247650" y="587375"/>
            <a:ext cx="3733800" cy="1797352"/>
          </a:xfrm>
          <a:prstGeom prst="rect">
            <a:avLst/>
          </a:prstGeom>
        </p:spPr>
        <p:txBody>
          <a:bodyPr vert="horz" wrap="square" lIns="0" tIns="11430" rIns="0" bIns="0" rtlCol="0">
            <a:spAutoFit/>
          </a:bodyPr>
          <a:lstStyle/>
          <a:p>
            <a:pPr marL="12700">
              <a:lnSpc>
                <a:spcPct val="100000"/>
              </a:lnSpc>
              <a:spcBef>
                <a:spcPts val="90"/>
              </a:spcBef>
            </a:pPr>
            <a:r>
              <a:rPr sz="1100" spc="-40" dirty="0">
                <a:solidFill>
                  <a:srgbClr val="FF0000"/>
                </a:solidFill>
                <a:latin typeface="Tahoma"/>
                <a:cs typeface="Tahoma"/>
              </a:rPr>
              <a:t>Week</a:t>
            </a:r>
            <a:r>
              <a:rPr sz="1100" spc="-25" dirty="0">
                <a:solidFill>
                  <a:srgbClr val="FF0000"/>
                </a:solidFill>
                <a:latin typeface="Tahoma"/>
                <a:cs typeface="Tahoma"/>
              </a:rPr>
              <a:t> </a:t>
            </a:r>
            <a:r>
              <a:rPr lang="en-US" sz="1100" spc="-50" dirty="0">
                <a:solidFill>
                  <a:srgbClr val="FF0000"/>
                </a:solidFill>
                <a:latin typeface="Tahoma"/>
                <a:cs typeface="Tahoma"/>
              </a:rPr>
              <a:t>6</a:t>
            </a:r>
          </a:p>
          <a:p>
            <a:pPr marL="12700">
              <a:lnSpc>
                <a:spcPct val="100000"/>
              </a:lnSpc>
              <a:spcBef>
                <a:spcPts val="90"/>
              </a:spcBef>
            </a:pPr>
            <a:r>
              <a:rPr lang="en-US" sz="1100" dirty="0" err="1">
                <a:latin typeface="Tahoma"/>
                <a:cs typeface="Tahoma"/>
              </a:rPr>
              <a:t>Tuần</a:t>
            </a:r>
            <a:r>
              <a:rPr lang="en-US" sz="1100" dirty="0">
                <a:latin typeface="Tahoma"/>
                <a:cs typeface="Tahoma"/>
              </a:rPr>
              <a:t> </a:t>
            </a:r>
            <a:r>
              <a:rPr lang="en-US" sz="1100" dirty="0" err="1">
                <a:latin typeface="Tahoma"/>
                <a:cs typeface="Tahoma"/>
              </a:rPr>
              <a:t>thứ</a:t>
            </a:r>
            <a:r>
              <a:rPr lang="en-US" sz="1100" dirty="0">
                <a:latin typeface="Tahoma"/>
                <a:cs typeface="Tahoma"/>
              </a:rPr>
              <a:t> 6 </a:t>
            </a:r>
            <a:r>
              <a:rPr lang="en-US" sz="1100" dirty="0" err="1">
                <a:latin typeface="Tahoma"/>
                <a:cs typeface="Tahoma"/>
              </a:rPr>
              <a:t>em</a:t>
            </a:r>
            <a:r>
              <a:rPr lang="en-US" sz="1100" dirty="0">
                <a:latin typeface="Tahoma"/>
                <a:cs typeface="Tahoma"/>
              </a:rPr>
              <a:t> </a:t>
            </a:r>
            <a:r>
              <a:rPr lang="en-US" sz="1100" dirty="0" err="1">
                <a:latin typeface="Tahoma"/>
                <a:cs typeface="Tahoma"/>
              </a:rPr>
              <a:t>đã</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err="1">
                <a:latin typeface="Tahoma"/>
                <a:cs typeface="Tahoma"/>
              </a:rPr>
              <a:t>Tìm</a:t>
            </a:r>
            <a:r>
              <a:rPr lang="en-US" sz="1100" dirty="0">
                <a:latin typeface="Tahoma"/>
                <a:cs typeface="Tahoma"/>
              </a:rPr>
              <a:t> </a:t>
            </a:r>
            <a:r>
              <a:rPr lang="en-US" sz="1100" dirty="0" err="1">
                <a:latin typeface="Tahoma"/>
                <a:cs typeface="Tahoma"/>
              </a:rPr>
              <a:t>hiểu</a:t>
            </a:r>
            <a:r>
              <a:rPr lang="en-US" sz="1100" dirty="0">
                <a:latin typeface="Tahoma"/>
                <a:cs typeface="Tahoma"/>
              </a:rPr>
              <a:t> </a:t>
            </a:r>
            <a:r>
              <a:rPr lang="en-US" sz="1100" dirty="0" err="1">
                <a:latin typeface="Tahoma"/>
                <a:cs typeface="Tahoma"/>
              </a:rPr>
              <a:t>về</a:t>
            </a:r>
            <a:r>
              <a:rPr lang="en-US" sz="1100" dirty="0">
                <a:latin typeface="Tahoma"/>
                <a:cs typeface="Tahoma"/>
              </a:rPr>
              <a:t> </a:t>
            </a:r>
            <a:r>
              <a:rPr lang="en-US" sz="1100" dirty="0" err="1">
                <a:latin typeface="Tahoma"/>
                <a:cs typeface="Tahoma"/>
              </a:rPr>
              <a:t>EvilTwin</a:t>
            </a:r>
            <a:r>
              <a:rPr lang="en-US" sz="1100" dirty="0">
                <a:latin typeface="Tahoma"/>
                <a:cs typeface="Tahoma"/>
              </a:rPr>
              <a:t> attack:</a:t>
            </a:r>
          </a:p>
          <a:p>
            <a:pPr marL="241300" indent="-228600">
              <a:lnSpc>
                <a:spcPct val="100000"/>
              </a:lnSpc>
              <a:spcBef>
                <a:spcPts val="90"/>
              </a:spcBef>
              <a:buFont typeface="+mj-lt"/>
              <a:buAutoNum type="arabicPeriod"/>
            </a:pPr>
            <a:r>
              <a:rPr lang="en-US" sz="1100" dirty="0" err="1">
                <a:latin typeface="Tahoma"/>
                <a:cs typeface="Tahoma"/>
                <a:hlinkClick r:id="rId2" action="ppaction://hlinksldjump"/>
              </a:rPr>
              <a:t>Các</a:t>
            </a:r>
            <a:r>
              <a:rPr lang="en-US" sz="1100" dirty="0">
                <a:latin typeface="Tahoma"/>
                <a:cs typeface="Tahoma"/>
                <a:hlinkClick r:id="rId2" action="ppaction://hlinksldjump"/>
              </a:rPr>
              <a:t> </a:t>
            </a:r>
            <a:r>
              <a:rPr lang="en-US" sz="1100" dirty="0" err="1">
                <a:latin typeface="Tahoma"/>
                <a:cs typeface="Tahoma"/>
                <a:hlinkClick r:id="rId2" action="ppaction://hlinksldjump"/>
              </a:rPr>
              <a:t>công</a:t>
            </a:r>
            <a:r>
              <a:rPr lang="en-US" sz="1100" dirty="0">
                <a:latin typeface="Tahoma"/>
                <a:cs typeface="Tahoma"/>
                <a:hlinkClick r:id="rId2" action="ppaction://hlinksldjump"/>
              </a:rPr>
              <a:t> </a:t>
            </a:r>
            <a:r>
              <a:rPr lang="en-US" sz="1100" dirty="0" err="1">
                <a:latin typeface="Tahoma"/>
                <a:cs typeface="Tahoma"/>
                <a:hlinkClick r:id="rId2" action="ppaction://hlinksldjump"/>
              </a:rPr>
              <a:t>cụ</a:t>
            </a:r>
            <a:r>
              <a:rPr lang="en-US" sz="1100" dirty="0">
                <a:latin typeface="Tahoma"/>
                <a:cs typeface="Tahoma"/>
                <a:hlinkClick r:id="rId2" action="ppaction://hlinksldjump"/>
              </a:rPr>
              <a:t> </a:t>
            </a:r>
            <a:r>
              <a:rPr lang="en-US" sz="1100" dirty="0" err="1">
                <a:latin typeface="Tahoma"/>
                <a:cs typeface="Tahoma"/>
                <a:hlinkClick r:id="rId2" action="ppaction://hlinksldjump"/>
              </a:rPr>
              <a:t>cần</a:t>
            </a:r>
            <a:r>
              <a:rPr lang="en-US" sz="1100" dirty="0">
                <a:latin typeface="Tahoma"/>
                <a:cs typeface="Tahoma"/>
                <a:hlinkClick r:id="rId2" action="ppaction://hlinksldjump"/>
              </a:rPr>
              <a:t> </a:t>
            </a:r>
            <a:r>
              <a:rPr lang="en-US" sz="1100" dirty="0" err="1">
                <a:latin typeface="Tahoma"/>
                <a:cs typeface="Tahoma"/>
                <a:hlinkClick r:id="rId2" action="ppaction://hlinksldjump"/>
              </a:rPr>
              <a:t>có</a:t>
            </a:r>
            <a:endParaRPr lang="en-US" sz="1100" dirty="0">
              <a:latin typeface="Tahoma"/>
              <a:cs typeface="Tahoma"/>
            </a:endParaRPr>
          </a:p>
          <a:p>
            <a:pPr marL="241300" indent="-228600">
              <a:lnSpc>
                <a:spcPct val="100000"/>
              </a:lnSpc>
              <a:spcBef>
                <a:spcPts val="90"/>
              </a:spcBef>
              <a:buFont typeface="+mj-lt"/>
              <a:buAutoNum type="arabicPeriod"/>
            </a:pPr>
            <a:r>
              <a:rPr lang="en-US" sz="1100" dirty="0" err="1">
                <a:latin typeface="Tahoma"/>
                <a:cs typeface="Tahoma"/>
                <a:hlinkClick r:id="rId3" action="ppaction://hlinksldjump"/>
              </a:rPr>
              <a:t>Các</a:t>
            </a:r>
            <a:r>
              <a:rPr lang="en-US" sz="1100" dirty="0">
                <a:latin typeface="Tahoma"/>
                <a:cs typeface="Tahoma"/>
                <a:hlinkClick r:id="rId3" action="ppaction://hlinksldjump"/>
              </a:rPr>
              <a:t> crate Rust </a:t>
            </a:r>
            <a:r>
              <a:rPr lang="en-US" sz="1100" dirty="0" err="1">
                <a:latin typeface="Tahoma"/>
                <a:cs typeface="Tahoma"/>
                <a:hlinkClick r:id="rId3" action="ppaction://hlinksldjump"/>
              </a:rPr>
              <a:t>cần</a:t>
            </a:r>
            <a:r>
              <a:rPr lang="en-US" sz="1100" dirty="0">
                <a:latin typeface="Tahoma"/>
                <a:cs typeface="Tahoma"/>
                <a:hlinkClick r:id="rId3" action="ppaction://hlinksldjump"/>
              </a:rPr>
              <a:t> </a:t>
            </a:r>
            <a:r>
              <a:rPr lang="en-US" sz="1100" dirty="0" err="1">
                <a:latin typeface="Tahoma"/>
                <a:cs typeface="Tahoma"/>
                <a:hlinkClick r:id="rId3" action="ppaction://hlinksldjump"/>
              </a:rPr>
              <a:t>dùng</a:t>
            </a:r>
            <a:endParaRPr lang="en-US" sz="1100" dirty="0">
              <a:latin typeface="Tahoma"/>
              <a:cs typeface="Tahoma"/>
            </a:endParaRPr>
          </a:p>
          <a:p>
            <a:pPr marL="241300" indent="-228600">
              <a:lnSpc>
                <a:spcPct val="100000"/>
              </a:lnSpc>
              <a:spcBef>
                <a:spcPts val="90"/>
              </a:spcBef>
              <a:buFont typeface="+mj-lt"/>
              <a:buAutoNum type="arabicPeriod"/>
            </a:pPr>
            <a:r>
              <a:rPr lang="en-US" sz="1100" dirty="0" err="1">
                <a:latin typeface="Tahoma"/>
                <a:cs typeface="Tahoma"/>
                <a:hlinkClick r:id="rId4" action="ppaction://hlinksldjump"/>
              </a:rPr>
              <a:t>Các</a:t>
            </a:r>
            <a:r>
              <a:rPr lang="en-US" sz="1100" dirty="0">
                <a:latin typeface="Tahoma"/>
                <a:cs typeface="Tahoma"/>
                <a:hlinkClick r:id="rId4" action="ppaction://hlinksldjump"/>
              </a:rPr>
              <a:t> </a:t>
            </a:r>
            <a:r>
              <a:rPr lang="en-US" sz="1100" dirty="0" err="1">
                <a:latin typeface="Tahoma"/>
                <a:cs typeface="Tahoma"/>
                <a:hlinkClick r:id="rId4" action="ppaction://hlinksldjump"/>
              </a:rPr>
              <a:t>bước</a:t>
            </a:r>
            <a:r>
              <a:rPr lang="en-US" sz="1100" dirty="0">
                <a:latin typeface="Tahoma"/>
                <a:cs typeface="Tahoma"/>
                <a:hlinkClick r:id="rId4" action="ppaction://hlinksldjump"/>
              </a:rPr>
              <a:t> </a:t>
            </a:r>
            <a:r>
              <a:rPr lang="en-US" sz="1100" dirty="0" err="1">
                <a:latin typeface="Tahoma"/>
                <a:cs typeface="Tahoma"/>
                <a:hlinkClick r:id="rId4" action="ppaction://hlinksldjump"/>
              </a:rPr>
              <a:t>thực</a:t>
            </a:r>
            <a:r>
              <a:rPr lang="en-US" sz="1100" dirty="0">
                <a:latin typeface="Tahoma"/>
                <a:cs typeface="Tahoma"/>
                <a:hlinkClick r:id="rId4" action="ppaction://hlinksldjump"/>
              </a:rPr>
              <a:t> </a:t>
            </a:r>
            <a:r>
              <a:rPr lang="en-US" sz="1100" dirty="0" err="1">
                <a:latin typeface="Tahoma"/>
                <a:cs typeface="Tahoma"/>
                <a:hlinkClick r:id="rId4" action="ppaction://hlinksldjump"/>
              </a:rPr>
              <a:t>hiện</a:t>
            </a:r>
            <a:r>
              <a:rPr lang="en-US" sz="1100" dirty="0">
                <a:latin typeface="Tahoma"/>
                <a:cs typeface="Tahoma"/>
                <a:hlinkClick r:id="rId4" action="ppaction://hlinksldjump"/>
              </a:rPr>
              <a:t> </a:t>
            </a:r>
            <a:r>
              <a:rPr lang="en-US" sz="1100" dirty="0" err="1">
                <a:latin typeface="Tahoma"/>
                <a:cs typeface="Tahoma"/>
                <a:hlinkClick r:id="rId4" action="ppaction://hlinksldjump"/>
              </a:rPr>
              <a:t>chính</a:t>
            </a:r>
            <a:endParaRPr lang="en-US" sz="1100" dirty="0">
              <a:latin typeface="Tahoma"/>
              <a:cs typeface="Tahoma"/>
            </a:endParaRPr>
          </a:p>
          <a:p>
            <a:pPr marL="184150" indent="-171450">
              <a:lnSpc>
                <a:spcPct val="100000"/>
              </a:lnSpc>
              <a:spcBef>
                <a:spcPts val="90"/>
              </a:spcBef>
              <a:buFont typeface="Arial" panose="020B0604020202020204" pitchFamily="34" charset="0"/>
              <a:buChar char="•"/>
            </a:pPr>
            <a:r>
              <a:rPr lang="en-US" sz="1100" dirty="0">
                <a:latin typeface="Tahoma"/>
                <a:cs typeface="Tahoma"/>
              </a:rPr>
              <a:t>Remote key logger</a:t>
            </a:r>
          </a:p>
          <a:p>
            <a:pPr marL="184150" indent="-171450">
              <a:lnSpc>
                <a:spcPct val="100000"/>
              </a:lnSpc>
              <a:spcBef>
                <a:spcPts val="90"/>
              </a:spcBef>
              <a:buFont typeface="Arial" panose="020B0604020202020204" pitchFamily="34" charset="0"/>
              <a:buChar char="•"/>
            </a:pPr>
            <a:r>
              <a:rPr lang="en-US" sz="1100" dirty="0" err="1">
                <a:latin typeface="Tahoma"/>
                <a:cs typeface="Tahoma"/>
                <a:hlinkClick r:id="rId5" action="ppaction://hlinksldjump"/>
              </a:rPr>
              <a:t>Mã</a:t>
            </a:r>
            <a:r>
              <a:rPr lang="en-US" sz="1100" dirty="0">
                <a:latin typeface="Tahoma"/>
                <a:cs typeface="Tahoma"/>
                <a:hlinkClick r:id="rId5" action="ppaction://hlinksldjump"/>
              </a:rPr>
              <a:t> </a:t>
            </a:r>
            <a:r>
              <a:rPr lang="en-US" sz="1100" dirty="0" err="1">
                <a:latin typeface="Tahoma"/>
                <a:cs typeface="Tahoma"/>
                <a:hlinkClick r:id="rId5" action="ppaction://hlinksldjump"/>
              </a:rPr>
              <a:t>hóa</a:t>
            </a:r>
            <a:r>
              <a:rPr lang="en-US" sz="1100" dirty="0">
                <a:latin typeface="Tahoma"/>
                <a:cs typeface="Tahoma"/>
                <a:hlinkClick r:id="rId5" action="ppaction://hlinksldjump"/>
              </a:rPr>
              <a:t> </a:t>
            </a:r>
            <a:r>
              <a:rPr lang="en-US" sz="1100" dirty="0" err="1">
                <a:latin typeface="Tahoma"/>
                <a:cs typeface="Tahoma"/>
                <a:hlinkClick r:id="rId5" action="ppaction://hlinksldjump"/>
              </a:rPr>
              <a:t>truyền</a:t>
            </a:r>
            <a:r>
              <a:rPr lang="en-US" sz="1100" dirty="0">
                <a:latin typeface="Tahoma"/>
                <a:cs typeface="Tahoma"/>
                <a:hlinkClick r:id="rId5" action="ppaction://hlinksldjump"/>
              </a:rPr>
              <a:t> </a:t>
            </a:r>
            <a:r>
              <a:rPr lang="en-US" sz="1100" dirty="0" err="1">
                <a:latin typeface="Tahoma"/>
                <a:cs typeface="Tahoma"/>
                <a:hlinkClick r:id="rId5" action="ppaction://hlinksldjump"/>
              </a:rPr>
              <a:t>tải</a:t>
            </a:r>
            <a:r>
              <a:rPr lang="en-US" sz="1100" dirty="0">
                <a:latin typeface="Tahoma"/>
                <a:cs typeface="Tahoma"/>
                <a:hlinkClick r:id="rId5" action="ppaction://hlinksldjump"/>
              </a:rPr>
              <a:t> file an </a:t>
            </a:r>
            <a:r>
              <a:rPr lang="en-US" sz="1100" dirty="0" err="1">
                <a:latin typeface="Tahoma"/>
                <a:cs typeface="Tahoma"/>
                <a:hlinkClick r:id="rId5" action="ppaction://hlinksldjump"/>
              </a:rPr>
              <a:t>toàn</a:t>
            </a:r>
            <a:endParaRPr lang="en-US" sz="1100" dirty="0">
              <a:latin typeface="Tahoma"/>
              <a:cs typeface="Tahoma"/>
            </a:endParaRPr>
          </a:p>
          <a:p>
            <a:pPr marL="184150" indent="-171450">
              <a:lnSpc>
                <a:spcPct val="100000"/>
              </a:lnSpc>
              <a:spcBef>
                <a:spcPts val="90"/>
              </a:spcBef>
              <a:buFont typeface="Arial" panose="020B0604020202020204" pitchFamily="34" charset="0"/>
              <a:buChar char="•"/>
            </a:pPr>
            <a:r>
              <a:rPr lang="en-US" sz="1100" dirty="0">
                <a:latin typeface="Tahoma"/>
                <a:cs typeface="Tahoma"/>
                <a:hlinkClick r:id="rId6" action="ppaction://hlinksldjump"/>
              </a:rPr>
              <a:t>Timeline</a:t>
            </a:r>
            <a:endParaRPr sz="1100" dirty="0">
              <a:latin typeface="Tahoma"/>
              <a:cs typeface="Tahoma"/>
            </a:endParaRPr>
          </a:p>
          <a:p>
            <a:pPr marL="220345" marR="5080">
              <a:lnSpc>
                <a:spcPct val="102600"/>
              </a:lnSpc>
            </a:pPr>
            <a:endParaRPr lang="en-US" sz="1100" spc="-55" dirty="0">
              <a:latin typeface="Tahoma"/>
              <a:cs typeface="Tahoma"/>
            </a:endParaRPr>
          </a:p>
        </p:txBody>
      </p:sp>
      <p:pic>
        <p:nvPicPr>
          <p:cNvPr id="5" name="Picture 4">
            <a:extLst>
              <a:ext uri="{FF2B5EF4-FFF2-40B4-BE49-F238E27FC236}">
                <a16:creationId xmlns:a16="http://schemas.microsoft.com/office/drawing/2014/main" id="{7C27B90A-8811-4E3B-B8EC-B9CAC9E7DC29}"/>
              </a:ext>
            </a:extLst>
          </p:cNvPr>
          <p:cNvPicPr>
            <a:picLocks noChangeAspect="1"/>
          </p:cNvPicPr>
          <p:nvPr/>
        </p:nvPicPr>
        <p:blipFill>
          <a:blip r:embed="rId7"/>
          <a:stretch>
            <a:fillRect/>
          </a:stretch>
        </p:blipFill>
        <p:spPr>
          <a:xfrm>
            <a:off x="2381250" y="2198687"/>
            <a:ext cx="2257426" cy="1262063"/>
          </a:xfrm>
          <a:prstGeom prst="rect">
            <a:avLst/>
          </a:prstGeom>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spc="-30" dirty="0"/>
              <a:t>1.1</a:t>
            </a:r>
            <a:r>
              <a:rPr spc="-45" dirty="0"/>
              <a:t> </a:t>
            </a:r>
            <a:r>
              <a:rPr lang="en-US" spc="-40" dirty="0"/>
              <a:t>Dependencies</a:t>
            </a:r>
            <a:endParaRPr spc="-20" dirty="0"/>
          </a:p>
        </p:txBody>
      </p:sp>
      <p:sp>
        <p:nvSpPr>
          <p:cNvPr id="4" name="TextBox 3">
            <a:extLst>
              <a:ext uri="{FF2B5EF4-FFF2-40B4-BE49-F238E27FC236}">
                <a16:creationId xmlns:a16="http://schemas.microsoft.com/office/drawing/2014/main" id="{670458B5-8627-4F23-A586-3AB91384A35D}"/>
              </a:ext>
            </a:extLst>
          </p:cNvPr>
          <p:cNvSpPr txBox="1"/>
          <p:nvPr/>
        </p:nvSpPr>
        <p:spPr>
          <a:xfrm>
            <a:off x="-57150" y="361212"/>
            <a:ext cx="4248785" cy="2317366"/>
          </a:xfrm>
          <a:prstGeom prst="rect">
            <a:avLst/>
          </a:prstGeom>
          <a:noFill/>
        </p:spPr>
        <p:txBody>
          <a:bodyPr wrap="square" rtlCol="0">
            <a:spAutoFit/>
          </a:bodyPr>
          <a:lstStyle/>
          <a:p>
            <a:pPr marL="342900" marR="0" lvl="0" indent="-342900">
              <a:lnSpc>
                <a:spcPts val="1500"/>
              </a:lnSpc>
              <a:spcBef>
                <a:spcPts val="0"/>
              </a:spcBef>
              <a:spcAft>
                <a:spcPts val="225"/>
              </a:spcAft>
              <a:buSzPts val="1000"/>
              <a:buFont typeface="Symbol" panose="05050102010706020507" pitchFamily="18" charset="2"/>
              <a:buChar char=""/>
              <a:tabLst>
                <a:tab pos="457200" algn="l"/>
              </a:tabLst>
            </a:pP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Crate Rust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cần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dùng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cho</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công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cụ</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CLI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hỗ</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trợ</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a:t>
            </a:r>
            <a:endParaRPr lang="en-US" sz="1100" dirty="0">
              <a:effectLst/>
              <a:latin typeface="Tahoma" panose="020B0604030504040204" pitchFamily="34" charset="0"/>
              <a:ea typeface="Tahoma" panose="020B0604030504040204" pitchFamily="34" charset="0"/>
              <a:cs typeface="Tahoma" panose="020B0604030504040204" pitchFamily="34" charset="0"/>
            </a:endParaRPr>
          </a:p>
          <a:p>
            <a:pPr marL="742950" marR="0" lvl="1" indent="-285750">
              <a:lnSpc>
                <a:spcPts val="1500"/>
              </a:lnSpc>
              <a:spcBef>
                <a:spcPts val="0"/>
              </a:spcBef>
              <a:spcAft>
                <a:spcPts val="225"/>
              </a:spcAft>
              <a:buSzPts val="1000"/>
              <a:buFont typeface="Courier New" panose="02070309020205020404" pitchFamily="49" charset="0"/>
              <a:buChar char="o"/>
              <a:tabLst>
                <a:tab pos="914400" algn="l"/>
              </a:tabLst>
            </a:pP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clap: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Để</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xử</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lý</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các</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tham</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số</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dòng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lệnh</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nhận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SSID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mục</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tiêu</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a:t>
            </a:r>
            <a:endParaRPr lang="en-US" sz="1100" dirty="0">
              <a:effectLst/>
              <a:latin typeface="Tahoma" panose="020B0604030504040204" pitchFamily="34" charset="0"/>
              <a:ea typeface="Tahoma" panose="020B0604030504040204" pitchFamily="34" charset="0"/>
              <a:cs typeface="Tahoma" panose="020B0604030504040204" pitchFamily="34" charset="0"/>
            </a:endParaRPr>
          </a:p>
          <a:p>
            <a:pPr marL="742950" marR="0" lvl="1" indent="-285750">
              <a:lnSpc>
                <a:spcPts val="1500"/>
              </a:lnSpc>
              <a:spcBef>
                <a:spcPts val="0"/>
              </a:spcBef>
              <a:spcAft>
                <a:spcPts val="225"/>
              </a:spcAft>
              <a:buSzPts val="1000"/>
              <a:buFont typeface="Courier New" panose="02070309020205020404" pitchFamily="49" charset="0"/>
              <a:buChar char="o"/>
              <a:tabLst>
                <a:tab pos="914400" algn="l"/>
              </a:tabLst>
            </a:pP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std::fs: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Để</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làm</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việc</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với</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file,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ghi</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nội</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dung script shell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vào</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file.</a:t>
            </a:r>
            <a:endParaRPr lang="en-US" sz="1100" dirty="0">
              <a:effectLst/>
              <a:latin typeface="Tahoma" panose="020B0604030504040204" pitchFamily="34" charset="0"/>
              <a:ea typeface="Tahoma" panose="020B0604030504040204" pitchFamily="34" charset="0"/>
              <a:cs typeface="Tahoma" panose="020B0604030504040204" pitchFamily="34" charset="0"/>
            </a:endParaRPr>
          </a:p>
          <a:p>
            <a:pPr marL="742950" marR="0" lvl="1" indent="-285750">
              <a:lnSpc>
                <a:spcPts val="1500"/>
              </a:lnSpc>
              <a:spcBef>
                <a:spcPts val="0"/>
              </a:spcBef>
              <a:spcAft>
                <a:spcPts val="225"/>
              </a:spcAft>
              <a:buSzPts val="1000"/>
              <a:buFont typeface="Courier New" panose="02070309020205020404" pitchFamily="49" charset="0"/>
              <a:buChar char="o"/>
              <a:tabLst>
                <a:tab pos="914400" algn="l"/>
              </a:tabLst>
            </a:pP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std::</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fmt</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 format!: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Để</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định</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dạng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chuỗi</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tạo</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nội</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dung script shell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từ</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template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và</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SSID.</a:t>
            </a:r>
            <a:endParaRPr lang="en-US" sz="1100" dirty="0">
              <a:effectLst/>
              <a:latin typeface="Tahoma" panose="020B0604030504040204" pitchFamily="34" charset="0"/>
              <a:ea typeface="Tahoma" panose="020B0604030504040204" pitchFamily="34" charset="0"/>
              <a:cs typeface="Tahoma" panose="020B0604030504040204" pitchFamily="34" charset="0"/>
            </a:endParaRPr>
          </a:p>
          <a:p>
            <a:pPr marL="742950" marR="0" lvl="1" indent="-285750">
              <a:lnSpc>
                <a:spcPts val="1500"/>
              </a:lnSpc>
              <a:spcBef>
                <a:spcPts val="0"/>
              </a:spcBef>
              <a:spcAft>
                <a:spcPts val="225"/>
              </a:spcAft>
              <a:buSzPts val="1000"/>
              <a:buFont typeface="Courier New" panose="02070309020205020404" pitchFamily="49" charset="0"/>
              <a:buChar char="o"/>
              <a:tabLst>
                <a:tab pos="914400" algn="l"/>
              </a:tabLst>
            </a:pP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std::result::Result, anyhow: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Để</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xử</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lý</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lỗi</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một</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cách</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hiệu</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quả</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a:t>
            </a:r>
            <a:endParaRPr lang="en-US" sz="1100" dirty="0">
              <a:effectLst/>
              <a:latin typeface="Tahoma" panose="020B0604030504040204" pitchFamily="34" charset="0"/>
              <a:ea typeface="Tahoma" panose="020B0604030504040204" pitchFamily="34" charset="0"/>
              <a:cs typeface="Tahoma" panose="020B0604030504040204" pitchFamily="34" charset="0"/>
            </a:endParaRPr>
          </a:p>
          <a:p>
            <a:pPr marL="742950" marR="0" lvl="1" indent="-285750">
              <a:lnSpc>
                <a:spcPts val="1500"/>
              </a:lnSpc>
              <a:spcBef>
                <a:spcPts val="0"/>
              </a:spcBef>
              <a:spcAft>
                <a:spcPts val="225"/>
              </a:spcAft>
              <a:buSzPts val="1000"/>
              <a:buFont typeface="Courier New" panose="02070309020205020404" pitchFamily="49" charset="0"/>
              <a:buChar char="o"/>
              <a:tabLst>
                <a:tab pos="914400" algn="l"/>
              </a:tabLst>
            </a:pP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Tùy</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chọn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cho</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công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cụ</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phân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tích</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log):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Các</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crate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xử</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lý</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chuỗi</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nâng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cao</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có</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thể</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là</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regex (regex).</a:t>
            </a:r>
            <a:endParaRPr lang="en-US" sz="1100" dirty="0">
              <a:effectLst/>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spc="-30" dirty="0"/>
              <a:t>1.</a:t>
            </a:r>
            <a:r>
              <a:rPr lang="en-US" spc="-30" dirty="0"/>
              <a:t>2</a:t>
            </a:r>
            <a:r>
              <a:rPr spc="-45" dirty="0"/>
              <a:t> </a:t>
            </a:r>
            <a:r>
              <a:rPr lang="en-US" spc="-40" dirty="0" err="1"/>
              <a:t>Công</a:t>
            </a:r>
            <a:r>
              <a:rPr lang="en-US" spc="-40" dirty="0"/>
              <a:t> </a:t>
            </a:r>
            <a:r>
              <a:rPr lang="en-US" spc="-40" dirty="0" err="1"/>
              <a:t>cụ</a:t>
            </a:r>
            <a:r>
              <a:rPr lang="en-US" spc="-40" dirty="0"/>
              <a:t> </a:t>
            </a:r>
            <a:r>
              <a:rPr lang="en-US" spc="-40" dirty="0" err="1"/>
              <a:t>chính</a:t>
            </a:r>
            <a:endParaRPr spc="-20" dirty="0"/>
          </a:p>
        </p:txBody>
      </p:sp>
      <p:sp>
        <p:nvSpPr>
          <p:cNvPr id="4" name="TextBox 3">
            <a:extLst>
              <a:ext uri="{FF2B5EF4-FFF2-40B4-BE49-F238E27FC236}">
                <a16:creationId xmlns:a16="http://schemas.microsoft.com/office/drawing/2014/main" id="{670458B5-8627-4F23-A586-3AB91384A35D}"/>
              </a:ext>
            </a:extLst>
          </p:cNvPr>
          <p:cNvSpPr txBox="1"/>
          <p:nvPr/>
        </p:nvSpPr>
        <p:spPr>
          <a:xfrm>
            <a:off x="180657" y="644116"/>
            <a:ext cx="4248785" cy="1086259"/>
          </a:xfrm>
          <a:prstGeom prst="rect">
            <a:avLst/>
          </a:prstGeom>
          <a:noFill/>
        </p:spPr>
        <p:txBody>
          <a:bodyPr wrap="square" rtlCol="0">
            <a:spAutoFit/>
          </a:bodyPr>
          <a:lstStyle/>
          <a:p>
            <a:pPr marL="342900" marR="0" lvl="0" indent="-342900">
              <a:lnSpc>
                <a:spcPts val="1500"/>
              </a:lnSpc>
              <a:spcBef>
                <a:spcPts val="0"/>
              </a:spcBef>
              <a:spcAft>
                <a:spcPts val="225"/>
              </a:spcAft>
              <a:buSzPts val="1000"/>
              <a:buFont typeface="Symbol" panose="05050102010706020507" pitchFamily="18" charset="2"/>
              <a:buChar char=""/>
              <a:tabLst>
                <a:tab pos="457200" algn="l"/>
              </a:tabLst>
            </a:pP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Công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cụ</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hệ</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thống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hostapd</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dnsmasq</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iptables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hoặc</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nftables</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hệ</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điều</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hành</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Linux, card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WiFi</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hỗ</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trợ</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AP mode(raspberry pi(</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đồ</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án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a:t>
            </a:r>
          </a:p>
          <a:p>
            <a:pPr marL="342900" marR="0" lvl="0" indent="-342900">
              <a:lnSpc>
                <a:spcPts val="1500"/>
              </a:lnSpc>
              <a:spcBef>
                <a:spcPts val="0"/>
              </a:spcBef>
              <a:spcAft>
                <a:spcPts val="225"/>
              </a:spcAft>
              <a:buSzPts val="1000"/>
              <a:buFont typeface="Symbol" panose="05050102010706020507" pitchFamily="18" charset="2"/>
              <a:buChar char=""/>
              <a:tabLst>
                <a:tab pos="457200" algn="l"/>
              </a:tabLst>
            </a:pPr>
            <a:endPar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ts val="1500"/>
              </a:lnSpc>
              <a:spcBef>
                <a:spcPts val="0"/>
              </a:spcBef>
              <a:spcAft>
                <a:spcPts val="225"/>
              </a:spcAft>
              <a:buSzPts val="1000"/>
              <a:buFont typeface="Symbol" panose="05050102010706020507" pitchFamily="18" charset="2"/>
              <a:buChar char=""/>
              <a:tabLst>
                <a:tab pos="457200" algn="l"/>
              </a:tabLst>
            </a:pP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Máy</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chủ</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web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và</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script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thu</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thập</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log.</a:t>
            </a:r>
            <a:endParaRPr lang="en-US" sz="14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96417684"/>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a:t>
            </a:r>
            <a:r>
              <a:rPr lang="en-US" spc="-30" dirty="0"/>
              <a:t>1</a:t>
            </a:r>
            <a:r>
              <a:rPr spc="-45" dirty="0"/>
              <a:t> </a:t>
            </a:r>
            <a:r>
              <a:rPr lang="en-US" spc="-40" dirty="0" err="1"/>
              <a:t>Các</a:t>
            </a:r>
            <a:r>
              <a:rPr lang="en-US" spc="-40" dirty="0"/>
              <a:t> </a:t>
            </a:r>
            <a:r>
              <a:rPr lang="en-US" spc="-40" dirty="0" err="1"/>
              <a:t>bước</a:t>
            </a:r>
            <a:r>
              <a:rPr lang="en-US" spc="-40" dirty="0"/>
              <a:t> </a:t>
            </a:r>
            <a:r>
              <a:rPr lang="en-US" spc="-40" dirty="0" err="1"/>
              <a:t>thực</a:t>
            </a:r>
            <a:r>
              <a:rPr lang="en-US" spc="-40" dirty="0"/>
              <a:t> </a:t>
            </a:r>
            <a:r>
              <a:rPr lang="en-US" spc="-40" dirty="0" err="1"/>
              <a:t>hiện</a:t>
            </a:r>
            <a:r>
              <a:rPr lang="en-US" spc="-40" dirty="0"/>
              <a:t> </a:t>
            </a:r>
            <a:r>
              <a:rPr lang="en-US" spc="-40" dirty="0" err="1"/>
              <a:t>chính</a:t>
            </a:r>
            <a:endParaRPr spc="-20" dirty="0"/>
          </a:p>
        </p:txBody>
      </p:sp>
      <p:sp>
        <p:nvSpPr>
          <p:cNvPr id="4" name="TextBox 3">
            <a:extLst>
              <a:ext uri="{FF2B5EF4-FFF2-40B4-BE49-F238E27FC236}">
                <a16:creationId xmlns:a16="http://schemas.microsoft.com/office/drawing/2014/main" id="{670458B5-8627-4F23-A586-3AB91384A35D}"/>
              </a:ext>
            </a:extLst>
          </p:cNvPr>
          <p:cNvSpPr txBox="1"/>
          <p:nvPr/>
        </p:nvSpPr>
        <p:spPr>
          <a:xfrm>
            <a:off x="180657" y="644116"/>
            <a:ext cx="4248785" cy="2052037"/>
          </a:xfrm>
          <a:prstGeom prst="rect">
            <a:avLst/>
          </a:prstGeom>
          <a:noFill/>
        </p:spPr>
        <p:txBody>
          <a:bodyPr wrap="square" rtlCol="0">
            <a:spAutoFit/>
          </a:bodyPr>
          <a:lstStyle/>
          <a:p>
            <a:pPr marL="342900" marR="0" lvl="0" indent="-342900">
              <a:lnSpc>
                <a:spcPts val="1500"/>
              </a:lnSpc>
              <a:spcBef>
                <a:spcPts val="0"/>
              </a:spcBef>
              <a:spcAft>
                <a:spcPts val="225"/>
              </a:spcAft>
              <a:buFont typeface="+mj-lt"/>
              <a:buAutoNum type="arabicPeriod"/>
              <a:tabLst>
                <a:tab pos="457200" algn="l"/>
              </a:tabLst>
            </a:pPr>
            <a:r>
              <a:rPr lang="en-US" sz="1100">
                <a:solidFill>
                  <a:srgbClr val="1A1C1E"/>
                </a:solidFill>
                <a:effectLst/>
                <a:latin typeface="Tahoma" panose="020B0604030504040204" pitchFamily="34" charset="0"/>
                <a:ea typeface="Tahoma" panose="020B0604030504040204" pitchFamily="34" charset="0"/>
                <a:cs typeface="Tahoma" panose="020B0604030504040204" pitchFamily="34" charset="0"/>
              </a:rPr>
              <a:t>Chuẩn bị thiết bị: Cài đặt hệ điều hành Linux (ví dụ: Raspberry Pi OS Lite, Ubuntu) trên thiết bị có ít nhất một card WiFi hỗ trợ chế độ Access Point (AP mode) và một card mạng thứ hai (Ethernet hoặc WiFi khác) để quản lý và kết nối internet (nếu cần).</a:t>
            </a:r>
            <a:endParaRPr lang="en-US" sz="110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ts val="1500"/>
              </a:lnSpc>
              <a:spcBef>
                <a:spcPts val="0"/>
              </a:spcBef>
              <a:spcAft>
                <a:spcPts val="225"/>
              </a:spcAft>
              <a:buFont typeface="+mj-lt"/>
              <a:buAutoNum type="arabicPeriod"/>
              <a:tabLst>
                <a:tab pos="457200" algn="l"/>
              </a:tabLst>
            </a:pPr>
            <a:r>
              <a:rPr lang="en-US" sz="1100">
                <a:solidFill>
                  <a:srgbClr val="1A1C1E"/>
                </a:solidFill>
                <a:effectLst/>
                <a:latin typeface="Tahoma" panose="020B0604030504040204" pitchFamily="34" charset="0"/>
                <a:ea typeface="Tahoma" panose="020B0604030504040204" pitchFamily="34" charset="0"/>
                <a:cs typeface="Tahoma" panose="020B0604030504040204" pitchFamily="34" charset="0"/>
              </a:rPr>
              <a:t>Cấu hình Interface mạng: Gán địa chỉ IP tĩnh cho interface WiFi sẽ dùng làm AP giả.</a:t>
            </a:r>
            <a:endParaRPr lang="en-US" sz="110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ts val="1500"/>
              </a:lnSpc>
              <a:spcBef>
                <a:spcPts val="0"/>
              </a:spcBef>
              <a:spcAft>
                <a:spcPts val="225"/>
              </a:spcAft>
              <a:buFont typeface="+mj-lt"/>
              <a:buAutoNum type="arabicPeriod"/>
              <a:tabLst>
                <a:tab pos="457200" algn="l"/>
              </a:tabLst>
            </a:pPr>
            <a:r>
              <a:rPr lang="en-US" sz="1100">
                <a:solidFill>
                  <a:srgbClr val="1A1C1E"/>
                </a:solidFill>
                <a:effectLst/>
                <a:latin typeface="Tahoma" panose="020B0604030504040204" pitchFamily="34" charset="0"/>
                <a:ea typeface="Tahoma" panose="020B0604030504040204" pitchFamily="34" charset="0"/>
                <a:cs typeface="Tahoma" panose="020B0604030504040204" pitchFamily="34" charset="0"/>
              </a:rPr>
              <a:t>Thiết lập Access Point giả: Sử dụng công cụ hostapd để tạo điểm truy cập WiFi với SSID và cấu hình bảo mật giống với mạng WiFi thật muốn giả mạo.</a:t>
            </a:r>
            <a:endParaRPr lang="en-US" sz="110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2149101"/>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a:t>
            </a:r>
            <a:r>
              <a:rPr lang="en-US" spc="-30" dirty="0"/>
              <a:t>1</a:t>
            </a:r>
            <a:r>
              <a:rPr spc="-45" dirty="0"/>
              <a:t> </a:t>
            </a:r>
            <a:r>
              <a:rPr lang="en-US" spc="-40" dirty="0" err="1"/>
              <a:t>Các</a:t>
            </a:r>
            <a:r>
              <a:rPr lang="en-US" spc="-40" dirty="0"/>
              <a:t> </a:t>
            </a:r>
            <a:r>
              <a:rPr lang="en-US" spc="-40" dirty="0" err="1"/>
              <a:t>bước</a:t>
            </a:r>
            <a:r>
              <a:rPr lang="en-US" spc="-40" dirty="0"/>
              <a:t> </a:t>
            </a:r>
            <a:r>
              <a:rPr lang="en-US" spc="-40" dirty="0" err="1"/>
              <a:t>thực</a:t>
            </a:r>
            <a:r>
              <a:rPr lang="en-US" spc="-40" dirty="0"/>
              <a:t> </a:t>
            </a:r>
            <a:r>
              <a:rPr lang="en-US" spc="-40" dirty="0" err="1"/>
              <a:t>hiện</a:t>
            </a:r>
            <a:r>
              <a:rPr lang="en-US" spc="-40" dirty="0"/>
              <a:t> </a:t>
            </a:r>
            <a:r>
              <a:rPr lang="en-US" spc="-40" dirty="0" err="1"/>
              <a:t>chính</a:t>
            </a:r>
            <a:endParaRPr spc="-20" dirty="0"/>
          </a:p>
        </p:txBody>
      </p:sp>
      <p:sp>
        <p:nvSpPr>
          <p:cNvPr id="4" name="TextBox 3">
            <a:extLst>
              <a:ext uri="{FF2B5EF4-FFF2-40B4-BE49-F238E27FC236}">
                <a16:creationId xmlns:a16="http://schemas.microsoft.com/office/drawing/2014/main" id="{670458B5-8627-4F23-A586-3AB91384A35D}"/>
              </a:ext>
            </a:extLst>
          </p:cNvPr>
          <p:cNvSpPr txBox="1"/>
          <p:nvPr/>
        </p:nvSpPr>
        <p:spPr>
          <a:xfrm>
            <a:off x="180657" y="644116"/>
            <a:ext cx="4248785" cy="2436757"/>
          </a:xfrm>
          <a:prstGeom prst="rect">
            <a:avLst/>
          </a:prstGeom>
          <a:noFill/>
        </p:spPr>
        <p:txBody>
          <a:bodyPr wrap="square" rtlCol="0">
            <a:spAutoFit/>
          </a:bodyPr>
          <a:lstStyle/>
          <a:p>
            <a:pPr marL="342900" marR="0" lvl="0" indent="-342900">
              <a:lnSpc>
                <a:spcPts val="1500"/>
              </a:lnSpc>
              <a:spcBef>
                <a:spcPts val="0"/>
              </a:spcBef>
              <a:spcAft>
                <a:spcPts val="225"/>
              </a:spcAft>
              <a:buFont typeface="+mj-lt"/>
              <a:buAutoNum type="arabicPeriod" startAt="4"/>
              <a:tabLst>
                <a:tab pos="457200" algn="l"/>
              </a:tabLst>
            </a:pPr>
            <a:r>
              <a:rPr lang="en-US" sz="1100" dirty="0" err="1">
                <a:solidFill>
                  <a:srgbClr val="1A1C1E"/>
                </a:solidFill>
                <a:effectLst/>
                <a:latin typeface="Arial" panose="020B0604020202020204" pitchFamily="34" charset="0"/>
                <a:ea typeface="Times New Roman" panose="02020603050405020304" pitchFamily="18" charset="0"/>
              </a:rPr>
              <a:t>Thiết</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lập</a:t>
            </a:r>
            <a:r>
              <a:rPr lang="en-US" sz="1100" dirty="0">
                <a:solidFill>
                  <a:srgbClr val="1A1C1E"/>
                </a:solidFill>
                <a:effectLst/>
                <a:latin typeface="Arial" panose="020B0604020202020204" pitchFamily="34" charset="0"/>
                <a:ea typeface="Times New Roman" panose="02020603050405020304" pitchFamily="18" charset="0"/>
              </a:rPr>
              <a:t> DHCP </a:t>
            </a:r>
            <a:r>
              <a:rPr lang="en-US" sz="1100" dirty="0" err="1">
                <a:solidFill>
                  <a:srgbClr val="1A1C1E"/>
                </a:solidFill>
                <a:effectLst/>
                <a:latin typeface="Arial" panose="020B0604020202020204" pitchFamily="34" charset="0"/>
                <a:ea typeface="Times New Roman" panose="02020603050405020304" pitchFamily="18" charset="0"/>
              </a:rPr>
              <a:t>và</a:t>
            </a:r>
            <a:r>
              <a:rPr lang="en-US" sz="1100" dirty="0">
                <a:solidFill>
                  <a:srgbClr val="1A1C1E"/>
                </a:solidFill>
                <a:effectLst/>
                <a:latin typeface="Arial" panose="020B0604020202020204" pitchFamily="34" charset="0"/>
                <a:ea typeface="Times New Roman" panose="02020603050405020304" pitchFamily="18" charset="0"/>
              </a:rPr>
              <a:t> DNS </a:t>
            </a:r>
            <a:r>
              <a:rPr lang="en-US" sz="1100" dirty="0" err="1">
                <a:solidFill>
                  <a:srgbClr val="1A1C1E"/>
                </a:solidFill>
                <a:effectLst/>
                <a:latin typeface="Arial" panose="020B0604020202020204" pitchFamily="34" charset="0"/>
                <a:ea typeface="Times New Roman" panose="02020603050405020304" pitchFamily="18" charset="0"/>
              </a:rPr>
              <a:t>giả</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Sử</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dụng</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công</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cụ</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dnsmasq</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để</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cấp</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địa</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chỉ</a:t>
            </a:r>
            <a:r>
              <a:rPr lang="en-US" sz="1100" dirty="0">
                <a:solidFill>
                  <a:srgbClr val="1A1C1E"/>
                </a:solidFill>
                <a:effectLst/>
                <a:latin typeface="Arial" panose="020B0604020202020204" pitchFamily="34" charset="0"/>
                <a:ea typeface="Times New Roman" panose="02020603050405020304" pitchFamily="18" charset="0"/>
              </a:rPr>
              <a:t> IP </a:t>
            </a:r>
            <a:r>
              <a:rPr lang="en-US" sz="1100" dirty="0" err="1">
                <a:solidFill>
                  <a:srgbClr val="1A1C1E"/>
                </a:solidFill>
                <a:effectLst/>
                <a:latin typeface="Arial" panose="020B0604020202020204" pitchFamily="34" charset="0"/>
                <a:ea typeface="Times New Roman" panose="02020603050405020304" pitchFamily="18" charset="0"/>
              </a:rPr>
              <a:t>cho</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các</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thiết</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bị</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kết</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nối</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và</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chuyển</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hướng</a:t>
            </a:r>
            <a:r>
              <a:rPr lang="en-US" sz="1100" dirty="0">
                <a:solidFill>
                  <a:srgbClr val="1A1C1E"/>
                </a:solidFill>
                <a:effectLst/>
                <a:latin typeface="Arial" panose="020B0604020202020204" pitchFamily="34" charset="0"/>
                <a:ea typeface="Times New Roman" panose="02020603050405020304" pitchFamily="18" charset="0"/>
              </a:rPr>
              <a:t> (redirect) </a:t>
            </a:r>
            <a:r>
              <a:rPr lang="en-US" sz="1100" dirty="0" err="1">
                <a:solidFill>
                  <a:srgbClr val="1A1C1E"/>
                </a:solidFill>
                <a:effectLst/>
                <a:latin typeface="Arial" panose="020B0604020202020204" pitchFamily="34" charset="0"/>
                <a:ea typeface="Times New Roman" panose="02020603050405020304" pitchFamily="18" charset="0"/>
              </a:rPr>
              <a:t>tất</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cả</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các</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yêu</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cầu</a:t>
            </a:r>
            <a:r>
              <a:rPr lang="en-US" sz="1100" dirty="0">
                <a:solidFill>
                  <a:srgbClr val="1A1C1E"/>
                </a:solidFill>
                <a:effectLst/>
                <a:latin typeface="Arial" panose="020B0604020202020204" pitchFamily="34" charset="0"/>
                <a:ea typeface="Times New Roman" panose="02020603050405020304" pitchFamily="18" charset="0"/>
              </a:rPr>
              <a:t> DNS </a:t>
            </a:r>
            <a:r>
              <a:rPr lang="en-US" sz="1100" dirty="0" err="1">
                <a:solidFill>
                  <a:srgbClr val="1A1C1E"/>
                </a:solidFill>
                <a:effectLst/>
                <a:latin typeface="Arial" panose="020B0604020202020204" pitchFamily="34" charset="0"/>
                <a:ea typeface="Times New Roman" panose="02020603050405020304" pitchFamily="18" charset="0"/>
              </a:rPr>
              <a:t>về</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địa</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chỉ</a:t>
            </a:r>
            <a:r>
              <a:rPr lang="en-US" sz="1100" dirty="0">
                <a:solidFill>
                  <a:srgbClr val="1A1C1E"/>
                </a:solidFill>
                <a:effectLst/>
                <a:latin typeface="Arial" panose="020B0604020202020204" pitchFamily="34" charset="0"/>
                <a:ea typeface="Times New Roman" panose="02020603050405020304" pitchFamily="18" charset="0"/>
              </a:rPr>
              <a:t> IP </a:t>
            </a:r>
            <a:r>
              <a:rPr lang="en-US" sz="1100" dirty="0" err="1">
                <a:solidFill>
                  <a:srgbClr val="1A1C1E"/>
                </a:solidFill>
                <a:effectLst/>
                <a:latin typeface="Arial" panose="020B0604020202020204" pitchFamily="34" charset="0"/>
                <a:ea typeface="Times New Roman" panose="02020603050405020304" pitchFamily="18" charset="0"/>
              </a:rPr>
              <a:t>của</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thiết</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bị</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tấn</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công</a:t>
            </a:r>
            <a:r>
              <a:rPr lang="en-US" sz="1100" dirty="0">
                <a:solidFill>
                  <a:srgbClr val="1A1C1E"/>
                </a:solidFill>
                <a:effectLst/>
                <a:latin typeface="Arial" panose="020B0604020202020204" pitchFamily="34"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ts val="1500"/>
              </a:lnSpc>
              <a:spcBef>
                <a:spcPts val="0"/>
              </a:spcBef>
              <a:spcAft>
                <a:spcPts val="225"/>
              </a:spcAft>
              <a:buFont typeface="+mj-lt"/>
              <a:buAutoNum type="arabicPeriod" startAt="4"/>
              <a:tabLst>
                <a:tab pos="457200" algn="l"/>
              </a:tabLst>
            </a:pPr>
            <a:r>
              <a:rPr lang="en-US" sz="1100" dirty="0" err="1">
                <a:solidFill>
                  <a:srgbClr val="1A1C1E"/>
                </a:solidFill>
                <a:effectLst/>
                <a:latin typeface="Arial" panose="020B0604020202020204" pitchFamily="34" charset="0"/>
                <a:ea typeface="Times New Roman" panose="02020603050405020304" pitchFamily="18" charset="0"/>
              </a:rPr>
              <a:t>Cấu</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hình</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chuyển</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hướng</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lưu</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lượng</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Sử</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dụng</a:t>
            </a:r>
            <a:r>
              <a:rPr lang="en-US" sz="1100" dirty="0">
                <a:solidFill>
                  <a:srgbClr val="1A1C1E"/>
                </a:solidFill>
                <a:effectLst/>
                <a:latin typeface="Arial" panose="020B0604020202020204" pitchFamily="34" charset="0"/>
                <a:ea typeface="Times New Roman" panose="02020603050405020304" pitchFamily="18" charset="0"/>
              </a:rPr>
              <a:t> iptables (</a:t>
            </a:r>
            <a:r>
              <a:rPr lang="en-US" sz="1100" dirty="0" err="1">
                <a:solidFill>
                  <a:srgbClr val="1A1C1E"/>
                </a:solidFill>
                <a:effectLst/>
                <a:latin typeface="Arial" panose="020B0604020202020204" pitchFamily="34" charset="0"/>
                <a:ea typeface="Times New Roman" panose="02020603050405020304" pitchFamily="18" charset="0"/>
              </a:rPr>
              <a:t>hoặc</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nftables</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để</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cấu</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hình</a:t>
            </a:r>
            <a:r>
              <a:rPr lang="en-US" sz="1100" dirty="0">
                <a:solidFill>
                  <a:srgbClr val="1A1C1E"/>
                </a:solidFill>
                <a:effectLst/>
                <a:latin typeface="Arial" panose="020B0604020202020204" pitchFamily="34" charset="0"/>
                <a:ea typeface="Times New Roman" panose="02020603050405020304" pitchFamily="18" charset="0"/>
              </a:rPr>
              <a:t> firewall </a:t>
            </a:r>
            <a:r>
              <a:rPr lang="en-US" sz="1100" dirty="0" err="1">
                <a:solidFill>
                  <a:srgbClr val="1A1C1E"/>
                </a:solidFill>
                <a:effectLst/>
                <a:latin typeface="Arial" panose="020B0604020202020204" pitchFamily="34" charset="0"/>
                <a:ea typeface="Times New Roman" panose="02020603050405020304" pitchFamily="18" charset="0"/>
              </a:rPr>
              <a:t>và</a:t>
            </a:r>
            <a:r>
              <a:rPr lang="en-US" sz="1100" dirty="0">
                <a:solidFill>
                  <a:srgbClr val="1A1C1E"/>
                </a:solidFill>
                <a:effectLst/>
                <a:latin typeface="Arial" panose="020B0604020202020204" pitchFamily="34" charset="0"/>
                <a:ea typeface="Times New Roman" panose="02020603050405020304" pitchFamily="18" charset="0"/>
              </a:rPr>
              <a:t> NAT, </a:t>
            </a:r>
            <a:r>
              <a:rPr lang="en-US" sz="1100" dirty="0" err="1">
                <a:solidFill>
                  <a:srgbClr val="1A1C1E"/>
                </a:solidFill>
                <a:effectLst/>
                <a:latin typeface="Arial" panose="020B0604020202020204" pitchFamily="34" charset="0"/>
                <a:ea typeface="Times New Roman" panose="02020603050405020304" pitchFamily="18" charset="0"/>
              </a:rPr>
              <a:t>đặc</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biệt</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là</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chuyển</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hướng</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lưu</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lượng</a:t>
            </a:r>
            <a:r>
              <a:rPr lang="en-US" sz="1100" dirty="0">
                <a:solidFill>
                  <a:srgbClr val="1A1C1E"/>
                </a:solidFill>
                <a:effectLst/>
                <a:latin typeface="Arial" panose="020B0604020202020204" pitchFamily="34" charset="0"/>
                <a:ea typeface="Times New Roman" panose="02020603050405020304" pitchFamily="18" charset="0"/>
              </a:rPr>
              <a:t> HTTP (port 80) </a:t>
            </a:r>
            <a:r>
              <a:rPr lang="en-US" sz="1100" dirty="0" err="1">
                <a:solidFill>
                  <a:srgbClr val="1A1C1E"/>
                </a:solidFill>
                <a:effectLst/>
                <a:latin typeface="Arial" panose="020B0604020202020204" pitchFamily="34" charset="0"/>
                <a:ea typeface="Times New Roman" panose="02020603050405020304" pitchFamily="18" charset="0"/>
              </a:rPr>
              <a:t>từ</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các</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thiết</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bị</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kết</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nối</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đến</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máy</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chủ</a:t>
            </a:r>
            <a:r>
              <a:rPr lang="en-US" sz="1100" dirty="0">
                <a:solidFill>
                  <a:srgbClr val="1A1C1E"/>
                </a:solidFill>
                <a:effectLst/>
                <a:latin typeface="Arial" panose="020B0604020202020204" pitchFamily="34" charset="0"/>
                <a:ea typeface="Times New Roman" panose="02020603050405020304" pitchFamily="18" charset="0"/>
              </a:rPr>
              <a:t> web Captive Portal </a:t>
            </a:r>
            <a:r>
              <a:rPr lang="en-US" sz="1100" dirty="0" err="1">
                <a:solidFill>
                  <a:srgbClr val="1A1C1E"/>
                </a:solidFill>
                <a:effectLst/>
                <a:latin typeface="Arial" panose="020B0604020202020204" pitchFamily="34" charset="0"/>
                <a:ea typeface="Times New Roman" panose="02020603050405020304" pitchFamily="18" charset="0"/>
              </a:rPr>
              <a:t>chạy</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trên</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thiết</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bị</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tấn</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công</a:t>
            </a:r>
            <a:r>
              <a:rPr lang="en-US" sz="1100" dirty="0">
                <a:solidFill>
                  <a:srgbClr val="1A1C1E"/>
                </a:solidFill>
                <a:effectLst/>
                <a:latin typeface="Arial" panose="020B0604020202020204" pitchFamily="34"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ts val="1500"/>
              </a:lnSpc>
              <a:spcBef>
                <a:spcPts val="0"/>
              </a:spcBef>
              <a:spcAft>
                <a:spcPts val="225"/>
              </a:spcAft>
              <a:buFont typeface="+mj-lt"/>
              <a:buAutoNum type="arabicPeriod" startAt="4"/>
              <a:tabLst>
                <a:tab pos="457200" algn="l"/>
              </a:tabLst>
            </a:pPr>
            <a:r>
              <a:rPr lang="en-US" sz="1100" dirty="0" err="1">
                <a:solidFill>
                  <a:srgbClr val="1A1C1E"/>
                </a:solidFill>
                <a:effectLst/>
                <a:latin typeface="Arial" panose="020B0604020202020204" pitchFamily="34" charset="0"/>
                <a:ea typeface="Times New Roman" panose="02020603050405020304" pitchFamily="18" charset="0"/>
              </a:rPr>
              <a:t>Xây</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dựng</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máy</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chủ</a:t>
            </a:r>
            <a:r>
              <a:rPr lang="en-US" sz="1100" dirty="0">
                <a:solidFill>
                  <a:srgbClr val="1A1C1E"/>
                </a:solidFill>
                <a:effectLst/>
                <a:latin typeface="Arial" panose="020B0604020202020204" pitchFamily="34" charset="0"/>
                <a:ea typeface="Times New Roman" panose="02020603050405020304" pitchFamily="18" charset="0"/>
              </a:rPr>
              <a:t> web Captive Portal: </a:t>
            </a:r>
            <a:r>
              <a:rPr lang="en-US" sz="1100" dirty="0" err="1">
                <a:solidFill>
                  <a:srgbClr val="1A1C1E"/>
                </a:solidFill>
                <a:effectLst/>
                <a:latin typeface="Arial" panose="020B0604020202020204" pitchFamily="34" charset="0"/>
                <a:ea typeface="Times New Roman" panose="02020603050405020304" pitchFamily="18" charset="0"/>
              </a:rPr>
              <a:t>Tạo</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một</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máy</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chủ</a:t>
            </a:r>
            <a:r>
              <a:rPr lang="en-US" sz="1100" dirty="0">
                <a:solidFill>
                  <a:srgbClr val="1A1C1E"/>
                </a:solidFill>
                <a:effectLst/>
                <a:latin typeface="Arial" panose="020B0604020202020204" pitchFamily="34" charset="0"/>
                <a:ea typeface="Times New Roman" panose="02020603050405020304" pitchFamily="18" charset="0"/>
              </a:rPr>
              <a:t> web </a:t>
            </a:r>
            <a:r>
              <a:rPr lang="en-US" sz="1100" dirty="0" err="1">
                <a:solidFill>
                  <a:srgbClr val="1A1C1E"/>
                </a:solidFill>
                <a:effectLst/>
                <a:latin typeface="Arial" panose="020B0604020202020204" pitchFamily="34" charset="0"/>
                <a:ea typeface="Times New Roman" panose="02020603050405020304" pitchFamily="18" charset="0"/>
              </a:rPr>
              <a:t>đơn</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giản</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để</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phục</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vụ</a:t>
            </a:r>
            <a:r>
              <a:rPr lang="en-US" sz="1100" dirty="0">
                <a:solidFill>
                  <a:srgbClr val="1A1C1E"/>
                </a:solidFill>
                <a:effectLst/>
                <a:latin typeface="Arial" panose="020B0604020202020204" pitchFamily="34" charset="0"/>
                <a:ea typeface="Times New Roman" panose="02020603050405020304" pitchFamily="18" charset="0"/>
              </a:rPr>
              <a:t> file HTML </a:t>
            </a:r>
            <a:r>
              <a:rPr lang="en-US" sz="1100" dirty="0" err="1">
                <a:solidFill>
                  <a:srgbClr val="1A1C1E"/>
                </a:solidFill>
                <a:effectLst/>
                <a:latin typeface="Arial" panose="020B0604020202020204" pitchFamily="34" charset="0"/>
                <a:ea typeface="Times New Roman" panose="02020603050405020304" pitchFamily="18" charset="0"/>
              </a:rPr>
              <a:t>của</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trang</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đăng</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nhập</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giả</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và</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xử</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lý</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các</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yêu</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cầu</a:t>
            </a:r>
            <a:r>
              <a:rPr lang="en-US" sz="1100" dirty="0">
                <a:solidFill>
                  <a:srgbClr val="1A1C1E"/>
                </a:solidFill>
                <a:effectLst/>
                <a:latin typeface="Arial" panose="020B0604020202020204" pitchFamily="34" charset="0"/>
                <a:ea typeface="Times New Roman" panose="02020603050405020304" pitchFamily="18" charset="0"/>
              </a:rPr>
              <a:t> POST </a:t>
            </a:r>
            <a:r>
              <a:rPr lang="en-US" sz="1100" dirty="0" err="1">
                <a:solidFill>
                  <a:srgbClr val="1A1C1E"/>
                </a:solidFill>
                <a:effectLst/>
                <a:latin typeface="Arial" panose="020B0604020202020204" pitchFamily="34" charset="0"/>
                <a:ea typeface="Times New Roman" panose="02020603050405020304" pitchFamily="18" charset="0"/>
              </a:rPr>
              <a:t>chứa</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thông</a:t>
            </a:r>
            <a:r>
              <a:rPr lang="en-US" sz="1100" dirty="0">
                <a:solidFill>
                  <a:srgbClr val="1A1C1E"/>
                </a:solidFill>
                <a:effectLst/>
                <a:latin typeface="Arial" panose="020B0604020202020204" pitchFamily="34" charset="0"/>
                <a:ea typeface="Times New Roman" panose="02020603050405020304" pitchFamily="18" charset="0"/>
              </a:rPr>
              <a:t> tin </a:t>
            </a:r>
            <a:r>
              <a:rPr lang="en-US" sz="1100" dirty="0" err="1">
                <a:solidFill>
                  <a:srgbClr val="1A1C1E"/>
                </a:solidFill>
                <a:effectLst/>
                <a:latin typeface="Arial" panose="020B0604020202020204" pitchFamily="34" charset="0"/>
                <a:ea typeface="Times New Roman" panose="02020603050405020304" pitchFamily="18" charset="0"/>
              </a:rPr>
              <a:t>đăng</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nhập</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ghi</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thông</a:t>
            </a:r>
            <a:r>
              <a:rPr lang="en-US" sz="1100" dirty="0">
                <a:solidFill>
                  <a:srgbClr val="1A1C1E"/>
                </a:solidFill>
                <a:effectLst/>
                <a:latin typeface="Arial" panose="020B0604020202020204" pitchFamily="34" charset="0"/>
                <a:ea typeface="Times New Roman" panose="02020603050405020304" pitchFamily="18" charset="0"/>
              </a:rPr>
              <a:t> tin </a:t>
            </a:r>
            <a:r>
              <a:rPr lang="en-US" sz="1100" dirty="0" err="1">
                <a:solidFill>
                  <a:srgbClr val="1A1C1E"/>
                </a:solidFill>
                <a:effectLst/>
                <a:latin typeface="Arial" panose="020B0604020202020204" pitchFamily="34" charset="0"/>
                <a:ea typeface="Times New Roman" panose="02020603050405020304" pitchFamily="18" charset="0"/>
              </a:rPr>
              <a:t>này</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vào</a:t>
            </a:r>
            <a:r>
              <a:rPr lang="en-US" sz="1100" dirty="0">
                <a:solidFill>
                  <a:srgbClr val="1A1C1E"/>
                </a:solidFill>
                <a:effectLst/>
                <a:latin typeface="Arial" panose="020B0604020202020204" pitchFamily="34" charset="0"/>
                <a:ea typeface="Times New Roman" panose="02020603050405020304" pitchFamily="18" charset="0"/>
              </a:rPr>
              <a:t> file.</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2213036"/>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a:t>
            </a:r>
            <a:r>
              <a:rPr lang="en-US" spc="-30" dirty="0"/>
              <a:t>1</a:t>
            </a:r>
            <a:r>
              <a:rPr spc="-45" dirty="0"/>
              <a:t> </a:t>
            </a:r>
            <a:r>
              <a:rPr lang="en-US" spc="-40" dirty="0" err="1"/>
              <a:t>Các</a:t>
            </a:r>
            <a:r>
              <a:rPr lang="en-US" spc="-40" dirty="0"/>
              <a:t> </a:t>
            </a:r>
            <a:r>
              <a:rPr lang="en-US" spc="-40" dirty="0" err="1"/>
              <a:t>bước</a:t>
            </a:r>
            <a:r>
              <a:rPr lang="en-US" spc="-40" dirty="0"/>
              <a:t> </a:t>
            </a:r>
            <a:r>
              <a:rPr lang="en-US" spc="-40" dirty="0" err="1"/>
              <a:t>thực</a:t>
            </a:r>
            <a:r>
              <a:rPr lang="en-US" spc="-40" dirty="0"/>
              <a:t> </a:t>
            </a:r>
            <a:r>
              <a:rPr lang="en-US" spc="-40" dirty="0" err="1"/>
              <a:t>hiện</a:t>
            </a:r>
            <a:r>
              <a:rPr lang="en-US" spc="-40" dirty="0"/>
              <a:t> </a:t>
            </a:r>
            <a:r>
              <a:rPr lang="en-US" spc="-40" dirty="0" err="1"/>
              <a:t>chính</a:t>
            </a:r>
            <a:endParaRPr spc="-20" dirty="0"/>
          </a:p>
        </p:txBody>
      </p:sp>
      <p:sp>
        <p:nvSpPr>
          <p:cNvPr id="4" name="TextBox 3">
            <a:extLst>
              <a:ext uri="{FF2B5EF4-FFF2-40B4-BE49-F238E27FC236}">
                <a16:creationId xmlns:a16="http://schemas.microsoft.com/office/drawing/2014/main" id="{670458B5-8627-4F23-A586-3AB91384A35D}"/>
              </a:ext>
            </a:extLst>
          </p:cNvPr>
          <p:cNvSpPr txBox="1"/>
          <p:nvPr/>
        </p:nvSpPr>
        <p:spPr>
          <a:xfrm>
            <a:off x="180657" y="644116"/>
            <a:ext cx="4248785" cy="1855701"/>
          </a:xfrm>
          <a:prstGeom prst="rect">
            <a:avLst/>
          </a:prstGeom>
          <a:noFill/>
        </p:spPr>
        <p:txBody>
          <a:bodyPr wrap="square" rtlCol="0">
            <a:spAutoFit/>
          </a:bodyPr>
          <a:lstStyle/>
          <a:p>
            <a:pPr marL="342900" marR="0" lvl="0" indent="-342900">
              <a:lnSpc>
                <a:spcPts val="1500"/>
              </a:lnSpc>
              <a:spcBef>
                <a:spcPts val="0"/>
              </a:spcBef>
              <a:spcAft>
                <a:spcPts val="225"/>
              </a:spcAft>
              <a:buFont typeface="+mj-lt"/>
              <a:buAutoNum type="arabicPeriod" startAt="7"/>
              <a:tabLst>
                <a:tab pos="457200" algn="l"/>
              </a:tabLst>
            </a:pP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Phát</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triển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công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cụ</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Rust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hỗ</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trợ</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Xây</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dựng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một</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công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cụ</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CLI Rust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để</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nhận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SSID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mục</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tiêu</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làm</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input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và</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tự</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động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tạo</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file script shell (evil_twin.sh)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chứa</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các</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lệnh</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cấu</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hình</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hostapd</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dnsmasq</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iptables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đã</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điền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sẵn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SSID.</a:t>
            </a:r>
            <a:endParaRPr lang="en-US" sz="1100"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ts val="1500"/>
              </a:lnSpc>
              <a:spcBef>
                <a:spcPts val="0"/>
              </a:spcBef>
              <a:spcAft>
                <a:spcPts val="225"/>
              </a:spcAft>
              <a:buFont typeface="+mj-lt"/>
              <a:buAutoNum type="arabicPeriod" startAt="7"/>
              <a:tabLst>
                <a:tab pos="457200" algn="l"/>
              </a:tabLst>
            </a:pP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Thực</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thi</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tấn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công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Chạy</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script shell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cấu</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hình</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mạng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và</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máy</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chủ</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web Captive Portal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trên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thiết</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bị</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tấn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công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a:t>
            </a:r>
            <a:endParaRPr lang="en-US" sz="1100"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ts val="1500"/>
              </a:lnSpc>
              <a:spcBef>
                <a:spcPts val="0"/>
              </a:spcBef>
              <a:spcAft>
                <a:spcPts val="225"/>
              </a:spcAft>
              <a:buFont typeface="+mj-lt"/>
              <a:buAutoNum type="arabicPeriod" startAt="7"/>
              <a:tabLst>
                <a:tab pos="457200" algn="l"/>
              </a:tabLst>
            </a:pP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Thu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thập</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và</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phân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tích</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log: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Sử</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dụng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công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cụ</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Rust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khác</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tùy</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chọn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để</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đọc</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và</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phân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tích</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file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chứa</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thông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tin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đăng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nhập</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đã</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thu</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thập</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a:t>
            </a:r>
            <a:endParaRPr lang="en-US" sz="11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77999967"/>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3</a:t>
            </a:r>
            <a:r>
              <a:rPr spc="-30" dirty="0"/>
              <a:t>.</a:t>
            </a:r>
            <a:r>
              <a:rPr lang="en-US" spc="-30" dirty="0"/>
              <a:t>1</a:t>
            </a:r>
            <a:r>
              <a:rPr spc="-45" dirty="0"/>
              <a:t> </a:t>
            </a:r>
            <a:r>
              <a:rPr lang="en-US" spc="-40" dirty="0"/>
              <a:t>Timeline</a:t>
            </a:r>
            <a:endParaRPr spc="-20" dirty="0"/>
          </a:p>
        </p:txBody>
      </p:sp>
      <p:sp>
        <p:nvSpPr>
          <p:cNvPr id="4" name="TextBox 3">
            <a:extLst>
              <a:ext uri="{FF2B5EF4-FFF2-40B4-BE49-F238E27FC236}">
                <a16:creationId xmlns:a16="http://schemas.microsoft.com/office/drawing/2014/main" id="{670458B5-8627-4F23-A586-3AB91384A35D}"/>
              </a:ext>
            </a:extLst>
          </p:cNvPr>
          <p:cNvSpPr txBox="1"/>
          <p:nvPr/>
        </p:nvSpPr>
        <p:spPr>
          <a:xfrm>
            <a:off x="180657" y="644116"/>
            <a:ext cx="4248785" cy="2509726"/>
          </a:xfrm>
          <a:prstGeom prst="rect">
            <a:avLst/>
          </a:prstGeom>
          <a:noFill/>
        </p:spPr>
        <p:txBody>
          <a:bodyPr wrap="square" rtlCol="0">
            <a:spAutoFit/>
          </a:bodyPr>
          <a:lstStyle/>
          <a:p>
            <a:pPr marR="0" lvl="0">
              <a:lnSpc>
                <a:spcPts val="1500"/>
              </a:lnSpc>
              <a:spcBef>
                <a:spcPts val="0"/>
              </a:spcBef>
              <a:spcAft>
                <a:spcPts val="225"/>
              </a:spcAft>
              <a:tabLst>
                <a:tab pos="457200" algn="l"/>
              </a:tabLst>
            </a:pP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Trong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5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tuần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còn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lại</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em</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sẽ</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tập</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trung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vào</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xây</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dựng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captive portal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giả</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mạo</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vì</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chưa</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có</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phần</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cứng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a:t>
            </a:r>
            <a:endPar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ts val="1500"/>
              </a:lnSpc>
              <a:spcBef>
                <a:spcPts val="0"/>
              </a:spcBef>
              <a:spcAft>
                <a:spcPts val="225"/>
              </a:spcAft>
              <a:buFont typeface="+mj-lt"/>
              <a:buAutoNum type="arabicPeriod"/>
              <a:tabLst>
                <a:tab pos="457200" algn="l"/>
              </a:tabLst>
            </a:pP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Sử</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dụng</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web framework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của</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Rust(warp,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axum</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xử</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lý</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request GET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cơ</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bản</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a:t>
            </a:r>
          </a:p>
          <a:p>
            <a:pPr marL="342900" marR="0" lvl="0" indent="-342900">
              <a:lnSpc>
                <a:spcPts val="1500"/>
              </a:lnSpc>
              <a:spcBef>
                <a:spcPts val="0"/>
              </a:spcBef>
              <a:spcAft>
                <a:spcPts val="225"/>
              </a:spcAft>
              <a:buFont typeface="+mj-lt"/>
              <a:buAutoNum type="arabicPeriod"/>
              <a:tabLst>
                <a:tab pos="457200" algn="l"/>
              </a:tabLst>
            </a:pP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Tạo</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file HTML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giả</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mạo</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(web server),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xử</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lý</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request POST,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cách</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lấy</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request body(?).</a:t>
            </a:r>
          </a:p>
          <a:p>
            <a:pPr marL="342900" marR="0" lvl="0" indent="-342900">
              <a:lnSpc>
                <a:spcPts val="1500"/>
              </a:lnSpc>
              <a:spcBef>
                <a:spcPts val="0"/>
              </a:spcBef>
              <a:spcAft>
                <a:spcPts val="225"/>
              </a:spcAft>
              <a:buFont typeface="+mj-lt"/>
              <a:buAutoNum type="arabicPeriod"/>
              <a:tabLst>
                <a:tab pos="457200" algn="l"/>
              </a:tabLst>
            </a:pP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Nhập</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/parse username/password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từ</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POST,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thu</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thập</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dữ</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liệu</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trích</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xuất</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username/password.</a:t>
            </a:r>
          </a:p>
          <a:p>
            <a:pPr marL="342900" marR="0" lvl="0" indent="-342900">
              <a:lnSpc>
                <a:spcPts val="1500"/>
              </a:lnSpc>
              <a:spcBef>
                <a:spcPts val="0"/>
              </a:spcBef>
              <a:spcAft>
                <a:spcPts val="225"/>
              </a:spcAft>
              <a:buFont typeface="+mj-lt"/>
              <a:buAutoNum type="arabicPeriod"/>
              <a:tabLst>
                <a:tab pos="457200" algn="l"/>
              </a:tabLst>
            </a:pP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Kiểm</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tra</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luồng</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hoạt</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động</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từ</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trình</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duyệt</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sau</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khi</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lưu</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trữ</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credentials, redirect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để</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người</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dung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không</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nghi</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latin typeface="Tahoma" panose="020B0604030504040204" pitchFamily="34" charset="0"/>
                <a:ea typeface="Tahoma" panose="020B0604030504040204" pitchFamily="34" charset="0"/>
                <a:cs typeface="Tahoma" panose="020B0604030504040204" pitchFamily="34" charset="0"/>
              </a:rPr>
              <a:t>ngờ</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(status 302)(?).</a:t>
            </a:r>
            <a:endParaRPr lang="en-US" sz="1100" dirty="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lnSpc>
                <a:spcPts val="1500"/>
              </a:lnSpc>
              <a:spcBef>
                <a:spcPts val="0"/>
              </a:spcBef>
              <a:spcAft>
                <a:spcPts val="225"/>
              </a:spcAft>
              <a:buFont typeface="+mj-lt"/>
              <a:buAutoNum type="arabicPeriod"/>
              <a:tabLst>
                <a:tab pos="457200" algn="l"/>
              </a:tabLst>
            </a:pP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Logging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cho</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webserver(</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env_log</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xử</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lí</a:t>
            </a:r>
            <a:r>
              <a:rPr lang="en-US" sz="1100" dirty="0">
                <a:solidFill>
                  <a:srgbClr val="1A1C1E"/>
                </a:solidFill>
                <a:effectLst/>
                <a:latin typeface="Tahoma" panose="020B0604030504040204" pitchFamily="34" charset="0"/>
                <a:ea typeface="Tahoma" panose="020B0604030504040204" pitchFamily="34" charset="0"/>
                <a:cs typeface="Tahoma" panose="020B0604030504040204" pitchFamily="34" charset="0"/>
              </a:rPr>
              <a:t> </a:t>
            </a:r>
            <a:r>
              <a:rPr lang="en-US" sz="1100" dirty="0" err="1">
                <a:solidFill>
                  <a:srgbClr val="1A1C1E"/>
                </a:solidFill>
                <a:effectLst/>
                <a:latin typeface="Tahoma" panose="020B0604030504040204" pitchFamily="34" charset="0"/>
                <a:ea typeface="Tahoma" panose="020B0604030504040204" pitchFamily="34" charset="0"/>
                <a:cs typeface="Tahoma" panose="020B0604030504040204" pitchFamily="34" charset="0"/>
              </a:rPr>
              <a:t>lỗi</a:t>
            </a:r>
            <a:r>
              <a:rPr lang="en-US" sz="1100" dirty="0">
                <a:solidFill>
                  <a:srgbClr val="1A1C1E"/>
                </a:solidFill>
                <a:latin typeface="Tahoma" panose="020B0604030504040204" pitchFamily="34" charset="0"/>
                <a:ea typeface="Tahoma" panose="020B0604030504040204" pitchFamily="34" charset="0"/>
                <a:cs typeface="Tahoma" panose="020B0604030504040204" pitchFamily="34" charset="0"/>
              </a:rPr>
              <a:t>.</a:t>
            </a:r>
            <a:endParaRPr lang="en-US" sz="11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42498621"/>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4</a:t>
            </a:r>
            <a:r>
              <a:rPr spc="-30" dirty="0"/>
              <a:t>.</a:t>
            </a:r>
            <a:r>
              <a:rPr lang="en-US" spc="-30" dirty="0"/>
              <a:t>1</a:t>
            </a:r>
            <a:r>
              <a:rPr spc="-45" dirty="0"/>
              <a:t> </a:t>
            </a:r>
            <a:r>
              <a:rPr lang="en-US" spc="-40" dirty="0" err="1"/>
              <a:t>Mã</a:t>
            </a:r>
            <a:r>
              <a:rPr lang="en-US" spc="-40" dirty="0"/>
              <a:t> </a:t>
            </a:r>
            <a:r>
              <a:rPr lang="en-US" spc="-40" dirty="0" err="1"/>
              <a:t>hóa</a:t>
            </a:r>
            <a:r>
              <a:rPr lang="en-US" spc="-40" dirty="0"/>
              <a:t> file an </a:t>
            </a:r>
            <a:r>
              <a:rPr lang="en-US" spc="-40" dirty="0" err="1"/>
              <a:t>toàn</a:t>
            </a:r>
            <a:endParaRPr spc="-20" dirty="0"/>
          </a:p>
        </p:txBody>
      </p:sp>
      <p:sp>
        <p:nvSpPr>
          <p:cNvPr id="4" name="TextBox 3">
            <a:extLst>
              <a:ext uri="{FF2B5EF4-FFF2-40B4-BE49-F238E27FC236}">
                <a16:creationId xmlns:a16="http://schemas.microsoft.com/office/drawing/2014/main" id="{670458B5-8627-4F23-A586-3AB91384A35D}"/>
              </a:ext>
            </a:extLst>
          </p:cNvPr>
          <p:cNvSpPr txBox="1"/>
          <p:nvPr/>
        </p:nvSpPr>
        <p:spPr>
          <a:xfrm>
            <a:off x="180657" y="644116"/>
            <a:ext cx="4248785" cy="1282595"/>
          </a:xfrm>
          <a:prstGeom prst="rect">
            <a:avLst/>
          </a:prstGeom>
          <a:noFill/>
        </p:spPr>
        <p:txBody>
          <a:bodyPr wrap="square" rtlCol="0">
            <a:spAutoFit/>
          </a:bodyPr>
          <a:lstStyle/>
          <a:p>
            <a:pPr marL="342900" marR="0" lvl="0" indent="-342900">
              <a:lnSpc>
                <a:spcPts val="1500"/>
              </a:lnSpc>
              <a:spcBef>
                <a:spcPts val="0"/>
              </a:spcBef>
              <a:spcAft>
                <a:spcPts val="225"/>
              </a:spcAft>
              <a:buFont typeface="+mj-lt"/>
              <a:buAutoNum type="arabicPeriod"/>
              <a:tabLst>
                <a:tab pos="457200" algn="l"/>
              </a:tabLst>
            </a:pPr>
            <a:r>
              <a:rPr lang="en-US" sz="1100" dirty="0" err="1">
                <a:solidFill>
                  <a:srgbClr val="1A1C1E"/>
                </a:solidFill>
                <a:latin typeface="Arial" panose="020B0604020202020204" pitchFamily="34" charset="0"/>
                <a:ea typeface="Times New Roman" panose="02020603050405020304" pitchFamily="18" charset="0"/>
              </a:rPr>
              <a:t>Xây</a:t>
            </a:r>
            <a:r>
              <a:rPr lang="en-US" sz="1100" dirty="0">
                <a:solidFill>
                  <a:srgbClr val="1A1C1E"/>
                </a:solidFill>
                <a:latin typeface="Arial" panose="020B0604020202020204" pitchFamily="34" charset="0"/>
                <a:ea typeface="Times New Roman" panose="02020603050405020304" pitchFamily="18" charset="0"/>
              </a:rPr>
              <a:t> </a:t>
            </a:r>
            <a:r>
              <a:rPr lang="en-US" sz="1100" dirty="0" err="1">
                <a:solidFill>
                  <a:srgbClr val="1A1C1E"/>
                </a:solidFill>
                <a:latin typeface="Arial" panose="020B0604020202020204" pitchFamily="34" charset="0"/>
                <a:ea typeface="Times New Roman" panose="02020603050405020304" pitchFamily="18" charset="0"/>
              </a:rPr>
              <a:t>dựng</a:t>
            </a:r>
            <a:r>
              <a:rPr lang="en-US" sz="1100" dirty="0">
                <a:solidFill>
                  <a:srgbClr val="1A1C1E"/>
                </a:solidFill>
                <a:latin typeface="Arial" panose="020B0604020202020204" pitchFamily="34" charset="0"/>
                <a:ea typeface="Times New Roman" panose="02020603050405020304" pitchFamily="18" charset="0"/>
              </a:rPr>
              <a:t> password manager(</a:t>
            </a:r>
            <a:r>
              <a:rPr lang="en-US" sz="1100" dirty="0" err="1">
                <a:solidFill>
                  <a:srgbClr val="1A1C1E"/>
                </a:solidFill>
                <a:latin typeface="Arial" panose="020B0604020202020204" pitchFamily="34" charset="0"/>
                <a:ea typeface="Times New Roman" panose="02020603050405020304" pitchFamily="18" charset="0"/>
              </a:rPr>
              <a:t>chưa</a:t>
            </a:r>
            <a:r>
              <a:rPr lang="en-US" sz="1100" dirty="0">
                <a:solidFill>
                  <a:srgbClr val="1A1C1E"/>
                </a:solidFill>
                <a:latin typeface="Arial" panose="020B0604020202020204" pitchFamily="34" charset="0"/>
                <a:ea typeface="Times New Roman" panose="02020603050405020304" pitchFamily="18" charset="0"/>
              </a:rPr>
              <a:t> </a:t>
            </a:r>
            <a:r>
              <a:rPr lang="en-US" sz="1100" dirty="0" err="1">
                <a:solidFill>
                  <a:srgbClr val="1A1C1E"/>
                </a:solidFill>
                <a:latin typeface="Arial" panose="020B0604020202020204" pitchFamily="34" charset="0"/>
                <a:ea typeface="Times New Roman" panose="02020603050405020304" pitchFamily="18" charset="0"/>
              </a:rPr>
              <a:t>có</a:t>
            </a:r>
            <a:r>
              <a:rPr lang="en-US" sz="1100" dirty="0">
                <a:solidFill>
                  <a:srgbClr val="1A1C1E"/>
                </a:solidFill>
                <a:latin typeface="Arial" panose="020B0604020202020204" pitchFamily="34" charset="0"/>
                <a:ea typeface="Times New Roman" panose="02020603050405020304" pitchFamily="18" charset="0"/>
              </a:rPr>
              <a:t> database, </a:t>
            </a:r>
            <a:r>
              <a:rPr lang="en-US" sz="1100" dirty="0" err="1">
                <a:solidFill>
                  <a:srgbClr val="1A1C1E"/>
                </a:solidFill>
                <a:latin typeface="Arial" panose="020B0604020202020204" pitchFamily="34" charset="0"/>
                <a:ea typeface="Times New Roman" panose="02020603050405020304" pitchFamily="18" charset="0"/>
              </a:rPr>
              <a:t>mã</a:t>
            </a:r>
            <a:r>
              <a:rPr lang="en-US" sz="1100" dirty="0">
                <a:solidFill>
                  <a:srgbClr val="1A1C1E"/>
                </a:solidFill>
                <a:latin typeface="Arial" panose="020B0604020202020204" pitchFamily="34" charset="0"/>
                <a:ea typeface="Times New Roman" panose="02020603050405020304" pitchFamily="18" charset="0"/>
              </a:rPr>
              <a:t> </a:t>
            </a:r>
            <a:r>
              <a:rPr lang="en-US" sz="1100" dirty="0" err="1">
                <a:solidFill>
                  <a:srgbClr val="1A1C1E"/>
                </a:solidFill>
                <a:latin typeface="Arial" panose="020B0604020202020204" pitchFamily="34" charset="0"/>
                <a:ea typeface="Times New Roman" panose="02020603050405020304" pitchFamily="18" charset="0"/>
              </a:rPr>
              <a:t>hóa</a:t>
            </a:r>
            <a:r>
              <a:rPr lang="en-US" sz="1100" dirty="0">
                <a:solidFill>
                  <a:srgbClr val="1A1C1E"/>
                </a:solidFill>
                <a:latin typeface="Arial" panose="020B0604020202020204" pitchFamily="34" charset="0"/>
                <a:ea typeface="Times New Roman" panose="02020603050405020304" pitchFamily="18" charset="0"/>
              </a:rPr>
              <a:t> password)(PBKDF2+ AES-GCM).</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ts val="1500"/>
              </a:lnSpc>
              <a:spcBef>
                <a:spcPts val="0"/>
              </a:spcBef>
              <a:spcAft>
                <a:spcPts val="225"/>
              </a:spcAft>
              <a:buFont typeface="+mj-lt"/>
              <a:buAutoNum type="arabicPeriod"/>
              <a:tabLst>
                <a:tab pos="457200" algn="l"/>
              </a:tabLst>
            </a:pPr>
            <a:r>
              <a:rPr lang="en-US" sz="1100" dirty="0">
                <a:solidFill>
                  <a:srgbClr val="1A1C1E"/>
                </a:solidFill>
                <a:latin typeface="Arial" panose="020B0604020202020204" pitchFamily="34" charset="0"/>
                <a:ea typeface="Times New Roman" panose="02020603050405020304" pitchFamily="18" charset="0"/>
              </a:rPr>
              <a:t>End-to-end encryption </a:t>
            </a:r>
            <a:r>
              <a:rPr lang="en-US" sz="1100" dirty="0" err="1">
                <a:solidFill>
                  <a:srgbClr val="1A1C1E"/>
                </a:solidFill>
                <a:latin typeface="Arial" panose="020B0604020202020204" pitchFamily="34" charset="0"/>
                <a:ea typeface="Times New Roman" panose="02020603050405020304" pitchFamily="18" charset="0"/>
              </a:rPr>
              <a:t>để</a:t>
            </a:r>
            <a:r>
              <a:rPr lang="en-US" sz="1100" dirty="0">
                <a:solidFill>
                  <a:srgbClr val="1A1C1E"/>
                </a:solidFill>
                <a:latin typeface="Arial" panose="020B0604020202020204" pitchFamily="34" charset="0"/>
                <a:ea typeface="Times New Roman" panose="02020603050405020304" pitchFamily="18" charset="0"/>
              </a:rPr>
              <a:t> </a:t>
            </a:r>
            <a:r>
              <a:rPr lang="en-US" sz="1100" dirty="0" err="1">
                <a:solidFill>
                  <a:srgbClr val="1A1C1E"/>
                </a:solidFill>
                <a:latin typeface="Arial" panose="020B0604020202020204" pitchFamily="34" charset="0"/>
                <a:ea typeface="Times New Roman" panose="02020603050405020304" pitchFamily="18" charset="0"/>
              </a:rPr>
              <a:t>giao</a:t>
            </a:r>
            <a:r>
              <a:rPr lang="en-US" sz="1100" dirty="0">
                <a:solidFill>
                  <a:srgbClr val="1A1C1E"/>
                </a:solidFill>
                <a:latin typeface="Arial" panose="020B0604020202020204" pitchFamily="34" charset="0"/>
                <a:ea typeface="Times New Roman" panose="02020603050405020304" pitchFamily="18" charset="0"/>
              </a:rPr>
              <a:t> </a:t>
            </a:r>
            <a:r>
              <a:rPr lang="en-US" sz="1100" dirty="0" err="1">
                <a:solidFill>
                  <a:srgbClr val="1A1C1E"/>
                </a:solidFill>
                <a:latin typeface="Arial" panose="020B0604020202020204" pitchFamily="34" charset="0"/>
                <a:ea typeface="Times New Roman" panose="02020603050405020304" pitchFamily="18" charset="0"/>
              </a:rPr>
              <a:t>tiếp</a:t>
            </a:r>
            <a:r>
              <a:rPr lang="en-US" sz="1100" dirty="0">
                <a:solidFill>
                  <a:srgbClr val="1A1C1E"/>
                </a:solidFill>
                <a:latin typeface="Arial" panose="020B0604020202020204" pitchFamily="34" charset="0"/>
                <a:ea typeface="Times New Roman" panose="02020603050405020304" pitchFamily="18" charset="0"/>
              </a:rPr>
              <a:t> 1-1 </a:t>
            </a:r>
            <a:r>
              <a:rPr lang="en-US" sz="1100" dirty="0" err="1">
                <a:solidFill>
                  <a:srgbClr val="1A1C1E"/>
                </a:solidFill>
                <a:latin typeface="Arial" panose="020B0604020202020204" pitchFamily="34" charset="0"/>
                <a:ea typeface="Times New Roman" panose="02020603050405020304" pitchFamily="18" charset="0"/>
              </a:rPr>
              <a:t>giữa</a:t>
            </a:r>
            <a:r>
              <a:rPr lang="en-US" sz="1100" dirty="0">
                <a:solidFill>
                  <a:srgbClr val="1A1C1E"/>
                </a:solidFill>
                <a:latin typeface="Arial" panose="020B0604020202020204" pitchFamily="34" charset="0"/>
                <a:ea typeface="Times New Roman" panose="02020603050405020304" pitchFamily="18" charset="0"/>
              </a:rPr>
              <a:t> Alice </a:t>
            </a:r>
            <a:r>
              <a:rPr lang="en-US" sz="1100" dirty="0" err="1">
                <a:solidFill>
                  <a:srgbClr val="1A1C1E"/>
                </a:solidFill>
                <a:latin typeface="Arial" panose="020B0604020202020204" pitchFamily="34" charset="0"/>
                <a:ea typeface="Times New Roman" panose="02020603050405020304" pitchFamily="18" charset="0"/>
              </a:rPr>
              <a:t>và</a:t>
            </a:r>
            <a:r>
              <a:rPr lang="en-US" sz="1100" dirty="0">
                <a:solidFill>
                  <a:srgbClr val="1A1C1E"/>
                </a:solidFill>
                <a:latin typeface="Arial" panose="020B0604020202020204" pitchFamily="34" charset="0"/>
                <a:ea typeface="Times New Roman" panose="02020603050405020304" pitchFamily="18" charset="0"/>
              </a:rPr>
              <a:t> Bob(double ratchet algorithm).</a:t>
            </a:r>
          </a:p>
          <a:p>
            <a:pPr marL="342900" marR="0" lvl="0" indent="-342900">
              <a:lnSpc>
                <a:spcPts val="1500"/>
              </a:lnSpc>
              <a:spcBef>
                <a:spcPts val="0"/>
              </a:spcBef>
              <a:spcAft>
                <a:spcPts val="225"/>
              </a:spcAft>
              <a:buFont typeface="+mj-lt"/>
              <a:buAutoNum type="arabicPeriod"/>
              <a:tabLst>
                <a:tab pos="457200" algn="l"/>
              </a:tabLst>
            </a:pPr>
            <a:r>
              <a:rPr lang="en-US" sz="1100" dirty="0" err="1">
                <a:solidFill>
                  <a:srgbClr val="1A1C1E"/>
                </a:solidFill>
                <a:effectLst/>
                <a:latin typeface="Arial" panose="020B0604020202020204" pitchFamily="34" charset="0"/>
                <a:ea typeface="Times New Roman" panose="02020603050405020304" pitchFamily="18" charset="0"/>
              </a:rPr>
              <a:t>Truyền</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tải</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tệp</a:t>
            </a:r>
            <a:r>
              <a:rPr lang="en-US" sz="1100" dirty="0">
                <a:solidFill>
                  <a:srgbClr val="1A1C1E"/>
                </a:solidFill>
                <a:effectLst/>
                <a:latin typeface="Arial" panose="020B0604020202020204" pitchFamily="34" charset="0"/>
                <a:ea typeface="Times New Roman" panose="02020603050405020304" pitchFamily="18" charset="0"/>
              </a:rPr>
              <a:t> tin an </a:t>
            </a:r>
            <a:r>
              <a:rPr lang="en-US" sz="1100" dirty="0" err="1">
                <a:solidFill>
                  <a:srgbClr val="1A1C1E"/>
                </a:solidFill>
                <a:effectLst/>
                <a:latin typeface="Arial" panose="020B0604020202020204" pitchFamily="34" charset="0"/>
                <a:ea typeface="Times New Roman" panose="02020603050405020304" pitchFamily="18" charset="0"/>
              </a:rPr>
              <a:t>toàn</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err="1">
                <a:solidFill>
                  <a:srgbClr val="1A1C1E"/>
                </a:solidFill>
                <a:effectLst/>
                <a:latin typeface="Arial" panose="020B0604020202020204" pitchFamily="34" charset="0"/>
                <a:ea typeface="Times New Roman" panose="02020603050405020304" pitchFamily="18" charset="0"/>
              </a:rPr>
              <a:t>thông</a:t>
            </a:r>
            <a:r>
              <a:rPr lang="en-US" sz="1100" dirty="0">
                <a:solidFill>
                  <a:srgbClr val="1A1C1E"/>
                </a:solidFill>
                <a:effectLst/>
                <a:latin typeface="Arial" panose="020B0604020202020204" pitchFamily="34" charset="0"/>
                <a:ea typeface="Times New Roman" panose="02020603050405020304" pitchFamily="18" charset="0"/>
              </a:rPr>
              <a:t> qua TCP socket </a:t>
            </a:r>
            <a:r>
              <a:rPr lang="en-US" sz="1100" dirty="0" err="1">
                <a:solidFill>
                  <a:srgbClr val="1A1C1E"/>
                </a:solidFill>
                <a:effectLst/>
                <a:latin typeface="Arial" panose="020B0604020202020204" pitchFamily="34" charset="0"/>
                <a:ea typeface="Times New Roman" panose="02020603050405020304" pitchFamily="18" charset="0"/>
              </a:rPr>
              <a:t>giữa</a:t>
            </a:r>
            <a:r>
              <a:rPr lang="en-US" sz="1100" dirty="0">
                <a:solidFill>
                  <a:srgbClr val="1A1C1E"/>
                </a:solidFill>
                <a:effectLst/>
                <a:latin typeface="Arial" panose="020B0604020202020204" pitchFamily="34" charset="0"/>
                <a:ea typeface="Times New Roman" panose="02020603050405020304" pitchFamily="18" charset="0"/>
              </a:rPr>
              <a:t> client </a:t>
            </a:r>
            <a:r>
              <a:rPr lang="en-US" sz="1100" dirty="0" err="1">
                <a:solidFill>
                  <a:srgbClr val="1A1C1E"/>
                </a:solidFill>
                <a:effectLst/>
                <a:latin typeface="Arial" panose="020B0604020202020204" pitchFamily="34" charset="0"/>
                <a:ea typeface="Times New Roman" panose="02020603050405020304" pitchFamily="18" charset="0"/>
              </a:rPr>
              <a:t>và</a:t>
            </a:r>
            <a:r>
              <a:rPr lang="en-US" sz="1100" dirty="0">
                <a:solidFill>
                  <a:srgbClr val="1A1C1E"/>
                </a:solidFill>
                <a:effectLst/>
                <a:latin typeface="Arial" panose="020B0604020202020204" pitchFamily="34" charset="0"/>
                <a:ea typeface="Times New Roman" panose="02020603050405020304" pitchFamily="18" charset="0"/>
              </a:rPr>
              <a:t> </a:t>
            </a:r>
            <a:r>
              <a:rPr lang="en-US" sz="1100" dirty="0">
                <a:solidFill>
                  <a:srgbClr val="1A1C1E"/>
                </a:solidFill>
                <a:latin typeface="Arial" panose="020B0604020202020204" pitchFamily="34" charset="0"/>
                <a:ea typeface="Times New Roman" panose="02020603050405020304" pitchFamily="18" charset="0"/>
              </a:rPr>
              <a:t>server.</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754159"/>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849</Words>
  <Application>Microsoft Office PowerPoint</Application>
  <PresentationFormat>Custom</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MT</vt:lpstr>
      <vt:lpstr>Courier New</vt:lpstr>
      <vt:lpstr>Lucida Sans Unicode</vt:lpstr>
      <vt:lpstr>Symbol</vt:lpstr>
      <vt:lpstr>Tahoma</vt:lpstr>
      <vt:lpstr>Times New Roman</vt:lpstr>
      <vt:lpstr>Office Theme</vt:lpstr>
      <vt:lpstr>PowerPoint Presentation</vt:lpstr>
      <vt:lpstr>PowerPoint Presentation</vt:lpstr>
      <vt:lpstr>1.1 Dependencies</vt:lpstr>
      <vt:lpstr>1.2 Công cụ chính</vt:lpstr>
      <vt:lpstr>2.1 Các bước thực hiện chính</vt:lpstr>
      <vt:lpstr>2.1 Các bước thực hiện chính</vt:lpstr>
      <vt:lpstr>2.1 Các bước thực hiện chính</vt:lpstr>
      <vt:lpstr>3.1 Timeline</vt:lpstr>
      <vt:lpstr>4.1 Mã hóa file an toàn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PROJECT 2 - Chủ đề: Ngôn ngữ Rust và Bảo mật</dc:title>
  <dc:creator>Giảng viên hướng dẫn: Nguyễn Đức Toàn  Sinh viên: Phạm Đặng Tấn Dũng  Mã số sinh viên: 20225569</dc:creator>
  <cp:lastModifiedBy>Dũng ýe</cp:lastModifiedBy>
  <cp:revision>27</cp:revision>
  <dcterms:created xsi:type="dcterms:W3CDTF">2025-03-18T22:31:56Z</dcterms:created>
  <dcterms:modified xsi:type="dcterms:W3CDTF">2025-04-23T05:00:59Z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2025-03-18T00:00:00Z</vt:filetime>
  </property>
  <property fmtid="{D5CDD505-2E9C-101B-9397-08002B2CF9AE}" pid="3" name="Creator">
    <vt:lpwstr>LaTeX with Beamer class</vt:lpwstr>
  </property>
  <property fmtid="{D5CDD505-2E9C-101B-9397-08002B2CF9AE}" pid="4" name="LastSaved">
    <vt:filetime>2025-03-18T00:00:00Z</vt:filetime>
  </property>
  <property fmtid="{D5CDD505-2E9C-101B-9397-08002B2CF9AE}" pid="5" name="PTEX.FullBanner">
    <vt:lpwstr>This is LuaHBTeX, Version 1.18.0 (TeX Live 2024)</vt:lpwstr>
  </property>
  <property fmtid="{D5CDD505-2E9C-101B-9397-08002B2CF9AE}" pid="6" name="Producer">
    <vt:lpwstr>LuaTeX-1.18.0</vt:lpwstr>
  </property>
</Properties>
</file>