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04" r:id="rId4"/>
    <p:sldId id="259" r:id="rId5"/>
    <p:sldId id="302" r:id="rId6"/>
    <p:sldId id="303" r:id="rId7"/>
    <p:sldId id="280" r:id="rId8"/>
    <p:sldId id="301" r:id="rId9"/>
    <p:sldId id="281" r:id="rId10"/>
    <p:sldId id="277" r:id="rId11"/>
  </p:sldIdLst>
  <p:sldSz cx="4610100" cy="3460750"/>
  <p:notesSz cx="4610100" cy="34607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5" d="100"/>
          <a:sy n="155" d="100"/>
        </p:scale>
        <p:origin x="1574"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sz="1400" b="0" i="0">
                <a:solidFill>
                  <a:schemeClr val="bg1"/>
                </a:solidFill>
                <a:latin typeface="Tahoma"/>
                <a:cs typeface="Tahoma"/>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133"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FF9999"/>
            </a:solidFill>
          </a:ln>
        </p:spPr>
        <p:txBody>
          <a:bodyPr wrap="square" lIns="0" tIns="0" rIns="0" bIns="0" rtlCol="0"/>
          <a:lstStyle/>
          <a:p>
            <a:endParaRPr/>
          </a:p>
        </p:txBody>
      </p:sp>
      <p:sp>
        <p:nvSpPr>
          <p:cNvPr id="17" name="bg object 17"/>
          <p:cNvSpPr/>
          <p:nvPr/>
        </p:nvSpPr>
        <p:spPr>
          <a:xfrm>
            <a:off x="2989516"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FFCCCC"/>
          </a:solidFill>
        </p:spPr>
        <p:txBody>
          <a:bodyPr wrap="square" lIns="0" tIns="0" rIns="0" bIns="0" rtlCol="0"/>
          <a:lstStyle/>
          <a:p>
            <a:endParaRPr/>
          </a:p>
        </p:txBody>
      </p:sp>
      <p:sp>
        <p:nvSpPr>
          <p:cNvPr id="18" name="bg object 18"/>
          <p:cNvSpPr/>
          <p:nvPr/>
        </p:nvSpPr>
        <p:spPr>
          <a:xfrm>
            <a:off x="3167319" y="3367265"/>
            <a:ext cx="25400" cy="38100"/>
          </a:xfrm>
          <a:custGeom>
            <a:avLst/>
            <a:gdLst/>
            <a:ahLst/>
            <a:cxnLst/>
            <a:rect l="l" t="t" r="r" b="b"/>
            <a:pathLst>
              <a:path w="25400" h="38100">
                <a:moveTo>
                  <a:pt x="0" y="0"/>
                </a:moveTo>
                <a:lnTo>
                  <a:pt x="0" y="38100"/>
                </a:lnTo>
                <a:lnTo>
                  <a:pt x="25400" y="19050"/>
                </a:lnTo>
                <a:lnTo>
                  <a:pt x="0" y="0"/>
                </a:lnTo>
                <a:close/>
              </a:path>
            </a:pathLst>
          </a:custGeom>
          <a:solidFill>
            <a:srgbClr val="FFCCCC"/>
          </a:solidFill>
        </p:spPr>
        <p:txBody>
          <a:bodyPr wrap="square" lIns="0" tIns="0" rIns="0" bIns="0" rtlCol="0"/>
          <a:lstStyle/>
          <a:p>
            <a:endParaRPr/>
          </a:p>
        </p:txBody>
      </p:sp>
      <p:sp>
        <p:nvSpPr>
          <p:cNvPr id="19" name="bg object 19"/>
          <p:cNvSpPr/>
          <p:nvPr/>
        </p:nvSpPr>
        <p:spPr>
          <a:xfrm>
            <a:off x="3323652" y="3360914"/>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FF9999"/>
            </a:solidFill>
          </a:ln>
        </p:spPr>
        <p:txBody>
          <a:bodyPr wrap="square" lIns="0" tIns="0" rIns="0" bIns="0" rtlCol="0"/>
          <a:lstStyle/>
          <a:p>
            <a:endParaRPr/>
          </a:p>
        </p:txBody>
      </p:sp>
      <p:sp>
        <p:nvSpPr>
          <p:cNvPr id="20" name="bg object 20"/>
          <p:cNvSpPr/>
          <p:nvPr/>
        </p:nvSpPr>
        <p:spPr>
          <a:xfrm>
            <a:off x="3260483" y="336726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1" name="bg object 21"/>
          <p:cNvSpPr/>
          <p:nvPr/>
        </p:nvSpPr>
        <p:spPr>
          <a:xfrm>
            <a:off x="3620352" y="3373615"/>
            <a:ext cx="38100" cy="0"/>
          </a:xfrm>
          <a:custGeom>
            <a:avLst/>
            <a:gdLst/>
            <a:ahLst/>
            <a:cxnLst/>
            <a:rect l="l" t="t" r="r" b="b"/>
            <a:pathLst>
              <a:path w="38100">
                <a:moveTo>
                  <a:pt x="0" y="0"/>
                </a:moveTo>
                <a:lnTo>
                  <a:pt x="38100" y="0"/>
                </a:lnTo>
              </a:path>
            </a:pathLst>
          </a:custGeom>
          <a:ln w="7591">
            <a:solidFill>
              <a:srgbClr val="FF9999"/>
            </a:solidFill>
          </a:ln>
        </p:spPr>
        <p:txBody>
          <a:bodyPr wrap="square" lIns="0" tIns="0" rIns="0" bIns="0" rtlCol="0"/>
          <a:lstStyle/>
          <a:p>
            <a:endParaRPr/>
          </a:p>
        </p:txBody>
      </p:sp>
      <p:sp>
        <p:nvSpPr>
          <p:cNvPr id="22" name="bg object 22"/>
          <p:cNvSpPr/>
          <p:nvPr/>
        </p:nvSpPr>
        <p:spPr>
          <a:xfrm>
            <a:off x="353145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3" name="bg object 23"/>
          <p:cNvSpPr/>
          <p:nvPr/>
        </p:nvSpPr>
        <p:spPr>
          <a:xfrm>
            <a:off x="3607652" y="3360914"/>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FFCCCC"/>
            </a:solidFill>
          </a:ln>
        </p:spPr>
        <p:txBody>
          <a:bodyPr wrap="square" lIns="0" tIns="0" rIns="0" bIns="0" rtlCol="0"/>
          <a:lstStyle/>
          <a:p>
            <a:endParaRPr/>
          </a:p>
        </p:txBody>
      </p:sp>
      <p:sp>
        <p:nvSpPr>
          <p:cNvPr id="24" name="bg object 24"/>
          <p:cNvSpPr/>
          <p:nvPr/>
        </p:nvSpPr>
        <p:spPr>
          <a:xfrm>
            <a:off x="3878619" y="3360914"/>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FF9999"/>
            </a:solidFill>
          </a:ln>
        </p:spPr>
        <p:txBody>
          <a:bodyPr wrap="square" lIns="0" tIns="0" rIns="0" bIns="0" rtlCol="0"/>
          <a:lstStyle/>
          <a:p>
            <a:endParaRPr/>
          </a:p>
        </p:txBody>
      </p:sp>
      <p:sp>
        <p:nvSpPr>
          <p:cNvPr id="25" name="bg object 25"/>
          <p:cNvSpPr/>
          <p:nvPr/>
        </p:nvSpPr>
        <p:spPr>
          <a:xfrm>
            <a:off x="3802418"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6" name="bg object 26"/>
          <p:cNvSpPr/>
          <p:nvPr/>
        </p:nvSpPr>
        <p:spPr>
          <a:xfrm>
            <a:off x="3878619" y="3399015"/>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FFCCCC"/>
            </a:solidFill>
          </a:ln>
        </p:spPr>
        <p:txBody>
          <a:bodyPr wrap="square" lIns="0" tIns="0" rIns="0" bIns="0" rtlCol="0"/>
          <a:lstStyle/>
          <a:p>
            <a:endParaRPr/>
          </a:p>
        </p:txBody>
      </p:sp>
      <p:sp>
        <p:nvSpPr>
          <p:cNvPr id="27" name="bg object 27"/>
          <p:cNvSpPr/>
          <p:nvPr/>
        </p:nvSpPr>
        <p:spPr>
          <a:xfrm>
            <a:off x="4149586" y="3360914"/>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FF9999"/>
            </a:solidFill>
          </a:ln>
        </p:spPr>
        <p:txBody>
          <a:bodyPr wrap="square" lIns="0" tIns="0" rIns="0" bIns="0" rtlCol="0"/>
          <a:lstStyle/>
          <a:p>
            <a:endParaRPr/>
          </a:p>
        </p:txBody>
      </p:sp>
      <p:sp>
        <p:nvSpPr>
          <p:cNvPr id="28" name="bg object 28"/>
          <p:cNvSpPr/>
          <p:nvPr/>
        </p:nvSpPr>
        <p:spPr>
          <a:xfrm>
            <a:off x="4451033" y="3391395"/>
            <a:ext cx="20320" cy="20320"/>
          </a:xfrm>
          <a:custGeom>
            <a:avLst/>
            <a:gdLst/>
            <a:ahLst/>
            <a:cxnLst/>
            <a:rect l="l" t="t" r="r" b="b"/>
            <a:pathLst>
              <a:path w="20320" h="20320">
                <a:moveTo>
                  <a:pt x="0" y="0"/>
                </a:moveTo>
                <a:lnTo>
                  <a:pt x="20320" y="20320"/>
                </a:lnTo>
              </a:path>
            </a:pathLst>
          </a:custGeom>
          <a:ln w="7591">
            <a:solidFill>
              <a:srgbClr val="FF9999"/>
            </a:solidFill>
          </a:ln>
        </p:spPr>
        <p:txBody>
          <a:bodyPr wrap="square" lIns="0" tIns="0" rIns="0" bIns="0" rtlCol="0"/>
          <a:lstStyle/>
          <a:p>
            <a:endParaRPr/>
          </a:p>
        </p:txBody>
      </p:sp>
      <p:sp>
        <p:nvSpPr>
          <p:cNvPr id="29" name="bg object 29"/>
          <p:cNvSpPr/>
          <p:nvPr/>
        </p:nvSpPr>
        <p:spPr>
          <a:xfrm>
            <a:off x="4423969" y="3364900"/>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FF9999"/>
            </a:solidFill>
          </a:ln>
        </p:spPr>
        <p:txBody>
          <a:bodyPr wrap="square" lIns="0" tIns="0" rIns="0" bIns="0" rtlCol="0"/>
          <a:lstStyle/>
          <a:p>
            <a:endParaRPr/>
          </a:p>
        </p:txBody>
      </p:sp>
      <p:sp>
        <p:nvSpPr>
          <p:cNvPr id="30" name="bg object 30"/>
          <p:cNvSpPr/>
          <p:nvPr/>
        </p:nvSpPr>
        <p:spPr>
          <a:xfrm>
            <a:off x="4329112" y="3360914"/>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FF9999"/>
            </a:solidFill>
          </a:ln>
        </p:spPr>
        <p:txBody>
          <a:bodyPr wrap="square" lIns="0" tIns="0" rIns="0" bIns="0" rtlCol="0"/>
          <a:lstStyle/>
          <a:p>
            <a:endParaRPr/>
          </a:p>
        </p:txBody>
      </p:sp>
      <p:sp>
        <p:nvSpPr>
          <p:cNvPr id="31" name="bg object 31"/>
          <p:cNvSpPr/>
          <p:nvPr/>
        </p:nvSpPr>
        <p:spPr>
          <a:xfrm>
            <a:off x="0" y="0"/>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B2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133"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FF9999"/>
            </a:solidFill>
          </a:ln>
        </p:spPr>
        <p:txBody>
          <a:bodyPr wrap="square" lIns="0" tIns="0" rIns="0" bIns="0" rtlCol="0"/>
          <a:lstStyle/>
          <a:p>
            <a:endParaRPr/>
          </a:p>
        </p:txBody>
      </p:sp>
      <p:sp>
        <p:nvSpPr>
          <p:cNvPr id="17" name="bg object 17"/>
          <p:cNvSpPr/>
          <p:nvPr/>
        </p:nvSpPr>
        <p:spPr>
          <a:xfrm>
            <a:off x="2989516"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FFCCCC"/>
          </a:solidFill>
        </p:spPr>
        <p:txBody>
          <a:bodyPr wrap="square" lIns="0" tIns="0" rIns="0" bIns="0" rtlCol="0"/>
          <a:lstStyle/>
          <a:p>
            <a:endParaRPr/>
          </a:p>
        </p:txBody>
      </p:sp>
      <p:sp>
        <p:nvSpPr>
          <p:cNvPr id="18" name="bg object 18"/>
          <p:cNvSpPr/>
          <p:nvPr/>
        </p:nvSpPr>
        <p:spPr>
          <a:xfrm>
            <a:off x="3167319" y="3367265"/>
            <a:ext cx="25400" cy="38100"/>
          </a:xfrm>
          <a:custGeom>
            <a:avLst/>
            <a:gdLst/>
            <a:ahLst/>
            <a:cxnLst/>
            <a:rect l="l" t="t" r="r" b="b"/>
            <a:pathLst>
              <a:path w="25400" h="38100">
                <a:moveTo>
                  <a:pt x="0" y="0"/>
                </a:moveTo>
                <a:lnTo>
                  <a:pt x="0" y="38100"/>
                </a:lnTo>
                <a:lnTo>
                  <a:pt x="25400" y="19050"/>
                </a:lnTo>
                <a:lnTo>
                  <a:pt x="0" y="0"/>
                </a:lnTo>
                <a:close/>
              </a:path>
            </a:pathLst>
          </a:custGeom>
          <a:solidFill>
            <a:srgbClr val="FFCCCC"/>
          </a:solidFill>
        </p:spPr>
        <p:txBody>
          <a:bodyPr wrap="square" lIns="0" tIns="0" rIns="0" bIns="0" rtlCol="0"/>
          <a:lstStyle/>
          <a:p>
            <a:endParaRPr/>
          </a:p>
        </p:txBody>
      </p:sp>
      <p:sp>
        <p:nvSpPr>
          <p:cNvPr id="19" name="bg object 19"/>
          <p:cNvSpPr/>
          <p:nvPr/>
        </p:nvSpPr>
        <p:spPr>
          <a:xfrm>
            <a:off x="3323652" y="3360914"/>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FF9999"/>
            </a:solidFill>
          </a:ln>
        </p:spPr>
        <p:txBody>
          <a:bodyPr wrap="square" lIns="0" tIns="0" rIns="0" bIns="0" rtlCol="0"/>
          <a:lstStyle/>
          <a:p>
            <a:endParaRPr/>
          </a:p>
        </p:txBody>
      </p:sp>
      <p:sp>
        <p:nvSpPr>
          <p:cNvPr id="20" name="bg object 20"/>
          <p:cNvSpPr/>
          <p:nvPr/>
        </p:nvSpPr>
        <p:spPr>
          <a:xfrm>
            <a:off x="3260483" y="336726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1" name="bg object 21"/>
          <p:cNvSpPr/>
          <p:nvPr/>
        </p:nvSpPr>
        <p:spPr>
          <a:xfrm>
            <a:off x="3620352" y="3373615"/>
            <a:ext cx="38100" cy="0"/>
          </a:xfrm>
          <a:custGeom>
            <a:avLst/>
            <a:gdLst/>
            <a:ahLst/>
            <a:cxnLst/>
            <a:rect l="l" t="t" r="r" b="b"/>
            <a:pathLst>
              <a:path w="38100">
                <a:moveTo>
                  <a:pt x="0" y="0"/>
                </a:moveTo>
                <a:lnTo>
                  <a:pt x="38100" y="0"/>
                </a:lnTo>
              </a:path>
            </a:pathLst>
          </a:custGeom>
          <a:ln w="7591">
            <a:solidFill>
              <a:srgbClr val="FF9999"/>
            </a:solidFill>
          </a:ln>
        </p:spPr>
        <p:txBody>
          <a:bodyPr wrap="square" lIns="0" tIns="0" rIns="0" bIns="0" rtlCol="0"/>
          <a:lstStyle/>
          <a:p>
            <a:endParaRPr/>
          </a:p>
        </p:txBody>
      </p:sp>
      <p:sp>
        <p:nvSpPr>
          <p:cNvPr id="22" name="bg object 22"/>
          <p:cNvSpPr/>
          <p:nvPr/>
        </p:nvSpPr>
        <p:spPr>
          <a:xfrm>
            <a:off x="353145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3" name="bg object 23"/>
          <p:cNvSpPr/>
          <p:nvPr/>
        </p:nvSpPr>
        <p:spPr>
          <a:xfrm>
            <a:off x="3607652" y="3360914"/>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FFCCCC"/>
            </a:solidFill>
          </a:ln>
        </p:spPr>
        <p:txBody>
          <a:bodyPr wrap="square" lIns="0" tIns="0" rIns="0" bIns="0" rtlCol="0"/>
          <a:lstStyle/>
          <a:p>
            <a:endParaRPr/>
          </a:p>
        </p:txBody>
      </p:sp>
      <p:sp>
        <p:nvSpPr>
          <p:cNvPr id="24" name="bg object 24"/>
          <p:cNvSpPr/>
          <p:nvPr/>
        </p:nvSpPr>
        <p:spPr>
          <a:xfrm>
            <a:off x="3878619" y="3360914"/>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FF9999"/>
            </a:solidFill>
          </a:ln>
        </p:spPr>
        <p:txBody>
          <a:bodyPr wrap="square" lIns="0" tIns="0" rIns="0" bIns="0" rtlCol="0"/>
          <a:lstStyle/>
          <a:p>
            <a:endParaRPr/>
          </a:p>
        </p:txBody>
      </p:sp>
      <p:sp>
        <p:nvSpPr>
          <p:cNvPr id="25" name="bg object 25"/>
          <p:cNvSpPr/>
          <p:nvPr/>
        </p:nvSpPr>
        <p:spPr>
          <a:xfrm>
            <a:off x="3802418"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6" name="bg object 26"/>
          <p:cNvSpPr/>
          <p:nvPr/>
        </p:nvSpPr>
        <p:spPr>
          <a:xfrm>
            <a:off x="3878619" y="3399015"/>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FFCCCC"/>
            </a:solidFill>
          </a:ln>
        </p:spPr>
        <p:txBody>
          <a:bodyPr wrap="square" lIns="0" tIns="0" rIns="0" bIns="0" rtlCol="0"/>
          <a:lstStyle/>
          <a:p>
            <a:endParaRPr/>
          </a:p>
        </p:txBody>
      </p:sp>
      <p:sp>
        <p:nvSpPr>
          <p:cNvPr id="27" name="bg object 27"/>
          <p:cNvSpPr/>
          <p:nvPr/>
        </p:nvSpPr>
        <p:spPr>
          <a:xfrm>
            <a:off x="4149586" y="3360914"/>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FF9999"/>
            </a:solidFill>
          </a:ln>
        </p:spPr>
        <p:txBody>
          <a:bodyPr wrap="square" lIns="0" tIns="0" rIns="0" bIns="0" rtlCol="0"/>
          <a:lstStyle/>
          <a:p>
            <a:endParaRPr/>
          </a:p>
        </p:txBody>
      </p:sp>
      <p:sp>
        <p:nvSpPr>
          <p:cNvPr id="28" name="bg object 28"/>
          <p:cNvSpPr/>
          <p:nvPr/>
        </p:nvSpPr>
        <p:spPr>
          <a:xfrm>
            <a:off x="4451033" y="3391395"/>
            <a:ext cx="20320" cy="20320"/>
          </a:xfrm>
          <a:custGeom>
            <a:avLst/>
            <a:gdLst/>
            <a:ahLst/>
            <a:cxnLst/>
            <a:rect l="l" t="t" r="r" b="b"/>
            <a:pathLst>
              <a:path w="20320" h="20320">
                <a:moveTo>
                  <a:pt x="0" y="0"/>
                </a:moveTo>
                <a:lnTo>
                  <a:pt x="20320" y="20320"/>
                </a:lnTo>
              </a:path>
            </a:pathLst>
          </a:custGeom>
          <a:ln w="7591">
            <a:solidFill>
              <a:srgbClr val="FF9999"/>
            </a:solidFill>
          </a:ln>
        </p:spPr>
        <p:txBody>
          <a:bodyPr wrap="square" lIns="0" tIns="0" rIns="0" bIns="0" rtlCol="0"/>
          <a:lstStyle/>
          <a:p>
            <a:endParaRPr/>
          </a:p>
        </p:txBody>
      </p:sp>
      <p:sp>
        <p:nvSpPr>
          <p:cNvPr id="29" name="bg object 29"/>
          <p:cNvSpPr/>
          <p:nvPr/>
        </p:nvSpPr>
        <p:spPr>
          <a:xfrm>
            <a:off x="4423969" y="3364900"/>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FF9999"/>
            </a:solidFill>
          </a:ln>
        </p:spPr>
        <p:txBody>
          <a:bodyPr wrap="square" lIns="0" tIns="0" rIns="0" bIns="0" rtlCol="0"/>
          <a:lstStyle/>
          <a:p>
            <a:endParaRPr/>
          </a:p>
        </p:txBody>
      </p:sp>
      <p:sp>
        <p:nvSpPr>
          <p:cNvPr id="30" name="bg object 30"/>
          <p:cNvSpPr/>
          <p:nvPr/>
        </p:nvSpPr>
        <p:spPr>
          <a:xfrm>
            <a:off x="4329112" y="3360914"/>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FF9999"/>
            </a:solidFill>
          </a:ln>
        </p:spPr>
        <p:txBody>
          <a:bodyPr wrap="square" lIns="0" tIns="0" rIns="0" bIns="0" rtlCol="0"/>
          <a:lstStyle/>
          <a:p>
            <a:endParaRPr/>
          </a:p>
        </p:txBody>
      </p:sp>
      <p:sp>
        <p:nvSpPr>
          <p:cNvPr id="2" name="Holder 2"/>
          <p:cNvSpPr>
            <a:spLocks noGrp="1"/>
          </p:cNvSpPr>
          <p:nvPr>
            <p:ph type="title"/>
          </p:nvPr>
        </p:nvSpPr>
        <p:spPr>
          <a:xfrm>
            <a:off x="95300" y="59954"/>
            <a:ext cx="3186429" cy="244475"/>
          </a:xfrm>
          <a:prstGeom prst="rect">
            <a:avLst/>
          </a:prstGeom>
        </p:spPr>
        <p:txBody>
          <a:bodyPr wrap="square" lIns="0" tIns="0" rIns="0" bIns="0">
            <a:spAutoFit/>
          </a:bodyPr>
          <a:lstStyle>
            <a:lvl1pPr>
              <a:defRPr sz="1400" b="0" i="0">
                <a:solidFill>
                  <a:schemeClr val="bg1"/>
                </a:solidFill>
                <a:latin typeface="Tahoma"/>
                <a:cs typeface="Tahoma"/>
              </a:defRPr>
            </a:lvl1pPr>
          </a:lstStyle>
          <a:p>
            <a:endParaRPr/>
          </a:p>
        </p:txBody>
      </p:sp>
      <p:sp>
        <p:nvSpPr>
          <p:cNvPr id="3" name="Holder 3"/>
          <p:cNvSpPr>
            <a:spLocks noGrp="1"/>
          </p:cNvSpPr>
          <p:nvPr>
            <p:ph type="body" idx="1"/>
          </p:nvPr>
        </p:nvSpPr>
        <p:spPr>
          <a:xfrm>
            <a:off x="321894" y="866556"/>
            <a:ext cx="3659504" cy="1860550"/>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5/14/2025</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dungfundopt/Project_2_Rus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9994" y="101"/>
            <a:ext cx="360047" cy="539902"/>
          </a:xfrm>
          <a:prstGeom prst="rect">
            <a:avLst/>
          </a:prstGeom>
        </p:spPr>
      </p:pic>
      <p:sp>
        <p:nvSpPr>
          <p:cNvPr id="3" name="object 3"/>
          <p:cNvSpPr txBox="1"/>
          <p:nvPr/>
        </p:nvSpPr>
        <p:spPr>
          <a:xfrm>
            <a:off x="359994" y="1172121"/>
            <a:ext cx="3888104" cy="607060"/>
          </a:xfrm>
          <a:prstGeom prst="rect">
            <a:avLst/>
          </a:prstGeom>
          <a:solidFill>
            <a:srgbClr val="B20000"/>
          </a:solidFill>
        </p:spPr>
        <p:txBody>
          <a:bodyPr vert="horz" wrap="square" lIns="0" tIns="81280" rIns="0" bIns="0" rtlCol="0">
            <a:spAutoFit/>
          </a:bodyPr>
          <a:lstStyle/>
          <a:p>
            <a:pPr algn="ctr">
              <a:lnSpc>
                <a:spcPct val="100000"/>
              </a:lnSpc>
              <a:spcBef>
                <a:spcPts val="640"/>
              </a:spcBef>
            </a:pPr>
            <a:r>
              <a:rPr sz="1400" spc="60" dirty="0">
                <a:solidFill>
                  <a:srgbClr val="FFFFFF"/>
                </a:solidFill>
                <a:latin typeface="Tahoma"/>
                <a:cs typeface="Tahoma"/>
              </a:rPr>
              <a:t>BÁO</a:t>
            </a:r>
            <a:r>
              <a:rPr sz="1400" spc="35" dirty="0">
                <a:solidFill>
                  <a:srgbClr val="FFFFFF"/>
                </a:solidFill>
                <a:latin typeface="Tahoma"/>
                <a:cs typeface="Tahoma"/>
              </a:rPr>
              <a:t> </a:t>
            </a:r>
            <a:r>
              <a:rPr sz="1400" spc="50" dirty="0">
                <a:solidFill>
                  <a:srgbClr val="FFFFFF"/>
                </a:solidFill>
                <a:latin typeface="Tahoma"/>
                <a:cs typeface="Tahoma"/>
              </a:rPr>
              <a:t>CÁO</a:t>
            </a:r>
            <a:r>
              <a:rPr sz="1400" spc="35" dirty="0">
                <a:solidFill>
                  <a:srgbClr val="FFFFFF"/>
                </a:solidFill>
                <a:latin typeface="Tahoma"/>
                <a:cs typeface="Tahoma"/>
              </a:rPr>
              <a:t> </a:t>
            </a:r>
            <a:r>
              <a:rPr sz="1400" spc="70" dirty="0">
                <a:solidFill>
                  <a:srgbClr val="FFFFFF"/>
                </a:solidFill>
                <a:latin typeface="Tahoma"/>
                <a:cs typeface="Tahoma"/>
              </a:rPr>
              <a:t>PROJECT</a:t>
            </a:r>
            <a:r>
              <a:rPr sz="1400" spc="40" dirty="0">
                <a:solidFill>
                  <a:srgbClr val="FFFFFF"/>
                </a:solidFill>
                <a:latin typeface="Tahoma"/>
                <a:cs typeface="Tahoma"/>
              </a:rPr>
              <a:t> </a:t>
            </a:r>
            <a:r>
              <a:rPr sz="1400" spc="-50" dirty="0">
                <a:solidFill>
                  <a:srgbClr val="FFFFFF"/>
                </a:solidFill>
                <a:latin typeface="Tahoma"/>
                <a:cs typeface="Tahoma"/>
              </a:rPr>
              <a:t>2</a:t>
            </a:r>
            <a:endParaRPr sz="1400">
              <a:latin typeface="Tahoma"/>
              <a:cs typeface="Tahoma"/>
            </a:endParaRPr>
          </a:p>
          <a:p>
            <a:pPr algn="ctr">
              <a:lnSpc>
                <a:spcPct val="100000"/>
              </a:lnSpc>
              <a:spcBef>
                <a:spcPts val="334"/>
              </a:spcBef>
            </a:pPr>
            <a:r>
              <a:rPr sz="1100" dirty="0">
                <a:solidFill>
                  <a:srgbClr val="FFFFFF"/>
                </a:solidFill>
                <a:latin typeface="Tahoma"/>
                <a:cs typeface="Tahoma"/>
              </a:rPr>
              <a:t>Chủ</a:t>
            </a:r>
            <a:r>
              <a:rPr sz="1100" spc="-80" dirty="0">
                <a:solidFill>
                  <a:srgbClr val="FFFFFF"/>
                </a:solidFill>
                <a:latin typeface="Tahoma"/>
                <a:cs typeface="Tahoma"/>
              </a:rPr>
              <a:t> </a:t>
            </a:r>
            <a:r>
              <a:rPr sz="1100" spc="-30" dirty="0">
                <a:solidFill>
                  <a:srgbClr val="FFFFFF"/>
                </a:solidFill>
                <a:latin typeface="Tahoma"/>
                <a:cs typeface="Tahoma"/>
              </a:rPr>
              <a:t>đề:</a:t>
            </a:r>
            <a:r>
              <a:rPr sz="1100" spc="35" dirty="0">
                <a:solidFill>
                  <a:srgbClr val="FFFFFF"/>
                </a:solidFill>
                <a:latin typeface="Tahoma"/>
                <a:cs typeface="Tahoma"/>
              </a:rPr>
              <a:t> </a:t>
            </a:r>
            <a:r>
              <a:rPr sz="1100" spc="-20" dirty="0">
                <a:solidFill>
                  <a:srgbClr val="FFFFFF"/>
                </a:solidFill>
                <a:latin typeface="Tahoma"/>
                <a:cs typeface="Tahoma"/>
              </a:rPr>
              <a:t>Ngôn</a:t>
            </a:r>
            <a:r>
              <a:rPr sz="1100" spc="-60" dirty="0">
                <a:solidFill>
                  <a:srgbClr val="FFFFFF"/>
                </a:solidFill>
                <a:latin typeface="Tahoma"/>
                <a:cs typeface="Tahoma"/>
              </a:rPr>
              <a:t> </a:t>
            </a:r>
            <a:r>
              <a:rPr sz="1100" spc="-45" dirty="0">
                <a:solidFill>
                  <a:srgbClr val="FFFFFF"/>
                </a:solidFill>
                <a:latin typeface="Tahoma"/>
                <a:cs typeface="Tahoma"/>
              </a:rPr>
              <a:t>ngữ</a:t>
            </a:r>
            <a:r>
              <a:rPr sz="1100" spc="-40" dirty="0">
                <a:solidFill>
                  <a:srgbClr val="FFFFFF"/>
                </a:solidFill>
                <a:latin typeface="Tahoma"/>
                <a:cs typeface="Tahoma"/>
              </a:rPr>
              <a:t> </a:t>
            </a:r>
            <a:r>
              <a:rPr sz="1100" spc="-10" dirty="0">
                <a:solidFill>
                  <a:srgbClr val="FFFFFF"/>
                </a:solidFill>
                <a:latin typeface="Tahoma"/>
                <a:cs typeface="Tahoma"/>
              </a:rPr>
              <a:t>Rust</a:t>
            </a:r>
            <a:r>
              <a:rPr sz="1100" spc="-65" dirty="0">
                <a:solidFill>
                  <a:srgbClr val="FFFFFF"/>
                </a:solidFill>
                <a:latin typeface="Tahoma"/>
                <a:cs typeface="Tahoma"/>
              </a:rPr>
              <a:t> </a:t>
            </a:r>
            <a:r>
              <a:rPr sz="1100" dirty="0">
                <a:solidFill>
                  <a:srgbClr val="FFFFFF"/>
                </a:solidFill>
                <a:latin typeface="Tahoma"/>
                <a:cs typeface="Tahoma"/>
              </a:rPr>
              <a:t>và</a:t>
            </a:r>
            <a:r>
              <a:rPr sz="1100" spc="-60" dirty="0">
                <a:solidFill>
                  <a:srgbClr val="FFFFFF"/>
                </a:solidFill>
                <a:latin typeface="Tahoma"/>
                <a:cs typeface="Tahoma"/>
              </a:rPr>
              <a:t> </a:t>
            </a:r>
            <a:r>
              <a:rPr sz="1100" dirty="0">
                <a:solidFill>
                  <a:srgbClr val="FFFFFF"/>
                </a:solidFill>
                <a:latin typeface="Tahoma"/>
                <a:cs typeface="Tahoma"/>
              </a:rPr>
              <a:t>Bảo</a:t>
            </a:r>
            <a:r>
              <a:rPr sz="1100" spc="-60" dirty="0">
                <a:solidFill>
                  <a:srgbClr val="FFFFFF"/>
                </a:solidFill>
                <a:latin typeface="Tahoma"/>
                <a:cs typeface="Tahoma"/>
              </a:rPr>
              <a:t> </a:t>
            </a:r>
            <a:r>
              <a:rPr sz="1100" spc="-25" dirty="0">
                <a:solidFill>
                  <a:srgbClr val="FFFFFF"/>
                </a:solidFill>
                <a:latin typeface="Tahoma"/>
                <a:cs typeface="Tahoma"/>
              </a:rPr>
              <a:t>mật</a:t>
            </a:r>
            <a:endParaRPr sz="1100">
              <a:latin typeface="Tahoma"/>
              <a:cs typeface="Tahoma"/>
            </a:endParaRPr>
          </a:p>
        </p:txBody>
      </p:sp>
      <p:sp>
        <p:nvSpPr>
          <p:cNvPr id="4" name="object 4"/>
          <p:cNvSpPr txBox="1"/>
          <p:nvPr/>
        </p:nvSpPr>
        <p:spPr>
          <a:xfrm>
            <a:off x="631037" y="1995270"/>
            <a:ext cx="3346450" cy="1279068"/>
          </a:xfrm>
          <a:prstGeom prst="rect">
            <a:avLst/>
          </a:prstGeom>
        </p:spPr>
        <p:txBody>
          <a:bodyPr vert="horz" wrap="square" lIns="0" tIns="6985" rIns="0" bIns="0" rtlCol="0">
            <a:spAutoFit/>
          </a:bodyPr>
          <a:lstStyle/>
          <a:p>
            <a:pPr marL="462280" marR="454659" algn="ctr">
              <a:lnSpc>
                <a:spcPct val="102600"/>
              </a:lnSpc>
              <a:spcBef>
                <a:spcPts val="55"/>
              </a:spcBef>
            </a:pPr>
            <a:r>
              <a:rPr sz="1100" spc="-20" dirty="0">
                <a:latin typeface="Tahoma"/>
                <a:cs typeface="Tahoma"/>
              </a:rPr>
              <a:t>Giảng</a:t>
            </a:r>
            <a:r>
              <a:rPr sz="1100" spc="-65" dirty="0">
                <a:latin typeface="Tahoma"/>
                <a:cs typeface="Tahoma"/>
              </a:rPr>
              <a:t> </a:t>
            </a:r>
            <a:r>
              <a:rPr sz="1100" spc="-35" dirty="0">
                <a:latin typeface="Tahoma"/>
                <a:cs typeface="Tahoma"/>
              </a:rPr>
              <a:t>viên</a:t>
            </a:r>
            <a:r>
              <a:rPr sz="1100" spc="-40" dirty="0">
                <a:latin typeface="Tahoma"/>
                <a:cs typeface="Tahoma"/>
              </a:rPr>
              <a:t> </a:t>
            </a:r>
            <a:r>
              <a:rPr sz="1100" spc="-65" dirty="0">
                <a:latin typeface="Tahoma"/>
                <a:cs typeface="Tahoma"/>
              </a:rPr>
              <a:t>hướng</a:t>
            </a:r>
            <a:r>
              <a:rPr sz="1100" spc="-20" dirty="0">
                <a:latin typeface="Tahoma"/>
                <a:cs typeface="Tahoma"/>
              </a:rPr>
              <a:t> </a:t>
            </a:r>
            <a:r>
              <a:rPr sz="1100" spc="-25" dirty="0">
                <a:latin typeface="Tahoma"/>
                <a:cs typeface="Tahoma"/>
              </a:rPr>
              <a:t>dẫn:</a:t>
            </a:r>
            <a:r>
              <a:rPr sz="1100" spc="70" dirty="0">
                <a:latin typeface="Tahoma"/>
                <a:cs typeface="Tahoma"/>
              </a:rPr>
              <a:t> </a:t>
            </a:r>
            <a:r>
              <a:rPr sz="1100" spc="-55" dirty="0">
                <a:latin typeface="Tahoma"/>
                <a:cs typeface="Tahoma"/>
              </a:rPr>
              <a:t>Nguyễn</a:t>
            </a:r>
            <a:r>
              <a:rPr sz="1100" spc="-35" dirty="0">
                <a:latin typeface="Tahoma"/>
                <a:cs typeface="Tahoma"/>
              </a:rPr>
              <a:t> </a:t>
            </a:r>
            <a:r>
              <a:rPr sz="1100" dirty="0">
                <a:latin typeface="Tahoma"/>
                <a:cs typeface="Tahoma"/>
              </a:rPr>
              <a:t>Đức</a:t>
            </a:r>
            <a:r>
              <a:rPr sz="1100" spc="-40" dirty="0">
                <a:latin typeface="Tahoma"/>
                <a:cs typeface="Tahoma"/>
              </a:rPr>
              <a:t> </a:t>
            </a:r>
            <a:r>
              <a:rPr sz="1100" spc="-30" dirty="0">
                <a:latin typeface="Tahoma"/>
                <a:cs typeface="Tahoma"/>
              </a:rPr>
              <a:t>Toàn </a:t>
            </a:r>
            <a:r>
              <a:rPr sz="1100" spc="-10" dirty="0">
                <a:latin typeface="Tahoma"/>
                <a:cs typeface="Tahoma"/>
              </a:rPr>
              <a:t>Sinh</a:t>
            </a:r>
            <a:r>
              <a:rPr sz="1100" spc="-75" dirty="0">
                <a:latin typeface="Tahoma"/>
                <a:cs typeface="Tahoma"/>
              </a:rPr>
              <a:t> </a:t>
            </a:r>
            <a:r>
              <a:rPr sz="1100" spc="-25" dirty="0">
                <a:latin typeface="Tahoma"/>
                <a:cs typeface="Tahoma"/>
              </a:rPr>
              <a:t>viên:</a:t>
            </a:r>
            <a:r>
              <a:rPr sz="1100" spc="25" dirty="0">
                <a:latin typeface="Tahoma"/>
                <a:cs typeface="Tahoma"/>
              </a:rPr>
              <a:t> </a:t>
            </a:r>
            <a:r>
              <a:rPr sz="1100" dirty="0">
                <a:latin typeface="Tahoma"/>
                <a:cs typeface="Tahoma"/>
              </a:rPr>
              <a:t>Phạm</a:t>
            </a:r>
            <a:r>
              <a:rPr sz="1100" spc="-70" dirty="0">
                <a:latin typeface="Tahoma"/>
                <a:cs typeface="Tahoma"/>
              </a:rPr>
              <a:t> </a:t>
            </a:r>
            <a:r>
              <a:rPr sz="1100" spc="-20" dirty="0">
                <a:latin typeface="Tahoma"/>
                <a:cs typeface="Tahoma"/>
              </a:rPr>
              <a:t>Đặng</a:t>
            </a:r>
            <a:r>
              <a:rPr sz="1100" spc="-70" dirty="0">
                <a:latin typeface="Tahoma"/>
                <a:cs typeface="Tahoma"/>
              </a:rPr>
              <a:t> </a:t>
            </a:r>
            <a:r>
              <a:rPr sz="1100" dirty="0">
                <a:latin typeface="Tahoma"/>
                <a:cs typeface="Tahoma"/>
              </a:rPr>
              <a:t>Tấn</a:t>
            </a:r>
            <a:r>
              <a:rPr sz="1100" spc="-70" dirty="0">
                <a:latin typeface="Tahoma"/>
                <a:cs typeface="Tahoma"/>
              </a:rPr>
              <a:t> </a:t>
            </a:r>
            <a:r>
              <a:rPr sz="1100" spc="-20" dirty="0">
                <a:latin typeface="Tahoma"/>
                <a:cs typeface="Tahoma"/>
              </a:rPr>
              <a:t>Dũng</a:t>
            </a:r>
            <a:endParaRPr sz="1100" dirty="0">
              <a:latin typeface="Tahoma"/>
              <a:cs typeface="Tahoma"/>
            </a:endParaRPr>
          </a:p>
          <a:p>
            <a:pPr algn="ctr">
              <a:lnSpc>
                <a:spcPct val="100000"/>
              </a:lnSpc>
              <a:spcBef>
                <a:spcPts val="35"/>
              </a:spcBef>
            </a:pPr>
            <a:r>
              <a:rPr sz="1100" dirty="0">
                <a:latin typeface="Tahoma"/>
                <a:cs typeface="Tahoma"/>
              </a:rPr>
              <a:t>Mã</a:t>
            </a:r>
            <a:r>
              <a:rPr sz="1100" spc="-45" dirty="0">
                <a:latin typeface="Tahoma"/>
                <a:cs typeface="Tahoma"/>
              </a:rPr>
              <a:t> </a:t>
            </a:r>
            <a:r>
              <a:rPr sz="1100" spc="-30" dirty="0">
                <a:latin typeface="Tahoma"/>
                <a:cs typeface="Tahoma"/>
              </a:rPr>
              <a:t>số</a:t>
            </a:r>
            <a:r>
              <a:rPr sz="1100" spc="-40" dirty="0">
                <a:latin typeface="Tahoma"/>
                <a:cs typeface="Tahoma"/>
              </a:rPr>
              <a:t> </a:t>
            </a:r>
            <a:r>
              <a:rPr sz="1100" spc="-20" dirty="0">
                <a:latin typeface="Tahoma"/>
                <a:cs typeface="Tahoma"/>
              </a:rPr>
              <a:t>sinh</a:t>
            </a:r>
            <a:r>
              <a:rPr sz="1100" spc="-40" dirty="0">
                <a:latin typeface="Tahoma"/>
                <a:cs typeface="Tahoma"/>
              </a:rPr>
              <a:t> </a:t>
            </a:r>
            <a:r>
              <a:rPr sz="1100" spc="-25" dirty="0">
                <a:latin typeface="Tahoma"/>
                <a:cs typeface="Tahoma"/>
              </a:rPr>
              <a:t>viên:</a:t>
            </a:r>
            <a:r>
              <a:rPr sz="1100" spc="65" dirty="0">
                <a:latin typeface="Tahoma"/>
                <a:cs typeface="Tahoma"/>
              </a:rPr>
              <a:t> </a:t>
            </a:r>
            <a:r>
              <a:rPr sz="1100" spc="-10" dirty="0">
                <a:latin typeface="Tahoma"/>
                <a:cs typeface="Tahoma"/>
              </a:rPr>
              <a:t>20225569</a:t>
            </a:r>
            <a:endParaRPr sz="1100" dirty="0">
              <a:latin typeface="Tahoma"/>
              <a:cs typeface="Tahoma"/>
            </a:endParaRPr>
          </a:p>
          <a:p>
            <a:pPr marL="12700" marR="5080" indent="335280">
              <a:lnSpc>
                <a:spcPts val="950"/>
              </a:lnSpc>
              <a:spcBef>
                <a:spcPts val="1310"/>
              </a:spcBef>
            </a:pPr>
            <a:r>
              <a:rPr sz="800" dirty="0">
                <a:latin typeface="Arial MT"/>
                <a:cs typeface="Arial MT"/>
              </a:rPr>
              <a:t>HANOI</a:t>
            </a:r>
            <a:r>
              <a:rPr sz="800" spc="85" dirty="0">
                <a:latin typeface="Arial MT"/>
                <a:cs typeface="Arial MT"/>
              </a:rPr>
              <a:t> </a:t>
            </a:r>
            <a:r>
              <a:rPr sz="800" dirty="0">
                <a:latin typeface="Arial MT"/>
                <a:cs typeface="Arial MT"/>
              </a:rPr>
              <a:t>UNIVERSITY</a:t>
            </a:r>
            <a:r>
              <a:rPr sz="800" spc="85" dirty="0">
                <a:latin typeface="Arial MT"/>
                <a:cs typeface="Arial MT"/>
              </a:rPr>
              <a:t> </a:t>
            </a:r>
            <a:r>
              <a:rPr sz="800" dirty="0">
                <a:latin typeface="Arial MT"/>
                <a:cs typeface="Arial MT"/>
              </a:rPr>
              <a:t>OF</a:t>
            </a:r>
            <a:r>
              <a:rPr sz="800" spc="90" dirty="0">
                <a:latin typeface="Arial MT"/>
                <a:cs typeface="Arial MT"/>
              </a:rPr>
              <a:t> </a:t>
            </a:r>
            <a:r>
              <a:rPr sz="800" spc="-20" dirty="0">
                <a:latin typeface="Arial MT"/>
                <a:cs typeface="Arial MT"/>
              </a:rPr>
              <a:t>SCIENCE</a:t>
            </a:r>
            <a:r>
              <a:rPr sz="800" spc="85" dirty="0">
                <a:latin typeface="Arial MT"/>
                <a:cs typeface="Arial MT"/>
              </a:rPr>
              <a:t> </a:t>
            </a:r>
            <a:r>
              <a:rPr sz="800" dirty="0">
                <a:latin typeface="Arial MT"/>
                <a:cs typeface="Arial MT"/>
              </a:rPr>
              <a:t>AND</a:t>
            </a:r>
            <a:r>
              <a:rPr sz="800" spc="85" dirty="0">
                <a:latin typeface="Arial MT"/>
                <a:cs typeface="Arial MT"/>
              </a:rPr>
              <a:t> </a:t>
            </a:r>
            <a:r>
              <a:rPr sz="800" spc="-10" dirty="0">
                <a:latin typeface="Arial MT"/>
                <a:cs typeface="Arial MT"/>
              </a:rPr>
              <a:t>TECHNOLOGY </a:t>
            </a:r>
            <a:r>
              <a:rPr sz="800" dirty="0">
                <a:latin typeface="Arial MT"/>
                <a:cs typeface="Arial MT"/>
              </a:rPr>
              <a:t>SCHOOL</a:t>
            </a:r>
            <a:r>
              <a:rPr sz="800" spc="114" dirty="0">
                <a:latin typeface="Arial MT"/>
                <a:cs typeface="Arial MT"/>
              </a:rPr>
              <a:t> </a:t>
            </a:r>
            <a:r>
              <a:rPr sz="800" dirty="0">
                <a:latin typeface="Arial MT"/>
                <a:cs typeface="Arial MT"/>
              </a:rPr>
              <a:t>OF</a:t>
            </a:r>
            <a:r>
              <a:rPr sz="800" spc="114" dirty="0">
                <a:latin typeface="Arial MT"/>
                <a:cs typeface="Arial MT"/>
              </a:rPr>
              <a:t> </a:t>
            </a:r>
            <a:r>
              <a:rPr sz="800" dirty="0">
                <a:latin typeface="Arial MT"/>
                <a:cs typeface="Arial MT"/>
              </a:rPr>
              <a:t>INFORMATION</a:t>
            </a:r>
            <a:r>
              <a:rPr sz="800" spc="114" dirty="0">
                <a:latin typeface="Arial MT"/>
                <a:cs typeface="Arial MT"/>
              </a:rPr>
              <a:t> </a:t>
            </a:r>
            <a:r>
              <a:rPr sz="800" dirty="0">
                <a:latin typeface="Arial MT"/>
                <a:cs typeface="Arial MT"/>
              </a:rPr>
              <a:t>AND</a:t>
            </a:r>
            <a:r>
              <a:rPr sz="800" spc="120" dirty="0">
                <a:latin typeface="Arial MT"/>
                <a:cs typeface="Arial MT"/>
              </a:rPr>
              <a:t> </a:t>
            </a:r>
            <a:r>
              <a:rPr sz="800" dirty="0">
                <a:latin typeface="Arial MT"/>
                <a:cs typeface="Arial MT"/>
              </a:rPr>
              <a:t>COMMUNICATION</a:t>
            </a:r>
            <a:r>
              <a:rPr sz="800" spc="114" dirty="0">
                <a:latin typeface="Arial MT"/>
                <a:cs typeface="Arial MT"/>
              </a:rPr>
              <a:t> </a:t>
            </a:r>
            <a:r>
              <a:rPr sz="800" spc="-10" dirty="0">
                <a:latin typeface="Arial MT"/>
                <a:cs typeface="Arial MT"/>
              </a:rPr>
              <a:t>TECHNOLOGY</a:t>
            </a:r>
            <a:endParaRPr sz="800" dirty="0">
              <a:latin typeface="Arial MT"/>
              <a:cs typeface="Arial MT"/>
            </a:endParaRPr>
          </a:p>
          <a:p>
            <a:pPr>
              <a:lnSpc>
                <a:spcPct val="100000"/>
              </a:lnSpc>
              <a:spcBef>
                <a:spcPts val="254"/>
              </a:spcBef>
            </a:pPr>
            <a:endParaRPr sz="800" dirty="0">
              <a:latin typeface="Arial MT"/>
              <a:cs typeface="Arial MT"/>
            </a:endParaRPr>
          </a:p>
          <a:p>
            <a:pPr algn="ctr">
              <a:lnSpc>
                <a:spcPct val="100000"/>
              </a:lnSpc>
              <a:spcBef>
                <a:spcPts val="5"/>
              </a:spcBef>
            </a:pPr>
            <a:r>
              <a:rPr sz="1100" spc="-35" dirty="0" err="1">
                <a:latin typeface="Tahoma"/>
                <a:cs typeface="Tahoma"/>
              </a:rPr>
              <a:t>Ngày</a:t>
            </a:r>
            <a:r>
              <a:rPr sz="1100" spc="-45" dirty="0">
                <a:latin typeface="Tahoma"/>
                <a:cs typeface="Tahoma"/>
              </a:rPr>
              <a:t> </a:t>
            </a:r>
            <a:r>
              <a:rPr lang="en-US" sz="1100" spc="-20" dirty="0">
                <a:latin typeface="Tahoma"/>
                <a:cs typeface="Tahoma"/>
              </a:rPr>
              <a:t>26</a:t>
            </a:r>
            <a:r>
              <a:rPr sz="1100" spc="-45" dirty="0">
                <a:latin typeface="Tahoma"/>
                <a:cs typeface="Tahoma"/>
              </a:rPr>
              <a:t> </a:t>
            </a:r>
            <a:r>
              <a:rPr sz="1100" spc="-25" dirty="0">
                <a:latin typeface="Tahoma"/>
                <a:cs typeface="Tahoma"/>
              </a:rPr>
              <a:t>tháng</a:t>
            </a:r>
            <a:r>
              <a:rPr sz="1100" spc="-45" dirty="0">
                <a:latin typeface="Tahoma"/>
                <a:cs typeface="Tahoma"/>
              </a:rPr>
              <a:t> </a:t>
            </a:r>
            <a:r>
              <a:rPr sz="1100" dirty="0">
                <a:latin typeface="Tahoma"/>
                <a:cs typeface="Tahoma"/>
              </a:rPr>
              <a:t>3</a:t>
            </a:r>
            <a:r>
              <a:rPr sz="1100" spc="-45" dirty="0">
                <a:latin typeface="Tahoma"/>
                <a:cs typeface="Tahoma"/>
              </a:rPr>
              <a:t> </a:t>
            </a:r>
            <a:r>
              <a:rPr sz="1100" spc="-40" dirty="0">
                <a:latin typeface="Tahoma"/>
                <a:cs typeface="Tahoma"/>
              </a:rPr>
              <a:t>năm</a:t>
            </a:r>
            <a:r>
              <a:rPr sz="1100" spc="-45" dirty="0">
                <a:latin typeface="Tahoma"/>
                <a:cs typeface="Tahoma"/>
              </a:rPr>
              <a:t> </a:t>
            </a:r>
            <a:r>
              <a:rPr sz="1100" spc="-20" dirty="0">
                <a:latin typeface="Tahoma"/>
                <a:cs typeface="Tahoma"/>
              </a:rPr>
              <a:t>2025</a:t>
            </a:r>
            <a:endParaRPr sz="1100" dirty="0">
              <a:latin typeface="Tahoma"/>
              <a:cs typeface="Tahoma"/>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AE6361-7859-4F59-AF1A-199447DC031F}"/>
              </a:ext>
            </a:extLst>
          </p:cNvPr>
          <p:cNvSpPr txBox="1"/>
          <p:nvPr/>
        </p:nvSpPr>
        <p:spPr>
          <a:xfrm>
            <a:off x="400050" y="663575"/>
            <a:ext cx="3810000" cy="2046714"/>
          </a:xfrm>
          <a:prstGeom prst="rect">
            <a:avLst/>
          </a:prstGeom>
          <a:noFill/>
        </p:spPr>
        <p:txBody>
          <a:bodyPr wrap="square" rtlCol="0">
            <a:spAutoFit/>
          </a:bodyPr>
          <a:lstStyle/>
          <a:p>
            <a:pPr algn="ctr"/>
            <a:r>
              <a:rPr lang="en-US" b="1" dirty="0" err="1">
                <a:latin typeface="Tahoma" panose="020B0604030504040204" pitchFamily="34" charset="0"/>
                <a:ea typeface="Tahoma" panose="020B0604030504040204" pitchFamily="34" charset="0"/>
                <a:cs typeface="Tahoma" panose="020B0604030504040204" pitchFamily="34" charset="0"/>
              </a:rPr>
              <a:t>Tài</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liệu</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tham</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khảo</a:t>
            </a:r>
            <a:endParaRPr lang="en-US" b="1" dirty="0">
              <a:latin typeface="Tahoma" panose="020B0604030504040204" pitchFamily="34" charset="0"/>
              <a:ea typeface="Tahoma" panose="020B0604030504040204" pitchFamily="34" charset="0"/>
              <a:cs typeface="Tahoma" panose="020B0604030504040204" pitchFamily="34" charset="0"/>
            </a:endParaRPr>
          </a:p>
          <a:p>
            <a:pPr algn="ctr"/>
            <a:endParaRPr lang="en-US" sz="1400" dirty="0">
              <a:latin typeface="Tahoma" panose="020B0604030504040204" pitchFamily="34" charset="0"/>
              <a:ea typeface="Tahoma" panose="020B0604030504040204" pitchFamily="34" charset="0"/>
              <a:cs typeface="Tahoma" panose="020B0604030504040204" pitchFamily="34" charset="0"/>
            </a:endParaRPr>
          </a:p>
          <a:p>
            <a:pPr marL="228600" indent="-228600" algn="l">
              <a:buAutoNum type="arabicPeriod"/>
            </a:pPr>
            <a:r>
              <a:rPr lang="en-US" sz="1400" dirty="0">
                <a:latin typeface="Tahoma" panose="020B0604030504040204" pitchFamily="34" charset="0"/>
                <a:ea typeface="Tahoma" panose="020B0604030504040204" pitchFamily="34" charset="0"/>
                <a:cs typeface="Tahoma" panose="020B0604030504040204" pitchFamily="34" charset="0"/>
              </a:rPr>
              <a:t>Sylvain </a:t>
            </a:r>
            <a:r>
              <a:rPr lang="en-US" sz="1400" dirty="0" err="1">
                <a:latin typeface="Tahoma" panose="020B0604030504040204" pitchFamily="34" charset="0"/>
                <a:ea typeface="Tahoma" panose="020B0604030504040204" pitchFamily="34" charset="0"/>
                <a:cs typeface="Tahoma" panose="020B0604030504040204" pitchFamily="34" charset="0"/>
              </a:rPr>
              <a:t>Kerkour</a:t>
            </a:r>
            <a:r>
              <a:rPr lang="en-US" sz="1400" dirty="0">
                <a:latin typeface="Tahoma" panose="020B0604030504040204" pitchFamily="34" charset="0"/>
                <a:ea typeface="Tahoma" panose="020B0604030504040204" pitchFamily="34" charset="0"/>
                <a:cs typeface="Tahoma" panose="020B0604030504040204" pitchFamily="34" charset="0"/>
              </a:rPr>
              <a:t>, Black Hat Rust.</a:t>
            </a:r>
          </a:p>
          <a:p>
            <a:pPr marL="228600" indent="-228600" algn="l">
              <a:buAutoNum type="arabicPeriod"/>
            </a:pPr>
            <a:endParaRPr lang="en-US" sz="1400" dirty="0">
              <a:latin typeface="Tahoma" panose="020B0604030504040204" pitchFamily="34" charset="0"/>
              <a:ea typeface="Tahoma" panose="020B0604030504040204" pitchFamily="34" charset="0"/>
              <a:cs typeface="Tahoma" panose="020B0604030504040204" pitchFamily="34" charset="0"/>
            </a:endParaRPr>
          </a:p>
          <a:p>
            <a:pPr marL="228600" indent="-228600" algn="l">
              <a:buAutoNum type="arabicPeriod"/>
            </a:pPr>
            <a:r>
              <a:rPr lang="en-US" sz="1400" dirty="0">
                <a:latin typeface="Tahoma" panose="020B0604030504040204" pitchFamily="34" charset="0"/>
                <a:ea typeface="Tahoma" panose="020B0604030504040204" pitchFamily="34" charset="0"/>
                <a:cs typeface="Tahoma" panose="020B0604030504040204" pitchFamily="34" charset="0"/>
              </a:rPr>
              <a:t>Tech With Tim, Rust Programming Tutorial</a:t>
            </a:r>
          </a:p>
          <a:p>
            <a:pPr marL="228600" indent="-228600" algn="l">
              <a:buAutoNum type="arabicPeriod"/>
            </a:pPr>
            <a:endParaRPr lang="en-US" sz="1400" dirty="0">
              <a:latin typeface="Tahoma" panose="020B0604030504040204" pitchFamily="34" charset="0"/>
              <a:ea typeface="Tahoma" panose="020B0604030504040204" pitchFamily="34" charset="0"/>
              <a:cs typeface="Tahoma" panose="020B0604030504040204" pitchFamily="34" charset="0"/>
            </a:endParaRPr>
          </a:p>
          <a:p>
            <a:pPr marL="228600" indent="-228600" algn="l">
              <a:buAutoNum type="arabicPeriod"/>
            </a:pPr>
            <a:r>
              <a:rPr lang="en-US" sz="1400" dirty="0">
                <a:latin typeface="Tahoma" panose="020B0604030504040204" pitchFamily="34" charset="0"/>
                <a:ea typeface="Tahoma" panose="020B0604030504040204" pitchFamily="34" charset="0"/>
                <a:cs typeface="Tahoma" panose="020B0604030504040204" pitchFamily="34" charset="0"/>
              </a:rPr>
              <a:t>Let’s Get Rusty, Rust Survival Guide</a:t>
            </a:r>
          </a:p>
          <a:p>
            <a:pPr marL="228600" indent="-228600" algn="l">
              <a:buAutoNum type="arabicPeriod"/>
            </a:pPr>
            <a:endParaRPr lang="en-US" sz="1400" dirty="0">
              <a:latin typeface="Tahoma" panose="020B0604030504040204" pitchFamily="34" charset="0"/>
              <a:ea typeface="Tahoma" panose="020B0604030504040204" pitchFamily="34" charset="0"/>
              <a:cs typeface="Tahoma" panose="020B0604030504040204" pitchFamily="34" charset="0"/>
            </a:endParaRPr>
          </a:p>
          <a:p>
            <a:pPr algn="l"/>
            <a:endParaRPr lang="en-US" sz="11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B20000"/>
          </a:solidFill>
        </p:spPr>
        <p:txBody>
          <a:bodyPr wrap="square" lIns="0" tIns="0" rIns="0" bIns="0" rtlCol="0"/>
          <a:lstStyle/>
          <a:p>
            <a:endParaRPr/>
          </a:p>
        </p:txBody>
      </p:sp>
      <p:sp>
        <p:nvSpPr>
          <p:cNvPr id="3" name="object 3"/>
          <p:cNvSpPr txBox="1"/>
          <p:nvPr/>
        </p:nvSpPr>
        <p:spPr>
          <a:xfrm>
            <a:off x="81280" y="59954"/>
            <a:ext cx="623570" cy="232756"/>
          </a:xfrm>
          <a:prstGeom prst="rect">
            <a:avLst/>
          </a:prstGeom>
        </p:spPr>
        <p:txBody>
          <a:bodyPr vert="horz" wrap="square" lIns="0" tIns="17145" rIns="0" bIns="0" rtlCol="0">
            <a:spAutoFit/>
          </a:bodyPr>
          <a:lstStyle/>
          <a:p>
            <a:pPr marL="12700">
              <a:lnSpc>
                <a:spcPct val="100000"/>
              </a:lnSpc>
              <a:spcBef>
                <a:spcPts val="135"/>
              </a:spcBef>
            </a:pPr>
            <a:r>
              <a:rPr lang="en-US" sz="1400" dirty="0">
                <a:solidFill>
                  <a:srgbClr val="FFFFFF"/>
                </a:solidFill>
                <a:latin typeface="Tahoma"/>
                <a:cs typeface="Tahoma"/>
              </a:rPr>
              <a:t>Outline</a:t>
            </a:r>
            <a:endParaRPr sz="1400" dirty="0">
              <a:latin typeface="Tahoma"/>
              <a:cs typeface="Tahoma"/>
            </a:endParaRPr>
          </a:p>
        </p:txBody>
      </p:sp>
      <p:sp>
        <p:nvSpPr>
          <p:cNvPr id="4" name="object 4"/>
          <p:cNvSpPr txBox="1"/>
          <p:nvPr/>
        </p:nvSpPr>
        <p:spPr>
          <a:xfrm>
            <a:off x="88042" y="350520"/>
            <a:ext cx="3733800" cy="3263714"/>
          </a:xfrm>
          <a:prstGeom prst="rect">
            <a:avLst/>
          </a:prstGeom>
        </p:spPr>
        <p:txBody>
          <a:bodyPr vert="horz" wrap="square" lIns="0" tIns="11430" rIns="0" bIns="0" rtlCol="0">
            <a:spAutoFit/>
          </a:bodyPr>
          <a:lstStyle/>
          <a:p>
            <a:pPr marL="12700">
              <a:lnSpc>
                <a:spcPct val="100000"/>
              </a:lnSpc>
              <a:spcBef>
                <a:spcPts val="90"/>
              </a:spcBef>
            </a:pPr>
            <a:r>
              <a:rPr sz="1100" spc="-40" dirty="0">
                <a:solidFill>
                  <a:srgbClr val="FF0000"/>
                </a:solidFill>
                <a:latin typeface="Tahoma"/>
                <a:cs typeface="Tahoma"/>
              </a:rPr>
              <a:t>Week</a:t>
            </a:r>
            <a:r>
              <a:rPr sz="1100" spc="-25" dirty="0">
                <a:solidFill>
                  <a:srgbClr val="FF0000"/>
                </a:solidFill>
                <a:latin typeface="Tahoma"/>
                <a:cs typeface="Tahoma"/>
              </a:rPr>
              <a:t> </a:t>
            </a:r>
            <a:r>
              <a:rPr lang="en-US" sz="1100" spc="-50" dirty="0">
                <a:solidFill>
                  <a:srgbClr val="FF0000"/>
                </a:solidFill>
                <a:latin typeface="Tahoma"/>
                <a:cs typeface="Tahoma"/>
              </a:rPr>
              <a:t>8</a:t>
            </a:r>
          </a:p>
          <a:p>
            <a:pPr marL="12700">
              <a:lnSpc>
                <a:spcPct val="100000"/>
              </a:lnSpc>
              <a:spcBef>
                <a:spcPts val="90"/>
              </a:spcBef>
            </a:pPr>
            <a:r>
              <a:rPr lang="en-US" sz="1100" dirty="0" err="1">
                <a:latin typeface="Tahoma"/>
                <a:cs typeface="Tahoma"/>
              </a:rPr>
              <a:t>Tuần</a:t>
            </a:r>
            <a:r>
              <a:rPr lang="en-US" sz="1100" dirty="0">
                <a:latin typeface="Tahoma"/>
                <a:cs typeface="Tahoma"/>
              </a:rPr>
              <a:t> </a:t>
            </a:r>
            <a:r>
              <a:rPr lang="en-US" sz="1100" dirty="0" err="1">
                <a:latin typeface="Tahoma"/>
                <a:cs typeface="Tahoma"/>
              </a:rPr>
              <a:t>thứ</a:t>
            </a:r>
            <a:r>
              <a:rPr lang="en-US" sz="1100">
                <a:latin typeface="Tahoma"/>
                <a:cs typeface="Tahoma"/>
              </a:rPr>
              <a:t> 8 </a:t>
            </a:r>
            <a:r>
              <a:rPr lang="en-US" sz="1100" dirty="0" err="1">
                <a:latin typeface="Tahoma"/>
                <a:cs typeface="Tahoma"/>
              </a:rPr>
              <a:t>em</a:t>
            </a:r>
            <a:r>
              <a:rPr lang="en-US" sz="1100" dirty="0">
                <a:latin typeface="Tahoma"/>
                <a:cs typeface="Tahoma"/>
              </a:rPr>
              <a:t> </a:t>
            </a:r>
            <a:r>
              <a:rPr lang="en-US" sz="1100" dirty="0" err="1">
                <a:latin typeface="Tahoma"/>
                <a:cs typeface="Tahoma"/>
              </a:rPr>
              <a:t>đã</a:t>
            </a:r>
            <a:r>
              <a:rPr lang="en-US" sz="1100" dirty="0">
                <a:latin typeface="Tahoma"/>
                <a:cs typeface="Tahoma"/>
              </a:rPr>
              <a:t>:</a:t>
            </a:r>
          </a:p>
          <a:p>
            <a:pPr marL="184150" indent="-171450">
              <a:lnSpc>
                <a:spcPct val="100000"/>
              </a:lnSpc>
              <a:spcBef>
                <a:spcPts val="90"/>
              </a:spcBef>
              <a:buFont typeface="Arial" panose="020B0604020202020204" pitchFamily="34" charset="0"/>
              <a:buChar char="•"/>
            </a:pPr>
            <a:r>
              <a:rPr lang="en-US" sz="1100" dirty="0" err="1">
                <a:latin typeface="Tahoma"/>
                <a:cs typeface="Tahoma"/>
              </a:rPr>
              <a:t>Đặt</a:t>
            </a:r>
            <a:r>
              <a:rPr lang="en-US" sz="1100" dirty="0">
                <a:latin typeface="Tahoma"/>
                <a:cs typeface="Tahoma"/>
              </a:rPr>
              <a:t> </a:t>
            </a:r>
            <a:r>
              <a:rPr lang="en-US" sz="1100" dirty="0" err="1">
                <a:latin typeface="Tahoma"/>
                <a:cs typeface="Tahoma"/>
              </a:rPr>
              <a:t>mua</a:t>
            </a:r>
            <a:r>
              <a:rPr lang="en-US" sz="1100" dirty="0">
                <a:latin typeface="Tahoma"/>
                <a:cs typeface="Tahoma"/>
              </a:rPr>
              <a:t> </a:t>
            </a:r>
            <a:r>
              <a:rPr lang="en-US" sz="1100" dirty="0" err="1">
                <a:latin typeface="Tahoma"/>
                <a:cs typeface="Tahoma"/>
              </a:rPr>
              <a:t>usb</a:t>
            </a:r>
            <a:r>
              <a:rPr lang="en-US" sz="1100" dirty="0">
                <a:latin typeface="Tahoma"/>
                <a:cs typeface="Tahoma"/>
              </a:rPr>
              <a:t> </a:t>
            </a:r>
            <a:r>
              <a:rPr lang="en-US" sz="1100" dirty="0" err="1">
                <a:latin typeface="Tahoma"/>
                <a:cs typeface="Tahoma"/>
              </a:rPr>
              <a:t>wifi</a:t>
            </a:r>
            <a:r>
              <a:rPr lang="en-US" sz="1100" dirty="0">
                <a:latin typeface="Tahoma"/>
                <a:cs typeface="Tahoma"/>
              </a:rPr>
              <a:t>.</a:t>
            </a:r>
          </a:p>
          <a:p>
            <a:pPr marL="184150" indent="-171450">
              <a:lnSpc>
                <a:spcPct val="100000"/>
              </a:lnSpc>
              <a:spcBef>
                <a:spcPts val="90"/>
              </a:spcBef>
              <a:buFont typeface="Arial" panose="020B0604020202020204" pitchFamily="34" charset="0"/>
              <a:buChar char="•"/>
            </a:pPr>
            <a:r>
              <a:rPr lang="en-US" sz="1100" dirty="0" err="1">
                <a:latin typeface="Tahoma"/>
                <a:cs typeface="Tahoma"/>
              </a:rPr>
              <a:t>Chuyển</a:t>
            </a:r>
            <a:r>
              <a:rPr lang="en-US" sz="1100" dirty="0">
                <a:latin typeface="Tahoma"/>
                <a:cs typeface="Tahoma"/>
              </a:rPr>
              <a:t> captive portal sang </a:t>
            </a:r>
            <a:r>
              <a:rPr lang="en-US" sz="1100" dirty="0" err="1">
                <a:latin typeface="Tahoma"/>
                <a:cs typeface="Tahoma"/>
              </a:rPr>
              <a:t>chạy</a:t>
            </a:r>
            <a:r>
              <a:rPr lang="en-US" sz="1100" dirty="0">
                <a:latin typeface="Tahoma"/>
                <a:cs typeface="Tahoma"/>
              </a:rPr>
              <a:t> </a:t>
            </a:r>
            <a:r>
              <a:rPr lang="en-US" sz="1100" dirty="0" err="1">
                <a:latin typeface="Tahoma"/>
                <a:cs typeface="Tahoma"/>
              </a:rPr>
              <a:t>trên</a:t>
            </a:r>
            <a:r>
              <a:rPr lang="en-US" sz="1100" dirty="0">
                <a:latin typeface="Tahoma"/>
                <a:cs typeface="Tahoma"/>
              </a:rPr>
              <a:t> </a:t>
            </a:r>
            <a:r>
              <a:rPr lang="en-US" sz="1100" dirty="0" err="1">
                <a:latin typeface="Tahoma"/>
                <a:cs typeface="Tahoma"/>
              </a:rPr>
              <a:t>máy</a:t>
            </a:r>
            <a:r>
              <a:rPr lang="en-US" sz="1100" dirty="0">
                <a:latin typeface="Tahoma"/>
                <a:cs typeface="Tahoma"/>
              </a:rPr>
              <a:t> </a:t>
            </a:r>
            <a:r>
              <a:rPr lang="en-US" sz="1100" dirty="0" err="1">
                <a:latin typeface="Tahoma"/>
                <a:cs typeface="Tahoma"/>
              </a:rPr>
              <a:t>ảo</a:t>
            </a:r>
            <a:r>
              <a:rPr lang="en-US" sz="1100" dirty="0">
                <a:latin typeface="Tahoma"/>
                <a:cs typeface="Tahoma"/>
              </a:rPr>
              <a:t>.</a:t>
            </a:r>
          </a:p>
          <a:p>
            <a:pPr marL="184150" indent="-171450">
              <a:lnSpc>
                <a:spcPct val="100000"/>
              </a:lnSpc>
              <a:spcBef>
                <a:spcPts val="90"/>
              </a:spcBef>
              <a:buFont typeface="Arial" panose="020B0604020202020204" pitchFamily="34" charset="0"/>
              <a:buChar char="•"/>
            </a:pPr>
            <a:r>
              <a:rPr lang="en-US" sz="1100" dirty="0" err="1">
                <a:latin typeface="Tahoma"/>
                <a:cs typeface="Tahoma"/>
              </a:rPr>
              <a:t>Cài</a:t>
            </a:r>
            <a:r>
              <a:rPr lang="en-US" sz="1100" dirty="0">
                <a:latin typeface="Tahoma"/>
                <a:cs typeface="Tahoma"/>
              </a:rPr>
              <a:t> </a:t>
            </a:r>
            <a:r>
              <a:rPr lang="en-US" sz="1100" dirty="0" err="1">
                <a:latin typeface="Tahoma"/>
                <a:cs typeface="Tahoma"/>
              </a:rPr>
              <a:t>các</a:t>
            </a:r>
            <a:r>
              <a:rPr lang="en-US" sz="1100" dirty="0">
                <a:latin typeface="Tahoma"/>
                <a:cs typeface="Tahoma"/>
              </a:rPr>
              <a:t> dependencies, libraries, database.</a:t>
            </a:r>
          </a:p>
          <a:p>
            <a:pPr marL="184150" indent="-171450">
              <a:lnSpc>
                <a:spcPct val="100000"/>
              </a:lnSpc>
              <a:spcBef>
                <a:spcPts val="90"/>
              </a:spcBef>
              <a:buFont typeface="Arial" panose="020B0604020202020204" pitchFamily="34" charset="0"/>
              <a:buChar char="•"/>
            </a:pPr>
            <a:r>
              <a:rPr lang="en-US" sz="1100" dirty="0">
                <a:latin typeface="Tahoma"/>
                <a:cs typeface="Tahoma"/>
              </a:rPr>
              <a:t>Cho </a:t>
            </a:r>
            <a:r>
              <a:rPr lang="en-US" sz="1100" dirty="0" err="1">
                <a:latin typeface="Tahoma"/>
                <a:cs typeface="Tahoma"/>
              </a:rPr>
              <a:t>phép</a:t>
            </a:r>
            <a:r>
              <a:rPr lang="en-US" sz="1100" dirty="0">
                <a:latin typeface="Tahoma"/>
                <a:cs typeface="Tahoma"/>
              </a:rPr>
              <a:t> </a:t>
            </a:r>
            <a:r>
              <a:rPr lang="en-US" sz="1100" dirty="0" err="1">
                <a:latin typeface="Tahoma"/>
                <a:cs typeface="Tahoma"/>
              </a:rPr>
              <a:t>máy</a:t>
            </a:r>
            <a:r>
              <a:rPr lang="en-US" sz="1100" dirty="0">
                <a:latin typeface="Tahoma"/>
                <a:cs typeface="Tahoma"/>
              </a:rPr>
              <a:t> host </a:t>
            </a:r>
            <a:r>
              <a:rPr lang="en-US" sz="1100" dirty="0" err="1">
                <a:latin typeface="Tahoma"/>
                <a:cs typeface="Tahoma"/>
              </a:rPr>
              <a:t>truy</a:t>
            </a:r>
            <a:r>
              <a:rPr lang="en-US" sz="1100" dirty="0">
                <a:latin typeface="Tahoma"/>
                <a:cs typeface="Tahoma"/>
              </a:rPr>
              <a:t> </a:t>
            </a:r>
            <a:r>
              <a:rPr lang="en-US" sz="1100" dirty="0" err="1">
                <a:latin typeface="Tahoma"/>
                <a:cs typeface="Tahoma"/>
              </a:rPr>
              <a:t>cập</a:t>
            </a:r>
            <a:r>
              <a:rPr lang="en-US" sz="1100" dirty="0">
                <a:latin typeface="Tahoma"/>
                <a:cs typeface="Tahoma"/>
              </a:rPr>
              <a:t> </a:t>
            </a:r>
            <a:r>
              <a:rPr lang="en-US" sz="1100" dirty="0" err="1">
                <a:latin typeface="Tahoma"/>
                <a:cs typeface="Tahoma"/>
              </a:rPr>
              <a:t>vào</a:t>
            </a:r>
            <a:r>
              <a:rPr lang="en-US" sz="1100" dirty="0">
                <a:latin typeface="Tahoma"/>
                <a:cs typeface="Tahoma"/>
              </a:rPr>
              <a:t> captive portal(</a:t>
            </a:r>
            <a:r>
              <a:rPr lang="en-US" sz="1100" dirty="0" err="1">
                <a:latin typeface="Tahoma"/>
                <a:cs typeface="Tahoma"/>
              </a:rPr>
              <a:t>cổng</a:t>
            </a:r>
            <a:r>
              <a:rPr lang="en-US" sz="1100" dirty="0">
                <a:latin typeface="Tahoma"/>
                <a:cs typeface="Tahoma"/>
              </a:rPr>
              <a:t> 3000) </a:t>
            </a:r>
            <a:r>
              <a:rPr lang="en-US" sz="1100" dirty="0" err="1">
                <a:latin typeface="Tahoma"/>
                <a:cs typeface="Tahoma"/>
              </a:rPr>
              <a:t>bằng</a:t>
            </a:r>
            <a:r>
              <a:rPr lang="en-US" sz="1100" dirty="0">
                <a:latin typeface="Tahoma"/>
                <a:cs typeface="Tahoma"/>
              </a:rPr>
              <a:t> bridged network.</a:t>
            </a:r>
          </a:p>
          <a:p>
            <a:pPr marL="184150" indent="-171450">
              <a:lnSpc>
                <a:spcPct val="100000"/>
              </a:lnSpc>
              <a:spcBef>
                <a:spcPts val="90"/>
              </a:spcBef>
              <a:buFont typeface="Arial" panose="020B0604020202020204" pitchFamily="34" charset="0"/>
              <a:buChar char="•"/>
            </a:pPr>
            <a:r>
              <a:rPr lang="en-US" sz="1100" dirty="0" err="1">
                <a:latin typeface="Tahoma"/>
                <a:cs typeface="Tahoma"/>
              </a:rPr>
              <a:t>Lưu</a:t>
            </a:r>
            <a:r>
              <a:rPr lang="en-US" sz="1100" dirty="0">
                <a:latin typeface="Tahoma"/>
                <a:cs typeface="Tahoma"/>
              </a:rPr>
              <a:t> </a:t>
            </a:r>
            <a:r>
              <a:rPr lang="en-US" sz="1100" dirty="0" err="1">
                <a:latin typeface="Tahoma"/>
                <a:cs typeface="Tahoma"/>
              </a:rPr>
              <a:t>thông</a:t>
            </a:r>
            <a:r>
              <a:rPr lang="en-US" sz="1100" dirty="0">
                <a:latin typeface="Tahoma"/>
                <a:cs typeface="Tahoma"/>
              </a:rPr>
              <a:t> tin </a:t>
            </a:r>
            <a:r>
              <a:rPr lang="en-US" sz="1100" dirty="0" err="1">
                <a:latin typeface="Tahoma"/>
                <a:cs typeface="Tahoma"/>
              </a:rPr>
              <a:t>vào</a:t>
            </a:r>
            <a:r>
              <a:rPr lang="en-US" sz="1100" dirty="0">
                <a:latin typeface="Tahoma"/>
                <a:cs typeface="Tahoma"/>
              </a:rPr>
              <a:t> </a:t>
            </a:r>
            <a:r>
              <a:rPr lang="en-US" sz="1100" dirty="0" err="1">
                <a:latin typeface="Tahoma"/>
                <a:cs typeface="Tahoma"/>
              </a:rPr>
              <a:t>postgresql</a:t>
            </a:r>
            <a:r>
              <a:rPr lang="en-US" sz="1100" dirty="0">
                <a:latin typeface="Tahoma"/>
                <a:cs typeface="Tahoma"/>
              </a:rPr>
              <a:t>.</a:t>
            </a:r>
          </a:p>
          <a:p>
            <a:pPr marL="184150" indent="-171450">
              <a:lnSpc>
                <a:spcPct val="100000"/>
              </a:lnSpc>
              <a:spcBef>
                <a:spcPts val="90"/>
              </a:spcBef>
              <a:buFont typeface="Arial" panose="020B0604020202020204" pitchFamily="34" charset="0"/>
              <a:buChar char="•"/>
            </a:pPr>
            <a:r>
              <a:rPr lang="en-US" sz="1100" dirty="0" err="1">
                <a:latin typeface="Tahoma"/>
                <a:cs typeface="Tahoma"/>
              </a:rPr>
              <a:t>Các</a:t>
            </a:r>
            <a:r>
              <a:rPr lang="en-US" sz="1100" dirty="0">
                <a:latin typeface="Tahoma"/>
                <a:cs typeface="Tahoma"/>
              </a:rPr>
              <a:t> </a:t>
            </a:r>
            <a:r>
              <a:rPr lang="en-US" sz="1100" dirty="0" err="1">
                <a:latin typeface="Tahoma"/>
                <a:cs typeface="Tahoma"/>
              </a:rPr>
              <a:t>tuần</a:t>
            </a:r>
            <a:r>
              <a:rPr lang="en-US" sz="1100" dirty="0">
                <a:latin typeface="Tahoma"/>
                <a:cs typeface="Tahoma"/>
              </a:rPr>
              <a:t> </a:t>
            </a:r>
            <a:r>
              <a:rPr lang="en-US" sz="1100" dirty="0" err="1">
                <a:latin typeface="Tahoma"/>
                <a:cs typeface="Tahoma"/>
              </a:rPr>
              <a:t>sau</a:t>
            </a:r>
            <a:r>
              <a:rPr lang="en-US" sz="1100" dirty="0">
                <a:latin typeface="Tahoma"/>
                <a:cs typeface="Tahoma"/>
              </a:rPr>
              <a:t> </a:t>
            </a:r>
            <a:r>
              <a:rPr lang="en-US" sz="1100" dirty="0" err="1">
                <a:latin typeface="Tahoma"/>
                <a:cs typeface="Tahoma"/>
              </a:rPr>
              <a:t>em</a:t>
            </a:r>
            <a:r>
              <a:rPr lang="en-US" sz="1100" dirty="0">
                <a:latin typeface="Tahoma"/>
                <a:cs typeface="Tahoma"/>
              </a:rPr>
              <a:t> </a:t>
            </a:r>
            <a:r>
              <a:rPr lang="en-US" sz="1100" dirty="0" err="1">
                <a:latin typeface="Tahoma"/>
                <a:cs typeface="Tahoma"/>
              </a:rPr>
              <a:t>sẽ</a:t>
            </a:r>
            <a:r>
              <a:rPr lang="en-US" sz="1100" dirty="0">
                <a:latin typeface="Tahoma"/>
                <a:cs typeface="Tahoma"/>
              </a:rPr>
              <a:t> </a:t>
            </a:r>
            <a:r>
              <a:rPr lang="en-US" sz="1100" dirty="0" err="1">
                <a:latin typeface="Tahoma"/>
                <a:cs typeface="Tahoma"/>
              </a:rPr>
              <a:t>tìm</a:t>
            </a:r>
            <a:r>
              <a:rPr lang="en-US" sz="1100" dirty="0">
                <a:latin typeface="Tahoma"/>
                <a:cs typeface="Tahoma"/>
              </a:rPr>
              <a:t> </a:t>
            </a:r>
            <a:r>
              <a:rPr lang="en-US" sz="1100" dirty="0" err="1">
                <a:latin typeface="Tahoma"/>
                <a:cs typeface="Tahoma"/>
              </a:rPr>
              <a:t>hiểu</a:t>
            </a:r>
            <a:r>
              <a:rPr lang="en-US" sz="1100" dirty="0">
                <a:latin typeface="Tahoma"/>
                <a:cs typeface="Tahoma"/>
              </a:rPr>
              <a:t>:</a:t>
            </a:r>
          </a:p>
          <a:p>
            <a:pPr marL="12700" lvl="1">
              <a:spcBef>
                <a:spcPts val="90"/>
              </a:spcBef>
            </a:pPr>
            <a:r>
              <a:rPr lang="en-US" sz="1100" dirty="0">
                <a:latin typeface="Tahoma"/>
                <a:cs typeface="Tahoma"/>
              </a:rPr>
              <a:t>	 </a:t>
            </a:r>
            <a:r>
              <a:rPr lang="en-US" sz="1100" dirty="0" err="1">
                <a:latin typeface="Tahoma"/>
                <a:cs typeface="Tahoma"/>
              </a:rPr>
              <a:t>cấu</a:t>
            </a:r>
            <a:r>
              <a:rPr lang="en-US" sz="1100" dirty="0">
                <a:latin typeface="Tahoma"/>
                <a:cs typeface="Tahoma"/>
              </a:rPr>
              <a:t> </a:t>
            </a:r>
            <a:r>
              <a:rPr lang="en-US" sz="1100" dirty="0" err="1">
                <a:latin typeface="Tahoma"/>
                <a:cs typeface="Tahoma"/>
              </a:rPr>
              <a:t>hình</a:t>
            </a:r>
            <a:r>
              <a:rPr lang="en-US" sz="1100" dirty="0">
                <a:latin typeface="Tahoma"/>
                <a:cs typeface="Tahoma"/>
              </a:rPr>
              <a:t> USB </a:t>
            </a:r>
            <a:r>
              <a:rPr lang="en-US" sz="1100" dirty="0" err="1">
                <a:latin typeface="Tahoma"/>
                <a:cs typeface="Tahoma"/>
              </a:rPr>
              <a:t>Wifi</a:t>
            </a:r>
            <a:r>
              <a:rPr lang="en-US" sz="1100" dirty="0">
                <a:latin typeface="Tahoma"/>
                <a:cs typeface="Tahoma"/>
              </a:rPr>
              <a:t>.</a:t>
            </a:r>
          </a:p>
          <a:p>
            <a:pPr marL="12700" lvl="1">
              <a:spcBef>
                <a:spcPts val="90"/>
              </a:spcBef>
            </a:pPr>
            <a:r>
              <a:rPr lang="en-US" sz="1100" dirty="0">
                <a:latin typeface="Tahoma"/>
                <a:cs typeface="Tahoma"/>
              </a:rPr>
              <a:t>	 </a:t>
            </a:r>
            <a:r>
              <a:rPr lang="en-US" sz="1100" dirty="0" err="1">
                <a:latin typeface="Tahoma"/>
                <a:cs typeface="Tahoma"/>
              </a:rPr>
              <a:t>mô</a:t>
            </a:r>
            <a:r>
              <a:rPr lang="en-US" sz="1100" dirty="0">
                <a:latin typeface="Tahoma"/>
                <a:cs typeface="Tahoma"/>
              </a:rPr>
              <a:t> </a:t>
            </a:r>
            <a:r>
              <a:rPr lang="en-US" sz="1100" dirty="0" err="1">
                <a:latin typeface="Tahoma"/>
                <a:cs typeface="Tahoma"/>
              </a:rPr>
              <a:t>phỏng</a:t>
            </a:r>
            <a:r>
              <a:rPr lang="en-US" sz="1100" dirty="0">
                <a:latin typeface="Tahoma"/>
                <a:cs typeface="Tahoma"/>
              </a:rPr>
              <a:t> </a:t>
            </a:r>
            <a:r>
              <a:rPr lang="en-US" sz="1100" dirty="0" err="1">
                <a:latin typeface="Tahoma"/>
                <a:cs typeface="Tahoma"/>
              </a:rPr>
              <a:t>deauthentication</a:t>
            </a:r>
            <a:r>
              <a:rPr lang="en-US" sz="1100" dirty="0">
                <a:latin typeface="Tahoma"/>
                <a:cs typeface="Tahoma"/>
              </a:rPr>
              <a:t> attack.</a:t>
            </a:r>
          </a:p>
          <a:p>
            <a:pPr marL="12700" lvl="2">
              <a:spcBef>
                <a:spcPts val="90"/>
              </a:spcBef>
            </a:pPr>
            <a:r>
              <a:rPr lang="en-US" sz="1100" dirty="0">
                <a:latin typeface="Tahoma"/>
                <a:cs typeface="Tahoma"/>
              </a:rPr>
              <a:t>	 </a:t>
            </a:r>
            <a:r>
              <a:rPr lang="en-US" sz="1100" dirty="0" err="1">
                <a:latin typeface="Tahoma"/>
                <a:cs typeface="Tahoma"/>
              </a:rPr>
              <a:t>lưu</a:t>
            </a:r>
            <a:r>
              <a:rPr lang="en-US" sz="1100" dirty="0">
                <a:latin typeface="Tahoma"/>
                <a:cs typeface="Tahoma"/>
              </a:rPr>
              <a:t> </a:t>
            </a:r>
            <a:r>
              <a:rPr lang="en-US" sz="1100" dirty="0" err="1">
                <a:latin typeface="Tahoma"/>
                <a:cs typeface="Tahoma"/>
              </a:rPr>
              <a:t>dữ</a:t>
            </a:r>
            <a:r>
              <a:rPr lang="en-US" sz="1100" dirty="0">
                <a:latin typeface="Tahoma"/>
                <a:cs typeface="Tahoma"/>
              </a:rPr>
              <a:t> </a:t>
            </a:r>
            <a:r>
              <a:rPr lang="en-US" sz="1100" dirty="0" err="1">
                <a:latin typeface="Tahoma"/>
                <a:cs typeface="Tahoma"/>
              </a:rPr>
              <a:t>liệu</a:t>
            </a:r>
            <a:r>
              <a:rPr lang="en-US" sz="1100" dirty="0">
                <a:latin typeface="Tahoma"/>
                <a:cs typeface="Tahoma"/>
              </a:rPr>
              <a:t> </a:t>
            </a:r>
            <a:r>
              <a:rPr lang="en-US" sz="1100" dirty="0" err="1">
                <a:latin typeface="Tahoma"/>
                <a:cs typeface="Tahoma"/>
              </a:rPr>
              <a:t>vào</a:t>
            </a:r>
            <a:r>
              <a:rPr lang="en-US" sz="1100" dirty="0">
                <a:latin typeface="Tahoma"/>
                <a:cs typeface="Tahoma"/>
              </a:rPr>
              <a:t> C&amp;C server.</a:t>
            </a:r>
          </a:p>
          <a:p>
            <a:pPr marL="12700" lvl="2">
              <a:spcBef>
                <a:spcPts val="90"/>
              </a:spcBef>
            </a:pPr>
            <a:r>
              <a:rPr lang="en-US" sz="1100" dirty="0">
                <a:latin typeface="Tahoma"/>
                <a:cs typeface="Tahoma"/>
              </a:rPr>
              <a:t>	 client-side keylogger.</a:t>
            </a:r>
          </a:p>
          <a:p>
            <a:pPr marL="12700" lvl="2">
              <a:spcBef>
                <a:spcPts val="90"/>
              </a:spcBef>
            </a:pPr>
            <a:r>
              <a:rPr lang="en-US" sz="1100" dirty="0">
                <a:latin typeface="Tahoma"/>
                <a:cs typeface="Tahoma"/>
              </a:rPr>
              <a:t>	 persistency.</a:t>
            </a:r>
          </a:p>
          <a:p>
            <a:pPr marL="12700" lvl="2">
              <a:spcBef>
                <a:spcPts val="90"/>
              </a:spcBef>
            </a:pPr>
            <a:r>
              <a:rPr lang="en-US" sz="1100" dirty="0">
                <a:latin typeface="Tahoma"/>
                <a:cs typeface="Tahoma"/>
              </a:rPr>
              <a:t>	 </a:t>
            </a:r>
            <a:r>
              <a:rPr lang="en-US" sz="1100" dirty="0" err="1">
                <a:latin typeface="Tahoma"/>
                <a:cs typeface="Tahoma"/>
              </a:rPr>
              <a:t>mã</a:t>
            </a:r>
            <a:r>
              <a:rPr lang="en-US" sz="1100" dirty="0">
                <a:latin typeface="Tahoma"/>
                <a:cs typeface="Tahoma"/>
              </a:rPr>
              <a:t> </a:t>
            </a:r>
            <a:r>
              <a:rPr lang="en-US" sz="1100" dirty="0" err="1">
                <a:latin typeface="Tahoma"/>
                <a:cs typeface="Tahoma"/>
              </a:rPr>
              <a:t>hóa</a:t>
            </a:r>
            <a:r>
              <a:rPr lang="en-US" sz="1100" dirty="0">
                <a:latin typeface="Tahoma"/>
                <a:cs typeface="Tahoma"/>
              </a:rPr>
              <a:t> </a:t>
            </a:r>
            <a:r>
              <a:rPr lang="en-US" sz="1100" dirty="0" err="1">
                <a:latin typeface="Tahoma"/>
                <a:cs typeface="Tahoma"/>
              </a:rPr>
              <a:t>dữ</a:t>
            </a:r>
            <a:r>
              <a:rPr lang="en-US" sz="1100" dirty="0">
                <a:latin typeface="Tahoma"/>
                <a:cs typeface="Tahoma"/>
              </a:rPr>
              <a:t> </a:t>
            </a:r>
            <a:r>
              <a:rPr lang="en-US" sz="1100" dirty="0" err="1">
                <a:latin typeface="Tahoma"/>
                <a:cs typeface="Tahoma"/>
              </a:rPr>
              <a:t>liệu</a:t>
            </a:r>
            <a:r>
              <a:rPr lang="en-US" sz="1100" dirty="0">
                <a:latin typeface="Tahoma"/>
                <a:cs typeface="Tahoma"/>
              </a:rPr>
              <a:t> </a:t>
            </a:r>
            <a:r>
              <a:rPr lang="en-US" sz="1100" dirty="0" err="1">
                <a:latin typeface="Tahoma"/>
                <a:cs typeface="Tahoma"/>
              </a:rPr>
              <a:t>đăng</a:t>
            </a:r>
            <a:r>
              <a:rPr lang="en-US" sz="1100" dirty="0">
                <a:latin typeface="Tahoma"/>
                <a:cs typeface="Tahoma"/>
              </a:rPr>
              <a:t> </a:t>
            </a:r>
            <a:r>
              <a:rPr lang="en-US" sz="1100" dirty="0" err="1">
                <a:latin typeface="Tahoma"/>
                <a:cs typeface="Tahoma"/>
              </a:rPr>
              <a:t>nhập</a:t>
            </a:r>
            <a:r>
              <a:rPr lang="en-US" sz="1100" dirty="0">
                <a:latin typeface="Tahoma"/>
                <a:cs typeface="Tahoma"/>
              </a:rPr>
              <a:t> </a:t>
            </a:r>
            <a:r>
              <a:rPr lang="en-US" sz="1100" dirty="0" err="1">
                <a:latin typeface="Tahoma"/>
                <a:cs typeface="Tahoma"/>
              </a:rPr>
              <a:t>nhận</a:t>
            </a:r>
            <a:r>
              <a:rPr lang="en-US" sz="1100" dirty="0">
                <a:latin typeface="Tahoma"/>
                <a:cs typeface="Tahoma"/>
              </a:rPr>
              <a:t> </a:t>
            </a:r>
            <a:r>
              <a:rPr lang="en-US" sz="1100" dirty="0" err="1">
                <a:latin typeface="Tahoma"/>
                <a:cs typeface="Tahoma"/>
              </a:rPr>
              <a:t>được</a:t>
            </a:r>
            <a:r>
              <a:rPr lang="en-US" sz="1100" dirty="0">
                <a:latin typeface="Tahoma"/>
                <a:cs typeface="Tahoma"/>
              </a:rPr>
              <a:t>.</a:t>
            </a:r>
          </a:p>
          <a:p>
            <a:pPr marL="12700" lvl="2">
              <a:spcBef>
                <a:spcPts val="90"/>
              </a:spcBef>
            </a:pPr>
            <a:r>
              <a:rPr lang="en-US" sz="1100" dirty="0">
                <a:latin typeface="Tahoma"/>
                <a:cs typeface="Tahoma"/>
              </a:rPr>
              <a:t>	 </a:t>
            </a:r>
            <a:r>
              <a:rPr lang="en-US" sz="1100" dirty="0" err="1">
                <a:latin typeface="Tahoma"/>
                <a:cs typeface="Tahoma"/>
              </a:rPr>
              <a:t>cách</a:t>
            </a:r>
            <a:r>
              <a:rPr lang="en-US" sz="1100" dirty="0">
                <a:latin typeface="Tahoma"/>
                <a:cs typeface="Tahoma"/>
              </a:rPr>
              <a:t> </a:t>
            </a:r>
            <a:r>
              <a:rPr lang="en-US" sz="1100" dirty="0" err="1">
                <a:latin typeface="Tahoma"/>
                <a:cs typeface="Tahoma"/>
              </a:rPr>
              <a:t>phòng</a:t>
            </a:r>
            <a:r>
              <a:rPr lang="en-US" sz="1100" dirty="0">
                <a:latin typeface="Tahoma"/>
                <a:cs typeface="Tahoma"/>
              </a:rPr>
              <a:t> </a:t>
            </a:r>
            <a:r>
              <a:rPr lang="en-US" sz="1100" dirty="0" err="1">
                <a:latin typeface="Tahoma"/>
                <a:cs typeface="Tahoma"/>
              </a:rPr>
              <a:t>chống</a:t>
            </a:r>
            <a:r>
              <a:rPr lang="en-US" sz="1100" dirty="0">
                <a:latin typeface="Tahoma"/>
                <a:cs typeface="Tahoma"/>
              </a:rPr>
              <a:t> </a:t>
            </a:r>
            <a:r>
              <a:rPr lang="en-US" sz="1100" dirty="0" err="1">
                <a:latin typeface="Tahoma"/>
                <a:cs typeface="Tahoma"/>
              </a:rPr>
              <a:t>tấn</a:t>
            </a:r>
            <a:r>
              <a:rPr lang="en-US" sz="1100" dirty="0">
                <a:latin typeface="Tahoma"/>
                <a:cs typeface="Tahoma"/>
              </a:rPr>
              <a:t> </a:t>
            </a:r>
            <a:r>
              <a:rPr lang="en-US" sz="1100" dirty="0" err="1">
                <a:latin typeface="Tahoma"/>
                <a:cs typeface="Tahoma"/>
              </a:rPr>
              <a:t>công</a:t>
            </a:r>
            <a:r>
              <a:rPr lang="en-US" sz="1100" dirty="0">
                <a:latin typeface="Tahoma"/>
                <a:cs typeface="Tahoma"/>
              </a:rPr>
              <a:t> evil twin.</a:t>
            </a:r>
          </a:p>
          <a:p>
            <a:pPr marL="12700" lvl="2">
              <a:spcBef>
                <a:spcPts val="90"/>
              </a:spcBef>
            </a:pPr>
            <a:r>
              <a:rPr lang="en-US" sz="1100" dirty="0">
                <a:latin typeface="Tahoma"/>
                <a:cs typeface="Tahoma"/>
              </a:rPr>
              <a:t>	 </a:t>
            </a:r>
            <a:r>
              <a:rPr lang="en-US" sz="1100" dirty="0" err="1">
                <a:latin typeface="Tahoma"/>
                <a:cs typeface="Tahoma"/>
              </a:rPr>
              <a:t>hoàn</a:t>
            </a:r>
            <a:r>
              <a:rPr lang="en-US" sz="1100" dirty="0">
                <a:latin typeface="Tahoma"/>
                <a:cs typeface="Tahoma"/>
              </a:rPr>
              <a:t> </a:t>
            </a:r>
            <a:r>
              <a:rPr lang="en-US" sz="1100" dirty="0" err="1">
                <a:latin typeface="Tahoma"/>
                <a:cs typeface="Tahoma"/>
              </a:rPr>
              <a:t>thiện</a:t>
            </a:r>
            <a:r>
              <a:rPr lang="en-US" sz="1100" dirty="0">
                <a:latin typeface="Tahoma"/>
                <a:cs typeface="Tahoma"/>
              </a:rPr>
              <a:t> slide </a:t>
            </a:r>
            <a:r>
              <a:rPr lang="en-US" sz="1100" dirty="0" err="1">
                <a:latin typeface="Tahoma"/>
                <a:cs typeface="Tahoma"/>
              </a:rPr>
              <a:t>và</a:t>
            </a:r>
            <a:r>
              <a:rPr lang="en-US" sz="1100" dirty="0">
                <a:latin typeface="Tahoma"/>
                <a:cs typeface="Tahoma"/>
              </a:rPr>
              <a:t> </a:t>
            </a:r>
            <a:r>
              <a:rPr lang="en-US" sz="1100" dirty="0" err="1">
                <a:latin typeface="Tahoma"/>
                <a:cs typeface="Tahoma"/>
              </a:rPr>
              <a:t>báo</a:t>
            </a:r>
            <a:r>
              <a:rPr lang="en-US" sz="1100" dirty="0">
                <a:latin typeface="Tahoma"/>
                <a:cs typeface="Tahoma"/>
              </a:rPr>
              <a:t> </a:t>
            </a:r>
            <a:r>
              <a:rPr lang="en-US" sz="1100" dirty="0" err="1">
                <a:latin typeface="Tahoma"/>
                <a:cs typeface="Tahoma"/>
              </a:rPr>
              <a:t>cáo</a:t>
            </a:r>
            <a:r>
              <a:rPr lang="en-US" sz="1100" dirty="0">
                <a:latin typeface="Tahoma"/>
                <a:cs typeface="Tahoma"/>
              </a:rPr>
              <a:t>.</a:t>
            </a:r>
          </a:p>
          <a:p>
            <a:pPr marL="12700" lvl="2">
              <a:spcBef>
                <a:spcPts val="90"/>
              </a:spcBef>
            </a:pPr>
            <a:endParaRPr sz="1100" dirty="0">
              <a:latin typeface="Tahoma"/>
              <a:cs typeface="Tahoma"/>
            </a:endParaRPr>
          </a:p>
        </p:txBody>
      </p:sp>
      <p:pic>
        <p:nvPicPr>
          <p:cNvPr id="5" name="Picture 4">
            <a:extLst>
              <a:ext uri="{FF2B5EF4-FFF2-40B4-BE49-F238E27FC236}">
                <a16:creationId xmlns:a16="http://schemas.microsoft.com/office/drawing/2014/main" id="{7C27B90A-8811-4E3B-B8EC-B9CAC9E7DC29}"/>
              </a:ext>
            </a:extLst>
          </p:cNvPr>
          <p:cNvPicPr>
            <a:picLocks noChangeAspect="1"/>
          </p:cNvPicPr>
          <p:nvPr/>
        </p:nvPicPr>
        <p:blipFill>
          <a:blip r:embed="rId2"/>
          <a:stretch>
            <a:fillRect/>
          </a:stretch>
        </p:blipFill>
        <p:spPr>
          <a:xfrm>
            <a:off x="3295649" y="319647"/>
            <a:ext cx="1312545" cy="733806"/>
          </a:xfrm>
          <a:prstGeom prst="rect">
            <a:avLst/>
          </a:prstGeom>
        </p:spPr>
      </p:pic>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B20000"/>
          </a:solidFill>
        </p:spPr>
        <p:txBody>
          <a:bodyPr wrap="square" lIns="0" tIns="0" rIns="0" bIns="0" rtlCol="0"/>
          <a:lstStyle/>
          <a:p>
            <a:endParaRPr/>
          </a:p>
        </p:txBody>
      </p:sp>
      <p:sp>
        <p:nvSpPr>
          <p:cNvPr id="3" name="object 3"/>
          <p:cNvSpPr txBox="1"/>
          <p:nvPr/>
        </p:nvSpPr>
        <p:spPr>
          <a:xfrm>
            <a:off x="81280" y="59954"/>
            <a:ext cx="1995170" cy="232756"/>
          </a:xfrm>
          <a:prstGeom prst="rect">
            <a:avLst/>
          </a:prstGeom>
        </p:spPr>
        <p:txBody>
          <a:bodyPr vert="horz" wrap="square" lIns="0" tIns="17145" rIns="0" bIns="0" rtlCol="0">
            <a:spAutoFit/>
          </a:bodyPr>
          <a:lstStyle/>
          <a:p>
            <a:pPr marL="12700">
              <a:lnSpc>
                <a:spcPct val="100000"/>
              </a:lnSpc>
              <a:spcBef>
                <a:spcPts val="135"/>
              </a:spcBef>
            </a:pPr>
            <a:r>
              <a:rPr lang="en-US" sz="1400" dirty="0" err="1">
                <a:solidFill>
                  <a:srgbClr val="FFFFFF"/>
                </a:solidFill>
                <a:latin typeface="Tahoma"/>
                <a:cs typeface="Tahoma"/>
              </a:rPr>
              <a:t>Khó</a:t>
            </a:r>
            <a:r>
              <a:rPr lang="en-US" sz="1400" dirty="0">
                <a:solidFill>
                  <a:srgbClr val="FFFFFF"/>
                </a:solidFill>
                <a:latin typeface="Tahoma"/>
                <a:cs typeface="Tahoma"/>
              </a:rPr>
              <a:t> </a:t>
            </a:r>
            <a:r>
              <a:rPr lang="en-US" sz="1400" dirty="0" err="1">
                <a:solidFill>
                  <a:srgbClr val="FFFFFF"/>
                </a:solidFill>
                <a:latin typeface="Tahoma"/>
                <a:cs typeface="Tahoma"/>
              </a:rPr>
              <a:t>khăn</a:t>
            </a:r>
            <a:r>
              <a:rPr lang="en-US" sz="1400" dirty="0">
                <a:solidFill>
                  <a:srgbClr val="FFFFFF"/>
                </a:solidFill>
                <a:latin typeface="Tahoma"/>
                <a:cs typeface="Tahoma"/>
              </a:rPr>
              <a:t> </a:t>
            </a:r>
            <a:r>
              <a:rPr lang="en-US" sz="1400" dirty="0" err="1">
                <a:solidFill>
                  <a:srgbClr val="FFFFFF"/>
                </a:solidFill>
                <a:latin typeface="Tahoma"/>
                <a:cs typeface="Tahoma"/>
              </a:rPr>
              <a:t>của</a:t>
            </a:r>
            <a:r>
              <a:rPr lang="en-US" sz="1400" dirty="0">
                <a:solidFill>
                  <a:srgbClr val="FFFFFF"/>
                </a:solidFill>
                <a:latin typeface="Tahoma"/>
                <a:cs typeface="Tahoma"/>
              </a:rPr>
              <a:t> Soft AP</a:t>
            </a:r>
            <a:endParaRPr sz="1400" dirty="0">
              <a:latin typeface="Tahoma"/>
              <a:cs typeface="Tahoma"/>
            </a:endParaRPr>
          </a:p>
        </p:txBody>
      </p:sp>
      <p:sp>
        <p:nvSpPr>
          <p:cNvPr id="4" name="object 4"/>
          <p:cNvSpPr txBox="1"/>
          <p:nvPr/>
        </p:nvSpPr>
        <p:spPr>
          <a:xfrm>
            <a:off x="88042" y="350520"/>
            <a:ext cx="3733800" cy="2837956"/>
          </a:xfrm>
          <a:prstGeom prst="rect">
            <a:avLst/>
          </a:prstGeom>
        </p:spPr>
        <p:txBody>
          <a:bodyPr vert="horz" wrap="square" lIns="0" tIns="11430" rIns="0" bIns="0" rtlCol="0">
            <a:spAutoFit/>
          </a:bodyPr>
          <a:lstStyle/>
          <a:p>
            <a:pPr marL="12700">
              <a:lnSpc>
                <a:spcPct val="100000"/>
              </a:lnSpc>
              <a:spcBef>
                <a:spcPts val="90"/>
              </a:spcBef>
            </a:pPr>
            <a:r>
              <a:rPr lang="en-US" sz="1100" dirty="0" err="1">
                <a:latin typeface="Tahoma"/>
                <a:cs typeface="Tahoma"/>
              </a:rPr>
              <a:t>Khó</a:t>
            </a:r>
            <a:r>
              <a:rPr lang="en-US" sz="1100" dirty="0">
                <a:latin typeface="Tahoma"/>
                <a:cs typeface="Tahoma"/>
              </a:rPr>
              <a:t> </a:t>
            </a:r>
            <a:r>
              <a:rPr lang="en-US" sz="1100" dirty="0" err="1">
                <a:latin typeface="Tahoma"/>
                <a:cs typeface="Tahoma"/>
              </a:rPr>
              <a:t>khăn</a:t>
            </a:r>
            <a:r>
              <a:rPr lang="en-US" sz="1100" dirty="0">
                <a:latin typeface="Tahoma"/>
                <a:cs typeface="Tahoma"/>
              </a:rPr>
              <a:t> </a:t>
            </a:r>
            <a:r>
              <a:rPr lang="en-US" sz="1100" dirty="0" err="1">
                <a:latin typeface="Tahoma"/>
                <a:cs typeface="Tahoma"/>
              </a:rPr>
              <a:t>khi</a:t>
            </a:r>
            <a:r>
              <a:rPr lang="en-US" sz="1100" dirty="0">
                <a:latin typeface="Tahoma"/>
                <a:cs typeface="Tahoma"/>
              </a:rPr>
              <a:t> </a:t>
            </a:r>
            <a:r>
              <a:rPr lang="en-US" sz="1100" dirty="0" err="1">
                <a:latin typeface="Tahoma"/>
                <a:cs typeface="Tahoma"/>
              </a:rPr>
              <a:t>không</a:t>
            </a:r>
            <a:r>
              <a:rPr lang="en-US" sz="1100" dirty="0">
                <a:latin typeface="Tahoma"/>
                <a:cs typeface="Tahoma"/>
              </a:rPr>
              <a:t> </a:t>
            </a:r>
            <a:r>
              <a:rPr lang="en-US" sz="1100" dirty="0" err="1">
                <a:latin typeface="Tahoma"/>
                <a:cs typeface="Tahoma"/>
              </a:rPr>
              <a:t>có</a:t>
            </a:r>
            <a:r>
              <a:rPr lang="en-US" sz="1100" dirty="0">
                <a:latin typeface="Tahoma"/>
                <a:cs typeface="Tahoma"/>
              </a:rPr>
              <a:t> </a:t>
            </a:r>
            <a:r>
              <a:rPr lang="en-US" sz="1100" dirty="0" err="1">
                <a:latin typeface="Tahoma"/>
                <a:cs typeface="Tahoma"/>
              </a:rPr>
              <a:t>phần</a:t>
            </a:r>
            <a:r>
              <a:rPr lang="en-US" sz="1100" dirty="0">
                <a:latin typeface="Tahoma"/>
                <a:cs typeface="Tahoma"/>
              </a:rPr>
              <a:t> </a:t>
            </a:r>
            <a:r>
              <a:rPr lang="en-US" sz="1100" dirty="0" err="1">
                <a:latin typeface="Tahoma"/>
                <a:cs typeface="Tahoma"/>
              </a:rPr>
              <a:t>cứng</a:t>
            </a:r>
            <a:r>
              <a:rPr lang="en-US" sz="1100" dirty="0">
                <a:latin typeface="Tahoma"/>
                <a:cs typeface="Tahoma"/>
              </a:rPr>
              <a:t>(</a:t>
            </a:r>
            <a:r>
              <a:rPr lang="en-US" sz="1100" dirty="0" err="1">
                <a:latin typeface="Tahoma"/>
                <a:cs typeface="Tahoma"/>
              </a:rPr>
              <a:t>hoặc</a:t>
            </a:r>
            <a:r>
              <a:rPr lang="en-US" sz="1100" dirty="0">
                <a:latin typeface="Tahoma"/>
                <a:cs typeface="Tahoma"/>
              </a:rPr>
              <a:t> </a:t>
            </a:r>
            <a:r>
              <a:rPr lang="en-US" sz="1100" dirty="0" err="1">
                <a:latin typeface="Tahoma"/>
                <a:cs typeface="Tahoma"/>
              </a:rPr>
              <a:t>chỉ</a:t>
            </a:r>
            <a:r>
              <a:rPr lang="en-US" sz="1100" dirty="0">
                <a:latin typeface="Tahoma"/>
                <a:cs typeface="Tahoma"/>
              </a:rPr>
              <a:t> dung Soft AP </a:t>
            </a:r>
            <a:r>
              <a:rPr lang="en-US" sz="1100" dirty="0" err="1">
                <a:latin typeface="Tahoma"/>
                <a:cs typeface="Tahoma"/>
              </a:rPr>
              <a:t>trên</a:t>
            </a:r>
            <a:r>
              <a:rPr lang="en-US" sz="1100" dirty="0">
                <a:latin typeface="Tahoma"/>
                <a:cs typeface="Tahoma"/>
              </a:rPr>
              <a:t> Windows):</a:t>
            </a:r>
          </a:p>
          <a:p>
            <a:pPr marL="12700" lvl="2">
              <a:spcBef>
                <a:spcPts val="90"/>
              </a:spcBef>
            </a:pPr>
            <a:r>
              <a:rPr lang="vi-VN" sz="1100" dirty="0">
                <a:latin typeface="Tahoma"/>
                <a:cs typeface="Tahoma"/>
              </a:rPr>
              <a:t>•Khó khăn đầu tiên là soft ap không cung cấp các công cụ có khả năng của iptables hay dnsmaq như linux.</a:t>
            </a:r>
          </a:p>
          <a:p>
            <a:pPr marL="12700" lvl="2">
              <a:spcBef>
                <a:spcPts val="90"/>
              </a:spcBef>
            </a:pPr>
            <a:r>
              <a:rPr lang="vi-VN" sz="1100" dirty="0">
                <a:latin typeface="Tahoma"/>
                <a:cs typeface="Tahoma"/>
              </a:rPr>
              <a:t>•Thứ 2 là driver usb wifi trên laptop không hỗ trợ monitor mode và packet injection.</a:t>
            </a:r>
          </a:p>
          <a:p>
            <a:pPr marL="12700" lvl="2">
              <a:spcBef>
                <a:spcPts val="90"/>
              </a:spcBef>
            </a:pPr>
            <a:r>
              <a:rPr lang="vi-VN" sz="1100" dirty="0">
                <a:latin typeface="Tahoma"/>
                <a:cs typeface="Tahoma"/>
              </a:rPr>
              <a:t>•Vì vậy nếu làm thì cần cấu hình dns và địa chỉ ip tĩnh trên máy nạn nhân</a:t>
            </a:r>
            <a:endParaRPr lang="en-US" sz="1100" dirty="0">
              <a:latin typeface="Tahoma"/>
              <a:cs typeface="Tahoma"/>
            </a:endParaRPr>
          </a:p>
          <a:p>
            <a:pPr marL="12700" lvl="2">
              <a:spcBef>
                <a:spcPts val="90"/>
              </a:spcBef>
            </a:pPr>
            <a:endParaRPr lang="en-US" sz="1100" dirty="0">
              <a:latin typeface="Tahoma"/>
              <a:cs typeface="Tahoma"/>
            </a:endParaRPr>
          </a:p>
          <a:p>
            <a:pPr marL="12700" lvl="2">
              <a:spcBef>
                <a:spcPts val="90"/>
              </a:spcBef>
            </a:pPr>
            <a:r>
              <a:rPr lang="vi-VN" sz="800" dirty="0">
                <a:latin typeface="Tahoma"/>
                <a:cs typeface="Tahoma"/>
              </a:rPr>
              <a:t>dnsmasq: Công cụ nhỏ gọn cung cấp DHCP (cấp IP) và DNS (phân giải tên miền). Trong Evil Twin, nó dùng để cấp IP cho nạn nhân và "đánh lừa" DNS để mọi yêu cầu tên miền đều trỏ về IP của kẻ tấn công (máy ảo ubuntu trên virtual box).</a:t>
            </a:r>
          </a:p>
          <a:p>
            <a:pPr marL="12700" lvl="2">
              <a:spcBef>
                <a:spcPts val="90"/>
              </a:spcBef>
            </a:pPr>
            <a:r>
              <a:rPr lang="vi-VN" sz="800" dirty="0">
                <a:latin typeface="Tahoma"/>
                <a:cs typeface="Tahoma"/>
              </a:rPr>
              <a:t>iptables: Công cụ tường lửa mạnh mẽ của Linux. Được dùng để chuyển hướng (redirect) lưu lượng mạng. Trong Evil Twin, nó dùng để chuyển hướng mọi traffic HTTP (port 80) và có thể cả HTTPS (port 443) từ nạn nhân đến port 3000 là port captive portal đang chạy.</a:t>
            </a:r>
          </a:p>
          <a:p>
            <a:pPr marL="12700" lvl="2">
              <a:spcBef>
                <a:spcPts val="90"/>
              </a:spcBef>
            </a:pPr>
            <a:endParaRPr lang="vi-VN" sz="1100" dirty="0">
              <a:latin typeface="Tahoma"/>
              <a:cs typeface="Tahoma"/>
            </a:endParaRPr>
          </a:p>
          <a:p>
            <a:pPr marL="12700" lvl="2">
              <a:spcBef>
                <a:spcPts val="90"/>
              </a:spcBef>
            </a:pPr>
            <a:endParaRPr sz="1100" dirty="0">
              <a:latin typeface="Tahoma"/>
              <a:cs typeface="Tahoma"/>
            </a:endParaRPr>
          </a:p>
        </p:txBody>
      </p:sp>
    </p:spTree>
    <p:extLst>
      <p:ext uri="{BB962C8B-B14F-4D97-AF65-F5344CB8AC3E}">
        <p14:creationId xmlns:p14="http://schemas.microsoft.com/office/powerpoint/2010/main" val="1725962135"/>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3186429" cy="232756"/>
          </a:xfrm>
          <a:prstGeom prst="rect">
            <a:avLst/>
          </a:prstGeom>
        </p:spPr>
        <p:txBody>
          <a:bodyPr vert="horz" wrap="square" lIns="0" tIns="17145" rIns="0" bIns="0" rtlCol="0">
            <a:spAutoFit/>
          </a:bodyPr>
          <a:lstStyle/>
          <a:p>
            <a:pPr marL="12700">
              <a:lnSpc>
                <a:spcPct val="100000"/>
              </a:lnSpc>
              <a:spcBef>
                <a:spcPts val="135"/>
              </a:spcBef>
            </a:pPr>
            <a:r>
              <a:rPr spc="-30" dirty="0"/>
              <a:t>1.1</a:t>
            </a:r>
            <a:r>
              <a:rPr spc="-45" dirty="0"/>
              <a:t> </a:t>
            </a:r>
            <a:r>
              <a:rPr lang="en-US" spc="-40" dirty="0"/>
              <a:t>Dependencies</a:t>
            </a:r>
            <a:endParaRPr spc="-20" dirty="0"/>
          </a:p>
        </p:txBody>
      </p:sp>
      <p:pic>
        <p:nvPicPr>
          <p:cNvPr id="5" name="Picture 4">
            <a:extLst>
              <a:ext uri="{FF2B5EF4-FFF2-40B4-BE49-F238E27FC236}">
                <a16:creationId xmlns:a16="http://schemas.microsoft.com/office/drawing/2014/main" id="{C43559BC-BE01-44BA-84F4-195405BBE8D0}"/>
              </a:ext>
            </a:extLst>
          </p:cNvPr>
          <p:cNvPicPr>
            <a:picLocks noChangeAspect="1"/>
          </p:cNvPicPr>
          <p:nvPr/>
        </p:nvPicPr>
        <p:blipFill>
          <a:blip r:embed="rId2"/>
          <a:stretch>
            <a:fillRect/>
          </a:stretch>
        </p:blipFill>
        <p:spPr>
          <a:xfrm>
            <a:off x="0" y="377556"/>
            <a:ext cx="4610100" cy="2182372"/>
          </a:xfrm>
          <a:prstGeom prst="rect">
            <a:avLst/>
          </a:prstGeom>
        </p:spPr>
      </p:pic>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3186429" cy="232756"/>
          </a:xfrm>
          <a:prstGeom prst="rect">
            <a:avLst/>
          </a:prstGeom>
        </p:spPr>
        <p:txBody>
          <a:bodyPr vert="horz" wrap="square" lIns="0" tIns="17145" rIns="0" bIns="0" rtlCol="0">
            <a:spAutoFit/>
          </a:bodyPr>
          <a:lstStyle/>
          <a:p>
            <a:pPr marL="12700">
              <a:lnSpc>
                <a:spcPct val="100000"/>
              </a:lnSpc>
              <a:spcBef>
                <a:spcPts val="135"/>
              </a:spcBef>
            </a:pPr>
            <a:r>
              <a:rPr lang="en-US" spc="-30" dirty="0"/>
              <a:t>2</a:t>
            </a:r>
            <a:r>
              <a:rPr spc="-30" dirty="0"/>
              <a:t>.1</a:t>
            </a:r>
            <a:r>
              <a:rPr spc="-45" dirty="0"/>
              <a:t> </a:t>
            </a:r>
            <a:r>
              <a:rPr lang="en-US" spc="-45" dirty="0"/>
              <a:t>Shared Folders</a:t>
            </a:r>
            <a:endParaRPr spc="-20" dirty="0"/>
          </a:p>
        </p:txBody>
      </p:sp>
      <p:pic>
        <p:nvPicPr>
          <p:cNvPr id="3" name="Picture 2">
            <a:extLst>
              <a:ext uri="{FF2B5EF4-FFF2-40B4-BE49-F238E27FC236}">
                <a16:creationId xmlns:a16="http://schemas.microsoft.com/office/drawing/2014/main" id="{66D1BFC1-A432-4283-A47D-DD9E64812A1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805990"/>
            <a:ext cx="4610100" cy="1848768"/>
          </a:xfrm>
          <a:prstGeom prst="rect">
            <a:avLst/>
          </a:prstGeom>
        </p:spPr>
      </p:pic>
    </p:spTree>
    <p:extLst>
      <p:ext uri="{BB962C8B-B14F-4D97-AF65-F5344CB8AC3E}">
        <p14:creationId xmlns:p14="http://schemas.microsoft.com/office/powerpoint/2010/main" val="2179795109"/>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3186429" cy="232756"/>
          </a:xfrm>
          <a:prstGeom prst="rect">
            <a:avLst/>
          </a:prstGeom>
        </p:spPr>
        <p:txBody>
          <a:bodyPr vert="horz" wrap="square" lIns="0" tIns="17145" rIns="0" bIns="0" rtlCol="0">
            <a:spAutoFit/>
          </a:bodyPr>
          <a:lstStyle/>
          <a:p>
            <a:pPr marL="12700">
              <a:lnSpc>
                <a:spcPct val="100000"/>
              </a:lnSpc>
              <a:spcBef>
                <a:spcPts val="135"/>
              </a:spcBef>
            </a:pPr>
            <a:r>
              <a:rPr lang="en-US" spc="-30" dirty="0"/>
              <a:t>2</a:t>
            </a:r>
            <a:r>
              <a:rPr spc="-30" dirty="0"/>
              <a:t>.1</a:t>
            </a:r>
            <a:r>
              <a:rPr spc="-45" dirty="0"/>
              <a:t> </a:t>
            </a:r>
            <a:r>
              <a:rPr lang="en-US" spc="-45" dirty="0"/>
              <a:t>Network Interfaces</a:t>
            </a:r>
            <a:endParaRPr spc="-20" dirty="0"/>
          </a:p>
        </p:txBody>
      </p:sp>
      <p:pic>
        <p:nvPicPr>
          <p:cNvPr id="3" name="Picture 2">
            <a:extLst>
              <a:ext uri="{FF2B5EF4-FFF2-40B4-BE49-F238E27FC236}">
                <a16:creationId xmlns:a16="http://schemas.microsoft.com/office/drawing/2014/main" id="{66D1BFC1-A432-4283-A47D-DD9E64812A1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785699" y="805990"/>
            <a:ext cx="3038702" cy="1848768"/>
          </a:xfrm>
          <a:prstGeom prst="rect">
            <a:avLst/>
          </a:prstGeom>
        </p:spPr>
      </p:pic>
    </p:spTree>
    <p:extLst>
      <p:ext uri="{BB962C8B-B14F-4D97-AF65-F5344CB8AC3E}">
        <p14:creationId xmlns:p14="http://schemas.microsoft.com/office/powerpoint/2010/main" val="1499691606"/>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3186429" cy="232756"/>
          </a:xfrm>
          <a:prstGeom prst="rect">
            <a:avLst/>
          </a:prstGeom>
        </p:spPr>
        <p:txBody>
          <a:bodyPr vert="horz" wrap="square" lIns="0" tIns="17145" rIns="0" bIns="0" rtlCol="0">
            <a:spAutoFit/>
          </a:bodyPr>
          <a:lstStyle/>
          <a:p>
            <a:pPr marL="12700">
              <a:lnSpc>
                <a:spcPct val="100000"/>
              </a:lnSpc>
              <a:spcBef>
                <a:spcPts val="135"/>
              </a:spcBef>
            </a:pPr>
            <a:r>
              <a:rPr lang="en-US" spc="-30" dirty="0"/>
              <a:t>2</a:t>
            </a:r>
            <a:r>
              <a:rPr spc="-30" dirty="0"/>
              <a:t>.1</a:t>
            </a:r>
            <a:r>
              <a:rPr spc="-45" dirty="0"/>
              <a:t> </a:t>
            </a:r>
            <a:r>
              <a:rPr lang="en-US" spc="-45" dirty="0"/>
              <a:t>Captive Portal</a:t>
            </a:r>
            <a:endParaRPr spc="-20" dirty="0"/>
          </a:p>
        </p:txBody>
      </p:sp>
      <p:pic>
        <p:nvPicPr>
          <p:cNvPr id="3" name="Picture 2">
            <a:extLst>
              <a:ext uri="{FF2B5EF4-FFF2-40B4-BE49-F238E27FC236}">
                <a16:creationId xmlns:a16="http://schemas.microsoft.com/office/drawing/2014/main" id="{66D1BFC1-A432-4283-A47D-DD9E64812A19}"/>
              </a:ext>
            </a:extLst>
          </p:cNvPr>
          <p:cNvPicPr>
            <a:picLocks noChangeAspect="1"/>
          </p:cNvPicPr>
          <p:nvPr/>
        </p:nvPicPr>
        <p:blipFill>
          <a:blip r:embed="rId2"/>
          <a:stretch>
            <a:fillRect/>
          </a:stretch>
        </p:blipFill>
        <p:spPr>
          <a:xfrm>
            <a:off x="0" y="571939"/>
            <a:ext cx="4610100" cy="2316871"/>
          </a:xfrm>
          <a:prstGeom prst="rect">
            <a:avLst/>
          </a:prstGeom>
        </p:spPr>
      </p:pic>
    </p:spTree>
    <p:extLst>
      <p:ext uri="{BB962C8B-B14F-4D97-AF65-F5344CB8AC3E}">
        <p14:creationId xmlns:p14="http://schemas.microsoft.com/office/powerpoint/2010/main" val="3048157059"/>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3186429" cy="232756"/>
          </a:xfrm>
          <a:prstGeom prst="rect">
            <a:avLst/>
          </a:prstGeom>
        </p:spPr>
        <p:txBody>
          <a:bodyPr vert="horz" wrap="square" lIns="0" tIns="17145" rIns="0" bIns="0" rtlCol="0">
            <a:spAutoFit/>
          </a:bodyPr>
          <a:lstStyle/>
          <a:p>
            <a:pPr marL="12700">
              <a:lnSpc>
                <a:spcPct val="100000"/>
              </a:lnSpc>
              <a:spcBef>
                <a:spcPts val="135"/>
              </a:spcBef>
            </a:pPr>
            <a:r>
              <a:rPr lang="en-US" spc="-30" dirty="0"/>
              <a:t>2</a:t>
            </a:r>
            <a:r>
              <a:rPr spc="-30" dirty="0"/>
              <a:t>.1</a:t>
            </a:r>
            <a:r>
              <a:rPr spc="-45" dirty="0"/>
              <a:t> </a:t>
            </a:r>
            <a:r>
              <a:rPr lang="en-US" spc="-45" dirty="0"/>
              <a:t>Database</a:t>
            </a:r>
            <a:endParaRPr spc="-20" dirty="0"/>
          </a:p>
        </p:txBody>
      </p:sp>
      <p:pic>
        <p:nvPicPr>
          <p:cNvPr id="6" name="Picture 5">
            <a:extLst>
              <a:ext uri="{FF2B5EF4-FFF2-40B4-BE49-F238E27FC236}">
                <a16:creationId xmlns:a16="http://schemas.microsoft.com/office/drawing/2014/main" id="{73912A17-1B02-495D-8FD5-A785FD3BE16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57353" y="511175"/>
            <a:ext cx="4295393" cy="2728877"/>
          </a:xfrm>
          <a:prstGeom prst="rect">
            <a:avLst/>
          </a:prstGeom>
        </p:spPr>
      </p:pic>
    </p:spTree>
    <p:extLst>
      <p:ext uri="{BB962C8B-B14F-4D97-AF65-F5344CB8AC3E}">
        <p14:creationId xmlns:p14="http://schemas.microsoft.com/office/powerpoint/2010/main" val="3559156377"/>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1933"/>
            <a:ext cx="3186429" cy="232756"/>
          </a:xfrm>
          <a:prstGeom prst="rect">
            <a:avLst/>
          </a:prstGeom>
        </p:spPr>
        <p:txBody>
          <a:bodyPr vert="horz" wrap="square" lIns="0" tIns="17145" rIns="0" bIns="0" rtlCol="0">
            <a:spAutoFit/>
          </a:bodyPr>
          <a:lstStyle/>
          <a:p>
            <a:pPr marL="12700">
              <a:lnSpc>
                <a:spcPct val="100000"/>
              </a:lnSpc>
              <a:spcBef>
                <a:spcPts val="135"/>
              </a:spcBef>
            </a:pPr>
            <a:r>
              <a:rPr lang="en-US" spc="-30" dirty="0"/>
              <a:t>Conclusion</a:t>
            </a:r>
            <a:endParaRPr spc="-20" dirty="0"/>
          </a:p>
        </p:txBody>
      </p:sp>
      <p:sp>
        <p:nvSpPr>
          <p:cNvPr id="3" name="object 3"/>
          <p:cNvSpPr txBox="1">
            <a:spLocks noGrp="1"/>
          </p:cNvSpPr>
          <p:nvPr>
            <p:ph type="body" idx="1"/>
          </p:nvPr>
        </p:nvSpPr>
        <p:spPr>
          <a:xfrm>
            <a:off x="321894" y="866556"/>
            <a:ext cx="3659504" cy="670439"/>
          </a:xfrm>
          <a:prstGeom prst="rect">
            <a:avLst/>
          </a:prstGeom>
        </p:spPr>
        <p:txBody>
          <a:bodyPr vert="horz" wrap="square" lIns="0" tIns="55244" rIns="0" bIns="0" rtlCol="0">
            <a:spAutoFit/>
          </a:bodyPr>
          <a:lstStyle/>
          <a:p>
            <a:pPr marL="38100" marR="575945">
              <a:lnSpc>
                <a:spcPct val="125299"/>
              </a:lnSpc>
              <a:buClr>
                <a:srgbClr val="FF0000"/>
              </a:buClr>
              <a:tabLst>
                <a:tab pos="314960" algn="l"/>
              </a:tabLst>
            </a:pPr>
            <a:endParaRPr lang="en-US" dirty="0"/>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Link </a:t>
            </a:r>
            <a:r>
              <a:rPr kumimoji="0" lang="en-US" sz="1400" b="0" i="0" u="none" strike="noStrike" kern="0" cap="none" spc="0" normalizeH="0" baseline="0" noProof="0" dirty="0" err="1">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mã</a:t>
            </a:r>
            <a:r>
              <a:rPr kumimoji="0" lang="en-US" sz="1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1400" b="0" i="0" u="none" strike="noStrike" kern="0" cap="none" spc="0" normalizeH="0" baseline="0" noProof="0" dirty="0" err="1">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nguồn</a:t>
            </a:r>
            <a:r>
              <a:rPr kumimoji="0" lang="en-US" sz="1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ở: </a:t>
            </a:r>
            <a:r>
              <a:rPr kumimoji="0" lang="en-US" sz="1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hlinkClick r:id="rId2"/>
              </a:rPr>
              <a:t>Project 2 Rust</a:t>
            </a:r>
            <a:endParaRPr kumimoji="0" lang="en-US" sz="1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endParaRPr>
          </a:p>
          <a:p>
            <a:pPr marL="38100" marR="575945">
              <a:lnSpc>
                <a:spcPct val="125299"/>
              </a:lnSpc>
              <a:buClr>
                <a:srgbClr val="FF0000"/>
              </a:buClr>
              <a:tabLst>
                <a:tab pos="314960" algn="l"/>
              </a:tabLst>
            </a:pPr>
            <a:endParaRPr lang="vi-VN" sz="1100" dirty="0"/>
          </a:p>
        </p:txBody>
      </p:sp>
    </p:spTree>
    <p:extLst>
      <p:ext uri="{BB962C8B-B14F-4D97-AF65-F5344CB8AC3E}">
        <p14:creationId xmlns:p14="http://schemas.microsoft.com/office/powerpoint/2010/main" val="2085031572"/>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TotalTime>
  <Words>433</Words>
  <Application>Microsoft Office PowerPoint</Application>
  <PresentationFormat>Custom</PresentationFormat>
  <Paragraphs>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MT</vt:lpstr>
      <vt:lpstr>Tahoma</vt:lpstr>
      <vt:lpstr>Office Theme</vt:lpstr>
      <vt:lpstr>PowerPoint Presentation</vt:lpstr>
      <vt:lpstr>PowerPoint Presentation</vt:lpstr>
      <vt:lpstr>PowerPoint Presentation</vt:lpstr>
      <vt:lpstr>1.1 Dependencies</vt:lpstr>
      <vt:lpstr>2.1 Shared Folders</vt:lpstr>
      <vt:lpstr>2.1 Network Interfaces</vt:lpstr>
      <vt:lpstr>2.1 Captive Portal</vt:lpstr>
      <vt:lpstr>2.1 Database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PROJECT 2 - Chủ đề: Ngôn ngữ Rust và Bảo mật</dc:title>
  <dc:creator>Giảng viên hướng dẫn: Nguyễn Đức Toàn  Sinh viên: Phạm Đặng Tấn Dũng  Mã số sinh viên: 20225569</dc:creator>
  <cp:lastModifiedBy>Dũng ýe</cp:lastModifiedBy>
  <cp:revision>32</cp:revision>
  <dcterms:created xsi:type="dcterms:W3CDTF">2025-03-18T22:31:56Z</dcterms:created>
  <dcterms:modified xsi:type="dcterms:W3CDTF">2025-05-14T06:47:44Z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2025-03-18T00:00:00Z</vt:filetime>
  </property>
  <property fmtid="{D5CDD505-2E9C-101B-9397-08002B2CF9AE}" pid="3" name="Creator">
    <vt:lpwstr>LaTeX with Beamer class</vt:lpwstr>
  </property>
  <property fmtid="{D5CDD505-2E9C-101B-9397-08002B2CF9AE}" pid="4" name="LastSaved">
    <vt:filetime>2025-03-18T00:00:00Z</vt:filetime>
  </property>
  <property fmtid="{D5CDD505-2E9C-101B-9397-08002B2CF9AE}" pid="5" name="PTEX.FullBanner">
    <vt:lpwstr>This is LuaHBTeX, Version 1.18.0 (TeX Live 2024)</vt:lpwstr>
  </property>
  <property fmtid="{D5CDD505-2E9C-101B-9397-08002B2CF9AE}" pid="6" name="Producer">
    <vt:lpwstr>LuaTeX-1.18.0</vt:lpwstr>
  </property>
</Properties>
</file>