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0"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9" r:id="rId22"/>
    <p:sldId id="278" r:id="rId23"/>
    <p:sldId id="276" r:id="rId24"/>
    <p:sldId id="281" r:id="rId25"/>
    <p:sldId id="277" r:id="rId26"/>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5" d="100"/>
          <a:sy n="155" d="100"/>
        </p:scale>
        <p:origin x="157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31" name="bg object 31"/>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371227"/>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FF9999"/>
            </a:solidFill>
          </a:ln>
        </p:spPr>
        <p:txBody>
          <a:bodyPr wrap="square" lIns="0" tIns="0" rIns="0" bIns="0" rtlCol="0"/>
          <a:lstStyle/>
          <a:p>
            <a:endParaRPr/>
          </a:p>
        </p:txBody>
      </p:sp>
      <p:sp>
        <p:nvSpPr>
          <p:cNvPr id="17" name="bg object 17"/>
          <p:cNvSpPr/>
          <p:nvPr/>
        </p:nvSpPr>
        <p:spPr>
          <a:xfrm>
            <a:off x="2989516" y="3367265"/>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FFCCCC"/>
          </a:solidFill>
        </p:spPr>
        <p:txBody>
          <a:bodyPr wrap="square" lIns="0" tIns="0" rIns="0" bIns="0" rtlCol="0"/>
          <a:lstStyle/>
          <a:p>
            <a:endParaRPr/>
          </a:p>
        </p:txBody>
      </p:sp>
      <p:sp>
        <p:nvSpPr>
          <p:cNvPr id="18" name="bg object 18"/>
          <p:cNvSpPr/>
          <p:nvPr/>
        </p:nvSpPr>
        <p:spPr>
          <a:xfrm>
            <a:off x="3167319" y="3367265"/>
            <a:ext cx="25400" cy="38100"/>
          </a:xfrm>
          <a:custGeom>
            <a:avLst/>
            <a:gdLst/>
            <a:ahLst/>
            <a:cxnLst/>
            <a:rect l="l" t="t" r="r" b="b"/>
            <a:pathLst>
              <a:path w="25400" h="38100">
                <a:moveTo>
                  <a:pt x="0" y="0"/>
                </a:moveTo>
                <a:lnTo>
                  <a:pt x="0" y="38100"/>
                </a:lnTo>
                <a:lnTo>
                  <a:pt x="25400" y="19050"/>
                </a:lnTo>
                <a:lnTo>
                  <a:pt x="0" y="0"/>
                </a:lnTo>
                <a:close/>
              </a:path>
            </a:pathLst>
          </a:custGeom>
          <a:solidFill>
            <a:srgbClr val="FFCCCC"/>
          </a:solidFill>
        </p:spPr>
        <p:txBody>
          <a:bodyPr wrap="square" lIns="0" tIns="0" rIns="0" bIns="0" rtlCol="0"/>
          <a:lstStyle/>
          <a:p>
            <a:endParaRPr/>
          </a:p>
        </p:txBody>
      </p:sp>
      <p:sp>
        <p:nvSpPr>
          <p:cNvPr id="19" name="bg object 19"/>
          <p:cNvSpPr/>
          <p:nvPr/>
        </p:nvSpPr>
        <p:spPr>
          <a:xfrm>
            <a:off x="3323652" y="3360914"/>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FF9999"/>
            </a:solidFill>
          </a:ln>
        </p:spPr>
        <p:txBody>
          <a:bodyPr wrap="square" lIns="0" tIns="0" rIns="0" bIns="0" rtlCol="0"/>
          <a:lstStyle/>
          <a:p>
            <a:endParaRPr/>
          </a:p>
        </p:txBody>
      </p:sp>
      <p:sp>
        <p:nvSpPr>
          <p:cNvPr id="20" name="bg object 20"/>
          <p:cNvSpPr/>
          <p:nvPr/>
        </p:nvSpPr>
        <p:spPr>
          <a:xfrm>
            <a:off x="3260483" y="33672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1" name="bg object 21"/>
          <p:cNvSpPr/>
          <p:nvPr/>
        </p:nvSpPr>
        <p:spPr>
          <a:xfrm>
            <a:off x="3620352" y="3373615"/>
            <a:ext cx="38100" cy="0"/>
          </a:xfrm>
          <a:custGeom>
            <a:avLst/>
            <a:gdLst/>
            <a:ahLst/>
            <a:cxnLst/>
            <a:rect l="l" t="t" r="r" b="b"/>
            <a:pathLst>
              <a:path w="38100">
                <a:moveTo>
                  <a:pt x="0" y="0"/>
                </a:moveTo>
                <a:lnTo>
                  <a:pt x="38100" y="0"/>
                </a:lnTo>
              </a:path>
            </a:pathLst>
          </a:custGeom>
          <a:ln w="7591">
            <a:solidFill>
              <a:srgbClr val="FF9999"/>
            </a:solidFill>
          </a:ln>
        </p:spPr>
        <p:txBody>
          <a:bodyPr wrap="square" lIns="0" tIns="0" rIns="0" bIns="0" rtlCol="0"/>
          <a:lstStyle/>
          <a:p>
            <a:endParaRPr/>
          </a:p>
        </p:txBody>
      </p:sp>
      <p:sp>
        <p:nvSpPr>
          <p:cNvPr id="22" name="bg object 22"/>
          <p:cNvSpPr/>
          <p:nvPr/>
        </p:nvSpPr>
        <p:spPr>
          <a:xfrm>
            <a:off x="3531451"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3" name="bg object 23"/>
          <p:cNvSpPr/>
          <p:nvPr/>
        </p:nvSpPr>
        <p:spPr>
          <a:xfrm>
            <a:off x="3607652" y="3360914"/>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CCCC"/>
            </a:solidFill>
          </a:ln>
        </p:spPr>
        <p:txBody>
          <a:bodyPr wrap="square" lIns="0" tIns="0" rIns="0" bIns="0" rtlCol="0"/>
          <a:lstStyle/>
          <a:p>
            <a:endParaRPr/>
          </a:p>
        </p:txBody>
      </p:sp>
      <p:sp>
        <p:nvSpPr>
          <p:cNvPr id="24" name="bg object 24"/>
          <p:cNvSpPr/>
          <p:nvPr/>
        </p:nvSpPr>
        <p:spPr>
          <a:xfrm>
            <a:off x="3878619" y="3360914"/>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FF9999"/>
            </a:solidFill>
          </a:ln>
        </p:spPr>
        <p:txBody>
          <a:bodyPr wrap="square" lIns="0" tIns="0" rIns="0" bIns="0" rtlCol="0"/>
          <a:lstStyle/>
          <a:p>
            <a:endParaRPr/>
          </a:p>
        </p:txBody>
      </p:sp>
      <p:sp>
        <p:nvSpPr>
          <p:cNvPr id="25" name="bg object 25"/>
          <p:cNvSpPr/>
          <p:nvPr/>
        </p:nvSpPr>
        <p:spPr>
          <a:xfrm>
            <a:off x="3802418" y="3367265"/>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FFCCCC"/>
          </a:solidFill>
        </p:spPr>
        <p:txBody>
          <a:bodyPr wrap="square" lIns="0" tIns="0" rIns="0" bIns="0" rtlCol="0"/>
          <a:lstStyle/>
          <a:p>
            <a:endParaRPr/>
          </a:p>
        </p:txBody>
      </p:sp>
      <p:sp>
        <p:nvSpPr>
          <p:cNvPr id="26" name="bg object 26"/>
          <p:cNvSpPr/>
          <p:nvPr/>
        </p:nvSpPr>
        <p:spPr>
          <a:xfrm>
            <a:off x="3878619" y="3399015"/>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FFCCCC"/>
            </a:solidFill>
          </a:ln>
        </p:spPr>
        <p:txBody>
          <a:bodyPr wrap="square" lIns="0" tIns="0" rIns="0" bIns="0" rtlCol="0"/>
          <a:lstStyle/>
          <a:p>
            <a:endParaRPr/>
          </a:p>
        </p:txBody>
      </p:sp>
      <p:sp>
        <p:nvSpPr>
          <p:cNvPr id="27" name="bg object 27"/>
          <p:cNvSpPr/>
          <p:nvPr/>
        </p:nvSpPr>
        <p:spPr>
          <a:xfrm>
            <a:off x="4149586" y="3360914"/>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FF9999"/>
            </a:solidFill>
          </a:ln>
        </p:spPr>
        <p:txBody>
          <a:bodyPr wrap="square" lIns="0" tIns="0" rIns="0" bIns="0" rtlCol="0"/>
          <a:lstStyle/>
          <a:p>
            <a:endParaRPr/>
          </a:p>
        </p:txBody>
      </p:sp>
      <p:sp>
        <p:nvSpPr>
          <p:cNvPr id="28" name="bg object 28"/>
          <p:cNvSpPr/>
          <p:nvPr/>
        </p:nvSpPr>
        <p:spPr>
          <a:xfrm>
            <a:off x="4451033" y="3391395"/>
            <a:ext cx="20320" cy="20320"/>
          </a:xfrm>
          <a:custGeom>
            <a:avLst/>
            <a:gdLst/>
            <a:ahLst/>
            <a:cxnLst/>
            <a:rect l="l" t="t" r="r" b="b"/>
            <a:pathLst>
              <a:path w="20320" h="20320">
                <a:moveTo>
                  <a:pt x="0" y="0"/>
                </a:moveTo>
                <a:lnTo>
                  <a:pt x="20320" y="20320"/>
                </a:lnTo>
              </a:path>
            </a:pathLst>
          </a:custGeom>
          <a:ln w="7591">
            <a:solidFill>
              <a:srgbClr val="FF9999"/>
            </a:solidFill>
          </a:ln>
        </p:spPr>
        <p:txBody>
          <a:bodyPr wrap="square" lIns="0" tIns="0" rIns="0" bIns="0" rtlCol="0"/>
          <a:lstStyle/>
          <a:p>
            <a:endParaRPr/>
          </a:p>
        </p:txBody>
      </p:sp>
      <p:sp>
        <p:nvSpPr>
          <p:cNvPr id="29" name="bg object 29"/>
          <p:cNvSpPr/>
          <p:nvPr/>
        </p:nvSpPr>
        <p:spPr>
          <a:xfrm>
            <a:off x="4423969" y="3364900"/>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FF9999"/>
            </a:solidFill>
          </a:ln>
        </p:spPr>
        <p:txBody>
          <a:bodyPr wrap="square" lIns="0" tIns="0" rIns="0" bIns="0" rtlCol="0"/>
          <a:lstStyle/>
          <a:p>
            <a:endParaRPr/>
          </a:p>
        </p:txBody>
      </p:sp>
      <p:sp>
        <p:nvSpPr>
          <p:cNvPr id="30" name="bg object 30"/>
          <p:cNvSpPr/>
          <p:nvPr/>
        </p:nvSpPr>
        <p:spPr>
          <a:xfrm>
            <a:off x="4329112" y="3360914"/>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FF9999"/>
            </a:solidFill>
          </a:ln>
        </p:spPr>
        <p:txBody>
          <a:bodyPr wrap="square" lIns="0" tIns="0" rIns="0" bIns="0" rtlCol="0"/>
          <a:lstStyle/>
          <a:p>
            <a:endParaRPr/>
          </a:p>
        </p:txBody>
      </p:sp>
      <p:sp>
        <p:nvSpPr>
          <p:cNvPr id="2" name="Holder 2"/>
          <p:cNvSpPr>
            <a:spLocks noGrp="1"/>
          </p:cNvSpPr>
          <p:nvPr>
            <p:ph type="title"/>
          </p:nvPr>
        </p:nvSpPr>
        <p:spPr>
          <a:xfrm>
            <a:off x="95300" y="59954"/>
            <a:ext cx="3186429"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endParaRPr/>
          </a:p>
        </p:txBody>
      </p:sp>
      <p:sp>
        <p:nvSpPr>
          <p:cNvPr id="3" name="Holder 3"/>
          <p:cNvSpPr>
            <a:spLocks noGrp="1"/>
          </p:cNvSpPr>
          <p:nvPr>
            <p:ph type="body" idx="1"/>
          </p:nvPr>
        </p:nvSpPr>
        <p:spPr>
          <a:xfrm>
            <a:off x="321894" y="866556"/>
            <a:ext cx="3659504" cy="1860550"/>
          </a:xfrm>
          <a:prstGeom prst="rect">
            <a:avLst/>
          </a:prstGeom>
        </p:spPr>
        <p:txBody>
          <a:bodyPr wrap="square" lIns="0" tIns="0" rIns="0" bIns="0">
            <a:spAutoFit/>
          </a:bodyPr>
          <a:lstStyle>
            <a:lvl1pPr>
              <a:defRPr sz="11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3/19/2025</a:t>
            </a:fld>
            <a:endParaRPr lang="en-US"/>
          </a:p>
        </p:txBody>
      </p:sp>
      <p:sp>
        <p:nvSpPr>
          <p:cNvPr id="6" name="Holder 6"/>
          <p:cNvSpPr>
            <a:spLocks noGrp="1"/>
          </p:cNvSpPr>
          <p:nvPr>
            <p:ph type="sldNum" sz="quarter" idx="7"/>
          </p:nvPr>
        </p:nvSpPr>
        <p:spPr>
          <a:xfrm>
            <a:off x="3319272" y="3218497"/>
            <a:ext cx="1060323" cy="17303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dungfundopt/Project_2_Rus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994" y="101"/>
            <a:ext cx="360047" cy="539902"/>
          </a:xfrm>
          <a:prstGeom prst="rect">
            <a:avLst/>
          </a:prstGeom>
        </p:spPr>
      </p:pic>
      <p:sp>
        <p:nvSpPr>
          <p:cNvPr id="3" name="object 3"/>
          <p:cNvSpPr txBox="1"/>
          <p:nvPr/>
        </p:nvSpPr>
        <p:spPr>
          <a:xfrm>
            <a:off x="359994" y="1172121"/>
            <a:ext cx="3888104" cy="607060"/>
          </a:xfrm>
          <a:prstGeom prst="rect">
            <a:avLst/>
          </a:prstGeom>
          <a:solidFill>
            <a:srgbClr val="B20000"/>
          </a:solidFill>
        </p:spPr>
        <p:txBody>
          <a:bodyPr vert="horz" wrap="square" lIns="0" tIns="81280" rIns="0" bIns="0" rtlCol="0">
            <a:spAutoFit/>
          </a:bodyPr>
          <a:lstStyle/>
          <a:p>
            <a:pPr algn="ctr">
              <a:lnSpc>
                <a:spcPct val="100000"/>
              </a:lnSpc>
              <a:spcBef>
                <a:spcPts val="640"/>
              </a:spcBef>
            </a:pPr>
            <a:r>
              <a:rPr sz="1400" spc="60" dirty="0">
                <a:solidFill>
                  <a:srgbClr val="FFFFFF"/>
                </a:solidFill>
                <a:latin typeface="Tahoma"/>
                <a:cs typeface="Tahoma"/>
              </a:rPr>
              <a:t>BÁO</a:t>
            </a:r>
            <a:r>
              <a:rPr sz="1400" spc="35" dirty="0">
                <a:solidFill>
                  <a:srgbClr val="FFFFFF"/>
                </a:solidFill>
                <a:latin typeface="Tahoma"/>
                <a:cs typeface="Tahoma"/>
              </a:rPr>
              <a:t> </a:t>
            </a:r>
            <a:r>
              <a:rPr sz="1400" spc="50" dirty="0">
                <a:solidFill>
                  <a:srgbClr val="FFFFFF"/>
                </a:solidFill>
                <a:latin typeface="Tahoma"/>
                <a:cs typeface="Tahoma"/>
              </a:rPr>
              <a:t>CÁO</a:t>
            </a:r>
            <a:r>
              <a:rPr sz="1400" spc="35" dirty="0">
                <a:solidFill>
                  <a:srgbClr val="FFFFFF"/>
                </a:solidFill>
                <a:latin typeface="Tahoma"/>
                <a:cs typeface="Tahoma"/>
              </a:rPr>
              <a:t> </a:t>
            </a:r>
            <a:r>
              <a:rPr sz="1400" spc="70" dirty="0">
                <a:solidFill>
                  <a:srgbClr val="FFFFFF"/>
                </a:solidFill>
                <a:latin typeface="Tahoma"/>
                <a:cs typeface="Tahoma"/>
              </a:rPr>
              <a:t>PROJECT</a:t>
            </a:r>
            <a:r>
              <a:rPr sz="1400" spc="40" dirty="0">
                <a:solidFill>
                  <a:srgbClr val="FFFFFF"/>
                </a:solidFill>
                <a:latin typeface="Tahoma"/>
                <a:cs typeface="Tahoma"/>
              </a:rPr>
              <a:t> </a:t>
            </a:r>
            <a:r>
              <a:rPr sz="1400" spc="-50" dirty="0">
                <a:solidFill>
                  <a:srgbClr val="FFFFFF"/>
                </a:solidFill>
                <a:latin typeface="Tahoma"/>
                <a:cs typeface="Tahoma"/>
              </a:rPr>
              <a:t>2</a:t>
            </a:r>
            <a:endParaRPr sz="1400">
              <a:latin typeface="Tahoma"/>
              <a:cs typeface="Tahoma"/>
            </a:endParaRPr>
          </a:p>
          <a:p>
            <a:pPr algn="ctr">
              <a:lnSpc>
                <a:spcPct val="100000"/>
              </a:lnSpc>
              <a:spcBef>
                <a:spcPts val="334"/>
              </a:spcBef>
            </a:pPr>
            <a:r>
              <a:rPr sz="1100" dirty="0">
                <a:solidFill>
                  <a:srgbClr val="FFFFFF"/>
                </a:solidFill>
                <a:latin typeface="Tahoma"/>
                <a:cs typeface="Tahoma"/>
              </a:rPr>
              <a:t>Chủ</a:t>
            </a:r>
            <a:r>
              <a:rPr sz="1100" spc="-80" dirty="0">
                <a:solidFill>
                  <a:srgbClr val="FFFFFF"/>
                </a:solidFill>
                <a:latin typeface="Tahoma"/>
                <a:cs typeface="Tahoma"/>
              </a:rPr>
              <a:t> </a:t>
            </a:r>
            <a:r>
              <a:rPr sz="1100" spc="-30" dirty="0">
                <a:solidFill>
                  <a:srgbClr val="FFFFFF"/>
                </a:solidFill>
                <a:latin typeface="Tahoma"/>
                <a:cs typeface="Tahoma"/>
              </a:rPr>
              <a:t>đề:</a:t>
            </a:r>
            <a:r>
              <a:rPr sz="1100" spc="35" dirty="0">
                <a:solidFill>
                  <a:srgbClr val="FFFFFF"/>
                </a:solidFill>
                <a:latin typeface="Tahoma"/>
                <a:cs typeface="Tahoma"/>
              </a:rPr>
              <a:t> </a:t>
            </a:r>
            <a:r>
              <a:rPr sz="1100" spc="-20" dirty="0">
                <a:solidFill>
                  <a:srgbClr val="FFFFFF"/>
                </a:solidFill>
                <a:latin typeface="Tahoma"/>
                <a:cs typeface="Tahoma"/>
              </a:rPr>
              <a:t>Ngôn</a:t>
            </a:r>
            <a:r>
              <a:rPr sz="1100" spc="-60" dirty="0">
                <a:solidFill>
                  <a:srgbClr val="FFFFFF"/>
                </a:solidFill>
                <a:latin typeface="Tahoma"/>
                <a:cs typeface="Tahoma"/>
              </a:rPr>
              <a:t> </a:t>
            </a:r>
            <a:r>
              <a:rPr sz="1100" spc="-45" dirty="0">
                <a:solidFill>
                  <a:srgbClr val="FFFFFF"/>
                </a:solidFill>
                <a:latin typeface="Tahoma"/>
                <a:cs typeface="Tahoma"/>
              </a:rPr>
              <a:t>ngữ</a:t>
            </a:r>
            <a:r>
              <a:rPr sz="1100" spc="-40" dirty="0">
                <a:solidFill>
                  <a:srgbClr val="FFFFFF"/>
                </a:solidFill>
                <a:latin typeface="Tahoma"/>
                <a:cs typeface="Tahoma"/>
              </a:rPr>
              <a:t> </a:t>
            </a:r>
            <a:r>
              <a:rPr sz="1100" spc="-10" dirty="0">
                <a:solidFill>
                  <a:srgbClr val="FFFFFF"/>
                </a:solidFill>
                <a:latin typeface="Tahoma"/>
                <a:cs typeface="Tahoma"/>
              </a:rPr>
              <a:t>Rust</a:t>
            </a:r>
            <a:r>
              <a:rPr sz="1100" spc="-65" dirty="0">
                <a:solidFill>
                  <a:srgbClr val="FFFFFF"/>
                </a:solidFill>
                <a:latin typeface="Tahoma"/>
                <a:cs typeface="Tahoma"/>
              </a:rPr>
              <a:t> </a:t>
            </a:r>
            <a:r>
              <a:rPr sz="1100" dirty="0">
                <a:solidFill>
                  <a:srgbClr val="FFFFFF"/>
                </a:solidFill>
                <a:latin typeface="Tahoma"/>
                <a:cs typeface="Tahoma"/>
              </a:rPr>
              <a:t>và</a:t>
            </a:r>
            <a:r>
              <a:rPr sz="1100" spc="-60" dirty="0">
                <a:solidFill>
                  <a:srgbClr val="FFFFFF"/>
                </a:solidFill>
                <a:latin typeface="Tahoma"/>
                <a:cs typeface="Tahoma"/>
              </a:rPr>
              <a:t> </a:t>
            </a:r>
            <a:r>
              <a:rPr sz="1100" dirty="0">
                <a:solidFill>
                  <a:srgbClr val="FFFFFF"/>
                </a:solidFill>
                <a:latin typeface="Tahoma"/>
                <a:cs typeface="Tahoma"/>
              </a:rPr>
              <a:t>Bảo</a:t>
            </a:r>
            <a:r>
              <a:rPr sz="1100" spc="-60" dirty="0">
                <a:solidFill>
                  <a:srgbClr val="FFFFFF"/>
                </a:solidFill>
                <a:latin typeface="Tahoma"/>
                <a:cs typeface="Tahoma"/>
              </a:rPr>
              <a:t> </a:t>
            </a:r>
            <a:r>
              <a:rPr sz="1100" spc="-25" dirty="0">
                <a:solidFill>
                  <a:srgbClr val="FFFFFF"/>
                </a:solidFill>
                <a:latin typeface="Tahoma"/>
                <a:cs typeface="Tahoma"/>
              </a:rPr>
              <a:t>mật</a:t>
            </a:r>
            <a:endParaRPr sz="1100">
              <a:latin typeface="Tahoma"/>
              <a:cs typeface="Tahoma"/>
            </a:endParaRPr>
          </a:p>
        </p:txBody>
      </p:sp>
      <p:sp>
        <p:nvSpPr>
          <p:cNvPr id="4" name="object 4"/>
          <p:cNvSpPr txBox="1"/>
          <p:nvPr/>
        </p:nvSpPr>
        <p:spPr>
          <a:xfrm>
            <a:off x="631037" y="1995270"/>
            <a:ext cx="3346450" cy="1261110"/>
          </a:xfrm>
          <a:prstGeom prst="rect">
            <a:avLst/>
          </a:prstGeom>
        </p:spPr>
        <p:txBody>
          <a:bodyPr vert="horz" wrap="square" lIns="0" tIns="6985" rIns="0" bIns="0" rtlCol="0">
            <a:spAutoFit/>
          </a:bodyPr>
          <a:lstStyle/>
          <a:p>
            <a:pPr marL="462280" marR="454659" algn="ctr">
              <a:lnSpc>
                <a:spcPct val="102600"/>
              </a:lnSpc>
              <a:spcBef>
                <a:spcPts val="55"/>
              </a:spcBef>
            </a:pPr>
            <a:r>
              <a:rPr sz="1100" spc="-20" dirty="0">
                <a:latin typeface="Tahoma"/>
                <a:cs typeface="Tahoma"/>
              </a:rPr>
              <a:t>Giảng</a:t>
            </a:r>
            <a:r>
              <a:rPr sz="1100" spc="-65" dirty="0">
                <a:latin typeface="Tahoma"/>
                <a:cs typeface="Tahoma"/>
              </a:rPr>
              <a:t> </a:t>
            </a:r>
            <a:r>
              <a:rPr sz="1100" spc="-35" dirty="0">
                <a:latin typeface="Tahoma"/>
                <a:cs typeface="Tahoma"/>
              </a:rPr>
              <a:t>viên</a:t>
            </a:r>
            <a:r>
              <a:rPr sz="1100" spc="-40" dirty="0">
                <a:latin typeface="Tahoma"/>
                <a:cs typeface="Tahoma"/>
              </a:rPr>
              <a:t> </a:t>
            </a:r>
            <a:r>
              <a:rPr sz="1100" spc="-65" dirty="0">
                <a:latin typeface="Tahoma"/>
                <a:cs typeface="Tahoma"/>
              </a:rPr>
              <a:t>hướng</a:t>
            </a:r>
            <a:r>
              <a:rPr sz="1100" spc="-20" dirty="0">
                <a:latin typeface="Tahoma"/>
                <a:cs typeface="Tahoma"/>
              </a:rPr>
              <a:t> </a:t>
            </a:r>
            <a:r>
              <a:rPr sz="1100" spc="-25" dirty="0">
                <a:latin typeface="Tahoma"/>
                <a:cs typeface="Tahoma"/>
              </a:rPr>
              <a:t>dẫn:</a:t>
            </a:r>
            <a:r>
              <a:rPr sz="1100" spc="70" dirty="0">
                <a:latin typeface="Tahoma"/>
                <a:cs typeface="Tahoma"/>
              </a:rPr>
              <a:t> </a:t>
            </a:r>
            <a:r>
              <a:rPr sz="1100" spc="-55" dirty="0">
                <a:latin typeface="Tahoma"/>
                <a:cs typeface="Tahoma"/>
              </a:rPr>
              <a:t>Nguyễn</a:t>
            </a:r>
            <a:r>
              <a:rPr sz="1100" spc="-35" dirty="0">
                <a:latin typeface="Tahoma"/>
                <a:cs typeface="Tahoma"/>
              </a:rPr>
              <a:t> </a:t>
            </a:r>
            <a:r>
              <a:rPr sz="1100" dirty="0">
                <a:latin typeface="Tahoma"/>
                <a:cs typeface="Tahoma"/>
              </a:rPr>
              <a:t>Đức</a:t>
            </a:r>
            <a:r>
              <a:rPr sz="1100" spc="-40" dirty="0">
                <a:latin typeface="Tahoma"/>
                <a:cs typeface="Tahoma"/>
              </a:rPr>
              <a:t> </a:t>
            </a:r>
            <a:r>
              <a:rPr sz="1100" spc="-30" dirty="0">
                <a:latin typeface="Tahoma"/>
                <a:cs typeface="Tahoma"/>
              </a:rPr>
              <a:t>Toàn </a:t>
            </a:r>
            <a:r>
              <a:rPr sz="1100" spc="-10" dirty="0">
                <a:latin typeface="Tahoma"/>
                <a:cs typeface="Tahoma"/>
              </a:rPr>
              <a:t>Sinh</a:t>
            </a:r>
            <a:r>
              <a:rPr sz="1100" spc="-75" dirty="0">
                <a:latin typeface="Tahoma"/>
                <a:cs typeface="Tahoma"/>
              </a:rPr>
              <a:t> </a:t>
            </a:r>
            <a:r>
              <a:rPr sz="1100" spc="-25" dirty="0">
                <a:latin typeface="Tahoma"/>
                <a:cs typeface="Tahoma"/>
              </a:rPr>
              <a:t>viên:</a:t>
            </a:r>
            <a:r>
              <a:rPr sz="1100" spc="25" dirty="0">
                <a:latin typeface="Tahoma"/>
                <a:cs typeface="Tahoma"/>
              </a:rPr>
              <a:t> </a:t>
            </a:r>
            <a:r>
              <a:rPr sz="1100" dirty="0">
                <a:latin typeface="Tahoma"/>
                <a:cs typeface="Tahoma"/>
              </a:rPr>
              <a:t>Phạm</a:t>
            </a:r>
            <a:r>
              <a:rPr sz="1100" spc="-70" dirty="0">
                <a:latin typeface="Tahoma"/>
                <a:cs typeface="Tahoma"/>
              </a:rPr>
              <a:t> </a:t>
            </a:r>
            <a:r>
              <a:rPr sz="1100" spc="-20" dirty="0">
                <a:latin typeface="Tahoma"/>
                <a:cs typeface="Tahoma"/>
              </a:rPr>
              <a:t>Đặng</a:t>
            </a:r>
            <a:r>
              <a:rPr sz="1100" spc="-70" dirty="0">
                <a:latin typeface="Tahoma"/>
                <a:cs typeface="Tahoma"/>
              </a:rPr>
              <a:t> </a:t>
            </a:r>
            <a:r>
              <a:rPr sz="1100" dirty="0">
                <a:latin typeface="Tahoma"/>
                <a:cs typeface="Tahoma"/>
              </a:rPr>
              <a:t>Tấn</a:t>
            </a:r>
            <a:r>
              <a:rPr sz="1100" spc="-70" dirty="0">
                <a:latin typeface="Tahoma"/>
                <a:cs typeface="Tahoma"/>
              </a:rPr>
              <a:t> </a:t>
            </a:r>
            <a:r>
              <a:rPr sz="1100" spc="-20" dirty="0">
                <a:latin typeface="Tahoma"/>
                <a:cs typeface="Tahoma"/>
              </a:rPr>
              <a:t>Dũng</a:t>
            </a:r>
            <a:endParaRPr sz="1100" dirty="0">
              <a:latin typeface="Tahoma"/>
              <a:cs typeface="Tahoma"/>
            </a:endParaRPr>
          </a:p>
          <a:p>
            <a:pPr algn="ctr">
              <a:lnSpc>
                <a:spcPct val="100000"/>
              </a:lnSpc>
              <a:spcBef>
                <a:spcPts val="35"/>
              </a:spcBef>
            </a:pPr>
            <a:r>
              <a:rPr sz="1100" dirty="0">
                <a:latin typeface="Tahoma"/>
                <a:cs typeface="Tahoma"/>
              </a:rPr>
              <a:t>Mã</a:t>
            </a:r>
            <a:r>
              <a:rPr sz="1100" spc="-45" dirty="0">
                <a:latin typeface="Tahoma"/>
                <a:cs typeface="Tahoma"/>
              </a:rPr>
              <a:t> </a:t>
            </a:r>
            <a:r>
              <a:rPr sz="1100" spc="-30" dirty="0">
                <a:latin typeface="Tahoma"/>
                <a:cs typeface="Tahoma"/>
              </a:rPr>
              <a:t>số</a:t>
            </a:r>
            <a:r>
              <a:rPr sz="1100" spc="-40" dirty="0">
                <a:latin typeface="Tahoma"/>
                <a:cs typeface="Tahoma"/>
              </a:rPr>
              <a:t> </a:t>
            </a:r>
            <a:r>
              <a:rPr sz="1100" spc="-20" dirty="0">
                <a:latin typeface="Tahoma"/>
                <a:cs typeface="Tahoma"/>
              </a:rPr>
              <a:t>sinh</a:t>
            </a:r>
            <a:r>
              <a:rPr sz="1100" spc="-40" dirty="0">
                <a:latin typeface="Tahoma"/>
                <a:cs typeface="Tahoma"/>
              </a:rPr>
              <a:t> </a:t>
            </a:r>
            <a:r>
              <a:rPr sz="1100" spc="-25" dirty="0">
                <a:latin typeface="Tahoma"/>
                <a:cs typeface="Tahoma"/>
              </a:rPr>
              <a:t>viên:</a:t>
            </a:r>
            <a:r>
              <a:rPr sz="1100" spc="65" dirty="0">
                <a:latin typeface="Tahoma"/>
                <a:cs typeface="Tahoma"/>
              </a:rPr>
              <a:t> </a:t>
            </a:r>
            <a:r>
              <a:rPr sz="1100" spc="-10" dirty="0">
                <a:latin typeface="Tahoma"/>
                <a:cs typeface="Tahoma"/>
              </a:rPr>
              <a:t>20225569</a:t>
            </a:r>
            <a:endParaRPr sz="1100" dirty="0">
              <a:latin typeface="Tahoma"/>
              <a:cs typeface="Tahoma"/>
            </a:endParaRPr>
          </a:p>
          <a:p>
            <a:pPr marL="12700" marR="5080" indent="335280">
              <a:lnSpc>
                <a:spcPts val="950"/>
              </a:lnSpc>
              <a:spcBef>
                <a:spcPts val="1310"/>
              </a:spcBef>
            </a:pPr>
            <a:r>
              <a:rPr sz="800" dirty="0">
                <a:latin typeface="Arial MT"/>
                <a:cs typeface="Arial MT"/>
              </a:rPr>
              <a:t>HANOI</a:t>
            </a:r>
            <a:r>
              <a:rPr sz="800" spc="85" dirty="0">
                <a:latin typeface="Arial MT"/>
                <a:cs typeface="Arial MT"/>
              </a:rPr>
              <a:t> </a:t>
            </a:r>
            <a:r>
              <a:rPr sz="800" dirty="0">
                <a:latin typeface="Arial MT"/>
                <a:cs typeface="Arial MT"/>
              </a:rPr>
              <a:t>UNIVERSITY</a:t>
            </a:r>
            <a:r>
              <a:rPr sz="800" spc="85" dirty="0">
                <a:latin typeface="Arial MT"/>
                <a:cs typeface="Arial MT"/>
              </a:rPr>
              <a:t> </a:t>
            </a:r>
            <a:r>
              <a:rPr sz="800" dirty="0">
                <a:latin typeface="Arial MT"/>
                <a:cs typeface="Arial MT"/>
              </a:rPr>
              <a:t>OF</a:t>
            </a:r>
            <a:r>
              <a:rPr sz="800" spc="90" dirty="0">
                <a:latin typeface="Arial MT"/>
                <a:cs typeface="Arial MT"/>
              </a:rPr>
              <a:t> </a:t>
            </a:r>
            <a:r>
              <a:rPr sz="800" spc="-20" dirty="0">
                <a:latin typeface="Arial MT"/>
                <a:cs typeface="Arial MT"/>
              </a:rPr>
              <a:t>SCIENCE</a:t>
            </a:r>
            <a:r>
              <a:rPr sz="800" spc="85" dirty="0">
                <a:latin typeface="Arial MT"/>
                <a:cs typeface="Arial MT"/>
              </a:rPr>
              <a:t> </a:t>
            </a:r>
            <a:r>
              <a:rPr sz="800" dirty="0">
                <a:latin typeface="Arial MT"/>
                <a:cs typeface="Arial MT"/>
              </a:rPr>
              <a:t>AND</a:t>
            </a:r>
            <a:r>
              <a:rPr sz="800" spc="85" dirty="0">
                <a:latin typeface="Arial MT"/>
                <a:cs typeface="Arial MT"/>
              </a:rPr>
              <a:t> </a:t>
            </a:r>
            <a:r>
              <a:rPr sz="800" spc="-10" dirty="0">
                <a:latin typeface="Arial MT"/>
                <a:cs typeface="Arial MT"/>
              </a:rPr>
              <a:t>TECHNOLOGY </a:t>
            </a:r>
            <a:r>
              <a:rPr sz="800" dirty="0">
                <a:latin typeface="Arial MT"/>
                <a:cs typeface="Arial MT"/>
              </a:rPr>
              <a:t>SCHOOL</a:t>
            </a:r>
            <a:r>
              <a:rPr sz="800" spc="114" dirty="0">
                <a:latin typeface="Arial MT"/>
                <a:cs typeface="Arial MT"/>
              </a:rPr>
              <a:t> </a:t>
            </a:r>
            <a:r>
              <a:rPr sz="800" dirty="0">
                <a:latin typeface="Arial MT"/>
                <a:cs typeface="Arial MT"/>
              </a:rPr>
              <a:t>OF</a:t>
            </a:r>
            <a:r>
              <a:rPr sz="800" spc="114" dirty="0">
                <a:latin typeface="Arial MT"/>
                <a:cs typeface="Arial MT"/>
              </a:rPr>
              <a:t> </a:t>
            </a:r>
            <a:r>
              <a:rPr sz="800" dirty="0">
                <a:latin typeface="Arial MT"/>
                <a:cs typeface="Arial MT"/>
              </a:rPr>
              <a:t>INFORMATION</a:t>
            </a:r>
            <a:r>
              <a:rPr sz="800" spc="114" dirty="0">
                <a:latin typeface="Arial MT"/>
                <a:cs typeface="Arial MT"/>
              </a:rPr>
              <a:t> </a:t>
            </a:r>
            <a:r>
              <a:rPr sz="800" dirty="0">
                <a:latin typeface="Arial MT"/>
                <a:cs typeface="Arial MT"/>
              </a:rPr>
              <a:t>AND</a:t>
            </a:r>
            <a:r>
              <a:rPr sz="800" spc="120" dirty="0">
                <a:latin typeface="Arial MT"/>
                <a:cs typeface="Arial MT"/>
              </a:rPr>
              <a:t> </a:t>
            </a:r>
            <a:r>
              <a:rPr sz="800" dirty="0">
                <a:latin typeface="Arial MT"/>
                <a:cs typeface="Arial MT"/>
              </a:rPr>
              <a:t>COMMUNICATION</a:t>
            </a:r>
            <a:r>
              <a:rPr sz="800" spc="114" dirty="0">
                <a:latin typeface="Arial MT"/>
                <a:cs typeface="Arial MT"/>
              </a:rPr>
              <a:t> </a:t>
            </a:r>
            <a:r>
              <a:rPr sz="800" spc="-10" dirty="0">
                <a:latin typeface="Arial MT"/>
                <a:cs typeface="Arial MT"/>
              </a:rPr>
              <a:t>TECHNOLOGY</a:t>
            </a:r>
            <a:endParaRPr sz="800" dirty="0">
              <a:latin typeface="Arial MT"/>
              <a:cs typeface="Arial MT"/>
            </a:endParaRPr>
          </a:p>
          <a:p>
            <a:pPr>
              <a:lnSpc>
                <a:spcPct val="100000"/>
              </a:lnSpc>
              <a:spcBef>
                <a:spcPts val="254"/>
              </a:spcBef>
            </a:pPr>
            <a:endParaRPr sz="800" dirty="0">
              <a:latin typeface="Arial MT"/>
              <a:cs typeface="Arial MT"/>
            </a:endParaRPr>
          </a:p>
          <a:p>
            <a:pPr algn="ctr">
              <a:lnSpc>
                <a:spcPct val="100000"/>
              </a:lnSpc>
              <a:spcBef>
                <a:spcPts val="5"/>
              </a:spcBef>
            </a:pPr>
            <a:r>
              <a:rPr sz="1100" spc="-35" dirty="0">
                <a:latin typeface="Tahoma"/>
                <a:cs typeface="Tahoma"/>
              </a:rPr>
              <a:t>Ngày</a:t>
            </a:r>
            <a:r>
              <a:rPr sz="1100" spc="-45" dirty="0">
                <a:latin typeface="Tahoma"/>
                <a:cs typeface="Tahoma"/>
              </a:rPr>
              <a:t> </a:t>
            </a:r>
            <a:r>
              <a:rPr sz="1100" spc="-20" dirty="0">
                <a:latin typeface="Tahoma"/>
                <a:cs typeface="Tahoma"/>
              </a:rPr>
              <a:t>18</a:t>
            </a:r>
            <a:r>
              <a:rPr sz="1100" spc="-45" dirty="0">
                <a:latin typeface="Tahoma"/>
                <a:cs typeface="Tahoma"/>
              </a:rPr>
              <a:t> </a:t>
            </a:r>
            <a:r>
              <a:rPr sz="1100" spc="-25" dirty="0">
                <a:latin typeface="Tahoma"/>
                <a:cs typeface="Tahoma"/>
              </a:rPr>
              <a:t>tháng</a:t>
            </a:r>
            <a:r>
              <a:rPr sz="1100" spc="-45" dirty="0">
                <a:latin typeface="Tahoma"/>
                <a:cs typeface="Tahoma"/>
              </a:rPr>
              <a:t> </a:t>
            </a:r>
            <a:r>
              <a:rPr sz="1100" dirty="0">
                <a:latin typeface="Tahoma"/>
                <a:cs typeface="Tahoma"/>
              </a:rPr>
              <a:t>3</a:t>
            </a:r>
            <a:r>
              <a:rPr sz="1100" spc="-45" dirty="0">
                <a:latin typeface="Tahoma"/>
                <a:cs typeface="Tahoma"/>
              </a:rPr>
              <a:t> </a:t>
            </a:r>
            <a:r>
              <a:rPr sz="1100" spc="-40" dirty="0">
                <a:latin typeface="Tahoma"/>
                <a:cs typeface="Tahoma"/>
              </a:rPr>
              <a:t>năm</a:t>
            </a:r>
            <a:r>
              <a:rPr sz="1100" spc="-45" dirty="0">
                <a:latin typeface="Tahoma"/>
                <a:cs typeface="Tahoma"/>
              </a:rPr>
              <a:t> </a:t>
            </a:r>
            <a:r>
              <a:rPr sz="1100" spc="-20" dirty="0">
                <a:latin typeface="Tahoma"/>
                <a:cs typeface="Tahoma"/>
              </a:rPr>
              <a:t>2025</a:t>
            </a:r>
            <a:endParaRPr sz="1100" dirty="0">
              <a:latin typeface="Tahoma"/>
              <a:cs typeface="Tahoma"/>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1.1.6</a:t>
            </a:r>
            <a:r>
              <a:rPr spc="-70" dirty="0"/>
              <a:t> </a:t>
            </a:r>
            <a:r>
              <a:rPr dirty="0"/>
              <a:t>Arithmetic</a:t>
            </a:r>
            <a:r>
              <a:rPr spc="-70" dirty="0"/>
              <a:t> </a:t>
            </a:r>
            <a:r>
              <a:rPr spc="-30" dirty="0"/>
              <a:t>and</a:t>
            </a:r>
            <a:r>
              <a:rPr spc="-70" dirty="0"/>
              <a:t> </a:t>
            </a:r>
            <a:r>
              <a:rPr spc="-20" dirty="0"/>
              <a:t>Type</a:t>
            </a:r>
            <a:r>
              <a:rPr spc="-70" dirty="0"/>
              <a:t> </a:t>
            </a:r>
            <a:r>
              <a:rPr spc="-10" dirty="0"/>
              <a:t>Casting</a:t>
            </a:r>
            <a:r>
              <a:rPr spc="-70" dirty="0"/>
              <a:t> </a:t>
            </a:r>
            <a:r>
              <a:rPr dirty="0"/>
              <a:t>in</a:t>
            </a:r>
            <a:r>
              <a:rPr spc="-70" dirty="0"/>
              <a:t> </a:t>
            </a:r>
            <a:r>
              <a:rPr spc="-20" dirty="0"/>
              <a:t>Rust</a:t>
            </a:r>
          </a:p>
        </p:txBody>
      </p:sp>
      <p:sp>
        <p:nvSpPr>
          <p:cNvPr id="3" name="object 3"/>
          <p:cNvSpPr txBox="1"/>
          <p:nvPr/>
        </p:nvSpPr>
        <p:spPr>
          <a:xfrm>
            <a:off x="321894" y="1004224"/>
            <a:ext cx="341439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70" dirty="0">
                <a:latin typeface="Tahoma"/>
                <a:cs typeface="Tahoma"/>
              </a:rPr>
              <a:t> </a:t>
            </a:r>
            <a:r>
              <a:rPr sz="1100" spc="-10" dirty="0">
                <a:latin typeface="Tahoma"/>
                <a:cs typeface="Tahoma"/>
              </a:rPr>
              <a:t>hỗ</a:t>
            </a:r>
            <a:r>
              <a:rPr sz="1100" spc="-50" dirty="0">
                <a:latin typeface="Tahoma"/>
                <a:cs typeface="Tahoma"/>
              </a:rPr>
              <a:t> </a:t>
            </a:r>
            <a:r>
              <a:rPr sz="1100" dirty="0">
                <a:latin typeface="Tahoma"/>
                <a:cs typeface="Tahoma"/>
              </a:rPr>
              <a:t>trợ</a:t>
            </a:r>
            <a:r>
              <a:rPr sz="1100" spc="-50" dirty="0">
                <a:latin typeface="Tahoma"/>
                <a:cs typeface="Tahoma"/>
              </a:rPr>
              <a:t> </a:t>
            </a:r>
            <a:r>
              <a:rPr sz="1100" spc="-10" dirty="0">
                <a:latin typeface="Tahoma"/>
                <a:cs typeface="Tahoma"/>
              </a:rPr>
              <a:t>các</a:t>
            </a:r>
            <a:r>
              <a:rPr sz="1100" spc="-50" dirty="0">
                <a:latin typeface="Tahoma"/>
                <a:cs typeface="Tahoma"/>
              </a:rPr>
              <a:t> phép</a:t>
            </a:r>
            <a:r>
              <a:rPr sz="1100" spc="-40" dirty="0">
                <a:latin typeface="Tahoma"/>
                <a:cs typeface="Tahoma"/>
              </a:rPr>
              <a:t> </a:t>
            </a:r>
            <a:r>
              <a:rPr sz="1100" spc="-10" dirty="0">
                <a:latin typeface="Tahoma"/>
                <a:cs typeface="Tahoma"/>
              </a:rPr>
              <a:t>toán</a:t>
            </a:r>
            <a:r>
              <a:rPr sz="1100" spc="-50"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học</a:t>
            </a:r>
            <a:r>
              <a:rPr sz="1100" spc="-55" dirty="0">
                <a:latin typeface="Tahoma"/>
                <a:cs typeface="Tahoma"/>
              </a:rPr>
              <a:t> </a:t>
            </a:r>
            <a:r>
              <a:rPr sz="1100" spc="-20" dirty="0">
                <a:latin typeface="Tahoma"/>
                <a:cs typeface="Tahoma"/>
              </a:rPr>
              <a:t>cơ</a:t>
            </a:r>
            <a:r>
              <a:rPr sz="1100" spc="-50" dirty="0">
                <a:latin typeface="Tahoma"/>
                <a:cs typeface="Tahoma"/>
              </a:rPr>
              <a:t> </a:t>
            </a:r>
            <a:r>
              <a:rPr sz="1100" spc="-35" dirty="0">
                <a:latin typeface="Tahoma"/>
                <a:cs typeface="Tahoma"/>
              </a:rPr>
              <a:t>bản</a:t>
            </a:r>
            <a:r>
              <a:rPr sz="1100" spc="-50" dirty="0">
                <a:latin typeface="Tahoma"/>
                <a:cs typeface="Tahoma"/>
              </a:rPr>
              <a:t> </a:t>
            </a:r>
            <a:r>
              <a:rPr sz="1100" dirty="0">
                <a:latin typeface="Tahoma"/>
                <a:cs typeface="Tahoma"/>
              </a:rPr>
              <a:t>(+,</a:t>
            </a:r>
            <a:r>
              <a:rPr sz="1100" spc="-50" dirty="0">
                <a:latin typeface="Tahoma"/>
                <a:cs typeface="Tahoma"/>
              </a:rPr>
              <a:t> </a:t>
            </a:r>
            <a:r>
              <a:rPr sz="1100" spc="-40" dirty="0">
                <a:latin typeface="Tahoma"/>
                <a:cs typeface="Tahoma"/>
              </a:rPr>
              <a:t>-</a:t>
            </a:r>
            <a:r>
              <a:rPr sz="1100" dirty="0">
                <a:latin typeface="Tahoma"/>
                <a:cs typeface="Tahoma"/>
              </a:rPr>
              <a:t>,</a:t>
            </a:r>
            <a:r>
              <a:rPr sz="1100" spc="-55" dirty="0">
                <a:latin typeface="Tahoma"/>
                <a:cs typeface="Tahoma"/>
              </a:rPr>
              <a:t> </a:t>
            </a:r>
            <a:r>
              <a:rPr sz="1100" dirty="0">
                <a:latin typeface="Tahoma"/>
                <a:cs typeface="Tahoma"/>
              </a:rPr>
              <a:t>*,</a:t>
            </a:r>
            <a:r>
              <a:rPr sz="1100" spc="-50" dirty="0">
                <a:latin typeface="Tahoma"/>
                <a:cs typeface="Tahoma"/>
              </a:rPr>
              <a:t> </a:t>
            </a:r>
            <a:r>
              <a:rPr sz="1100" spc="-25" dirty="0">
                <a:latin typeface="Tahoma"/>
                <a:cs typeface="Tahoma"/>
              </a:rPr>
              <a:t>/,</a:t>
            </a:r>
            <a:endParaRPr sz="1100" dirty="0">
              <a:latin typeface="Tahoma"/>
              <a:cs typeface="Tahoma"/>
            </a:endParaRPr>
          </a:p>
          <a:p>
            <a:pPr marL="38100" marR="1128395" indent="276860">
              <a:lnSpc>
                <a:spcPct val="125299"/>
              </a:lnSpc>
              <a:buClr>
                <a:srgbClr val="FF0000"/>
              </a:buClr>
              <a:buFont typeface="Lucida Sans Unicode"/>
              <a:buChar char="►"/>
              <a:tabLst>
                <a:tab pos="314960" algn="l"/>
              </a:tabLst>
            </a:pPr>
            <a:r>
              <a:rPr sz="1100" spc="-20" dirty="0">
                <a:latin typeface="Tahoma"/>
                <a:cs typeface="Tahoma"/>
              </a:rPr>
              <a:t>Type</a:t>
            </a:r>
            <a:r>
              <a:rPr sz="1100" spc="-50" dirty="0">
                <a:latin typeface="Tahoma"/>
                <a:cs typeface="Tahoma"/>
              </a:rPr>
              <a:t> </a:t>
            </a:r>
            <a:r>
              <a:rPr sz="1100" spc="-25" dirty="0">
                <a:latin typeface="Tahoma"/>
                <a:cs typeface="Tahoma"/>
              </a:rPr>
              <a:t>casting</a:t>
            </a:r>
            <a:r>
              <a:rPr sz="1100" spc="-40" dirty="0">
                <a:latin typeface="Tahoma"/>
                <a:cs typeface="Tahoma"/>
              </a:rPr>
              <a:t> </a:t>
            </a:r>
            <a:r>
              <a:rPr sz="1100" spc="-50" dirty="0">
                <a:latin typeface="Tahoma"/>
                <a:cs typeface="Tahoma"/>
              </a:rPr>
              <a:t>sử</a:t>
            </a:r>
            <a:r>
              <a:rPr sz="1100" spc="-40" dirty="0">
                <a:latin typeface="Tahoma"/>
                <a:cs typeface="Tahoma"/>
              </a:rPr>
              <a:t> </a:t>
            </a:r>
            <a:r>
              <a:rPr sz="1100" spc="-45" dirty="0">
                <a:latin typeface="Tahoma"/>
                <a:cs typeface="Tahoma"/>
              </a:rPr>
              <a:t>dụng</a:t>
            </a:r>
            <a:r>
              <a:rPr sz="1100" spc="-40" dirty="0">
                <a:latin typeface="Tahoma"/>
                <a:cs typeface="Tahoma"/>
              </a:rPr>
              <a:t> </a:t>
            </a:r>
            <a:r>
              <a:rPr sz="1100" dirty="0">
                <a:latin typeface="Tahoma"/>
                <a:cs typeface="Tahoma"/>
              </a:rPr>
              <a:t>từ</a:t>
            </a:r>
            <a:r>
              <a:rPr sz="1100" spc="-40" dirty="0">
                <a:latin typeface="Tahoma"/>
                <a:cs typeface="Tahoma"/>
              </a:rPr>
              <a:t> </a:t>
            </a:r>
            <a:r>
              <a:rPr sz="1100" spc="-30" dirty="0">
                <a:latin typeface="Tahoma"/>
                <a:cs typeface="Tahoma"/>
              </a:rPr>
              <a:t>khóa</a:t>
            </a:r>
            <a:r>
              <a:rPr sz="1100" spc="-45" dirty="0">
                <a:latin typeface="Tahoma"/>
                <a:cs typeface="Tahoma"/>
              </a:rPr>
              <a:t> </a:t>
            </a:r>
            <a:r>
              <a:rPr sz="1100" spc="25" dirty="0">
                <a:latin typeface="Calibri"/>
                <a:cs typeface="Calibri"/>
              </a:rPr>
              <a:t>as</a:t>
            </a:r>
            <a:r>
              <a:rPr sz="1100" spc="2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E795770B-A55B-49F6-90D7-3224F8200812}"/>
              </a:ext>
            </a:extLst>
          </p:cNvPr>
          <p:cNvPicPr>
            <a:picLocks noChangeAspect="1"/>
          </p:cNvPicPr>
          <p:nvPr/>
        </p:nvPicPr>
        <p:blipFill>
          <a:blip r:embed="rId2"/>
          <a:stretch>
            <a:fillRect/>
          </a:stretch>
        </p:blipFill>
        <p:spPr>
          <a:xfrm>
            <a:off x="400050" y="1747480"/>
            <a:ext cx="4210050" cy="978552"/>
          </a:xfrm>
          <a:prstGeom prst="rect">
            <a:avLst/>
          </a:prstGeom>
        </p:spPr>
      </p:pic>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71395" cy="244475"/>
          </a:xfrm>
          <a:prstGeom prst="rect">
            <a:avLst/>
          </a:prstGeom>
        </p:spPr>
        <p:txBody>
          <a:bodyPr vert="horz" wrap="square" lIns="0" tIns="17145" rIns="0" bIns="0" rtlCol="0">
            <a:spAutoFit/>
          </a:bodyPr>
          <a:lstStyle/>
          <a:p>
            <a:pPr marL="12700">
              <a:lnSpc>
                <a:spcPct val="100000"/>
              </a:lnSpc>
              <a:spcBef>
                <a:spcPts val="135"/>
              </a:spcBef>
            </a:pPr>
            <a:r>
              <a:rPr spc="-30" dirty="0"/>
              <a:t>1.1.7</a:t>
            </a:r>
            <a:r>
              <a:rPr spc="-65" dirty="0"/>
              <a:t> </a:t>
            </a:r>
            <a:r>
              <a:rPr spc="-10" dirty="0"/>
              <a:t>Condition</a:t>
            </a:r>
            <a:r>
              <a:rPr spc="-60" dirty="0"/>
              <a:t> </a:t>
            </a:r>
            <a:r>
              <a:rPr spc="-30" dirty="0"/>
              <a:t>If</a:t>
            </a:r>
            <a:r>
              <a:rPr spc="-60" dirty="0"/>
              <a:t> </a:t>
            </a:r>
            <a:r>
              <a:rPr spc="-10" dirty="0"/>
              <a:t>Else</a:t>
            </a:r>
            <a:r>
              <a:rPr spc="-60" dirty="0"/>
              <a:t> </a:t>
            </a:r>
            <a:r>
              <a:rPr dirty="0"/>
              <a:t>in</a:t>
            </a:r>
            <a:r>
              <a:rPr spc="-60" dirty="0"/>
              <a:t> </a:t>
            </a:r>
            <a:r>
              <a:rPr spc="-20" dirty="0"/>
              <a:t>Rust</a:t>
            </a:r>
          </a:p>
        </p:txBody>
      </p:sp>
      <p:sp>
        <p:nvSpPr>
          <p:cNvPr id="3" name="object 3"/>
          <p:cNvSpPr txBox="1"/>
          <p:nvPr/>
        </p:nvSpPr>
        <p:spPr>
          <a:xfrm>
            <a:off x="476250" y="892175"/>
            <a:ext cx="31095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Câu</a:t>
            </a:r>
            <a:r>
              <a:rPr sz="1100" spc="-60" dirty="0">
                <a:latin typeface="Tahoma"/>
                <a:cs typeface="Tahoma"/>
              </a:rPr>
              <a:t> </a:t>
            </a:r>
            <a:r>
              <a:rPr sz="1100" spc="-30" dirty="0">
                <a:latin typeface="Tahoma"/>
                <a:cs typeface="Tahoma"/>
              </a:rPr>
              <a:t>lệnh</a:t>
            </a:r>
            <a:r>
              <a:rPr sz="1100" spc="-45" dirty="0">
                <a:latin typeface="Tahoma"/>
                <a:cs typeface="Tahoma"/>
              </a:rPr>
              <a:t> </a:t>
            </a:r>
            <a:r>
              <a:rPr sz="1100" spc="-35" dirty="0">
                <a:latin typeface="Tahoma"/>
                <a:cs typeface="Tahoma"/>
              </a:rPr>
              <a:t>điều</a:t>
            </a:r>
            <a:r>
              <a:rPr sz="1100" spc="-50" dirty="0">
                <a:latin typeface="Tahoma"/>
                <a:cs typeface="Tahoma"/>
              </a:rPr>
              <a:t> </a:t>
            </a:r>
            <a:r>
              <a:rPr sz="1100" spc="-20" dirty="0">
                <a:latin typeface="Tahoma"/>
                <a:cs typeface="Tahoma"/>
              </a:rPr>
              <a:t>kiện</a:t>
            </a:r>
            <a:r>
              <a:rPr sz="1100" spc="-45" dirty="0">
                <a:latin typeface="Tahoma"/>
                <a:cs typeface="Tahoma"/>
              </a:rPr>
              <a:t> </a:t>
            </a:r>
            <a:r>
              <a:rPr sz="1100" spc="-40" dirty="0">
                <a:latin typeface="Tahoma"/>
                <a:cs typeface="Tahoma"/>
              </a:rPr>
              <a:t>tương</a:t>
            </a:r>
            <a:r>
              <a:rPr sz="1100" spc="-45" dirty="0">
                <a:latin typeface="Tahoma"/>
                <a:cs typeface="Tahoma"/>
              </a:rPr>
              <a:t> </a:t>
            </a:r>
            <a:r>
              <a:rPr sz="1100" dirty="0">
                <a:latin typeface="Tahoma"/>
                <a:cs typeface="Tahoma"/>
              </a:rPr>
              <a:t>tự</a:t>
            </a:r>
            <a:r>
              <a:rPr sz="1100" spc="-50" dirty="0">
                <a:latin typeface="Tahoma"/>
                <a:cs typeface="Tahoma"/>
              </a:rPr>
              <a:t> </a:t>
            </a:r>
            <a:r>
              <a:rPr sz="1100" spc="-10" dirty="0">
                <a:latin typeface="Tahoma"/>
                <a:cs typeface="Tahoma"/>
              </a:rPr>
              <a:t>các</a:t>
            </a:r>
            <a:r>
              <a:rPr sz="1100" spc="-45" dirty="0">
                <a:latin typeface="Tahoma"/>
                <a:cs typeface="Tahoma"/>
              </a:rPr>
              <a:t> ngôn ngữ</a:t>
            </a:r>
            <a:r>
              <a:rPr sz="1100" spc="-40" dirty="0">
                <a:latin typeface="Tahoma"/>
                <a:cs typeface="Tahoma"/>
              </a:rPr>
              <a:t> </a:t>
            </a:r>
            <a:r>
              <a:rPr sz="1100" spc="-35" dirty="0">
                <a:latin typeface="Tahoma"/>
                <a:cs typeface="Tahoma"/>
              </a:rPr>
              <a:t>khác.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2EA281B-C79F-4285-A42C-0ECD1E9BAFDB}"/>
              </a:ext>
            </a:extLst>
          </p:cNvPr>
          <p:cNvPicPr>
            <a:picLocks noChangeAspect="1"/>
          </p:cNvPicPr>
          <p:nvPr/>
        </p:nvPicPr>
        <p:blipFill>
          <a:blip r:embed="rId2"/>
          <a:stretch>
            <a:fillRect/>
          </a:stretch>
        </p:blipFill>
        <p:spPr>
          <a:xfrm>
            <a:off x="512127" y="1425575"/>
            <a:ext cx="3585845" cy="1221093"/>
          </a:xfrm>
          <a:prstGeom prst="rect">
            <a:avLst/>
          </a:prstGeom>
        </p:spPr>
      </p:pic>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1.1.8</a:t>
            </a:r>
            <a:r>
              <a:rPr spc="-40" dirty="0"/>
              <a:t> </a:t>
            </a:r>
            <a:r>
              <a:rPr spc="-25" dirty="0"/>
              <a:t>Functions</a:t>
            </a:r>
            <a:r>
              <a:rPr spc="-40" dirty="0"/>
              <a:t> </a:t>
            </a:r>
            <a:r>
              <a:rPr dirty="0"/>
              <a:t>in</a:t>
            </a:r>
            <a:r>
              <a:rPr spc="-40" dirty="0"/>
              <a:t> </a:t>
            </a:r>
            <a:r>
              <a:rPr spc="-20" dirty="0"/>
              <a:t>Rust</a:t>
            </a:r>
          </a:p>
        </p:txBody>
      </p:sp>
      <p:sp>
        <p:nvSpPr>
          <p:cNvPr id="3" name="object 3"/>
          <p:cNvSpPr txBox="1"/>
          <p:nvPr/>
        </p:nvSpPr>
        <p:spPr>
          <a:xfrm>
            <a:off x="321894" y="1144991"/>
            <a:ext cx="2331085"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0" dirty="0">
                <a:latin typeface="Tahoma"/>
                <a:cs typeface="Tahoma"/>
              </a:rPr>
              <a:t>hàm</a:t>
            </a:r>
            <a:r>
              <a:rPr sz="1100" spc="-25" dirty="0">
                <a:latin typeface="Tahoma"/>
                <a:cs typeface="Tahoma"/>
              </a:rPr>
              <a:t> </a:t>
            </a:r>
            <a:r>
              <a:rPr sz="1100" spc="-45" dirty="0">
                <a:latin typeface="Tahoma"/>
                <a:cs typeface="Tahoma"/>
              </a:rPr>
              <a:t>bằng</a:t>
            </a:r>
            <a:r>
              <a:rPr sz="1100" spc="-30"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35" dirty="0">
                <a:latin typeface="Calibri"/>
                <a:cs typeface="Calibri"/>
              </a:rPr>
              <a:t>fn</a:t>
            </a:r>
            <a:r>
              <a:rPr sz="1100" spc="35" dirty="0">
                <a:latin typeface="Tahoma"/>
                <a:cs typeface="Tahoma"/>
              </a:rPr>
              <a:t>.</a:t>
            </a:r>
            <a:endParaRPr sz="1100" dirty="0">
              <a:latin typeface="Tahoma"/>
              <a:cs typeface="Tahoma"/>
            </a:endParaRPr>
          </a:p>
          <a:p>
            <a:pPr marL="38100" marR="514984" indent="276860">
              <a:lnSpc>
                <a:spcPct val="125299"/>
              </a:lnSpc>
              <a:buClr>
                <a:srgbClr val="FF0000"/>
              </a:buClr>
              <a:buFont typeface="Lucida Sans Unicode"/>
              <a:buChar char="►"/>
              <a:tabLst>
                <a:tab pos="314960" algn="l"/>
              </a:tabLst>
            </a:pPr>
            <a:r>
              <a:rPr sz="1100" dirty="0">
                <a:latin typeface="Tahoma"/>
                <a:cs typeface="Tahoma"/>
              </a:rPr>
              <a:t>Hàm</a:t>
            </a:r>
            <a:r>
              <a:rPr sz="1100" spc="-80"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60" dirty="0">
                <a:latin typeface="Tahoma"/>
                <a:cs typeface="Tahoma"/>
              </a:rPr>
              <a:t> </a:t>
            </a:r>
            <a:r>
              <a:rPr sz="1100" dirty="0">
                <a:latin typeface="Tahoma"/>
                <a:cs typeface="Tahoma"/>
              </a:rPr>
              <a:t>trả</a:t>
            </a:r>
            <a:r>
              <a:rPr sz="1100" spc="-60"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60" dirty="0">
                <a:latin typeface="Tahoma"/>
                <a:cs typeface="Tahoma"/>
              </a:rPr>
              <a:t> </a:t>
            </a:r>
            <a:r>
              <a:rPr sz="1100" spc="-20" dirty="0">
                <a:latin typeface="Tahoma"/>
                <a:cs typeface="Tahoma"/>
              </a:rPr>
              <a:t>trị.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20" dirty="0" err="1">
                <a:latin typeface="Tahoma"/>
                <a:cs typeface="Tahoma"/>
              </a:rPr>
              <a:t>hàm</a:t>
            </a:r>
            <a:r>
              <a:rPr sz="1100" spc="-2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08E8B599-C046-40F5-B27C-485BB9566326}"/>
              </a:ext>
            </a:extLst>
          </p:cNvPr>
          <p:cNvPicPr>
            <a:picLocks noChangeAspect="1"/>
          </p:cNvPicPr>
          <p:nvPr/>
        </p:nvPicPr>
        <p:blipFill>
          <a:blip r:embed="rId2"/>
          <a:stretch>
            <a:fillRect/>
          </a:stretch>
        </p:blipFill>
        <p:spPr>
          <a:xfrm>
            <a:off x="340944" y="1958975"/>
            <a:ext cx="3833192" cy="739204"/>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1.1.9</a:t>
            </a:r>
            <a:r>
              <a:rPr spc="-45" dirty="0"/>
              <a:t> </a:t>
            </a:r>
            <a:r>
              <a:rPr spc="-55" dirty="0"/>
              <a:t>Expressions</a:t>
            </a:r>
            <a:r>
              <a:rPr spc="-45" dirty="0"/>
              <a:t> </a:t>
            </a:r>
            <a:r>
              <a:rPr spc="-30" dirty="0"/>
              <a:t>and</a:t>
            </a:r>
            <a:r>
              <a:rPr spc="-40" dirty="0"/>
              <a:t> </a:t>
            </a:r>
            <a:r>
              <a:rPr spc="-35" dirty="0"/>
              <a:t>Statements</a:t>
            </a:r>
            <a:r>
              <a:rPr spc="-45" dirty="0"/>
              <a:t> </a:t>
            </a:r>
            <a:r>
              <a:rPr dirty="0"/>
              <a:t>in</a:t>
            </a:r>
            <a:r>
              <a:rPr spc="-45" dirty="0"/>
              <a:t> </a:t>
            </a:r>
            <a:r>
              <a:rPr spc="-20" dirty="0"/>
              <a:t>Rust</a:t>
            </a:r>
          </a:p>
        </p:txBody>
      </p:sp>
      <p:sp>
        <p:nvSpPr>
          <p:cNvPr id="3" name="object 3"/>
          <p:cNvSpPr txBox="1"/>
          <p:nvPr/>
        </p:nvSpPr>
        <p:spPr>
          <a:xfrm>
            <a:off x="321894" y="989035"/>
            <a:ext cx="2549525"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90" dirty="0">
                <a:latin typeface="Arial"/>
                <a:cs typeface="Arial"/>
              </a:rPr>
              <a:t>Expressions</a:t>
            </a:r>
            <a:r>
              <a:rPr sz="1100" b="1" spc="20" dirty="0">
                <a:latin typeface="Arial"/>
                <a:cs typeface="Arial"/>
              </a:rPr>
              <a:t> </a:t>
            </a:r>
            <a:r>
              <a:rPr sz="1100" dirty="0">
                <a:latin typeface="Tahoma"/>
                <a:cs typeface="Tahoma"/>
              </a:rPr>
              <a:t>trả</a:t>
            </a:r>
            <a:r>
              <a:rPr sz="1100" spc="-20" dirty="0">
                <a:latin typeface="Tahoma"/>
                <a:cs typeface="Tahoma"/>
              </a:rPr>
              <a:t> </a:t>
            </a:r>
            <a:r>
              <a:rPr sz="1100" spc="-50" dirty="0">
                <a:latin typeface="Tahoma"/>
                <a:cs typeface="Tahoma"/>
              </a:rPr>
              <a:t>về</a:t>
            </a:r>
            <a:r>
              <a:rPr sz="1100" spc="-20" dirty="0">
                <a:latin typeface="Tahoma"/>
                <a:cs typeface="Tahoma"/>
              </a:rPr>
              <a:t> </a:t>
            </a:r>
            <a:r>
              <a:rPr sz="1100" spc="-10" dirty="0">
                <a:latin typeface="Tahoma"/>
                <a:cs typeface="Tahoma"/>
              </a:rPr>
              <a:t>giá</a:t>
            </a:r>
            <a:r>
              <a:rPr sz="1100" spc="-20" dirty="0">
                <a:latin typeface="Tahoma"/>
                <a:cs typeface="Tahoma"/>
              </a:rPr>
              <a:t> trị.</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20" dirty="0">
                <a:latin typeface="Arial"/>
                <a:cs typeface="Arial"/>
              </a:rPr>
              <a:t>Statements</a:t>
            </a:r>
            <a:r>
              <a:rPr sz="1100" b="1" spc="-10" dirty="0">
                <a:latin typeface="Arial"/>
                <a:cs typeface="Arial"/>
              </a:rPr>
              <a:t> </a:t>
            </a:r>
            <a:r>
              <a:rPr sz="1100" spc="-35" dirty="0">
                <a:latin typeface="Tahoma"/>
                <a:cs typeface="Tahoma"/>
              </a:rPr>
              <a:t>không</a:t>
            </a:r>
            <a:r>
              <a:rPr sz="1100" spc="-40" dirty="0">
                <a:latin typeface="Tahoma"/>
                <a:cs typeface="Tahoma"/>
              </a:rPr>
              <a:t> </a:t>
            </a:r>
            <a:r>
              <a:rPr sz="1100" dirty="0">
                <a:latin typeface="Tahoma"/>
                <a:cs typeface="Tahoma"/>
              </a:rPr>
              <a:t>trả</a:t>
            </a:r>
            <a:r>
              <a:rPr sz="1100" spc="-4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giá</a:t>
            </a:r>
            <a:r>
              <a:rPr sz="1100" spc="-45" dirty="0">
                <a:latin typeface="Tahoma"/>
                <a:cs typeface="Tahoma"/>
              </a:rPr>
              <a:t> </a:t>
            </a:r>
            <a:r>
              <a:rPr sz="1100" spc="-20" dirty="0">
                <a:latin typeface="Tahoma"/>
                <a:cs typeface="Tahoma"/>
              </a:rPr>
              <a:t>trị.</a:t>
            </a:r>
            <a:endParaRPr sz="1100" dirty="0">
              <a:latin typeface="Tahoma"/>
              <a:cs typeface="Tahoma"/>
            </a:endParaRPr>
          </a:p>
          <a:p>
            <a:pPr marL="38100" marR="514350" indent="276860">
              <a:lnSpc>
                <a:spcPct val="125299"/>
              </a:lnSpc>
              <a:buClr>
                <a:srgbClr val="FF0000"/>
              </a:buClr>
              <a:buFont typeface="Lucida Sans Unicode"/>
              <a:buChar char="►"/>
              <a:tabLst>
                <a:tab pos="314960" algn="l"/>
              </a:tabLst>
            </a:pPr>
            <a:r>
              <a:rPr sz="1100" dirty="0">
                <a:latin typeface="Tahoma"/>
                <a:cs typeface="Tahoma"/>
              </a:rPr>
              <a:t>Khối</a:t>
            </a:r>
            <a:r>
              <a:rPr sz="1100" spc="-45" dirty="0">
                <a:latin typeface="Tahoma"/>
                <a:cs typeface="Tahoma"/>
              </a:rPr>
              <a:t> </a:t>
            </a:r>
            <a:r>
              <a:rPr sz="1100" spc="-20" dirty="0">
                <a:latin typeface="Tahoma"/>
                <a:cs typeface="Tahoma"/>
              </a:rPr>
              <a:t>mã</a:t>
            </a:r>
            <a:r>
              <a:rPr sz="1100" spc="-45" dirty="0">
                <a:latin typeface="Tahoma"/>
                <a:cs typeface="Tahoma"/>
              </a:rPr>
              <a:t> </a:t>
            </a:r>
            <a:r>
              <a:rPr sz="1100" dirty="0">
                <a:latin typeface="Tahoma"/>
                <a:cs typeface="Tahoma"/>
              </a:rPr>
              <a:t>có</a:t>
            </a:r>
            <a:r>
              <a:rPr sz="1100" spc="-40" dirty="0">
                <a:latin typeface="Tahoma"/>
                <a:cs typeface="Tahoma"/>
              </a:rPr>
              <a:t> </a:t>
            </a:r>
            <a:r>
              <a:rPr sz="1100" spc="-10" dirty="0">
                <a:latin typeface="Tahoma"/>
                <a:cs typeface="Tahoma"/>
              </a:rPr>
              <a:t>thể</a:t>
            </a:r>
            <a:r>
              <a:rPr sz="1100" spc="-45" dirty="0">
                <a:latin typeface="Tahoma"/>
                <a:cs typeface="Tahoma"/>
              </a:rPr>
              <a:t> </a:t>
            </a:r>
            <a:r>
              <a:rPr sz="1100" dirty="0">
                <a:latin typeface="Tahoma"/>
                <a:cs typeface="Tahoma"/>
              </a:rPr>
              <a:t>là</a:t>
            </a:r>
            <a:r>
              <a:rPr sz="1100" spc="-40" dirty="0">
                <a:latin typeface="Tahoma"/>
                <a:cs typeface="Tahoma"/>
              </a:rPr>
              <a:t> </a:t>
            </a:r>
            <a:r>
              <a:rPr sz="1100" spc="-65" dirty="0">
                <a:latin typeface="Tahoma"/>
                <a:cs typeface="Tahoma"/>
              </a:rPr>
              <a:t>expression.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8A8A8F45-5B1C-4754-AA35-3BAC710AF0A1}"/>
              </a:ext>
            </a:extLst>
          </p:cNvPr>
          <p:cNvPicPr>
            <a:picLocks noChangeAspect="1"/>
          </p:cNvPicPr>
          <p:nvPr/>
        </p:nvPicPr>
        <p:blipFill>
          <a:blip r:embed="rId2"/>
          <a:stretch>
            <a:fillRect/>
          </a:stretch>
        </p:blipFill>
        <p:spPr>
          <a:xfrm>
            <a:off x="353234" y="1882775"/>
            <a:ext cx="3600450" cy="787237"/>
          </a:xfrm>
          <a:prstGeom prst="rect">
            <a:avLst/>
          </a:prstGeom>
        </p:spPr>
      </p:pic>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5" dirty="0"/>
              <a:t>1.1.10</a:t>
            </a:r>
            <a:r>
              <a:rPr spc="-55" dirty="0"/>
              <a:t> </a:t>
            </a:r>
            <a:r>
              <a:rPr spc="-30" dirty="0"/>
              <a:t>Heap</a:t>
            </a:r>
            <a:r>
              <a:rPr spc="-55" dirty="0"/>
              <a:t> </a:t>
            </a:r>
            <a:r>
              <a:rPr spc="-30" dirty="0"/>
              <a:t>and</a:t>
            </a:r>
            <a:r>
              <a:rPr spc="-55" dirty="0"/>
              <a:t> </a:t>
            </a:r>
            <a:r>
              <a:rPr dirty="0"/>
              <a:t>Stack</a:t>
            </a:r>
            <a:r>
              <a:rPr spc="-55" dirty="0"/>
              <a:t> </a:t>
            </a:r>
            <a:r>
              <a:rPr dirty="0"/>
              <a:t>in</a:t>
            </a:r>
            <a:r>
              <a:rPr spc="-55" dirty="0"/>
              <a:t> </a:t>
            </a:r>
            <a:r>
              <a:rPr spc="-20" dirty="0"/>
              <a:t>Rust</a:t>
            </a:r>
          </a:p>
        </p:txBody>
      </p:sp>
      <p:sp>
        <p:nvSpPr>
          <p:cNvPr id="3" name="object 3"/>
          <p:cNvSpPr txBox="1"/>
          <p:nvPr/>
        </p:nvSpPr>
        <p:spPr>
          <a:xfrm>
            <a:off x="321894" y="927580"/>
            <a:ext cx="3640454"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b="1" spc="-20" dirty="0">
                <a:latin typeface="Arial"/>
                <a:cs typeface="Arial"/>
              </a:rPr>
              <a:t>Stack</a:t>
            </a:r>
            <a:r>
              <a:rPr sz="1100" spc="-20" dirty="0">
                <a:latin typeface="Tahoma"/>
                <a:cs typeface="Tahoma"/>
              </a:rPr>
              <a:t>:</a:t>
            </a:r>
            <a:r>
              <a:rPr sz="1100" spc="20" dirty="0">
                <a:latin typeface="Tahoma"/>
                <a:cs typeface="Tahoma"/>
              </a:rPr>
              <a:t> </a:t>
            </a:r>
            <a:r>
              <a:rPr sz="1100" dirty="0">
                <a:latin typeface="Tahoma"/>
                <a:cs typeface="Tahoma"/>
              </a:rPr>
              <a:t>Lưu</a:t>
            </a:r>
            <a:r>
              <a:rPr sz="1100" spc="-6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65" dirty="0">
                <a:latin typeface="Tahoma"/>
                <a:cs typeface="Tahoma"/>
              </a:rPr>
              <a:t> </a:t>
            </a:r>
            <a:r>
              <a:rPr sz="1100" spc="-25" dirty="0">
                <a:latin typeface="Tahoma"/>
                <a:cs typeface="Tahoma"/>
              </a:rPr>
              <a:t>thước</a:t>
            </a:r>
            <a:r>
              <a:rPr sz="1100" spc="-60" dirty="0">
                <a:latin typeface="Tahoma"/>
                <a:cs typeface="Tahoma"/>
              </a:rPr>
              <a:t> </a:t>
            </a:r>
            <a:r>
              <a:rPr sz="1100" dirty="0">
                <a:latin typeface="Tahoma"/>
                <a:cs typeface="Tahoma"/>
              </a:rPr>
              <a:t>cố</a:t>
            </a:r>
            <a:r>
              <a:rPr sz="1100" spc="-65" dirty="0">
                <a:latin typeface="Tahoma"/>
                <a:cs typeface="Tahoma"/>
              </a:rPr>
              <a:t> </a:t>
            </a:r>
            <a:r>
              <a:rPr sz="1100" spc="-10" dirty="0">
                <a:latin typeface="Tahoma"/>
                <a:cs typeface="Tahoma"/>
              </a:rPr>
              <a:t>định.</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b="1" spc="-10" dirty="0">
                <a:latin typeface="Arial"/>
                <a:cs typeface="Arial"/>
              </a:rPr>
              <a:t>Heap</a:t>
            </a:r>
            <a:r>
              <a:rPr sz="1100" spc="-10" dirty="0">
                <a:latin typeface="Tahoma"/>
                <a:cs typeface="Tahoma"/>
              </a:rPr>
              <a:t>:</a:t>
            </a:r>
            <a:r>
              <a:rPr sz="1100" spc="10" dirty="0">
                <a:latin typeface="Tahoma"/>
                <a:cs typeface="Tahoma"/>
              </a:rPr>
              <a:t> </a:t>
            </a:r>
            <a:r>
              <a:rPr sz="1100" dirty="0">
                <a:latin typeface="Tahoma"/>
                <a:cs typeface="Tahoma"/>
              </a:rPr>
              <a:t>Lưu</a:t>
            </a:r>
            <a:r>
              <a:rPr sz="1100" spc="-70" dirty="0">
                <a:latin typeface="Tahoma"/>
                <a:cs typeface="Tahoma"/>
              </a:rPr>
              <a:t> </a:t>
            </a:r>
            <a:r>
              <a:rPr sz="1100" dirty="0">
                <a:latin typeface="Tahoma"/>
                <a:cs typeface="Tahoma"/>
              </a:rPr>
              <a:t>trữ</a:t>
            </a:r>
            <a:r>
              <a:rPr sz="1100" spc="-65" dirty="0">
                <a:latin typeface="Tahoma"/>
                <a:cs typeface="Tahoma"/>
              </a:rPr>
              <a:t> </a:t>
            </a:r>
            <a:r>
              <a:rPr sz="1100" spc="-30" dirty="0">
                <a:latin typeface="Tahoma"/>
                <a:cs typeface="Tahoma"/>
              </a:rPr>
              <a:t>dữ</a:t>
            </a:r>
            <a:r>
              <a:rPr sz="1100" spc="-60" dirty="0">
                <a:latin typeface="Tahoma"/>
                <a:cs typeface="Tahoma"/>
              </a:rPr>
              <a:t> </a:t>
            </a:r>
            <a:r>
              <a:rPr sz="1100" spc="-10" dirty="0">
                <a:latin typeface="Tahoma"/>
                <a:cs typeface="Tahoma"/>
              </a:rPr>
              <a:t>liệu</a:t>
            </a:r>
            <a:r>
              <a:rPr sz="1100" spc="-65" dirty="0">
                <a:latin typeface="Tahoma"/>
                <a:cs typeface="Tahoma"/>
              </a:rPr>
              <a:t> </a:t>
            </a:r>
            <a:r>
              <a:rPr sz="1100" dirty="0">
                <a:latin typeface="Tahoma"/>
                <a:cs typeface="Tahoma"/>
              </a:rPr>
              <a:t>kích</a:t>
            </a:r>
            <a:r>
              <a:rPr sz="1100" spc="-70" dirty="0">
                <a:latin typeface="Tahoma"/>
                <a:cs typeface="Tahoma"/>
              </a:rPr>
              <a:t> </a:t>
            </a:r>
            <a:r>
              <a:rPr sz="1100" spc="-25" dirty="0">
                <a:latin typeface="Tahoma"/>
                <a:cs typeface="Tahoma"/>
              </a:rPr>
              <a:t>thước</a:t>
            </a:r>
            <a:r>
              <a:rPr sz="1100" spc="-60" dirty="0">
                <a:latin typeface="Tahoma"/>
                <a:cs typeface="Tahoma"/>
              </a:rPr>
              <a:t> </a:t>
            </a:r>
            <a:r>
              <a:rPr sz="1100" spc="-10" dirty="0">
                <a:latin typeface="Tahoma"/>
                <a:cs typeface="Tahoma"/>
              </a:rPr>
              <a:t>động.</a:t>
            </a:r>
            <a:endParaRPr sz="1100" dirty="0">
              <a:latin typeface="Tahoma"/>
              <a:cs typeface="Tahoma"/>
            </a:endParaRPr>
          </a:p>
          <a:p>
            <a:pPr marL="38100" marR="475615" indent="276860">
              <a:lnSpc>
                <a:spcPct val="125299"/>
              </a:lnSpc>
              <a:buClr>
                <a:srgbClr val="FF0000"/>
              </a:buClr>
              <a:buFont typeface="Lucida Sans Unicode"/>
              <a:buChar char="►"/>
              <a:tabLst>
                <a:tab pos="314960" algn="l"/>
              </a:tabLst>
            </a:pPr>
            <a:r>
              <a:rPr sz="1100" spc="-10" dirty="0">
                <a:latin typeface="Tahoma"/>
                <a:cs typeface="Tahoma"/>
              </a:rPr>
              <a:t>Rust</a:t>
            </a:r>
            <a:r>
              <a:rPr sz="1100" spc="-50" dirty="0">
                <a:latin typeface="Tahoma"/>
                <a:cs typeface="Tahoma"/>
              </a:rPr>
              <a:t> </a:t>
            </a:r>
            <a:r>
              <a:rPr sz="1100" spc="-45" dirty="0">
                <a:latin typeface="Tahoma"/>
                <a:cs typeface="Tahoma"/>
              </a:rPr>
              <a:t>quản</a:t>
            </a:r>
            <a:r>
              <a:rPr sz="1100" spc="-40" dirty="0">
                <a:latin typeface="Tahoma"/>
                <a:cs typeface="Tahoma"/>
              </a:rPr>
              <a:t> </a:t>
            </a:r>
            <a:r>
              <a:rPr sz="1100" dirty="0">
                <a:latin typeface="Tahoma"/>
                <a:cs typeface="Tahoma"/>
              </a:rPr>
              <a:t>lý</a:t>
            </a:r>
            <a:r>
              <a:rPr sz="1100" spc="-40" dirty="0">
                <a:latin typeface="Tahoma"/>
                <a:cs typeface="Tahoma"/>
              </a:rPr>
              <a:t> </a:t>
            </a:r>
            <a:r>
              <a:rPr sz="1100" dirty="0">
                <a:latin typeface="Tahoma"/>
                <a:cs typeface="Tahoma"/>
              </a:rPr>
              <a:t>bộ</a:t>
            </a:r>
            <a:r>
              <a:rPr sz="1100" spc="-45" dirty="0">
                <a:latin typeface="Tahoma"/>
                <a:cs typeface="Tahoma"/>
              </a:rPr>
              <a:t> nhớ</a:t>
            </a:r>
            <a:r>
              <a:rPr sz="1100" spc="-40" dirty="0">
                <a:latin typeface="Tahoma"/>
                <a:cs typeface="Tahoma"/>
              </a:rPr>
              <a:t> </a:t>
            </a:r>
            <a:r>
              <a:rPr sz="1100" spc="-55" dirty="0">
                <a:latin typeface="Tahoma"/>
                <a:cs typeface="Tahoma"/>
              </a:rPr>
              <a:t>heap</a:t>
            </a:r>
            <a:r>
              <a:rPr sz="1100" spc="-30" dirty="0">
                <a:latin typeface="Tahoma"/>
                <a:cs typeface="Tahoma"/>
              </a:rPr>
              <a:t> </a:t>
            </a:r>
            <a:r>
              <a:rPr sz="1100" spc="-25" dirty="0">
                <a:latin typeface="Tahoma"/>
                <a:cs typeface="Tahoma"/>
              </a:rPr>
              <a:t>thông</a:t>
            </a:r>
            <a:r>
              <a:rPr sz="1100" spc="-40" dirty="0">
                <a:latin typeface="Tahoma"/>
                <a:cs typeface="Tahoma"/>
              </a:rPr>
              <a:t> </a:t>
            </a:r>
            <a:r>
              <a:rPr sz="1100" spc="-35" dirty="0">
                <a:latin typeface="Tahoma"/>
                <a:cs typeface="Tahoma"/>
              </a:rPr>
              <a:t>qua</a:t>
            </a:r>
            <a:r>
              <a:rPr sz="1100" spc="-40" dirty="0">
                <a:latin typeface="Tahoma"/>
                <a:cs typeface="Tahoma"/>
              </a:rPr>
              <a:t> </a:t>
            </a:r>
            <a:r>
              <a:rPr sz="1100" b="1" spc="-65" dirty="0">
                <a:latin typeface="Arial"/>
                <a:cs typeface="Arial"/>
              </a:rPr>
              <a:t>ownership</a:t>
            </a:r>
            <a:r>
              <a:rPr sz="1100" spc="-65" dirty="0">
                <a:latin typeface="Tahoma"/>
                <a:cs typeface="Tahoma"/>
              </a:rPr>
              <a:t>.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38153225-B068-4E93-BA4A-B792BFDF5F1A}"/>
              </a:ext>
            </a:extLst>
          </p:cNvPr>
          <p:cNvPicPr>
            <a:picLocks noChangeAspect="1"/>
          </p:cNvPicPr>
          <p:nvPr/>
        </p:nvPicPr>
        <p:blipFill>
          <a:blip r:embed="rId2"/>
          <a:stretch>
            <a:fillRect/>
          </a:stretch>
        </p:blipFill>
        <p:spPr>
          <a:xfrm>
            <a:off x="476250" y="1806575"/>
            <a:ext cx="4038600" cy="800276"/>
          </a:xfrm>
          <a:prstGeom prst="rect">
            <a:avLst/>
          </a:prstGeom>
        </p:spPr>
      </p:pic>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10" dirty="0"/>
              <a:t>1.2</a:t>
            </a:r>
            <a:r>
              <a:rPr spc="-75" dirty="0"/>
              <a:t> </a:t>
            </a:r>
            <a:r>
              <a:rPr spc="-35" dirty="0"/>
              <a:t>Types</a:t>
            </a:r>
            <a:r>
              <a:rPr spc="-75" dirty="0"/>
              <a:t> </a:t>
            </a:r>
            <a:r>
              <a:rPr dirty="0"/>
              <a:t>of</a:t>
            </a:r>
            <a:r>
              <a:rPr spc="-75" dirty="0"/>
              <a:t> </a:t>
            </a:r>
            <a:r>
              <a:rPr spc="-10" dirty="0"/>
              <a:t>Attacks</a:t>
            </a:r>
          </a:p>
        </p:txBody>
      </p:sp>
      <p:sp>
        <p:nvSpPr>
          <p:cNvPr id="3" name="object 3"/>
          <p:cNvSpPr txBox="1"/>
          <p:nvPr/>
        </p:nvSpPr>
        <p:spPr>
          <a:xfrm>
            <a:off x="421957" y="412075"/>
            <a:ext cx="3674110" cy="535940"/>
          </a:xfrm>
          <a:prstGeom prst="rect">
            <a:avLst/>
          </a:prstGeom>
        </p:spPr>
        <p:txBody>
          <a:bodyPr vert="horz" wrap="square" lIns="0" tIns="6985" rIns="0" bIns="0" rtlCol="0">
            <a:spAutoFit/>
          </a:bodyPr>
          <a:lstStyle/>
          <a:p>
            <a:pPr marL="214629" marR="433070" indent="-177165">
              <a:lnSpc>
                <a:spcPct val="102600"/>
              </a:lnSpc>
              <a:spcBef>
                <a:spcPts val="55"/>
              </a:spcBef>
              <a:buClr>
                <a:srgbClr val="FF0000"/>
              </a:buClr>
              <a:buFont typeface="Lucida Sans Unicode"/>
              <a:buChar char="►"/>
              <a:tabLst>
                <a:tab pos="214629" algn="l"/>
              </a:tabLst>
            </a:pPr>
            <a:r>
              <a:rPr sz="1100" b="1" spc="-35" dirty="0">
                <a:latin typeface="Arial"/>
                <a:cs typeface="Arial"/>
              </a:rPr>
              <a:t>Cyberattacks</a:t>
            </a:r>
            <a:r>
              <a:rPr sz="1100" spc="-35" dirty="0">
                <a:latin typeface="Tahoma"/>
                <a:cs typeface="Tahoma"/>
              </a:rPr>
              <a:t>:</a:t>
            </a:r>
            <a:r>
              <a:rPr sz="1100" spc="60" dirty="0">
                <a:latin typeface="Tahoma"/>
                <a:cs typeface="Tahoma"/>
              </a:rPr>
              <a:t> </a:t>
            </a:r>
            <a:r>
              <a:rPr sz="1100" spc="-10" dirty="0">
                <a:latin typeface="Tahoma"/>
                <a:cs typeface="Tahoma"/>
              </a:rPr>
              <a:t>Hành</a:t>
            </a:r>
            <a:r>
              <a:rPr sz="1100" spc="-40" dirty="0">
                <a:latin typeface="Tahoma"/>
                <a:cs typeface="Tahoma"/>
              </a:rPr>
              <a:t> </a:t>
            </a:r>
            <a:r>
              <a:rPr sz="1100" dirty="0">
                <a:latin typeface="Tahoma"/>
                <a:cs typeface="Tahoma"/>
              </a:rPr>
              <a:t>vi</a:t>
            </a:r>
            <a:r>
              <a:rPr sz="1100" spc="-45" dirty="0">
                <a:latin typeface="Tahoma"/>
                <a:cs typeface="Tahoma"/>
              </a:rPr>
              <a:t> </a:t>
            </a:r>
            <a:r>
              <a:rPr sz="1100" dirty="0">
                <a:latin typeface="Tahoma"/>
                <a:cs typeface="Tahoma"/>
              </a:rPr>
              <a:t>tấn</a:t>
            </a:r>
            <a:r>
              <a:rPr sz="1100" spc="-40" dirty="0">
                <a:latin typeface="Tahoma"/>
                <a:cs typeface="Tahoma"/>
              </a:rPr>
              <a:t> </a:t>
            </a:r>
            <a:r>
              <a:rPr sz="1100" spc="-45" dirty="0">
                <a:latin typeface="Tahoma"/>
                <a:cs typeface="Tahoma"/>
              </a:rPr>
              <a:t>công </a:t>
            </a:r>
            <a:r>
              <a:rPr sz="1100" spc="-35" dirty="0">
                <a:latin typeface="Tahoma"/>
                <a:cs typeface="Tahoma"/>
              </a:rPr>
              <a:t>vào</a:t>
            </a:r>
            <a:r>
              <a:rPr sz="1100" spc="-45" dirty="0">
                <a:latin typeface="Tahoma"/>
                <a:cs typeface="Tahoma"/>
              </a:rPr>
              <a:t> </a:t>
            </a:r>
            <a:r>
              <a:rPr sz="1100" spc="-40" dirty="0">
                <a:latin typeface="Tahoma"/>
                <a:cs typeface="Tahoma"/>
              </a:rPr>
              <a:t>hệ </a:t>
            </a:r>
            <a:r>
              <a:rPr sz="1100" spc="-25" dirty="0">
                <a:latin typeface="Tahoma"/>
                <a:cs typeface="Tahoma"/>
              </a:rPr>
              <a:t>thống</a:t>
            </a:r>
            <a:r>
              <a:rPr sz="1100" spc="-45" dirty="0">
                <a:latin typeface="Tahoma"/>
                <a:cs typeface="Tahoma"/>
              </a:rPr>
              <a:t> </a:t>
            </a:r>
            <a:r>
              <a:rPr sz="1100" spc="-55" dirty="0">
                <a:latin typeface="Tahoma"/>
                <a:cs typeface="Tahoma"/>
              </a:rPr>
              <a:t>máy </a:t>
            </a:r>
            <a:r>
              <a:rPr sz="1100" spc="-10" dirty="0">
                <a:latin typeface="Tahoma"/>
                <a:cs typeface="Tahoma"/>
              </a:rPr>
              <a:t>tính/mạng.</a:t>
            </a:r>
            <a:endParaRPr sz="1100">
              <a:latin typeface="Tahoma"/>
              <a:cs typeface="Tahoma"/>
            </a:endParaRPr>
          </a:p>
          <a:p>
            <a:pPr marL="215265" indent="-177165">
              <a:lnSpc>
                <a:spcPct val="100000"/>
              </a:lnSpc>
              <a:spcBef>
                <a:spcPts val="35"/>
              </a:spcBef>
              <a:buClr>
                <a:srgbClr val="FF0000"/>
              </a:buClr>
              <a:buFont typeface="Lucida Sans Unicode"/>
              <a:buChar char="►"/>
              <a:tabLst>
                <a:tab pos="215265" algn="l"/>
              </a:tabLst>
            </a:pPr>
            <a:r>
              <a:rPr sz="1100" dirty="0">
                <a:latin typeface="Tahoma"/>
                <a:cs typeface="Tahoma"/>
              </a:rPr>
              <a:t>Mục</a:t>
            </a:r>
            <a:r>
              <a:rPr sz="1100" spc="-60" dirty="0">
                <a:latin typeface="Tahoma"/>
                <a:cs typeface="Tahoma"/>
              </a:rPr>
              <a:t> </a:t>
            </a:r>
            <a:r>
              <a:rPr sz="1100" spc="-10" dirty="0">
                <a:latin typeface="Tahoma"/>
                <a:cs typeface="Tahoma"/>
              </a:rPr>
              <a:t>đích:</a:t>
            </a:r>
            <a:r>
              <a:rPr sz="1100" spc="55" dirty="0">
                <a:latin typeface="Tahoma"/>
                <a:cs typeface="Tahoma"/>
              </a:rPr>
              <a:t> </a:t>
            </a:r>
            <a:r>
              <a:rPr sz="1100" spc="-25" dirty="0">
                <a:latin typeface="Tahoma"/>
                <a:cs typeface="Tahoma"/>
              </a:rPr>
              <a:t>Gây</a:t>
            </a:r>
            <a:r>
              <a:rPr sz="1100" spc="-50" dirty="0">
                <a:latin typeface="Tahoma"/>
                <a:cs typeface="Tahoma"/>
              </a:rPr>
              <a:t> </a:t>
            </a:r>
            <a:r>
              <a:rPr sz="1100" spc="-10" dirty="0">
                <a:latin typeface="Tahoma"/>
                <a:cs typeface="Tahoma"/>
              </a:rPr>
              <a:t>hại,</a:t>
            </a:r>
            <a:r>
              <a:rPr sz="1100" spc="-50" dirty="0">
                <a:latin typeface="Tahoma"/>
                <a:cs typeface="Tahoma"/>
              </a:rPr>
              <a:t> </a:t>
            </a:r>
            <a:r>
              <a:rPr sz="1100" spc="-45" dirty="0">
                <a:latin typeface="Tahoma"/>
                <a:cs typeface="Tahoma"/>
              </a:rPr>
              <a:t>đánh</a:t>
            </a:r>
            <a:r>
              <a:rPr sz="1100" spc="-40" dirty="0">
                <a:latin typeface="Tahoma"/>
                <a:cs typeface="Tahoma"/>
              </a:rPr>
              <a:t> </a:t>
            </a:r>
            <a:r>
              <a:rPr sz="1100" spc="-20" dirty="0">
                <a:latin typeface="Tahoma"/>
                <a:cs typeface="Tahoma"/>
              </a:rPr>
              <a:t>cắp</a:t>
            </a:r>
            <a:r>
              <a:rPr sz="1100" spc="-50" dirty="0">
                <a:latin typeface="Tahoma"/>
                <a:cs typeface="Tahoma"/>
              </a:rPr>
              <a:t> </a:t>
            </a:r>
            <a:r>
              <a:rPr sz="1100" spc="-25" dirty="0">
                <a:latin typeface="Tahoma"/>
                <a:cs typeface="Tahoma"/>
              </a:rPr>
              <a:t>thông</a:t>
            </a:r>
            <a:r>
              <a:rPr sz="1100" spc="-45" dirty="0">
                <a:latin typeface="Tahoma"/>
                <a:cs typeface="Tahoma"/>
              </a:rPr>
              <a:t> </a:t>
            </a:r>
            <a:r>
              <a:rPr sz="1100" dirty="0">
                <a:latin typeface="Tahoma"/>
                <a:cs typeface="Tahoma"/>
              </a:rPr>
              <a:t>tin,</a:t>
            </a:r>
            <a:r>
              <a:rPr sz="1100" spc="-50" dirty="0">
                <a:latin typeface="Tahoma"/>
                <a:cs typeface="Tahoma"/>
              </a:rPr>
              <a:t> </a:t>
            </a:r>
            <a:r>
              <a:rPr sz="1100" spc="-25" dirty="0">
                <a:latin typeface="Tahoma"/>
                <a:cs typeface="Tahoma"/>
              </a:rPr>
              <a:t>gián</a:t>
            </a:r>
            <a:r>
              <a:rPr sz="1100" spc="-50" dirty="0">
                <a:latin typeface="Tahoma"/>
                <a:cs typeface="Tahoma"/>
              </a:rPr>
              <a:t> </a:t>
            </a:r>
            <a:r>
              <a:rPr sz="1100" spc="-45" dirty="0">
                <a:latin typeface="Tahoma"/>
                <a:cs typeface="Tahoma"/>
              </a:rPr>
              <a:t>đoạn</a:t>
            </a:r>
            <a:r>
              <a:rPr sz="1100" spc="-40" dirty="0">
                <a:latin typeface="Tahoma"/>
                <a:cs typeface="Tahoma"/>
              </a:rPr>
              <a:t> </a:t>
            </a:r>
            <a:r>
              <a:rPr sz="1100" spc="-10" dirty="0">
                <a:latin typeface="Tahoma"/>
                <a:cs typeface="Tahoma"/>
              </a:rPr>
              <a:t>dịch</a:t>
            </a:r>
            <a:r>
              <a:rPr sz="1100" spc="-50" dirty="0">
                <a:latin typeface="Tahoma"/>
                <a:cs typeface="Tahoma"/>
              </a:rPr>
              <a:t> </a:t>
            </a:r>
            <a:r>
              <a:rPr sz="1100" spc="-25" dirty="0">
                <a:latin typeface="Tahoma"/>
                <a:cs typeface="Tahoma"/>
              </a:rPr>
              <a:t>vụ.</a:t>
            </a:r>
            <a:endParaRPr sz="1100">
              <a:latin typeface="Tahoma"/>
              <a:cs typeface="Tahoma"/>
            </a:endParaRPr>
          </a:p>
        </p:txBody>
      </p:sp>
      <p:sp>
        <p:nvSpPr>
          <p:cNvPr id="4" name="object 4"/>
          <p:cNvSpPr txBox="1"/>
          <p:nvPr/>
        </p:nvSpPr>
        <p:spPr>
          <a:xfrm>
            <a:off x="313867" y="1005598"/>
            <a:ext cx="3980815" cy="263525"/>
          </a:xfrm>
          <a:prstGeom prst="rect">
            <a:avLst/>
          </a:prstGeom>
          <a:solidFill>
            <a:srgbClr val="FF9999"/>
          </a:solidFill>
        </p:spPr>
        <p:txBody>
          <a:bodyPr vert="horz" wrap="square" lIns="0" tIns="28575" rIns="0" bIns="0" rtlCol="0">
            <a:spAutoFit/>
          </a:bodyPr>
          <a:lstStyle/>
          <a:p>
            <a:pPr marL="45720">
              <a:lnSpc>
                <a:spcPct val="100000"/>
              </a:lnSpc>
              <a:spcBef>
                <a:spcPts val="225"/>
              </a:spcBef>
            </a:pPr>
            <a:r>
              <a:rPr sz="1200" dirty="0">
                <a:latin typeface="Tahoma"/>
                <a:cs typeface="Tahoma"/>
              </a:rPr>
              <a:t>Các</a:t>
            </a:r>
            <a:r>
              <a:rPr sz="1200" spc="-80" dirty="0">
                <a:latin typeface="Tahoma"/>
                <a:cs typeface="Tahoma"/>
              </a:rPr>
              <a:t> </a:t>
            </a:r>
            <a:r>
              <a:rPr sz="1200" spc="-20" dirty="0">
                <a:latin typeface="Tahoma"/>
                <a:cs typeface="Tahoma"/>
              </a:rPr>
              <a:t>loại</a:t>
            </a:r>
            <a:r>
              <a:rPr sz="1200" spc="-55" dirty="0">
                <a:latin typeface="Tahoma"/>
                <a:cs typeface="Tahoma"/>
              </a:rPr>
              <a:t> </a:t>
            </a:r>
            <a:r>
              <a:rPr sz="1200" spc="-10" dirty="0">
                <a:latin typeface="Tahoma"/>
                <a:cs typeface="Tahoma"/>
              </a:rPr>
              <a:t>tấn</a:t>
            </a:r>
            <a:r>
              <a:rPr sz="1200" spc="-50" dirty="0">
                <a:latin typeface="Tahoma"/>
                <a:cs typeface="Tahoma"/>
              </a:rPr>
              <a:t> </a:t>
            </a:r>
            <a:r>
              <a:rPr sz="1200" spc="-55" dirty="0">
                <a:latin typeface="Tahoma"/>
                <a:cs typeface="Tahoma"/>
              </a:rPr>
              <a:t>công</a:t>
            </a:r>
            <a:r>
              <a:rPr sz="1200" spc="-35" dirty="0">
                <a:latin typeface="Tahoma"/>
                <a:cs typeface="Tahoma"/>
              </a:rPr>
              <a:t> </a:t>
            </a:r>
            <a:r>
              <a:rPr sz="1200" spc="-60" dirty="0">
                <a:latin typeface="Tahoma"/>
                <a:cs typeface="Tahoma"/>
              </a:rPr>
              <a:t>phổ</a:t>
            </a:r>
            <a:r>
              <a:rPr sz="1200" spc="-35" dirty="0">
                <a:latin typeface="Tahoma"/>
                <a:cs typeface="Tahoma"/>
              </a:rPr>
              <a:t> </a:t>
            </a:r>
            <a:r>
              <a:rPr sz="1200" spc="-20" dirty="0">
                <a:latin typeface="Tahoma"/>
                <a:cs typeface="Tahoma"/>
              </a:rPr>
              <a:t>biến</a:t>
            </a:r>
            <a:endParaRPr sz="1200">
              <a:latin typeface="Tahoma"/>
              <a:cs typeface="Tahoma"/>
            </a:endParaRPr>
          </a:p>
        </p:txBody>
      </p:sp>
      <p:sp>
        <p:nvSpPr>
          <p:cNvPr id="5" name="object 5"/>
          <p:cNvSpPr txBox="1"/>
          <p:nvPr/>
        </p:nvSpPr>
        <p:spPr>
          <a:xfrm>
            <a:off x="421957" y="1280830"/>
            <a:ext cx="3864610" cy="222250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Tấn</a:t>
            </a:r>
            <a:r>
              <a:rPr sz="1100" b="1" spc="-55" dirty="0">
                <a:latin typeface="Arial"/>
                <a:cs typeface="Arial"/>
              </a:rPr>
              <a:t> </a:t>
            </a:r>
            <a:r>
              <a:rPr sz="1100" b="1" spc="-65" dirty="0">
                <a:latin typeface="Arial"/>
                <a:cs typeface="Arial"/>
              </a:rPr>
              <a:t>công</a:t>
            </a:r>
            <a:r>
              <a:rPr sz="1100" b="1" spc="5" dirty="0">
                <a:latin typeface="Arial"/>
                <a:cs typeface="Arial"/>
              </a:rPr>
              <a:t> </a:t>
            </a:r>
            <a:r>
              <a:rPr sz="1100" b="1" spc="-50" dirty="0">
                <a:latin typeface="Arial"/>
                <a:cs typeface="Arial"/>
              </a:rPr>
              <a:t>không</a:t>
            </a:r>
            <a:r>
              <a:rPr sz="1100" b="1" spc="5" dirty="0">
                <a:latin typeface="Arial"/>
                <a:cs typeface="Arial"/>
              </a:rPr>
              <a:t> </a:t>
            </a:r>
            <a:r>
              <a:rPr sz="1100" b="1" spc="-25" dirty="0">
                <a:latin typeface="Arial"/>
                <a:cs typeface="Arial"/>
              </a:rPr>
              <a:t>mục</a:t>
            </a:r>
            <a:r>
              <a:rPr sz="1100" b="1" dirty="0">
                <a:latin typeface="Arial"/>
                <a:cs typeface="Arial"/>
              </a:rPr>
              <a:t> tiêu</a:t>
            </a:r>
            <a:r>
              <a:rPr sz="1100" b="1" spc="5" dirty="0">
                <a:latin typeface="Arial"/>
                <a:cs typeface="Arial"/>
              </a:rPr>
              <a:t> </a:t>
            </a:r>
            <a:r>
              <a:rPr sz="1100" b="1" dirty="0">
                <a:latin typeface="Arial"/>
                <a:cs typeface="Arial"/>
              </a:rPr>
              <a:t>rõ</a:t>
            </a:r>
            <a:r>
              <a:rPr sz="1100" b="1" spc="5" dirty="0">
                <a:latin typeface="Arial"/>
                <a:cs typeface="Arial"/>
              </a:rPr>
              <a:t> </a:t>
            </a:r>
            <a:r>
              <a:rPr sz="1100" b="1" spc="-35" dirty="0">
                <a:latin typeface="Arial"/>
                <a:cs typeface="Arial"/>
              </a:rPr>
              <a:t>ràng</a:t>
            </a:r>
            <a:r>
              <a:rPr sz="1100" spc="-35" dirty="0">
                <a:latin typeface="Tahoma"/>
                <a:cs typeface="Tahoma"/>
              </a:rPr>
              <a:t>:</a:t>
            </a:r>
            <a:r>
              <a:rPr sz="1100" spc="40" dirty="0">
                <a:latin typeface="Tahoma"/>
                <a:cs typeface="Tahoma"/>
              </a:rPr>
              <a:t> </a:t>
            </a:r>
            <a:r>
              <a:rPr sz="1100" dirty="0">
                <a:latin typeface="Tahoma"/>
                <a:cs typeface="Tahoma"/>
              </a:rPr>
              <a:t>Do</a:t>
            </a:r>
            <a:r>
              <a:rPr sz="1100" spc="-65" dirty="0">
                <a:latin typeface="Tahoma"/>
                <a:cs typeface="Tahoma"/>
              </a:rPr>
              <a:t> </a:t>
            </a:r>
            <a:r>
              <a:rPr sz="1100" dirty="0">
                <a:latin typeface="Tahoma"/>
                <a:cs typeface="Tahoma"/>
              </a:rPr>
              <a:t>tò</a:t>
            </a:r>
            <a:r>
              <a:rPr sz="1100" spc="-65" dirty="0">
                <a:latin typeface="Tahoma"/>
                <a:cs typeface="Tahoma"/>
              </a:rPr>
              <a:t> </a:t>
            </a:r>
            <a:r>
              <a:rPr sz="1100" spc="-40" dirty="0">
                <a:latin typeface="Tahoma"/>
                <a:cs typeface="Tahoma"/>
              </a:rPr>
              <a:t>mò,</a:t>
            </a:r>
            <a:r>
              <a:rPr sz="1100" spc="-50" dirty="0">
                <a:latin typeface="Tahoma"/>
                <a:cs typeface="Tahoma"/>
              </a:rPr>
              <a:t> </a:t>
            </a:r>
            <a:r>
              <a:rPr sz="1100" spc="-60" dirty="0">
                <a:latin typeface="Tahoma"/>
                <a:cs typeface="Tahoma"/>
              </a:rPr>
              <a:t>gây</a:t>
            </a:r>
            <a:r>
              <a:rPr sz="1100" spc="-25" dirty="0">
                <a:latin typeface="Tahoma"/>
                <a:cs typeface="Tahoma"/>
              </a:rPr>
              <a:t> </a:t>
            </a:r>
            <a:r>
              <a:rPr sz="1100" spc="-10" dirty="0">
                <a:latin typeface="Tahoma"/>
                <a:cs typeface="Tahoma"/>
              </a:rPr>
              <a:t>thiệt</a:t>
            </a:r>
            <a:r>
              <a:rPr sz="1100" spc="-65" dirty="0">
                <a:latin typeface="Tahoma"/>
                <a:cs typeface="Tahoma"/>
              </a:rPr>
              <a:t> </a:t>
            </a:r>
            <a:r>
              <a:rPr sz="1100" spc="-20" dirty="0">
                <a:latin typeface="Tahoma"/>
                <a:cs typeface="Tahoma"/>
              </a:rPr>
              <a:t>hại.</a:t>
            </a:r>
            <a:endParaRPr sz="1100">
              <a:latin typeface="Tahoma"/>
              <a:cs typeface="Tahoma"/>
            </a:endParaRPr>
          </a:p>
          <a:p>
            <a:pPr marL="214629" marR="586740" indent="-177165">
              <a:lnSpc>
                <a:spcPct val="102600"/>
              </a:lnSpc>
              <a:spcBef>
                <a:spcPts val="300"/>
              </a:spcBef>
              <a:buClr>
                <a:srgbClr val="FF0000"/>
              </a:buClr>
              <a:buFont typeface="Lucida Sans Unicode"/>
              <a:buChar char="►"/>
              <a:tabLst>
                <a:tab pos="214629" algn="l"/>
              </a:tabLst>
            </a:pPr>
            <a:r>
              <a:rPr sz="1100" b="1" dirty="0">
                <a:latin typeface="Arial"/>
                <a:cs typeface="Arial"/>
              </a:rPr>
              <a:t>Tấn</a:t>
            </a:r>
            <a:r>
              <a:rPr sz="1100" b="1" spc="20" dirty="0">
                <a:latin typeface="Arial"/>
                <a:cs typeface="Arial"/>
              </a:rPr>
              <a:t> </a:t>
            </a:r>
            <a:r>
              <a:rPr sz="1100" b="1" spc="-55" dirty="0">
                <a:latin typeface="Arial"/>
                <a:cs typeface="Arial"/>
              </a:rPr>
              <a:t>công</a:t>
            </a:r>
            <a:r>
              <a:rPr sz="1100" b="1" spc="20" dirty="0">
                <a:latin typeface="Arial"/>
                <a:cs typeface="Arial"/>
              </a:rPr>
              <a:t> </a:t>
            </a:r>
            <a:r>
              <a:rPr sz="1100" b="1" spc="-40" dirty="0">
                <a:latin typeface="Arial"/>
                <a:cs typeface="Arial"/>
              </a:rPr>
              <a:t>chính</a:t>
            </a:r>
            <a:r>
              <a:rPr sz="1100" b="1" spc="25" dirty="0">
                <a:latin typeface="Arial"/>
                <a:cs typeface="Arial"/>
              </a:rPr>
              <a:t> </a:t>
            </a:r>
            <a:r>
              <a:rPr sz="1100" b="1" dirty="0">
                <a:latin typeface="Arial"/>
                <a:cs typeface="Arial"/>
              </a:rPr>
              <a:t>trị</a:t>
            </a:r>
            <a:r>
              <a:rPr sz="1100" dirty="0">
                <a:latin typeface="Tahoma"/>
                <a:cs typeface="Tahoma"/>
              </a:rPr>
              <a:t>:</a:t>
            </a:r>
            <a:r>
              <a:rPr sz="1100" spc="55" dirty="0">
                <a:latin typeface="Tahoma"/>
                <a:cs typeface="Tahoma"/>
              </a:rPr>
              <a:t> </a:t>
            </a:r>
            <a:r>
              <a:rPr sz="1100" spc="-40" dirty="0">
                <a:latin typeface="Tahoma"/>
                <a:cs typeface="Tahoma"/>
              </a:rPr>
              <a:t>Truyền</a:t>
            </a:r>
            <a:r>
              <a:rPr sz="1100" spc="-50" dirty="0">
                <a:latin typeface="Tahoma"/>
                <a:cs typeface="Tahoma"/>
              </a:rPr>
              <a:t> </a:t>
            </a:r>
            <a:r>
              <a:rPr sz="1100" dirty="0">
                <a:latin typeface="Tahoma"/>
                <a:cs typeface="Tahoma"/>
              </a:rPr>
              <a:t>tải</a:t>
            </a:r>
            <a:r>
              <a:rPr sz="1100" spc="-45" dirty="0">
                <a:latin typeface="Tahoma"/>
                <a:cs typeface="Tahoma"/>
              </a:rPr>
              <a:t> </a:t>
            </a:r>
            <a:r>
              <a:rPr sz="1100" spc="-25" dirty="0">
                <a:latin typeface="Tahoma"/>
                <a:cs typeface="Tahoma"/>
              </a:rPr>
              <a:t>thông</a:t>
            </a:r>
            <a:r>
              <a:rPr sz="1100" spc="-50" dirty="0">
                <a:latin typeface="Tahoma"/>
                <a:cs typeface="Tahoma"/>
              </a:rPr>
              <a:t> </a:t>
            </a:r>
            <a:r>
              <a:rPr sz="1100" spc="-35" dirty="0">
                <a:latin typeface="Tahoma"/>
                <a:cs typeface="Tahoma"/>
              </a:rPr>
              <a:t>điệp</a:t>
            </a:r>
            <a:r>
              <a:rPr sz="1100" spc="-50" dirty="0">
                <a:latin typeface="Tahoma"/>
                <a:cs typeface="Tahoma"/>
              </a:rPr>
              <a:t> </a:t>
            </a:r>
            <a:r>
              <a:rPr sz="1100" spc="-25" dirty="0">
                <a:latin typeface="Tahoma"/>
                <a:cs typeface="Tahoma"/>
              </a:rPr>
              <a:t>chính</a:t>
            </a:r>
            <a:r>
              <a:rPr sz="1100" spc="-45" dirty="0">
                <a:latin typeface="Tahoma"/>
                <a:cs typeface="Tahoma"/>
              </a:rPr>
              <a:t> </a:t>
            </a:r>
            <a:r>
              <a:rPr sz="1100" spc="-25" dirty="0">
                <a:latin typeface="Tahoma"/>
                <a:cs typeface="Tahoma"/>
              </a:rPr>
              <a:t>trị </a:t>
            </a:r>
            <a:r>
              <a:rPr sz="1100" spc="-45" dirty="0">
                <a:latin typeface="Tahoma"/>
                <a:cs typeface="Tahoma"/>
              </a:rPr>
              <a:t>(defacement,</a:t>
            </a:r>
            <a:r>
              <a:rPr sz="1100" spc="-25" dirty="0">
                <a:latin typeface="Tahoma"/>
                <a:cs typeface="Tahoma"/>
              </a:rPr>
              <a:t> </a:t>
            </a:r>
            <a:r>
              <a:rPr sz="1100" spc="-10" dirty="0">
                <a:latin typeface="Tahoma"/>
                <a:cs typeface="Tahoma"/>
              </a:rPr>
              <a:t>DoS).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spc="-20" dirty="0">
                <a:latin typeface="Arial"/>
                <a:cs typeface="Arial"/>
              </a:rPr>
              <a:t>Pentest</a:t>
            </a:r>
            <a:r>
              <a:rPr sz="1100" b="1" spc="-50" dirty="0">
                <a:latin typeface="Arial"/>
                <a:cs typeface="Arial"/>
              </a:rPr>
              <a:t> </a:t>
            </a:r>
            <a:r>
              <a:rPr sz="1100" b="1" spc="-10" dirty="0">
                <a:latin typeface="Arial"/>
                <a:cs typeface="Arial"/>
              </a:rPr>
              <a:t>(Penetration</a:t>
            </a:r>
            <a:r>
              <a:rPr sz="1100" b="1" spc="10" dirty="0">
                <a:latin typeface="Arial"/>
                <a:cs typeface="Arial"/>
              </a:rPr>
              <a:t> </a:t>
            </a:r>
            <a:r>
              <a:rPr sz="1100" b="1" spc="-20" dirty="0">
                <a:latin typeface="Arial"/>
                <a:cs typeface="Arial"/>
              </a:rPr>
              <a:t>Testing)</a:t>
            </a:r>
            <a:r>
              <a:rPr sz="1100" spc="-20" dirty="0">
                <a:latin typeface="Tahoma"/>
                <a:cs typeface="Tahoma"/>
              </a:rPr>
              <a:t>:</a:t>
            </a:r>
            <a:r>
              <a:rPr sz="1100" spc="55" dirty="0">
                <a:latin typeface="Tahoma"/>
                <a:cs typeface="Tahoma"/>
              </a:rPr>
              <a:t> </a:t>
            </a:r>
            <a:r>
              <a:rPr sz="1100" dirty="0">
                <a:latin typeface="Tahoma"/>
                <a:cs typeface="Tahoma"/>
              </a:rPr>
              <a:t>Kiểm</a:t>
            </a:r>
            <a:r>
              <a:rPr sz="1100" spc="-60" dirty="0">
                <a:latin typeface="Tahoma"/>
                <a:cs typeface="Tahoma"/>
              </a:rPr>
              <a:t> </a:t>
            </a:r>
            <a:r>
              <a:rPr sz="1100" dirty="0">
                <a:latin typeface="Tahoma"/>
                <a:cs typeface="Tahoma"/>
              </a:rPr>
              <a:t>tra</a:t>
            </a:r>
            <a:r>
              <a:rPr sz="1100" spc="-60" dirty="0">
                <a:latin typeface="Tahoma"/>
                <a:cs typeface="Tahoma"/>
              </a:rPr>
              <a:t> </a:t>
            </a:r>
            <a:r>
              <a:rPr sz="1100" spc="-45" dirty="0">
                <a:latin typeface="Tahoma"/>
                <a:cs typeface="Tahoma"/>
              </a:rPr>
              <a:t>bảo </a:t>
            </a:r>
            <a:r>
              <a:rPr sz="1100" spc="-10" dirty="0">
                <a:latin typeface="Tahoma"/>
                <a:cs typeface="Tahoma"/>
              </a:rPr>
              <a:t>mật</a:t>
            </a:r>
            <a:r>
              <a:rPr sz="1100" spc="-60" dirty="0">
                <a:latin typeface="Tahoma"/>
                <a:cs typeface="Tahoma"/>
              </a:rPr>
              <a:t> </a:t>
            </a:r>
            <a:r>
              <a:rPr sz="1100" spc="-65" dirty="0">
                <a:latin typeface="Tahoma"/>
                <a:cs typeface="Tahoma"/>
              </a:rPr>
              <a:t>hệ</a:t>
            </a:r>
            <a:r>
              <a:rPr sz="1100" spc="-20" dirty="0">
                <a:latin typeface="Tahoma"/>
                <a:cs typeface="Tahoma"/>
              </a:rPr>
              <a:t> </a:t>
            </a:r>
            <a:r>
              <a:rPr sz="1100" spc="-10" dirty="0">
                <a:latin typeface="Tahoma"/>
                <a:cs typeface="Tahoma"/>
              </a:rPr>
              <a:t>thống.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20" dirty="0">
                <a:latin typeface="Arial"/>
                <a:cs typeface="Arial"/>
              </a:rPr>
              <a:t>Red</a:t>
            </a:r>
            <a:r>
              <a:rPr sz="1100" b="1" spc="15" dirty="0">
                <a:latin typeface="Arial"/>
                <a:cs typeface="Arial"/>
              </a:rPr>
              <a:t> </a:t>
            </a:r>
            <a:r>
              <a:rPr sz="1100" b="1" spc="-10" dirty="0">
                <a:latin typeface="Arial"/>
                <a:cs typeface="Arial"/>
              </a:rPr>
              <a:t>Team</a:t>
            </a:r>
            <a:r>
              <a:rPr sz="1100" spc="-10" dirty="0">
                <a:latin typeface="Tahoma"/>
                <a:cs typeface="Tahoma"/>
              </a:rPr>
              <a:t>:</a:t>
            </a:r>
            <a:r>
              <a:rPr sz="1100" spc="60" dirty="0">
                <a:latin typeface="Tahoma"/>
                <a:cs typeface="Tahoma"/>
              </a:rPr>
              <a:t> </a:t>
            </a:r>
            <a:r>
              <a:rPr sz="1100" dirty="0">
                <a:latin typeface="Tahoma"/>
                <a:cs typeface="Tahoma"/>
              </a:rPr>
              <a:t>Mô</a:t>
            </a:r>
            <a:r>
              <a:rPr sz="1100" spc="-40" dirty="0">
                <a:latin typeface="Tahoma"/>
                <a:cs typeface="Tahoma"/>
              </a:rPr>
              <a:t> </a:t>
            </a:r>
            <a:r>
              <a:rPr sz="1100" spc="-50" dirty="0">
                <a:latin typeface="Tahoma"/>
                <a:cs typeface="Tahoma"/>
              </a:rPr>
              <a:t>phỏng</a:t>
            </a:r>
            <a:r>
              <a:rPr sz="1100" spc="-40" dirty="0">
                <a:latin typeface="Tahoma"/>
                <a:cs typeface="Tahoma"/>
              </a:rPr>
              <a:t> </a:t>
            </a:r>
            <a:r>
              <a:rPr sz="1100" dirty="0">
                <a:latin typeface="Tahoma"/>
                <a:cs typeface="Tahoma"/>
              </a:rPr>
              <a:t>tấn</a:t>
            </a:r>
            <a:r>
              <a:rPr sz="1100" spc="-45" dirty="0">
                <a:latin typeface="Tahoma"/>
                <a:cs typeface="Tahoma"/>
              </a:rPr>
              <a:t> công</a:t>
            </a:r>
            <a:r>
              <a:rPr sz="1100" spc="-40" dirty="0">
                <a:latin typeface="Tahoma"/>
                <a:cs typeface="Tahoma"/>
              </a:rPr>
              <a:t> </a:t>
            </a:r>
            <a:r>
              <a:rPr sz="1100" spc="-10" dirty="0">
                <a:latin typeface="Tahoma"/>
                <a:cs typeface="Tahoma"/>
              </a:rPr>
              <a:t>thực</a:t>
            </a:r>
            <a:r>
              <a:rPr sz="1100" spc="-45" dirty="0">
                <a:latin typeface="Tahoma"/>
                <a:cs typeface="Tahoma"/>
              </a:rPr>
              <a:t> </a:t>
            </a:r>
            <a:r>
              <a:rPr sz="1100" spc="-25" dirty="0">
                <a:latin typeface="Tahoma"/>
                <a:cs typeface="Tahoma"/>
              </a:rPr>
              <a:t>tế.</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10" dirty="0">
                <a:latin typeface="Arial"/>
                <a:cs typeface="Arial"/>
              </a:rPr>
              <a:t>Bug</a:t>
            </a:r>
            <a:r>
              <a:rPr sz="1100" b="1" spc="5" dirty="0">
                <a:latin typeface="Arial"/>
                <a:cs typeface="Arial"/>
              </a:rPr>
              <a:t> </a:t>
            </a:r>
            <a:r>
              <a:rPr sz="1100" b="1" spc="-30" dirty="0">
                <a:latin typeface="Arial"/>
                <a:cs typeface="Arial"/>
              </a:rPr>
              <a:t>Bounty</a:t>
            </a:r>
            <a:r>
              <a:rPr sz="1100" spc="-30" dirty="0">
                <a:latin typeface="Tahoma"/>
                <a:cs typeface="Tahoma"/>
              </a:rPr>
              <a:t>:</a:t>
            </a:r>
            <a:r>
              <a:rPr sz="1100" spc="40" dirty="0">
                <a:latin typeface="Tahoma"/>
                <a:cs typeface="Tahoma"/>
              </a:rPr>
              <a:t> </a:t>
            </a:r>
            <a:r>
              <a:rPr sz="1100" spc="-30" dirty="0">
                <a:latin typeface="Tahoma"/>
                <a:cs typeface="Tahoma"/>
              </a:rPr>
              <a:t>Thưởng</a:t>
            </a:r>
            <a:r>
              <a:rPr sz="1100" spc="-55" dirty="0">
                <a:latin typeface="Tahoma"/>
                <a:cs typeface="Tahoma"/>
              </a:rPr>
              <a:t> </a:t>
            </a:r>
            <a:r>
              <a:rPr sz="1100" spc="-20" dirty="0">
                <a:latin typeface="Tahoma"/>
                <a:cs typeface="Tahoma"/>
              </a:rPr>
              <a:t>cho</a:t>
            </a:r>
            <a:r>
              <a:rPr sz="1100" spc="-60" dirty="0">
                <a:latin typeface="Tahoma"/>
                <a:cs typeface="Tahoma"/>
              </a:rPr>
              <a:t> </a:t>
            </a:r>
            <a:r>
              <a:rPr sz="1100" spc="-25" dirty="0">
                <a:latin typeface="Tahoma"/>
                <a:cs typeface="Tahoma"/>
              </a:rPr>
              <a:t>việc</a:t>
            </a:r>
            <a:r>
              <a:rPr sz="1100" spc="-60" dirty="0">
                <a:latin typeface="Tahoma"/>
                <a:cs typeface="Tahoma"/>
              </a:rPr>
              <a:t> </a:t>
            </a:r>
            <a:r>
              <a:rPr sz="1100" spc="-10" dirty="0">
                <a:latin typeface="Tahoma"/>
                <a:cs typeface="Tahoma"/>
              </a:rPr>
              <a:t>phát</a:t>
            </a:r>
            <a:r>
              <a:rPr sz="1100" spc="-60" dirty="0">
                <a:latin typeface="Tahoma"/>
                <a:cs typeface="Tahoma"/>
              </a:rPr>
              <a:t> </a:t>
            </a:r>
            <a:r>
              <a:rPr sz="1100" spc="-30" dirty="0">
                <a:latin typeface="Tahoma"/>
                <a:cs typeface="Tahoma"/>
              </a:rPr>
              <a:t>hiện</a:t>
            </a:r>
            <a:r>
              <a:rPr sz="1100" spc="-60" dirty="0">
                <a:latin typeface="Tahoma"/>
                <a:cs typeface="Tahoma"/>
              </a:rPr>
              <a:t> </a:t>
            </a:r>
            <a:r>
              <a:rPr sz="1100" dirty="0">
                <a:latin typeface="Tahoma"/>
                <a:cs typeface="Tahoma"/>
              </a:rPr>
              <a:t>lỗ</a:t>
            </a:r>
            <a:r>
              <a:rPr sz="1100" spc="-55" dirty="0">
                <a:latin typeface="Tahoma"/>
                <a:cs typeface="Tahoma"/>
              </a:rPr>
              <a:t> </a:t>
            </a:r>
            <a:r>
              <a:rPr sz="1100" spc="-10" dirty="0">
                <a:latin typeface="Tahoma"/>
                <a:cs typeface="Tahoma"/>
              </a:rPr>
              <a:t>hổng.</a:t>
            </a:r>
            <a:endParaRPr sz="1100">
              <a:latin typeface="Tahoma"/>
              <a:cs typeface="Tahoma"/>
            </a:endParaRPr>
          </a:p>
          <a:p>
            <a:pPr marL="214629" marR="624840" indent="-177165">
              <a:lnSpc>
                <a:spcPct val="102600"/>
              </a:lnSpc>
              <a:spcBef>
                <a:spcPts val="300"/>
              </a:spcBef>
              <a:buClr>
                <a:srgbClr val="FF0000"/>
              </a:buClr>
              <a:buFont typeface="Lucida Sans Unicode"/>
              <a:buChar char="►"/>
              <a:tabLst>
                <a:tab pos="214629" algn="l"/>
              </a:tabLst>
            </a:pPr>
            <a:r>
              <a:rPr sz="1100" b="1" dirty="0">
                <a:latin typeface="Arial"/>
                <a:cs typeface="Arial"/>
              </a:rPr>
              <a:t>Tội </a:t>
            </a:r>
            <a:r>
              <a:rPr sz="1100" b="1" spc="-25" dirty="0">
                <a:latin typeface="Arial"/>
                <a:cs typeface="Arial"/>
              </a:rPr>
              <a:t>phạm</a:t>
            </a:r>
            <a:r>
              <a:rPr sz="1100" b="1" spc="10" dirty="0">
                <a:latin typeface="Arial"/>
                <a:cs typeface="Arial"/>
              </a:rPr>
              <a:t> </a:t>
            </a:r>
            <a:r>
              <a:rPr sz="1100" b="1" spc="-30" dirty="0">
                <a:latin typeface="Arial"/>
                <a:cs typeface="Arial"/>
              </a:rPr>
              <a:t>mạng</a:t>
            </a:r>
            <a:r>
              <a:rPr sz="1100" b="1" spc="5" dirty="0">
                <a:latin typeface="Arial"/>
                <a:cs typeface="Arial"/>
              </a:rPr>
              <a:t> </a:t>
            </a:r>
            <a:r>
              <a:rPr sz="1100" b="1" spc="-20" dirty="0">
                <a:latin typeface="Arial"/>
                <a:cs typeface="Arial"/>
              </a:rPr>
              <a:t>(Cybercrime)</a:t>
            </a:r>
            <a:r>
              <a:rPr sz="1100" spc="-20" dirty="0">
                <a:latin typeface="Tahoma"/>
                <a:cs typeface="Tahoma"/>
              </a:rPr>
              <a:t>:</a:t>
            </a:r>
            <a:r>
              <a:rPr sz="1100" spc="40"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0" dirty="0">
                <a:latin typeface="Tahoma"/>
                <a:cs typeface="Tahoma"/>
              </a:rPr>
              <a:t> </a:t>
            </a:r>
            <a:r>
              <a:rPr sz="1100" spc="-30" dirty="0">
                <a:latin typeface="Tahoma"/>
                <a:cs typeface="Tahoma"/>
              </a:rPr>
              <a:t>dữ</a:t>
            </a:r>
            <a:r>
              <a:rPr sz="1100" spc="-55" dirty="0">
                <a:latin typeface="Tahoma"/>
                <a:cs typeface="Tahoma"/>
              </a:rPr>
              <a:t> </a:t>
            </a:r>
            <a:r>
              <a:rPr sz="1100" spc="-20" dirty="0">
                <a:latin typeface="Tahoma"/>
                <a:cs typeface="Tahoma"/>
              </a:rPr>
              <a:t>liệu, </a:t>
            </a:r>
            <a:r>
              <a:rPr sz="1100" spc="-10" dirty="0">
                <a:latin typeface="Tahoma"/>
                <a:cs typeface="Tahoma"/>
              </a:rPr>
              <a:t>ransomware...</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spc="-20" dirty="0">
                <a:latin typeface="Arial"/>
                <a:cs typeface="Arial"/>
              </a:rPr>
              <a:t>Gián</a:t>
            </a:r>
            <a:r>
              <a:rPr sz="1100" b="1" spc="-25" dirty="0">
                <a:latin typeface="Arial"/>
                <a:cs typeface="Arial"/>
              </a:rPr>
              <a:t> điệp</a:t>
            </a:r>
            <a:r>
              <a:rPr sz="1100" b="1" dirty="0">
                <a:latin typeface="Arial"/>
                <a:cs typeface="Arial"/>
              </a:rPr>
              <a:t> </a:t>
            </a:r>
            <a:r>
              <a:rPr sz="1100" b="1" spc="-55" dirty="0">
                <a:latin typeface="Arial"/>
                <a:cs typeface="Arial"/>
              </a:rPr>
              <a:t>công</a:t>
            </a:r>
            <a:r>
              <a:rPr sz="1100" b="1" dirty="0">
                <a:latin typeface="Arial"/>
                <a:cs typeface="Arial"/>
              </a:rPr>
              <a:t> </a:t>
            </a:r>
            <a:r>
              <a:rPr sz="1100" b="1" spc="-45" dirty="0">
                <a:latin typeface="Arial"/>
                <a:cs typeface="Arial"/>
              </a:rPr>
              <a:t>nghiệp</a:t>
            </a:r>
            <a:r>
              <a:rPr sz="1100" spc="-45" dirty="0">
                <a:latin typeface="Tahoma"/>
                <a:cs typeface="Tahoma"/>
              </a:rPr>
              <a:t>:</a:t>
            </a:r>
            <a:r>
              <a:rPr sz="1100" spc="30" dirty="0">
                <a:latin typeface="Tahoma"/>
                <a:cs typeface="Tahoma"/>
              </a:rPr>
              <a:t> </a:t>
            </a:r>
            <a:r>
              <a:rPr sz="1100" spc="-10" dirty="0">
                <a:latin typeface="Tahoma"/>
                <a:cs typeface="Tahoma"/>
              </a:rPr>
              <a:t>Đánh</a:t>
            </a:r>
            <a:r>
              <a:rPr sz="1100" spc="-70" dirty="0">
                <a:latin typeface="Tahoma"/>
                <a:cs typeface="Tahoma"/>
              </a:rPr>
              <a:t> </a:t>
            </a:r>
            <a:r>
              <a:rPr sz="1100" spc="-20" dirty="0">
                <a:latin typeface="Tahoma"/>
                <a:cs typeface="Tahoma"/>
              </a:rPr>
              <a:t>cắp</a:t>
            </a:r>
            <a:r>
              <a:rPr sz="1100" spc="-65" dirty="0">
                <a:latin typeface="Tahoma"/>
                <a:cs typeface="Tahoma"/>
              </a:rPr>
              <a:t> </a:t>
            </a:r>
            <a:r>
              <a:rPr sz="1100" dirty="0">
                <a:latin typeface="Tahoma"/>
                <a:cs typeface="Tahoma"/>
              </a:rPr>
              <a:t>bí</a:t>
            </a:r>
            <a:r>
              <a:rPr sz="1100" spc="-70" dirty="0">
                <a:latin typeface="Tahoma"/>
                <a:cs typeface="Tahoma"/>
              </a:rPr>
              <a:t> </a:t>
            </a:r>
            <a:r>
              <a:rPr sz="1100" dirty="0">
                <a:latin typeface="Tahoma"/>
                <a:cs typeface="Tahoma"/>
              </a:rPr>
              <a:t>mật</a:t>
            </a:r>
            <a:r>
              <a:rPr sz="1100" spc="-65" dirty="0">
                <a:latin typeface="Tahoma"/>
                <a:cs typeface="Tahoma"/>
              </a:rPr>
              <a:t> </a:t>
            </a:r>
            <a:r>
              <a:rPr sz="1100" spc="-45" dirty="0">
                <a:latin typeface="Tahoma"/>
                <a:cs typeface="Tahoma"/>
              </a:rPr>
              <a:t>thương </a:t>
            </a:r>
            <a:r>
              <a:rPr sz="1100" spc="-20" dirty="0">
                <a:latin typeface="Tahoma"/>
                <a:cs typeface="Tahoma"/>
              </a:rPr>
              <a:t>mại.</a:t>
            </a:r>
            <a:endParaRPr sz="1100">
              <a:latin typeface="Tahoma"/>
              <a:cs typeface="Tahoma"/>
            </a:endParaRPr>
          </a:p>
          <a:p>
            <a:pPr marL="214629" marR="36830" indent="-177165">
              <a:lnSpc>
                <a:spcPct val="102600"/>
              </a:lnSpc>
              <a:spcBef>
                <a:spcPts val="300"/>
              </a:spcBef>
              <a:buClr>
                <a:srgbClr val="FF0000"/>
              </a:buClr>
              <a:buFont typeface="Lucida Sans Unicode"/>
              <a:buChar char="►"/>
              <a:tabLst>
                <a:tab pos="214629" algn="l"/>
              </a:tabLst>
            </a:pPr>
            <a:r>
              <a:rPr sz="1100" b="1" spc="-30" dirty="0">
                <a:latin typeface="Arial"/>
                <a:cs typeface="Arial"/>
              </a:rPr>
              <a:t>Chiến</a:t>
            </a:r>
            <a:r>
              <a:rPr sz="1100" b="1" spc="-45" dirty="0">
                <a:latin typeface="Arial"/>
                <a:cs typeface="Arial"/>
              </a:rPr>
              <a:t> </a:t>
            </a:r>
            <a:r>
              <a:rPr sz="1100" b="1" dirty="0">
                <a:latin typeface="Arial"/>
                <a:cs typeface="Arial"/>
              </a:rPr>
              <a:t>tranh</a:t>
            </a:r>
            <a:r>
              <a:rPr sz="1100" b="1" spc="-15" dirty="0">
                <a:latin typeface="Arial"/>
                <a:cs typeface="Arial"/>
              </a:rPr>
              <a:t> </a:t>
            </a:r>
            <a:r>
              <a:rPr sz="1100" b="1" spc="-30" dirty="0">
                <a:latin typeface="Arial"/>
                <a:cs typeface="Arial"/>
              </a:rPr>
              <a:t>mạng</a:t>
            </a:r>
            <a:r>
              <a:rPr sz="1100" b="1" dirty="0">
                <a:latin typeface="Arial"/>
                <a:cs typeface="Arial"/>
              </a:rPr>
              <a:t> </a:t>
            </a:r>
            <a:r>
              <a:rPr sz="1100" b="1" spc="-10" dirty="0">
                <a:latin typeface="Arial"/>
                <a:cs typeface="Arial"/>
              </a:rPr>
              <a:t>(Cyberwar)</a:t>
            </a:r>
            <a:r>
              <a:rPr sz="1100" spc="-10" dirty="0">
                <a:latin typeface="Tahoma"/>
                <a:cs typeface="Tahoma"/>
              </a:rPr>
              <a:t>:</a:t>
            </a:r>
            <a:r>
              <a:rPr sz="1100" spc="30" dirty="0">
                <a:latin typeface="Tahoma"/>
                <a:cs typeface="Tahoma"/>
              </a:rPr>
              <a:t> </a:t>
            </a:r>
            <a:r>
              <a:rPr sz="1100" dirty="0">
                <a:latin typeface="Tahoma"/>
                <a:cs typeface="Tahoma"/>
              </a:rPr>
              <a:t>Tấn</a:t>
            </a:r>
            <a:r>
              <a:rPr sz="1100" spc="-70" dirty="0">
                <a:latin typeface="Tahoma"/>
                <a:cs typeface="Tahoma"/>
              </a:rPr>
              <a:t> </a:t>
            </a:r>
            <a:r>
              <a:rPr sz="1100" spc="-45" dirty="0">
                <a:latin typeface="Tahoma"/>
                <a:cs typeface="Tahoma"/>
              </a:rPr>
              <a:t>công</a:t>
            </a:r>
            <a:r>
              <a:rPr sz="1100" spc="-40" dirty="0">
                <a:latin typeface="Tahoma"/>
                <a:cs typeface="Tahoma"/>
              </a:rPr>
              <a:t> </a:t>
            </a:r>
            <a:r>
              <a:rPr sz="1100" spc="-55" dirty="0">
                <a:latin typeface="Tahoma"/>
                <a:cs typeface="Tahoma"/>
              </a:rPr>
              <a:t>mạng</a:t>
            </a:r>
            <a:r>
              <a:rPr sz="1100" spc="-35" dirty="0">
                <a:latin typeface="Tahoma"/>
                <a:cs typeface="Tahoma"/>
              </a:rPr>
              <a:t> </a:t>
            </a:r>
            <a:r>
              <a:rPr sz="1100" spc="-25" dirty="0">
                <a:latin typeface="Tahoma"/>
                <a:cs typeface="Tahoma"/>
              </a:rPr>
              <a:t>trong</a:t>
            </a:r>
            <a:r>
              <a:rPr sz="1100" spc="-60" dirty="0">
                <a:latin typeface="Tahoma"/>
                <a:cs typeface="Tahoma"/>
              </a:rPr>
              <a:t> </a:t>
            </a:r>
            <a:r>
              <a:rPr sz="1100" spc="-15" dirty="0">
                <a:latin typeface="Tahoma"/>
                <a:cs typeface="Tahoma"/>
              </a:rPr>
              <a:t>chiến </a:t>
            </a:r>
            <a:r>
              <a:rPr sz="1100" spc="-10" dirty="0">
                <a:latin typeface="Tahoma"/>
                <a:cs typeface="Tahoma"/>
              </a:rPr>
              <a:t>tranh.</a:t>
            </a:r>
            <a:endParaRPr sz="1100">
              <a:latin typeface="Tahoma"/>
              <a:cs typeface="Tahoma"/>
            </a:endParaRP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1.2.1</a:t>
            </a:r>
            <a:r>
              <a:rPr spc="-70" dirty="0"/>
              <a:t> </a:t>
            </a:r>
            <a:r>
              <a:rPr spc="-35" dirty="0"/>
              <a:t>Phases</a:t>
            </a:r>
            <a:r>
              <a:rPr spc="-70" dirty="0"/>
              <a:t> </a:t>
            </a:r>
            <a:r>
              <a:rPr dirty="0"/>
              <a:t>of</a:t>
            </a:r>
            <a:r>
              <a:rPr spc="-70" dirty="0"/>
              <a:t> </a:t>
            </a:r>
            <a:r>
              <a:rPr dirty="0"/>
              <a:t>an</a:t>
            </a:r>
            <a:r>
              <a:rPr spc="-70" dirty="0"/>
              <a:t> </a:t>
            </a:r>
            <a:r>
              <a:rPr spc="-10" dirty="0"/>
              <a:t>Attack</a:t>
            </a:r>
          </a:p>
        </p:txBody>
      </p:sp>
      <p:sp>
        <p:nvSpPr>
          <p:cNvPr id="3" name="object 3"/>
          <p:cNvSpPr txBox="1"/>
          <p:nvPr/>
        </p:nvSpPr>
        <p:spPr>
          <a:xfrm>
            <a:off x="313867" y="944702"/>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5" dirty="0">
                <a:latin typeface="Tahoma"/>
                <a:cs typeface="Tahoma"/>
              </a:rPr>
              <a:t> </a:t>
            </a:r>
            <a:r>
              <a:rPr sz="1200" spc="-20" dirty="0">
                <a:latin typeface="Tahoma"/>
                <a:cs typeface="Tahoma"/>
              </a:rPr>
              <a:t>giai</a:t>
            </a:r>
            <a:r>
              <a:rPr sz="1200" spc="-50" dirty="0">
                <a:latin typeface="Tahoma"/>
                <a:cs typeface="Tahoma"/>
              </a:rPr>
              <a:t> </a:t>
            </a:r>
            <a:r>
              <a:rPr sz="1200" spc="-75" dirty="0">
                <a:latin typeface="Tahoma"/>
                <a:cs typeface="Tahoma"/>
              </a:rPr>
              <a:t>đoạn</a:t>
            </a:r>
            <a:r>
              <a:rPr sz="1200" spc="-20" dirty="0">
                <a:latin typeface="Tahoma"/>
                <a:cs typeface="Tahoma"/>
              </a:rPr>
              <a:t> </a:t>
            </a:r>
            <a:r>
              <a:rPr sz="1200" spc="-45" dirty="0">
                <a:latin typeface="Tahoma"/>
                <a:cs typeface="Tahoma"/>
              </a:rPr>
              <a:t>của</a:t>
            </a:r>
            <a:r>
              <a:rPr sz="1200" spc="-50" dirty="0">
                <a:latin typeface="Tahoma"/>
                <a:cs typeface="Tahoma"/>
              </a:rPr>
              <a:t> </a:t>
            </a:r>
            <a:r>
              <a:rPr sz="1200" spc="-30" dirty="0">
                <a:latin typeface="Tahoma"/>
                <a:cs typeface="Tahoma"/>
              </a:rPr>
              <a:t>một</a:t>
            </a:r>
            <a:r>
              <a:rPr sz="1200" spc="-50" dirty="0">
                <a:latin typeface="Tahoma"/>
                <a:cs typeface="Tahoma"/>
              </a:rPr>
              <a:t> </a:t>
            </a:r>
            <a:r>
              <a:rPr sz="1200" spc="-30" dirty="0">
                <a:latin typeface="Tahoma"/>
                <a:cs typeface="Tahoma"/>
              </a:rPr>
              <a:t>cuộc</a:t>
            </a:r>
            <a:r>
              <a:rPr sz="1200" spc="-50" dirty="0">
                <a:latin typeface="Tahoma"/>
                <a:cs typeface="Tahoma"/>
              </a:rPr>
              <a:t> </a:t>
            </a:r>
            <a:r>
              <a:rPr sz="1200" spc="-10" dirty="0">
                <a:latin typeface="Tahoma"/>
                <a:cs typeface="Tahoma"/>
              </a:rPr>
              <a:t>tấn</a:t>
            </a:r>
            <a:r>
              <a:rPr sz="1200" spc="-5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208707"/>
            <a:ext cx="3852545" cy="141986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spc="-70" dirty="0">
                <a:latin typeface="Arial"/>
                <a:cs typeface="Arial"/>
              </a:rPr>
              <a:t>Reconnaissance</a:t>
            </a:r>
            <a:r>
              <a:rPr sz="1100" b="1" spc="60" dirty="0">
                <a:latin typeface="Arial"/>
                <a:cs typeface="Arial"/>
              </a:rPr>
              <a:t> </a:t>
            </a:r>
            <a:r>
              <a:rPr sz="1100" b="1" dirty="0">
                <a:latin typeface="Arial"/>
                <a:cs typeface="Arial"/>
              </a:rPr>
              <a:t>(Thu</a:t>
            </a:r>
            <a:r>
              <a:rPr sz="1100" b="1" spc="65" dirty="0">
                <a:latin typeface="Arial"/>
                <a:cs typeface="Arial"/>
              </a:rPr>
              <a:t> </a:t>
            </a:r>
            <a:r>
              <a:rPr sz="1100" b="1" dirty="0">
                <a:latin typeface="Arial"/>
                <a:cs typeface="Arial"/>
              </a:rPr>
              <a:t>thập</a:t>
            </a:r>
            <a:r>
              <a:rPr sz="1100" b="1" spc="60" dirty="0">
                <a:latin typeface="Arial"/>
                <a:cs typeface="Arial"/>
              </a:rPr>
              <a:t> </a:t>
            </a:r>
            <a:r>
              <a:rPr sz="1100" b="1" spc="-25" dirty="0">
                <a:latin typeface="Arial"/>
                <a:cs typeface="Arial"/>
              </a:rPr>
              <a:t>thông</a:t>
            </a:r>
            <a:r>
              <a:rPr sz="1100" b="1" spc="65" dirty="0">
                <a:latin typeface="Arial"/>
                <a:cs typeface="Arial"/>
              </a:rPr>
              <a:t> </a:t>
            </a:r>
            <a:r>
              <a:rPr sz="1100" b="1" dirty="0">
                <a:latin typeface="Arial"/>
                <a:cs typeface="Arial"/>
              </a:rPr>
              <a:t>tin)</a:t>
            </a:r>
            <a:r>
              <a:rPr sz="1100" dirty="0">
                <a:latin typeface="Tahoma"/>
                <a:cs typeface="Tahoma"/>
              </a:rPr>
              <a:t>:</a:t>
            </a:r>
            <a:r>
              <a:rPr sz="1100" spc="105" dirty="0">
                <a:latin typeface="Tahoma"/>
                <a:cs typeface="Tahoma"/>
              </a:rPr>
              <a:t> </a:t>
            </a:r>
            <a:r>
              <a:rPr sz="1100" dirty="0">
                <a:latin typeface="Tahoma"/>
                <a:cs typeface="Tahoma"/>
              </a:rPr>
              <a:t>Tìm</a:t>
            </a:r>
            <a:r>
              <a:rPr sz="1100" spc="-10" dirty="0">
                <a:latin typeface="Tahoma"/>
                <a:cs typeface="Tahoma"/>
              </a:rPr>
              <a:t> </a:t>
            </a:r>
            <a:r>
              <a:rPr sz="1100" spc="-30" dirty="0">
                <a:latin typeface="Tahoma"/>
                <a:cs typeface="Tahoma"/>
              </a:rPr>
              <a:t>hiểu</a:t>
            </a:r>
            <a:r>
              <a:rPr sz="1100" spc="-10" dirty="0">
                <a:latin typeface="Tahoma"/>
                <a:cs typeface="Tahoma"/>
              </a:rPr>
              <a:t> </a:t>
            </a:r>
            <a:r>
              <a:rPr sz="1100" spc="-30" dirty="0">
                <a:latin typeface="Tahoma"/>
                <a:cs typeface="Tahoma"/>
              </a:rPr>
              <a:t>mục</a:t>
            </a:r>
            <a:r>
              <a:rPr sz="1100" spc="-10" dirty="0">
                <a:latin typeface="Tahoma"/>
                <a:cs typeface="Tahoma"/>
              </a:rPr>
              <a:t> tiêu.</a:t>
            </a:r>
            <a:endParaRPr sz="1100">
              <a:latin typeface="Tahoma"/>
              <a:cs typeface="Tahoma"/>
            </a:endParaRPr>
          </a:p>
          <a:p>
            <a:pPr marL="214629" marR="30480" indent="-177165">
              <a:lnSpc>
                <a:spcPct val="102600"/>
              </a:lnSpc>
              <a:spcBef>
                <a:spcPts val="300"/>
              </a:spcBef>
              <a:buClr>
                <a:srgbClr val="FF0000"/>
              </a:buClr>
              <a:buFont typeface="Lucida Sans Unicode"/>
              <a:buChar char="►"/>
              <a:tabLst>
                <a:tab pos="214629" algn="l"/>
              </a:tabLst>
            </a:pPr>
            <a:r>
              <a:rPr sz="1100" b="1" spc="-30" dirty="0">
                <a:latin typeface="Arial"/>
                <a:cs typeface="Arial"/>
              </a:rPr>
              <a:t>Exploitation</a:t>
            </a:r>
            <a:r>
              <a:rPr sz="1100" b="1" spc="50" dirty="0">
                <a:latin typeface="Arial"/>
                <a:cs typeface="Arial"/>
              </a:rPr>
              <a:t> </a:t>
            </a:r>
            <a:r>
              <a:rPr sz="1100" b="1" dirty="0">
                <a:latin typeface="Arial"/>
                <a:cs typeface="Arial"/>
              </a:rPr>
              <a:t>(Khai</a:t>
            </a:r>
            <a:r>
              <a:rPr sz="1100" b="1" spc="50" dirty="0">
                <a:latin typeface="Arial"/>
                <a:cs typeface="Arial"/>
              </a:rPr>
              <a:t> </a:t>
            </a:r>
            <a:r>
              <a:rPr sz="1100" b="1" dirty="0">
                <a:latin typeface="Arial"/>
                <a:cs typeface="Arial"/>
              </a:rPr>
              <a:t>thác)</a:t>
            </a:r>
            <a:r>
              <a:rPr sz="1100" dirty="0">
                <a:latin typeface="Tahoma"/>
                <a:cs typeface="Tahoma"/>
              </a:rPr>
              <a:t>:</a:t>
            </a:r>
            <a:r>
              <a:rPr sz="1100" spc="90" dirty="0">
                <a:latin typeface="Tahoma"/>
                <a:cs typeface="Tahoma"/>
              </a:rPr>
              <a:t> </a:t>
            </a:r>
            <a:r>
              <a:rPr sz="1100" dirty="0">
                <a:latin typeface="Tahoma"/>
                <a:cs typeface="Tahoma"/>
              </a:rPr>
              <a:t>Xâm</a:t>
            </a:r>
            <a:r>
              <a:rPr sz="1100" spc="-20" dirty="0">
                <a:latin typeface="Tahoma"/>
                <a:cs typeface="Tahoma"/>
              </a:rPr>
              <a:t> </a:t>
            </a:r>
            <a:r>
              <a:rPr sz="1100" spc="-45" dirty="0">
                <a:latin typeface="Tahoma"/>
                <a:cs typeface="Tahoma"/>
              </a:rPr>
              <a:t>nhập</a:t>
            </a:r>
            <a:r>
              <a:rPr sz="1100" spc="-20" dirty="0">
                <a:latin typeface="Tahoma"/>
                <a:cs typeface="Tahoma"/>
              </a:rPr>
              <a:t> </a:t>
            </a:r>
            <a:r>
              <a:rPr sz="1100" spc="-45" dirty="0">
                <a:latin typeface="Tahoma"/>
                <a:cs typeface="Tahoma"/>
              </a:rPr>
              <a:t>bằng</a:t>
            </a:r>
            <a:r>
              <a:rPr sz="1100" spc="-20" dirty="0">
                <a:latin typeface="Tahoma"/>
                <a:cs typeface="Tahoma"/>
              </a:rPr>
              <a:t> </a:t>
            </a:r>
            <a:r>
              <a:rPr sz="1100" dirty="0">
                <a:latin typeface="Tahoma"/>
                <a:cs typeface="Tahoma"/>
              </a:rPr>
              <a:t>lỗ</a:t>
            </a:r>
            <a:r>
              <a:rPr sz="1100" spc="-25" dirty="0">
                <a:latin typeface="Tahoma"/>
                <a:cs typeface="Tahoma"/>
              </a:rPr>
              <a:t> </a:t>
            </a:r>
            <a:r>
              <a:rPr sz="1100" spc="-20" dirty="0">
                <a:latin typeface="Tahoma"/>
                <a:cs typeface="Tahoma"/>
              </a:rPr>
              <a:t>hổng/kỹ </a:t>
            </a:r>
            <a:r>
              <a:rPr sz="1100" spc="-10" dirty="0">
                <a:latin typeface="Tahoma"/>
                <a:cs typeface="Tahoma"/>
              </a:rPr>
              <a:t>thuật </a:t>
            </a:r>
            <a:r>
              <a:rPr sz="1100" dirty="0">
                <a:latin typeface="Tahoma"/>
                <a:cs typeface="Tahoma"/>
              </a:rPr>
              <a:t>xã</a:t>
            </a:r>
            <a:r>
              <a:rPr sz="1100" spc="-90" dirty="0">
                <a:latin typeface="Tahoma"/>
                <a:cs typeface="Tahoma"/>
              </a:rPr>
              <a:t> </a:t>
            </a:r>
            <a:r>
              <a:rPr sz="1100" spc="-20" dirty="0">
                <a:latin typeface="Tahoma"/>
                <a:cs typeface="Tahoma"/>
              </a:rPr>
              <a:t>hội.</a:t>
            </a:r>
            <a:endParaRPr sz="1100">
              <a:latin typeface="Tahoma"/>
              <a:cs typeface="Tahoma"/>
            </a:endParaRPr>
          </a:p>
          <a:p>
            <a:pPr marL="214629" marR="337185" indent="-177165">
              <a:lnSpc>
                <a:spcPct val="102600"/>
              </a:lnSpc>
              <a:spcBef>
                <a:spcPts val="300"/>
              </a:spcBef>
              <a:buClr>
                <a:srgbClr val="FF0000"/>
              </a:buClr>
              <a:buFont typeface="Lucida Sans Unicode"/>
              <a:buChar char="►"/>
              <a:tabLst>
                <a:tab pos="214629" algn="l"/>
              </a:tabLst>
            </a:pPr>
            <a:r>
              <a:rPr sz="1100" b="1" spc="-10" dirty="0">
                <a:latin typeface="Arial"/>
                <a:cs typeface="Arial"/>
              </a:rPr>
              <a:t>Lateral</a:t>
            </a:r>
            <a:r>
              <a:rPr sz="1100" b="1" spc="35" dirty="0">
                <a:latin typeface="Arial"/>
                <a:cs typeface="Arial"/>
              </a:rPr>
              <a:t> </a:t>
            </a:r>
            <a:r>
              <a:rPr sz="1100" b="1" spc="-25" dirty="0">
                <a:latin typeface="Arial"/>
                <a:cs typeface="Arial"/>
              </a:rPr>
              <a:t>Movements</a:t>
            </a:r>
            <a:r>
              <a:rPr sz="1100" b="1" spc="40" dirty="0">
                <a:latin typeface="Arial"/>
                <a:cs typeface="Arial"/>
              </a:rPr>
              <a:t> </a:t>
            </a:r>
            <a:r>
              <a:rPr sz="1100" b="1" dirty="0">
                <a:latin typeface="Arial"/>
                <a:cs typeface="Arial"/>
              </a:rPr>
              <a:t>(Di</a:t>
            </a:r>
            <a:r>
              <a:rPr sz="1100" b="1" spc="40" dirty="0">
                <a:latin typeface="Arial"/>
                <a:cs typeface="Arial"/>
              </a:rPr>
              <a:t> </a:t>
            </a:r>
            <a:r>
              <a:rPr sz="1100" b="1" spc="-60" dirty="0">
                <a:latin typeface="Arial"/>
                <a:cs typeface="Arial"/>
              </a:rPr>
              <a:t>chuyển</a:t>
            </a:r>
            <a:r>
              <a:rPr sz="1100" b="1" spc="40" dirty="0">
                <a:latin typeface="Arial"/>
                <a:cs typeface="Arial"/>
              </a:rPr>
              <a:t> </a:t>
            </a:r>
            <a:r>
              <a:rPr sz="1100" b="1" spc="-10" dirty="0">
                <a:latin typeface="Arial"/>
                <a:cs typeface="Arial"/>
              </a:rPr>
              <a:t>bên</a:t>
            </a:r>
            <a:r>
              <a:rPr sz="1100" b="1" spc="35" dirty="0">
                <a:latin typeface="Arial"/>
                <a:cs typeface="Arial"/>
              </a:rPr>
              <a:t> </a:t>
            </a:r>
            <a:r>
              <a:rPr sz="1100" b="1" dirty="0">
                <a:latin typeface="Arial"/>
                <a:cs typeface="Arial"/>
              </a:rPr>
              <a:t>trong)</a:t>
            </a:r>
            <a:r>
              <a:rPr sz="1100" dirty="0">
                <a:latin typeface="Tahoma"/>
                <a:cs typeface="Tahoma"/>
              </a:rPr>
              <a:t>:</a:t>
            </a:r>
            <a:r>
              <a:rPr sz="1100" spc="80" dirty="0">
                <a:latin typeface="Tahoma"/>
                <a:cs typeface="Tahoma"/>
              </a:rPr>
              <a:t> </a:t>
            </a:r>
            <a:r>
              <a:rPr sz="1100" dirty="0">
                <a:latin typeface="Tahoma"/>
                <a:cs typeface="Tahoma"/>
              </a:rPr>
              <a:t>Mở</a:t>
            </a:r>
            <a:r>
              <a:rPr sz="1100" spc="-35" dirty="0">
                <a:latin typeface="Tahoma"/>
                <a:cs typeface="Tahoma"/>
              </a:rPr>
              <a:t> </a:t>
            </a:r>
            <a:r>
              <a:rPr sz="1100" spc="-25" dirty="0">
                <a:latin typeface="Tahoma"/>
                <a:cs typeface="Tahoma"/>
              </a:rPr>
              <a:t>rộng </a:t>
            </a:r>
            <a:r>
              <a:rPr sz="1100" spc="-65" dirty="0">
                <a:latin typeface="Tahoma"/>
                <a:cs typeface="Tahoma"/>
              </a:rPr>
              <a:t>quyền</a:t>
            </a:r>
            <a:r>
              <a:rPr sz="1100" dirty="0">
                <a:latin typeface="Tahoma"/>
                <a:cs typeface="Tahoma"/>
              </a:rPr>
              <a:t> </a:t>
            </a:r>
            <a:r>
              <a:rPr sz="1100" spc="-20" dirty="0">
                <a:latin typeface="Tahoma"/>
                <a:cs typeface="Tahoma"/>
              </a:rPr>
              <a:t>hạn.</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Data </a:t>
            </a:r>
            <a:r>
              <a:rPr sz="1100" b="1" spc="-10" dirty="0">
                <a:latin typeface="Arial"/>
                <a:cs typeface="Arial"/>
              </a:rPr>
              <a:t>Exfiltration</a:t>
            </a:r>
            <a:r>
              <a:rPr sz="1100" b="1" spc="5" dirty="0">
                <a:latin typeface="Arial"/>
                <a:cs typeface="Arial"/>
              </a:rPr>
              <a:t> </a:t>
            </a:r>
            <a:r>
              <a:rPr sz="1100" b="1" dirty="0">
                <a:latin typeface="Arial"/>
                <a:cs typeface="Arial"/>
              </a:rPr>
              <a:t>(Trích</a:t>
            </a:r>
            <a:r>
              <a:rPr sz="1100" b="1" spc="5" dirty="0">
                <a:latin typeface="Arial"/>
                <a:cs typeface="Arial"/>
              </a:rPr>
              <a:t> </a:t>
            </a:r>
            <a:r>
              <a:rPr sz="1100" b="1" dirty="0">
                <a:latin typeface="Arial"/>
                <a:cs typeface="Arial"/>
              </a:rPr>
              <a:t>xuất</a:t>
            </a:r>
            <a:r>
              <a:rPr sz="1100" b="1" spc="5" dirty="0">
                <a:latin typeface="Arial"/>
                <a:cs typeface="Arial"/>
              </a:rPr>
              <a:t> </a:t>
            </a:r>
            <a:r>
              <a:rPr sz="1100" b="1" spc="-35" dirty="0">
                <a:latin typeface="Arial"/>
                <a:cs typeface="Arial"/>
              </a:rPr>
              <a:t>dữ</a:t>
            </a:r>
            <a:r>
              <a:rPr sz="1100" b="1" spc="10" dirty="0">
                <a:latin typeface="Arial"/>
                <a:cs typeface="Arial"/>
              </a:rPr>
              <a:t> </a:t>
            </a:r>
            <a:r>
              <a:rPr sz="1100" b="1" dirty="0">
                <a:latin typeface="Arial"/>
                <a:cs typeface="Arial"/>
              </a:rPr>
              <a:t>liệu)</a:t>
            </a:r>
            <a:r>
              <a:rPr sz="1100" dirty="0">
                <a:latin typeface="Tahoma"/>
                <a:cs typeface="Tahoma"/>
              </a:rPr>
              <a:t>:</a:t>
            </a:r>
            <a:r>
              <a:rPr sz="1100" spc="35" dirty="0">
                <a:latin typeface="Tahoma"/>
                <a:cs typeface="Tahoma"/>
              </a:rPr>
              <a:t> </a:t>
            </a:r>
            <a:r>
              <a:rPr sz="1100" spc="-10" dirty="0">
                <a:latin typeface="Tahoma"/>
                <a:cs typeface="Tahoma"/>
              </a:rPr>
              <a:t>Đánh</a:t>
            </a:r>
            <a:r>
              <a:rPr sz="1100" spc="-65" dirty="0">
                <a:latin typeface="Tahoma"/>
                <a:cs typeface="Tahoma"/>
              </a:rPr>
              <a:t> </a:t>
            </a:r>
            <a:r>
              <a:rPr sz="1100" spc="-20" dirty="0">
                <a:latin typeface="Tahoma"/>
                <a:cs typeface="Tahoma"/>
              </a:rPr>
              <a:t>cắp</a:t>
            </a:r>
            <a:r>
              <a:rPr sz="1100" spc="-6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spc="-30" dirty="0">
                <a:latin typeface="Arial"/>
                <a:cs typeface="Arial"/>
              </a:rPr>
              <a:t>Clean</a:t>
            </a:r>
            <a:r>
              <a:rPr sz="1100" b="1" spc="35" dirty="0">
                <a:latin typeface="Arial"/>
                <a:cs typeface="Arial"/>
              </a:rPr>
              <a:t> </a:t>
            </a:r>
            <a:r>
              <a:rPr sz="1100" b="1" dirty="0">
                <a:latin typeface="Arial"/>
                <a:cs typeface="Arial"/>
              </a:rPr>
              <a:t>Up</a:t>
            </a:r>
            <a:r>
              <a:rPr sz="1100" b="1" spc="40" dirty="0">
                <a:latin typeface="Arial"/>
                <a:cs typeface="Arial"/>
              </a:rPr>
              <a:t> </a:t>
            </a:r>
            <a:r>
              <a:rPr sz="1100" b="1" dirty="0">
                <a:latin typeface="Arial"/>
                <a:cs typeface="Arial"/>
              </a:rPr>
              <a:t>(Dọn</a:t>
            </a:r>
            <a:r>
              <a:rPr sz="1100" b="1" spc="35" dirty="0">
                <a:latin typeface="Arial"/>
                <a:cs typeface="Arial"/>
              </a:rPr>
              <a:t> </a:t>
            </a:r>
            <a:r>
              <a:rPr sz="1100" b="1" spc="-10" dirty="0">
                <a:latin typeface="Arial"/>
                <a:cs typeface="Arial"/>
              </a:rPr>
              <a:t>dẹp)</a:t>
            </a:r>
            <a:r>
              <a:rPr sz="1100" spc="-10" dirty="0">
                <a:latin typeface="Tahoma"/>
                <a:cs typeface="Tahoma"/>
              </a:rPr>
              <a:t>:</a:t>
            </a:r>
            <a:r>
              <a:rPr sz="1100" spc="75" dirty="0">
                <a:latin typeface="Tahoma"/>
                <a:cs typeface="Tahoma"/>
              </a:rPr>
              <a:t> </a:t>
            </a:r>
            <a:r>
              <a:rPr sz="1100" dirty="0">
                <a:latin typeface="Tahoma"/>
                <a:cs typeface="Tahoma"/>
              </a:rPr>
              <a:t>Xóa</a:t>
            </a:r>
            <a:r>
              <a:rPr sz="1100" spc="-30" dirty="0">
                <a:latin typeface="Tahoma"/>
                <a:cs typeface="Tahoma"/>
              </a:rPr>
              <a:t> </a:t>
            </a:r>
            <a:r>
              <a:rPr sz="1100" spc="-35" dirty="0">
                <a:latin typeface="Tahoma"/>
                <a:cs typeface="Tahoma"/>
              </a:rPr>
              <a:t>dấu </a:t>
            </a:r>
            <a:r>
              <a:rPr sz="1100" spc="-20" dirty="0">
                <a:latin typeface="Tahoma"/>
                <a:cs typeface="Tahoma"/>
              </a:rPr>
              <a:t>vết.</a:t>
            </a:r>
            <a:endParaRPr sz="1100">
              <a:latin typeface="Tahoma"/>
              <a:cs typeface="Tahom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1.2.2</a:t>
            </a:r>
            <a:r>
              <a:rPr spc="-55" dirty="0"/>
              <a:t> </a:t>
            </a:r>
            <a:r>
              <a:rPr spc="-20" dirty="0"/>
              <a:t>Profiles</a:t>
            </a:r>
            <a:r>
              <a:rPr spc="-55" dirty="0"/>
              <a:t> </a:t>
            </a:r>
            <a:r>
              <a:rPr dirty="0"/>
              <a:t>of</a:t>
            </a:r>
            <a:r>
              <a:rPr spc="-55" dirty="0"/>
              <a:t> </a:t>
            </a:r>
            <a:r>
              <a:rPr spc="-20" dirty="0"/>
              <a:t>Attackers</a:t>
            </a:r>
          </a:p>
        </p:txBody>
      </p:sp>
      <p:sp>
        <p:nvSpPr>
          <p:cNvPr id="3" name="object 3"/>
          <p:cNvSpPr txBox="1"/>
          <p:nvPr/>
        </p:nvSpPr>
        <p:spPr>
          <a:xfrm>
            <a:off x="313867" y="1084859"/>
            <a:ext cx="3980815" cy="252095"/>
          </a:xfrm>
          <a:prstGeom prst="rect">
            <a:avLst/>
          </a:prstGeom>
          <a:solidFill>
            <a:srgbClr val="FF9999"/>
          </a:solidFill>
        </p:spPr>
        <p:txBody>
          <a:bodyPr vert="horz" wrap="square" lIns="0" tIns="17145" rIns="0" bIns="0" rtlCol="0">
            <a:spAutoFit/>
          </a:bodyPr>
          <a:lstStyle/>
          <a:p>
            <a:pPr marL="45720">
              <a:lnSpc>
                <a:spcPct val="100000"/>
              </a:lnSpc>
              <a:spcBef>
                <a:spcPts val="135"/>
              </a:spcBef>
            </a:pPr>
            <a:r>
              <a:rPr sz="1200" dirty="0">
                <a:latin typeface="Tahoma"/>
                <a:cs typeface="Tahoma"/>
              </a:rPr>
              <a:t>Các</a:t>
            </a:r>
            <a:r>
              <a:rPr sz="1200" spc="-80" dirty="0">
                <a:latin typeface="Tahoma"/>
                <a:cs typeface="Tahoma"/>
              </a:rPr>
              <a:t> </a:t>
            </a:r>
            <a:r>
              <a:rPr sz="1200" spc="-20" dirty="0">
                <a:latin typeface="Tahoma"/>
                <a:cs typeface="Tahoma"/>
              </a:rPr>
              <a:t>vai</a:t>
            </a:r>
            <a:r>
              <a:rPr sz="1200" spc="-65" dirty="0">
                <a:latin typeface="Tahoma"/>
                <a:cs typeface="Tahoma"/>
              </a:rPr>
              <a:t> </a:t>
            </a:r>
            <a:r>
              <a:rPr sz="1200" dirty="0">
                <a:latin typeface="Tahoma"/>
                <a:cs typeface="Tahoma"/>
              </a:rPr>
              <a:t>trò</a:t>
            </a:r>
            <a:r>
              <a:rPr sz="1200" spc="-60" dirty="0">
                <a:latin typeface="Tahoma"/>
                <a:cs typeface="Tahoma"/>
              </a:rPr>
              <a:t> </a:t>
            </a:r>
            <a:r>
              <a:rPr sz="1200" spc="-40" dirty="0">
                <a:latin typeface="Tahoma"/>
                <a:cs typeface="Tahoma"/>
              </a:rPr>
              <a:t>trong</a:t>
            </a:r>
            <a:r>
              <a:rPr sz="1200" spc="-55" dirty="0">
                <a:latin typeface="Tahoma"/>
                <a:cs typeface="Tahoma"/>
              </a:rPr>
              <a:t> </a:t>
            </a:r>
            <a:r>
              <a:rPr sz="1200" spc="-35" dirty="0">
                <a:latin typeface="Tahoma"/>
                <a:cs typeface="Tahoma"/>
              </a:rPr>
              <a:t>đội</a:t>
            </a:r>
            <a:r>
              <a:rPr sz="1200" spc="-60" dirty="0">
                <a:latin typeface="Tahoma"/>
                <a:cs typeface="Tahoma"/>
              </a:rPr>
              <a:t> </a:t>
            </a:r>
            <a:r>
              <a:rPr sz="1200" spc="-10" dirty="0">
                <a:latin typeface="Tahoma"/>
                <a:cs typeface="Tahoma"/>
              </a:rPr>
              <a:t>tấn</a:t>
            </a:r>
            <a:r>
              <a:rPr sz="1200" spc="-60" dirty="0">
                <a:latin typeface="Tahoma"/>
                <a:cs typeface="Tahoma"/>
              </a:rPr>
              <a:t> </a:t>
            </a:r>
            <a:r>
              <a:rPr sz="1200" spc="-20" dirty="0">
                <a:latin typeface="Tahoma"/>
                <a:cs typeface="Tahoma"/>
              </a:rPr>
              <a:t>công</a:t>
            </a:r>
            <a:endParaRPr sz="1200">
              <a:latin typeface="Tahoma"/>
              <a:cs typeface="Tahoma"/>
            </a:endParaRPr>
          </a:p>
        </p:txBody>
      </p:sp>
      <p:sp>
        <p:nvSpPr>
          <p:cNvPr id="4" name="object 4"/>
          <p:cNvSpPr txBox="1"/>
          <p:nvPr/>
        </p:nvSpPr>
        <p:spPr>
          <a:xfrm>
            <a:off x="421957" y="1348851"/>
            <a:ext cx="3560445" cy="1075690"/>
          </a:xfrm>
          <a:prstGeom prst="rect">
            <a:avLst/>
          </a:prstGeom>
        </p:spPr>
        <p:txBody>
          <a:bodyPr vert="horz" wrap="square" lIns="0" tIns="55244" rIns="0" bIns="0" rtlCol="0">
            <a:spAutoFit/>
          </a:bodyPr>
          <a:lstStyle/>
          <a:p>
            <a:pPr marL="215265" indent="-177165">
              <a:lnSpc>
                <a:spcPct val="100000"/>
              </a:lnSpc>
              <a:spcBef>
                <a:spcPts val="434"/>
              </a:spcBef>
              <a:buClr>
                <a:srgbClr val="FF0000"/>
              </a:buClr>
              <a:buFont typeface="Lucida Sans Unicode"/>
              <a:buChar char="►"/>
              <a:tabLst>
                <a:tab pos="215265" algn="l"/>
              </a:tabLst>
            </a:pPr>
            <a:r>
              <a:rPr sz="1100" b="1" dirty="0">
                <a:latin typeface="Arial"/>
                <a:cs typeface="Arial"/>
              </a:rPr>
              <a:t>The</a:t>
            </a:r>
            <a:r>
              <a:rPr sz="1100" b="1" spc="50" dirty="0">
                <a:latin typeface="Arial"/>
                <a:cs typeface="Arial"/>
              </a:rPr>
              <a:t> </a:t>
            </a:r>
            <a:r>
              <a:rPr sz="1100" b="1" spc="-25" dirty="0">
                <a:latin typeface="Arial"/>
                <a:cs typeface="Arial"/>
              </a:rPr>
              <a:t>Hacker</a:t>
            </a:r>
            <a:r>
              <a:rPr sz="1100" spc="-25" dirty="0">
                <a:latin typeface="Tahoma"/>
                <a:cs typeface="Tahoma"/>
              </a:rPr>
              <a:t>:</a:t>
            </a:r>
            <a:r>
              <a:rPr sz="1100" spc="95" dirty="0">
                <a:latin typeface="Tahoma"/>
                <a:cs typeface="Tahoma"/>
              </a:rPr>
              <a:t> </a:t>
            </a:r>
            <a:r>
              <a:rPr sz="1100" dirty="0">
                <a:latin typeface="Tahoma"/>
                <a:cs typeface="Tahoma"/>
              </a:rPr>
              <a:t>Kỹ</a:t>
            </a:r>
            <a:r>
              <a:rPr sz="1100" spc="-20" dirty="0">
                <a:latin typeface="Tahoma"/>
                <a:cs typeface="Tahoma"/>
              </a:rPr>
              <a:t> </a:t>
            </a:r>
            <a:r>
              <a:rPr sz="1100" spc="-45" dirty="0">
                <a:latin typeface="Tahoma"/>
                <a:cs typeface="Tahoma"/>
              </a:rPr>
              <a:t>năng</a:t>
            </a:r>
            <a:r>
              <a:rPr sz="1100" spc="-20" dirty="0">
                <a:latin typeface="Tahoma"/>
                <a:cs typeface="Tahoma"/>
              </a:rPr>
              <a:t> </a:t>
            </a:r>
            <a:r>
              <a:rPr sz="1100" dirty="0">
                <a:latin typeface="Tahoma"/>
                <a:cs typeface="Tahoma"/>
              </a:rPr>
              <a:t>tấn</a:t>
            </a:r>
            <a:r>
              <a:rPr sz="1100" spc="-15" dirty="0">
                <a:latin typeface="Tahoma"/>
                <a:cs typeface="Tahoma"/>
              </a:rPr>
              <a:t> </a:t>
            </a:r>
            <a:r>
              <a:rPr sz="1100" spc="-45" dirty="0">
                <a:latin typeface="Tahoma"/>
                <a:cs typeface="Tahoma"/>
              </a:rPr>
              <a:t>công</a:t>
            </a:r>
            <a:r>
              <a:rPr sz="1100" spc="-20" dirty="0">
                <a:latin typeface="Tahoma"/>
                <a:cs typeface="Tahoma"/>
              </a:rPr>
              <a:t> cao.</a:t>
            </a:r>
            <a:endParaRPr sz="1100">
              <a:latin typeface="Tahoma"/>
              <a:cs typeface="Tahoma"/>
            </a:endParaRPr>
          </a:p>
          <a:p>
            <a:pPr marL="215265" indent="-177165">
              <a:lnSpc>
                <a:spcPct val="100000"/>
              </a:lnSpc>
              <a:spcBef>
                <a:spcPts val="334"/>
              </a:spcBef>
              <a:buClr>
                <a:srgbClr val="FF0000"/>
              </a:buClr>
              <a:buFont typeface="Lucida Sans Unicode"/>
              <a:buChar char="►"/>
              <a:tabLst>
                <a:tab pos="215265" algn="l"/>
              </a:tabLst>
            </a:pPr>
            <a:r>
              <a:rPr sz="1100" b="1" dirty="0">
                <a:latin typeface="Arial"/>
                <a:cs typeface="Arial"/>
              </a:rPr>
              <a:t>The</a:t>
            </a:r>
            <a:r>
              <a:rPr sz="1100" b="1" spc="40" dirty="0">
                <a:latin typeface="Arial"/>
                <a:cs typeface="Arial"/>
              </a:rPr>
              <a:t> </a:t>
            </a:r>
            <a:r>
              <a:rPr sz="1100" b="1" spc="-20" dirty="0">
                <a:latin typeface="Arial"/>
                <a:cs typeface="Arial"/>
              </a:rPr>
              <a:t>Exploit</a:t>
            </a:r>
            <a:r>
              <a:rPr sz="1100" b="1" spc="45" dirty="0">
                <a:latin typeface="Arial"/>
                <a:cs typeface="Arial"/>
              </a:rPr>
              <a:t> </a:t>
            </a:r>
            <a:r>
              <a:rPr sz="1100" b="1" dirty="0">
                <a:latin typeface="Arial"/>
                <a:cs typeface="Arial"/>
              </a:rPr>
              <a:t>Writer</a:t>
            </a:r>
            <a:r>
              <a:rPr sz="1100" dirty="0">
                <a:latin typeface="Tahoma"/>
                <a:cs typeface="Tahoma"/>
              </a:rPr>
              <a:t>:</a:t>
            </a:r>
            <a:r>
              <a:rPr sz="1100" spc="85" dirty="0">
                <a:latin typeface="Tahoma"/>
                <a:cs typeface="Tahoma"/>
              </a:rPr>
              <a:t> </a:t>
            </a:r>
            <a:r>
              <a:rPr sz="1100" dirty="0">
                <a:latin typeface="Tahoma"/>
                <a:cs typeface="Tahoma"/>
              </a:rPr>
              <a:t>Phát</a:t>
            </a:r>
            <a:r>
              <a:rPr sz="1100" spc="-25" dirty="0">
                <a:latin typeface="Tahoma"/>
                <a:cs typeface="Tahoma"/>
              </a:rPr>
              <a:t> </a:t>
            </a:r>
            <a:r>
              <a:rPr sz="1100" spc="-10" dirty="0">
                <a:latin typeface="Tahoma"/>
                <a:cs typeface="Tahoma"/>
              </a:rPr>
              <a:t>triển</a:t>
            </a:r>
            <a:r>
              <a:rPr sz="1100" spc="-30" dirty="0">
                <a:latin typeface="Tahoma"/>
                <a:cs typeface="Tahoma"/>
              </a:rPr>
              <a:t> </a:t>
            </a:r>
            <a:r>
              <a:rPr sz="1100" spc="-10" dirty="0">
                <a:latin typeface="Tahoma"/>
                <a:cs typeface="Tahoma"/>
              </a:rPr>
              <a:t>exploits.</a:t>
            </a:r>
            <a:endParaRPr sz="1100">
              <a:latin typeface="Tahoma"/>
              <a:cs typeface="Tahoma"/>
            </a:endParaRPr>
          </a:p>
          <a:p>
            <a:pPr marL="215265" indent="-177165">
              <a:lnSpc>
                <a:spcPct val="100000"/>
              </a:lnSpc>
              <a:spcBef>
                <a:spcPts val="330"/>
              </a:spcBef>
              <a:buClr>
                <a:srgbClr val="FF0000"/>
              </a:buClr>
              <a:buFont typeface="Lucida Sans Unicode"/>
              <a:buChar char="►"/>
              <a:tabLst>
                <a:tab pos="215265" algn="l"/>
              </a:tabLst>
            </a:pPr>
            <a:r>
              <a:rPr sz="1100" b="1" dirty="0">
                <a:latin typeface="Arial"/>
                <a:cs typeface="Arial"/>
              </a:rPr>
              <a:t>The</a:t>
            </a:r>
            <a:r>
              <a:rPr sz="1100" b="1" spc="35" dirty="0">
                <a:latin typeface="Arial"/>
                <a:cs typeface="Arial"/>
              </a:rPr>
              <a:t> </a:t>
            </a:r>
            <a:r>
              <a:rPr sz="1100" b="1" spc="-35" dirty="0">
                <a:latin typeface="Arial"/>
                <a:cs typeface="Arial"/>
              </a:rPr>
              <a:t>Developer</a:t>
            </a:r>
            <a:r>
              <a:rPr sz="1100" spc="-35" dirty="0">
                <a:latin typeface="Tahoma"/>
                <a:cs typeface="Tahoma"/>
              </a:rPr>
              <a:t>:</a:t>
            </a:r>
            <a:r>
              <a:rPr sz="1100" spc="75" dirty="0">
                <a:latin typeface="Tahoma"/>
                <a:cs typeface="Tahoma"/>
              </a:rPr>
              <a:t> </a:t>
            </a:r>
            <a:r>
              <a:rPr sz="1100" dirty="0">
                <a:latin typeface="Tahoma"/>
                <a:cs typeface="Tahoma"/>
              </a:rPr>
              <a:t>Xây</a:t>
            </a:r>
            <a:r>
              <a:rPr sz="1100" spc="-30" dirty="0">
                <a:latin typeface="Tahoma"/>
                <a:cs typeface="Tahoma"/>
              </a:rPr>
              <a:t> </a:t>
            </a:r>
            <a:r>
              <a:rPr sz="1100" spc="-55" dirty="0">
                <a:latin typeface="Tahoma"/>
                <a:cs typeface="Tahoma"/>
              </a:rPr>
              <a:t>dựng</a:t>
            </a:r>
            <a:r>
              <a:rPr sz="1100" spc="-35" dirty="0">
                <a:latin typeface="Tahoma"/>
                <a:cs typeface="Tahoma"/>
              </a:rPr>
              <a:t> </a:t>
            </a:r>
            <a:r>
              <a:rPr sz="1100" spc="-45" dirty="0">
                <a:latin typeface="Tahoma"/>
                <a:cs typeface="Tahoma"/>
              </a:rPr>
              <a:t>công</a:t>
            </a:r>
            <a:r>
              <a:rPr sz="1100" spc="-35" dirty="0">
                <a:latin typeface="Tahoma"/>
                <a:cs typeface="Tahoma"/>
              </a:rPr>
              <a:t> </a:t>
            </a:r>
            <a:r>
              <a:rPr sz="1100" dirty="0">
                <a:latin typeface="Tahoma"/>
                <a:cs typeface="Tahoma"/>
              </a:rPr>
              <a:t>cụ</a:t>
            </a:r>
            <a:r>
              <a:rPr sz="1100" spc="-30" dirty="0">
                <a:latin typeface="Tahoma"/>
                <a:cs typeface="Tahoma"/>
              </a:rPr>
              <a:t> </a:t>
            </a:r>
            <a:r>
              <a:rPr sz="1100" dirty="0">
                <a:latin typeface="Tahoma"/>
                <a:cs typeface="Tahoma"/>
              </a:rPr>
              <a:t>tùy</a:t>
            </a:r>
            <a:r>
              <a:rPr sz="1100" spc="-35" dirty="0">
                <a:latin typeface="Tahoma"/>
                <a:cs typeface="Tahoma"/>
              </a:rPr>
              <a:t> </a:t>
            </a:r>
            <a:r>
              <a:rPr sz="1100" spc="-10" dirty="0">
                <a:latin typeface="Tahoma"/>
                <a:cs typeface="Tahoma"/>
              </a:rPr>
              <a:t>chỉnh.</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0" dirty="0">
                <a:latin typeface="Arial"/>
                <a:cs typeface="Arial"/>
              </a:rPr>
              <a:t> </a:t>
            </a:r>
            <a:r>
              <a:rPr sz="1100" b="1" spc="-35" dirty="0">
                <a:latin typeface="Arial"/>
                <a:cs typeface="Arial"/>
              </a:rPr>
              <a:t>System</a:t>
            </a:r>
            <a:r>
              <a:rPr sz="1100" b="1" spc="25" dirty="0">
                <a:latin typeface="Arial"/>
                <a:cs typeface="Arial"/>
              </a:rPr>
              <a:t> </a:t>
            </a:r>
            <a:r>
              <a:rPr sz="1100" b="1" spc="-35" dirty="0">
                <a:latin typeface="Arial"/>
                <a:cs typeface="Arial"/>
              </a:rPr>
              <a:t>Administrator</a:t>
            </a:r>
            <a:r>
              <a:rPr sz="1100" spc="-35" dirty="0">
                <a:latin typeface="Tahoma"/>
                <a:cs typeface="Tahoma"/>
              </a:rPr>
              <a:t>:</a:t>
            </a:r>
            <a:r>
              <a:rPr sz="1100" spc="60" dirty="0">
                <a:latin typeface="Tahoma"/>
                <a:cs typeface="Tahoma"/>
              </a:rPr>
              <a:t> </a:t>
            </a:r>
            <a:r>
              <a:rPr sz="1100" spc="-10" dirty="0">
                <a:latin typeface="Tahoma"/>
                <a:cs typeface="Tahoma"/>
              </a:rPr>
              <a:t>Quản</a:t>
            </a:r>
            <a:r>
              <a:rPr sz="1100" spc="-45" dirty="0">
                <a:latin typeface="Tahoma"/>
                <a:cs typeface="Tahoma"/>
              </a:rPr>
              <a:t> </a:t>
            </a:r>
            <a:r>
              <a:rPr sz="1100" dirty="0">
                <a:latin typeface="Tahoma"/>
                <a:cs typeface="Tahoma"/>
              </a:rPr>
              <a:t>lý</a:t>
            </a:r>
            <a:r>
              <a:rPr sz="1100" spc="-50" dirty="0">
                <a:latin typeface="Tahoma"/>
                <a:cs typeface="Tahoma"/>
              </a:rPr>
              <a:t> </a:t>
            </a:r>
            <a:r>
              <a:rPr sz="1100" spc="-10" dirty="0">
                <a:latin typeface="Tahoma"/>
                <a:cs typeface="Tahoma"/>
              </a:rPr>
              <a:t>hạ</a:t>
            </a:r>
            <a:r>
              <a:rPr sz="1100" spc="-45" dirty="0">
                <a:latin typeface="Tahoma"/>
                <a:cs typeface="Tahoma"/>
              </a:rPr>
              <a:t> </a:t>
            </a:r>
            <a:r>
              <a:rPr sz="1100" spc="-20" dirty="0">
                <a:latin typeface="Tahoma"/>
                <a:cs typeface="Tahoma"/>
              </a:rPr>
              <a:t>tầng</a:t>
            </a:r>
            <a:r>
              <a:rPr sz="1100" spc="-45" dirty="0">
                <a:latin typeface="Tahoma"/>
                <a:cs typeface="Tahoma"/>
              </a:rPr>
              <a:t> </a:t>
            </a:r>
            <a:r>
              <a:rPr sz="1100" dirty="0">
                <a:latin typeface="Tahoma"/>
                <a:cs typeface="Tahoma"/>
              </a:rPr>
              <a:t>tấn</a:t>
            </a:r>
            <a:r>
              <a:rPr sz="1100" spc="-50" dirty="0">
                <a:latin typeface="Tahoma"/>
                <a:cs typeface="Tahoma"/>
              </a:rPr>
              <a:t> </a:t>
            </a:r>
            <a:r>
              <a:rPr sz="1100" spc="-10" dirty="0">
                <a:latin typeface="Tahoma"/>
                <a:cs typeface="Tahoma"/>
              </a:rPr>
              <a:t>công.</a:t>
            </a:r>
            <a:endParaRPr sz="1100">
              <a:latin typeface="Tahoma"/>
              <a:cs typeface="Tahoma"/>
            </a:endParaRPr>
          </a:p>
          <a:p>
            <a:pPr marL="215265" indent="-177165">
              <a:lnSpc>
                <a:spcPct val="100000"/>
              </a:lnSpc>
              <a:spcBef>
                <a:spcPts val="335"/>
              </a:spcBef>
              <a:buClr>
                <a:srgbClr val="FF0000"/>
              </a:buClr>
              <a:buFont typeface="Lucida Sans Unicode"/>
              <a:buChar char="►"/>
              <a:tabLst>
                <a:tab pos="215265" algn="l"/>
              </a:tabLst>
            </a:pPr>
            <a:r>
              <a:rPr sz="1100" b="1" dirty="0">
                <a:latin typeface="Arial"/>
                <a:cs typeface="Arial"/>
              </a:rPr>
              <a:t>The</a:t>
            </a:r>
            <a:r>
              <a:rPr sz="1100" b="1" spc="25" dirty="0">
                <a:latin typeface="Arial"/>
                <a:cs typeface="Arial"/>
              </a:rPr>
              <a:t> </a:t>
            </a:r>
            <a:r>
              <a:rPr sz="1100" b="1" spc="-30" dirty="0">
                <a:latin typeface="Arial"/>
                <a:cs typeface="Arial"/>
              </a:rPr>
              <a:t>Analyst</a:t>
            </a:r>
            <a:r>
              <a:rPr sz="1100" spc="-30" dirty="0">
                <a:latin typeface="Tahoma"/>
                <a:cs typeface="Tahoma"/>
              </a:rPr>
              <a:t>:</a:t>
            </a:r>
            <a:r>
              <a:rPr sz="1100" spc="60" dirty="0">
                <a:latin typeface="Tahoma"/>
                <a:cs typeface="Tahoma"/>
              </a:rPr>
              <a:t> </a:t>
            </a:r>
            <a:r>
              <a:rPr sz="1100" dirty="0">
                <a:latin typeface="Tahoma"/>
                <a:cs typeface="Tahoma"/>
              </a:rPr>
              <a:t>Phân</a:t>
            </a:r>
            <a:r>
              <a:rPr sz="1100" spc="-40" dirty="0">
                <a:latin typeface="Tahoma"/>
                <a:cs typeface="Tahoma"/>
              </a:rPr>
              <a:t> </a:t>
            </a:r>
            <a:r>
              <a:rPr sz="1100" dirty="0">
                <a:latin typeface="Tahoma"/>
                <a:cs typeface="Tahoma"/>
              </a:rPr>
              <a:t>tích</a:t>
            </a:r>
            <a:r>
              <a:rPr sz="1100" spc="-45" dirty="0">
                <a:latin typeface="Tahoma"/>
                <a:cs typeface="Tahoma"/>
              </a:rPr>
              <a:t> </a:t>
            </a:r>
            <a:r>
              <a:rPr sz="1100" spc="-30" dirty="0">
                <a:latin typeface="Tahoma"/>
                <a:cs typeface="Tahoma"/>
              </a:rPr>
              <a:t>dữ</a:t>
            </a:r>
            <a:r>
              <a:rPr sz="1100" spc="-45" dirty="0">
                <a:latin typeface="Tahoma"/>
                <a:cs typeface="Tahoma"/>
              </a:rPr>
              <a:t> </a:t>
            </a:r>
            <a:r>
              <a:rPr sz="1100" spc="-20" dirty="0">
                <a:latin typeface="Tahoma"/>
                <a:cs typeface="Tahoma"/>
              </a:rPr>
              <a:t>liệu,</a:t>
            </a:r>
            <a:r>
              <a:rPr sz="1100" spc="-40" dirty="0">
                <a:latin typeface="Tahoma"/>
                <a:cs typeface="Tahoma"/>
              </a:rPr>
              <a:t> </a:t>
            </a:r>
            <a:r>
              <a:rPr sz="1100" spc="-30" dirty="0">
                <a:latin typeface="Tahoma"/>
                <a:cs typeface="Tahoma"/>
              </a:rPr>
              <a:t>ưu</a:t>
            </a:r>
            <a:r>
              <a:rPr sz="1100" spc="-45" dirty="0">
                <a:latin typeface="Tahoma"/>
                <a:cs typeface="Tahoma"/>
              </a:rPr>
              <a:t> </a:t>
            </a:r>
            <a:r>
              <a:rPr sz="1100" spc="-10" dirty="0">
                <a:latin typeface="Tahoma"/>
                <a:cs typeface="Tahoma"/>
              </a:rPr>
              <a:t>tiên</a:t>
            </a:r>
            <a:r>
              <a:rPr sz="1100" spc="-45" dirty="0">
                <a:latin typeface="Tahoma"/>
                <a:cs typeface="Tahoma"/>
              </a:rPr>
              <a:t> </a:t>
            </a:r>
            <a:r>
              <a:rPr sz="1100" spc="-30" dirty="0">
                <a:latin typeface="Tahoma"/>
                <a:cs typeface="Tahoma"/>
              </a:rPr>
              <a:t>mục</a:t>
            </a:r>
            <a:r>
              <a:rPr sz="1100" spc="-40" dirty="0">
                <a:latin typeface="Tahoma"/>
                <a:cs typeface="Tahoma"/>
              </a:rPr>
              <a:t> </a:t>
            </a:r>
            <a:r>
              <a:rPr sz="1100" spc="-10" dirty="0">
                <a:latin typeface="Tahoma"/>
                <a:cs typeface="Tahoma"/>
              </a:rPr>
              <a:t>tiêu.</a:t>
            </a:r>
            <a:endParaRPr sz="1100">
              <a:latin typeface="Tahoma"/>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5480" cy="244475"/>
          </a:xfrm>
          <a:prstGeom prst="rect">
            <a:avLst/>
          </a:prstGeom>
        </p:spPr>
        <p:txBody>
          <a:bodyPr vert="horz" wrap="square" lIns="0" tIns="17145" rIns="0" bIns="0" rtlCol="0">
            <a:spAutoFit/>
          </a:bodyPr>
          <a:lstStyle/>
          <a:p>
            <a:pPr marL="12700">
              <a:lnSpc>
                <a:spcPct val="100000"/>
              </a:lnSpc>
              <a:spcBef>
                <a:spcPts val="135"/>
              </a:spcBef>
            </a:pPr>
            <a:r>
              <a:rPr spc="-30" dirty="0"/>
              <a:t>1.2.3</a:t>
            </a:r>
            <a:r>
              <a:rPr spc="-80" dirty="0"/>
              <a:t> </a:t>
            </a:r>
            <a:r>
              <a:rPr dirty="0"/>
              <a:t>Rust</a:t>
            </a:r>
            <a:r>
              <a:rPr spc="-75" dirty="0"/>
              <a:t> </a:t>
            </a:r>
            <a:r>
              <a:rPr spc="-10" dirty="0"/>
              <a:t>Error</a:t>
            </a:r>
            <a:r>
              <a:rPr spc="-75" dirty="0"/>
              <a:t> </a:t>
            </a:r>
            <a:r>
              <a:rPr spc="-25" dirty="0"/>
              <a:t>Handling</a:t>
            </a:r>
          </a:p>
        </p:txBody>
      </p:sp>
      <p:sp>
        <p:nvSpPr>
          <p:cNvPr id="3" name="object 3"/>
          <p:cNvSpPr txBox="1"/>
          <p:nvPr/>
        </p:nvSpPr>
        <p:spPr>
          <a:xfrm>
            <a:off x="321894" y="923313"/>
            <a:ext cx="3931285" cy="1027716"/>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10" dirty="0">
                <a:latin typeface="Tahoma"/>
                <a:cs typeface="Tahoma"/>
              </a:rPr>
              <a:t>Rust</a:t>
            </a:r>
            <a:r>
              <a:rPr sz="1100" spc="-65" dirty="0">
                <a:latin typeface="Tahoma"/>
                <a:cs typeface="Tahoma"/>
              </a:rPr>
              <a:t> </a:t>
            </a:r>
            <a:r>
              <a:rPr sz="1100" spc="-20" dirty="0">
                <a:latin typeface="Tahoma"/>
                <a:cs typeface="Tahoma"/>
              </a:rPr>
              <a:t>xử</a:t>
            </a:r>
            <a:r>
              <a:rPr sz="1100" spc="-50" dirty="0">
                <a:latin typeface="Tahoma"/>
                <a:cs typeface="Tahoma"/>
              </a:rPr>
              <a:t> </a:t>
            </a:r>
            <a:r>
              <a:rPr sz="1100" dirty="0">
                <a:latin typeface="Tahoma"/>
                <a:cs typeface="Tahoma"/>
              </a:rPr>
              <a:t>lý</a:t>
            </a:r>
            <a:r>
              <a:rPr sz="1100" spc="-55" dirty="0">
                <a:latin typeface="Tahoma"/>
                <a:cs typeface="Tahoma"/>
              </a:rPr>
              <a:t> </a:t>
            </a:r>
            <a:r>
              <a:rPr sz="1100" dirty="0">
                <a:latin typeface="Tahoma"/>
                <a:cs typeface="Tahoma"/>
              </a:rPr>
              <a:t>lỗi</a:t>
            </a:r>
            <a:r>
              <a:rPr sz="1100" spc="-55" dirty="0">
                <a:latin typeface="Tahoma"/>
                <a:cs typeface="Tahoma"/>
              </a:rPr>
              <a:t> </a:t>
            </a:r>
            <a:r>
              <a:rPr sz="1100" dirty="0">
                <a:latin typeface="Tahoma"/>
                <a:cs typeface="Tahoma"/>
              </a:rPr>
              <a:t>rõ</a:t>
            </a:r>
            <a:r>
              <a:rPr sz="1100" spc="-55" dirty="0">
                <a:latin typeface="Tahoma"/>
                <a:cs typeface="Tahoma"/>
              </a:rPr>
              <a:t> </a:t>
            </a:r>
            <a:r>
              <a:rPr sz="1100" spc="-40" dirty="0">
                <a:latin typeface="Tahoma"/>
                <a:cs typeface="Tahoma"/>
              </a:rPr>
              <a:t>ràng</a:t>
            </a:r>
            <a:r>
              <a:rPr sz="1100" spc="-45" dirty="0">
                <a:latin typeface="Tahoma"/>
                <a:cs typeface="Tahoma"/>
              </a:rPr>
              <a:t> </a:t>
            </a:r>
            <a:r>
              <a:rPr sz="1100" dirty="0">
                <a:latin typeface="Tahoma"/>
                <a:cs typeface="Tahoma"/>
              </a:rPr>
              <a:t>và</a:t>
            </a:r>
            <a:r>
              <a:rPr sz="1100" spc="-55" dirty="0">
                <a:latin typeface="Tahoma"/>
                <a:cs typeface="Tahoma"/>
              </a:rPr>
              <a:t> </a:t>
            </a:r>
            <a:r>
              <a:rPr sz="1100" spc="-10" dirty="0">
                <a:latin typeface="Tahoma"/>
                <a:cs typeface="Tahoma"/>
              </a:rPr>
              <a:t>an</a:t>
            </a:r>
            <a:r>
              <a:rPr sz="1100" spc="-55" dirty="0">
                <a:latin typeface="Tahoma"/>
                <a:cs typeface="Tahoma"/>
              </a:rPr>
              <a:t> </a:t>
            </a:r>
            <a:r>
              <a:rPr sz="1100" spc="-10" dirty="0">
                <a:latin typeface="Tahoma"/>
                <a:cs typeface="Tahoma"/>
              </a:rPr>
              <a:t>toàn.</a:t>
            </a:r>
            <a:endParaRPr sz="1100" dirty="0">
              <a:latin typeface="Tahoma"/>
              <a:cs typeface="Tahoma"/>
            </a:endParaRPr>
          </a:p>
          <a:p>
            <a:pPr marL="314960" marR="549910" indent="-177165">
              <a:lnSpc>
                <a:spcPct val="102600"/>
              </a:lnSpc>
              <a:spcBef>
                <a:spcPts val="30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0" dirty="0">
                <a:latin typeface="Tahoma"/>
                <a:cs typeface="Tahoma"/>
              </a:rPr>
              <a:t> </a:t>
            </a:r>
            <a:r>
              <a:rPr sz="1100" spc="110" dirty="0">
                <a:latin typeface="Calibri"/>
                <a:cs typeface="Calibri"/>
              </a:rPr>
              <a:t>Result&lt;T,</a:t>
            </a:r>
            <a:r>
              <a:rPr sz="1100" spc="265" dirty="0">
                <a:latin typeface="Calibri"/>
                <a:cs typeface="Calibri"/>
              </a:rPr>
              <a:t> </a:t>
            </a:r>
            <a:r>
              <a:rPr sz="1100" dirty="0">
                <a:latin typeface="Calibri"/>
                <a:cs typeface="Calibri"/>
              </a:rPr>
              <a:t>E&gt;</a:t>
            </a:r>
            <a:r>
              <a:rPr sz="1100" spc="70" dirty="0">
                <a:latin typeface="Calibri"/>
                <a:cs typeface="Calibri"/>
              </a:rPr>
              <a:t> </a:t>
            </a:r>
            <a:r>
              <a:rPr sz="1100" spc="-55" dirty="0">
                <a:latin typeface="Tahoma"/>
                <a:cs typeface="Tahoma"/>
              </a:rPr>
              <a:t>để</a:t>
            </a:r>
            <a:r>
              <a:rPr sz="1100" spc="-20" dirty="0">
                <a:latin typeface="Tahoma"/>
                <a:cs typeface="Tahoma"/>
              </a:rPr>
              <a:t> </a:t>
            </a:r>
            <a:r>
              <a:rPr sz="1100" spc="-30" dirty="0">
                <a:latin typeface="Tahoma"/>
                <a:cs typeface="Tahoma"/>
              </a:rPr>
              <a:t>biểu</a:t>
            </a:r>
            <a:r>
              <a:rPr sz="1100" spc="-25" dirty="0">
                <a:latin typeface="Tahoma"/>
                <a:cs typeface="Tahoma"/>
              </a:rPr>
              <a:t> </a:t>
            </a:r>
            <a:r>
              <a:rPr sz="1100" spc="-30" dirty="0">
                <a:latin typeface="Tahoma"/>
                <a:cs typeface="Tahoma"/>
              </a:rPr>
              <a:t>diễn</a:t>
            </a:r>
            <a:r>
              <a:rPr sz="1100" spc="-20" dirty="0">
                <a:latin typeface="Tahoma"/>
                <a:cs typeface="Tahoma"/>
              </a:rPr>
              <a:t> kết </a:t>
            </a:r>
            <a:r>
              <a:rPr sz="1100" spc="-35" dirty="0">
                <a:latin typeface="Tahoma"/>
                <a:cs typeface="Tahoma"/>
              </a:rPr>
              <a:t>quả</a:t>
            </a:r>
            <a:r>
              <a:rPr sz="1100" spc="-25" dirty="0">
                <a:latin typeface="Tahoma"/>
                <a:cs typeface="Tahoma"/>
              </a:rPr>
              <a:t> (thành </a:t>
            </a:r>
            <a:r>
              <a:rPr sz="1100" spc="-10" dirty="0">
                <a:latin typeface="Tahoma"/>
                <a:cs typeface="Tahoma"/>
              </a:rPr>
              <a:t>công/thất</a:t>
            </a:r>
            <a:r>
              <a:rPr sz="1100" spc="-40" dirty="0">
                <a:latin typeface="Tahoma"/>
                <a:cs typeface="Tahoma"/>
              </a:rPr>
              <a:t> </a:t>
            </a:r>
            <a:r>
              <a:rPr sz="1100" spc="-10" dirty="0">
                <a:latin typeface="Tahoma"/>
                <a:cs typeface="Tahoma"/>
              </a:rPr>
              <a:t>bại).</a:t>
            </a:r>
            <a:endParaRPr sz="1100" dirty="0">
              <a:latin typeface="Tahoma"/>
              <a:cs typeface="Tahoma"/>
            </a:endParaRPr>
          </a:p>
          <a:p>
            <a:pPr marL="314960" indent="-177165">
              <a:lnSpc>
                <a:spcPct val="100000"/>
              </a:lnSpc>
              <a:spcBef>
                <a:spcPts val="330"/>
              </a:spcBef>
              <a:buClr>
                <a:srgbClr val="FF0000"/>
              </a:buClr>
              <a:buFont typeface="Lucida Sans Unicode"/>
              <a:buChar char="►"/>
              <a:tabLst>
                <a:tab pos="314960" algn="l"/>
              </a:tabLst>
            </a:pPr>
            <a:r>
              <a:rPr sz="1100" dirty="0">
                <a:latin typeface="Tahoma"/>
                <a:cs typeface="Tahoma"/>
              </a:rPr>
              <a:t>Sử</a:t>
            </a:r>
            <a:r>
              <a:rPr sz="1100" spc="25" dirty="0">
                <a:latin typeface="Tahoma"/>
                <a:cs typeface="Tahoma"/>
              </a:rPr>
              <a:t> </a:t>
            </a:r>
            <a:r>
              <a:rPr sz="1100" spc="-45" dirty="0">
                <a:latin typeface="Tahoma"/>
                <a:cs typeface="Tahoma"/>
              </a:rPr>
              <a:t>dụng</a:t>
            </a:r>
            <a:r>
              <a:rPr sz="1100" spc="25" dirty="0">
                <a:latin typeface="Tahoma"/>
                <a:cs typeface="Tahoma"/>
              </a:rPr>
              <a:t> </a:t>
            </a:r>
            <a:r>
              <a:rPr sz="1100" dirty="0">
                <a:latin typeface="Calibri"/>
                <a:cs typeface="Calibri"/>
              </a:rPr>
              <a:t>Box&lt;dyn</a:t>
            </a:r>
            <a:r>
              <a:rPr sz="1100" spc="340" dirty="0">
                <a:latin typeface="Calibri"/>
                <a:cs typeface="Calibri"/>
              </a:rPr>
              <a:t> </a:t>
            </a:r>
            <a:r>
              <a:rPr sz="1100" spc="135" dirty="0">
                <a:latin typeface="Calibri"/>
                <a:cs typeface="Calibri"/>
              </a:rPr>
              <a:t>std::error::Error&gt;</a:t>
            </a:r>
            <a:endParaRPr sz="1100" dirty="0">
              <a:latin typeface="Calibri"/>
              <a:cs typeface="Calibri"/>
            </a:endParaRPr>
          </a:p>
          <a:p>
            <a:pPr marL="38100">
              <a:lnSpc>
                <a:spcPct val="100000"/>
              </a:lnSpc>
              <a:spcBef>
                <a:spcPts val="335"/>
              </a:spcBef>
            </a:pP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9A58A9DF-1B42-48FF-A39E-F6CF365A2B16}"/>
              </a:ext>
            </a:extLst>
          </p:cNvPr>
          <p:cNvPicPr>
            <a:picLocks noChangeAspect="1"/>
          </p:cNvPicPr>
          <p:nvPr/>
        </p:nvPicPr>
        <p:blipFill>
          <a:blip r:embed="rId2"/>
          <a:stretch>
            <a:fillRect/>
          </a:stretch>
        </p:blipFill>
        <p:spPr>
          <a:xfrm>
            <a:off x="400050" y="2035175"/>
            <a:ext cx="4114750" cy="668586"/>
          </a:xfrm>
          <a:prstGeom prst="rect">
            <a:avLst/>
          </a:prstGeom>
        </p:spPr>
      </p:pic>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1.2.4</a:t>
            </a:r>
            <a:r>
              <a:rPr spc="-65" dirty="0"/>
              <a:t> </a:t>
            </a:r>
            <a:r>
              <a:rPr spc="-40" dirty="0"/>
              <a:t>Reading</a:t>
            </a:r>
            <a:r>
              <a:rPr spc="-60" dirty="0"/>
              <a:t> </a:t>
            </a:r>
            <a:r>
              <a:rPr dirty="0"/>
              <a:t>Files</a:t>
            </a:r>
            <a:r>
              <a:rPr spc="-60" dirty="0"/>
              <a:t> </a:t>
            </a:r>
            <a:r>
              <a:rPr dirty="0"/>
              <a:t>in</a:t>
            </a:r>
            <a:r>
              <a:rPr spc="-60" dirty="0"/>
              <a:t> </a:t>
            </a:r>
            <a:r>
              <a:rPr spc="-20" dirty="0"/>
              <a:t>Rust</a:t>
            </a:r>
          </a:p>
        </p:txBody>
      </p:sp>
      <p:sp>
        <p:nvSpPr>
          <p:cNvPr id="3" name="object 3"/>
          <p:cNvSpPr txBox="1"/>
          <p:nvPr/>
        </p:nvSpPr>
        <p:spPr>
          <a:xfrm>
            <a:off x="347294" y="953678"/>
            <a:ext cx="387350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Đọc</a:t>
            </a:r>
            <a:r>
              <a:rPr sz="1100" spc="-70" dirty="0">
                <a:latin typeface="Tahoma"/>
                <a:cs typeface="Tahoma"/>
              </a:rPr>
              <a:t> </a:t>
            </a:r>
            <a:r>
              <a:rPr sz="1100" dirty="0">
                <a:latin typeface="Tahoma"/>
                <a:cs typeface="Tahoma"/>
              </a:rPr>
              <a:t>file</a:t>
            </a:r>
            <a:r>
              <a:rPr sz="1100" spc="-55" dirty="0">
                <a:latin typeface="Tahoma"/>
                <a:cs typeface="Tahoma"/>
              </a:rPr>
              <a:t> </a:t>
            </a:r>
            <a:r>
              <a:rPr sz="1100" spc="-50" dirty="0">
                <a:latin typeface="Tahoma"/>
                <a:cs typeface="Tahoma"/>
              </a:rPr>
              <a:t>sử</a:t>
            </a:r>
            <a:r>
              <a:rPr sz="1100" spc="-35" dirty="0">
                <a:latin typeface="Tahoma"/>
                <a:cs typeface="Tahoma"/>
              </a:rPr>
              <a:t> dụng:</a:t>
            </a:r>
            <a:r>
              <a:rPr sz="1100" spc="50" dirty="0">
                <a:latin typeface="Tahoma"/>
                <a:cs typeface="Tahoma"/>
              </a:rPr>
              <a:t> </a:t>
            </a:r>
            <a:r>
              <a:rPr sz="1100" spc="195" dirty="0">
                <a:latin typeface="Calibri"/>
                <a:cs typeface="Calibri"/>
              </a:rPr>
              <a:t>std::fs::File</a:t>
            </a:r>
            <a:r>
              <a:rPr sz="1100" spc="40" dirty="0">
                <a:latin typeface="Calibri"/>
                <a:cs typeface="Calibri"/>
              </a:rPr>
              <a:t> </a:t>
            </a:r>
            <a:r>
              <a:rPr sz="1100" dirty="0">
                <a:latin typeface="Tahoma"/>
                <a:cs typeface="Tahoma"/>
              </a:rPr>
              <a:t>và</a:t>
            </a:r>
            <a:r>
              <a:rPr sz="1100" spc="-50" dirty="0">
                <a:latin typeface="Tahoma"/>
                <a:cs typeface="Tahoma"/>
              </a:rPr>
              <a:t> </a:t>
            </a:r>
            <a:r>
              <a:rPr sz="1100" spc="100" dirty="0">
                <a:latin typeface="Calibri"/>
                <a:cs typeface="Calibri"/>
              </a:rPr>
              <a:t>std::io::BufReader</a:t>
            </a:r>
            <a:r>
              <a:rPr sz="1100" spc="100" dirty="0">
                <a:latin typeface="Tahoma"/>
                <a:cs typeface="Tahoma"/>
              </a:rPr>
              <a:t>. </a:t>
            </a:r>
            <a:r>
              <a:rPr sz="1100" dirty="0">
                <a:latin typeface="Tahoma"/>
                <a:cs typeface="Tahoma"/>
              </a:rPr>
              <a:t>Ví</a:t>
            </a:r>
            <a:r>
              <a:rPr sz="1100" spc="-15" dirty="0">
                <a:latin typeface="Tahoma"/>
                <a:cs typeface="Tahoma"/>
              </a:rPr>
              <a:t> </a:t>
            </a:r>
            <a:r>
              <a:rPr sz="1100" dirty="0">
                <a:latin typeface="Tahoma"/>
                <a:cs typeface="Tahoma"/>
              </a:rPr>
              <a:t>dụ</a:t>
            </a:r>
            <a:r>
              <a:rPr sz="1100" spc="-15" dirty="0">
                <a:latin typeface="Tahoma"/>
                <a:cs typeface="Tahoma"/>
              </a:rPr>
              <a:t> </a:t>
            </a:r>
            <a:r>
              <a:rPr sz="1100" spc="-20" dirty="0">
                <a:latin typeface="Tahoma"/>
                <a:cs typeface="Tahoma"/>
              </a:rPr>
              <a:t>đọc</a:t>
            </a:r>
            <a:r>
              <a:rPr sz="1100" spc="-15" dirty="0">
                <a:latin typeface="Tahoma"/>
                <a:cs typeface="Tahoma"/>
              </a:rPr>
              <a:t> </a:t>
            </a:r>
            <a:r>
              <a:rPr sz="1100" spc="-10" dirty="0">
                <a:latin typeface="Tahoma"/>
                <a:cs typeface="Tahoma"/>
              </a:rPr>
              <a:t>file:</a:t>
            </a:r>
            <a:endParaRPr sz="1100" dirty="0">
              <a:latin typeface="Tahoma"/>
              <a:cs typeface="Tahoma"/>
            </a:endParaRPr>
          </a:p>
        </p:txBody>
      </p:sp>
      <p:pic>
        <p:nvPicPr>
          <p:cNvPr id="5" name="Picture 4">
            <a:extLst>
              <a:ext uri="{FF2B5EF4-FFF2-40B4-BE49-F238E27FC236}">
                <a16:creationId xmlns:a16="http://schemas.microsoft.com/office/drawing/2014/main" id="{8FBAC47A-0002-40EF-BC7B-03BD16AB5E45}"/>
              </a:ext>
            </a:extLst>
          </p:cNvPr>
          <p:cNvPicPr>
            <a:picLocks noChangeAspect="1"/>
          </p:cNvPicPr>
          <p:nvPr/>
        </p:nvPicPr>
        <p:blipFill>
          <a:blip r:embed="rId2"/>
          <a:stretch>
            <a:fillRect/>
          </a:stretch>
        </p:blipFill>
        <p:spPr>
          <a:xfrm>
            <a:off x="476250" y="1425575"/>
            <a:ext cx="3829050" cy="1604610"/>
          </a:xfrm>
          <a:prstGeom prst="rect">
            <a:avLst/>
          </a:prstGeom>
        </p:spPr>
      </p:pic>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B20000"/>
          </a:solidFill>
        </p:spPr>
        <p:txBody>
          <a:bodyPr wrap="square" lIns="0" tIns="0" rIns="0" bIns="0" rtlCol="0"/>
          <a:lstStyle/>
          <a:p>
            <a:endParaRPr/>
          </a:p>
        </p:txBody>
      </p:sp>
      <p:sp>
        <p:nvSpPr>
          <p:cNvPr id="3" name="object 3"/>
          <p:cNvSpPr txBox="1"/>
          <p:nvPr/>
        </p:nvSpPr>
        <p:spPr>
          <a:xfrm>
            <a:off x="95300" y="59954"/>
            <a:ext cx="623570" cy="244475"/>
          </a:xfrm>
          <a:prstGeom prst="rect">
            <a:avLst/>
          </a:prstGeom>
        </p:spPr>
        <p:txBody>
          <a:bodyPr vert="horz" wrap="square" lIns="0" tIns="17145" rIns="0" bIns="0" rtlCol="0">
            <a:spAutoFit/>
          </a:bodyPr>
          <a:lstStyle/>
          <a:p>
            <a:pPr marL="12700">
              <a:lnSpc>
                <a:spcPct val="100000"/>
              </a:lnSpc>
              <a:spcBef>
                <a:spcPts val="135"/>
              </a:spcBef>
            </a:pPr>
            <a:r>
              <a:rPr sz="1400" dirty="0">
                <a:solidFill>
                  <a:srgbClr val="FFFFFF"/>
                </a:solidFill>
                <a:latin typeface="Tahoma"/>
                <a:cs typeface="Tahoma"/>
              </a:rPr>
              <a:t>Mục</a:t>
            </a:r>
            <a:r>
              <a:rPr sz="1400" spc="80" dirty="0">
                <a:solidFill>
                  <a:srgbClr val="FFFFFF"/>
                </a:solidFill>
                <a:latin typeface="Tahoma"/>
                <a:cs typeface="Tahoma"/>
              </a:rPr>
              <a:t> </a:t>
            </a:r>
            <a:r>
              <a:rPr sz="1400" spc="-25" dirty="0">
                <a:solidFill>
                  <a:srgbClr val="FFFFFF"/>
                </a:solidFill>
                <a:latin typeface="Tahoma"/>
                <a:cs typeface="Tahoma"/>
              </a:rPr>
              <a:t>lục</a:t>
            </a:r>
            <a:endParaRPr sz="1400">
              <a:latin typeface="Tahoma"/>
              <a:cs typeface="Tahoma"/>
            </a:endParaRPr>
          </a:p>
        </p:txBody>
      </p:sp>
      <p:sp>
        <p:nvSpPr>
          <p:cNvPr id="4" name="object 4"/>
          <p:cNvSpPr txBox="1"/>
          <p:nvPr/>
        </p:nvSpPr>
        <p:spPr>
          <a:xfrm>
            <a:off x="171450" y="739775"/>
            <a:ext cx="1211580" cy="535940"/>
          </a:xfrm>
          <a:prstGeom prst="rect">
            <a:avLst/>
          </a:prstGeom>
        </p:spPr>
        <p:txBody>
          <a:bodyPr vert="horz" wrap="square" lIns="0" tIns="11430" rIns="0" bIns="0" rtlCol="0">
            <a:spAutoFit/>
          </a:bodyPr>
          <a:lstStyle/>
          <a:p>
            <a:pPr marL="12700">
              <a:lnSpc>
                <a:spcPct val="100000"/>
              </a:lnSpc>
              <a:spcBef>
                <a:spcPts val="90"/>
              </a:spcBef>
            </a:pPr>
            <a:r>
              <a:rPr sz="1100" spc="-40" dirty="0">
                <a:solidFill>
                  <a:srgbClr val="FF0000"/>
                </a:solidFill>
                <a:latin typeface="Tahoma"/>
                <a:cs typeface="Tahoma"/>
                <a:hlinkClick r:id="rId2" action="ppaction://hlinksldjump"/>
              </a:rPr>
              <a:t>Week</a:t>
            </a:r>
            <a:r>
              <a:rPr sz="1100" spc="-25" dirty="0">
                <a:solidFill>
                  <a:srgbClr val="FF0000"/>
                </a:solidFill>
                <a:latin typeface="Tahoma"/>
                <a:cs typeface="Tahoma"/>
                <a:hlinkClick r:id="rId2" action="ppaction://hlinksldjump"/>
              </a:rPr>
              <a:t> </a:t>
            </a:r>
            <a:r>
              <a:rPr sz="1100" spc="-50" dirty="0">
                <a:solidFill>
                  <a:srgbClr val="FF0000"/>
                </a:solidFill>
                <a:latin typeface="Tahoma"/>
                <a:cs typeface="Tahoma"/>
                <a:hlinkClick r:id="rId2" action="ppaction://hlinksldjump"/>
              </a:rPr>
              <a:t>1</a:t>
            </a:r>
            <a:endParaRPr sz="1100" dirty="0">
              <a:latin typeface="Tahoma"/>
              <a:cs typeface="Tahoma"/>
            </a:endParaRPr>
          </a:p>
          <a:p>
            <a:pPr marL="220345" marR="5080">
              <a:lnSpc>
                <a:spcPct val="102600"/>
              </a:lnSpc>
            </a:pPr>
            <a:r>
              <a:rPr sz="1100" spc="-10" dirty="0">
                <a:latin typeface="Tahoma"/>
                <a:cs typeface="Tahoma"/>
                <a:hlinkClick r:id="rId2" action="ppaction://hlinksldjump"/>
              </a:rPr>
              <a:t>Rust</a:t>
            </a:r>
            <a:r>
              <a:rPr sz="1100" spc="-55" dirty="0">
                <a:latin typeface="Tahoma"/>
                <a:cs typeface="Tahoma"/>
                <a:hlinkClick r:id="rId2" action="ppaction://hlinksldjump"/>
              </a:rPr>
              <a:t> </a:t>
            </a:r>
            <a:r>
              <a:rPr sz="1100" spc="-10" dirty="0">
                <a:latin typeface="Tahoma"/>
                <a:cs typeface="Tahoma"/>
                <a:hlinkClick r:id="rId2" action="ppaction://hlinksldjump"/>
              </a:rPr>
              <a:t>Basics</a:t>
            </a:r>
            <a:r>
              <a:rPr sz="1100" spc="-10" dirty="0">
                <a:latin typeface="Tahoma"/>
                <a:cs typeface="Tahoma"/>
              </a:rPr>
              <a:t> </a:t>
            </a:r>
            <a:r>
              <a:rPr sz="1100" spc="-35" dirty="0">
                <a:latin typeface="Tahoma"/>
                <a:cs typeface="Tahoma"/>
                <a:hlinkClick r:id="rId3" action="ppaction://hlinksldjump"/>
              </a:rPr>
              <a:t>Types</a:t>
            </a:r>
            <a:r>
              <a:rPr sz="1100" spc="-55" dirty="0">
                <a:latin typeface="Tahoma"/>
                <a:cs typeface="Tahoma"/>
                <a:hlinkClick r:id="rId3" action="ppaction://hlinksldjump"/>
              </a:rPr>
              <a:t> </a:t>
            </a:r>
            <a:r>
              <a:rPr sz="1100" dirty="0">
                <a:latin typeface="Tahoma"/>
                <a:cs typeface="Tahoma"/>
                <a:hlinkClick r:id="rId3" action="ppaction://hlinksldjump"/>
              </a:rPr>
              <a:t>of</a:t>
            </a:r>
            <a:r>
              <a:rPr sz="1100" spc="-55" dirty="0">
                <a:latin typeface="Tahoma"/>
                <a:cs typeface="Tahoma"/>
                <a:hlinkClick r:id="rId3" action="ppaction://hlinksldjump"/>
              </a:rPr>
              <a:t> </a:t>
            </a:r>
            <a:r>
              <a:rPr sz="1100" spc="-20" dirty="0">
                <a:latin typeface="Tahoma"/>
                <a:cs typeface="Tahoma"/>
                <a:hlinkClick r:id="rId3" action="ppaction://hlinksldjump"/>
              </a:rPr>
              <a:t>Attacks</a:t>
            </a:r>
            <a:endParaRPr sz="1100" dirty="0">
              <a:latin typeface="Tahoma"/>
              <a:cs typeface="Tahoma"/>
            </a:endParaRPr>
          </a:p>
        </p:txBody>
      </p:sp>
      <p:pic>
        <p:nvPicPr>
          <p:cNvPr id="5" name="Picture 4">
            <a:extLst>
              <a:ext uri="{FF2B5EF4-FFF2-40B4-BE49-F238E27FC236}">
                <a16:creationId xmlns:a16="http://schemas.microsoft.com/office/drawing/2014/main" id="{7C27B90A-8811-4E3B-B8EC-B9CAC9E7DC29}"/>
              </a:ext>
            </a:extLst>
          </p:cNvPr>
          <p:cNvPicPr>
            <a:picLocks noChangeAspect="1"/>
          </p:cNvPicPr>
          <p:nvPr/>
        </p:nvPicPr>
        <p:blipFill>
          <a:blip r:embed="rId4"/>
          <a:stretch>
            <a:fillRect/>
          </a:stretch>
        </p:blipFill>
        <p:spPr>
          <a:xfrm>
            <a:off x="1383030" y="1425575"/>
            <a:ext cx="3211507" cy="1795463"/>
          </a:xfrm>
          <a:prstGeom prst="rect">
            <a:avLst/>
          </a:prstGeom>
        </p:spPr>
      </p:pic>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321894" y="1060968"/>
            <a:ext cx="378587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Chỉ</a:t>
            </a:r>
            <a:r>
              <a:rPr sz="1100" spc="-45" dirty="0">
                <a:latin typeface="Tahoma"/>
                <a:cs typeface="Tahoma"/>
              </a:rPr>
              <a:t> </a:t>
            </a:r>
            <a:r>
              <a:rPr sz="1100" spc="-25" dirty="0">
                <a:latin typeface="Tahoma"/>
                <a:cs typeface="Tahoma"/>
              </a:rPr>
              <a:t>định</a:t>
            </a:r>
            <a:r>
              <a:rPr sz="1100" spc="-40" dirty="0">
                <a:latin typeface="Tahoma"/>
                <a:cs typeface="Tahoma"/>
              </a:rPr>
              <a:t> </a:t>
            </a:r>
            <a:r>
              <a:rPr sz="1100" spc="-45" dirty="0">
                <a:latin typeface="Tahoma"/>
                <a:cs typeface="Tahoma"/>
              </a:rPr>
              <a:t>phạm</a:t>
            </a:r>
            <a:r>
              <a:rPr sz="1100" spc="-40" dirty="0">
                <a:latin typeface="Tahoma"/>
                <a:cs typeface="Tahoma"/>
              </a:rPr>
              <a:t> </a:t>
            </a:r>
            <a:r>
              <a:rPr sz="1100" dirty="0">
                <a:latin typeface="Tahoma"/>
                <a:cs typeface="Tahoma"/>
              </a:rPr>
              <a:t>vi</a:t>
            </a:r>
            <a:r>
              <a:rPr sz="1100" spc="-40" dirty="0">
                <a:latin typeface="Tahoma"/>
                <a:cs typeface="Tahoma"/>
              </a:rPr>
              <a:t> </a:t>
            </a:r>
            <a:r>
              <a:rPr sz="1100" spc="-20" dirty="0">
                <a:latin typeface="Tahoma"/>
                <a:cs typeface="Tahoma"/>
              </a:rPr>
              <a:t>mà</a:t>
            </a:r>
            <a:r>
              <a:rPr sz="1100" spc="-40" dirty="0">
                <a:latin typeface="Tahoma"/>
                <a:cs typeface="Tahoma"/>
              </a:rPr>
              <a:t> </a:t>
            </a:r>
            <a:r>
              <a:rPr sz="1100" spc="-10" dirty="0">
                <a:latin typeface="Tahoma"/>
                <a:cs typeface="Tahoma"/>
              </a:rPr>
              <a:t>các</a:t>
            </a:r>
            <a:r>
              <a:rPr sz="1100" spc="-40"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spc="-45" dirty="0">
                <a:latin typeface="Tahoma"/>
                <a:cs typeface="Tahoma"/>
              </a:rPr>
              <a:t>hợp</a:t>
            </a:r>
            <a:r>
              <a:rPr sz="1100" spc="-40" dirty="0">
                <a:latin typeface="Tahoma"/>
                <a:cs typeface="Tahoma"/>
              </a:rPr>
              <a:t> </a:t>
            </a:r>
            <a:r>
              <a:rPr sz="1100" spc="-25" dirty="0">
                <a:latin typeface="Tahoma"/>
                <a:cs typeface="Tahoma"/>
              </a:rPr>
              <a:t>lệ.</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Đảm</a:t>
            </a:r>
            <a:r>
              <a:rPr sz="1100" spc="-60" dirty="0">
                <a:latin typeface="Tahoma"/>
                <a:cs typeface="Tahoma"/>
              </a:rPr>
              <a:t> </a:t>
            </a:r>
            <a:r>
              <a:rPr sz="1100" spc="-35" dirty="0">
                <a:latin typeface="Tahoma"/>
                <a:cs typeface="Tahoma"/>
              </a:rPr>
              <a:t>bảo</a:t>
            </a:r>
            <a:r>
              <a:rPr sz="1100" spc="-50" dirty="0">
                <a:latin typeface="Tahoma"/>
                <a:cs typeface="Tahoma"/>
              </a:rPr>
              <a:t> </a:t>
            </a:r>
            <a:r>
              <a:rPr sz="1100" spc="-20" dirty="0">
                <a:latin typeface="Tahoma"/>
                <a:cs typeface="Tahoma"/>
              </a:rPr>
              <a:t>tham</a:t>
            </a:r>
            <a:r>
              <a:rPr sz="1100" spc="-45" dirty="0">
                <a:latin typeface="Tahoma"/>
                <a:cs typeface="Tahoma"/>
              </a:rPr>
              <a:t> </a:t>
            </a:r>
            <a:r>
              <a:rPr sz="1100" spc="-35" dirty="0">
                <a:latin typeface="Tahoma"/>
                <a:cs typeface="Tahoma"/>
              </a:rPr>
              <a:t>chiếu</a:t>
            </a:r>
            <a:r>
              <a:rPr sz="1100" spc="-50" dirty="0">
                <a:latin typeface="Tahoma"/>
                <a:cs typeface="Tahoma"/>
              </a:rPr>
              <a:t> </a:t>
            </a:r>
            <a:r>
              <a:rPr sz="1100" spc="-35" dirty="0">
                <a:latin typeface="Tahoma"/>
                <a:cs typeface="Tahoma"/>
              </a:rPr>
              <a:t>không</a:t>
            </a:r>
            <a:r>
              <a:rPr sz="1100" spc="-50" dirty="0">
                <a:latin typeface="Tahoma"/>
                <a:cs typeface="Tahoma"/>
              </a:rPr>
              <a:t> </a:t>
            </a:r>
            <a:r>
              <a:rPr sz="1100" dirty="0">
                <a:latin typeface="Tahoma"/>
                <a:cs typeface="Tahoma"/>
              </a:rPr>
              <a:t>tồn</a:t>
            </a:r>
            <a:r>
              <a:rPr sz="1100" spc="-50" dirty="0">
                <a:latin typeface="Tahoma"/>
                <a:cs typeface="Tahoma"/>
              </a:rPr>
              <a:t> </a:t>
            </a:r>
            <a:r>
              <a:rPr sz="1100" dirty="0">
                <a:latin typeface="Tahoma"/>
                <a:cs typeface="Tahoma"/>
              </a:rPr>
              <a:t>tại</a:t>
            </a:r>
            <a:r>
              <a:rPr sz="1100" spc="-50" dirty="0">
                <a:latin typeface="Tahoma"/>
                <a:cs typeface="Tahoma"/>
              </a:rPr>
              <a:t> </a:t>
            </a:r>
            <a:r>
              <a:rPr sz="1100" dirty="0">
                <a:latin typeface="Tahoma"/>
                <a:cs typeface="Tahoma"/>
              </a:rPr>
              <a:t>lâu</a:t>
            </a:r>
            <a:r>
              <a:rPr sz="1100" spc="-50" dirty="0">
                <a:latin typeface="Tahoma"/>
                <a:cs typeface="Tahoma"/>
              </a:rPr>
              <a:t> </a:t>
            </a:r>
            <a:r>
              <a:rPr sz="1100" spc="-45" dirty="0">
                <a:latin typeface="Tahoma"/>
                <a:cs typeface="Tahoma"/>
              </a:rPr>
              <a:t>hơn</a:t>
            </a:r>
            <a:r>
              <a:rPr sz="1100" spc="-40"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endParaRPr sz="1100" dirty="0">
              <a:latin typeface="Tahoma"/>
              <a:cs typeface="Tahoma"/>
            </a:endParaRPr>
          </a:p>
          <a:p>
            <a:pPr marL="38100" marR="1191260" indent="276860">
              <a:lnSpc>
                <a:spcPct val="125299"/>
              </a:lnSpc>
              <a:buClr>
                <a:srgbClr val="FF0000"/>
              </a:buClr>
              <a:buFont typeface="Lucida Sans Unicode"/>
              <a:buChar char="►"/>
              <a:tabLst>
                <a:tab pos="314960" algn="l"/>
              </a:tabLst>
            </a:pPr>
            <a:r>
              <a:rPr sz="1100" spc="-10" dirty="0">
                <a:latin typeface="Tahoma"/>
                <a:cs typeface="Tahoma"/>
              </a:rPr>
              <a:t>Nên</a:t>
            </a:r>
            <a:r>
              <a:rPr sz="1100" spc="-50" dirty="0">
                <a:latin typeface="Tahoma"/>
                <a:cs typeface="Tahoma"/>
              </a:rPr>
              <a:t> </a:t>
            </a:r>
            <a:r>
              <a:rPr sz="1100" spc="-35" dirty="0" err="1">
                <a:latin typeface="Tahoma"/>
                <a:cs typeface="Tahoma"/>
              </a:rPr>
              <a:t>hạn</a:t>
            </a:r>
            <a:r>
              <a:rPr sz="1100" spc="-40" dirty="0">
                <a:latin typeface="Tahoma"/>
                <a:cs typeface="Tahoma"/>
              </a:rPr>
              <a:t> </a:t>
            </a:r>
            <a:r>
              <a:rPr sz="1100" spc="-35" dirty="0" err="1">
                <a:latin typeface="Tahoma"/>
                <a:cs typeface="Tahoma"/>
              </a:rPr>
              <a:t>chế</a:t>
            </a:r>
            <a:r>
              <a:rPr sz="1100" spc="-35" dirty="0">
                <a:latin typeface="Tahoma"/>
                <a:cs typeface="Tahoma"/>
              </a:rPr>
              <a:t>,</a:t>
            </a:r>
            <a:r>
              <a:rPr sz="1100" spc="-45" dirty="0">
                <a:latin typeface="Tahoma"/>
                <a:cs typeface="Tahoma"/>
              </a:rPr>
              <a:t> </a:t>
            </a:r>
            <a:r>
              <a:rPr sz="1100" dirty="0">
                <a:latin typeface="Tahoma"/>
                <a:cs typeface="Tahoma"/>
              </a:rPr>
              <a:t>chỉ</a:t>
            </a:r>
            <a:r>
              <a:rPr sz="1100" spc="-40" dirty="0">
                <a:latin typeface="Tahoma"/>
                <a:cs typeface="Tahoma"/>
              </a:rPr>
              <a:t> </a:t>
            </a:r>
            <a:r>
              <a:rPr sz="1100" spc="-45" dirty="0" err="1">
                <a:latin typeface="Tahoma"/>
                <a:cs typeface="Tahoma"/>
              </a:rPr>
              <a:t>dùng</a:t>
            </a:r>
            <a:r>
              <a:rPr sz="1100" spc="-45" dirty="0">
                <a:latin typeface="Tahoma"/>
                <a:cs typeface="Tahoma"/>
              </a:rPr>
              <a:t> </a:t>
            </a:r>
            <a:r>
              <a:rPr sz="1100" dirty="0" err="1">
                <a:latin typeface="Tahoma"/>
                <a:cs typeface="Tahoma"/>
              </a:rPr>
              <a:t>khi</a:t>
            </a:r>
            <a:r>
              <a:rPr lang="en-US" sz="1100" spc="-40" dirty="0">
                <a:latin typeface="Tahoma"/>
                <a:cs typeface="Tahoma"/>
              </a:rPr>
              <a:t> </a:t>
            </a:r>
            <a:r>
              <a:rPr sz="1100" dirty="0" err="1">
                <a:latin typeface="Tahoma"/>
                <a:cs typeface="Tahoma"/>
              </a:rPr>
              <a:t>thật</a:t>
            </a:r>
            <a:r>
              <a:rPr sz="1100" spc="-45" dirty="0">
                <a:latin typeface="Tahoma"/>
                <a:cs typeface="Tahoma"/>
              </a:rPr>
              <a:t> </a:t>
            </a:r>
            <a:r>
              <a:rPr sz="1100" spc="-50" dirty="0">
                <a:latin typeface="Tahoma"/>
                <a:cs typeface="Tahoma"/>
              </a:rPr>
              <a:t>sự</a:t>
            </a:r>
            <a:r>
              <a:rPr sz="1100" spc="-35" dirty="0">
                <a:latin typeface="Tahoma"/>
                <a:cs typeface="Tahoma"/>
              </a:rPr>
              <a:t> </a:t>
            </a:r>
            <a:r>
              <a:rPr sz="1100" spc="-45" dirty="0">
                <a:latin typeface="Tahoma"/>
                <a:cs typeface="Tahoma"/>
              </a:rPr>
              <a:t>cần. </a:t>
            </a:r>
            <a:r>
              <a:rPr sz="1100" dirty="0">
                <a:latin typeface="Tahoma"/>
                <a:cs typeface="Tahoma"/>
              </a:rPr>
              <a:t>Ví</a:t>
            </a:r>
            <a:r>
              <a:rPr sz="1100" spc="85" dirty="0">
                <a:latin typeface="Tahoma"/>
                <a:cs typeface="Tahoma"/>
              </a:rPr>
              <a:t> </a:t>
            </a:r>
            <a:r>
              <a:rPr sz="1100" spc="-25" dirty="0" err="1">
                <a:latin typeface="Tahoma"/>
                <a:cs typeface="Tahoma"/>
              </a:rPr>
              <a:t>dụ</a:t>
            </a:r>
            <a:r>
              <a:rPr sz="1100" spc="-25"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A05DB15D-F982-45B7-83FF-02F37C7BD790}"/>
              </a:ext>
            </a:extLst>
          </p:cNvPr>
          <p:cNvPicPr>
            <a:picLocks noChangeAspect="1"/>
          </p:cNvPicPr>
          <p:nvPr/>
        </p:nvPicPr>
        <p:blipFill>
          <a:blip r:embed="rId2"/>
          <a:stretch>
            <a:fillRect/>
          </a:stretch>
        </p:blipFill>
        <p:spPr>
          <a:xfrm>
            <a:off x="400050" y="1958975"/>
            <a:ext cx="3981450" cy="498291"/>
          </a:xfrm>
          <a:prstGeom prst="rect">
            <a:avLst/>
          </a:prstGeom>
        </p:spPr>
      </p:pic>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937385" cy="244475"/>
          </a:xfrm>
          <a:prstGeom prst="rect">
            <a:avLst/>
          </a:prstGeom>
        </p:spPr>
        <p:txBody>
          <a:bodyPr vert="horz" wrap="square" lIns="0" tIns="17145" rIns="0" bIns="0" rtlCol="0">
            <a:spAutoFit/>
          </a:bodyPr>
          <a:lstStyle/>
          <a:p>
            <a:pPr marL="12700">
              <a:lnSpc>
                <a:spcPct val="100000"/>
              </a:lnSpc>
              <a:spcBef>
                <a:spcPts val="135"/>
              </a:spcBef>
            </a:pPr>
            <a:r>
              <a:rPr spc="-30" dirty="0"/>
              <a:t>1.2.5</a:t>
            </a:r>
            <a:r>
              <a:rPr spc="-65" dirty="0"/>
              <a:t> </a:t>
            </a:r>
            <a:r>
              <a:rPr spc="-20" dirty="0"/>
              <a:t>Lifetime</a:t>
            </a:r>
            <a:r>
              <a:rPr spc="-65" dirty="0"/>
              <a:t> </a:t>
            </a:r>
            <a:r>
              <a:rPr spc="-10" dirty="0"/>
              <a:t>Annotation</a:t>
            </a:r>
          </a:p>
        </p:txBody>
      </p:sp>
      <p:sp>
        <p:nvSpPr>
          <p:cNvPr id="3" name="object 3"/>
          <p:cNvSpPr txBox="1"/>
          <p:nvPr/>
        </p:nvSpPr>
        <p:spPr>
          <a:xfrm>
            <a:off x="-52848" y="446011"/>
            <a:ext cx="2362200" cy="2020424"/>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lang="en-US" sz="1100" dirty="0"/>
              <a:t>L</a:t>
            </a:r>
            <a:r>
              <a:rPr lang="vi-VN" sz="1100" dirty="0"/>
              <a:t>ifetime annotation đảm bảo rằng các tham chiếu không tồn tại lâu hơn dữ liệu mà chúng trỏ đến, từ đó ngăn chặn các tham chiếu lơ lửng.</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S</a:t>
            </a:r>
            <a:r>
              <a:rPr lang="vi-VN" sz="1100" dirty="0"/>
              <a:t>ử dụng quá nhiều lifetime annotation có thể làm cho mã nguồn trở nên phức tạp và khó đọc hơn</a:t>
            </a:r>
            <a:endParaRPr lang="en-US" sz="1100" dirty="0"/>
          </a:p>
          <a:p>
            <a:pPr marL="314960" indent="-177165">
              <a:lnSpc>
                <a:spcPct val="100000"/>
              </a:lnSpc>
              <a:spcBef>
                <a:spcPts val="434"/>
              </a:spcBef>
              <a:buClr>
                <a:srgbClr val="FF0000"/>
              </a:buClr>
              <a:buFont typeface="Lucida Sans Unicode"/>
              <a:buChar char="►"/>
              <a:tabLst>
                <a:tab pos="314960" algn="l"/>
              </a:tabLst>
            </a:pPr>
            <a:r>
              <a:rPr lang="en-US" sz="1100" dirty="0"/>
              <a:t>T</a:t>
            </a:r>
            <a:r>
              <a:rPr lang="vi-VN" sz="1100" dirty="0"/>
              <a:t>rình biên dịch có thể tự động suy ra lifetime</a:t>
            </a:r>
            <a:r>
              <a:rPr lang="en-US" sz="1100" dirty="0"/>
              <a:t>.</a:t>
            </a:r>
          </a:p>
        </p:txBody>
      </p:sp>
      <p:pic>
        <p:nvPicPr>
          <p:cNvPr id="4" name="Picture 3">
            <a:extLst>
              <a:ext uri="{FF2B5EF4-FFF2-40B4-BE49-F238E27FC236}">
                <a16:creationId xmlns:a16="http://schemas.microsoft.com/office/drawing/2014/main" id="{A6E776A0-9846-45CC-B39C-73481FAF048F}"/>
              </a:ext>
            </a:extLst>
          </p:cNvPr>
          <p:cNvPicPr>
            <a:picLocks noChangeAspect="1"/>
          </p:cNvPicPr>
          <p:nvPr/>
        </p:nvPicPr>
        <p:blipFill>
          <a:blip r:embed="rId2"/>
          <a:stretch>
            <a:fillRect/>
          </a:stretch>
        </p:blipFill>
        <p:spPr>
          <a:xfrm>
            <a:off x="2381250" y="587375"/>
            <a:ext cx="2167467" cy="1219200"/>
          </a:xfrm>
          <a:prstGeom prst="rect">
            <a:avLst/>
          </a:prstGeom>
        </p:spPr>
      </p:pic>
      <p:sp>
        <p:nvSpPr>
          <p:cNvPr id="6" name="TextBox 5">
            <a:extLst>
              <a:ext uri="{FF2B5EF4-FFF2-40B4-BE49-F238E27FC236}">
                <a16:creationId xmlns:a16="http://schemas.microsoft.com/office/drawing/2014/main" id="{6A047DD1-19D8-4E5C-A705-EE430A14F218}"/>
              </a:ext>
            </a:extLst>
          </p:cNvPr>
          <p:cNvSpPr txBox="1"/>
          <p:nvPr/>
        </p:nvSpPr>
        <p:spPr>
          <a:xfrm>
            <a:off x="209550" y="2644775"/>
            <a:ext cx="4191000" cy="600164"/>
          </a:xfrm>
          <a:prstGeom prst="rect">
            <a:avLst/>
          </a:prstGeom>
          <a:noFill/>
          <a:ln>
            <a:solidFill>
              <a:schemeClr val="accent6">
                <a:lumMod val="75000"/>
              </a:schemeClr>
            </a:solidFill>
          </a:ln>
        </p:spPr>
        <p:txBody>
          <a:bodyPr wrap="square" rtlCol="0">
            <a:spAutoFit/>
          </a:bodyPr>
          <a:lstStyle/>
          <a:p>
            <a:pPr marL="137795" marR="0" lvl="0" indent="0" defTabSz="914400" eaLnBrk="1" fontAlgn="auto" latinLnBrk="0" hangingPunct="1">
              <a:lnSpc>
                <a:spcPct val="100000"/>
              </a:lnSpc>
              <a:spcBef>
                <a:spcPts val="434"/>
              </a:spcBef>
              <a:spcAft>
                <a:spcPts val="0"/>
              </a:spcAft>
              <a:buClr>
                <a:srgbClr val="FF0000"/>
              </a:buClr>
              <a:buSzTx/>
              <a:buFontTx/>
              <a:buNone/>
              <a:tabLst>
                <a:tab pos="314960" algn="l"/>
              </a:tabLst>
              <a:defRPr/>
            </a:pPr>
            <a:r>
              <a:rPr kumimoji="0" lang="en-US" sz="1100" b="0" i="0" u="none" strike="noStrike" kern="0" cap="none" spc="0" normalizeH="0" baseline="0" noProof="0">
                <a:ln>
                  <a:noFill/>
                </a:ln>
                <a:solidFill>
                  <a:sysClr val="windowText" lastClr="000000"/>
                </a:solidFill>
                <a:effectLst/>
                <a:uLnTx/>
                <a:uFillTx/>
              </a:rPr>
              <a:t>=&gt; </a:t>
            </a:r>
            <a:r>
              <a:rPr kumimoji="0" lang="vi-VN" sz="1100" b="0" i="0" u="none" strike="noStrike" kern="0" cap="none" spc="0" normalizeH="0" baseline="0" noProof="0">
                <a:ln>
                  <a:noFill/>
                </a:ln>
                <a:solidFill>
                  <a:sysClr val="windowText" lastClr="000000"/>
                </a:solidFill>
                <a:effectLst/>
                <a:uLnTx/>
                <a:uFillTx/>
              </a:rPr>
              <a:t>Vì vậy, nên hạn chế sử dụng lifetime annotation và chỉ dùng khi thực sự cần thiết, chẳng hạn trong các tình huống phức tạp mà trình biên dịch không thể suy ra đúng lifetime.</a:t>
            </a:r>
            <a:endParaRPr kumimoji="0" lang="vi-VN" sz="1100" b="0" i="0" u="none" strike="noStrike" kern="0" cap="none" spc="0" normalizeH="0" baseline="0" noProof="0" dirty="0">
              <a:ln>
                <a:noFill/>
              </a:ln>
              <a:solidFill>
                <a:sysClr val="windowText" lastClr="000000"/>
              </a:solidFill>
              <a:effectLst/>
              <a:uLnTx/>
              <a:uFillTx/>
              <a:latin typeface="Tahoma"/>
              <a:cs typeface="Tahoma"/>
            </a:endParaRPr>
          </a:p>
        </p:txBody>
      </p:sp>
    </p:spTree>
    <p:extLst>
      <p:ext uri="{BB962C8B-B14F-4D97-AF65-F5344CB8AC3E}">
        <p14:creationId xmlns:p14="http://schemas.microsoft.com/office/powerpoint/2010/main" val="679119758"/>
      </p:ext>
    </p:extLst>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2294890" cy="244475"/>
          </a:xfrm>
          <a:prstGeom prst="rect">
            <a:avLst/>
          </a:prstGeom>
        </p:spPr>
        <p:txBody>
          <a:bodyPr vert="horz" wrap="square" lIns="0" tIns="17145" rIns="0" bIns="0" rtlCol="0">
            <a:spAutoFit/>
          </a:bodyPr>
          <a:lstStyle/>
          <a:p>
            <a:pPr marL="12700">
              <a:lnSpc>
                <a:spcPct val="100000"/>
              </a:lnSpc>
              <a:spcBef>
                <a:spcPts val="135"/>
              </a:spcBef>
            </a:pPr>
            <a:r>
              <a:rPr spc="-30" dirty="0"/>
              <a:t>1.2.6</a:t>
            </a:r>
            <a:r>
              <a:rPr spc="-25" dirty="0"/>
              <a:t> </a:t>
            </a:r>
            <a:r>
              <a:rPr dirty="0"/>
              <a:t>Rc</a:t>
            </a:r>
            <a:r>
              <a:rPr spc="-20" dirty="0"/>
              <a:t> </a:t>
            </a:r>
            <a:r>
              <a:rPr spc="-55" dirty="0"/>
              <a:t>(Reference</a:t>
            </a:r>
            <a:r>
              <a:rPr spc="-25" dirty="0"/>
              <a:t> </a:t>
            </a:r>
            <a:r>
              <a:rPr spc="-10" dirty="0"/>
              <a:t>Counting)</a:t>
            </a:r>
          </a:p>
        </p:txBody>
      </p:sp>
      <p:sp>
        <p:nvSpPr>
          <p:cNvPr id="3" name="object 3"/>
          <p:cNvSpPr txBox="1"/>
          <p:nvPr/>
        </p:nvSpPr>
        <p:spPr>
          <a:xfrm>
            <a:off x="356552" y="635897"/>
            <a:ext cx="3896995" cy="817018"/>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0" dirty="0">
                <a:latin typeface="Tahoma"/>
                <a:cs typeface="Tahoma"/>
              </a:rPr>
              <a:t>Smart</a:t>
            </a:r>
            <a:r>
              <a:rPr sz="1100" spc="-70" dirty="0">
                <a:latin typeface="Tahoma"/>
                <a:cs typeface="Tahoma"/>
              </a:rPr>
              <a:t> </a:t>
            </a:r>
            <a:r>
              <a:rPr sz="1100" spc="-25" dirty="0">
                <a:latin typeface="Tahoma"/>
                <a:cs typeface="Tahoma"/>
              </a:rPr>
              <a:t>pointer</a:t>
            </a:r>
            <a:r>
              <a:rPr sz="1100" spc="-35" dirty="0">
                <a:latin typeface="Tahoma"/>
                <a:cs typeface="Tahoma"/>
              </a:rPr>
              <a:t> </a:t>
            </a:r>
            <a:r>
              <a:rPr sz="1100" spc="-20" dirty="0">
                <a:latin typeface="Tahoma"/>
                <a:cs typeface="Tahoma"/>
              </a:rPr>
              <a:t>cho</a:t>
            </a:r>
            <a:r>
              <a:rPr sz="1100" spc="-35" dirty="0">
                <a:latin typeface="Tahoma"/>
                <a:cs typeface="Tahoma"/>
              </a:rPr>
              <a:t> </a:t>
            </a:r>
            <a:r>
              <a:rPr sz="1100" spc="-50" dirty="0">
                <a:latin typeface="Tahoma"/>
                <a:cs typeface="Tahoma"/>
              </a:rPr>
              <a:t>phép</a:t>
            </a:r>
            <a:r>
              <a:rPr sz="1100" spc="-35" dirty="0">
                <a:latin typeface="Tahoma"/>
                <a:cs typeface="Tahoma"/>
              </a:rPr>
              <a:t> </a:t>
            </a:r>
            <a:r>
              <a:rPr sz="1100" spc="-10" dirty="0">
                <a:latin typeface="Tahoma"/>
                <a:cs typeface="Tahoma"/>
              </a:rPr>
              <a:t>chia</a:t>
            </a:r>
            <a:r>
              <a:rPr sz="1100" spc="-35" dirty="0">
                <a:latin typeface="Tahoma"/>
                <a:cs typeface="Tahoma"/>
              </a:rPr>
              <a:t> </a:t>
            </a:r>
            <a:r>
              <a:rPr sz="1100" spc="-75" dirty="0">
                <a:latin typeface="Tahoma"/>
                <a:cs typeface="Tahoma"/>
              </a:rPr>
              <a:t>sẻ</a:t>
            </a:r>
            <a:r>
              <a:rPr sz="1100" spc="-10" dirty="0">
                <a:latin typeface="Tahoma"/>
                <a:cs typeface="Tahoma"/>
              </a:rPr>
              <a:t> </a:t>
            </a:r>
            <a:r>
              <a:rPr sz="1100" spc="-65" dirty="0">
                <a:latin typeface="Tahoma"/>
                <a:cs typeface="Tahoma"/>
              </a:rPr>
              <a:t>quyền</a:t>
            </a:r>
            <a:r>
              <a:rPr sz="1100" spc="-25" dirty="0">
                <a:latin typeface="Tahoma"/>
                <a:cs typeface="Tahoma"/>
              </a:rPr>
              <a:t> </a:t>
            </a:r>
            <a:r>
              <a:rPr sz="1100" spc="-55" dirty="0">
                <a:latin typeface="Tahoma"/>
                <a:cs typeface="Tahoma"/>
              </a:rPr>
              <a:t>sở</a:t>
            </a:r>
            <a:r>
              <a:rPr sz="1100" spc="-30" dirty="0">
                <a:latin typeface="Tahoma"/>
                <a:cs typeface="Tahoma"/>
              </a:rPr>
              <a:t> </a:t>
            </a:r>
            <a:r>
              <a:rPr sz="1100" spc="-40" dirty="0">
                <a:latin typeface="Tahoma"/>
                <a:cs typeface="Tahoma"/>
              </a:rPr>
              <a:t>hữu</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a:latin typeface="Tahoma"/>
                <a:cs typeface="Tahoma"/>
              </a:rPr>
              <a:t>liệu.</a:t>
            </a:r>
            <a:endParaRPr sz="1100" dirty="0">
              <a:latin typeface="Tahoma"/>
              <a:cs typeface="Tahoma"/>
            </a:endParaRPr>
          </a:p>
          <a:p>
            <a:pPr marL="314960" marR="30480" indent="-177165">
              <a:lnSpc>
                <a:spcPct val="102600"/>
              </a:lnSpc>
              <a:spcBef>
                <a:spcPts val="300"/>
              </a:spcBef>
              <a:buClr>
                <a:srgbClr val="FF0000"/>
              </a:buClr>
              <a:buFont typeface="Lucida Sans Unicode"/>
              <a:buChar char="►"/>
              <a:tabLst>
                <a:tab pos="314960" algn="l"/>
              </a:tabLst>
            </a:pPr>
            <a:r>
              <a:rPr sz="1100" spc="-20" dirty="0">
                <a:latin typeface="Tahoma"/>
                <a:cs typeface="Tahoma"/>
              </a:rPr>
              <a:t>Đếm</a:t>
            </a:r>
            <a:r>
              <a:rPr sz="1100" spc="-55" dirty="0">
                <a:latin typeface="Tahoma"/>
                <a:cs typeface="Tahoma"/>
              </a:rPr>
              <a:t> </a:t>
            </a:r>
            <a:r>
              <a:rPr sz="1100" spc="-30" dirty="0">
                <a:latin typeface="Tahoma"/>
                <a:cs typeface="Tahoma"/>
              </a:rPr>
              <a:t>số</a:t>
            </a:r>
            <a:r>
              <a:rPr sz="1100" spc="-40" dirty="0">
                <a:latin typeface="Tahoma"/>
                <a:cs typeface="Tahoma"/>
              </a:rPr>
              <a:t> </a:t>
            </a:r>
            <a:r>
              <a:rPr sz="1100" spc="-50" dirty="0">
                <a:latin typeface="Tahoma"/>
                <a:cs typeface="Tahoma"/>
              </a:rPr>
              <a:t>lượng</a:t>
            </a:r>
            <a:r>
              <a:rPr sz="1100" spc="-35" dirty="0">
                <a:latin typeface="Tahoma"/>
                <a:cs typeface="Tahoma"/>
              </a:rPr>
              <a:t> </a:t>
            </a:r>
            <a:r>
              <a:rPr sz="1100" spc="-20" dirty="0">
                <a:latin typeface="Tahoma"/>
                <a:cs typeface="Tahoma"/>
              </a:rPr>
              <a:t>tham</a:t>
            </a:r>
            <a:r>
              <a:rPr sz="1100" spc="-40" dirty="0">
                <a:latin typeface="Tahoma"/>
                <a:cs typeface="Tahoma"/>
              </a:rPr>
              <a:t> </a:t>
            </a:r>
            <a:r>
              <a:rPr sz="1100" spc="-35" dirty="0">
                <a:latin typeface="Tahoma"/>
                <a:cs typeface="Tahoma"/>
              </a:rPr>
              <a:t>chiếu,</a:t>
            </a:r>
            <a:r>
              <a:rPr sz="1100" spc="-40" dirty="0">
                <a:latin typeface="Tahoma"/>
                <a:cs typeface="Tahoma"/>
              </a:rPr>
              <a:t> </a:t>
            </a:r>
            <a:r>
              <a:rPr sz="1100" dirty="0">
                <a:latin typeface="Tahoma"/>
                <a:cs typeface="Tahoma"/>
              </a:rPr>
              <a:t>tự</a:t>
            </a:r>
            <a:r>
              <a:rPr sz="1100" spc="-40" dirty="0">
                <a:latin typeface="Tahoma"/>
                <a:cs typeface="Tahoma"/>
              </a:rPr>
              <a:t> </a:t>
            </a:r>
            <a:r>
              <a:rPr sz="1100" spc="-55" dirty="0">
                <a:latin typeface="Tahoma"/>
                <a:cs typeface="Tahoma"/>
              </a:rPr>
              <a:t>động</a:t>
            </a:r>
            <a:r>
              <a:rPr sz="1100" spc="-35" dirty="0">
                <a:latin typeface="Tahoma"/>
                <a:cs typeface="Tahoma"/>
              </a:rPr>
              <a:t> </a:t>
            </a:r>
            <a:r>
              <a:rPr sz="1100" dirty="0">
                <a:latin typeface="Tahoma"/>
                <a:cs typeface="Tahoma"/>
              </a:rPr>
              <a:t>giải</a:t>
            </a:r>
            <a:r>
              <a:rPr sz="1100" spc="-40" dirty="0">
                <a:latin typeface="Tahoma"/>
                <a:cs typeface="Tahoma"/>
              </a:rPr>
              <a:t> </a:t>
            </a:r>
            <a:r>
              <a:rPr sz="1100" spc="-50" dirty="0">
                <a:latin typeface="Tahoma"/>
                <a:cs typeface="Tahoma"/>
              </a:rPr>
              <a:t>phóng</a:t>
            </a:r>
            <a:r>
              <a:rPr sz="1100" spc="-35" dirty="0">
                <a:latin typeface="Tahoma"/>
                <a:cs typeface="Tahoma"/>
              </a:rPr>
              <a:t> </a:t>
            </a:r>
            <a:r>
              <a:rPr sz="1100" dirty="0">
                <a:latin typeface="Tahoma"/>
                <a:cs typeface="Tahoma"/>
              </a:rPr>
              <a:t>khi</a:t>
            </a:r>
            <a:r>
              <a:rPr sz="1100" spc="-40" dirty="0">
                <a:latin typeface="Tahoma"/>
                <a:cs typeface="Tahoma"/>
              </a:rPr>
              <a:t> </a:t>
            </a:r>
            <a:r>
              <a:rPr sz="1100" spc="-35" dirty="0">
                <a:latin typeface="Tahoma"/>
                <a:cs typeface="Tahoma"/>
              </a:rPr>
              <a:t>không</a:t>
            </a:r>
            <a:r>
              <a:rPr sz="1100" spc="-40" dirty="0">
                <a:latin typeface="Tahoma"/>
                <a:cs typeface="Tahoma"/>
              </a:rPr>
              <a:t> </a:t>
            </a:r>
            <a:r>
              <a:rPr sz="1100" spc="-30" dirty="0">
                <a:latin typeface="Tahoma"/>
                <a:cs typeface="Tahoma"/>
              </a:rPr>
              <a:t>còn </a:t>
            </a:r>
            <a:r>
              <a:rPr sz="1100" spc="-20" dirty="0">
                <a:latin typeface="Tahoma"/>
                <a:cs typeface="Tahoma"/>
              </a:rPr>
              <a:t>tham</a:t>
            </a:r>
            <a:r>
              <a:rPr sz="1100" spc="-55" dirty="0">
                <a:latin typeface="Tahoma"/>
                <a:cs typeface="Tahoma"/>
              </a:rPr>
              <a:t> </a:t>
            </a:r>
            <a:r>
              <a:rPr sz="1100" spc="-10" dirty="0">
                <a:latin typeface="Tahoma"/>
                <a:cs typeface="Tahoma"/>
              </a:rPr>
              <a:t>chiếu.</a:t>
            </a:r>
            <a:endParaRPr sz="1100" dirty="0">
              <a:latin typeface="Tahoma"/>
              <a:cs typeface="Tahoma"/>
            </a:endParaRPr>
          </a:p>
          <a:p>
            <a:pPr marL="38100" marR="2250440" algn="just">
              <a:lnSpc>
                <a:spcPct val="102600"/>
              </a:lnSpc>
              <a:spcBef>
                <a:spcPts val="300"/>
              </a:spcBef>
            </a:pPr>
            <a:r>
              <a:rPr sz="1100" dirty="0">
                <a:latin typeface="Tahoma"/>
                <a:cs typeface="Tahoma"/>
              </a:rPr>
              <a:t>Ví</a:t>
            </a:r>
            <a:r>
              <a:rPr sz="1100" spc="-15" dirty="0">
                <a:latin typeface="Tahoma"/>
                <a:cs typeface="Tahoma"/>
              </a:rPr>
              <a:t> </a:t>
            </a:r>
            <a:r>
              <a:rPr sz="1100" dirty="0" err="1">
                <a:latin typeface="Tahoma"/>
                <a:cs typeface="Tahoma"/>
              </a:rPr>
              <a:t>dụ</a:t>
            </a:r>
            <a:r>
              <a:rPr sz="1100" dirty="0">
                <a:latin typeface="Tahoma"/>
                <a:cs typeface="Tahoma"/>
              </a:rPr>
              <a:t>:</a:t>
            </a:r>
            <a:endParaRPr sz="1100" dirty="0">
              <a:latin typeface="Calibri"/>
              <a:cs typeface="Calibri"/>
            </a:endParaRPr>
          </a:p>
        </p:txBody>
      </p:sp>
      <p:pic>
        <p:nvPicPr>
          <p:cNvPr id="5" name="Picture 4">
            <a:extLst>
              <a:ext uri="{FF2B5EF4-FFF2-40B4-BE49-F238E27FC236}">
                <a16:creationId xmlns:a16="http://schemas.microsoft.com/office/drawing/2014/main" id="{B27AB3E7-E165-4860-9FAD-FDEB5024BA98}"/>
              </a:ext>
            </a:extLst>
          </p:cNvPr>
          <p:cNvPicPr>
            <a:picLocks noChangeAspect="1"/>
          </p:cNvPicPr>
          <p:nvPr/>
        </p:nvPicPr>
        <p:blipFill>
          <a:blip r:embed="rId2"/>
          <a:stretch>
            <a:fillRect/>
          </a:stretch>
        </p:blipFill>
        <p:spPr>
          <a:xfrm>
            <a:off x="492258" y="1577975"/>
            <a:ext cx="3625581" cy="1451677"/>
          </a:xfrm>
          <a:prstGeom prst="rect">
            <a:avLst/>
          </a:prstGeom>
        </p:spPr>
      </p:pic>
    </p:spTree>
    <p:extLst>
      <p:ext uri="{BB962C8B-B14F-4D97-AF65-F5344CB8AC3E}">
        <p14:creationId xmlns:p14="http://schemas.microsoft.com/office/powerpoint/2010/main" val="1477147688"/>
      </p:ext>
    </p:extLst>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1.2.7</a:t>
            </a:r>
            <a:r>
              <a:rPr spc="-15" dirty="0"/>
              <a:t> </a:t>
            </a:r>
            <a:r>
              <a:rPr dirty="0"/>
              <a:t>Arc</a:t>
            </a:r>
            <a:r>
              <a:rPr spc="-10" dirty="0"/>
              <a:t> </a:t>
            </a:r>
            <a:r>
              <a:rPr dirty="0"/>
              <a:t>(Atomic</a:t>
            </a:r>
            <a:r>
              <a:rPr spc="-15" dirty="0"/>
              <a:t> </a:t>
            </a:r>
            <a:r>
              <a:rPr spc="-55" dirty="0"/>
              <a:t>Reference</a:t>
            </a:r>
            <a:r>
              <a:rPr spc="-10" dirty="0"/>
              <a:t> </a:t>
            </a:r>
            <a:r>
              <a:rPr spc="-20" dirty="0"/>
              <a:t>Counting)</a:t>
            </a:r>
          </a:p>
        </p:txBody>
      </p:sp>
      <p:sp>
        <p:nvSpPr>
          <p:cNvPr id="3" name="object 3"/>
          <p:cNvSpPr txBox="1">
            <a:spLocks noGrp="1"/>
          </p:cNvSpPr>
          <p:nvPr>
            <p:ph type="body" idx="1"/>
          </p:nvPr>
        </p:nvSpPr>
        <p:spPr>
          <a:xfrm>
            <a:off x="321894" y="866556"/>
            <a:ext cx="3659504" cy="62427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spc="-25" dirty="0"/>
              <a:t>Tương</a:t>
            </a:r>
            <a:r>
              <a:rPr sz="1100" spc="-60" dirty="0"/>
              <a:t> </a:t>
            </a:r>
            <a:r>
              <a:rPr sz="1100" dirty="0"/>
              <a:t>tự</a:t>
            </a:r>
            <a:r>
              <a:rPr sz="1100" spc="-45" dirty="0"/>
              <a:t> </a:t>
            </a:r>
            <a:r>
              <a:rPr sz="1100" dirty="0"/>
              <a:t>Rc,</a:t>
            </a:r>
            <a:r>
              <a:rPr sz="1100" spc="-40" dirty="0"/>
              <a:t> </a:t>
            </a:r>
            <a:r>
              <a:rPr sz="1100" spc="-60" dirty="0"/>
              <a:t>nhưng</a:t>
            </a:r>
            <a:r>
              <a:rPr sz="1100" spc="-30" dirty="0"/>
              <a:t> </a:t>
            </a:r>
            <a:r>
              <a:rPr sz="1100" spc="-10" dirty="0"/>
              <a:t>an</a:t>
            </a:r>
            <a:r>
              <a:rPr sz="1100" spc="-40" dirty="0"/>
              <a:t> </a:t>
            </a:r>
            <a:r>
              <a:rPr sz="1100" spc="-10" dirty="0"/>
              <a:t>toàn</a:t>
            </a:r>
            <a:r>
              <a:rPr sz="1100" spc="-45" dirty="0"/>
              <a:t> </a:t>
            </a:r>
            <a:r>
              <a:rPr sz="1100" spc="-20" dirty="0"/>
              <a:t>cho</a:t>
            </a:r>
            <a:r>
              <a:rPr sz="1100" spc="-40" dirty="0"/>
              <a:t> </a:t>
            </a:r>
            <a:r>
              <a:rPr sz="1100" spc="-20" dirty="0"/>
              <a:t>đa</a:t>
            </a:r>
            <a:r>
              <a:rPr sz="1100" spc="-45" dirty="0"/>
              <a:t> </a:t>
            </a:r>
            <a:r>
              <a:rPr sz="1100" spc="-30" dirty="0"/>
              <a:t>luồng</a:t>
            </a:r>
            <a:r>
              <a:rPr sz="1100" spc="-40" dirty="0"/>
              <a:t> </a:t>
            </a:r>
            <a:r>
              <a:rPr sz="1100" spc="-45" dirty="0"/>
              <a:t>(thread-</a:t>
            </a:r>
            <a:r>
              <a:rPr sz="1100" spc="-10" dirty="0"/>
              <a:t>safe).</a:t>
            </a:r>
            <a:endParaRPr sz="1100" dirty="0"/>
          </a:p>
          <a:p>
            <a:pPr marL="38100" marR="575945" indent="276860">
              <a:lnSpc>
                <a:spcPct val="125299"/>
              </a:lnSpc>
              <a:buClr>
                <a:srgbClr val="FF0000"/>
              </a:buClr>
              <a:buFont typeface="Lucida Sans Unicode"/>
              <a:buChar char="►"/>
              <a:tabLst>
                <a:tab pos="314960" algn="l"/>
              </a:tabLst>
            </a:pPr>
            <a:r>
              <a:rPr sz="1100" dirty="0"/>
              <a:t>Sử</a:t>
            </a:r>
            <a:r>
              <a:rPr sz="1100" spc="-45" dirty="0"/>
              <a:t> dụng</a:t>
            </a:r>
            <a:r>
              <a:rPr sz="1100" spc="-35" dirty="0"/>
              <a:t> </a:t>
            </a:r>
            <a:r>
              <a:rPr sz="1100" spc="-20" dirty="0"/>
              <a:t>atomic</a:t>
            </a:r>
            <a:r>
              <a:rPr sz="1100" spc="-40" dirty="0"/>
              <a:t> </a:t>
            </a:r>
            <a:r>
              <a:rPr sz="1100" spc="-35" dirty="0"/>
              <a:t>operations </a:t>
            </a:r>
            <a:r>
              <a:rPr sz="1100" spc="-55" dirty="0"/>
              <a:t>để</a:t>
            </a:r>
            <a:r>
              <a:rPr sz="1100" spc="-30" dirty="0"/>
              <a:t> </a:t>
            </a:r>
            <a:r>
              <a:rPr sz="1100" spc="-55" dirty="0"/>
              <a:t>đếm</a:t>
            </a:r>
            <a:r>
              <a:rPr sz="1100" spc="-35" dirty="0"/>
              <a:t> </a:t>
            </a:r>
            <a:r>
              <a:rPr sz="1100" spc="-20" dirty="0"/>
              <a:t>tham</a:t>
            </a:r>
            <a:r>
              <a:rPr sz="1100" spc="-35" dirty="0"/>
              <a:t> </a:t>
            </a:r>
            <a:r>
              <a:rPr sz="1100" spc="-45" dirty="0"/>
              <a:t>chiếu. </a:t>
            </a:r>
            <a:r>
              <a:rPr sz="1100" dirty="0"/>
              <a:t>Ví</a:t>
            </a:r>
            <a:r>
              <a:rPr sz="1100" spc="85" dirty="0"/>
              <a:t> </a:t>
            </a:r>
            <a:r>
              <a:rPr sz="1100" spc="-25" dirty="0" err="1"/>
              <a:t>dụ</a:t>
            </a:r>
            <a:r>
              <a:rPr sz="1100" spc="-25" dirty="0"/>
              <a:t>:</a:t>
            </a:r>
            <a:endParaRPr sz="1100" dirty="0"/>
          </a:p>
        </p:txBody>
      </p:sp>
      <p:pic>
        <p:nvPicPr>
          <p:cNvPr id="5" name="Picture 4">
            <a:extLst>
              <a:ext uri="{FF2B5EF4-FFF2-40B4-BE49-F238E27FC236}">
                <a16:creationId xmlns:a16="http://schemas.microsoft.com/office/drawing/2014/main" id="{E9DE40CE-E5DF-4733-9A95-31EE89204B89}"/>
              </a:ext>
            </a:extLst>
          </p:cNvPr>
          <p:cNvPicPr>
            <a:picLocks noChangeAspect="1"/>
          </p:cNvPicPr>
          <p:nvPr/>
        </p:nvPicPr>
        <p:blipFill>
          <a:blip r:embed="rId2"/>
          <a:stretch>
            <a:fillRect/>
          </a:stretch>
        </p:blipFill>
        <p:spPr>
          <a:xfrm>
            <a:off x="552450" y="1577976"/>
            <a:ext cx="3428947" cy="1524000"/>
          </a:xfrm>
          <a:prstGeom prst="rect">
            <a:avLst/>
          </a:prstGeom>
        </p:spPr>
      </p:pic>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lang="en-US" spc="-30" dirty="0"/>
              <a:t>2.0</a:t>
            </a:r>
            <a:r>
              <a:rPr spc="-15" dirty="0"/>
              <a:t> </a:t>
            </a:r>
            <a:r>
              <a:rPr lang="en-US" spc="-15" dirty="0"/>
              <a:t>Practice</a:t>
            </a:r>
            <a:endParaRPr spc="-20" dirty="0"/>
          </a:p>
        </p:txBody>
      </p:sp>
      <p:sp>
        <p:nvSpPr>
          <p:cNvPr id="3" name="object 3"/>
          <p:cNvSpPr txBox="1">
            <a:spLocks noGrp="1"/>
          </p:cNvSpPr>
          <p:nvPr>
            <p:ph type="body" idx="1"/>
          </p:nvPr>
        </p:nvSpPr>
        <p:spPr>
          <a:xfrm>
            <a:off x="321894" y="866556"/>
            <a:ext cx="3659504" cy="1864356"/>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lang="en-US" spc="-25" dirty="0" err="1"/>
              <a:t>Viết</a:t>
            </a:r>
            <a:r>
              <a:rPr lang="en-US" spc="-25" dirty="0"/>
              <a:t> </a:t>
            </a:r>
            <a:r>
              <a:rPr lang="en-US" spc="-25" dirty="0" err="1"/>
              <a:t>đoạn</a:t>
            </a:r>
            <a:r>
              <a:rPr lang="en-US" spc="-25" dirty="0"/>
              <a:t> code </a:t>
            </a:r>
            <a:r>
              <a:rPr lang="en-US" spc="-25" dirty="0" err="1"/>
              <a:t>để</a:t>
            </a:r>
            <a:r>
              <a:rPr lang="en-US" spc="-25" dirty="0"/>
              <a:t> </a:t>
            </a:r>
            <a:r>
              <a:rPr lang="en-US" spc="-25" dirty="0" err="1"/>
              <a:t>kiểm</a:t>
            </a:r>
            <a:r>
              <a:rPr lang="en-US" spc="-25" dirty="0"/>
              <a:t> </a:t>
            </a:r>
            <a:r>
              <a:rPr lang="en-US" spc="-25" dirty="0" err="1"/>
              <a:t>tra</a:t>
            </a:r>
            <a:r>
              <a:rPr lang="en-US" spc="-25" dirty="0"/>
              <a:t> 1 password </a:t>
            </a:r>
            <a:r>
              <a:rPr lang="en-US" spc="-25" dirty="0" err="1"/>
              <a:t>được</a:t>
            </a:r>
            <a:r>
              <a:rPr lang="en-US" spc="-25" dirty="0"/>
              <a:t> </a:t>
            </a:r>
            <a:r>
              <a:rPr lang="en-US" spc="-25" dirty="0" err="1"/>
              <a:t>băm</a:t>
            </a:r>
            <a:r>
              <a:rPr lang="en-US" spc="-25" dirty="0"/>
              <a:t> </a:t>
            </a:r>
            <a:r>
              <a:rPr lang="en-US" spc="-25" dirty="0" err="1"/>
              <a:t>bằng</a:t>
            </a:r>
            <a:r>
              <a:rPr lang="en-US" spc="-25" dirty="0"/>
              <a:t> sha </a:t>
            </a:r>
            <a:r>
              <a:rPr lang="en-US" spc="-25" dirty="0" err="1"/>
              <a:t>có</a:t>
            </a:r>
            <a:r>
              <a:rPr lang="en-US" spc="-25" dirty="0"/>
              <a:t> </a:t>
            </a:r>
            <a:r>
              <a:rPr lang="en-US" spc="-25" dirty="0" err="1"/>
              <a:t>trong</a:t>
            </a:r>
            <a:r>
              <a:rPr lang="en-US" spc="-25" dirty="0"/>
              <a:t> wordlist.txt </a:t>
            </a:r>
            <a:r>
              <a:rPr lang="en-US" spc="-25" dirty="0" err="1"/>
              <a:t>không</a:t>
            </a:r>
            <a:r>
              <a:rPr lang="en-US" spc="-25" dirty="0"/>
              <a:t>.</a:t>
            </a:r>
          </a:p>
          <a:p>
            <a:pPr marL="314960" indent="-177165">
              <a:lnSpc>
                <a:spcPct val="100000"/>
              </a:lnSpc>
              <a:spcBef>
                <a:spcPts val="434"/>
              </a:spcBef>
              <a:buClr>
                <a:srgbClr val="FF0000"/>
              </a:buClr>
              <a:buFont typeface="Lucida Sans Unicode"/>
              <a:buChar char="►"/>
              <a:tabLst>
                <a:tab pos="314960" algn="l"/>
              </a:tabLst>
            </a:pPr>
            <a:endParaRPr lang="vi-VN" sz="1100" dirty="0"/>
          </a:p>
          <a:p>
            <a:pPr marL="38100" marR="575945" indent="276860">
              <a:lnSpc>
                <a:spcPct val="125299"/>
              </a:lnSpc>
              <a:buClr>
                <a:srgbClr val="FF0000"/>
              </a:buClr>
              <a:buFont typeface="Lucida Sans Unicode"/>
              <a:buChar char="►"/>
              <a:tabLst>
                <a:tab pos="314960" algn="l"/>
              </a:tabLst>
            </a:pPr>
            <a:r>
              <a:rPr lang="en-US" dirty="0" err="1"/>
              <a:t>Viết</a:t>
            </a:r>
            <a:r>
              <a:rPr lang="en-US" dirty="0"/>
              <a:t> </a:t>
            </a:r>
            <a:r>
              <a:rPr lang="en-US" dirty="0" err="1"/>
              <a:t>đoạn</a:t>
            </a:r>
            <a:r>
              <a:rPr lang="en-US" dirty="0"/>
              <a:t> code </a:t>
            </a:r>
            <a:r>
              <a:rPr lang="en-US" dirty="0" err="1"/>
              <a:t>để</a:t>
            </a:r>
            <a:r>
              <a:rPr lang="en-US" dirty="0"/>
              <a:t> </a:t>
            </a:r>
            <a:r>
              <a:rPr lang="en-US" dirty="0" err="1"/>
              <a:t>sinh</a:t>
            </a:r>
            <a:r>
              <a:rPr lang="en-US" dirty="0"/>
              <a:t> </a:t>
            </a:r>
            <a:r>
              <a:rPr lang="en-US" dirty="0" err="1"/>
              <a:t>mã</a:t>
            </a:r>
            <a:r>
              <a:rPr lang="en-US" dirty="0"/>
              <a:t> </a:t>
            </a:r>
            <a:r>
              <a:rPr lang="en-US" dirty="0" err="1"/>
              <a:t>băm</a:t>
            </a:r>
            <a:r>
              <a:rPr lang="en-US" dirty="0"/>
              <a:t> sha-256 </a:t>
            </a:r>
            <a:r>
              <a:rPr lang="en-US" dirty="0" err="1"/>
              <a:t>cho</a:t>
            </a:r>
            <a:r>
              <a:rPr lang="en-US" dirty="0"/>
              <a:t> 1 file.</a:t>
            </a:r>
          </a:p>
          <a:p>
            <a:pPr marL="38100" marR="575945" indent="276860">
              <a:lnSpc>
                <a:spcPct val="125299"/>
              </a:lnSpc>
              <a:buClr>
                <a:srgbClr val="FF0000"/>
              </a:buClr>
              <a:buFont typeface="Lucida Sans Unicode"/>
              <a:buChar char="►"/>
              <a:tabLst>
                <a:tab pos="314960" algn="l"/>
              </a:tabLst>
            </a:pPr>
            <a:endParaRPr lang="en-US" dirty="0"/>
          </a:p>
          <a:p>
            <a:pPr marL="38100" marR="575945" indent="276860">
              <a:lnSpc>
                <a:spcPct val="125299"/>
              </a:lnSpc>
              <a:buClr>
                <a:srgbClr val="FF0000"/>
              </a:buClr>
              <a:buFont typeface="Lucida Sans Unicode"/>
              <a:buChar char="►"/>
              <a:tabLst>
                <a:tab pos="314960" algn="l"/>
              </a:tabLst>
            </a:pP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Link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mã</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1400" b="0" i="0" u="none" strike="noStrike" kern="0" cap="none" spc="0" normalizeH="0" baseline="0" noProof="0" dirty="0" err="1">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nguồn</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rPr>
              <a:t> ở: </a:t>
            </a:r>
            <a:r>
              <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hlinkClick r:id="rId2"/>
              </a:rPr>
              <a:t>Project 2 Rust</a:t>
            </a:r>
            <a:endParaRPr kumimoji="0" lang="en-US" sz="1400" b="0" i="0" u="none" strike="noStrike" kern="0" cap="none" spc="0" normalizeH="0" baseline="0" noProof="0" dirty="0">
              <a:ln>
                <a:noFill/>
              </a:ln>
              <a:solidFill>
                <a:sysClr val="windowText" lastClr="000000"/>
              </a:solidFill>
              <a:effectLst/>
              <a:uLnTx/>
              <a:uFillTx/>
              <a:latin typeface="Tahoma" panose="020B0604030504040204" pitchFamily="34" charset="0"/>
              <a:ea typeface="Tahoma" panose="020B0604030504040204" pitchFamily="34" charset="0"/>
              <a:cs typeface="Tahoma" panose="020B0604030504040204" pitchFamily="34" charset="0"/>
            </a:endParaRPr>
          </a:p>
          <a:p>
            <a:pPr marL="38100" marR="575945">
              <a:lnSpc>
                <a:spcPct val="125299"/>
              </a:lnSpc>
              <a:buClr>
                <a:srgbClr val="FF0000"/>
              </a:buClr>
              <a:tabLst>
                <a:tab pos="314960" algn="l"/>
              </a:tabLst>
            </a:pPr>
            <a:endParaRPr lang="vi-VN" sz="1100" dirty="0"/>
          </a:p>
        </p:txBody>
      </p:sp>
    </p:spTree>
    <p:extLst>
      <p:ext uri="{BB962C8B-B14F-4D97-AF65-F5344CB8AC3E}">
        <p14:creationId xmlns:p14="http://schemas.microsoft.com/office/powerpoint/2010/main" val="2085031572"/>
      </p:ext>
    </p:extLst>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E6361-7859-4F59-AF1A-199447DC031F}"/>
              </a:ext>
            </a:extLst>
          </p:cNvPr>
          <p:cNvSpPr txBox="1"/>
          <p:nvPr/>
        </p:nvSpPr>
        <p:spPr>
          <a:xfrm>
            <a:off x="400050" y="663575"/>
            <a:ext cx="3810000" cy="2046714"/>
          </a:xfrm>
          <a:prstGeom prst="rect">
            <a:avLst/>
          </a:prstGeom>
          <a:noFill/>
        </p:spPr>
        <p:txBody>
          <a:bodyPr wrap="square" rtlCol="0">
            <a:spAutoFit/>
          </a:bodyPr>
          <a:lstStyle/>
          <a:p>
            <a:pPr algn="ctr"/>
            <a:r>
              <a:rPr lang="en-US" b="1" dirty="0" err="1">
                <a:latin typeface="Tahoma" panose="020B0604030504040204" pitchFamily="34" charset="0"/>
                <a:ea typeface="Tahoma" panose="020B0604030504040204" pitchFamily="34" charset="0"/>
                <a:cs typeface="Tahoma" panose="020B0604030504040204" pitchFamily="34" charset="0"/>
              </a:rPr>
              <a:t>Tài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tham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khảo</a:t>
            </a:r>
            <a:endParaRPr lang="en-US" b="1" dirty="0">
              <a:latin typeface="Tahoma" panose="020B0604030504040204" pitchFamily="34" charset="0"/>
              <a:ea typeface="Tahoma" panose="020B0604030504040204" pitchFamily="34" charset="0"/>
              <a:cs typeface="Tahoma" panose="020B0604030504040204" pitchFamily="34" charset="0"/>
            </a:endParaRPr>
          </a:p>
          <a:p>
            <a:pPr algn="ct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Sylvain </a:t>
            </a:r>
            <a:r>
              <a:rPr lang="en-US" sz="1400" dirty="0" err="1">
                <a:latin typeface="Tahoma" panose="020B0604030504040204" pitchFamily="34" charset="0"/>
                <a:ea typeface="Tahoma" panose="020B0604030504040204" pitchFamily="34" charset="0"/>
                <a:cs typeface="Tahoma" panose="020B0604030504040204" pitchFamily="34" charset="0"/>
              </a:rPr>
              <a:t>Kerkour</a:t>
            </a:r>
            <a:r>
              <a:rPr lang="en-US" sz="1400" dirty="0">
                <a:latin typeface="Tahoma" panose="020B0604030504040204" pitchFamily="34" charset="0"/>
                <a:ea typeface="Tahoma" panose="020B0604030504040204" pitchFamily="34" charset="0"/>
                <a:cs typeface="Tahoma" panose="020B0604030504040204" pitchFamily="34" charset="0"/>
              </a:rPr>
              <a:t>, Black Hat Rust.</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Tech With Tim, Rust Programming Tutorial</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marL="228600" indent="-228600" algn="l">
              <a:buAutoNum type="arabicPeriod"/>
            </a:pPr>
            <a:r>
              <a:rPr lang="en-US" sz="1400" dirty="0">
                <a:latin typeface="Tahoma" panose="020B0604030504040204" pitchFamily="34" charset="0"/>
                <a:ea typeface="Tahoma" panose="020B0604030504040204" pitchFamily="34" charset="0"/>
                <a:cs typeface="Tahoma" panose="020B0604030504040204" pitchFamily="34" charset="0"/>
              </a:rPr>
              <a:t>Let’s Get Rusty, Rust Survival Guide</a:t>
            </a:r>
          </a:p>
          <a:p>
            <a:pPr marL="228600" indent="-228600" algn="l">
              <a:buAutoNum type="arabicPeriod"/>
            </a:pPr>
            <a:endParaRPr lang="en-US" sz="1400" dirty="0">
              <a:latin typeface="Tahoma" panose="020B0604030504040204" pitchFamily="34" charset="0"/>
              <a:ea typeface="Tahoma" panose="020B0604030504040204" pitchFamily="34" charset="0"/>
              <a:cs typeface="Tahoma" panose="020B0604030504040204" pitchFamily="34" charset="0"/>
            </a:endParaRPr>
          </a:p>
          <a:p>
            <a:pPr algn="l"/>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1168400" cy="244475"/>
          </a:xfrm>
          <a:prstGeom prst="rect">
            <a:avLst/>
          </a:prstGeom>
        </p:spPr>
        <p:txBody>
          <a:bodyPr vert="horz" wrap="square" lIns="0" tIns="17145" rIns="0" bIns="0" rtlCol="0">
            <a:spAutoFit/>
          </a:bodyPr>
          <a:lstStyle/>
          <a:p>
            <a:pPr marL="12700">
              <a:lnSpc>
                <a:spcPct val="100000"/>
              </a:lnSpc>
              <a:spcBef>
                <a:spcPts val="135"/>
              </a:spcBef>
            </a:pPr>
            <a:r>
              <a:rPr spc="-10" dirty="0"/>
              <a:t>1.1</a:t>
            </a:r>
            <a:r>
              <a:rPr spc="-100" dirty="0"/>
              <a:t> </a:t>
            </a:r>
            <a:r>
              <a:rPr dirty="0"/>
              <a:t>Rust</a:t>
            </a:r>
            <a:r>
              <a:rPr spc="-95" dirty="0"/>
              <a:t> </a:t>
            </a:r>
            <a:r>
              <a:rPr spc="-20" dirty="0"/>
              <a:t>Basics</a:t>
            </a:r>
          </a:p>
        </p:txBody>
      </p:sp>
      <p:pic>
        <p:nvPicPr>
          <p:cNvPr id="4" name="Picture 3">
            <a:extLst>
              <a:ext uri="{FF2B5EF4-FFF2-40B4-BE49-F238E27FC236}">
                <a16:creationId xmlns:a16="http://schemas.microsoft.com/office/drawing/2014/main" id="{8C5BA0B1-C08E-4D1D-BDCC-080348F1BED4}"/>
              </a:ext>
            </a:extLst>
          </p:cNvPr>
          <p:cNvPicPr>
            <a:picLocks noChangeAspect="1"/>
          </p:cNvPicPr>
          <p:nvPr/>
        </p:nvPicPr>
        <p:blipFill>
          <a:blip r:embed="rId2"/>
          <a:stretch>
            <a:fillRect/>
          </a:stretch>
        </p:blipFill>
        <p:spPr>
          <a:xfrm>
            <a:off x="614362" y="455427"/>
            <a:ext cx="3381375" cy="1123950"/>
          </a:xfrm>
          <a:prstGeom prst="rect">
            <a:avLst/>
          </a:prstGeom>
        </p:spPr>
      </p:pic>
      <p:grpSp>
        <p:nvGrpSpPr>
          <p:cNvPr id="6" name="Group 5">
            <a:extLst>
              <a:ext uri="{FF2B5EF4-FFF2-40B4-BE49-F238E27FC236}">
                <a16:creationId xmlns:a16="http://schemas.microsoft.com/office/drawing/2014/main" id="{6C568EF5-3C47-4C0A-A0F4-4FEB4519CD44}"/>
              </a:ext>
            </a:extLst>
          </p:cNvPr>
          <p:cNvGrpSpPr/>
          <p:nvPr/>
        </p:nvGrpSpPr>
        <p:grpSpPr>
          <a:xfrm>
            <a:off x="476250" y="1671279"/>
            <a:ext cx="3886200" cy="1524000"/>
            <a:chOff x="476250" y="1671279"/>
            <a:chExt cx="3886200" cy="1524000"/>
          </a:xfrm>
        </p:grpSpPr>
        <p:sp>
          <p:nvSpPr>
            <p:cNvPr id="3" name="object 3"/>
            <p:cNvSpPr txBox="1"/>
            <p:nvPr/>
          </p:nvSpPr>
          <p:spPr>
            <a:xfrm>
              <a:off x="552450" y="1730375"/>
              <a:ext cx="3763010" cy="1454372"/>
            </a:xfrm>
            <a:prstGeom prst="rect">
              <a:avLst/>
            </a:prstGeom>
          </p:spPr>
          <p:txBody>
            <a:bodyPr vert="horz" wrap="square" lIns="0" tIns="6985" rIns="0" bIns="0" rtlCol="0">
              <a:spAutoFit/>
            </a:bodyPr>
            <a:lstStyle/>
            <a:p>
              <a:pPr marL="214629" marR="105410" indent="-177165">
                <a:lnSpc>
                  <a:spcPct val="102600"/>
                </a:lnSpc>
                <a:spcBef>
                  <a:spcPts val="55"/>
                </a:spcBef>
                <a:buClr>
                  <a:srgbClr val="FF0000"/>
                </a:buClr>
                <a:buFont typeface="Lucida Sans Unicode"/>
                <a:buChar char="►"/>
                <a:tabLst>
                  <a:tab pos="214629" algn="l"/>
                </a:tabLst>
              </a:pPr>
              <a:r>
                <a:rPr sz="1200" dirty="0">
                  <a:latin typeface="Tahoma"/>
                  <a:cs typeface="Tahoma"/>
                </a:rPr>
                <a:t>Giới</a:t>
              </a:r>
              <a:r>
                <a:rPr sz="1200" spc="-90" dirty="0">
                  <a:latin typeface="Tahoma"/>
                  <a:cs typeface="Tahoma"/>
                </a:rPr>
                <a:t> </a:t>
              </a:r>
              <a:r>
                <a:rPr sz="1200" spc="-20" dirty="0">
                  <a:latin typeface="Tahoma"/>
                  <a:cs typeface="Tahoma"/>
                </a:rPr>
                <a:t>thiệu</a:t>
              </a:r>
              <a:r>
                <a:rPr sz="1200" spc="-65" dirty="0">
                  <a:latin typeface="Tahoma"/>
                  <a:cs typeface="Tahoma"/>
                </a:rPr>
                <a:t> </a:t>
              </a:r>
              <a:r>
                <a:rPr sz="1200" spc="-50" dirty="0">
                  <a:latin typeface="Tahoma"/>
                  <a:cs typeface="Tahoma"/>
                </a:rPr>
                <a:t>về</a:t>
              </a:r>
              <a:r>
                <a:rPr sz="1200" spc="-40" dirty="0">
                  <a:latin typeface="Tahoma"/>
                  <a:cs typeface="Tahoma"/>
                </a:rPr>
                <a:t> </a:t>
              </a:r>
              <a:r>
                <a:rPr sz="1200" spc="-10" dirty="0">
                  <a:latin typeface="Tahoma"/>
                  <a:cs typeface="Tahoma"/>
                </a:rPr>
                <a:t>Rust:</a:t>
              </a:r>
              <a:r>
                <a:rPr sz="1200" spc="5" dirty="0">
                  <a:latin typeface="Tahoma"/>
                  <a:cs typeface="Tahoma"/>
                </a:rPr>
                <a:t> </a:t>
              </a:r>
              <a:r>
                <a:rPr sz="1200" spc="-20" dirty="0">
                  <a:latin typeface="Tahoma"/>
                  <a:cs typeface="Tahoma"/>
                </a:rPr>
                <a:t>Ngôn</a:t>
              </a:r>
              <a:r>
                <a:rPr sz="1200" spc="-65" dirty="0">
                  <a:latin typeface="Tahoma"/>
                  <a:cs typeface="Tahoma"/>
                </a:rPr>
                <a:t> </a:t>
              </a:r>
              <a:r>
                <a:rPr sz="1200" spc="-45" dirty="0">
                  <a:latin typeface="Tahoma"/>
                  <a:cs typeface="Tahoma"/>
                </a:rPr>
                <a:t>ngữ</a:t>
              </a:r>
              <a:r>
                <a:rPr sz="1200" spc="-40" dirty="0">
                  <a:latin typeface="Tahoma"/>
                  <a:cs typeface="Tahoma"/>
                </a:rPr>
                <a:t> </a:t>
              </a:r>
              <a:r>
                <a:rPr sz="1200" dirty="0">
                  <a:latin typeface="Tahoma"/>
                  <a:cs typeface="Tahoma"/>
                </a:rPr>
                <a:t>lập</a:t>
              </a:r>
              <a:r>
                <a:rPr sz="1200" spc="-65" dirty="0">
                  <a:latin typeface="Tahoma"/>
                  <a:cs typeface="Tahoma"/>
                </a:rPr>
                <a:t> </a:t>
              </a:r>
              <a:r>
                <a:rPr sz="1200" dirty="0">
                  <a:latin typeface="Tahoma"/>
                  <a:cs typeface="Tahoma"/>
                </a:rPr>
                <a:t>trình</a:t>
              </a:r>
              <a:r>
                <a:rPr sz="1200" spc="-60" dirty="0">
                  <a:latin typeface="Tahoma"/>
                  <a:cs typeface="Tahoma"/>
                </a:rPr>
                <a:t> </a:t>
              </a:r>
              <a:r>
                <a:rPr sz="1200" spc="-40" dirty="0">
                  <a:latin typeface="Tahoma"/>
                  <a:cs typeface="Tahoma"/>
                </a:rPr>
                <a:t>hệ</a:t>
              </a:r>
              <a:r>
                <a:rPr sz="1200" spc="-45" dirty="0">
                  <a:latin typeface="Tahoma"/>
                  <a:cs typeface="Tahoma"/>
                </a:rPr>
                <a:t> </a:t>
              </a:r>
              <a:r>
                <a:rPr sz="1200" spc="-30" dirty="0">
                  <a:latin typeface="Tahoma"/>
                  <a:cs typeface="Tahoma"/>
                </a:rPr>
                <a:t>thống,</a:t>
              </a:r>
              <a:r>
                <a:rPr sz="1200" spc="-60" dirty="0">
                  <a:latin typeface="Tahoma"/>
                  <a:cs typeface="Tahoma"/>
                </a:rPr>
                <a:t> </a:t>
              </a:r>
              <a:r>
                <a:rPr sz="1200" dirty="0">
                  <a:latin typeface="Tahoma"/>
                  <a:cs typeface="Tahoma"/>
                </a:rPr>
                <a:t>tập</a:t>
              </a:r>
              <a:r>
                <a:rPr sz="1200" spc="-60" dirty="0">
                  <a:latin typeface="Tahoma"/>
                  <a:cs typeface="Tahoma"/>
                </a:rPr>
                <a:t> </a:t>
              </a:r>
              <a:r>
                <a:rPr sz="1200" spc="-20" dirty="0">
                  <a:latin typeface="Tahoma"/>
                  <a:cs typeface="Tahoma"/>
                </a:rPr>
                <a:t>trung </a:t>
              </a:r>
              <a:r>
                <a:rPr sz="1200" spc="-35" dirty="0">
                  <a:latin typeface="Tahoma"/>
                  <a:cs typeface="Tahoma"/>
                </a:rPr>
                <a:t>vào</a:t>
              </a:r>
              <a:r>
                <a:rPr sz="1200" spc="-55" dirty="0">
                  <a:latin typeface="Tahoma"/>
                  <a:cs typeface="Tahoma"/>
                </a:rPr>
                <a:t> </a:t>
              </a:r>
              <a:r>
                <a:rPr sz="1200" spc="-10" dirty="0">
                  <a:latin typeface="Tahoma"/>
                  <a:cs typeface="Tahoma"/>
                </a:rPr>
                <a:t>an</a:t>
              </a:r>
              <a:r>
                <a:rPr sz="1200" spc="-75" dirty="0">
                  <a:latin typeface="Tahoma"/>
                  <a:cs typeface="Tahoma"/>
                </a:rPr>
                <a:t> </a:t>
              </a:r>
              <a:r>
                <a:rPr sz="1200" spc="-20" dirty="0">
                  <a:latin typeface="Tahoma"/>
                  <a:cs typeface="Tahoma"/>
                </a:rPr>
                <a:t>toàn,</a:t>
              </a:r>
              <a:r>
                <a:rPr sz="1200" spc="-65" dirty="0">
                  <a:latin typeface="Tahoma"/>
                  <a:cs typeface="Tahoma"/>
                </a:rPr>
                <a:t> </a:t>
              </a:r>
              <a:r>
                <a:rPr sz="1200" dirty="0">
                  <a:latin typeface="Tahoma"/>
                  <a:cs typeface="Tahoma"/>
                </a:rPr>
                <a:t>tốc</a:t>
              </a:r>
              <a:r>
                <a:rPr sz="1200" spc="-55" dirty="0">
                  <a:latin typeface="Tahoma"/>
                  <a:cs typeface="Tahoma"/>
                </a:rPr>
                <a:t> </a:t>
              </a:r>
              <a:r>
                <a:rPr sz="1200" spc="-20" dirty="0">
                  <a:latin typeface="Tahoma"/>
                  <a:cs typeface="Tahoma"/>
                </a:rPr>
                <a:t>độ</a:t>
              </a:r>
              <a:r>
                <a:rPr sz="1200" spc="-55" dirty="0">
                  <a:latin typeface="Tahoma"/>
                  <a:cs typeface="Tahoma"/>
                </a:rPr>
                <a:t> </a:t>
              </a:r>
              <a:r>
                <a:rPr sz="1200" dirty="0">
                  <a:latin typeface="Tahoma"/>
                  <a:cs typeface="Tahoma"/>
                </a:rPr>
                <a:t>và</a:t>
              </a:r>
              <a:r>
                <a:rPr sz="1200" spc="-60" dirty="0">
                  <a:latin typeface="Tahoma"/>
                  <a:cs typeface="Tahoma"/>
                </a:rPr>
                <a:t> </a:t>
              </a:r>
              <a:r>
                <a:rPr sz="1200" dirty="0">
                  <a:latin typeface="Tahoma"/>
                  <a:cs typeface="Tahoma"/>
                </a:rPr>
                <a:t>lập</a:t>
              </a:r>
              <a:r>
                <a:rPr sz="1200" spc="-55" dirty="0">
                  <a:latin typeface="Tahoma"/>
                  <a:cs typeface="Tahoma"/>
                </a:rPr>
                <a:t> </a:t>
              </a:r>
              <a:r>
                <a:rPr sz="1200" dirty="0">
                  <a:latin typeface="Tahoma"/>
                  <a:cs typeface="Tahoma"/>
                </a:rPr>
                <a:t>trình</a:t>
              </a:r>
              <a:r>
                <a:rPr sz="1200" spc="-55" dirty="0">
                  <a:latin typeface="Tahoma"/>
                  <a:cs typeface="Tahoma"/>
                </a:rPr>
                <a:t> đồng</a:t>
              </a:r>
              <a:r>
                <a:rPr sz="1200" spc="-30" dirty="0">
                  <a:latin typeface="Tahoma"/>
                  <a:cs typeface="Tahoma"/>
                </a:rPr>
                <a:t> </a:t>
              </a:r>
              <a:r>
                <a:rPr sz="1200" spc="-10" dirty="0">
                  <a:latin typeface="Tahoma"/>
                  <a:cs typeface="Tahoma"/>
                </a:rPr>
                <a:t>thời.</a:t>
              </a:r>
              <a:endParaRPr sz="1200" dirty="0">
                <a:latin typeface="Tahoma"/>
                <a:cs typeface="Tahoma"/>
              </a:endParaRPr>
            </a:p>
            <a:p>
              <a:pPr marL="215265" indent="-177165">
                <a:lnSpc>
                  <a:spcPct val="100000"/>
                </a:lnSpc>
                <a:spcBef>
                  <a:spcPts val="175"/>
                </a:spcBef>
                <a:buClr>
                  <a:srgbClr val="FF0000"/>
                </a:buClr>
                <a:buFont typeface="Lucida Sans Unicode"/>
                <a:buChar char="►"/>
                <a:tabLst>
                  <a:tab pos="215265" algn="l"/>
                </a:tabLst>
              </a:pPr>
              <a:r>
                <a:rPr sz="1200" dirty="0">
                  <a:latin typeface="Tahoma"/>
                  <a:cs typeface="Tahoma"/>
                </a:rPr>
                <a:t>Đặc</a:t>
              </a:r>
              <a:r>
                <a:rPr sz="1200" spc="-60" dirty="0">
                  <a:latin typeface="Tahoma"/>
                  <a:cs typeface="Tahoma"/>
                </a:rPr>
                <a:t> </a:t>
              </a:r>
              <a:r>
                <a:rPr sz="1200" spc="-45" dirty="0">
                  <a:latin typeface="Tahoma"/>
                  <a:cs typeface="Tahoma"/>
                </a:rPr>
                <a:t>điểm</a:t>
              </a:r>
              <a:r>
                <a:rPr sz="1200" spc="-40" dirty="0">
                  <a:latin typeface="Tahoma"/>
                  <a:cs typeface="Tahoma"/>
                </a:rPr>
                <a:t> </a:t>
              </a:r>
              <a:r>
                <a:rPr sz="1200" dirty="0">
                  <a:latin typeface="Tahoma"/>
                  <a:cs typeface="Tahoma"/>
                </a:rPr>
                <a:t>nổi</a:t>
              </a:r>
              <a:r>
                <a:rPr sz="1200" spc="-50" dirty="0">
                  <a:latin typeface="Tahoma"/>
                  <a:cs typeface="Tahoma"/>
                </a:rPr>
                <a:t> </a:t>
              </a:r>
              <a:r>
                <a:rPr sz="1200" spc="-20" dirty="0">
                  <a:latin typeface="Tahoma"/>
                  <a:cs typeface="Tahoma"/>
                </a:rPr>
                <a:t>bật:</a:t>
              </a:r>
              <a:endParaRPr sz="1200" dirty="0">
                <a:latin typeface="Tahoma"/>
                <a:cs typeface="Tahoma"/>
              </a:endParaRPr>
            </a:p>
            <a:p>
              <a:pPr marL="489584" marR="30480" lvl="1" indent="-165735">
                <a:lnSpc>
                  <a:spcPct val="100000"/>
                </a:lnSpc>
                <a:spcBef>
                  <a:spcPts val="175"/>
                </a:spcBef>
                <a:buClr>
                  <a:srgbClr val="FF0000"/>
                </a:buClr>
                <a:buFont typeface="Lucida Sans Unicode"/>
                <a:buChar char="►"/>
                <a:tabLst>
                  <a:tab pos="492125" algn="l"/>
                </a:tabLst>
              </a:pPr>
              <a:r>
                <a:rPr sz="1200" b="1" dirty="0">
                  <a:latin typeface="Arial"/>
                  <a:cs typeface="Arial"/>
                </a:rPr>
                <a:t>An</a:t>
              </a:r>
              <a:r>
                <a:rPr sz="1200" b="1" spc="15" dirty="0">
                  <a:latin typeface="Arial"/>
                  <a:cs typeface="Arial"/>
                </a:rPr>
                <a:t> </a:t>
              </a:r>
              <a:r>
                <a:rPr sz="1200" b="1" dirty="0">
                  <a:latin typeface="Arial"/>
                  <a:cs typeface="Arial"/>
                </a:rPr>
                <a:t>toàn</a:t>
              </a:r>
              <a:r>
                <a:rPr sz="1200" b="1" spc="15" dirty="0">
                  <a:latin typeface="Arial"/>
                  <a:cs typeface="Arial"/>
                </a:rPr>
                <a:t> </a:t>
              </a:r>
              <a:r>
                <a:rPr sz="1200" b="1" dirty="0">
                  <a:latin typeface="Arial"/>
                  <a:cs typeface="Arial"/>
                </a:rPr>
                <a:t>bộ</a:t>
              </a:r>
              <a:r>
                <a:rPr sz="1200" b="1" spc="15" dirty="0">
                  <a:latin typeface="Arial"/>
                  <a:cs typeface="Arial"/>
                </a:rPr>
                <a:t> </a:t>
              </a:r>
              <a:r>
                <a:rPr sz="1200" b="1" spc="-60" dirty="0">
                  <a:latin typeface="Arial"/>
                  <a:cs typeface="Arial"/>
                </a:rPr>
                <a:t>nhớ</a:t>
              </a:r>
              <a:r>
                <a:rPr sz="1200" spc="-60" dirty="0">
                  <a:latin typeface="Tahoma"/>
                  <a:cs typeface="Tahoma"/>
                </a:rPr>
                <a:t>:</a:t>
              </a:r>
              <a:r>
                <a:rPr sz="1200" spc="40" dirty="0">
                  <a:latin typeface="Tahoma"/>
                  <a:cs typeface="Tahoma"/>
                </a:rPr>
                <a:t> </a:t>
              </a:r>
              <a:r>
                <a:rPr sz="1200" dirty="0">
                  <a:latin typeface="Tahoma"/>
                  <a:cs typeface="Tahoma"/>
                </a:rPr>
                <a:t>Không</a:t>
              </a:r>
              <a:r>
                <a:rPr sz="1200" spc="-50" dirty="0">
                  <a:latin typeface="Tahoma"/>
                  <a:cs typeface="Tahoma"/>
                </a:rPr>
                <a:t> </a:t>
              </a:r>
              <a:r>
                <a:rPr sz="1200" dirty="0">
                  <a:latin typeface="Tahoma"/>
                  <a:cs typeface="Tahoma"/>
                </a:rPr>
                <a:t>có</a:t>
              </a:r>
              <a:r>
                <a:rPr sz="1200" spc="-45" dirty="0">
                  <a:latin typeface="Tahoma"/>
                  <a:cs typeface="Tahoma"/>
                </a:rPr>
                <a:t> </a:t>
              </a:r>
              <a:r>
                <a:rPr sz="1200" dirty="0">
                  <a:latin typeface="Tahoma"/>
                  <a:cs typeface="Tahoma"/>
                </a:rPr>
                <a:t>null</a:t>
              </a:r>
              <a:r>
                <a:rPr sz="1200" spc="-50" dirty="0">
                  <a:latin typeface="Tahoma"/>
                  <a:cs typeface="Tahoma"/>
                </a:rPr>
                <a:t> </a:t>
              </a:r>
              <a:r>
                <a:rPr sz="1200" spc="-30" dirty="0">
                  <a:latin typeface="Tahoma"/>
                  <a:cs typeface="Tahoma"/>
                </a:rPr>
                <a:t>pointers,</a:t>
              </a:r>
              <a:r>
                <a:rPr sz="1200" spc="-45" dirty="0">
                  <a:latin typeface="Tahoma"/>
                  <a:cs typeface="Tahoma"/>
                </a:rPr>
                <a:t> </a:t>
              </a:r>
              <a:r>
                <a:rPr sz="1200" spc="-30" dirty="0">
                  <a:latin typeface="Tahoma"/>
                  <a:cs typeface="Tahoma"/>
                </a:rPr>
                <a:t>dangling</a:t>
              </a:r>
              <a:r>
                <a:rPr sz="1200" spc="-50" dirty="0">
                  <a:latin typeface="Tahoma"/>
                  <a:cs typeface="Tahoma"/>
                </a:rPr>
                <a:t> </a:t>
              </a:r>
              <a:r>
                <a:rPr sz="1200" spc="-25" dirty="0">
                  <a:latin typeface="Tahoma"/>
                  <a:cs typeface="Tahoma"/>
                </a:rPr>
                <a:t>pointers, </a:t>
              </a:r>
              <a:r>
                <a:rPr sz="1200" spc="-10" dirty="0">
                  <a:latin typeface="Tahoma"/>
                  <a:cs typeface="Tahoma"/>
                </a:rPr>
                <a:t>data</a:t>
              </a:r>
              <a:r>
                <a:rPr sz="1200" spc="-65" dirty="0">
                  <a:latin typeface="Tahoma"/>
                  <a:cs typeface="Tahoma"/>
                </a:rPr>
                <a:t> </a:t>
              </a:r>
              <a:r>
                <a:rPr sz="1200" spc="-10" dirty="0">
                  <a:latin typeface="Tahoma"/>
                  <a:cs typeface="Tahoma"/>
                </a:rPr>
                <a:t>races.</a:t>
              </a:r>
              <a:endParaRPr sz="1200" dirty="0">
                <a:latin typeface="Tahoma"/>
                <a:cs typeface="Tahoma"/>
              </a:endParaRPr>
            </a:p>
            <a:p>
              <a:pPr marL="490220" lvl="1" indent="-165735">
                <a:lnSpc>
                  <a:spcPts val="1190"/>
                </a:lnSpc>
                <a:buClr>
                  <a:srgbClr val="FF0000"/>
                </a:buClr>
                <a:buFont typeface="Lucida Sans Unicode"/>
                <a:buChar char="►"/>
                <a:tabLst>
                  <a:tab pos="490220" algn="l"/>
                </a:tabLst>
              </a:pPr>
              <a:r>
                <a:rPr sz="1200" b="1" dirty="0">
                  <a:latin typeface="Arial"/>
                  <a:cs typeface="Arial"/>
                </a:rPr>
                <a:t>Hiệu</a:t>
              </a:r>
              <a:r>
                <a:rPr sz="1200" b="1" spc="-25" dirty="0">
                  <a:latin typeface="Arial"/>
                  <a:cs typeface="Arial"/>
                </a:rPr>
                <a:t> </a:t>
              </a:r>
              <a:r>
                <a:rPr sz="1200" b="1" spc="-10" dirty="0">
                  <a:latin typeface="Arial"/>
                  <a:cs typeface="Arial"/>
                </a:rPr>
                <a:t>suất</a:t>
              </a:r>
              <a:r>
                <a:rPr sz="1200" b="1" spc="10" dirty="0">
                  <a:latin typeface="Arial"/>
                  <a:cs typeface="Arial"/>
                </a:rPr>
                <a:t> </a:t>
              </a:r>
              <a:r>
                <a:rPr sz="1200" b="1" spc="-30" dirty="0">
                  <a:latin typeface="Arial"/>
                  <a:cs typeface="Arial"/>
                </a:rPr>
                <a:t>cao</a:t>
              </a:r>
              <a:r>
                <a:rPr sz="1200" spc="-30" dirty="0">
                  <a:latin typeface="Tahoma"/>
                  <a:cs typeface="Tahoma"/>
                </a:rPr>
                <a:t>:</a:t>
              </a:r>
              <a:r>
                <a:rPr sz="1200" spc="35" dirty="0">
                  <a:latin typeface="Tahoma"/>
                  <a:cs typeface="Tahoma"/>
                </a:rPr>
                <a:t> </a:t>
              </a:r>
              <a:r>
                <a:rPr sz="1200" spc="-20" dirty="0">
                  <a:latin typeface="Tahoma"/>
                  <a:cs typeface="Tahoma"/>
                </a:rPr>
                <a:t>Tương</a:t>
              </a:r>
              <a:r>
                <a:rPr sz="1200" spc="-50" dirty="0">
                  <a:latin typeface="Tahoma"/>
                  <a:cs typeface="Tahoma"/>
                </a:rPr>
                <a:t> </a:t>
              </a:r>
              <a:r>
                <a:rPr sz="1200" spc="-60" dirty="0">
                  <a:latin typeface="Tahoma"/>
                  <a:cs typeface="Tahoma"/>
                </a:rPr>
                <a:t>đương</a:t>
              </a:r>
              <a:r>
                <a:rPr sz="1200" spc="-20" dirty="0">
                  <a:latin typeface="Tahoma"/>
                  <a:cs typeface="Tahoma"/>
                </a:rPr>
                <a:t> </a:t>
              </a:r>
              <a:r>
                <a:rPr sz="1200" spc="-10" dirty="0">
                  <a:latin typeface="Tahoma"/>
                  <a:cs typeface="Tahoma"/>
                </a:rPr>
                <a:t>C/C++.</a:t>
              </a:r>
              <a:endParaRPr sz="1200" dirty="0">
                <a:latin typeface="Tahoma"/>
                <a:cs typeface="Tahoma"/>
              </a:endParaRPr>
            </a:p>
            <a:p>
              <a:pPr marL="490220" lvl="1" indent="-165735">
                <a:lnSpc>
                  <a:spcPts val="1200"/>
                </a:lnSpc>
                <a:buClr>
                  <a:srgbClr val="FF0000"/>
                </a:buClr>
                <a:buFont typeface="Lucida Sans Unicode"/>
                <a:buChar char="►"/>
                <a:tabLst>
                  <a:tab pos="490220" algn="l"/>
                </a:tabLst>
              </a:pPr>
              <a:r>
                <a:rPr sz="1200" b="1" dirty="0">
                  <a:latin typeface="Arial"/>
                  <a:cs typeface="Arial"/>
                </a:rPr>
                <a:t>Lập</a:t>
              </a:r>
              <a:r>
                <a:rPr sz="1200" b="1" spc="5" dirty="0">
                  <a:latin typeface="Arial"/>
                  <a:cs typeface="Arial"/>
                </a:rPr>
                <a:t> </a:t>
              </a:r>
              <a:r>
                <a:rPr sz="1200" b="1" dirty="0">
                  <a:latin typeface="Arial"/>
                  <a:cs typeface="Arial"/>
                </a:rPr>
                <a:t>trình</a:t>
              </a:r>
              <a:r>
                <a:rPr sz="1200" b="1" spc="10" dirty="0">
                  <a:latin typeface="Arial"/>
                  <a:cs typeface="Arial"/>
                </a:rPr>
                <a:t> </a:t>
              </a:r>
              <a:r>
                <a:rPr sz="1200" b="1" spc="-35" dirty="0">
                  <a:latin typeface="Arial"/>
                  <a:cs typeface="Arial"/>
                </a:rPr>
                <a:t>đồng</a:t>
              </a:r>
              <a:r>
                <a:rPr sz="1200" b="1" spc="5" dirty="0">
                  <a:latin typeface="Arial"/>
                  <a:cs typeface="Arial"/>
                </a:rPr>
                <a:t> </a:t>
              </a:r>
              <a:r>
                <a:rPr sz="1200" b="1" spc="-25" dirty="0">
                  <a:latin typeface="Arial"/>
                  <a:cs typeface="Arial"/>
                </a:rPr>
                <a:t>thời</a:t>
              </a:r>
              <a:r>
                <a:rPr sz="1200" spc="-25" dirty="0">
                  <a:latin typeface="Tahoma"/>
                  <a:cs typeface="Tahoma"/>
                </a:rPr>
                <a:t>:</a:t>
              </a:r>
              <a:r>
                <a:rPr sz="1200" spc="30" dirty="0">
                  <a:latin typeface="Tahoma"/>
                  <a:cs typeface="Tahoma"/>
                </a:rPr>
                <a:t> </a:t>
              </a:r>
              <a:r>
                <a:rPr sz="1200" dirty="0">
                  <a:latin typeface="Tahoma"/>
                  <a:cs typeface="Tahoma"/>
                </a:rPr>
                <a:t>Hỗ</a:t>
              </a:r>
              <a:r>
                <a:rPr sz="1200" spc="-55" dirty="0">
                  <a:latin typeface="Tahoma"/>
                  <a:cs typeface="Tahoma"/>
                </a:rPr>
                <a:t> </a:t>
              </a:r>
              <a:r>
                <a:rPr sz="1200" dirty="0">
                  <a:latin typeface="Tahoma"/>
                  <a:cs typeface="Tahoma"/>
                </a:rPr>
                <a:t>trợ</a:t>
              </a:r>
              <a:r>
                <a:rPr sz="1200" spc="-55" dirty="0">
                  <a:latin typeface="Tahoma"/>
                  <a:cs typeface="Tahoma"/>
                </a:rPr>
                <a:t> </a:t>
              </a:r>
              <a:r>
                <a:rPr sz="1200" dirty="0">
                  <a:latin typeface="Tahoma"/>
                  <a:cs typeface="Tahoma"/>
                </a:rPr>
                <a:t>tốt</a:t>
              </a:r>
              <a:r>
                <a:rPr sz="1200" spc="-55" dirty="0">
                  <a:latin typeface="Tahoma"/>
                  <a:cs typeface="Tahoma"/>
                </a:rPr>
                <a:t> </a:t>
              </a:r>
              <a:r>
                <a:rPr sz="1200" spc="-10" dirty="0">
                  <a:latin typeface="Tahoma"/>
                  <a:cs typeface="Tahoma"/>
                </a:rPr>
                <a:t>cho</a:t>
              </a:r>
              <a:r>
                <a:rPr sz="1200" spc="-55" dirty="0">
                  <a:latin typeface="Tahoma"/>
                  <a:cs typeface="Tahoma"/>
                </a:rPr>
                <a:t> </a:t>
              </a:r>
              <a:r>
                <a:rPr sz="1200" spc="-10" dirty="0">
                  <a:latin typeface="Tahoma"/>
                  <a:cs typeface="Tahoma"/>
                </a:rPr>
                <a:t>concurrency.</a:t>
              </a:r>
              <a:endParaRPr sz="1200" dirty="0">
                <a:latin typeface="Tahoma"/>
                <a:cs typeface="Tahoma"/>
              </a:endParaRPr>
            </a:p>
          </p:txBody>
        </p:sp>
        <p:sp>
          <p:nvSpPr>
            <p:cNvPr id="5" name="Rectangle 4">
              <a:extLst>
                <a:ext uri="{FF2B5EF4-FFF2-40B4-BE49-F238E27FC236}">
                  <a16:creationId xmlns:a16="http://schemas.microsoft.com/office/drawing/2014/main" id="{3246CC8A-2882-40C5-A0D2-0A507D80F80D}"/>
                </a:ext>
              </a:extLst>
            </p:cNvPr>
            <p:cNvSpPr/>
            <p:nvPr/>
          </p:nvSpPr>
          <p:spPr>
            <a:xfrm>
              <a:off x="476250" y="1671279"/>
              <a:ext cx="3886200" cy="152400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59954"/>
            <a:ext cx="3186429" cy="232756"/>
          </a:xfrm>
          <a:prstGeom prst="rect">
            <a:avLst/>
          </a:prstGeom>
        </p:spPr>
        <p:txBody>
          <a:bodyPr vert="horz" wrap="square" lIns="0" tIns="17145" rIns="0" bIns="0" rtlCol="0">
            <a:spAutoFit/>
          </a:bodyPr>
          <a:lstStyle/>
          <a:p>
            <a:pPr marL="12700">
              <a:lnSpc>
                <a:spcPct val="100000"/>
              </a:lnSpc>
              <a:spcBef>
                <a:spcPts val="135"/>
              </a:spcBef>
            </a:pPr>
            <a:r>
              <a:rPr spc="-30" dirty="0"/>
              <a:t>1.1.</a:t>
            </a:r>
            <a:r>
              <a:rPr lang="en-US" spc="-30" dirty="0"/>
              <a:t>0</a:t>
            </a:r>
            <a:r>
              <a:rPr spc="-45" dirty="0"/>
              <a:t> </a:t>
            </a:r>
            <a:r>
              <a:rPr lang="en-US" spc="-40" dirty="0"/>
              <a:t>Common commands</a:t>
            </a:r>
            <a:endParaRPr spc="-20" dirty="0"/>
          </a:p>
        </p:txBody>
      </p:sp>
      <p:sp>
        <p:nvSpPr>
          <p:cNvPr id="3" name="object 3"/>
          <p:cNvSpPr txBox="1"/>
          <p:nvPr/>
        </p:nvSpPr>
        <p:spPr>
          <a:xfrm>
            <a:off x="323850" y="739775"/>
            <a:ext cx="3334385" cy="2430793"/>
          </a:xfrm>
          <a:prstGeom prst="rect">
            <a:avLst/>
          </a:prstGeom>
        </p:spPr>
        <p:txBody>
          <a:bodyPr vert="horz" wrap="square" lIns="0" tIns="55244" rIns="0" bIns="0" rtlCol="0">
            <a:spAutoFit/>
          </a:bodyPr>
          <a:lstStyle/>
          <a:p>
            <a:pPr marL="314960" indent="-177165" algn="l">
              <a:spcBef>
                <a:spcPts val="434"/>
              </a:spcBef>
              <a:buClr>
                <a:srgbClr val="FF0000"/>
              </a:buClr>
              <a:buFont typeface="Lucida Sans Unicode"/>
              <a:buChar char="►"/>
              <a:tabLst>
                <a:tab pos="314960" algn="l"/>
              </a:tabLst>
            </a:pPr>
            <a:r>
              <a:rPr lang="en-US" sz="1100" dirty="0">
                <a:latin typeface="Tahoma"/>
                <a:cs typeface="Tahoma"/>
              </a:rPr>
              <a:t>Cargo </a:t>
            </a:r>
            <a:r>
              <a:rPr lang="en-US" sz="1100" dirty="0" err="1">
                <a:latin typeface="Tahoma"/>
                <a:cs typeface="Tahoma"/>
              </a:rPr>
              <a:t>được</a:t>
            </a:r>
            <a:r>
              <a:rPr lang="en-US" sz="1100" dirty="0">
                <a:latin typeface="Tahoma"/>
                <a:cs typeface="Tahoma"/>
              </a:rPr>
              <a:t> </a:t>
            </a:r>
            <a:r>
              <a:rPr lang="en-US" sz="1100" dirty="0" err="1">
                <a:latin typeface="Tahoma"/>
                <a:cs typeface="Tahoma"/>
              </a:rPr>
              <a:t>cài</a:t>
            </a:r>
            <a:r>
              <a:rPr lang="en-US" sz="1100" dirty="0">
                <a:latin typeface="Tahoma"/>
                <a:cs typeface="Tahoma"/>
              </a:rPr>
              <a:t> </a:t>
            </a:r>
            <a:r>
              <a:rPr lang="en-US" sz="1100" dirty="0" err="1">
                <a:latin typeface="Tahoma"/>
                <a:cs typeface="Tahoma"/>
              </a:rPr>
              <a:t>đặt</a:t>
            </a:r>
            <a:r>
              <a:rPr lang="en-US" sz="1100" dirty="0">
                <a:latin typeface="Tahoma"/>
                <a:cs typeface="Tahoma"/>
              </a:rPr>
              <a:t> </a:t>
            </a:r>
            <a:r>
              <a:rPr lang="en-US" sz="1100" dirty="0" err="1">
                <a:latin typeface="Tahoma"/>
                <a:cs typeface="Tahoma"/>
              </a:rPr>
              <a:t>cùng</a:t>
            </a:r>
            <a:r>
              <a:rPr lang="en-US" sz="1100" dirty="0">
                <a:latin typeface="Tahoma"/>
                <a:cs typeface="Tahoma"/>
              </a:rPr>
              <a:t> </a:t>
            </a:r>
            <a:r>
              <a:rPr lang="en-US" sz="1100" dirty="0" err="1">
                <a:latin typeface="Tahoma"/>
                <a:cs typeface="Tahoma"/>
              </a:rPr>
              <a:t>với</a:t>
            </a:r>
            <a:r>
              <a:rPr lang="en-US" sz="1100" dirty="0">
                <a:latin typeface="Tahoma"/>
                <a:cs typeface="Tahoma"/>
              </a:rPr>
              <a:t> Rust</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Một</a:t>
            </a:r>
            <a:r>
              <a:rPr lang="en-US" sz="1100" dirty="0">
                <a:latin typeface="Tahoma"/>
                <a:cs typeface="Tahoma"/>
              </a:rPr>
              <a:t> </a:t>
            </a:r>
            <a:r>
              <a:rPr lang="en-US" sz="1100" dirty="0" err="1">
                <a:latin typeface="Tahoma"/>
                <a:cs typeface="Tahoma"/>
              </a:rPr>
              <a:t>số</a:t>
            </a:r>
            <a:r>
              <a:rPr lang="en-US" sz="1100" dirty="0">
                <a:latin typeface="Tahoma"/>
                <a:cs typeface="Tahoma"/>
              </a:rPr>
              <a:t> </a:t>
            </a:r>
            <a:r>
              <a:rPr lang="en-US" sz="1100" dirty="0" err="1">
                <a:latin typeface="Tahoma"/>
                <a:cs typeface="Tahoma"/>
              </a:rPr>
              <a:t>câu</a:t>
            </a:r>
            <a:r>
              <a:rPr lang="en-US" sz="1100" dirty="0">
                <a:latin typeface="Tahoma"/>
                <a:cs typeface="Tahoma"/>
              </a:rPr>
              <a:t> </a:t>
            </a:r>
            <a:r>
              <a:rPr lang="en-US" sz="1100" dirty="0" err="1">
                <a:latin typeface="Tahoma"/>
                <a:cs typeface="Tahoma"/>
              </a:rPr>
              <a:t>lệnh</a:t>
            </a:r>
            <a:r>
              <a:rPr lang="en-US" sz="1100" dirty="0">
                <a:latin typeface="Tahoma"/>
                <a:cs typeface="Tahoma"/>
              </a:rPr>
              <a:t>:</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 cargo new folder</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build</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check</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run</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Cargo test</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Rustc</a:t>
            </a:r>
            <a:r>
              <a:rPr lang="en-US" sz="1100" dirty="0">
                <a:latin typeface="Tahoma"/>
                <a:cs typeface="Tahoma"/>
              </a:rPr>
              <a:t> file.rs</a:t>
            </a:r>
          </a:p>
          <a:p>
            <a:pPr marL="314960" indent="-177165" algn="l">
              <a:spcBef>
                <a:spcPts val="434"/>
              </a:spcBef>
              <a:buClr>
                <a:srgbClr val="FF0000"/>
              </a:buClr>
              <a:buFont typeface="Lucida Sans Unicode"/>
              <a:buChar char="►"/>
              <a:tabLst>
                <a:tab pos="314960" algn="l"/>
              </a:tabLst>
            </a:pPr>
            <a:r>
              <a:rPr lang="en-US" sz="1100" dirty="0" err="1">
                <a:latin typeface="Tahoma"/>
                <a:cs typeface="Tahoma"/>
              </a:rPr>
              <a:t>Rustup</a:t>
            </a:r>
            <a:r>
              <a:rPr lang="en-US" sz="1100" dirty="0">
                <a:latin typeface="Tahoma"/>
                <a:cs typeface="Tahoma"/>
              </a:rPr>
              <a:t> update</a:t>
            </a:r>
          </a:p>
          <a:p>
            <a:pPr marL="314960" indent="-177165" algn="l">
              <a:spcBef>
                <a:spcPts val="434"/>
              </a:spcBef>
              <a:buClr>
                <a:srgbClr val="FF0000"/>
              </a:buClr>
              <a:buFont typeface="Lucida Sans Unicode"/>
              <a:buChar char="►"/>
              <a:tabLst>
                <a:tab pos="314960" algn="l"/>
              </a:tabLst>
            </a:pPr>
            <a:r>
              <a:rPr lang="en-US" sz="1100" dirty="0">
                <a:latin typeface="Tahoma"/>
                <a:cs typeface="Tahoma"/>
              </a:rPr>
              <a:t>Rust </a:t>
            </a:r>
            <a:r>
              <a:rPr lang="en-US" sz="1100" dirty="0" err="1">
                <a:latin typeface="Tahoma"/>
                <a:cs typeface="Tahoma"/>
              </a:rPr>
              <a:t>fmt</a:t>
            </a:r>
            <a:r>
              <a:rPr lang="en-US" sz="1100" dirty="0">
                <a:latin typeface="Tahoma"/>
                <a:cs typeface="Tahoma"/>
              </a:rPr>
              <a:t> file.rs</a:t>
            </a:r>
          </a:p>
          <a:p>
            <a:pPr marL="314960" indent="-177165" algn="l">
              <a:spcBef>
                <a:spcPts val="434"/>
              </a:spcBef>
              <a:buClr>
                <a:srgbClr val="FF0000"/>
              </a:buClr>
              <a:buFont typeface="Lucida Sans Unicode"/>
              <a:buChar char="►"/>
              <a:tabLst>
                <a:tab pos="314960" algn="l"/>
              </a:tabLst>
            </a:pPr>
            <a:endParaRPr sz="1100" dirty="0">
              <a:latin typeface="Tahoma"/>
              <a:cs typeface="Tahoma"/>
            </a:endParaRP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1.1.1</a:t>
            </a:r>
            <a:r>
              <a:rPr spc="-45" dirty="0"/>
              <a:t> </a:t>
            </a:r>
            <a:r>
              <a:rPr spc="-40" dirty="0"/>
              <a:t>Variables</a:t>
            </a:r>
            <a:r>
              <a:rPr spc="-45" dirty="0"/>
              <a:t> </a:t>
            </a:r>
            <a:r>
              <a:rPr dirty="0"/>
              <a:t>in</a:t>
            </a:r>
            <a:r>
              <a:rPr spc="-45" dirty="0"/>
              <a:t> </a:t>
            </a:r>
            <a:r>
              <a:rPr spc="-20" dirty="0"/>
              <a:t>Rust</a:t>
            </a:r>
          </a:p>
        </p:txBody>
      </p:sp>
      <p:sp>
        <p:nvSpPr>
          <p:cNvPr id="3" name="object 3"/>
          <p:cNvSpPr txBox="1"/>
          <p:nvPr/>
        </p:nvSpPr>
        <p:spPr>
          <a:xfrm>
            <a:off x="323850" y="739775"/>
            <a:ext cx="3334385" cy="624272"/>
          </a:xfrm>
          <a:prstGeom prst="rect">
            <a:avLst/>
          </a:prstGeom>
        </p:spPr>
        <p:txBody>
          <a:bodyPr vert="horz" wrap="square" lIns="0" tIns="55244" rIns="0" bIns="0" rtlCol="0">
            <a:spAutoFit/>
          </a:bodyPr>
          <a:lstStyle/>
          <a:p>
            <a:pPr marL="314960" indent="-177165" algn="l">
              <a:spcBef>
                <a:spcPts val="434"/>
              </a:spcBef>
              <a:buClr>
                <a:srgbClr val="FF0000"/>
              </a:buClr>
              <a:buFont typeface="Lucida Sans Unicode"/>
              <a:buChar char="►"/>
              <a:tabLst>
                <a:tab pos="314960" algn="l"/>
              </a:tabLst>
            </a:pPr>
            <a:r>
              <a:rPr sz="1100" dirty="0">
                <a:latin typeface="Tahoma"/>
                <a:cs typeface="Tahoma"/>
              </a:rPr>
              <a:t>Biến</a:t>
            </a:r>
            <a:r>
              <a:rPr sz="1100" spc="-55" dirty="0">
                <a:latin typeface="Tahoma"/>
                <a:cs typeface="Tahoma"/>
              </a:rPr>
              <a:t> </a:t>
            </a:r>
            <a:r>
              <a:rPr sz="1100" spc="-20" dirty="0">
                <a:latin typeface="Tahoma"/>
                <a:cs typeface="Tahoma"/>
              </a:rPr>
              <a:t>mặc</a:t>
            </a:r>
            <a:r>
              <a:rPr sz="1100" spc="-50" dirty="0">
                <a:latin typeface="Tahoma"/>
                <a:cs typeface="Tahoma"/>
              </a:rPr>
              <a:t> </a:t>
            </a:r>
            <a:r>
              <a:rPr sz="1100" spc="-25" dirty="0">
                <a:latin typeface="Tahoma"/>
                <a:cs typeface="Tahoma"/>
              </a:rPr>
              <a:t>định</a:t>
            </a:r>
            <a:r>
              <a:rPr sz="1100" spc="-50" dirty="0">
                <a:latin typeface="Tahoma"/>
                <a:cs typeface="Tahoma"/>
              </a:rPr>
              <a:t> </a:t>
            </a:r>
            <a:r>
              <a:rPr sz="1100" dirty="0">
                <a:latin typeface="Tahoma"/>
                <a:cs typeface="Tahoma"/>
              </a:rPr>
              <a:t>là</a:t>
            </a:r>
            <a:r>
              <a:rPr sz="1100" spc="-50" dirty="0">
                <a:latin typeface="Tahoma"/>
                <a:cs typeface="Tahoma"/>
              </a:rPr>
              <a:t> </a:t>
            </a:r>
            <a:r>
              <a:rPr sz="1100" b="1" spc="-25" dirty="0">
                <a:latin typeface="Arial"/>
                <a:cs typeface="Arial"/>
              </a:rPr>
              <a:t>immutable</a:t>
            </a:r>
            <a:r>
              <a:rPr sz="1100" b="1" spc="-10" dirty="0">
                <a:latin typeface="Arial"/>
                <a:cs typeface="Arial"/>
              </a:rPr>
              <a:t> </a:t>
            </a:r>
            <a:r>
              <a:rPr sz="1100" spc="-30" dirty="0">
                <a:latin typeface="Tahoma"/>
                <a:cs typeface="Tahoma"/>
              </a:rPr>
              <a:t>(không</a:t>
            </a:r>
            <a:r>
              <a:rPr sz="1100" spc="-50" dirty="0">
                <a:latin typeface="Tahoma"/>
                <a:cs typeface="Tahoma"/>
              </a:rPr>
              <a:t> </a:t>
            </a:r>
            <a:r>
              <a:rPr sz="1100" spc="-10" dirty="0">
                <a:latin typeface="Tahoma"/>
                <a:cs typeface="Tahoma"/>
              </a:rPr>
              <a:t>thể</a:t>
            </a:r>
            <a:r>
              <a:rPr sz="1100" spc="-50" dirty="0">
                <a:latin typeface="Tahoma"/>
                <a:cs typeface="Tahoma"/>
              </a:rPr>
              <a:t> </a:t>
            </a:r>
            <a:r>
              <a:rPr sz="1100" spc="-20" dirty="0">
                <a:latin typeface="Tahoma"/>
                <a:cs typeface="Tahoma"/>
              </a:rPr>
              <a:t>thay</a:t>
            </a:r>
            <a:r>
              <a:rPr sz="1100" spc="-50" dirty="0">
                <a:latin typeface="Tahoma"/>
                <a:cs typeface="Tahoma"/>
              </a:rPr>
              <a:t> </a:t>
            </a:r>
            <a:r>
              <a:rPr sz="1100" spc="-10" dirty="0">
                <a:latin typeface="Tahoma"/>
                <a:cs typeface="Tahoma"/>
              </a:rPr>
              <a:t>đổi).</a:t>
            </a:r>
            <a:endParaRPr sz="1100" dirty="0">
              <a:latin typeface="Tahoma"/>
              <a:cs typeface="Tahoma"/>
            </a:endParaRPr>
          </a:p>
          <a:p>
            <a:pPr marL="38100" marR="302895" indent="276860" algn="l">
              <a:lnSpc>
                <a:spcPct val="125299"/>
              </a:lnSpc>
              <a:buClr>
                <a:srgbClr val="FF0000"/>
              </a:buClr>
              <a:buFont typeface="Lucida Sans Unicode"/>
              <a:buChar char="►"/>
              <a:tabLst>
                <a:tab pos="314960" algn="l"/>
              </a:tabLst>
            </a:pPr>
            <a:r>
              <a:rPr sz="1100" dirty="0">
                <a:latin typeface="Tahoma"/>
                <a:cs typeface="Tahoma"/>
              </a:rPr>
              <a:t>Sử</a:t>
            </a:r>
            <a:r>
              <a:rPr sz="1100" spc="-90" dirty="0">
                <a:latin typeface="Tahoma"/>
                <a:cs typeface="Tahoma"/>
              </a:rPr>
              <a:t> </a:t>
            </a:r>
            <a:r>
              <a:rPr sz="1100" spc="-45" dirty="0">
                <a:latin typeface="Tahoma"/>
                <a:cs typeface="Tahoma"/>
              </a:rPr>
              <a:t>dụng</a:t>
            </a:r>
            <a:r>
              <a:rPr sz="1100" spc="-40" dirty="0">
                <a:latin typeface="Tahoma"/>
                <a:cs typeface="Tahoma"/>
              </a:rPr>
              <a:t> </a:t>
            </a:r>
            <a:r>
              <a:rPr sz="1100" dirty="0">
                <a:latin typeface="Calibri"/>
                <a:cs typeface="Calibri"/>
              </a:rPr>
              <a:t>mut</a:t>
            </a:r>
            <a:r>
              <a:rPr sz="1100" spc="25" dirty="0">
                <a:latin typeface="Calibri"/>
                <a:cs typeface="Calibri"/>
              </a:rPr>
              <a:t> </a:t>
            </a:r>
            <a:r>
              <a:rPr sz="1100" spc="-55" dirty="0">
                <a:latin typeface="Tahoma"/>
                <a:cs typeface="Tahoma"/>
              </a:rPr>
              <a:t>để</a:t>
            </a:r>
            <a:r>
              <a:rPr sz="1100" spc="-35" dirty="0">
                <a:latin typeface="Tahoma"/>
                <a:cs typeface="Tahoma"/>
              </a:rPr>
              <a:t> </a:t>
            </a:r>
            <a:r>
              <a:rPr sz="1100" spc="-10" dirty="0">
                <a:latin typeface="Tahoma"/>
                <a:cs typeface="Tahoma"/>
              </a:rPr>
              <a:t>khai</a:t>
            </a:r>
            <a:r>
              <a:rPr sz="1100" spc="-55" dirty="0">
                <a:latin typeface="Tahoma"/>
                <a:cs typeface="Tahoma"/>
              </a:rPr>
              <a:t> </a:t>
            </a:r>
            <a:r>
              <a:rPr sz="1100" spc="-35" dirty="0">
                <a:latin typeface="Tahoma"/>
                <a:cs typeface="Tahoma"/>
              </a:rPr>
              <a:t>báo</a:t>
            </a:r>
            <a:r>
              <a:rPr sz="1100" spc="-55" dirty="0">
                <a:latin typeface="Tahoma"/>
                <a:cs typeface="Tahoma"/>
              </a:rPr>
              <a:t> </a:t>
            </a:r>
            <a:r>
              <a:rPr sz="1100" spc="-30" dirty="0">
                <a:latin typeface="Tahoma"/>
                <a:cs typeface="Tahoma"/>
              </a:rPr>
              <a:t>biến</a:t>
            </a:r>
            <a:r>
              <a:rPr sz="1100" spc="-55" dirty="0">
                <a:latin typeface="Tahoma"/>
                <a:cs typeface="Tahoma"/>
              </a:rPr>
              <a:t> </a:t>
            </a:r>
            <a:r>
              <a:rPr sz="1100" dirty="0">
                <a:latin typeface="Tahoma"/>
                <a:cs typeface="Tahoma"/>
              </a:rPr>
              <a:t>có</a:t>
            </a:r>
            <a:r>
              <a:rPr sz="1100" spc="-60" dirty="0">
                <a:latin typeface="Tahoma"/>
                <a:cs typeface="Tahoma"/>
              </a:rPr>
              <a:t> </a:t>
            </a:r>
            <a:r>
              <a:rPr sz="1100" spc="-10" dirty="0">
                <a:latin typeface="Tahoma"/>
                <a:cs typeface="Tahoma"/>
              </a:rPr>
              <a:t>thể</a:t>
            </a:r>
            <a:r>
              <a:rPr sz="1100" spc="-55" dirty="0">
                <a:latin typeface="Tahoma"/>
                <a:cs typeface="Tahoma"/>
              </a:rPr>
              <a:t> </a:t>
            </a:r>
            <a:r>
              <a:rPr sz="1100" spc="-20" dirty="0">
                <a:latin typeface="Tahoma"/>
                <a:cs typeface="Tahoma"/>
              </a:rPr>
              <a:t>thay</a:t>
            </a:r>
            <a:r>
              <a:rPr sz="1100" spc="-60" dirty="0">
                <a:latin typeface="Tahoma"/>
                <a:cs typeface="Tahoma"/>
              </a:rPr>
              <a:t> </a:t>
            </a:r>
            <a:r>
              <a:rPr sz="1100" spc="-35" dirty="0">
                <a:latin typeface="Tahoma"/>
                <a:cs typeface="Tahoma"/>
              </a:rPr>
              <a:t>đổi.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a:t>
            </a:r>
            <a:r>
              <a:rPr sz="1100" spc="-10" dirty="0" err="1">
                <a:latin typeface="Tahoma"/>
                <a:cs typeface="Tahoma"/>
              </a:rPr>
              <a:t>biến</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7E686946-16CD-41A0-8831-24B6B86DDE34}"/>
              </a:ext>
            </a:extLst>
          </p:cNvPr>
          <p:cNvPicPr>
            <a:picLocks noChangeAspect="1"/>
          </p:cNvPicPr>
          <p:nvPr/>
        </p:nvPicPr>
        <p:blipFill>
          <a:blip r:embed="rId2"/>
          <a:stretch>
            <a:fillRect/>
          </a:stretch>
        </p:blipFill>
        <p:spPr>
          <a:xfrm>
            <a:off x="323850" y="1501775"/>
            <a:ext cx="4057650" cy="863848"/>
          </a:xfrm>
          <a:prstGeom prst="rect">
            <a:avLst/>
          </a:prstGeom>
        </p:spPr>
      </p:pic>
    </p:spTree>
    <p:extLst>
      <p:ext uri="{BB962C8B-B14F-4D97-AF65-F5344CB8AC3E}">
        <p14:creationId xmlns:p14="http://schemas.microsoft.com/office/powerpoint/2010/main" val="3048157059"/>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1.1.2</a:t>
            </a:r>
            <a:r>
              <a:rPr spc="-50" dirty="0"/>
              <a:t> </a:t>
            </a:r>
            <a:r>
              <a:rPr spc="-25" dirty="0"/>
              <a:t>Constants</a:t>
            </a:r>
            <a:r>
              <a:rPr spc="-50" dirty="0"/>
              <a:t> </a:t>
            </a:r>
            <a:r>
              <a:rPr dirty="0"/>
              <a:t>in</a:t>
            </a:r>
            <a:r>
              <a:rPr spc="-45" dirty="0"/>
              <a:t> </a:t>
            </a:r>
            <a:r>
              <a:rPr spc="-20" dirty="0"/>
              <a:t>Rust</a:t>
            </a:r>
          </a:p>
        </p:txBody>
      </p:sp>
      <p:sp>
        <p:nvSpPr>
          <p:cNvPr id="3" name="object 3"/>
          <p:cNvSpPr txBox="1"/>
          <p:nvPr/>
        </p:nvSpPr>
        <p:spPr>
          <a:xfrm>
            <a:off x="321894" y="1193975"/>
            <a:ext cx="2404110" cy="832022"/>
          </a:xfrm>
          <a:prstGeom prst="rect">
            <a:avLst/>
          </a:prstGeom>
        </p:spPr>
        <p:txBody>
          <a:bodyPr vert="horz" wrap="square" lIns="0" tIns="55244" rIns="0" bIns="0" rtlCol="0">
            <a:spAutoFit/>
          </a:bodyPr>
          <a:lstStyle/>
          <a:p>
            <a:pPr marL="314960" indent="-177165">
              <a:lnSpc>
                <a:spcPct val="100000"/>
              </a:lnSpc>
              <a:spcBef>
                <a:spcPts val="434"/>
              </a:spcBef>
              <a:buClr>
                <a:srgbClr val="FF0000"/>
              </a:buClr>
              <a:buFont typeface="Lucida Sans Unicode"/>
              <a:buChar char="►"/>
              <a:tabLst>
                <a:tab pos="314960" algn="l"/>
              </a:tabLst>
            </a:pPr>
            <a:r>
              <a:rPr sz="1100" dirty="0">
                <a:latin typeface="Tahoma"/>
                <a:cs typeface="Tahoma"/>
              </a:rPr>
              <a:t>Khai</a:t>
            </a:r>
            <a:r>
              <a:rPr sz="1100" spc="-30" dirty="0">
                <a:latin typeface="Tahoma"/>
                <a:cs typeface="Tahoma"/>
              </a:rPr>
              <a:t> </a:t>
            </a:r>
            <a:r>
              <a:rPr sz="1100" spc="-35" dirty="0">
                <a:latin typeface="Tahoma"/>
                <a:cs typeface="Tahoma"/>
              </a:rPr>
              <a:t>báo</a:t>
            </a:r>
            <a:r>
              <a:rPr sz="1100" spc="-25" dirty="0">
                <a:latin typeface="Tahoma"/>
                <a:cs typeface="Tahoma"/>
              </a:rPr>
              <a:t> </a:t>
            </a:r>
            <a:r>
              <a:rPr sz="1100" spc="-45" dirty="0">
                <a:latin typeface="Tahoma"/>
                <a:cs typeface="Tahoma"/>
              </a:rPr>
              <a:t>bằng</a:t>
            </a:r>
            <a:r>
              <a:rPr sz="1100" spc="-25" dirty="0">
                <a:latin typeface="Tahoma"/>
                <a:cs typeface="Tahoma"/>
              </a:rPr>
              <a:t> </a:t>
            </a:r>
            <a:r>
              <a:rPr sz="1100" dirty="0">
                <a:latin typeface="Tahoma"/>
                <a:cs typeface="Tahoma"/>
              </a:rPr>
              <a:t>từ</a:t>
            </a:r>
            <a:r>
              <a:rPr sz="1100" spc="-25" dirty="0">
                <a:latin typeface="Tahoma"/>
                <a:cs typeface="Tahoma"/>
              </a:rPr>
              <a:t> </a:t>
            </a:r>
            <a:r>
              <a:rPr sz="1100" spc="-30" dirty="0">
                <a:latin typeface="Tahoma"/>
                <a:cs typeface="Tahoma"/>
              </a:rPr>
              <a:t>khóa</a:t>
            </a:r>
            <a:r>
              <a:rPr sz="1100" spc="-25" dirty="0">
                <a:latin typeface="Tahoma"/>
                <a:cs typeface="Tahoma"/>
              </a:rPr>
              <a:t> </a:t>
            </a:r>
            <a:r>
              <a:rPr sz="1100" spc="55" dirty="0">
                <a:latin typeface="Calibri"/>
                <a:cs typeface="Calibri"/>
              </a:rPr>
              <a:t>const</a:t>
            </a:r>
            <a:r>
              <a:rPr sz="1100" spc="55" dirty="0">
                <a:latin typeface="Tahoma"/>
                <a:cs typeface="Tahoma"/>
              </a:rPr>
              <a:t>.</a:t>
            </a:r>
            <a:endParaRPr sz="1100" dirty="0">
              <a:latin typeface="Tahoma"/>
              <a:cs typeface="Tahoma"/>
            </a:endParaRPr>
          </a:p>
          <a:p>
            <a:pPr marL="314960" indent="-177165">
              <a:lnSpc>
                <a:spcPct val="100000"/>
              </a:lnSpc>
              <a:spcBef>
                <a:spcPts val="334"/>
              </a:spcBef>
              <a:buClr>
                <a:srgbClr val="FF0000"/>
              </a:buClr>
              <a:buFont typeface="Lucida Sans Unicode"/>
              <a:buChar char="►"/>
              <a:tabLst>
                <a:tab pos="314960" algn="l"/>
              </a:tabLst>
            </a:pPr>
            <a:r>
              <a:rPr sz="1100" dirty="0">
                <a:latin typeface="Tahoma"/>
                <a:cs typeface="Tahoma"/>
              </a:rPr>
              <a:t>Phải</a:t>
            </a:r>
            <a:r>
              <a:rPr sz="1100" spc="-60" dirty="0">
                <a:latin typeface="Tahoma"/>
                <a:cs typeface="Tahoma"/>
              </a:rPr>
              <a:t> </a:t>
            </a:r>
            <a:r>
              <a:rPr sz="1100" dirty="0">
                <a:latin typeface="Tahoma"/>
                <a:cs typeface="Tahoma"/>
              </a:rPr>
              <a:t>có</a:t>
            </a:r>
            <a:r>
              <a:rPr sz="1100" spc="-55"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5" dirty="0">
                <a:latin typeface="Tahoma"/>
                <a:cs typeface="Tahoma"/>
              </a:rPr>
              <a:t> </a:t>
            </a:r>
            <a:r>
              <a:rPr sz="1100" spc="-10" dirty="0">
                <a:latin typeface="Tahoma"/>
                <a:cs typeface="Tahoma"/>
              </a:rPr>
              <a:t>liệu</a:t>
            </a:r>
            <a:r>
              <a:rPr sz="1100" spc="-55" dirty="0">
                <a:latin typeface="Tahoma"/>
                <a:cs typeface="Tahoma"/>
              </a:rPr>
              <a:t> </a:t>
            </a:r>
            <a:r>
              <a:rPr sz="1100" dirty="0">
                <a:latin typeface="Tahoma"/>
                <a:cs typeface="Tahoma"/>
              </a:rPr>
              <a:t>rõ</a:t>
            </a:r>
            <a:r>
              <a:rPr sz="1100" spc="-55" dirty="0">
                <a:latin typeface="Tahoma"/>
                <a:cs typeface="Tahoma"/>
              </a:rPr>
              <a:t> </a:t>
            </a:r>
            <a:r>
              <a:rPr sz="1100" spc="-20" dirty="0">
                <a:latin typeface="Tahoma"/>
                <a:cs typeface="Tahoma"/>
              </a:rPr>
              <a:t>ràng.</a:t>
            </a:r>
            <a:endParaRPr sz="1100" dirty="0">
              <a:latin typeface="Tahoma"/>
              <a:cs typeface="Tahoma"/>
            </a:endParaRPr>
          </a:p>
          <a:p>
            <a:pPr marL="38100" marR="534035" indent="276860">
              <a:lnSpc>
                <a:spcPct val="125299"/>
              </a:lnSpc>
              <a:buClr>
                <a:srgbClr val="FF0000"/>
              </a:buClr>
              <a:buFont typeface="Lucida Sans Unicode"/>
              <a:buChar char="►"/>
              <a:tabLst>
                <a:tab pos="314960" algn="l"/>
              </a:tabLst>
            </a:pPr>
            <a:r>
              <a:rPr sz="1100" dirty="0">
                <a:latin typeface="Tahoma"/>
                <a:cs typeface="Tahoma"/>
              </a:rPr>
              <a:t>Giá</a:t>
            </a:r>
            <a:r>
              <a:rPr sz="1100" spc="-45" dirty="0">
                <a:latin typeface="Tahoma"/>
                <a:cs typeface="Tahoma"/>
              </a:rPr>
              <a:t> </a:t>
            </a:r>
            <a:r>
              <a:rPr sz="1100" dirty="0">
                <a:latin typeface="Tahoma"/>
                <a:cs typeface="Tahoma"/>
              </a:rPr>
              <a:t>trị</a:t>
            </a:r>
            <a:r>
              <a:rPr sz="1100" spc="-40" dirty="0">
                <a:latin typeface="Tahoma"/>
                <a:cs typeface="Tahoma"/>
              </a:rPr>
              <a:t> </a:t>
            </a:r>
            <a:r>
              <a:rPr sz="1100" spc="-35" dirty="0">
                <a:latin typeface="Tahoma"/>
                <a:cs typeface="Tahoma"/>
              </a:rPr>
              <a:t>không</a:t>
            </a:r>
            <a:r>
              <a:rPr sz="1100" spc="-40" dirty="0">
                <a:latin typeface="Tahoma"/>
                <a:cs typeface="Tahoma"/>
              </a:rPr>
              <a:t> </a:t>
            </a:r>
            <a:r>
              <a:rPr sz="1100" spc="-10" dirty="0">
                <a:latin typeface="Tahoma"/>
                <a:cs typeface="Tahoma"/>
              </a:rPr>
              <a:t>thể</a:t>
            </a:r>
            <a:r>
              <a:rPr sz="1100" spc="-40" dirty="0">
                <a:latin typeface="Tahoma"/>
                <a:cs typeface="Tahoma"/>
              </a:rPr>
              <a:t> </a:t>
            </a:r>
            <a:r>
              <a:rPr sz="1100" spc="-20" dirty="0">
                <a:latin typeface="Tahoma"/>
                <a:cs typeface="Tahoma"/>
              </a:rPr>
              <a:t>thay</a:t>
            </a:r>
            <a:r>
              <a:rPr sz="1100" spc="-40" dirty="0">
                <a:latin typeface="Tahoma"/>
                <a:cs typeface="Tahoma"/>
              </a:rPr>
              <a:t> </a:t>
            </a:r>
            <a:r>
              <a:rPr sz="1100" spc="-45" dirty="0">
                <a:latin typeface="Tahoma"/>
                <a:cs typeface="Tahoma"/>
              </a:rPr>
              <a:t>đổi. </a:t>
            </a:r>
            <a:r>
              <a:rPr sz="1100" dirty="0">
                <a:latin typeface="Tahoma"/>
                <a:cs typeface="Tahoma"/>
              </a:rPr>
              <a:t>Ví</a:t>
            </a:r>
            <a:r>
              <a:rPr sz="1100" spc="-15"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5" dirty="0">
                <a:latin typeface="Tahoma"/>
                <a:cs typeface="Tahoma"/>
              </a:rPr>
              <a:t> </a:t>
            </a:r>
            <a:r>
              <a:rPr sz="1100" spc="-45" dirty="0">
                <a:latin typeface="Tahoma"/>
                <a:cs typeface="Tahoma"/>
              </a:rPr>
              <a:t>hằng</a:t>
            </a:r>
            <a:r>
              <a:rPr sz="1100" spc="-10" dirty="0">
                <a:latin typeface="Tahoma"/>
                <a:cs typeface="Tahoma"/>
              </a:rPr>
              <a:t> </a:t>
            </a:r>
            <a:r>
              <a:rPr sz="1100" spc="-25" dirty="0" err="1">
                <a:latin typeface="Tahoma"/>
                <a:cs typeface="Tahoma"/>
              </a:rPr>
              <a:t>số</a:t>
            </a:r>
            <a:r>
              <a:rPr sz="1100" spc="-25" dirty="0">
                <a:latin typeface="Tahoma"/>
                <a:cs typeface="Tahoma"/>
              </a:rPr>
              <a:t>:</a:t>
            </a:r>
            <a:endParaRPr sz="1100" dirty="0">
              <a:latin typeface="Tahoma"/>
              <a:cs typeface="Tahoma"/>
            </a:endParaRPr>
          </a:p>
        </p:txBody>
      </p:sp>
      <p:pic>
        <p:nvPicPr>
          <p:cNvPr id="9" name="Picture 8">
            <a:extLst>
              <a:ext uri="{FF2B5EF4-FFF2-40B4-BE49-F238E27FC236}">
                <a16:creationId xmlns:a16="http://schemas.microsoft.com/office/drawing/2014/main" id="{D3F0EA46-E86F-4501-A763-48055788969E}"/>
              </a:ext>
            </a:extLst>
          </p:cNvPr>
          <p:cNvPicPr>
            <a:picLocks noChangeAspect="1"/>
          </p:cNvPicPr>
          <p:nvPr/>
        </p:nvPicPr>
        <p:blipFill>
          <a:blip r:embed="rId2"/>
          <a:stretch>
            <a:fillRect/>
          </a:stretch>
        </p:blipFill>
        <p:spPr>
          <a:xfrm>
            <a:off x="476250" y="2187575"/>
            <a:ext cx="3894157" cy="160034"/>
          </a:xfrm>
          <a:prstGeom prst="rect">
            <a:avLst/>
          </a:prstGeom>
        </p:spPr>
      </p:pic>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1.1.3</a:t>
            </a:r>
            <a:r>
              <a:rPr spc="-40" dirty="0"/>
              <a:t> </a:t>
            </a:r>
            <a:r>
              <a:rPr spc="-50" dirty="0"/>
              <a:t>Shadowing</a:t>
            </a:r>
            <a:r>
              <a:rPr spc="-40" dirty="0"/>
              <a:t> </a:t>
            </a:r>
            <a:r>
              <a:rPr dirty="0"/>
              <a:t>in</a:t>
            </a:r>
            <a:r>
              <a:rPr spc="-40" dirty="0"/>
              <a:t> </a:t>
            </a:r>
            <a:r>
              <a:rPr spc="-20" dirty="0"/>
              <a:t>Rust</a:t>
            </a:r>
          </a:p>
        </p:txBody>
      </p:sp>
      <p:sp>
        <p:nvSpPr>
          <p:cNvPr id="3" name="object 3"/>
          <p:cNvSpPr txBox="1"/>
          <p:nvPr/>
        </p:nvSpPr>
        <p:spPr>
          <a:xfrm>
            <a:off x="247650" y="1425575"/>
            <a:ext cx="3116580"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Khai</a:t>
            </a:r>
            <a:r>
              <a:rPr sz="1100" spc="-40" dirty="0">
                <a:latin typeface="Tahoma"/>
                <a:cs typeface="Tahoma"/>
              </a:rPr>
              <a:t> </a:t>
            </a:r>
            <a:r>
              <a:rPr sz="1100" spc="-35" dirty="0">
                <a:latin typeface="Tahoma"/>
                <a:cs typeface="Tahoma"/>
              </a:rPr>
              <a:t>báo </a:t>
            </a:r>
            <a:r>
              <a:rPr sz="1100" dirty="0">
                <a:latin typeface="Tahoma"/>
                <a:cs typeface="Tahoma"/>
              </a:rPr>
              <a:t>lại</a:t>
            </a:r>
            <a:r>
              <a:rPr sz="1100" spc="-35" dirty="0">
                <a:latin typeface="Tahoma"/>
                <a:cs typeface="Tahoma"/>
              </a:rPr>
              <a:t> </a:t>
            </a:r>
            <a:r>
              <a:rPr sz="1100" spc="-30" dirty="0">
                <a:latin typeface="Tahoma"/>
                <a:cs typeface="Tahoma"/>
              </a:rPr>
              <a:t>biến</a:t>
            </a:r>
            <a:r>
              <a:rPr sz="1100" spc="-35" dirty="0">
                <a:latin typeface="Tahoma"/>
                <a:cs typeface="Tahoma"/>
              </a:rPr>
              <a:t> </a:t>
            </a:r>
            <a:r>
              <a:rPr sz="1100" spc="-20" dirty="0">
                <a:latin typeface="Tahoma"/>
                <a:cs typeface="Tahoma"/>
              </a:rPr>
              <a:t>với</a:t>
            </a:r>
            <a:r>
              <a:rPr sz="1100" spc="-35" dirty="0">
                <a:latin typeface="Tahoma"/>
                <a:cs typeface="Tahoma"/>
              </a:rPr>
              <a:t> </a:t>
            </a:r>
            <a:r>
              <a:rPr sz="1100" spc="-45" dirty="0">
                <a:latin typeface="Tahoma"/>
                <a:cs typeface="Tahoma"/>
              </a:rPr>
              <a:t>cùng</a:t>
            </a:r>
            <a:r>
              <a:rPr sz="1100" spc="-35" dirty="0">
                <a:latin typeface="Tahoma"/>
                <a:cs typeface="Tahoma"/>
              </a:rPr>
              <a:t> </a:t>
            </a:r>
            <a:r>
              <a:rPr sz="1100" spc="-20" dirty="0">
                <a:latin typeface="Tahoma"/>
                <a:cs typeface="Tahoma"/>
              </a:rPr>
              <a:t>tên,</a:t>
            </a:r>
            <a:r>
              <a:rPr sz="1100" spc="-35" dirty="0">
                <a:latin typeface="Tahoma"/>
                <a:cs typeface="Tahoma"/>
              </a:rPr>
              <a:t> </a:t>
            </a:r>
            <a:r>
              <a:rPr sz="1100" spc="-40" dirty="0">
                <a:latin typeface="Tahoma"/>
                <a:cs typeface="Tahoma"/>
              </a:rPr>
              <a:t>che</a:t>
            </a:r>
            <a:r>
              <a:rPr sz="1100" spc="-35" dirty="0">
                <a:latin typeface="Tahoma"/>
                <a:cs typeface="Tahoma"/>
              </a:rPr>
              <a:t> </a:t>
            </a:r>
            <a:r>
              <a:rPr sz="1100" spc="-25" dirty="0">
                <a:latin typeface="Tahoma"/>
                <a:cs typeface="Tahoma"/>
              </a:rPr>
              <a:t>giấu</a:t>
            </a:r>
            <a:r>
              <a:rPr sz="1100" spc="-35" dirty="0">
                <a:latin typeface="Tahoma"/>
                <a:cs typeface="Tahoma"/>
              </a:rPr>
              <a:t> </a:t>
            </a:r>
            <a:r>
              <a:rPr sz="1100" spc="-30" dirty="0">
                <a:latin typeface="Tahoma"/>
                <a:cs typeface="Tahoma"/>
              </a:rPr>
              <a:t>biến</a:t>
            </a:r>
            <a:r>
              <a:rPr sz="1100" spc="-35" dirty="0">
                <a:latin typeface="Tahoma"/>
                <a:cs typeface="Tahoma"/>
              </a:rPr>
              <a:t> </a:t>
            </a:r>
            <a:r>
              <a:rPr sz="1100" spc="-30" dirty="0">
                <a:latin typeface="Tahoma"/>
                <a:cs typeface="Tahoma"/>
              </a:rPr>
              <a:t>cũ. </a:t>
            </a:r>
            <a:r>
              <a:rPr sz="1100" dirty="0">
                <a:latin typeface="Tahoma"/>
                <a:cs typeface="Tahoma"/>
              </a:rPr>
              <a:t>Ví</a:t>
            </a:r>
            <a:r>
              <a:rPr sz="1100" spc="-10" dirty="0">
                <a:latin typeface="Tahoma"/>
                <a:cs typeface="Tahoma"/>
              </a:rPr>
              <a:t> </a:t>
            </a:r>
            <a:r>
              <a:rPr sz="1100" dirty="0">
                <a:latin typeface="Tahoma"/>
                <a:cs typeface="Tahoma"/>
              </a:rPr>
              <a:t>dụ</a:t>
            </a:r>
            <a:r>
              <a:rPr sz="1100" spc="-10" dirty="0">
                <a:latin typeface="Tahoma"/>
                <a:cs typeface="Tahoma"/>
              </a:rPr>
              <a:t> </a:t>
            </a:r>
            <a:r>
              <a:rPr sz="1100" spc="-50" dirty="0">
                <a:latin typeface="Tahoma"/>
                <a:cs typeface="Tahoma"/>
              </a:rPr>
              <a:t>về</a:t>
            </a:r>
            <a:r>
              <a:rPr sz="1100" spc="-10" dirty="0">
                <a:latin typeface="Tahoma"/>
                <a:cs typeface="Tahoma"/>
              </a:rPr>
              <a:t> Shadowing:</a:t>
            </a:r>
            <a:endParaRPr sz="1100" dirty="0">
              <a:latin typeface="Tahoma"/>
              <a:cs typeface="Tahoma"/>
            </a:endParaRPr>
          </a:p>
        </p:txBody>
      </p:sp>
      <p:pic>
        <p:nvPicPr>
          <p:cNvPr id="5" name="Picture 4">
            <a:extLst>
              <a:ext uri="{FF2B5EF4-FFF2-40B4-BE49-F238E27FC236}">
                <a16:creationId xmlns:a16="http://schemas.microsoft.com/office/drawing/2014/main" id="{40AAF721-4CEE-4BF9-91BC-993EB3238F65}"/>
              </a:ext>
            </a:extLst>
          </p:cNvPr>
          <p:cNvPicPr>
            <a:picLocks noChangeAspect="1"/>
          </p:cNvPicPr>
          <p:nvPr/>
        </p:nvPicPr>
        <p:blipFill>
          <a:blip r:embed="rId2"/>
          <a:stretch>
            <a:fillRect/>
          </a:stretch>
        </p:blipFill>
        <p:spPr>
          <a:xfrm>
            <a:off x="247650" y="1946270"/>
            <a:ext cx="4362450" cy="301323"/>
          </a:xfrm>
          <a:prstGeom prst="rect">
            <a:avLst/>
          </a:prstGeom>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1.1.4</a:t>
            </a:r>
            <a:r>
              <a:rPr spc="-45" dirty="0"/>
              <a:t> </a:t>
            </a:r>
            <a:r>
              <a:rPr dirty="0"/>
              <a:t>Data</a:t>
            </a:r>
            <a:r>
              <a:rPr spc="-40" dirty="0"/>
              <a:t> </a:t>
            </a:r>
            <a:r>
              <a:rPr spc="-35" dirty="0"/>
              <a:t>Types</a:t>
            </a:r>
            <a:r>
              <a:rPr spc="-40" dirty="0"/>
              <a:t> </a:t>
            </a:r>
            <a:r>
              <a:rPr dirty="0"/>
              <a:t>in</a:t>
            </a:r>
            <a:r>
              <a:rPr spc="-45" dirty="0"/>
              <a:t> </a:t>
            </a:r>
            <a:r>
              <a:rPr spc="-20" dirty="0"/>
              <a:t>Rust</a:t>
            </a:r>
          </a:p>
        </p:txBody>
      </p:sp>
      <p:sp>
        <p:nvSpPr>
          <p:cNvPr id="3" name="object 3"/>
          <p:cNvSpPr txBox="1"/>
          <p:nvPr/>
        </p:nvSpPr>
        <p:spPr>
          <a:xfrm>
            <a:off x="321894" y="905407"/>
            <a:ext cx="3850004" cy="771237"/>
          </a:xfrm>
          <a:prstGeom prst="rect">
            <a:avLst/>
          </a:prstGeom>
        </p:spPr>
        <p:txBody>
          <a:bodyPr vert="horz" wrap="square" lIns="0" tIns="6985" rIns="0" bIns="0" rtlCol="0">
            <a:spAutoFit/>
          </a:bodyPr>
          <a:lstStyle/>
          <a:p>
            <a:pPr marL="314960" marR="30480" indent="-177165">
              <a:lnSpc>
                <a:spcPct val="102600"/>
              </a:lnSpc>
              <a:spcBef>
                <a:spcPts val="55"/>
              </a:spcBef>
              <a:buClr>
                <a:srgbClr val="FF0000"/>
              </a:buClr>
              <a:buFont typeface="Lucida Sans Unicode"/>
              <a:buChar char="►"/>
              <a:tabLst>
                <a:tab pos="314960" algn="l"/>
              </a:tabLst>
            </a:pPr>
            <a:r>
              <a:rPr sz="1100" dirty="0">
                <a:latin typeface="Tahoma"/>
                <a:cs typeface="Tahoma"/>
              </a:rPr>
              <a:t>Các</a:t>
            </a:r>
            <a:r>
              <a:rPr sz="1100" spc="-80" dirty="0">
                <a:latin typeface="Tahoma"/>
                <a:cs typeface="Tahoma"/>
              </a:rPr>
              <a:t> </a:t>
            </a:r>
            <a:r>
              <a:rPr sz="1100" spc="-20" dirty="0">
                <a:latin typeface="Tahoma"/>
                <a:cs typeface="Tahoma"/>
              </a:rPr>
              <a:t>kiểu</a:t>
            </a:r>
            <a:r>
              <a:rPr sz="1100" spc="-55" dirty="0">
                <a:latin typeface="Tahoma"/>
                <a:cs typeface="Tahoma"/>
              </a:rPr>
              <a:t> </a:t>
            </a:r>
            <a:r>
              <a:rPr sz="1100" spc="-30" dirty="0">
                <a:latin typeface="Tahoma"/>
                <a:cs typeface="Tahoma"/>
              </a:rPr>
              <a:t>dữ</a:t>
            </a:r>
            <a:r>
              <a:rPr sz="1100" spc="-50" dirty="0">
                <a:latin typeface="Tahoma"/>
                <a:cs typeface="Tahoma"/>
              </a:rPr>
              <a:t> </a:t>
            </a:r>
            <a:r>
              <a:rPr sz="1100" spc="-10" dirty="0">
                <a:latin typeface="Tahoma"/>
                <a:cs typeface="Tahoma"/>
              </a:rPr>
              <a:t>liệu:</a:t>
            </a:r>
            <a:r>
              <a:rPr sz="1100" spc="50" dirty="0">
                <a:latin typeface="Tahoma"/>
                <a:cs typeface="Tahoma"/>
              </a:rPr>
              <a:t> </a:t>
            </a:r>
            <a:r>
              <a:rPr sz="1100" spc="-30" dirty="0">
                <a:latin typeface="Tahoma"/>
                <a:cs typeface="Tahoma"/>
              </a:rPr>
              <a:t>số</a:t>
            </a:r>
            <a:r>
              <a:rPr sz="1100" spc="-50" dirty="0">
                <a:latin typeface="Tahoma"/>
                <a:cs typeface="Tahoma"/>
              </a:rPr>
              <a:t> </a:t>
            </a:r>
            <a:r>
              <a:rPr sz="1100" spc="-65" dirty="0">
                <a:latin typeface="Tahoma"/>
                <a:cs typeface="Tahoma"/>
              </a:rPr>
              <a:t>nguyên</a:t>
            </a:r>
            <a:r>
              <a:rPr sz="1100" spc="-20" dirty="0">
                <a:latin typeface="Tahoma"/>
                <a:cs typeface="Tahoma"/>
              </a:rPr>
              <a:t> (i32,</a:t>
            </a:r>
            <a:r>
              <a:rPr sz="1100" spc="-50" dirty="0">
                <a:latin typeface="Tahoma"/>
                <a:cs typeface="Tahoma"/>
              </a:rPr>
              <a:t> </a:t>
            </a:r>
            <a:r>
              <a:rPr sz="1100" spc="-35" dirty="0">
                <a:latin typeface="Tahoma"/>
                <a:cs typeface="Tahoma"/>
              </a:rPr>
              <a:t>u32...),</a:t>
            </a:r>
            <a:r>
              <a:rPr sz="1100" spc="-55" dirty="0">
                <a:latin typeface="Tahoma"/>
                <a:cs typeface="Tahoma"/>
              </a:rPr>
              <a:t> </a:t>
            </a:r>
            <a:r>
              <a:rPr sz="1100" spc="-30" dirty="0">
                <a:latin typeface="Tahoma"/>
                <a:cs typeface="Tahoma"/>
              </a:rPr>
              <a:t>số</a:t>
            </a:r>
            <a:r>
              <a:rPr sz="1100" spc="-50" dirty="0">
                <a:latin typeface="Tahoma"/>
                <a:cs typeface="Tahoma"/>
              </a:rPr>
              <a:t> </a:t>
            </a:r>
            <a:r>
              <a:rPr sz="1100" spc="-10" dirty="0">
                <a:latin typeface="Tahoma"/>
                <a:cs typeface="Tahoma"/>
              </a:rPr>
              <a:t>thực</a:t>
            </a:r>
            <a:r>
              <a:rPr sz="1100" spc="-50" dirty="0">
                <a:latin typeface="Tahoma"/>
                <a:cs typeface="Tahoma"/>
              </a:rPr>
              <a:t> </a:t>
            </a:r>
            <a:r>
              <a:rPr sz="1100" spc="-20" dirty="0">
                <a:latin typeface="Tahoma"/>
                <a:cs typeface="Tahoma"/>
              </a:rPr>
              <a:t>(f32,</a:t>
            </a:r>
            <a:r>
              <a:rPr sz="1100" spc="-50" dirty="0">
                <a:latin typeface="Tahoma"/>
                <a:cs typeface="Tahoma"/>
              </a:rPr>
              <a:t> </a:t>
            </a:r>
            <a:r>
              <a:rPr sz="1100" spc="-25" dirty="0">
                <a:latin typeface="Tahoma"/>
                <a:cs typeface="Tahoma"/>
              </a:rPr>
              <a:t>f64), </a:t>
            </a:r>
            <a:r>
              <a:rPr sz="1100" spc="-35" dirty="0">
                <a:latin typeface="Tahoma"/>
                <a:cs typeface="Tahoma"/>
              </a:rPr>
              <a:t>boolean</a:t>
            </a:r>
            <a:r>
              <a:rPr sz="1100" spc="-40" dirty="0">
                <a:latin typeface="Tahoma"/>
                <a:cs typeface="Tahoma"/>
              </a:rPr>
              <a:t> </a:t>
            </a:r>
            <a:r>
              <a:rPr sz="1100" spc="-10" dirty="0">
                <a:latin typeface="Tahoma"/>
                <a:cs typeface="Tahoma"/>
              </a:rPr>
              <a:t>(bool),</a:t>
            </a:r>
            <a:r>
              <a:rPr sz="1100" spc="-35" dirty="0">
                <a:latin typeface="Tahoma"/>
                <a:cs typeface="Tahoma"/>
              </a:rPr>
              <a:t> </a:t>
            </a:r>
            <a:r>
              <a:rPr sz="1100" dirty="0">
                <a:latin typeface="Tahoma"/>
                <a:cs typeface="Tahoma"/>
              </a:rPr>
              <a:t>ký</a:t>
            </a:r>
            <a:r>
              <a:rPr sz="1100" spc="-40" dirty="0">
                <a:latin typeface="Tahoma"/>
                <a:cs typeface="Tahoma"/>
              </a:rPr>
              <a:t> </a:t>
            </a:r>
            <a:r>
              <a:rPr sz="1100" dirty="0">
                <a:latin typeface="Tahoma"/>
                <a:cs typeface="Tahoma"/>
              </a:rPr>
              <a:t>tự</a:t>
            </a:r>
            <a:r>
              <a:rPr sz="1100" spc="-35" dirty="0">
                <a:latin typeface="Tahoma"/>
                <a:cs typeface="Tahoma"/>
              </a:rPr>
              <a:t> </a:t>
            </a:r>
            <a:r>
              <a:rPr sz="1100" spc="-10" dirty="0">
                <a:latin typeface="Tahoma"/>
                <a:cs typeface="Tahoma"/>
              </a:rPr>
              <a:t>(char).</a:t>
            </a:r>
            <a:endParaRPr sz="1100" dirty="0">
              <a:latin typeface="Tahoma"/>
              <a:cs typeface="Tahoma"/>
            </a:endParaRPr>
          </a:p>
          <a:p>
            <a:pPr marL="314960" indent="-177165">
              <a:lnSpc>
                <a:spcPct val="100000"/>
              </a:lnSpc>
              <a:spcBef>
                <a:spcPts val="335"/>
              </a:spcBef>
              <a:buClr>
                <a:srgbClr val="FF0000"/>
              </a:buClr>
              <a:buFont typeface="Lucida Sans Unicode"/>
              <a:buChar char="►"/>
              <a:tabLst>
                <a:tab pos="314960" algn="l"/>
              </a:tabLst>
            </a:pPr>
            <a:r>
              <a:rPr sz="1100" spc="-25" dirty="0">
                <a:latin typeface="Tahoma"/>
                <a:cs typeface="Tahoma"/>
              </a:rPr>
              <a:t>Tuple</a:t>
            </a:r>
            <a:r>
              <a:rPr sz="1100" spc="-65" dirty="0">
                <a:latin typeface="Tahoma"/>
                <a:cs typeface="Tahoma"/>
              </a:rPr>
              <a:t> </a:t>
            </a:r>
            <a:r>
              <a:rPr sz="1100" dirty="0">
                <a:latin typeface="Tahoma"/>
                <a:cs typeface="Tahoma"/>
              </a:rPr>
              <a:t>và</a:t>
            </a:r>
            <a:r>
              <a:rPr sz="1100" spc="-60" dirty="0">
                <a:latin typeface="Tahoma"/>
                <a:cs typeface="Tahoma"/>
              </a:rPr>
              <a:t> </a:t>
            </a:r>
            <a:r>
              <a:rPr sz="1100" spc="-10" dirty="0">
                <a:latin typeface="Tahoma"/>
                <a:cs typeface="Tahoma"/>
              </a:rPr>
              <a:t>Array</a:t>
            </a:r>
            <a:endParaRPr sz="1100" dirty="0">
              <a:latin typeface="Tahoma"/>
              <a:cs typeface="Tahoma"/>
            </a:endParaRPr>
          </a:p>
          <a:p>
            <a:pPr marL="38100">
              <a:lnSpc>
                <a:spcPct val="100000"/>
              </a:lnSpc>
              <a:spcBef>
                <a:spcPts val="334"/>
              </a:spcBef>
            </a:pPr>
            <a:r>
              <a:rPr sz="1100" dirty="0">
                <a:latin typeface="Tahoma"/>
                <a:cs typeface="Tahoma"/>
              </a:rPr>
              <a:t>Ví</a:t>
            </a:r>
            <a:r>
              <a:rPr sz="1100" spc="-40" dirty="0">
                <a:latin typeface="Tahoma"/>
                <a:cs typeface="Tahoma"/>
              </a:rPr>
              <a:t> </a:t>
            </a:r>
            <a:r>
              <a:rPr sz="1100" dirty="0">
                <a:latin typeface="Tahoma"/>
                <a:cs typeface="Tahoma"/>
              </a:rPr>
              <a:t>dụ</a:t>
            </a:r>
            <a:r>
              <a:rPr sz="1100" spc="-35" dirty="0">
                <a:latin typeface="Tahoma"/>
                <a:cs typeface="Tahoma"/>
              </a:rPr>
              <a:t> </a:t>
            </a:r>
            <a:r>
              <a:rPr sz="1100" spc="-50" dirty="0">
                <a:latin typeface="Tahoma"/>
                <a:cs typeface="Tahoma"/>
              </a:rPr>
              <a:t>về</a:t>
            </a:r>
            <a:r>
              <a:rPr sz="1100" spc="-35" dirty="0">
                <a:latin typeface="Tahoma"/>
                <a:cs typeface="Tahoma"/>
              </a:rPr>
              <a:t> </a:t>
            </a:r>
            <a:r>
              <a:rPr sz="1100" spc="-10" dirty="0">
                <a:latin typeface="Tahoma"/>
                <a:cs typeface="Tahoma"/>
              </a:rPr>
              <a:t>các</a:t>
            </a:r>
            <a:r>
              <a:rPr sz="1100" spc="-35" dirty="0">
                <a:latin typeface="Tahoma"/>
                <a:cs typeface="Tahoma"/>
              </a:rPr>
              <a:t> </a:t>
            </a:r>
            <a:r>
              <a:rPr sz="1100" dirty="0">
                <a:latin typeface="Tahoma"/>
                <a:cs typeface="Tahoma"/>
              </a:rPr>
              <a:t>loại</a:t>
            </a:r>
            <a:r>
              <a:rPr sz="1100" spc="-35" dirty="0">
                <a:latin typeface="Tahoma"/>
                <a:cs typeface="Tahoma"/>
              </a:rPr>
              <a:t> </a:t>
            </a:r>
            <a:r>
              <a:rPr sz="1100" spc="-30" dirty="0">
                <a:latin typeface="Tahoma"/>
                <a:cs typeface="Tahoma"/>
              </a:rPr>
              <a:t>dữ</a:t>
            </a:r>
            <a:r>
              <a:rPr sz="1100" spc="-35" dirty="0">
                <a:latin typeface="Tahoma"/>
                <a:cs typeface="Tahoma"/>
              </a:rPr>
              <a:t> </a:t>
            </a:r>
            <a:r>
              <a:rPr sz="1100" spc="-10" dirty="0" err="1">
                <a:latin typeface="Tahoma"/>
                <a:cs typeface="Tahoma"/>
              </a:rPr>
              <a:t>liệu</a:t>
            </a:r>
            <a:r>
              <a:rPr sz="1100" spc="-10" dirty="0">
                <a:latin typeface="Tahoma"/>
                <a:cs typeface="Tahoma"/>
              </a:rPr>
              <a:t>:</a:t>
            </a:r>
            <a:endParaRPr sz="1100" dirty="0">
              <a:latin typeface="Tahoma"/>
              <a:cs typeface="Tahoma"/>
            </a:endParaRPr>
          </a:p>
        </p:txBody>
      </p:sp>
      <p:pic>
        <p:nvPicPr>
          <p:cNvPr id="5" name="Picture 4">
            <a:extLst>
              <a:ext uri="{FF2B5EF4-FFF2-40B4-BE49-F238E27FC236}">
                <a16:creationId xmlns:a16="http://schemas.microsoft.com/office/drawing/2014/main" id="{2D461897-D8C1-41B0-85EB-E5923FC5732D}"/>
              </a:ext>
            </a:extLst>
          </p:cNvPr>
          <p:cNvPicPr>
            <a:picLocks noChangeAspect="1"/>
          </p:cNvPicPr>
          <p:nvPr/>
        </p:nvPicPr>
        <p:blipFill>
          <a:blip r:embed="rId2"/>
          <a:stretch>
            <a:fillRect/>
          </a:stretch>
        </p:blipFill>
        <p:spPr>
          <a:xfrm>
            <a:off x="400050" y="1791379"/>
            <a:ext cx="4210050" cy="1066753"/>
          </a:xfrm>
          <a:prstGeom prst="rect">
            <a:avLst/>
          </a:prstGeom>
        </p:spPr>
      </p:pic>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145" rIns="0" bIns="0" rtlCol="0">
            <a:spAutoFit/>
          </a:bodyPr>
          <a:lstStyle/>
          <a:p>
            <a:pPr marL="12700">
              <a:lnSpc>
                <a:spcPct val="100000"/>
              </a:lnSpc>
              <a:spcBef>
                <a:spcPts val="135"/>
              </a:spcBef>
            </a:pPr>
            <a:r>
              <a:rPr spc="-30" dirty="0"/>
              <a:t>1.1.5</a:t>
            </a:r>
            <a:r>
              <a:rPr spc="-55" dirty="0"/>
              <a:t> </a:t>
            </a:r>
            <a:r>
              <a:rPr spc="-35" dirty="0"/>
              <a:t>Console</a:t>
            </a:r>
            <a:r>
              <a:rPr spc="-55" dirty="0"/>
              <a:t> </a:t>
            </a:r>
            <a:r>
              <a:rPr spc="-35" dirty="0"/>
              <a:t>Input</a:t>
            </a:r>
            <a:r>
              <a:rPr spc="-55" dirty="0"/>
              <a:t> </a:t>
            </a:r>
            <a:r>
              <a:rPr dirty="0"/>
              <a:t>in</a:t>
            </a:r>
            <a:r>
              <a:rPr spc="-55" dirty="0"/>
              <a:t> </a:t>
            </a:r>
            <a:r>
              <a:rPr spc="-20" dirty="0"/>
              <a:t>Rust</a:t>
            </a:r>
          </a:p>
        </p:txBody>
      </p:sp>
      <p:sp>
        <p:nvSpPr>
          <p:cNvPr id="3" name="object 3"/>
          <p:cNvSpPr txBox="1"/>
          <p:nvPr/>
        </p:nvSpPr>
        <p:spPr>
          <a:xfrm>
            <a:off x="347294" y="1152471"/>
            <a:ext cx="3376295" cy="412036"/>
          </a:xfrm>
          <a:prstGeom prst="rect">
            <a:avLst/>
          </a:prstGeom>
        </p:spPr>
        <p:txBody>
          <a:bodyPr vert="horz" wrap="square" lIns="0" tIns="12700" rIns="0" bIns="0" rtlCol="0">
            <a:spAutoFit/>
          </a:bodyPr>
          <a:lstStyle/>
          <a:p>
            <a:pPr marL="12700" marR="5080" indent="276860">
              <a:lnSpc>
                <a:spcPct val="125299"/>
              </a:lnSpc>
              <a:spcBef>
                <a:spcPts val="100"/>
              </a:spcBef>
              <a:buClr>
                <a:srgbClr val="FF0000"/>
              </a:buClr>
              <a:buFont typeface="Lucida Sans Unicode"/>
              <a:buChar char="►"/>
              <a:tabLst>
                <a:tab pos="289560" algn="l"/>
              </a:tabLst>
            </a:pPr>
            <a:r>
              <a:rPr sz="1100" dirty="0">
                <a:latin typeface="Tahoma"/>
                <a:cs typeface="Tahoma"/>
              </a:rPr>
              <a:t>Sử</a:t>
            </a:r>
            <a:r>
              <a:rPr sz="1100" spc="-30" dirty="0">
                <a:latin typeface="Tahoma"/>
                <a:cs typeface="Tahoma"/>
              </a:rPr>
              <a:t> </a:t>
            </a:r>
            <a:r>
              <a:rPr sz="1100" spc="-45" dirty="0">
                <a:latin typeface="Tahoma"/>
                <a:cs typeface="Tahoma"/>
              </a:rPr>
              <a:t>dụng</a:t>
            </a:r>
            <a:r>
              <a:rPr sz="1100" spc="-25" dirty="0">
                <a:latin typeface="Tahoma"/>
                <a:cs typeface="Tahoma"/>
              </a:rPr>
              <a:t> </a:t>
            </a:r>
            <a:r>
              <a:rPr sz="1100" spc="170" dirty="0">
                <a:latin typeface="Calibri"/>
                <a:cs typeface="Calibri"/>
              </a:rPr>
              <a:t>std::io::stdin</a:t>
            </a:r>
            <a:r>
              <a:rPr sz="1100" spc="65" dirty="0">
                <a:latin typeface="Calibri"/>
                <a:cs typeface="Calibri"/>
              </a:rPr>
              <a:t> </a:t>
            </a:r>
            <a:r>
              <a:rPr sz="1100" spc="-55" dirty="0">
                <a:latin typeface="Tahoma"/>
                <a:cs typeface="Tahoma"/>
              </a:rPr>
              <a:t>để</a:t>
            </a:r>
            <a:r>
              <a:rPr sz="1100" spc="-25" dirty="0">
                <a:latin typeface="Tahoma"/>
                <a:cs typeface="Tahoma"/>
              </a:rPr>
              <a:t> </a:t>
            </a:r>
            <a:r>
              <a:rPr sz="1100" spc="-45" dirty="0">
                <a:latin typeface="Tahoma"/>
                <a:cs typeface="Tahoma"/>
              </a:rPr>
              <a:t>nhận</a:t>
            </a:r>
            <a:r>
              <a:rPr sz="1100" spc="-30" dirty="0">
                <a:latin typeface="Tahoma"/>
                <a:cs typeface="Tahoma"/>
              </a:rPr>
              <a:t> </a:t>
            </a:r>
            <a:r>
              <a:rPr sz="1100" spc="-10" dirty="0">
                <a:latin typeface="Tahoma"/>
                <a:cs typeface="Tahoma"/>
              </a:rPr>
              <a:t>input</a:t>
            </a:r>
            <a:r>
              <a:rPr sz="1100" spc="-25" dirty="0">
                <a:latin typeface="Tahoma"/>
                <a:cs typeface="Tahoma"/>
              </a:rPr>
              <a:t> </a:t>
            </a:r>
            <a:r>
              <a:rPr sz="1100" dirty="0">
                <a:latin typeface="Tahoma"/>
                <a:cs typeface="Tahoma"/>
              </a:rPr>
              <a:t>từ</a:t>
            </a:r>
            <a:r>
              <a:rPr sz="1100" spc="-30" dirty="0">
                <a:latin typeface="Tahoma"/>
                <a:cs typeface="Tahoma"/>
              </a:rPr>
              <a:t> </a:t>
            </a:r>
            <a:r>
              <a:rPr sz="1100" spc="-45" dirty="0">
                <a:latin typeface="Tahoma"/>
                <a:cs typeface="Tahoma"/>
              </a:rPr>
              <a:t>console. </a:t>
            </a:r>
            <a:r>
              <a:rPr sz="1100" dirty="0">
                <a:latin typeface="Tahoma"/>
                <a:cs typeface="Tahoma"/>
              </a:rPr>
              <a:t>Ví</a:t>
            </a:r>
            <a:r>
              <a:rPr sz="1100" spc="-35" dirty="0">
                <a:latin typeface="Tahoma"/>
                <a:cs typeface="Tahoma"/>
              </a:rPr>
              <a:t> </a:t>
            </a:r>
            <a:r>
              <a:rPr sz="1100" dirty="0">
                <a:latin typeface="Tahoma"/>
                <a:cs typeface="Tahoma"/>
              </a:rPr>
              <a:t>dụ</a:t>
            </a:r>
            <a:r>
              <a:rPr sz="1100" spc="-30" dirty="0">
                <a:latin typeface="Tahoma"/>
                <a:cs typeface="Tahoma"/>
              </a:rPr>
              <a:t> </a:t>
            </a:r>
            <a:r>
              <a:rPr sz="1100" spc="-50" dirty="0">
                <a:latin typeface="Tahoma"/>
                <a:cs typeface="Tahoma"/>
              </a:rPr>
              <a:t>về</a:t>
            </a:r>
            <a:r>
              <a:rPr sz="1100" spc="-35" dirty="0">
                <a:latin typeface="Tahoma"/>
                <a:cs typeface="Tahoma"/>
              </a:rPr>
              <a:t> </a:t>
            </a:r>
            <a:r>
              <a:rPr sz="1100" spc="-20" dirty="0">
                <a:latin typeface="Tahoma"/>
                <a:cs typeface="Tahoma"/>
              </a:rPr>
              <a:t>đọc</a:t>
            </a:r>
            <a:r>
              <a:rPr sz="1100" spc="-30" dirty="0">
                <a:latin typeface="Tahoma"/>
                <a:cs typeface="Tahoma"/>
              </a:rPr>
              <a:t> dữ </a:t>
            </a:r>
            <a:r>
              <a:rPr sz="1100" spc="-10" dirty="0">
                <a:latin typeface="Tahoma"/>
                <a:cs typeface="Tahoma"/>
              </a:rPr>
              <a:t>liệu</a:t>
            </a:r>
            <a:r>
              <a:rPr sz="1100" spc="-35" dirty="0">
                <a:latin typeface="Tahoma"/>
                <a:cs typeface="Tahoma"/>
              </a:rPr>
              <a:t> </a:t>
            </a:r>
            <a:r>
              <a:rPr sz="1100" spc="-10" dirty="0">
                <a:latin typeface="Tahoma"/>
                <a:cs typeface="Tahoma"/>
              </a:rPr>
              <a:t>input:</a:t>
            </a:r>
            <a:endParaRPr sz="1100" dirty="0">
              <a:latin typeface="Tahoma"/>
              <a:cs typeface="Tahoma"/>
            </a:endParaRPr>
          </a:p>
        </p:txBody>
      </p:sp>
      <p:pic>
        <p:nvPicPr>
          <p:cNvPr id="5" name="Picture 4">
            <a:extLst>
              <a:ext uri="{FF2B5EF4-FFF2-40B4-BE49-F238E27FC236}">
                <a16:creationId xmlns:a16="http://schemas.microsoft.com/office/drawing/2014/main" id="{5C161D4B-AD25-4F62-A153-B0021B7B8ADE}"/>
              </a:ext>
            </a:extLst>
          </p:cNvPr>
          <p:cNvPicPr>
            <a:picLocks noChangeAspect="1"/>
          </p:cNvPicPr>
          <p:nvPr/>
        </p:nvPicPr>
        <p:blipFill>
          <a:blip r:embed="rId2"/>
          <a:stretch>
            <a:fillRect/>
          </a:stretch>
        </p:blipFill>
        <p:spPr>
          <a:xfrm>
            <a:off x="0" y="1730375"/>
            <a:ext cx="4610100" cy="629531"/>
          </a:xfrm>
          <a:prstGeom prst="rect">
            <a:avLst/>
          </a:prstGeom>
        </p:spPr>
      </p:pic>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TotalTime>
  <Words>1111</Words>
  <Application>Microsoft Office PowerPoint</Application>
  <PresentationFormat>Custom</PresentationFormat>
  <Paragraphs>121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Arial MT</vt:lpstr>
      <vt:lpstr>Calibri</vt:lpstr>
      <vt:lpstr>Lucida Sans Unicode</vt:lpstr>
      <vt:lpstr>Tahoma</vt:lpstr>
      <vt:lpstr>Office Theme</vt:lpstr>
      <vt:lpstr>PowerPoint Presentation</vt:lpstr>
      <vt:lpstr>PowerPoint Presentation</vt:lpstr>
      <vt:lpstr>1.1 Rust Basics</vt:lpstr>
      <vt:lpstr>1.1.0 Common commands</vt:lpstr>
      <vt:lpstr>1.1.1 Variables in Rust</vt:lpstr>
      <vt:lpstr>1.1.2 Constants in Rust</vt:lpstr>
      <vt:lpstr>1.1.3 Shadowing in Rust</vt:lpstr>
      <vt:lpstr>1.1.4 Data Types in Rust</vt:lpstr>
      <vt:lpstr>1.1.5 Console Input in Rust</vt:lpstr>
      <vt:lpstr>1.1.6 Arithmetic and Type Casting in Rust</vt:lpstr>
      <vt:lpstr>1.1.7 Condition If Else in Rust</vt:lpstr>
      <vt:lpstr>1.1.8 Functions in Rust</vt:lpstr>
      <vt:lpstr>1.1.9 Expressions and Statements in Rust</vt:lpstr>
      <vt:lpstr>1.1.10 Heap and Stack in Rust</vt:lpstr>
      <vt:lpstr>1.2 Types of Attacks</vt:lpstr>
      <vt:lpstr>1.2.1 Phases of an Attack</vt:lpstr>
      <vt:lpstr>1.2.2 Profiles of Attackers</vt:lpstr>
      <vt:lpstr>1.2.3 Rust Error Handling</vt:lpstr>
      <vt:lpstr>1.2.4 Reading Files in Rust</vt:lpstr>
      <vt:lpstr>1.2.5 Lifetime Annotation</vt:lpstr>
      <vt:lpstr>1.2.5 Lifetime Annotation</vt:lpstr>
      <vt:lpstr>1.2.6 Rc (Reference Counting)</vt:lpstr>
      <vt:lpstr>1.2.7 Arc (Atomic Reference Counting)</vt:lpstr>
      <vt:lpstr>2.0 Practice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PROJECT 2 - Chủ đề: Ngôn ngữ Rust và Bảo mật</dc:title>
  <dc:creator>Giảng viên hướng dẫn: Nguyễn Đức Toàn  Sinh viên: Phạm Đặng Tấn Dũng  Mã số sinh viên: 20225569</dc:creator>
  <cp:lastModifiedBy>Dũng ýe</cp:lastModifiedBy>
  <cp:revision>9</cp:revision>
  <dcterms:created xsi:type="dcterms:W3CDTF">2025-03-18T22:31:56Z</dcterms:created>
  <dcterms:modified xsi:type="dcterms:W3CDTF">2025-03-19T06:18:29Z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LaTeX with Beamer class</vt:lpwstr>
  </property>
  <property fmtid="{D5CDD505-2E9C-101B-9397-08002B2CF9AE}" pid="4" name="LastSaved">
    <vt:filetime>2025-03-18T00:00:00Z</vt:filetime>
  </property>
  <property fmtid="{D5CDD505-2E9C-101B-9397-08002B2CF9AE}" pid="5" name="PTEX.FullBanner">
    <vt:lpwstr>This is LuaHBTeX, Version 1.18.0 (TeX Live 2024)</vt:lpwstr>
  </property>
  <property fmtid="{D5CDD505-2E9C-101B-9397-08002B2CF9AE}" pid="6" name="Producer">
    <vt:lpwstr>LuaTeX-1.18.0</vt:lpwstr>
  </property>
</Properties>
</file>