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Project2Rust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61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18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22713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1.1.7</a:t>
            </a:r>
            <a:r>
              <a:rPr spc="-65" dirty="0"/>
              <a:t> </a:t>
            </a:r>
            <a:r>
              <a:rPr spc="-10" dirty="0"/>
              <a:t>Condition</a:t>
            </a:r>
            <a:r>
              <a:rPr spc="-60" dirty="0"/>
              <a:t> </a:t>
            </a:r>
            <a:r>
              <a:rPr spc="-30" dirty="0"/>
              <a:t>If</a:t>
            </a:r>
            <a:r>
              <a:rPr spc="-60" dirty="0"/>
              <a:t> </a:t>
            </a:r>
            <a:r>
              <a:rPr spc="-10" dirty="0"/>
              <a:t>Else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2512"/>
            <a:ext cx="3109595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25299"/>
              </a:lnSpc>
              <a:spcBef>
                <a:spcPts val="100"/>
              </a:spcBef>
              <a:buClr>
                <a:srgbClr val="FF0000"/>
              </a:buClr>
              <a:buFont typeface="Lucida Sans Unicode"/>
              <a:buChar char="►"/>
              <a:tabLst>
                <a:tab pos="289560" algn="l"/>
              </a:tabLst>
            </a:pPr>
            <a:r>
              <a:rPr sz="1100" dirty="0">
                <a:latin typeface="Tahoma"/>
                <a:cs typeface="Tahoma"/>
              </a:rPr>
              <a:t>Câu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lệnh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điều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kiện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tương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tự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5" dirty="0">
                <a:latin typeface="Tahoma"/>
                <a:cs typeface="Tahoma"/>
              </a:rPr>
              <a:t> ngôn ngữ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khác.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12700" marR="1997075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3;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30" dirty="0">
                <a:latin typeface="Calibri"/>
                <a:cs typeface="Calibri"/>
              </a:rPr>
              <a:t>println!("condition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true");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20" dirty="0">
                <a:latin typeface="Calibri"/>
                <a:cs typeface="Calibri"/>
              </a:rPr>
              <a:t>}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25" dirty="0">
                <a:latin typeface="Calibri"/>
                <a:cs typeface="Calibri"/>
              </a:rPr>
              <a:t>else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30" dirty="0">
                <a:latin typeface="Calibri"/>
                <a:cs typeface="Calibri"/>
              </a:rPr>
              <a:t>println!("condition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false");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1.1.8</a:t>
            </a:r>
            <a:r>
              <a:rPr spc="-40" dirty="0"/>
              <a:t> </a:t>
            </a:r>
            <a:r>
              <a:rPr spc="-25" dirty="0"/>
              <a:t>Functions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144991"/>
            <a:ext cx="2331085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Khai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báo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hàm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bằng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từ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khóa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35" dirty="0">
                <a:latin typeface="Calibri"/>
                <a:cs typeface="Calibri"/>
              </a:rPr>
              <a:t>fn</a:t>
            </a:r>
            <a:r>
              <a:rPr sz="1100" spc="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 marR="514984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Hàm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trả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trị.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hàm: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</a:pPr>
            <a:r>
              <a:rPr sz="1100" spc="110" dirty="0">
                <a:latin typeface="Calibri"/>
                <a:cs typeface="Calibri"/>
              </a:rPr>
              <a:t>fn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add(x: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i32,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y: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i32)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-</a:t>
            </a:r>
            <a:r>
              <a:rPr sz="1100" spc="155" dirty="0">
                <a:latin typeface="Calibri"/>
                <a:cs typeface="Calibri"/>
              </a:rPr>
              <a:t>&gt;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i32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{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1.1.9</a:t>
            </a:r>
            <a:r>
              <a:rPr spc="-45" dirty="0"/>
              <a:t> </a:t>
            </a:r>
            <a:r>
              <a:rPr spc="-55" dirty="0"/>
              <a:t>Expressions</a:t>
            </a:r>
            <a:r>
              <a:rPr spc="-45" dirty="0"/>
              <a:t> </a:t>
            </a:r>
            <a:r>
              <a:rPr spc="-30" dirty="0"/>
              <a:t>and</a:t>
            </a:r>
            <a:r>
              <a:rPr spc="-40" dirty="0"/>
              <a:t> </a:t>
            </a:r>
            <a:r>
              <a:rPr spc="-35" dirty="0"/>
              <a:t>Statements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89035"/>
            <a:ext cx="2549525" cy="1553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b="1" spc="-90" dirty="0">
                <a:latin typeface="Arial"/>
                <a:cs typeface="Arial"/>
              </a:rPr>
              <a:t>Expressions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trả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20" dirty="0">
                <a:latin typeface="Tahoma"/>
                <a:cs typeface="Tahoma"/>
              </a:rPr>
              <a:t> trị.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b="1" spc="-20" dirty="0">
                <a:latin typeface="Arial"/>
                <a:cs typeface="Arial"/>
              </a:rPr>
              <a:t>Statements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không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giá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trị.</a:t>
            </a:r>
            <a:endParaRPr sz="1100">
              <a:latin typeface="Tahoma"/>
              <a:cs typeface="Tahoma"/>
            </a:endParaRPr>
          </a:p>
          <a:p>
            <a:pPr marL="38100" marR="514350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Khối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là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expression.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38100" marR="1776095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{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3;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expression,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semi-</a:t>
            </a:r>
            <a:r>
              <a:rPr sz="1100" spc="70" dirty="0">
                <a:latin typeface="Calibri"/>
                <a:cs typeface="Calibri"/>
              </a:rPr>
              <a:t>colon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220" dirty="0">
                <a:latin typeface="Calibri"/>
                <a:cs typeface="Calibri"/>
              </a:rPr>
              <a:t>};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1.1.10</a:t>
            </a:r>
            <a:r>
              <a:rPr spc="-55" dirty="0"/>
              <a:t> </a:t>
            </a:r>
            <a:r>
              <a:rPr spc="-30" dirty="0"/>
              <a:t>Heap</a:t>
            </a:r>
            <a:r>
              <a:rPr spc="-55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dirty="0"/>
              <a:t>Stack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27580"/>
            <a:ext cx="3640454" cy="1725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b="1" spc="-20" dirty="0">
                <a:latin typeface="Arial"/>
                <a:cs typeface="Arial"/>
              </a:rPr>
              <a:t>Stack</a:t>
            </a:r>
            <a:r>
              <a:rPr sz="1100" spc="-20" dirty="0">
                <a:latin typeface="Tahoma"/>
                <a:cs typeface="Tahoma"/>
              </a:rPr>
              <a:t>: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Lưu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trữ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kích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thước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cố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định.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b="1" spc="-10" dirty="0">
                <a:latin typeface="Arial"/>
                <a:cs typeface="Arial"/>
              </a:rPr>
              <a:t>Heap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Lưu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trữ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kích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thước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động.</a:t>
            </a:r>
            <a:endParaRPr sz="1100">
              <a:latin typeface="Tahoma"/>
              <a:cs typeface="Tahoma"/>
            </a:endParaRPr>
          </a:p>
          <a:p>
            <a:pPr marL="38100" marR="47561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10" dirty="0">
                <a:latin typeface="Tahoma"/>
                <a:cs typeface="Tahoma"/>
              </a:rPr>
              <a:t>Rust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quản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lý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bộ</a:t>
            </a:r>
            <a:r>
              <a:rPr sz="1100" spc="-45" dirty="0">
                <a:latin typeface="Tahoma"/>
                <a:cs typeface="Tahoma"/>
              </a:rPr>
              <a:t> nhớ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heap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qua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Arial"/>
                <a:cs typeface="Arial"/>
              </a:rPr>
              <a:t>ownership</a:t>
            </a:r>
            <a:r>
              <a:rPr sz="1100" spc="-6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Stack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s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5;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i32,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default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Heap</a:t>
            </a:r>
            <a:endParaRPr sz="1100">
              <a:latin typeface="Calibri"/>
              <a:cs typeface="Calibri"/>
            </a:endParaRPr>
          </a:p>
          <a:p>
            <a:pPr marL="38100" marR="3048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s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String::from("hello");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String,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dynamic </a:t>
            </a:r>
            <a:r>
              <a:rPr sz="1100" spc="130" dirty="0">
                <a:latin typeface="Calibri"/>
                <a:cs typeface="Calibri"/>
              </a:rPr>
              <a:t>size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1.2</a:t>
            </a:r>
            <a:r>
              <a:rPr spc="-75" dirty="0"/>
              <a:t> </a:t>
            </a:r>
            <a:r>
              <a:rPr spc="-35" dirty="0"/>
              <a:t>Types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412075"/>
            <a:ext cx="367411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33070" indent="-177165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spc="-35" dirty="0">
                <a:latin typeface="Arial"/>
                <a:cs typeface="Arial"/>
              </a:rPr>
              <a:t>Cyberattacks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Hành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công </a:t>
            </a:r>
            <a:r>
              <a:rPr sz="1100" spc="-35" dirty="0">
                <a:latin typeface="Tahoma"/>
                <a:cs typeface="Tahoma"/>
              </a:rPr>
              <a:t>vào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hệ </a:t>
            </a:r>
            <a:r>
              <a:rPr sz="1100" spc="-25" dirty="0">
                <a:latin typeface="Tahoma"/>
                <a:cs typeface="Tahoma"/>
              </a:rPr>
              <a:t>thống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máy </a:t>
            </a:r>
            <a:r>
              <a:rPr sz="1100" spc="-10" dirty="0">
                <a:latin typeface="Tahoma"/>
                <a:cs typeface="Tahoma"/>
              </a:rPr>
              <a:t>tính/mạng.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dirty="0">
                <a:latin typeface="Tahoma"/>
                <a:cs typeface="Tahoma"/>
              </a:rPr>
              <a:t>Mục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đích: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Gây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hại,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đánh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cắp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thông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tin,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gián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đoạn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dịch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vụ.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67" y="1005598"/>
            <a:ext cx="3980815" cy="263525"/>
          </a:xfrm>
          <a:prstGeom prst="rect">
            <a:avLst/>
          </a:prstGeom>
          <a:solidFill>
            <a:srgbClr val="FF9999"/>
          </a:solidFill>
        </p:spPr>
        <p:txBody>
          <a:bodyPr vert="horz" wrap="square" lIns="0" tIns="2857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Tahoma"/>
                <a:cs typeface="Tahoma"/>
              </a:rPr>
              <a:t>Các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loại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tấn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công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phổ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biến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1280830"/>
            <a:ext cx="3864610" cy="22225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Tấn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công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không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mục</a:t>
            </a:r>
            <a:r>
              <a:rPr sz="1100" b="1" dirty="0">
                <a:latin typeface="Arial"/>
                <a:cs typeface="Arial"/>
              </a:rPr>
              <a:t> tiêu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rõ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ràng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Do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tò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mò,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gây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thiệt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hại.</a:t>
            </a:r>
            <a:endParaRPr sz="1100">
              <a:latin typeface="Tahoma"/>
              <a:cs typeface="Tahoma"/>
            </a:endParaRPr>
          </a:p>
          <a:p>
            <a:pPr marL="214629" marR="58674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dirty="0">
                <a:latin typeface="Arial"/>
                <a:cs typeface="Arial"/>
              </a:rPr>
              <a:t>Tấn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công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chính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trị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Truyền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tải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thông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điệp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chính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trị </a:t>
            </a:r>
            <a:r>
              <a:rPr sz="1100" spc="-45" dirty="0">
                <a:latin typeface="Tahoma"/>
                <a:cs typeface="Tahoma"/>
              </a:rPr>
              <a:t>(defacement,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DoS).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20" dirty="0">
                <a:latin typeface="Arial"/>
                <a:cs typeface="Arial"/>
              </a:rPr>
              <a:t>Pentest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(Penetration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Testing)</a:t>
            </a:r>
            <a:r>
              <a:rPr sz="1100" spc="-2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Kiểm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bảo </a:t>
            </a:r>
            <a:r>
              <a:rPr sz="1100" spc="-10" dirty="0">
                <a:latin typeface="Tahoma"/>
                <a:cs typeface="Tahoma"/>
              </a:rPr>
              <a:t>mật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hệ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thống.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20" dirty="0">
                <a:latin typeface="Arial"/>
                <a:cs typeface="Arial"/>
              </a:rPr>
              <a:t>Red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Team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Mô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phỏng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45" dirty="0">
                <a:latin typeface="Tahoma"/>
                <a:cs typeface="Tahoma"/>
              </a:rPr>
              <a:t> công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thực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tế.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10" dirty="0">
                <a:latin typeface="Arial"/>
                <a:cs typeface="Arial"/>
              </a:rPr>
              <a:t>Bug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Bounty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Thưởng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cho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việc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phát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hiện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lỗ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hổng.</a:t>
            </a:r>
            <a:endParaRPr sz="1100">
              <a:latin typeface="Tahoma"/>
              <a:cs typeface="Tahoma"/>
            </a:endParaRPr>
          </a:p>
          <a:p>
            <a:pPr marL="214629" marR="62484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dirty="0">
                <a:latin typeface="Arial"/>
                <a:cs typeface="Arial"/>
              </a:rPr>
              <a:t>Tội </a:t>
            </a:r>
            <a:r>
              <a:rPr sz="1100" b="1" spc="-25" dirty="0">
                <a:latin typeface="Arial"/>
                <a:cs typeface="Arial"/>
              </a:rPr>
              <a:t>phạm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mạng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(Cybercrime)</a:t>
            </a:r>
            <a:r>
              <a:rPr sz="1100" spc="-20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Đánh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cắp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liệu, </a:t>
            </a:r>
            <a:r>
              <a:rPr sz="1100" spc="-10" dirty="0">
                <a:latin typeface="Tahoma"/>
                <a:cs typeface="Tahoma"/>
              </a:rPr>
              <a:t>ransomware...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20" dirty="0">
                <a:latin typeface="Arial"/>
                <a:cs typeface="Arial"/>
              </a:rPr>
              <a:t>Gián</a:t>
            </a:r>
            <a:r>
              <a:rPr sz="1100" b="1" spc="-25" dirty="0">
                <a:latin typeface="Arial"/>
                <a:cs typeface="Arial"/>
              </a:rPr>
              <a:t> điệp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công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nghiệp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Đánh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cắp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bí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mật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thương </a:t>
            </a:r>
            <a:r>
              <a:rPr sz="1100" spc="-20" dirty="0">
                <a:latin typeface="Tahoma"/>
                <a:cs typeface="Tahoma"/>
              </a:rPr>
              <a:t>mại.</a:t>
            </a:r>
            <a:endParaRPr sz="1100">
              <a:latin typeface="Tahoma"/>
              <a:cs typeface="Tahoma"/>
            </a:endParaRPr>
          </a:p>
          <a:p>
            <a:pPr marL="214629" marR="3683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spc="-30" dirty="0">
                <a:latin typeface="Arial"/>
                <a:cs typeface="Arial"/>
              </a:rPr>
              <a:t>Chiến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tranh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mạng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(Cyberwar)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mạng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trong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chiến </a:t>
            </a:r>
            <a:r>
              <a:rPr sz="1100" spc="-10" dirty="0">
                <a:latin typeface="Tahoma"/>
                <a:cs typeface="Tahoma"/>
              </a:rPr>
              <a:t>tranh.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1.2.1</a:t>
            </a:r>
            <a:r>
              <a:rPr spc="-70" dirty="0"/>
              <a:t> </a:t>
            </a:r>
            <a:r>
              <a:rPr spc="-35" dirty="0"/>
              <a:t>Phases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67" y="944702"/>
            <a:ext cx="3980815" cy="252095"/>
          </a:xfrm>
          <a:prstGeom prst="rect">
            <a:avLst/>
          </a:prstGeom>
          <a:solidFill>
            <a:srgbClr val="FF9999"/>
          </a:solidFill>
        </p:spPr>
        <p:txBody>
          <a:bodyPr vert="horz" wrap="square" lIns="0" tIns="171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Tahoma"/>
                <a:cs typeface="Tahoma"/>
              </a:rPr>
              <a:t>Các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giai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đoạn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của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một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cuộc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tấn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công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1208707"/>
            <a:ext cx="3852545" cy="14198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70" dirty="0">
                <a:latin typeface="Arial"/>
                <a:cs typeface="Arial"/>
              </a:rPr>
              <a:t>Reconnaissance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(Thu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thập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thông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tin)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Tìm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hiểu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mục</a:t>
            </a:r>
            <a:r>
              <a:rPr sz="1100" spc="-10" dirty="0">
                <a:latin typeface="Tahoma"/>
                <a:cs typeface="Tahoma"/>
              </a:rPr>
              <a:t> tiêu.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spc="-30" dirty="0">
                <a:latin typeface="Arial"/>
                <a:cs typeface="Arial"/>
              </a:rPr>
              <a:t>Exploitation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(Khai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thác)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Xâm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nhập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bằng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lỗ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hổng/kỹ </a:t>
            </a:r>
            <a:r>
              <a:rPr sz="1100" spc="-10" dirty="0">
                <a:latin typeface="Tahoma"/>
                <a:cs typeface="Tahoma"/>
              </a:rPr>
              <a:t>thuật </a:t>
            </a:r>
            <a:r>
              <a:rPr sz="1100" dirty="0">
                <a:latin typeface="Tahoma"/>
                <a:cs typeface="Tahoma"/>
              </a:rPr>
              <a:t>xã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hội.</a:t>
            </a:r>
            <a:endParaRPr sz="1100">
              <a:latin typeface="Tahoma"/>
              <a:cs typeface="Tahoma"/>
            </a:endParaRPr>
          </a:p>
          <a:p>
            <a:pPr marL="214629" marR="337185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b="1" spc="-10" dirty="0">
                <a:latin typeface="Arial"/>
                <a:cs typeface="Arial"/>
              </a:rPr>
              <a:t>Lateral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Movements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(Di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chuyển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bên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trong)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Mở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rộng </a:t>
            </a:r>
            <a:r>
              <a:rPr sz="1100" spc="-65" dirty="0">
                <a:latin typeface="Tahoma"/>
                <a:cs typeface="Tahoma"/>
              </a:rPr>
              <a:t>quyền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hạn.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Data </a:t>
            </a:r>
            <a:r>
              <a:rPr sz="1100" b="1" spc="-10" dirty="0">
                <a:latin typeface="Arial"/>
                <a:cs typeface="Arial"/>
              </a:rPr>
              <a:t>Exfiltration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(Trích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xuất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dữ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liệu)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Đánh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cắp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30" dirty="0">
                <a:latin typeface="Arial"/>
                <a:cs typeface="Arial"/>
              </a:rPr>
              <a:t>Clean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Up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(Dọn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dẹp)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Xóa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dấu </a:t>
            </a:r>
            <a:r>
              <a:rPr sz="1100" spc="-20" dirty="0">
                <a:latin typeface="Tahoma"/>
                <a:cs typeface="Tahoma"/>
              </a:rPr>
              <a:t>vết.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1.2.2</a:t>
            </a:r>
            <a:r>
              <a:rPr spc="-55" dirty="0"/>
              <a:t> </a:t>
            </a:r>
            <a:r>
              <a:rPr spc="-20" dirty="0"/>
              <a:t>Profiles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Attackers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867" y="1084859"/>
            <a:ext cx="3980815" cy="252095"/>
          </a:xfrm>
          <a:prstGeom prst="rect">
            <a:avLst/>
          </a:prstGeom>
          <a:solidFill>
            <a:srgbClr val="FF9999"/>
          </a:solidFill>
        </p:spPr>
        <p:txBody>
          <a:bodyPr vert="horz" wrap="square" lIns="0" tIns="1714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Tahoma"/>
                <a:cs typeface="Tahoma"/>
              </a:rPr>
              <a:t>Các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vai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trò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trong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đội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tấn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công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1348851"/>
            <a:ext cx="356044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5265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Hacker</a:t>
            </a:r>
            <a:r>
              <a:rPr sz="1100" spc="-25" dirty="0">
                <a:latin typeface="Tahoma"/>
                <a:cs typeface="Tahoma"/>
              </a:rPr>
              <a:t>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Kỹ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năng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công</a:t>
            </a:r>
            <a:r>
              <a:rPr sz="1100" spc="-20" dirty="0">
                <a:latin typeface="Tahoma"/>
                <a:cs typeface="Tahoma"/>
              </a:rPr>
              <a:t> cao.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Exploit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Writer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Phát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triển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exploits.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Developer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Xây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dựng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công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cụ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tùy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chỉnh.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System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Administrator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Quản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lý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hạ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tầng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công.</a:t>
            </a:r>
            <a:endParaRPr sz="110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Analyst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Phân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tích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liệu,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ưu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tiên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mục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tiêu.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1935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1.2.3</a:t>
            </a:r>
            <a:r>
              <a:rPr spc="-80" dirty="0"/>
              <a:t> </a:t>
            </a:r>
            <a:r>
              <a:rPr dirty="0"/>
              <a:t>Rust</a:t>
            </a:r>
            <a:r>
              <a:rPr spc="-75" dirty="0"/>
              <a:t> </a:t>
            </a:r>
            <a:r>
              <a:rPr spc="-10" dirty="0"/>
              <a:t>Error</a:t>
            </a:r>
            <a:r>
              <a:rPr spc="-75" dirty="0"/>
              <a:t> </a:t>
            </a:r>
            <a:r>
              <a:rPr spc="-25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23313"/>
            <a:ext cx="3931285" cy="17259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10" dirty="0">
                <a:latin typeface="Tahoma"/>
                <a:cs typeface="Tahoma"/>
              </a:rPr>
              <a:t>Rust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xử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lý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lỗi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rõ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ràng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toàn.</a:t>
            </a:r>
            <a:endParaRPr sz="1100">
              <a:latin typeface="Tahoma"/>
              <a:cs typeface="Tahoma"/>
            </a:endParaRPr>
          </a:p>
          <a:p>
            <a:pPr marL="314960" marR="54991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Sử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dụng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110" dirty="0">
                <a:latin typeface="Calibri"/>
                <a:cs typeface="Calibri"/>
              </a:rPr>
              <a:t>Result&lt;T,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E&gt;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biểu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diễn</a:t>
            </a:r>
            <a:r>
              <a:rPr sz="1100" spc="-20" dirty="0">
                <a:latin typeface="Tahoma"/>
                <a:cs typeface="Tahoma"/>
              </a:rPr>
              <a:t> kết </a:t>
            </a:r>
            <a:r>
              <a:rPr sz="1100" spc="-35" dirty="0">
                <a:latin typeface="Tahoma"/>
                <a:cs typeface="Tahoma"/>
              </a:rPr>
              <a:t>quả</a:t>
            </a:r>
            <a:r>
              <a:rPr sz="1100" spc="-25" dirty="0">
                <a:latin typeface="Tahoma"/>
                <a:cs typeface="Tahoma"/>
              </a:rPr>
              <a:t> (thành </a:t>
            </a:r>
            <a:r>
              <a:rPr sz="1100" spc="-10" dirty="0">
                <a:latin typeface="Tahoma"/>
                <a:cs typeface="Tahoma"/>
              </a:rPr>
              <a:t>công/thất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bại).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Sử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dụng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Box&lt;dyn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std::error::Error&gt;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10" dirty="0">
                <a:latin typeface="Calibri"/>
                <a:cs typeface="Calibri"/>
              </a:rPr>
              <a:t>fn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main()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-</a:t>
            </a:r>
            <a:r>
              <a:rPr sz="1100" spc="155" dirty="0">
                <a:latin typeface="Calibri"/>
                <a:cs typeface="Calibri"/>
              </a:rPr>
              <a:t>&gt;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Result&lt;(),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Box&lt;dyn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std::error::Error&gt;&gt;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38100" marR="1993900">
              <a:lnSpc>
                <a:spcPct val="102600"/>
              </a:lnSpc>
            </a:pP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maybe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return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error </a:t>
            </a:r>
            <a:r>
              <a:rPr sz="1100" spc="130" dirty="0">
                <a:latin typeface="Calibri"/>
                <a:cs typeface="Calibri"/>
              </a:rPr>
              <a:t>Ok(())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1.2.4</a:t>
            </a:r>
            <a:r>
              <a:rPr spc="-65" dirty="0"/>
              <a:t> </a:t>
            </a:r>
            <a:r>
              <a:rPr spc="-40" dirty="0"/>
              <a:t>Reading</a:t>
            </a:r>
            <a:r>
              <a:rPr spc="-60" dirty="0"/>
              <a:t> </a:t>
            </a:r>
            <a:r>
              <a:rPr dirty="0"/>
              <a:t>Files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53678"/>
            <a:ext cx="387350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25299"/>
              </a:lnSpc>
              <a:spcBef>
                <a:spcPts val="100"/>
              </a:spcBef>
              <a:buClr>
                <a:srgbClr val="FF0000"/>
              </a:buClr>
              <a:buFont typeface="Lucida Sans Unicode"/>
              <a:buChar char="►"/>
              <a:tabLst>
                <a:tab pos="289560" algn="l"/>
              </a:tabLst>
            </a:pPr>
            <a:r>
              <a:rPr sz="1100" dirty="0">
                <a:latin typeface="Tahoma"/>
                <a:cs typeface="Tahoma"/>
              </a:rPr>
              <a:t>Đọc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35" dirty="0">
                <a:latin typeface="Tahoma"/>
                <a:cs typeface="Tahoma"/>
              </a:rPr>
              <a:t> dụng: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95" dirty="0">
                <a:latin typeface="Calibri"/>
                <a:cs typeface="Calibri"/>
              </a:rPr>
              <a:t>std::fs::File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100" dirty="0">
                <a:latin typeface="Calibri"/>
                <a:cs typeface="Calibri"/>
              </a:rPr>
              <a:t>std::io::BufReader</a:t>
            </a:r>
            <a:r>
              <a:rPr sz="1100" spc="100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đọc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85" dirty="0">
                <a:latin typeface="Calibri"/>
                <a:cs typeface="Calibri"/>
              </a:rPr>
              <a:t>std::fs::File;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std::io::{BufRead,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BufReader};</a:t>
            </a:r>
            <a:endParaRPr sz="1100">
              <a:latin typeface="Calibri"/>
              <a:cs typeface="Calibri"/>
            </a:endParaRPr>
          </a:p>
          <a:p>
            <a:pPr marL="12700" marR="101600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225" dirty="0">
                <a:latin typeface="Calibri"/>
                <a:cs typeface="Calibri"/>
              </a:rPr>
              <a:t>file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File::open("filename.txt")?;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reader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BufReader::new(file);</a:t>
            </a:r>
            <a:endParaRPr sz="1100">
              <a:latin typeface="Calibri"/>
              <a:cs typeface="Calibri"/>
            </a:endParaRPr>
          </a:p>
          <a:p>
            <a:pPr marL="12700" marR="1816100">
              <a:lnSpc>
                <a:spcPct val="102600"/>
              </a:lnSpc>
            </a:pPr>
            <a:r>
              <a:rPr sz="1100" spc="135" dirty="0">
                <a:latin typeface="Calibri"/>
                <a:cs typeface="Calibri"/>
              </a:rPr>
              <a:t>for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line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in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5" dirty="0">
                <a:latin typeface="Calibri"/>
                <a:cs typeface="Calibri"/>
              </a:rPr>
              <a:t>reader.lines()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{ </a:t>
            </a:r>
            <a:r>
              <a:rPr sz="1100" spc="165" dirty="0">
                <a:latin typeface="Calibri"/>
                <a:cs typeface="Calibri"/>
              </a:rPr>
              <a:t>println!("",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line?);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19373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1.2.5</a:t>
            </a:r>
            <a:r>
              <a:rPr spc="-65" dirty="0"/>
              <a:t> </a:t>
            </a:r>
            <a:r>
              <a:rPr spc="-20" dirty="0"/>
              <a:t>Lifetime</a:t>
            </a:r>
            <a:r>
              <a:rPr spc="-65" dirty="0"/>
              <a:t> </a:t>
            </a:r>
            <a:r>
              <a:rPr spc="-10" dirty="0"/>
              <a:t>Annotation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60968"/>
            <a:ext cx="3785870" cy="13817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Chỉ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định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phạm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mà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chiếu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hợp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lệ.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Đảm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bảo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chiếu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không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tồn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tại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lâu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hơn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liệu.</a:t>
            </a:r>
            <a:endParaRPr sz="1100">
              <a:latin typeface="Tahoma"/>
              <a:cs typeface="Tahoma"/>
            </a:endParaRPr>
          </a:p>
          <a:p>
            <a:pPr marL="38100" marR="1191260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10" dirty="0">
                <a:latin typeface="Tahoma"/>
                <a:cs typeface="Tahoma"/>
              </a:rPr>
              <a:t>Nên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hạn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chế,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chỉ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dùng </a:t>
            </a:r>
            <a:r>
              <a:rPr sz="1100" dirty="0">
                <a:latin typeface="Tahoma"/>
                <a:cs typeface="Tahoma"/>
              </a:rPr>
              <a:t>khi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thật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sự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cần.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</a:pPr>
            <a:r>
              <a:rPr sz="1100" spc="110" dirty="0">
                <a:latin typeface="Calibri"/>
                <a:cs typeface="Calibri"/>
              </a:rPr>
              <a:t>fn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longest&lt;'a&gt;(x: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&amp;'a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str,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y: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&amp;'a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90" dirty="0">
                <a:latin typeface="Calibri"/>
                <a:cs typeface="Calibri"/>
              </a:rPr>
              <a:t>str)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-</a:t>
            </a:r>
            <a:r>
              <a:rPr sz="1100" spc="155" dirty="0">
                <a:latin typeface="Calibri"/>
                <a:cs typeface="Calibri"/>
              </a:rPr>
              <a:t>&gt;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&amp;'a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80" dirty="0">
                <a:latin typeface="Calibri"/>
                <a:cs typeface="Calibri"/>
              </a:rPr>
              <a:t>str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{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x.len()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&gt;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65" dirty="0">
                <a:latin typeface="Calibri"/>
                <a:cs typeface="Calibri"/>
              </a:rPr>
              <a:t>y.len()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220" dirty="0">
                <a:latin typeface="Calibri"/>
                <a:cs typeface="Calibri"/>
              </a:rPr>
              <a:t>{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220" dirty="0">
                <a:latin typeface="Calibri"/>
                <a:cs typeface="Calibri"/>
              </a:rPr>
              <a:t>}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25" dirty="0">
                <a:latin typeface="Calibri"/>
                <a:cs typeface="Calibri"/>
              </a:rPr>
              <a:t>else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220" dirty="0">
                <a:latin typeface="Calibri"/>
                <a:cs typeface="Calibri"/>
              </a:rPr>
              <a:t>{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7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95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Mục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lục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67636"/>
            <a:ext cx="12115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  <a:hlinkClick r:id="rId2" action="ppaction://hlinksldjump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  <a:hlinkClick r:id="rId2" action="ppaction://hlinksldjump"/>
              </a:rPr>
              <a:t>1</a:t>
            </a:r>
            <a:endParaRPr sz="110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sz="1100" spc="-10" dirty="0">
                <a:latin typeface="Tahoma"/>
                <a:cs typeface="Tahoma"/>
                <a:hlinkClick r:id="rId2" action="ppaction://hlinksldjump"/>
              </a:rPr>
              <a:t>Rust</a:t>
            </a:r>
            <a:r>
              <a:rPr sz="1100" spc="-5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Basics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  <a:hlinkClick r:id="rId3" action="ppaction://hlinksldjump"/>
              </a:rPr>
              <a:t>Types</a:t>
            </a:r>
            <a:r>
              <a:rPr sz="1100" spc="-5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3" action="ppaction://hlinksldjump"/>
              </a:rPr>
              <a:t>of</a:t>
            </a:r>
            <a:r>
              <a:rPr sz="1100" spc="-5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0" dirty="0">
                <a:latin typeface="Tahoma"/>
                <a:cs typeface="Tahoma"/>
                <a:hlinkClick r:id="rId3" action="ppaction://hlinksldjump"/>
              </a:rPr>
              <a:t>Attacks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2294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1.2.6</a:t>
            </a:r>
            <a:r>
              <a:rPr spc="-25" dirty="0"/>
              <a:t> </a:t>
            </a:r>
            <a:r>
              <a:rPr dirty="0"/>
              <a:t>Rc</a:t>
            </a:r>
            <a:r>
              <a:rPr spc="-20" dirty="0"/>
              <a:t> </a:t>
            </a:r>
            <a:r>
              <a:rPr spc="-55" dirty="0"/>
              <a:t>(Reference</a:t>
            </a:r>
            <a:r>
              <a:rPr spc="-25" dirty="0"/>
              <a:t> </a:t>
            </a:r>
            <a:r>
              <a:rPr spc="-10" dirty="0"/>
              <a:t>Counting)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99627"/>
            <a:ext cx="3896995" cy="1516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0" dirty="0">
                <a:latin typeface="Tahoma"/>
                <a:cs typeface="Tahoma"/>
              </a:rPr>
              <a:t>Smart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pointer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cho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phép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sẻ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quyền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sở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hữu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liệu.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0" dirty="0">
                <a:latin typeface="Tahoma"/>
                <a:cs typeface="Tahoma"/>
              </a:rPr>
              <a:t>Đếm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lượng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chiếu,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tự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động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giải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phóng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khi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không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còn </a:t>
            </a:r>
            <a:r>
              <a:rPr sz="1100" spc="-20" dirty="0">
                <a:latin typeface="Tahoma"/>
                <a:cs typeface="Tahoma"/>
              </a:rPr>
              <a:t>tham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chiếu.</a:t>
            </a:r>
            <a:endParaRPr sz="1100">
              <a:latin typeface="Tahoma"/>
              <a:cs typeface="Tahoma"/>
            </a:endParaRPr>
          </a:p>
          <a:p>
            <a:pPr marL="38100" marR="2250440" algn="just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Ví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spc="160" dirty="0">
                <a:latin typeface="Calibri"/>
                <a:cs typeface="Calibri"/>
              </a:rPr>
              <a:t>std::rc::Rc;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data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Rc::new(5);</a:t>
            </a:r>
            <a:endParaRPr sz="1100">
              <a:latin typeface="Calibri"/>
              <a:cs typeface="Calibri"/>
            </a:endParaRPr>
          </a:p>
          <a:p>
            <a:pPr marL="38100" marR="1668780" algn="just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clone1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Rc::clone(&amp;data);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clone2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Rc::clone(&amp;data); </a:t>
            </a:r>
            <a:r>
              <a:rPr sz="1100" spc="165" dirty="0">
                <a:latin typeface="Calibri"/>
                <a:cs typeface="Calibri"/>
              </a:rPr>
              <a:t>println!("",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*clone1);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1.2.7</a:t>
            </a:r>
            <a:r>
              <a:rPr spc="-15" dirty="0"/>
              <a:t> </a:t>
            </a:r>
            <a:r>
              <a:rPr dirty="0"/>
              <a:t>Arc</a:t>
            </a:r>
            <a:r>
              <a:rPr spc="-10" dirty="0"/>
              <a:t> </a:t>
            </a:r>
            <a:r>
              <a:rPr dirty="0"/>
              <a:t>(Atomic</a:t>
            </a:r>
            <a:r>
              <a:rPr spc="-15" dirty="0"/>
              <a:t> </a:t>
            </a:r>
            <a:r>
              <a:rPr spc="-55" dirty="0"/>
              <a:t>Reference</a:t>
            </a:r>
            <a:r>
              <a:rPr spc="-10" dirty="0"/>
              <a:t> </a:t>
            </a:r>
            <a:r>
              <a:rPr spc="-20" dirty="0"/>
              <a:t>Counting)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5" dirty="0"/>
              <a:t>Tương</a:t>
            </a:r>
            <a:r>
              <a:rPr sz="1100" spc="-60" dirty="0"/>
              <a:t> </a:t>
            </a:r>
            <a:r>
              <a:rPr sz="1100" dirty="0"/>
              <a:t>tự</a:t>
            </a:r>
            <a:r>
              <a:rPr sz="1100" spc="-45" dirty="0"/>
              <a:t> </a:t>
            </a:r>
            <a:r>
              <a:rPr sz="1100" dirty="0"/>
              <a:t>Rc,</a:t>
            </a:r>
            <a:r>
              <a:rPr sz="1100" spc="-40" dirty="0"/>
              <a:t> </a:t>
            </a:r>
            <a:r>
              <a:rPr sz="1100" spc="-60" dirty="0"/>
              <a:t>nhưng</a:t>
            </a:r>
            <a:r>
              <a:rPr sz="1100" spc="-30" dirty="0"/>
              <a:t> </a:t>
            </a:r>
            <a:r>
              <a:rPr sz="1100" spc="-10" dirty="0"/>
              <a:t>an</a:t>
            </a:r>
            <a:r>
              <a:rPr sz="1100" spc="-40" dirty="0"/>
              <a:t> </a:t>
            </a:r>
            <a:r>
              <a:rPr sz="1100" spc="-10" dirty="0"/>
              <a:t>toàn</a:t>
            </a:r>
            <a:r>
              <a:rPr sz="1100" spc="-45" dirty="0"/>
              <a:t> </a:t>
            </a:r>
            <a:r>
              <a:rPr sz="1100" spc="-20" dirty="0"/>
              <a:t>cho</a:t>
            </a:r>
            <a:r>
              <a:rPr sz="1100" spc="-40" dirty="0"/>
              <a:t> </a:t>
            </a:r>
            <a:r>
              <a:rPr sz="1100" spc="-20" dirty="0"/>
              <a:t>đa</a:t>
            </a:r>
            <a:r>
              <a:rPr sz="1100" spc="-45" dirty="0"/>
              <a:t> </a:t>
            </a:r>
            <a:r>
              <a:rPr sz="1100" spc="-30" dirty="0"/>
              <a:t>luồng</a:t>
            </a:r>
            <a:r>
              <a:rPr sz="1100" spc="-40" dirty="0"/>
              <a:t> </a:t>
            </a:r>
            <a:r>
              <a:rPr sz="1100" spc="-45" dirty="0"/>
              <a:t>(thread-</a:t>
            </a:r>
            <a:r>
              <a:rPr sz="1100" spc="-10" dirty="0"/>
              <a:t>safe).</a:t>
            </a:r>
            <a:endParaRPr sz="110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/>
              <a:t>Sử</a:t>
            </a:r>
            <a:r>
              <a:rPr sz="1100" spc="-45" dirty="0"/>
              <a:t> dụng</a:t>
            </a:r>
            <a:r>
              <a:rPr sz="1100" spc="-35" dirty="0"/>
              <a:t> </a:t>
            </a:r>
            <a:r>
              <a:rPr sz="1100" spc="-20" dirty="0"/>
              <a:t>atomic</a:t>
            </a:r>
            <a:r>
              <a:rPr sz="1100" spc="-40" dirty="0"/>
              <a:t> </a:t>
            </a:r>
            <a:r>
              <a:rPr sz="1100" spc="-35" dirty="0"/>
              <a:t>operations </a:t>
            </a:r>
            <a:r>
              <a:rPr sz="1100" spc="-55" dirty="0"/>
              <a:t>để</a:t>
            </a:r>
            <a:r>
              <a:rPr sz="1100" spc="-30" dirty="0"/>
              <a:t> </a:t>
            </a:r>
            <a:r>
              <a:rPr sz="1100" spc="-55" dirty="0"/>
              <a:t>đếm</a:t>
            </a:r>
            <a:r>
              <a:rPr sz="1100" spc="-35" dirty="0"/>
              <a:t> </a:t>
            </a:r>
            <a:r>
              <a:rPr sz="1100" spc="-20" dirty="0"/>
              <a:t>tham</a:t>
            </a:r>
            <a:r>
              <a:rPr sz="1100" spc="-35" dirty="0"/>
              <a:t> </a:t>
            </a:r>
            <a:r>
              <a:rPr sz="1100" spc="-45" dirty="0"/>
              <a:t>chiếu. </a:t>
            </a:r>
            <a:r>
              <a:rPr sz="1100" dirty="0"/>
              <a:t>Ví</a:t>
            </a:r>
            <a:r>
              <a:rPr sz="1100" spc="85" dirty="0"/>
              <a:t> </a:t>
            </a:r>
            <a:r>
              <a:rPr sz="1100" spc="-25" dirty="0"/>
              <a:t>dụ:</a:t>
            </a:r>
            <a:endParaRPr sz="1100"/>
          </a:p>
          <a:p>
            <a:pPr marL="38100" marR="2231390">
              <a:lnSpc>
                <a:spcPct val="102600"/>
              </a:lnSpc>
            </a:pPr>
            <a:r>
              <a:rPr spc="50" dirty="0">
                <a:latin typeface="Calibri"/>
                <a:cs typeface="Calibri"/>
              </a:rPr>
              <a:t>use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spc="140" dirty="0">
                <a:latin typeface="Calibri"/>
                <a:cs typeface="Calibri"/>
              </a:rPr>
              <a:t>std::sync::Arc; </a:t>
            </a:r>
            <a:r>
              <a:rPr spc="50" dirty="0">
                <a:latin typeface="Calibri"/>
                <a:cs typeface="Calibri"/>
              </a:rPr>
              <a:t>use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spc="125" dirty="0">
                <a:latin typeface="Calibri"/>
                <a:cs typeface="Calibri"/>
              </a:rPr>
              <a:t>std::thread;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180" dirty="0">
                <a:latin typeface="Calibri"/>
                <a:cs typeface="Calibri"/>
              </a:rPr>
              <a:t>let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70" dirty="0">
                <a:latin typeface="Calibri"/>
                <a:cs typeface="Calibri"/>
              </a:rPr>
              <a:t>data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100" dirty="0">
                <a:latin typeface="Calibri"/>
                <a:cs typeface="Calibri"/>
              </a:rPr>
              <a:t>Arc::new(5);</a:t>
            </a:r>
          </a:p>
          <a:p>
            <a:pPr marL="38100" marR="1358265">
              <a:lnSpc>
                <a:spcPct val="102600"/>
              </a:lnSpc>
            </a:pPr>
            <a:r>
              <a:rPr spc="180" dirty="0">
                <a:latin typeface="Calibri"/>
                <a:cs typeface="Calibri"/>
              </a:rPr>
              <a:t>let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70" dirty="0">
                <a:latin typeface="Calibri"/>
                <a:cs typeface="Calibri"/>
              </a:rPr>
              <a:t>clone1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100" dirty="0">
                <a:latin typeface="Calibri"/>
                <a:cs typeface="Calibri"/>
              </a:rPr>
              <a:t>Arc::clone(&amp;data); </a:t>
            </a:r>
            <a:r>
              <a:rPr spc="50" dirty="0">
                <a:latin typeface="Calibri"/>
                <a:cs typeface="Calibri"/>
              </a:rPr>
              <a:t>thread::spawn(move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55" dirty="0">
                <a:latin typeface="Calibri"/>
                <a:cs typeface="Calibri"/>
              </a:rPr>
              <a:t>||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170" dirty="0">
                <a:latin typeface="Calibri"/>
                <a:cs typeface="Calibri"/>
              </a:rPr>
              <a:t>{ </a:t>
            </a:r>
            <a:r>
              <a:rPr spc="165" dirty="0">
                <a:latin typeface="Calibri"/>
                <a:cs typeface="Calibri"/>
              </a:rPr>
              <a:t>println!("",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105" dirty="0">
                <a:latin typeface="Calibri"/>
                <a:cs typeface="Calibri"/>
              </a:rPr>
              <a:t>*clone1);</a:t>
            </a:r>
            <a:r>
              <a:rPr spc="350" dirty="0">
                <a:latin typeface="Calibri"/>
                <a:cs typeface="Calibri"/>
              </a:rPr>
              <a:t> </a:t>
            </a:r>
            <a:r>
              <a:rPr spc="140" dirty="0">
                <a:latin typeface="Calibri"/>
                <a:cs typeface="Calibri"/>
              </a:rPr>
              <a:t>//</a:t>
            </a:r>
            <a:r>
              <a:rPr spc="34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5</a:t>
            </a: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215" dirty="0">
                <a:latin typeface="Calibri"/>
                <a:cs typeface="Calibri"/>
              </a:rPr>
              <a:t>});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52082"/>
            <a:ext cx="3668395" cy="21419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sz="14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85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25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sz="1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655" marR="5080" indent="-215900">
              <a:lnSpc>
                <a:spcPct val="101699"/>
              </a:lnSpc>
              <a:spcBef>
                <a:spcPts val="50"/>
              </a:spcBef>
              <a:buClr>
                <a:srgbClr val="FF0000"/>
              </a:buClr>
              <a:buAutoNum type="arabicPlain"/>
              <a:tabLst>
                <a:tab pos="289560" algn="l"/>
              </a:tabLst>
            </a:pPr>
            <a:r>
              <a:rPr sz="1400" spc="-100" dirty="0">
                <a:latin typeface="Arial" panose="020B0604020202020204" pitchFamily="34" charset="0"/>
                <a:cs typeface="Arial" panose="020B0604020202020204" pitchFamily="34" charset="0"/>
              </a:rPr>
              <a:t>Sylvain</a:t>
            </a:r>
            <a:r>
              <a:rPr sz="14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00" dirty="0">
                <a:latin typeface="Arial" panose="020B0604020202020204" pitchFamily="34" charset="0"/>
                <a:cs typeface="Arial" panose="020B0604020202020204" pitchFamily="34" charset="0"/>
              </a:rPr>
              <a:t>Kerkour,</a:t>
            </a:r>
            <a:r>
              <a:rPr sz="1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65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sz="1400" i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80" dirty="0">
                <a:latin typeface="Arial" panose="020B0604020202020204" pitchFamily="34" charset="0"/>
                <a:cs typeface="Arial" panose="020B0604020202020204" pitchFamily="34" charset="0"/>
              </a:rPr>
              <a:t>Hat 	</a:t>
            </a:r>
            <a:r>
              <a:rPr sz="1400" i="1" spc="-1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7655" marR="562610" indent="-215900">
              <a:lnSpc>
                <a:spcPts val="2990"/>
              </a:lnSpc>
              <a:spcBef>
                <a:spcPts val="110"/>
              </a:spcBef>
              <a:buClr>
                <a:srgbClr val="FF0000"/>
              </a:buClr>
              <a:buAutoNum type="arabicPlain"/>
              <a:tabLst>
                <a:tab pos="289560" algn="l"/>
              </a:tabLst>
            </a:pPr>
            <a:r>
              <a:rPr sz="1400" spc="-130" dirty="0">
                <a:latin typeface="Arial" panose="020B0604020202020204" pitchFamily="34" charset="0"/>
                <a:cs typeface="Arial" panose="020B0604020202020204" pitchFamily="34" charset="0"/>
              </a:rPr>
              <a:t>Tech</a:t>
            </a:r>
            <a:r>
              <a:rPr sz="14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Tim,</a:t>
            </a:r>
            <a:r>
              <a:rPr sz="14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20" dirty="0">
                <a:latin typeface="Arial" panose="020B0604020202020204" pitchFamily="34" charset="0"/>
                <a:cs typeface="Arial" panose="020B0604020202020204" pitchFamily="34" charset="0"/>
              </a:rPr>
              <a:t>Rust 	</a:t>
            </a:r>
            <a:r>
              <a:rPr sz="1400" i="1" spc="-145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z="1400" i="1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165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r>
              <a:rPr sz="1400" spc="-16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8290" indent="-215900">
              <a:lnSpc>
                <a:spcPts val="2880"/>
              </a:lnSpc>
              <a:buClr>
                <a:srgbClr val="FF0000"/>
              </a:buClr>
              <a:buAutoNum type="arabicPlain"/>
              <a:tabLst>
                <a:tab pos="288290" algn="l"/>
              </a:tabLst>
            </a:pP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sz="1400" spc="-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55" dirty="0">
                <a:latin typeface="Arial" panose="020B0604020202020204" pitchFamily="34" charset="0"/>
                <a:cs typeface="Arial" panose="020B0604020202020204" pitchFamily="34" charset="0"/>
              </a:rPr>
              <a:t>Rusty,</a:t>
            </a:r>
            <a:r>
              <a:rPr sz="1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2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>
              <a:lnSpc>
                <a:spcPct val="100000"/>
              </a:lnSpc>
              <a:spcBef>
                <a:spcPts val="45"/>
              </a:spcBef>
            </a:pPr>
            <a:r>
              <a:rPr sz="1400" i="1" spc="-135" dirty="0">
                <a:latin typeface="Arial" panose="020B0604020202020204" pitchFamily="34" charset="0"/>
                <a:cs typeface="Arial" panose="020B0604020202020204" pitchFamily="34" charset="0"/>
              </a:rPr>
              <a:t>Survival</a:t>
            </a:r>
            <a:r>
              <a:rPr sz="1400" i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i="1" spc="-10" dirty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03835">
              <a:lnSpc>
                <a:spcPct val="101699"/>
              </a:lnSpc>
              <a:spcBef>
                <a:spcPts val="844"/>
              </a:spcBef>
            </a:pPr>
            <a:r>
              <a:rPr sz="1400" spc="-2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1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4" dirty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170" dirty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0" dirty="0">
                <a:latin typeface="Arial" panose="020B0604020202020204" pitchFamily="34" charset="0"/>
                <a:cs typeface="Arial" panose="020B0604020202020204" pitchFamily="34" charset="0"/>
              </a:rPr>
              <a:t>ở:</a:t>
            </a:r>
            <a:r>
              <a:rPr sz="1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5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Project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2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Rust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1168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1.1</a:t>
            </a:r>
            <a:r>
              <a:rPr spc="-100" dirty="0"/>
              <a:t> </a:t>
            </a:r>
            <a:r>
              <a:rPr dirty="0"/>
              <a:t>Rust</a:t>
            </a:r>
            <a:r>
              <a:rPr spc="-95" dirty="0"/>
              <a:t> </a:t>
            </a:r>
            <a:r>
              <a:rPr spc="-20"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44472"/>
            <a:ext cx="3763010" cy="1184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05410" indent="-177165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sz="1100" dirty="0">
                <a:latin typeface="Tahoma"/>
                <a:cs typeface="Tahoma"/>
              </a:rPr>
              <a:t>Giới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thiệu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Rust: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Ngôn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ngữ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lập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trình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hệ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thống,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tập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trung </a:t>
            </a:r>
            <a:r>
              <a:rPr sz="1100" spc="-35" dirty="0">
                <a:latin typeface="Tahoma"/>
                <a:cs typeface="Tahoma"/>
              </a:rPr>
              <a:t>vào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toàn,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tốc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độ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lập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trình</a:t>
            </a:r>
            <a:r>
              <a:rPr sz="1100" spc="-55" dirty="0">
                <a:latin typeface="Tahoma"/>
                <a:cs typeface="Tahoma"/>
              </a:rPr>
              <a:t> đồng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thời.</a:t>
            </a:r>
            <a:endParaRPr sz="1100" dirty="0">
              <a:latin typeface="Tahoma"/>
              <a:cs typeface="Tahoma"/>
            </a:endParaRPr>
          </a:p>
          <a:p>
            <a:pPr marL="215265" indent="-17716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dirty="0">
                <a:latin typeface="Tahoma"/>
                <a:cs typeface="Tahoma"/>
              </a:rPr>
              <a:t>Đặc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điểm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nổi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bật:</a:t>
            </a:r>
            <a:endParaRPr sz="1100" dirty="0">
              <a:latin typeface="Tahoma"/>
              <a:cs typeface="Tahoma"/>
            </a:endParaRPr>
          </a:p>
          <a:p>
            <a:pPr marL="489584" marR="30480" lvl="1" indent="-165735">
              <a:lnSpc>
                <a:spcPct val="100000"/>
              </a:lnSpc>
              <a:spcBef>
                <a:spcPts val="175"/>
              </a:spcBef>
              <a:buClr>
                <a:srgbClr val="FF0000"/>
              </a:buClr>
              <a:buFont typeface="Lucida Sans Unicode"/>
              <a:buChar char="►"/>
              <a:tabLst>
                <a:tab pos="492125" algn="l"/>
              </a:tabLst>
            </a:pPr>
            <a:r>
              <a:rPr sz="1000" b="1" dirty="0">
                <a:latin typeface="Arial"/>
                <a:cs typeface="Arial"/>
              </a:rPr>
              <a:t>An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toàn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bộ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60" dirty="0">
                <a:latin typeface="Arial"/>
                <a:cs typeface="Arial"/>
              </a:rPr>
              <a:t>nhớ</a:t>
            </a:r>
            <a:r>
              <a:rPr sz="1000" spc="-60" dirty="0">
                <a:latin typeface="Tahoma"/>
                <a:cs typeface="Tahoma"/>
              </a:rPr>
              <a:t>:</a:t>
            </a:r>
            <a:r>
              <a:rPr sz="1000" spc="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Không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có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null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pointers,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dangling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pointers, 	</a:t>
            </a:r>
            <a:r>
              <a:rPr sz="1000" spc="-10" dirty="0">
                <a:latin typeface="Tahoma"/>
                <a:cs typeface="Tahoma"/>
              </a:rPr>
              <a:t>data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races.</a:t>
            </a:r>
            <a:endParaRPr sz="1000" dirty="0">
              <a:latin typeface="Tahoma"/>
              <a:cs typeface="Tahoma"/>
            </a:endParaRPr>
          </a:p>
          <a:p>
            <a:pPr marL="490220" lvl="1" indent="-165735">
              <a:lnSpc>
                <a:spcPts val="1190"/>
              </a:lnSpc>
              <a:buClr>
                <a:srgbClr val="FF0000"/>
              </a:buClr>
              <a:buFont typeface="Lucida Sans Unicode"/>
              <a:buChar char="►"/>
              <a:tabLst>
                <a:tab pos="490220" algn="l"/>
              </a:tabLst>
            </a:pPr>
            <a:r>
              <a:rPr sz="1000" b="1" dirty="0">
                <a:latin typeface="Arial"/>
                <a:cs typeface="Arial"/>
              </a:rPr>
              <a:t>Hiệu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suất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cao</a:t>
            </a:r>
            <a:r>
              <a:rPr sz="1000" spc="-30" dirty="0">
                <a:latin typeface="Tahoma"/>
                <a:cs typeface="Tahoma"/>
              </a:rPr>
              <a:t>: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Tương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đương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C/C++.</a:t>
            </a:r>
            <a:endParaRPr sz="1000" dirty="0">
              <a:latin typeface="Tahoma"/>
              <a:cs typeface="Tahoma"/>
            </a:endParaRPr>
          </a:p>
          <a:p>
            <a:pPr marL="490220" lvl="1" indent="-165735">
              <a:lnSpc>
                <a:spcPts val="1200"/>
              </a:lnSpc>
              <a:buClr>
                <a:srgbClr val="FF0000"/>
              </a:buClr>
              <a:buFont typeface="Lucida Sans Unicode"/>
              <a:buChar char="►"/>
              <a:tabLst>
                <a:tab pos="490220" algn="l"/>
              </a:tabLst>
            </a:pPr>
            <a:r>
              <a:rPr sz="1000" b="1" dirty="0">
                <a:latin typeface="Arial"/>
                <a:cs typeface="Arial"/>
              </a:rPr>
              <a:t>Lập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trình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đồng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thời</a:t>
            </a:r>
            <a:r>
              <a:rPr sz="1000" spc="-25" dirty="0">
                <a:latin typeface="Tahoma"/>
                <a:cs typeface="Tahoma"/>
              </a:rPr>
              <a:t>: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Hỗ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trợ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tốt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cho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concurrency.</a:t>
            </a:r>
            <a:endParaRPr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1.1.1</a:t>
            </a:r>
            <a:r>
              <a:rPr spc="-45" dirty="0"/>
              <a:t> </a:t>
            </a:r>
            <a:r>
              <a:rPr spc="-40" dirty="0"/>
              <a:t>Variables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136952"/>
            <a:ext cx="3334385" cy="1172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Biến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mặc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định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là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Arial"/>
                <a:cs typeface="Arial"/>
              </a:rPr>
              <a:t>immutable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(không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đổi).</a:t>
            </a:r>
            <a:endParaRPr sz="1100">
              <a:latin typeface="Tahoma"/>
              <a:cs typeface="Tahoma"/>
            </a:endParaRPr>
          </a:p>
          <a:p>
            <a:pPr marL="38100" marR="30289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Sử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dụng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mut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khai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báo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biến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đổi.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10" dirty="0">
                <a:latin typeface="Tahoma"/>
                <a:cs typeface="Tahoma"/>
              </a:rPr>
              <a:t> biến:</a:t>
            </a:r>
            <a:endParaRPr sz="1100">
              <a:latin typeface="Tahoma"/>
              <a:cs typeface="Tahoma"/>
            </a:endParaRPr>
          </a:p>
          <a:p>
            <a:pPr marL="38100" marR="139700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5;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immutable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mut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10;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mutable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15;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1.1.2</a:t>
            </a:r>
            <a:r>
              <a:rPr spc="-50" dirty="0"/>
              <a:t> </a:t>
            </a:r>
            <a:r>
              <a:rPr spc="-25" dirty="0"/>
              <a:t>Constants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193975"/>
            <a:ext cx="240411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Khai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báo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bằng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từ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khóa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55" dirty="0">
                <a:latin typeface="Calibri"/>
                <a:cs typeface="Calibri"/>
              </a:rPr>
              <a:t>const</a:t>
            </a:r>
            <a:r>
              <a:rPr sz="1100" spc="5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Phải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có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kiểu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rõ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ràng.</a:t>
            </a:r>
            <a:endParaRPr sz="1100">
              <a:latin typeface="Tahoma"/>
              <a:cs typeface="Tahoma"/>
            </a:endParaRPr>
          </a:p>
          <a:p>
            <a:pPr marL="38100" marR="53403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Giá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trị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không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thể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đổi.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hằng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số: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90" dirty="0">
                <a:latin typeface="Calibri"/>
                <a:cs typeface="Calibri"/>
              </a:rPr>
              <a:t>const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MAX_POINTS: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u32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100_000;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1.1.3</a:t>
            </a:r>
            <a:r>
              <a:rPr spc="-40" dirty="0"/>
              <a:t> </a:t>
            </a:r>
            <a:r>
              <a:rPr spc="-50" dirty="0"/>
              <a:t>Shadowing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294724"/>
            <a:ext cx="311658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25299"/>
              </a:lnSpc>
              <a:spcBef>
                <a:spcPts val="100"/>
              </a:spcBef>
              <a:buClr>
                <a:srgbClr val="FF0000"/>
              </a:buClr>
              <a:buFont typeface="Lucida Sans Unicode"/>
              <a:buChar char="►"/>
              <a:tabLst>
                <a:tab pos="289560" algn="l"/>
              </a:tabLst>
            </a:pPr>
            <a:r>
              <a:rPr sz="1100" dirty="0">
                <a:latin typeface="Tahoma"/>
                <a:cs typeface="Tahoma"/>
              </a:rPr>
              <a:t>Khai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báo </a:t>
            </a:r>
            <a:r>
              <a:rPr sz="1100" dirty="0">
                <a:latin typeface="Tahoma"/>
                <a:cs typeface="Tahoma"/>
              </a:rPr>
              <a:t>lại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biến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với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cùng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tên,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giấu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biến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cũ.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10" dirty="0">
                <a:latin typeface="Tahoma"/>
                <a:cs typeface="Tahoma"/>
              </a:rPr>
              <a:t> Shadowing: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5;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1;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//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229" dirty="0">
                <a:latin typeface="Calibri"/>
                <a:cs typeface="Calibri"/>
              </a:rPr>
              <a:t>is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1.1.4</a:t>
            </a:r>
            <a:r>
              <a:rPr spc="-45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35" dirty="0"/>
              <a:t>Types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05407"/>
            <a:ext cx="3850004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4960" marR="30480" indent="-177165">
              <a:lnSpc>
                <a:spcPct val="102600"/>
              </a:lnSpc>
              <a:spcBef>
                <a:spcPts val="55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dirty="0">
                <a:latin typeface="Tahoma"/>
                <a:cs typeface="Tahoma"/>
              </a:rPr>
              <a:t>Các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kiểu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nguyên</a:t>
            </a:r>
            <a:r>
              <a:rPr sz="1100" spc="-20" dirty="0">
                <a:latin typeface="Tahoma"/>
                <a:cs typeface="Tahoma"/>
              </a:rPr>
              <a:t> (i32,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u32...),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thực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(f32,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f64), </a:t>
            </a:r>
            <a:r>
              <a:rPr sz="1100" spc="-35" dirty="0">
                <a:latin typeface="Tahoma"/>
                <a:cs typeface="Tahoma"/>
              </a:rPr>
              <a:t>boolean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(bool),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ký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tự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(char).</a:t>
            </a:r>
            <a:endParaRPr sz="1100">
              <a:latin typeface="Tahoma"/>
              <a:cs typeface="Tahoma"/>
            </a:endParaRPr>
          </a:p>
          <a:p>
            <a:pPr marL="314960" indent="-17716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5" dirty="0">
                <a:latin typeface="Tahoma"/>
                <a:cs typeface="Tahoma"/>
              </a:rPr>
              <a:t>Tuple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và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Array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Tahoma"/>
                <a:cs typeface="Tahoma"/>
              </a:rPr>
              <a:t>Ví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loại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dữ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liệu:</a:t>
            </a:r>
            <a:endParaRPr sz="1100">
              <a:latin typeface="Tahoma"/>
              <a:cs typeface="Tahoma"/>
            </a:endParaRPr>
          </a:p>
          <a:p>
            <a:pPr marL="38100" marR="198501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integer: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i32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42;</a:t>
            </a:r>
            <a:r>
              <a:rPr sz="1100" spc="180" dirty="0">
                <a:latin typeface="Calibri"/>
                <a:cs typeface="Calibri"/>
              </a:rPr>
              <a:t> 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80" dirty="0">
                <a:latin typeface="Calibri"/>
                <a:cs typeface="Calibri"/>
              </a:rPr>
              <a:t>float: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f64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3.14;</a:t>
            </a:r>
            <a:r>
              <a:rPr sz="1100" spc="180" dirty="0">
                <a:latin typeface="Calibri"/>
                <a:cs typeface="Calibri"/>
              </a:rPr>
              <a:t> 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boolean: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bool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true;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character: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char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225" dirty="0">
                <a:latin typeface="Calibri"/>
                <a:cs typeface="Calibri"/>
              </a:rPr>
              <a:t>'a';</a:t>
            </a:r>
            <a:endParaRPr sz="1100">
              <a:latin typeface="Calibri"/>
              <a:cs typeface="Calibri"/>
            </a:endParaRPr>
          </a:p>
          <a:p>
            <a:pPr marL="38100" marR="457834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tuple: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(i32,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f64,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char)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(500,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6.4,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'b');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array: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65" dirty="0">
                <a:latin typeface="Calibri"/>
                <a:cs typeface="Calibri"/>
              </a:rPr>
              <a:t>[i32;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3]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80" dirty="0">
                <a:latin typeface="Calibri"/>
                <a:cs typeface="Calibri"/>
              </a:rPr>
              <a:t>[1,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2,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45" dirty="0">
                <a:latin typeface="Calibri"/>
                <a:cs typeface="Calibri"/>
              </a:rPr>
              <a:t>3];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1.1.5</a:t>
            </a:r>
            <a:r>
              <a:rPr spc="-55" dirty="0"/>
              <a:t> </a:t>
            </a:r>
            <a:r>
              <a:rPr spc="-35" dirty="0"/>
              <a:t>Console</a:t>
            </a:r>
            <a:r>
              <a:rPr spc="-55" dirty="0"/>
              <a:t> </a:t>
            </a:r>
            <a:r>
              <a:rPr spc="-35" dirty="0"/>
              <a:t>Input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52471"/>
            <a:ext cx="3376295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25299"/>
              </a:lnSpc>
              <a:spcBef>
                <a:spcPts val="100"/>
              </a:spcBef>
              <a:buClr>
                <a:srgbClr val="FF0000"/>
              </a:buClr>
              <a:buFont typeface="Lucida Sans Unicode"/>
              <a:buChar char="►"/>
              <a:tabLst>
                <a:tab pos="289560" algn="l"/>
              </a:tabLst>
            </a:pPr>
            <a:r>
              <a:rPr sz="1100" dirty="0">
                <a:latin typeface="Tahoma"/>
                <a:cs typeface="Tahoma"/>
              </a:rPr>
              <a:t>Sử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dụng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170" dirty="0">
                <a:latin typeface="Calibri"/>
                <a:cs typeface="Calibri"/>
              </a:rPr>
              <a:t>std::io::stdin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để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nhận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input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từ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console.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dụ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về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đọc</a:t>
            </a:r>
            <a:r>
              <a:rPr sz="1100" spc="-30" dirty="0">
                <a:latin typeface="Tahoma"/>
                <a:cs typeface="Tahoma"/>
              </a:rPr>
              <a:t> dữ </a:t>
            </a:r>
            <a:r>
              <a:rPr sz="1100" spc="-10" dirty="0">
                <a:latin typeface="Tahoma"/>
                <a:cs typeface="Tahoma"/>
              </a:rPr>
              <a:t>liệu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input: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75" dirty="0">
                <a:latin typeface="Calibri"/>
                <a:cs typeface="Calibri"/>
              </a:rPr>
              <a:t>std::io;</a:t>
            </a:r>
            <a:endParaRPr sz="1100">
              <a:latin typeface="Calibri"/>
              <a:cs typeface="Calibri"/>
            </a:endParaRPr>
          </a:p>
          <a:p>
            <a:pPr marL="12700" marR="95504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input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String::new(); io::stdin().read_line(&amp;mut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input)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20" dirty="0">
                <a:latin typeface="Calibri"/>
                <a:cs typeface="Calibri"/>
              </a:rPr>
              <a:t>.expect("Failed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to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read</a:t>
            </a:r>
            <a:r>
              <a:rPr sz="1100" spc="350" dirty="0">
                <a:latin typeface="Calibri"/>
                <a:cs typeface="Calibri"/>
              </a:rPr>
              <a:t> </a:t>
            </a:r>
            <a:r>
              <a:rPr sz="1100" spc="175" dirty="0">
                <a:latin typeface="Calibri"/>
                <a:cs typeface="Calibri"/>
              </a:rPr>
              <a:t>line");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1.1.6</a:t>
            </a:r>
            <a:r>
              <a:rPr spc="-70" dirty="0"/>
              <a:t> </a:t>
            </a:r>
            <a:r>
              <a:rPr dirty="0"/>
              <a:t>Arithmetic</a:t>
            </a:r>
            <a:r>
              <a:rPr spc="-70" dirty="0"/>
              <a:t> </a:t>
            </a:r>
            <a:r>
              <a:rPr spc="-30" dirty="0"/>
              <a:t>and</a:t>
            </a:r>
            <a:r>
              <a:rPr spc="-70" dirty="0"/>
              <a:t> </a:t>
            </a:r>
            <a:r>
              <a:rPr spc="-20" dirty="0"/>
              <a:t>Type</a:t>
            </a:r>
            <a:r>
              <a:rPr spc="-70" dirty="0"/>
              <a:t> </a:t>
            </a:r>
            <a:r>
              <a:rPr spc="-10" dirty="0"/>
              <a:t>Casting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20" dirty="0"/>
              <a:t>Rust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4224"/>
            <a:ext cx="3414395" cy="1516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10" dirty="0">
                <a:latin typeface="Tahoma"/>
                <a:cs typeface="Tahoma"/>
              </a:rPr>
              <a:t>Rust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hỗ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trợ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các</a:t>
            </a:r>
            <a:r>
              <a:rPr sz="1100" spc="-50" dirty="0">
                <a:latin typeface="Tahoma"/>
                <a:cs typeface="Tahoma"/>
              </a:rPr>
              <a:t> phép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toán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học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cơ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bản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(+,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*,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/,</a:t>
            </a:r>
            <a:endParaRPr sz="1100">
              <a:latin typeface="Tahoma"/>
              <a:cs typeface="Tahoma"/>
            </a:endParaRPr>
          </a:p>
          <a:p>
            <a:pPr marL="38100" marR="112839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sz="1100" spc="-20" dirty="0">
                <a:latin typeface="Tahoma"/>
                <a:cs typeface="Tahoma"/>
              </a:rPr>
              <a:t>Type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casting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sử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dụng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từ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khóa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25" dirty="0">
                <a:latin typeface="Calibri"/>
                <a:cs typeface="Calibri"/>
              </a:rPr>
              <a:t>as</a:t>
            </a:r>
            <a:r>
              <a:rPr sz="1100" spc="25" dirty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Ví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dụ: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sum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10;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product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*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30;</a:t>
            </a:r>
            <a:endParaRPr sz="11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quotient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56.7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/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32.2;</a:t>
            </a:r>
            <a:endParaRPr sz="1100">
              <a:latin typeface="Calibri"/>
              <a:cs typeface="Calibri"/>
            </a:endParaRPr>
          </a:p>
          <a:p>
            <a:pPr marL="38100" marR="1695450">
              <a:lnSpc>
                <a:spcPct val="102600"/>
              </a:lnSpc>
            </a:pP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remainder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43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%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5; </a:t>
            </a:r>
            <a:r>
              <a:rPr sz="1100" spc="180" dirty="0">
                <a:latin typeface="Calibri"/>
                <a:cs typeface="Calibri"/>
              </a:rPr>
              <a:t>let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casted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as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f64;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1401</Words>
  <Application>Microsoft Office PowerPoint</Application>
  <PresentationFormat>Custom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Lucida Sans Unicode</vt:lpstr>
      <vt:lpstr>Tahoma</vt:lpstr>
      <vt:lpstr>Office Theme</vt:lpstr>
      <vt:lpstr>PowerPoint Presentation</vt:lpstr>
      <vt:lpstr>PowerPoint Presentation</vt:lpstr>
      <vt:lpstr>1.1 Rust Basics</vt:lpstr>
      <vt:lpstr>1.1.1 Variables in Rust</vt:lpstr>
      <vt:lpstr>1.1.2 Constants in Rust</vt:lpstr>
      <vt:lpstr>1.1.3 Shadowing in Rust</vt:lpstr>
      <vt:lpstr>1.1.4 Data Types in Rust</vt:lpstr>
      <vt:lpstr>1.1.5 Console Input in Rust</vt:lpstr>
      <vt:lpstr>1.1.6 Arithmetic and Type Casting in Rust</vt:lpstr>
      <vt:lpstr>1.1.7 Condition If Else in Rust</vt:lpstr>
      <vt:lpstr>1.1.8 Functions in Rust</vt:lpstr>
      <vt:lpstr>1.1.9 Expressions and Statements in Rust</vt:lpstr>
      <vt:lpstr>1.1.10 Heap and Stack in Rust</vt:lpstr>
      <vt:lpstr>1.2 Types of Attacks</vt:lpstr>
      <vt:lpstr>1.2.1 Phases of an Attack</vt:lpstr>
      <vt:lpstr>1.2.2 Profiles of Attackers</vt:lpstr>
      <vt:lpstr>1.2.3 Rust Error Handling</vt:lpstr>
      <vt:lpstr>1.2.4 Reading Files in Rust</vt:lpstr>
      <vt:lpstr>1.2.5 Lifetime Annotation</vt:lpstr>
      <vt:lpstr>1.2.6 Rc (Reference Counting)</vt:lpstr>
      <vt:lpstr>1.2.7 Arc (Atomic Reference Counting)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1</cp:revision>
  <dcterms:created xsi:type="dcterms:W3CDTF">2025-03-18T22:31:56Z</dcterms:created>
  <dcterms:modified xsi:type="dcterms:W3CDTF">2025-03-18T22:33:27Z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