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4" r:id="rId4"/>
    <p:sldId id="259" r:id="rId5"/>
    <p:sldId id="302" r:id="rId6"/>
    <p:sldId id="303" r:id="rId7"/>
    <p:sldId id="280" r:id="rId8"/>
    <p:sldId id="301" r:id="rId9"/>
    <p:sldId id="281" r:id="rId10"/>
    <p:sldId id="277" r:id="rId11"/>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79068"/>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err="1">
                <a:latin typeface="Tahoma"/>
                <a:cs typeface="Tahoma"/>
              </a:rPr>
              <a:t>Ngày</a:t>
            </a:r>
            <a:r>
              <a:rPr sz="1100" spc="-45" dirty="0">
                <a:latin typeface="Tahoma"/>
                <a:cs typeface="Tahoma"/>
              </a:rPr>
              <a:t> </a:t>
            </a:r>
            <a:r>
              <a:rPr lang="en-US" sz="1100" spc="-20" dirty="0">
                <a:latin typeface="Tahoma"/>
                <a:cs typeface="Tahoma"/>
              </a:rPr>
              <a:t>26</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623570" cy="232756"/>
          </a:xfrm>
          <a:prstGeom prst="rect">
            <a:avLst/>
          </a:prstGeom>
        </p:spPr>
        <p:txBody>
          <a:bodyPr vert="horz" wrap="square" lIns="0" tIns="17145" rIns="0" bIns="0" rtlCol="0">
            <a:spAutoFit/>
          </a:bodyPr>
          <a:lstStyle/>
          <a:p>
            <a:pPr marL="12700">
              <a:lnSpc>
                <a:spcPct val="100000"/>
              </a:lnSpc>
              <a:spcBef>
                <a:spcPts val="135"/>
              </a:spcBef>
            </a:pPr>
            <a:r>
              <a:rPr lang="en-US" sz="1400" dirty="0">
                <a:solidFill>
                  <a:srgbClr val="FFFFFF"/>
                </a:solidFill>
                <a:latin typeface="Tahoma"/>
                <a:cs typeface="Tahoma"/>
              </a:rPr>
              <a:t>Outline</a:t>
            </a:r>
            <a:endParaRPr sz="1400" dirty="0">
              <a:latin typeface="Tahoma"/>
              <a:cs typeface="Tahoma"/>
            </a:endParaRPr>
          </a:p>
        </p:txBody>
      </p:sp>
      <p:sp>
        <p:nvSpPr>
          <p:cNvPr id="4" name="object 4"/>
          <p:cNvSpPr txBox="1"/>
          <p:nvPr/>
        </p:nvSpPr>
        <p:spPr>
          <a:xfrm>
            <a:off x="88042" y="350520"/>
            <a:ext cx="3733800" cy="3263714"/>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rPr>
              <a:t>Week</a:t>
            </a:r>
            <a:r>
              <a:rPr sz="1100" spc="-25" dirty="0">
                <a:solidFill>
                  <a:srgbClr val="FF0000"/>
                </a:solidFill>
                <a:latin typeface="Tahoma"/>
                <a:cs typeface="Tahoma"/>
              </a:rPr>
              <a:t> </a:t>
            </a:r>
            <a:r>
              <a:rPr lang="en-US" sz="1100" spc="-50" dirty="0">
                <a:solidFill>
                  <a:srgbClr val="FF0000"/>
                </a:solidFill>
                <a:latin typeface="Tahoma"/>
                <a:cs typeface="Tahoma"/>
              </a:rPr>
              <a:t>8</a:t>
            </a:r>
          </a:p>
          <a:p>
            <a:pPr marL="12700">
              <a:lnSpc>
                <a:spcPct val="100000"/>
              </a:lnSpc>
              <a:spcBef>
                <a:spcPts val="90"/>
              </a:spcBef>
            </a:pPr>
            <a:r>
              <a:rPr lang="en-US" sz="1100" dirty="0" err="1">
                <a:latin typeface="Tahoma"/>
                <a:cs typeface="Tahoma"/>
              </a:rPr>
              <a:t>Tuần</a:t>
            </a:r>
            <a:r>
              <a:rPr lang="en-US" sz="1100" dirty="0">
                <a:latin typeface="Tahoma"/>
                <a:cs typeface="Tahoma"/>
              </a:rPr>
              <a:t> </a:t>
            </a:r>
            <a:r>
              <a:rPr lang="en-US" sz="1100" dirty="0" err="1">
                <a:latin typeface="Tahoma"/>
                <a:cs typeface="Tahoma"/>
              </a:rPr>
              <a:t>thứ</a:t>
            </a:r>
            <a:r>
              <a:rPr lang="en-US" sz="1100" dirty="0">
                <a:latin typeface="Tahoma"/>
                <a:cs typeface="Tahoma"/>
              </a:rPr>
              <a:t> 7 </a:t>
            </a:r>
            <a:r>
              <a:rPr lang="en-US" sz="1100" dirty="0" err="1">
                <a:latin typeface="Tahoma"/>
                <a:cs typeface="Tahoma"/>
              </a:rPr>
              <a:t>em</a:t>
            </a:r>
            <a:r>
              <a:rPr lang="en-US" sz="1100" dirty="0">
                <a:latin typeface="Tahoma"/>
                <a:cs typeface="Tahoma"/>
              </a:rPr>
              <a:t> </a:t>
            </a:r>
            <a:r>
              <a:rPr lang="en-US" sz="1100" dirty="0" err="1">
                <a:latin typeface="Tahoma"/>
                <a:cs typeface="Tahoma"/>
              </a:rPr>
              <a:t>đã</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Đặt</a:t>
            </a:r>
            <a:r>
              <a:rPr lang="en-US" sz="1100" dirty="0">
                <a:latin typeface="Tahoma"/>
                <a:cs typeface="Tahoma"/>
              </a:rPr>
              <a:t> </a:t>
            </a:r>
            <a:r>
              <a:rPr lang="en-US" sz="1100" dirty="0" err="1">
                <a:latin typeface="Tahoma"/>
                <a:cs typeface="Tahoma"/>
              </a:rPr>
              <a:t>mua</a:t>
            </a:r>
            <a:r>
              <a:rPr lang="en-US" sz="1100" dirty="0">
                <a:latin typeface="Tahoma"/>
                <a:cs typeface="Tahoma"/>
              </a:rPr>
              <a:t> </a:t>
            </a:r>
            <a:r>
              <a:rPr lang="en-US" sz="1100" dirty="0" err="1">
                <a:latin typeface="Tahoma"/>
                <a:cs typeface="Tahoma"/>
              </a:rPr>
              <a:t>usb</a:t>
            </a:r>
            <a:r>
              <a:rPr lang="en-US" sz="1100" dirty="0">
                <a:latin typeface="Tahoma"/>
                <a:cs typeface="Tahoma"/>
              </a:rPr>
              <a:t> </a:t>
            </a:r>
            <a:r>
              <a:rPr lang="en-US" sz="1100" dirty="0" err="1">
                <a:latin typeface="Tahoma"/>
                <a:cs typeface="Tahoma"/>
              </a:rPr>
              <a:t>wifi</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Chuyển</a:t>
            </a:r>
            <a:r>
              <a:rPr lang="en-US" sz="1100" dirty="0">
                <a:latin typeface="Tahoma"/>
                <a:cs typeface="Tahoma"/>
              </a:rPr>
              <a:t> captive portal sang </a:t>
            </a:r>
            <a:r>
              <a:rPr lang="en-US" sz="1100" dirty="0" err="1">
                <a:latin typeface="Tahoma"/>
                <a:cs typeface="Tahoma"/>
              </a:rPr>
              <a:t>chạy</a:t>
            </a:r>
            <a:r>
              <a:rPr lang="en-US" sz="1100" dirty="0">
                <a:latin typeface="Tahoma"/>
                <a:cs typeface="Tahoma"/>
              </a:rPr>
              <a:t> </a:t>
            </a:r>
            <a:r>
              <a:rPr lang="en-US" sz="1100" dirty="0" err="1">
                <a:latin typeface="Tahoma"/>
                <a:cs typeface="Tahoma"/>
              </a:rPr>
              <a:t>trên</a:t>
            </a:r>
            <a:r>
              <a:rPr lang="en-US" sz="1100" dirty="0">
                <a:latin typeface="Tahoma"/>
                <a:cs typeface="Tahoma"/>
              </a:rPr>
              <a:t> </a:t>
            </a:r>
            <a:r>
              <a:rPr lang="en-US" sz="1100" dirty="0" err="1">
                <a:latin typeface="Tahoma"/>
                <a:cs typeface="Tahoma"/>
              </a:rPr>
              <a:t>máy</a:t>
            </a:r>
            <a:r>
              <a:rPr lang="en-US" sz="1100" dirty="0">
                <a:latin typeface="Tahoma"/>
                <a:cs typeface="Tahoma"/>
              </a:rPr>
              <a:t> </a:t>
            </a:r>
            <a:r>
              <a:rPr lang="en-US" sz="1100" dirty="0" err="1">
                <a:latin typeface="Tahoma"/>
                <a:cs typeface="Tahoma"/>
              </a:rPr>
              <a:t>ảo</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Cài</a:t>
            </a:r>
            <a:r>
              <a:rPr lang="en-US" sz="1100" dirty="0">
                <a:latin typeface="Tahoma"/>
                <a:cs typeface="Tahoma"/>
              </a:rPr>
              <a:t> </a:t>
            </a:r>
            <a:r>
              <a:rPr lang="en-US" sz="1100" dirty="0" err="1">
                <a:latin typeface="Tahoma"/>
                <a:cs typeface="Tahoma"/>
              </a:rPr>
              <a:t>các</a:t>
            </a:r>
            <a:r>
              <a:rPr lang="en-US" sz="1100" dirty="0">
                <a:latin typeface="Tahoma"/>
                <a:cs typeface="Tahoma"/>
              </a:rPr>
              <a:t> dependencies, libraries, database.</a:t>
            </a:r>
          </a:p>
          <a:p>
            <a:pPr marL="184150" indent="-171450">
              <a:lnSpc>
                <a:spcPct val="100000"/>
              </a:lnSpc>
              <a:spcBef>
                <a:spcPts val="90"/>
              </a:spcBef>
              <a:buFont typeface="Arial" panose="020B0604020202020204" pitchFamily="34" charset="0"/>
              <a:buChar char="•"/>
            </a:pPr>
            <a:r>
              <a:rPr lang="en-US" sz="1100" dirty="0">
                <a:latin typeface="Tahoma"/>
                <a:cs typeface="Tahoma"/>
              </a:rPr>
              <a:t>Cho </a:t>
            </a:r>
            <a:r>
              <a:rPr lang="en-US" sz="1100" dirty="0" err="1">
                <a:latin typeface="Tahoma"/>
                <a:cs typeface="Tahoma"/>
              </a:rPr>
              <a:t>phép</a:t>
            </a:r>
            <a:r>
              <a:rPr lang="en-US" sz="1100" dirty="0">
                <a:latin typeface="Tahoma"/>
                <a:cs typeface="Tahoma"/>
              </a:rPr>
              <a:t> </a:t>
            </a:r>
            <a:r>
              <a:rPr lang="en-US" sz="1100" dirty="0" err="1">
                <a:latin typeface="Tahoma"/>
                <a:cs typeface="Tahoma"/>
              </a:rPr>
              <a:t>máy</a:t>
            </a:r>
            <a:r>
              <a:rPr lang="en-US" sz="1100" dirty="0">
                <a:latin typeface="Tahoma"/>
                <a:cs typeface="Tahoma"/>
              </a:rPr>
              <a:t> host </a:t>
            </a:r>
            <a:r>
              <a:rPr lang="en-US" sz="1100" dirty="0" err="1">
                <a:latin typeface="Tahoma"/>
                <a:cs typeface="Tahoma"/>
              </a:rPr>
              <a:t>truy</a:t>
            </a:r>
            <a:r>
              <a:rPr lang="en-US" sz="1100" dirty="0">
                <a:latin typeface="Tahoma"/>
                <a:cs typeface="Tahoma"/>
              </a:rPr>
              <a:t> </a:t>
            </a:r>
            <a:r>
              <a:rPr lang="en-US" sz="1100" dirty="0" err="1">
                <a:latin typeface="Tahoma"/>
                <a:cs typeface="Tahoma"/>
              </a:rPr>
              <a:t>cập</a:t>
            </a:r>
            <a:r>
              <a:rPr lang="en-US" sz="1100" dirty="0">
                <a:latin typeface="Tahoma"/>
                <a:cs typeface="Tahoma"/>
              </a:rPr>
              <a:t> </a:t>
            </a:r>
            <a:r>
              <a:rPr lang="en-US" sz="1100" dirty="0" err="1">
                <a:latin typeface="Tahoma"/>
                <a:cs typeface="Tahoma"/>
              </a:rPr>
              <a:t>vào</a:t>
            </a:r>
            <a:r>
              <a:rPr lang="en-US" sz="1100" dirty="0">
                <a:latin typeface="Tahoma"/>
                <a:cs typeface="Tahoma"/>
              </a:rPr>
              <a:t> captive portal(</a:t>
            </a:r>
            <a:r>
              <a:rPr lang="en-US" sz="1100" dirty="0" err="1">
                <a:latin typeface="Tahoma"/>
                <a:cs typeface="Tahoma"/>
              </a:rPr>
              <a:t>cổng</a:t>
            </a:r>
            <a:r>
              <a:rPr lang="en-US" sz="1100" dirty="0">
                <a:latin typeface="Tahoma"/>
                <a:cs typeface="Tahoma"/>
              </a:rPr>
              <a:t> 3000) </a:t>
            </a:r>
            <a:r>
              <a:rPr lang="en-US" sz="1100" dirty="0" err="1">
                <a:latin typeface="Tahoma"/>
                <a:cs typeface="Tahoma"/>
              </a:rPr>
              <a:t>bằng</a:t>
            </a:r>
            <a:r>
              <a:rPr lang="en-US" sz="1100" dirty="0">
                <a:latin typeface="Tahoma"/>
                <a:cs typeface="Tahoma"/>
              </a:rPr>
              <a:t> bridged network.</a:t>
            </a:r>
          </a:p>
          <a:p>
            <a:pPr marL="184150" indent="-171450">
              <a:lnSpc>
                <a:spcPct val="100000"/>
              </a:lnSpc>
              <a:spcBef>
                <a:spcPts val="90"/>
              </a:spcBef>
              <a:buFont typeface="Arial" panose="020B0604020202020204" pitchFamily="34" charset="0"/>
              <a:buChar char="•"/>
            </a:pPr>
            <a:r>
              <a:rPr lang="en-US" sz="1100" dirty="0" err="1">
                <a:latin typeface="Tahoma"/>
                <a:cs typeface="Tahoma"/>
              </a:rPr>
              <a:t>Lưu</a:t>
            </a:r>
            <a:r>
              <a:rPr lang="en-US" sz="1100" dirty="0">
                <a:latin typeface="Tahoma"/>
                <a:cs typeface="Tahoma"/>
              </a:rPr>
              <a:t> </a:t>
            </a:r>
            <a:r>
              <a:rPr lang="en-US" sz="1100" dirty="0" err="1">
                <a:latin typeface="Tahoma"/>
                <a:cs typeface="Tahoma"/>
              </a:rPr>
              <a:t>thông</a:t>
            </a:r>
            <a:r>
              <a:rPr lang="en-US" sz="1100" dirty="0">
                <a:latin typeface="Tahoma"/>
                <a:cs typeface="Tahoma"/>
              </a:rPr>
              <a:t> tin </a:t>
            </a:r>
            <a:r>
              <a:rPr lang="en-US" sz="1100" dirty="0" err="1">
                <a:latin typeface="Tahoma"/>
                <a:cs typeface="Tahoma"/>
              </a:rPr>
              <a:t>vào</a:t>
            </a:r>
            <a:r>
              <a:rPr lang="en-US" sz="1100" dirty="0">
                <a:latin typeface="Tahoma"/>
                <a:cs typeface="Tahoma"/>
              </a:rPr>
              <a:t> </a:t>
            </a:r>
            <a:r>
              <a:rPr lang="en-US" sz="1100" dirty="0" err="1">
                <a:latin typeface="Tahoma"/>
                <a:cs typeface="Tahoma"/>
              </a:rPr>
              <a:t>postgresql</a:t>
            </a:r>
            <a:r>
              <a:rPr lang="en-US" sz="1100" dirty="0">
                <a:latin typeface="Tahoma"/>
                <a:cs typeface="Tahoma"/>
              </a:rPr>
              <a:t>.</a:t>
            </a:r>
          </a:p>
          <a:p>
            <a:pPr marL="184150" indent="-171450">
              <a:lnSpc>
                <a:spcPct val="100000"/>
              </a:lnSpc>
              <a:spcBef>
                <a:spcPts val="90"/>
              </a:spcBef>
              <a:buFont typeface="Arial" panose="020B0604020202020204" pitchFamily="34" charset="0"/>
              <a:buChar char="•"/>
            </a:pPr>
            <a:r>
              <a:rPr lang="en-US" sz="1100" dirty="0" err="1">
                <a:latin typeface="Tahoma"/>
                <a:cs typeface="Tahoma"/>
              </a:rPr>
              <a:t>Các</a:t>
            </a:r>
            <a:r>
              <a:rPr lang="en-US" sz="1100" dirty="0">
                <a:latin typeface="Tahoma"/>
                <a:cs typeface="Tahoma"/>
              </a:rPr>
              <a:t> </a:t>
            </a:r>
            <a:r>
              <a:rPr lang="en-US" sz="1100" dirty="0" err="1">
                <a:latin typeface="Tahoma"/>
                <a:cs typeface="Tahoma"/>
              </a:rPr>
              <a:t>tuần</a:t>
            </a:r>
            <a:r>
              <a:rPr lang="en-US" sz="1100" dirty="0">
                <a:latin typeface="Tahoma"/>
                <a:cs typeface="Tahoma"/>
              </a:rPr>
              <a:t> </a:t>
            </a:r>
            <a:r>
              <a:rPr lang="en-US" sz="1100" dirty="0" err="1">
                <a:latin typeface="Tahoma"/>
                <a:cs typeface="Tahoma"/>
              </a:rPr>
              <a:t>sau</a:t>
            </a:r>
            <a:r>
              <a:rPr lang="en-US" sz="1100" dirty="0">
                <a:latin typeface="Tahoma"/>
                <a:cs typeface="Tahoma"/>
              </a:rPr>
              <a:t> </a:t>
            </a:r>
            <a:r>
              <a:rPr lang="en-US" sz="1100" dirty="0" err="1">
                <a:latin typeface="Tahoma"/>
                <a:cs typeface="Tahoma"/>
              </a:rPr>
              <a:t>em</a:t>
            </a:r>
            <a:r>
              <a:rPr lang="en-US" sz="1100" dirty="0">
                <a:latin typeface="Tahoma"/>
                <a:cs typeface="Tahoma"/>
              </a:rPr>
              <a:t> </a:t>
            </a:r>
            <a:r>
              <a:rPr lang="en-US" sz="1100" dirty="0" err="1">
                <a:latin typeface="Tahoma"/>
                <a:cs typeface="Tahoma"/>
              </a:rPr>
              <a:t>sẽ</a:t>
            </a:r>
            <a:r>
              <a:rPr lang="en-US" sz="1100" dirty="0">
                <a:latin typeface="Tahoma"/>
                <a:cs typeface="Tahoma"/>
              </a:rPr>
              <a:t> </a:t>
            </a:r>
            <a:r>
              <a:rPr lang="en-US" sz="1100" dirty="0" err="1">
                <a:latin typeface="Tahoma"/>
                <a:cs typeface="Tahoma"/>
              </a:rPr>
              <a:t>tìm</a:t>
            </a:r>
            <a:r>
              <a:rPr lang="en-US" sz="1100" dirty="0">
                <a:latin typeface="Tahoma"/>
                <a:cs typeface="Tahoma"/>
              </a:rPr>
              <a:t> </a:t>
            </a:r>
            <a:r>
              <a:rPr lang="en-US" sz="1100" dirty="0" err="1">
                <a:latin typeface="Tahoma"/>
                <a:cs typeface="Tahoma"/>
              </a:rPr>
              <a:t>hiểu</a:t>
            </a:r>
            <a:r>
              <a:rPr lang="en-US" sz="1100" dirty="0">
                <a:latin typeface="Tahoma"/>
                <a:cs typeface="Tahoma"/>
              </a:rPr>
              <a:t>:</a:t>
            </a:r>
          </a:p>
          <a:p>
            <a:pPr marL="12700" lvl="1">
              <a:spcBef>
                <a:spcPts val="90"/>
              </a:spcBef>
            </a:pPr>
            <a:r>
              <a:rPr lang="en-US" sz="1100" dirty="0">
                <a:latin typeface="Tahoma"/>
                <a:cs typeface="Tahoma"/>
              </a:rPr>
              <a:t>	 </a:t>
            </a:r>
            <a:r>
              <a:rPr lang="en-US" sz="1100" dirty="0" err="1">
                <a:latin typeface="Tahoma"/>
                <a:cs typeface="Tahoma"/>
              </a:rPr>
              <a:t>cấu</a:t>
            </a:r>
            <a:r>
              <a:rPr lang="en-US" sz="1100" dirty="0">
                <a:latin typeface="Tahoma"/>
                <a:cs typeface="Tahoma"/>
              </a:rPr>
              <a:t> </a:t>
            </a:r>
            <a:r>
              <a:rPr lang="en-US" sz="1100" dirty="0" err="1">
                <a:latin typeface="Tahoma"/>
                <a:cs typeface="Tahoma"/>
              </a:rPr>
              <a:t>hình</a:t>
            </a:r>
            <a:r>
              <a:rPr lang="en-US" sz="1100" dirty="0">
                <a:latin typeface="Tahoma"/>
                <a:cs typeface="Tahoma"/>
              </a:rPr>
              <a:t> USB </a:t>
            </a:r>
            <a:r>
              <a:rPr lang="en-US" sz="1100" dirty="0" err="1">
                <a:latin typeface="Tahoma"/>
                <a:cs typeface="Tahoma"/>
              </a:rPr>
              <a:t>Wifi</a:t>
            </a:r>
            <a:r>
              <a:rPr lang="en-US" sz="1100" dirty="0">
                <a:latin typeface="Tahoma"/>
                <a:cs typeface="Tahoma"/>
              </a:rPr>
              <a:t>.</a:t>
            </a:r>
          </a:p>
          <a:p>
            <a:pPr marL="12700" lvl="1">
              <a:spcBef>
                <a:spcPts val="90"/>
              </a:spcBef>
            </a:pPr>
            <a:r>
              <a:rPr lang="en-US" sz="1100" dirty="0">
                <a:latin typeface="Tahoma"/>
                <a:cs typeface="Tahoma"/>
              </a:rPr>
              <a:t>	 </a:t>
            </a:r>
            <a:r>
              <a:rPr lang="en-US" sz="1100" dirty="0" err="1">
                <a:latin typeface="Tahoma"/>
                <a:cs typeface="Tahoma"/>
              </a:rPr>
              <a:t>mô</a:t>
            </a:r>
            <a:r>
              <a:rPr lang="en-US" sz="1100" dirty="0">
                <a:latin typeface="Tahoma"/>
                <a:cs typeface="Tahoma"/>
              </a:rPr>
              <a:t> </a:t>
            </a:r>
            <a:r>
              <a:rPr lang="en-US" sz="1100" dirty="0" err="1">
                <a:latin typeface="Tahoma"/>
                <a:cs typeface="Tahoma"/>
              </a:rPr>
              <a:t>phỏng</a:t>
            </a:r>
            <a:r>
              <a:rPr lang="en-US" sz="1100" dirty="0">
                <a:latin typeface="Tahoma"/>
                <a:cs typeface="Tahoma"/>
              </a:rPr>
              <a:t> </a:t>
            </a:r>
            <a:r>
              <a:rPr lang="en-US" sz="1100" dirty="0" err="1">
                <a:latin typeface="Tahoma"/>
                <a:cs typeface="Tahoma"/>
              </a:rPr>
              <a:t>deauthentication</a:t>
            </a:r>
            <a:r>
              <a:rPr lang="en-US" sz="1100" dirty="0">
                <a:latin typeface="Tahoma"/>
                <a:cs typeface="Tahoma"/>
              </a:rPr>
              <a:t> attack.</a:t>
            </a:r>
          </a:p>
          <a:p>
            <a:pPr marL="12700" lvl="2">
              <a:spcBef>
                <a:spcPts val="90"/>
              </a:spcBef>
            </a:pPr>
            <a:r>
              <a:rPr lang="en-US" sz="1100" dirty="0">
                <a:latin typeface="Tahoma"/>
                <a:cs typeface="Tahoma"/>
              </a:rPr>
              <a:t>	 </a:t>
            </a:r>
            <a:r>
              <a:rPr lang="en-US" sz="1100" dirty="0" err="1">
                <a:latin typeface="Tahoma"/>
                <a:cs typeface="Tahoma"/>
              </a:rPr>
              <a:t>lưu</a:t>
            </a:r>
            <a:r>
              <a:rPr lang="en-US" sz="1100" dirty="0">
                <a:latin typeface="Tahoma"/>
                <a:cs typeface="Tahoma"/>
              </a:rPr>
              <a:t> </a:t>
            </a:r>
            <a:r>
              <a:rPr lang="en-US" sz="1100" dirty="0" err="1">
                <a:latin typeface="Tahoma"/>
                <a:cs typeface="Tahoma"/>
              </a:rPr>
              <a:t>dữ</a:t>
            </a:r>
            <a:r>
              <a:rPr lang="en-US" sz="1100" dirty="0">
                <a:latin typeface="Tahoma"/>
                <a:cs typeface="Tahoma"/>
              </a:rPr>
              <a:t> </a:t>
            </a:r>
            <a:r>
              <a:rPr lang="en-US" sz="1100" dirty="0" err="1">
                <a:latin typeface="Tahoma"/>
                <a:cs typeface="Tahoma"/>
              </a:rPr>
              <a:t>liệu</a:t>
            </a:r>
            <a:r>
              <a:rPr lang="en-US" sz="1100" dirty="0">
                <a:latin typeface="Tahoma"/>
                <a:cs typeface="Tahoma"/>
              </a:rPr>
              <a:t> </a:t>
            </a:r>
            <a:r>
              <a:rPr lang="en-US" sz="1100" dirty="0" err="1">
                <a:latin typeface="Tahoma"/>
                <a:cs typeface="Tahoma"/>
              </a:rPr>
              <a:t>vào</a:t>
            </a:r>
            <a:r>
              <a:rPr lang="en-US" sz="1100" dirty="0">
                <a:latin typeface="Tahoma"/>
                <a:cs typeface="Tahoma"/>
              </a:rPr>
              <a:t> C&amp;C server.</a:t>
            </a:r>
          </a:p>
          <a:p>
            <a:pPr marL="12700" lvl="2">
              <a:spcBef>
                <a:spcPts val="90"/>
              </a:spcBef>
            </a:pPr>
            <a:r>
              <a:rPr lang="en-US" sz="1100" dirty="0">
                <a:latin typeface="Tahoma"/>
                <a:cs typeface="Tahoma"/>
              </a:rPr>
              <a:t>	 client-side keylogger.</a:t>
            </a:r>
          </a:p>
          <a:p>
            <a:pPr marL="12700" lvl="2">
              <a:spcBef>
                <a:spcPts val="90"/>
              </a:spcBef>
            </a:pPr>
            <a:r>
              <a:rPr lang="en-US" sz="1100" dirty="0">
                <a:latin typeface="Tahoma"/>
                <a:cs typeface="Tahoma"/>
              </a:rPr>
              <a:t>	 persistency.</a:t>
            </a:r>
          </a:p>
          <a:p>
            <a:pPr marL="12700" lvl="2">
              <a:spcBef>
                <a:spcPts val="90"/>
              </a:spcBef>
            </a:pPr>
            <a:r>
              <a:rPr lang="en-US" sz="1100" dirty="0">
                <a:latin typeface="Tahoma"/>
                <a:cs typeface="Tahoma"/>
              </a:rPr>
              <a:t>	 </a:t>
            </a:r>
            <a:r>
              <a:rPr lang="en-US" sz="1100" dirty="0" err="1">
                <a:latin typeface="Tahoma"/>
                <a:cs typeface="Tahoma"/>
              </a:rPr>
              <a:t>mã</a:t>
            </a:r>
            <a:r>
              <a:rPr lang="en-US" sz="1100" dirty="0">
                <a:latin typeface="Tahoma"/>
                <a:cs typeface="Tahoma"/>
              </a:rPr>
              <a:t> </a:t>
            </a:r>
            <a:r>
              <a:rPr lang="en-US" sz="1100" dirty="0" err="1">
                <a:latin typeface="Tahoma"/>
                <a:cs typeface="Tahoma"/>
              </a:rPr>
              <a:t>hóa</a:t>
            </a:r>
            <a:r>
              <a:rPr lang="en-US" sz="1100" dirty="0">
                <a:latin typeface="Tahoma"/>
                <a:cs typeface="Tahoma"/>
              </a:rPr>
              <a:t> </a:t>
            </a:r>
            <a:r>
              <a:rPr lang="en-US" sz="1100" dirty="0" err="1">
                <a:latin typeface="Tahoma"/>
                <a:cs typeface="Tahoma"/>
              </a:rPr>
              <a:t>dữ</a:t>
            </a:r>
            <a:r>
              <a:rPr lang="en-US" sz="1100" dirty="0">
                <a:latin typeface="Tahoma"/>
                <a:cs typeface="Tahoma"/>
              </a:rPr>
              <a:t> </a:t>
            </a:r>
            <a:r>
              <a:rPr lang="en-US" sz="1100" dirty="0" err="1">
                <a:latin typeface="Tahoma"/>
                <a:cs typeface="Tahoma"/>
              </a:rPr>
              <a:t>liệu</a:t>
            </a:r>
            <a:r>
              <a:rPr lang="en-US" sz="1100" dirty="0">
                <a:latin typeface="Tahoma"/>
                <a:cs typeface="Tahoma"/>
              </a:rPr>
              <a:t> </a:t>
            </a:r>
            <a:r>
              <a:rPr lang="en-US" sz="1100" dirty="0" err="1">
                <a:latin typeface="Tahoma"/>
                <a:cs typeface="Tahoma"/>
              </a:rPr>
              <a:t>đăng</a:t>
            </a:r>
            <a:r>
              <a:rPr lang="en-US" sz="1100" dirty="0">
                <a:latin typeface="Tahoma"/>
                <a:cs typeface="Tahoma"/>
              </a:rPr>
              <a:t> </a:t>
            </a:r>
            <a:r>
              <a:rPr lang="en-US" sz="1100" dirty="0" err="1">
                <a:latin typeface="Tahoma"/>
                <a:cs typeface="Tahoma"/>
              </a:rPr>
              <a:t>nhập</a:t>
            </a:r>
            <a:r>
              <a:rPr lang="en-US" sz="1100" dirty="0">
                <a:latin typeface="Tahoma"/>
                <a:cs typeface="Tahoma"/>
              </a:rPr>
              <a:t> </a:t>
            </a:r>
            <a:r>
              <a:rPr lang="en-US" sz="1100" dirty="0" err="1">
                <a:latin typeface="Tahoma"/>
                <a:cs typeface="Tahoma"/>
              </a:rPr>
              <a:t>nhận</a:t>
            </a:r>
            <a:r>
              <a:rPr lang="en-US" sz="1100" dirty="0">
                <a:latin typeface="Tahoma"/>
                <a:cs typeface="Tahoma"/>
              </a:rPr>
              <a:t> </a:t>
            </a:r>
            <a:r>
              <a:rPr lang="en-US" sz="1100" dirty="0" err="1">
                <a:latin typeface="Tahoma"/>
                <a:cs typeface="Tahoma"/>
              </a:rPr>
              <a:t>được</a:t>
            </a:r>
            <a:r>
              <a:rPr lang="en-US" sz="1100" dirty="0">
                <a:latin typeface="Tahoma"/>
                <a:cs typeface="Tahoma"/>
              </a:rPr>
              <a:t>.</a:t>
            </a:r>
          </a:p>
          <a:p>
            <a:pPr marL="12700" lvl="2">
              <a:spcBef>
                <a:spcPts val="90"/>
              </a:spcBef>
            </a:pPr>
            <a:r>
              <a:rPr lang="en-US" sz="1100" dirty="0">
                <a:latin typeface="Tahoma"/>
                <a:cs typeface="Tahoma"/>
              </a:rPr>
              <a:t>	 </a:t>
            </a:r>
            <a:r>
              <a:rPr lang="en-US" sz="1100" dirty="0" err="1">
                <a:latin typeface="Tahoma"/>
                <a:cs typeface="Tahoma"/>
              </a:rPr>
              <a:t>cách</a:t>
            </a:r>
            <a:r>
              <a:rPr lang="en-US" sz="1100" dirty="0">
                <a:latin typeface="Tahoma"/>
                <a:cs typeface="Tahoma"/>
              </a:rPr>
              <a:t> </a:t>
            </a:r>
            <a:r>
              <a:rPr lang="en-US" sz="1100" dirty="0" err="1">
                <a:latin typeface="Tahoma"/>
                <a:cs typeface="Tahoma"/>
              </a:rPr>
              <a:t>phòng</a:t>
            </a:r>
            <a:r>
              <a:rPr lang="en-US" sz="1100" dirty="0">
                <a:latin typeface="Tahoma"/>
                <a:cs typeface="Tahoma"/>
              </a:rPr>
              <a:t> </a:t>
            </a:r>
            <a:r>
              <a:rPr lang="en-US" sz="1100" dirty="0" err="1">
                <a:latin typeface="Tahoma"/>
                <a:cs typeface="Tahoma"/>
              </a:rPr>
              <a:t>chống</a:t>
            </a:r>
            <a:r>
              <a:rPr lang="en-US" sz="1100" dirty="0">
                <a:latin typeface="Tahoma"/>
                <a:cs typeface="Tahoma"/>
              </a:rPr>
              <a:t> </a:t>
            </a:r>
            <a:r>
              <a:rPr lang="en-US" sz="1100" dirty="0" err="1">
                <a:latin typeface="Tahoma"/>
                <a:cs typeface="Tahoma"/>
              </a:rPr>
              <a:t>tấn</a:t>
            </a:r>
            <a:r>
              <a:rPr lang="en-US" sz="1100" dirty="0">
                <a:latin typeface="Tahoma"/>
                <a:cs typeface="Tahoma"/>
              </a:rPr>
              <a:t> </a:t>
            </a:r>
            <a:r>
              <a:rPr lang="en-US" sz="1100" dirty="0" err="1">
                <a:latin typeface="Tahoma"/>
                <a:cs typeface="Tahoma"/>
              </a:rPr>
              <a:t>công</a:t>
            </a:r>
            <a:r>
              <a:rPr lang="en-US" sz="1100" dirty="0">
                <a:latin typeface="Tahoma"/>
                <a:cs typeface="Tahoma"/>
              </a:rPr>
              <a:t> evil twin.</a:t>
            </a:r>
          </a:p>
          <a:p>
            <a:pPr marL="12700" lvl="2">
              <a:spcBef>
                <a:spcPts val="90"/>
              </a:spcBef>
            </a:pPr>
            <a:r>
              <a:rPr lang="en-US" sz="1100" dirty="0">
                <a:latin typeface="Tahoma"/>
                <a:cs typeface="Tahoma"/>
              </a:rPr>
              <a:t>	 </a:t>
            </a:r>
            <a:r>
              <a:rPr lang="en-US" sz="1100" dirty="0" err="1">
                <a:latin typeface="Tahoma"/>
                <a:cs typeface="Tahoma"/>
              </a:rPr>
              <a:t>hoàn</a:t>
            </a:r>
            <a:r>
              <a:rPr lang="en-US" sz="1100" dirty="0">
                <a:latin typeface="Tahoma"/>
                <a:cs typeface="Tahoma"/>
              </a:rPr>
              <a:t> </a:t>
            </a:r>
            <a:r>
              <a:rPr lang="en-US" sz="1100" dirty="0" err="1">
                <a:latin typeface="Tahoma"/>
                <a:cs typeface="Tahoma"/>
              </a:rPr>
              <a:t>thiện</a:t>
            </a:r>
            <a:r>
              <a:rPr lang="en-US" sz="1100" dirty="0">
                <a:latin typeface="Tahoma"/>
                <a:cs typeface="Tahoma"/>
              </a:rPr>
              <a:t> slide </a:t>
            </a:r>
            <a:r>
              <a:rPr lang="en-US" sz="1100" dirty="0" err="1">
                <a:latin typeface="Tahoma"/>
                <a:cs typeface="Tahoma"/>
              </a:rPr>
              <a:t>và</a:t>
            </a:r>
            <a:r>
              <a:rPr lang="en-US" sz="1100" dirty="0">
                <a:latin typeface="Tahoma"/>
                <a:cs typeface="Tahoma"/>
              </a:rPr>
              <a:t> </a:t>
            </a:r>
            <a:r>
              <a:rPr lang="en-US" sz="1100" dirty="0" err="1">
                <a:latin typeface="Tahoma"/>
                <a:cs typeface="Tahoma"/>
              </a:rPr>
              <a:t>báo</a:t>
            </a:r>
            <a:r>
              <a:rPr lang="en-US" sz="1100" dirty="0">
                <a:latin typeface="Tahoma"/>
                <a:cs typeface="Tahoma"/>
              </a:rPr>
              <a:t> </a:t>
            </a:r>
            <a:r>
              <a:rPr lang="en-US" sz="1100" dirty="0" err="1">
                <a:latin typeface="Tahoma"/>
                <a:cs typeface="Tahoma"/>
              </a:rPr>
              <a:t>cáo</a:t>
            </a:r>
            <a:r>
              <a:rPr lang="en-US" sz="1100" dirty="0">
                <a:latin typeface="Tahoma"/>
                <a:cs typeface="Tahoma"/>
              </a:rPr>
              <a:t>.</a:t>
            </a:r>
          </a:p>
          <a:p>
            <a:pPr marL="12700" lvl="2">
              <a:spcBef>
                <a:spcPts val="90"/>
              </a:spcBef>
            </a:pP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2"/>
          <a:stretch>
            <a:fillRect/>
          </a:stretch>
        </p:blipFill>
        <p:spPr>
          <a:xfrm>
            <a:off x="3295649" y="319647"/>
            <a:ext cx="1312545" cy="733806"/>
          </a:xfrm>
          <a:prstGeom prst="rect">
            <a:avLst/>
          </a:prstGeom>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81280" y="59954"/>
            <a:ext cx="1995170" cy="232756"/>
          </a:xfrm>
          <a:prstGeom prst="rect">
            <a:avLst/>
          </a:prstGeom>
        </p:spPr>
        <p:txBody>
          <a:bodyPr vert="horz" wrap="square" lIns="0" tIns="17145" rIns="0" bIns="0" rtlCol="0">
            <a:spAutoFit/>
          </a:bodyPr>
          <a:lstStyle/>
          <a:p>
            <a:pPr marL="12700">
              <a:lnSpc>
                <a:spcPct val="100000"/>
              </a:lnSpc>
              <a:spcBef>
                <a:spcPts val="135"/>
              </a:spcBef>
            </a:pPr>
            <a:r>
              <a:rPr lang="en-US" sz="1400" dirty="0" err="1">
                <a:solidFill>
                  <a:srgbClr val="FFFFFF"/>
                </a:solidFill>
                <a:latin typeface="Tahoma"/>
                <a:cs typeface="Tahoma"/>
              </a:rPr>
              <a:t>Khó</a:t>
            </a:r>
            <a:r>
              <a:rPr lang="en-US" sz="1400" dirty="0">
                <a:solidFill>
                  <a:srgbClr val="FFFFFF"/>
                </a:solidFill>
                <a:latin typeface="Tahoma"/>
                <a:cs typeface="Tahoma"/>
              </a:rPr>
              <a:t> </a:t>
            </a:r>
            <a:r>
              <a:rPr lang="en-US" sz="1400" dirty="0" err="1">
                <a:solidFill>
                  <a:srgbClr val="FFFFFF"/>
                </a:solidFill>
                <a:latin typeface="Tahoma"/>
                <a:cs typeface="Tahoma"/>
              </a:rPr>
              <a:t>khăn</a:t>
            </a:r>
            <a:r>
              <a:rPr lang="en-US" sz="1400" dirty="0">
                <a:solidFill>
                  <a:srgbClr val="FFFFFF"/>
                </a:solidFill>
                <a:latin typeface="Tahoma"/>
                <a:cs typeface="Tahoma"/>
              </a:rPr>
              <a:t> </a:t>
            </a:r>
            <a:r>
              <a:rPr lang="en-US" sz="1400" dirty="0" err="1">
                <a:solidFill>
                  <a:srgbClr val="FFFFFF"/>
                </a:solidFill>
                <a:latin typeface="Tahoma"/>
                <a:cs typeface="Tahoma"/>
              </a:rPr>
              <a:t>của</a:t>
            </a:r>
            <a:r>
              <a:rPr lang="en-US" sz="1400" dirty="0">
                <a:solidFill>
                  <a:srgbClr val="FFFFFF"/>
                </a:solidFill>
                <a:latin typeface="Tahoma"/>
                <a:cs typeface="Tahoma"/>
              </a:rPr>
              <a:t> Soft AP</a:t>
            </a:r>
            <a:endParaRPr sz="1400" dirty="0">
              <a:latin typeface="Tahoma"/>
              <a:cs typeface="Tahoma"/>
            </a:endParaRPr>
          </a:p>
        </p:txBody>
      </p:sp>
      <p:sp>
        <p:nvSpPr>
          <p:cNvPr id="4" name="object 4"/>
          <p:cNvSpPr txBox="1"/>
          <p:nvPr/>
        </p:nvSpPr>
        <p:spPr>
          <a:xfrm>
            <a:off x="88042" y="350520"/>
            <a:ext cx="3733800" cy="2837956"/>
          </a:xfrm>
          <a:prstGeom prst="rect">
            <a:avLst/>
          </a:prstGeom>
        </p:spPr>
        <p:txBody>
          <a:bodyPr vert="horz" wrap="square" lIns="0" tIns="11430" rIns="0" bIns="0" rtlCol="0">
            <a:spAutoFit/>
          </a:bodyPr>
          <a:lstStyle/>
          <a:p>
            <a:pPr marL="12700">
              <a:lnSpc>
                <a:spcPct val="100000"/>
              </a:lnSpc>
              <a:spcBef>
                <a:spcPts val="90"/>
              </a:spcBef>
            </a:pPr>
            <a:r>
              <a:rPr lang="en-US" sz="1100" dirty="0" err="1">
                <a:latin typeface="Tahoma"/>
                <a:cs typeface="Tahoma"/>
              </a:rPr>
              <a:t>Khó</a:t>
            </a:r>
            <a:r>
              <a:rPr lang="en-US" sz="1100" dirty="0">
                <a:latin typeface="Tahoma"/>
                <a:cs typeface="Tahoma"/>
              </a:rPr>
              <a:t> </a:t>
            </a:r>
            <a:r>
              <a:rPr lang="en-US" sz="1100" dirty="0" err="1">
                <a:latin typeface="Tahoma"/>
                <a:cs typeface="Tahoma"/>
              </a:rPr>
              <a:t>khăn</a:t>
            </a:r>
            <a:r>
              <a:rPr lang="en-US" sz="1100" dirty="0">
                <a:latin typeface="Tahoma"/>
                <a:cs typeface="Tahoma"/>
              </a:rPr>
              <a:t> </a:t>
            </a:r>
            <a:r>
              <a:rPr lang="en-US" sz="1100" dirty="0" err="1">
                <a:latin typeface="Tahoma"/>
                <a:cs typeface="Tahoma"/>
              </a:rPr>
              <a:t>khi</a:t>
            </a:r>
            <a:r>
              <a:rPr lang="en-US" sz="1100" dirty="0">
                <a:latin typeface="Tahoma"/>
                <a:cs typeface="Tahoma"/>
              </a:rPr>
              <a:t> </a:t>
            </a:r>
            <a:r>
              <a:rPr lang="en-US" sz="1100" dirty="0" err="1">
                <a:latin typeface="Tahoma"/>
                <a:cs typeface="Tahoma"/>
              </a:rPr>
              <a:t>không</a:t>
            </a:r>
            <a:r>
              <a:rPr lang="en-US" sz="1100" dirty="0">
                <a:latin typeface="Tahoma"/>
                <a:cs typeface="Tahoma"/>
              </a:rPr>
              <a:t> </a:t>
            </a:r>
            <a:r>
              <a:rPr lang="en-US" sz="1100" dirty="0" err="1">
                <a:latin typeface="Tahoma"/>
                <a:cs typeface="Tahoma"/>
              </a:rPr>
              <a:t>có</a:t>
            </a:r>
            <a:r>
              <a:rPr lang="en-US" sz="1100" dirty="0">
                <a:latin typeface="Tahoma"/>
                <a:cs typeface="Tahoma"/>
              </a:rPr>
              <a:t> </a:t>
            </a:r>
            <a:r>
              <a:rPr lang="en-US" sz="1100" dirty="0" err="1">
                <a:latin typeface="Tahoma"/>
                <a:cs typeface="Tahoma"/>
              </a:rPr>
              <a:t>phần</a:t>
            </a:r>
            <a:r>
              <a:rPr lang="en-US" sz="1100" dirty="0">
                <a:latin typeface="Tahoma"/>
                <a:cs typeface="Tahoma"/>
              </a:rPr>
              <a:t> </a:t>
            </a:r>
            <a:r>
              <a:rPr lang="en-US" sz="1100" dirty="0" err="1">
                <a:latin typeface="Tahoma"/>
                <a:cs typeface="Tahoma"/>
              </a:rPr>
              <a:t>cứng</a:t>
            </a:r>
            <a:r>
              <a:rPr lang="en-US" sz="1100" dirty="0">
                <a:latin typeface="Tahoma"/>
                <a:cs typeface="Tahoma"/>
              </a:rPr>
              <a:t>(</a:t>
            </a:r>
            <a:r>
              <a:rPr lang="en-US" sz="1100" dirty="0" err="1">
                <a:latin typeface="Tahoma"/>
                <a:cs typeface="Tahoma"/>
              </a:rPr>
              <a:t>hoặc</a:t>
            </a:r>
            <a:r>
              <a:rPr lang="en-US" sz="1100" dirty="0">
                <a:latin typeface="Tahoma"/>
                <a:cs typeface="Tahoma"/>
              </a:rPr>
              <a:t> </a:t>
            </a:r>
            <a:r>
              <a:rPr lang="en-US" sz="1100" dirty="0" err="1">
                <a:latin typeface="Tahoma"/>
                <a:cs typeface="Tahoma"/>
              </a:rPr>
              <a:t>chỉ</a:t>
            </a:r>
            <a:r>
              <a:rPr lang="en-US" sz="1100" dirty="0">
                <a:latin typeface="Tahoma"/>
                <a:cs typeface="Tahoma"/>
              </a:rPr>
              <a:t> dung Soft AP </a:t>
            </a:r>
            <a:r>
              <a:rPr lang="en-US" sz="1100" dirty="0" err="1">
                <a:latin typeface="Tahoma"/>
                <a:cs typeface="Tahoma"/>
              </a:rPr>
              <a:t>trên</a:t>
            </a:r>
            <a:r>
              <a:rPr lang="en-US" sz="1100" dirty="0">
                <a:latin typeface="Tahoma"/>
                <a:cs typeface="Tahoma"/>
              </a:rPr>
              <a:t> Windows):</a:t>
            </a:r>
          </a:p>
          <a:p>
            <a:pPr marL="12700" lvl="2">
              <a:spcBef>
                <a:spcPts val="90"/>
              </a:spcBef>
            </a:pPr>
            <a:r>
              <a:rPr lang="vi-VN" sz="1100" dirty="0">
                <a:latin typeface="Tahoma"/>
                <a:cs typeface="Tahoma"/>
              </a:rPr>
              <a:t>•Khó khăn đầu tiên là soft ap không cung cấp các công cụ có khả năng của iptables hay dnsmaq như linux.</a:t>
            </a:r>
          </a:p>
          <a:p>
            <a:pPr marL="12700" lvl="2">
              <a:spcBef>
                <a:spcPts val="90"/>
              </a:spcBef>
            </a:pPr>
            <a:r>
              <a:rPr lang="vi-VN" sz="1100" dirty="0">
                <a:latin typeface="Tahoma"/>
                <a:cs typeface="Tahoma"/>
              </a:rPr>
              <a:t>•Thứ 2 là driver usb wifi trên laptop không hỗ trợ monitor mode và packet injection.</a:t>
            </a:r>
          </a:p>
          <a:p>
            <a:pPr marL="12700" lvl="2">
              <a:spcBef>
                <a:spcPts val="90"/>
              </a:spcBef>
            </a:pPr>
            <a:r>
              <a:rPr lang="vi-VN" sz="1100" dirty="0">
                <a:latin typeface="Tahoma"/>
                <a:cs typeface="Tahoma"/>
              </a:rPr>
              <a:t>•Vì vậy nếu làm thì cần cấu hình dns và địa chỉ ip tĩnh trên máy nạn nhân</a:t>
            </a:r>
            <a:endParaRPr lang="en-US" sz="1100" dirty="0">
              <a:latin typeface="Tahoma"/>
              <a:cs typeface="Tahoma"/>
            </a:endParaRPr>
          </a:p>
          <a:p>
            <a:pPr marL="12700" lvl="2">
              <a:spcBef>
                <a:spcPts val="90"/>
              </a:spcBef>
            </a:pPr>
            <a:endParaRPr lang="en-US" sz="1100" dirty="0">
              <a:latin typeface="Tahoma"/>
              <a:cs typeface="Tahoma"/>
            </a:endParaRPr>
          </a:p>
          <a:p>
            <a:pPr marL="12700" lvl="2">
              <a:spcBef>
                <a:spcPts val="90"/>
              </a:spcBef>
            </a:pPr>
            <a:r>
              <a:rPr lang="vi-VN" sz="800" dirty="0">
                <a:latin typeface="Tahoma"/>
                <a:cs typeface="Tahoma"/>
              </a:rPr>
              <a:t>dnsmasq: Công cụ nhỏ gọn cung cấp DHCP (cấp IP) và DNS (phân giải tên miền). Trong Evil Twin, nó dùng để cấp IP cho nạn nhân và "đánh lừa" DNS để mọi yêu cầu tên miền đều trỏ về IP của kẻ tấn công (máy ảo ubuntu trên virtual box).</a:t>
            </a:r>
          </a:p>
          <a:p>
            <a:pPr marL="12700" lvl="2">
              <a:spcBef>
                <a:spcPts val="90"/>
              </a:spcBef>
            </a:pPr>
            <a:r>
              <a:rPr lang="vi-VN" sz="800" dirty="0">
                <a:latin typeface="Tahoma"/>
                <a:cs typeface="Tahoma"/>
              </a:rPr>
              <a:t>iptables: Công cụ tường lửa mạnh mẽ của Linux. Được dùng để chuyển hướng (redirect) lưu lượng mạng. Trong Evil Twin, nó dùng để chuyển hướng mọi traffic HTTP (port 80) và có thể cả HTTPS (port 443) từ nạn nhân đến port 3000 là port captive portal đang chạy.</a:t>
            </a:r>
          </a:p>
          <a:p>
            <a:pPr marL="12700" lvl="2">
              <a:spcBef>
                <a:spcPts val="90"/>
              </a:spcBef>
            </a:pPr>
            <a:endParaRPr lang="vi-VN" sz="1100" dirty="0">
              <a:latin typeface="Tahoma"/>
              <a:cs typeface="Tahoma"/>
            </a:endParaRPr>
          </a:p>
          <a:p>
            <a:pPr marL="12700" lvl="2">
              <a:spcBef>
                <a:spcPts val="90"/>
              </a:spcBef>
            </a:pPr>
            <a:endParaRPr sz="1100" dirty="0">
              <a:latin typeface="Tahoma"/>
              <a:cs typeface="Tahoma"/>
            </a:endParaRPr>
          </a:p>
        </p:txBody>
      </p:sp>
    </p:spTree>
    <p:extLst>
      <p:ext uri="{BB962C8B-B14F-4D97-AF65-F5344CB8AC3E}">
        <p14:creationId xmlns:p14="http://schemas.microsoft.com/office/powerpoint/2010/main" val="1725962135"/>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1.1</a:t>
            </a:r>
            <a:r>
              <a:rPr spc="-45" dirty="0"/>
              <a:t> </a:t>
            </a:r>
            <a:r>
              <a:rPr lang="en-US" spc="-40" dirty="0"/>
              <a:t>Dependencies</a:t>
            </a:r>
            <a:endParaRPr spc="-20" dirty="0"/>
          </a:p>
        </p:txBody>
      </p:sp>
      <p:pic>
        <p:nvPicPr>
          <p:cNvPr id="5" name="Picture 4">
            <a:extLst>
              <a:ext uri="{FF2B5EF4-FFF2-40B4-BE49-F238E27FC236}">
                <a16:creationId xmlns:a16="http://schemas.microsoft.com/office/drawing/2014/main" id="{C43559BC-BE01-44BA-84F4-195405BBE8D0}"/>
              </a:ext>
            </a:extLst>
          </p:cNvPr>
          <p:cNvPicPr>
            <a:picLocks noChangeAspect="1"/>
          </p:cNvPicPr>
          <p:nvPr/>
        </p:nvPicPr>
        <p:blipFill>
          <a:blip r:embed="rId2"/>
          <a:stretch>
            <a:fillRect/>
          </a:stretch>
        </p:blipFill>
        <p:spPr>
          <a:xfrm>
            <a:off x="0" y="377556"/>
            <a:ext cx="4610100" cy="2182372"/>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Shared Folders</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805990"/>
            <a:ext cx="4610100" cy="1848768"/>
          </a:xfrm>
          <a:prstGeom prst="rect">
            <a:avLst/>
          </a:prstGeom>
        </p:spPr>
      </p:pic>
    </p:spTree>
    <p:extLst>
      <p:ext uri="{BB962C8B-B14F-4D97-AF65-F5344CB8AC3E}">
        <p14:creationId xmlns:p14="http://schemas.microsoft.com/office/powerpoint/2010/main" val="217979510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Network Interfaces</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785699" y="805990"/>
            <a:ext cx="3038702" cy="1848768"/>
          </a:xfrm>
          <a:prstGeom prst="rect">
            <a:avLst/>
          </a:prstGeom>
        </p:spPr>
      </p:pic>
    </p:spTree>
    <p:extLst>
      <p:ext uri="{BB962C8B-B14F-4D97-AF65-F5344CB8AC3E}">
        <p14:creationId xmlns:p14="http://schemas.microsoft.com/office/powerpoint/2010/main" val="1499691606"/>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Captive Portal</a:t>
            </a:r>
            <a:endParaRPr spc="-20" dirty="0"/>
          </a:p>
        </p:txBody>
      </p:sp>
      <p:pic>
        <p:nvPicPr>
          <p:cNvPr id="3" name="Picture 2">
            <a:extLst>
              <a:ext uri="{FF2B5EF4-FFF2-40B4-BE49-F238E27FC236}">
                <a16:creationId xmlns:a16="http://schemas.microsoft.com/office/drawing/2014/main" id="{66D1BFC1-A432-4283-A47D-DD9E64812A19}"/>
              </a:ext>
            </a:extLst>
          </p:cNvPr>
          <p:cNvPicPr>
            <a:picLocks noChangeAspect="1"/>
          </p:cNvPicPr>
          <p:nvPr/>
        </p:nvPicPr>
        <p:blipFill>
          <a:blip r:embed="rId2"/>
          <a:stretch>
            <a:fillRect/>
          </a:stretch>
        </p:blipFill>
        <p:spPr>
          <a:xfrm>
            <a:off x="0" y="571939"/>
            <a:ext cx="4610100" cy="2316871"/>
          </a:xfrm>
          <a:prstGeom prst="rect">
            <a:avLst/>
          </a:prstGeom>
        </p:spPr>
      </p:pic>
    </p:spTree>
    <p:extLst>
      <p:ext uri="{BB962C8B-B14F-4D97-AF65-F5344CB8AC3E}">
        <p14:creationId xmlns:p14="http://schemas.microsoft.com/office/powerpoint/2010/main" val="3048157059"/>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a:t>
            </a:r>
            <a:r>
              <a:rPr spc="-30" dirty="0"/>
              <a:t>.1</a:t>
            </a:r>
            <a:r>
              <a:rPr spc="-45" dirty="0"/>
              <a:t> </a:t>
            </a:r>
            <a:r>
              <a:rPr lang="en-US" spc="-45" dirty="0"/>
              <a:t>Database</a:t>
            </a:r>
            <a:endParaRPr spc="-20" dirty="0"/>
          </a:p>
        </p:txBody>
      </p:sp>
      <p:pic>
        <p:nvPicPr>
          <p:cNvPr id="6" name="Picture 5">
            <a:extLst>
              <a:ext uri="{FF2B5EF4-FFF2-40B4-BE49-F238E27FC236}">
                <a16:creationId xmlns:a16="http://schemas.microsoft.com/office/drawing/2014/main" id="{73912A17-1B02-495D-8FD5-A785FD3BE16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57353" y="511175"/>
            <a:ext cx="4295393" cy="2728877"/>
          </a:xfrm>
          <a:prstGeom prst="rect">
            <a:avLst/>
          </a:prstGeom>
        </p:spPr>
      </p:pic>
    </p:spTree>
    <p:extLst>
      <p:ext uri="{BB962C8B-B14F-4D97-AF65-F5344CB8AC3E}">
        <p14:creationId xmlns:p14="http://schemas.microsoft.com/office/powerpoint/2010/main" val="355915637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1933"/>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Conclusion</a:t>
            </a:r>
            <a:endParaRPr spc="-20" dirty="0"/>
          </a:p>
        </p:txBody>
      </p:sp>
      <p:sp>
        <p:nvSpPr>
          <p:cNvPr id="3" name="object 3"/>
          <p:cNvSpPr txBox="1">
            <a:spLocks noGrp="1"/>
          </p:cNvSpPr>
          <p:nvPr>
            <p:ph type="body" idx="1"/>
          </p:nvPr>
        </p:nvSpPr>
        <p:spPr>
          <a:xfrm>
            <a:off x="321894" y="866556"/>
            <a:ext cx="3659504" cy="670439"/>
          </a:xfrm>
          <a:prstGeom prst="rect">
            <a:avLst/>
          </a:prstGeom>
        </p:spPr>
        <p:txBody>
          <a:bodyPr vert="horz" wrap="square" lIns="0" tIns="55244" rIns="0" bIns="0" rtlCol="0">
            <a:spAutoFit/>
          </a:bodyPr>
          <a:lstStyle/>
          <a:p>
            <a:pPr marL="38100" marR="575945">
              <a:lnSpc>
                <a:spcPct val="125299"/>
              </a:lnSpc>
              <a:buClr>
                <a:srgbClr val="FF0000"/>
              </a:buCl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433</Words>
  <Application>Microsoft Office PowerPoint</Application>
  <PresentationFormat>Custom</PresentationFormat>
  <Paragraphs>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MT</vt:lpstr>
      <vt:lpstr>Tahoma</vt:lpstr>
      <vt:lpstr>Office Theme</vt:lpstr>
      <vt:lpstr>PowerPoint Presentation</vt:lpstr>
      <vt:lpstr>PowerPoint Presentation</vt:lpstr>
      <vt:lpstr>PowerPoint Presentation</vt:lpstr>
      <vt:lpstr>1.1 Dependencies</vt:lpstr>
      <vt:lpstr>2.1 Shared Folders</vt:lpstr>
      <vt:lpstr>2.1 Network Interfaces</vt:lpstr>
      <vt:lpstr>2.1 Captive Portal</vt:lpstr>
      <vt:lpstr>2.1 Database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31</cp:revision>
  <dcterms:created xsi:type="dcterms:W3CDTF">2025-03-18T22:31:56Z</dcterms:created>
  <dcterms:modified xsi:type="dcterms:W3CDTF">2025-05-14T04:20:59Z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