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notesMasterIdLst>
    <p:notesMasterId r:id="rId29"/>
  </p:notesMasterIdLst>
  <p:handoutMasterIdLst>
    <p:handoutMasterId r:id="rId30"/>
  </p:handoutMasterIdLst>
  <p:sldIdLst>
    <p:sldId id="257" r:id="rId2"/>
    <p:sldId id="329" r:id="rId3"/>
    <p:sldId id="320" r:id="rId4"/>
    <p:sldId id="330" r:id="rId5"/>
    <p:sldId id="319" r:id="rId6"/>
    <p:sldId id="341" r:id="rId7"/>
    <p:sldId id="275" r:id="rId8"/>
    <p:sldId id="331" r:id="rId9"/>
    <p:sldId id="321" r:id="rId10"/>
    <p:sldId id="313" r:id="rId11"/>
    <p:sldId id="327" r:id="rId12"/>
    <p:sldId id="315" r:id="rId13"/>
    <p:sldId id="326" r:id="rId14"/>
    <p:sldId id="332" r:id="rId15"/>
    <p:sldId id="323" r:id="rId16"/>
    <p:sldId id="324" r:id="rId17"/>
    <p:sldId id="339" r:id="rId18"/>
    <p:sldId id="334" r:id="rId19"/>
    <p:sldId id="335" r:id="rId20"/>
    <p:sldId id="336" r:id="rId21"/>
    <p:sldId id="337" r:id="rId22"/>
    <p:sldId id="338" r:id="rId23"/>
    <p:sldId id="325" r:id="rId24"/>
    <p:sldId id="343" r:id="rId25"/>
    <p:sldId id="342" r:id="rId26"/>
    <p:sldId id="340" r:id="rId27"/>
    <p:sldId id="26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uyen Minh Tu" initials="NT" lastIdx="2" clrIdx="0">
    <p:extLst>
      <p:ext uri="{19B8F6BF-5375-455C-9EA6-DF929625EA0E}">
        <p15:presenceInfo xmlns:p15="http://schemas.microsoft.com/office/powerpoint/2012/main" userId="a983b151754360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8" autoAdjust="0"/>
    <p:restoredTop sz="95226" autoAdjust="0"/>
  </p:normalViewPr>
  <p:slideViewPr>
    <p:cSldViewPr snapToGrid="0">
      <p:cViewPr varScale="1">
        <p:scale>
          <a:sx n="63" d="100"/>
          <a:sy n="63" d="100"/>
        </p:scale>
        <p:origin x="13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2-25T16:25:31.638" idx="1">
    <p:pos x="5385" y="706"/>
    <p:text/>
    <p:extLst>
      <p:ext uri="{C676402C-5697-4E1C-873F-D02D1690AC5C}">
        <p15:threadingInfo xmlns:p15="http://schemas.microsoft.com/office/powerpoint/2012/main" timeZoneBias="-42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9ECFF7-2248-4DE7-9F43-E6B84BBC6A1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46672C3-3F13-47C0-8992-A8434A91DF5C}">
      <dgm:prSet phldrT="[Text]"/>
      <dgm:spPr/>
      <dgm:t>
        <a:bodyPr/>
        <a:lstStyle/>
        <a:p>
          <a:pPr>
            <a:buAutoNum type="arabicPeriod"/>
          </a:pPr>
          <a:r>
            <a:rPr lang="en-US" dirty="0"/>
            <a:t>Overview</a:t>
          </a:r>
        </a:p>
      </dgm:t>
    </dgm:pt>
    <dgm:pt modelId="{F2D5148E-B059-4D61-8392-73AF9376148B}" type="parTrans" cxnId="{9B742E40-A247-4D09-9D3B-9CFCEC5E539C}">
      <dgm:prSet/>
      <dgm:spPr/>
      <dgm:t>
        <a:bodyPr/>
        <a:lstStyle/>
        <a:p>
          <a:endParaRPr lang="en-US"/>
        </a:p>
      </dgm:t>
    </dgm:pt>
    <dgm:pt modelId="{65E989F7-66CE-4624-BDB5-F321F874F4B8}" type="sibTrans" cxnId="{9B742E40-A247-4D09-9D3B-9CFCEC5E539C}">
      <dgm:prSet/>
      <dgm:spPr/>
      <dgm:t>
        <a:bodyPr/>
        <a:lstStyle/>
        <a:p>
          <a:endParaRPr lang="en-US"/>
        </a:p>
      </dgm:t>
    </dgm:pt>
    <dgm:pt modelId="{44947EC5-4091-4F96-8B69-BA55EEB521F6}">
      <dgm:prSet/>
      <dgm:spPr/>
      <dgm:t>
        <a:bodyPr/>
        <a:lstStyle/>
        <a:p>
          <a:r>
            <a:rPr lang="en-US" dirty="0">
              <a:latin typeface="Times New Roman"/>
              <a:ea typeface="Lato"/>
              <a:cs typeface="Lato"/>
            </a:rPr>
            <a:t>Data Collection and Preprocessing</a:t>
          </a:r>
        </a:p>
      </dgm:t>
    </dgm:pt>
    <dgm:pt modelId="{849DD717-F835-4E70-AF5D-4A3B1CA6D447}" type="parTrans" cxnId="{C123B8DD-CA27-42C5-90DE-18B100BD41D3}">
      <dgm:prSet/>
      <dgm:spPr/>
      <dgm:t>
        <a:bodyPr/>
        <a:lstStyle/>
        <a:p>
          <a:endParaRPr lang="en-US"/>
        </a:p>
      </dgm:t>
    </dgm:pt>
    <dgm:pt modelId="{3EFFE1BC-4D32-442C-B0B0-B504B668591C}" type="sibTrans" cxnId="{C123B8DD-CA27-42C5-90DE-18B100BD41D3}">
      <dgm:prSet/>
      <dgm:spPr/>
      <dgm:t>
        <a:bodyPr/>
        <a:lstStyle/>
        <a:p>
          <a:endParaRPr lang="en-US"/>
        </a:p>
      </dgm:t>
    </dgm:pt>
    <dgm:pt modelId="{C08BACB1-E67F-42DB-A5AD-4E1D270526C2}">
      <dgm:prSet/>
      <dgm:spPr/>
      <dgm:t>
        <a:bodyPr/>
        <a:lstStyle/>
        <a:p>
          <a:r>
            <a:rPr lang="en-US" dirty="0">
              <a:latin typeface="Times New Roman"/>
              <a:ea typeface="Lato"/>
              <a:cs typeface="Lato"/>
            </a:rPr>
            <a:t>Feature Extraction</a:t>
          </a:r>
        </a:p>
      </dgm:t>
    </dgm:pt>
    <dgm:pt modelId="{F0919D1C-DF44-49B4-8164-5DC11E1BEA74}" type="parTrans" cxnId="{7AFF170C-89AE-48C2-9B2A-884B17EDE6FB}">
      <dgm:prSet/>
      <dgm:spPr/>
      <dgm:t>
        <a:bodyPr/>
        <a:lstStyle/>
        <a:p>
          <a:endParaRPr lang="en-US"/>
        </a:p>
      </dgm:t>
    </dgm:pt>
    <dgm:pt modelId="{7DEB496A-6AEC-4371-8E84-4919FC0B1B72}" type="sibTrans" cxnId="{7AFF170C-89AE-48C2-9B2A-884B17EDE6FB}">
      <dgm:prSet/>
      <dgm:spPr/>
      <dgm:t>
        <a:bodyPr/>
        <a:lstStyle/>
        <a:p>
          <a:endParaRPr lang="en-US"/>
        </a:p>
      </dgm:t>
    </dgm:pt>
    <dgm:pt modelId="{E092EF5D-3364-466F-9C3D-7A12CF0157F0}">
      <dgm:prSet/>
      <dgm:spPr/>
      <dgm:t>
        <a:bodyPr/>
        <a:lstStyle/>
        <a:p>
          <a:r>
            <a:rPr lang="en-US" dirty="0">
              <a:latin typeface="Times New Roman"/>
              <a:ea typeface="Lato"/>
              <a:cs typeface="Lato"/>
            </a:rPr>
            <a:t>Deep Learning Approach CNN</a:t>
          </a:r>
        </a:p>
      </dgm:t>
    </dgm:pt>
    <dgm:pt modelId="{A3D55CF0-7A61-47DD-9A06-DBE9AE4D749B}" type="parTrans" cxnId="{6DCF5F84-3CE4-4137-9688-F4CDC8131CE8}">
      <dgm:prSet/>
      <dgm:spPr/>
      <dgm:t>
        <a:bodyPr/>
        <a:lstStyle/>
        <a:p>
          <a:endParaRPr lang="en-US"/>
        </a:p>
      </dgm:t>
    </dgm:pt>
    <dgm:pt modelId="{435A1342-7318-4C77-B5FE-F03BB4D85B10}" type="sibTrans" cxnId="{6DCF5F84-3CE4-4137-9688-F4CDC8131CE8}">
      <dgm:prSet/>
      <dgm:spPr/>
      <dgm:t>
        <a:bodyPr/>
        <a:lstStyle/>
        <a:p>
          <a:endParaRPr lang="en-US"/>
        </a:p>
      </dgm:t>
    </dgm:pt>
    <dgm:pt modelId="{7EF9749A-F037-405C-8639-22A7D9535B1B}">
      <dgm:prSet/>
      <dgm:spPr/>
      <dgm:t>
        <a:bodyPr/>
        <a:lstStyle/>
        <a:p>
          <a:r>
            <a:rPr lang="en-US" dirty="0"/>
            <a:t>Evaluation</a:t>
          </a:r>
        </a:p>
      </dgm:t>
    </dgm:pt>
    <dgm:pt modelId="{BA1BBD8F-83AC-44EA-8759-5AA1AF75421E}" type="parTrans" cxnId="{BC706336-9CF1-4FEB-8976-5ADB5CA29D0B}">
      <dgm:prSet/>
      <dgm:spPr/>
      <dgm:t>
        <a:bodyPr/>
        <a:lstStyle/>
        <a:p>
          <a:endParaRPr lang="en-US"/>
        </a:p>
      </dgm:t>
    </dgm:pt>
    <dgm:pt modelId="{AFF2CD0F-AB1B-41FC-8AFA-8AF0B7D040EA}" type="sibTrans" cxnId="{BC706336-9CF1-4FEB-8976-5ADB5CA29D0B}">
      <dgm:prSet/>
      <dgm:spPr/>
      <dgm:t>
        <a:bodyPr/>
        <a:lstStyle/>
        <a:p>
          <a:endParaRPr lang="en-US"/>
        </a:p>
      </dgm:t>
    </dgm:pt>
    <dgm:pt modelId="{6F8599A0-B2A4-4C9B-824A-F723C02D2794}" type="pres">
      <dgm:prSet presAssocID="{3F9ECFF7-2248-4DE7-9F43-E6B84BBC6A1A}" presName="rootnode" presStyleCnt="0">
        <dgm:presLayoutVars>
          <dgm:chMax/>
          <dgm:chPref/>
          <dgm:dir/>
          <dgm:animLvl val="lvl"/>
        </dgm:presLayoutVars>
      </dgm:prSet>
      <dgm:spPr/>
    </dgm:pt>
    <dgm:pt modelId="{18EF1555-6B18-4383-BE36-5113C02730B9}" type="pres">
      <dgm:prSet presAssocID="{F46672C3-3F13-47C0-8992-A8434A91DF5C}" presName="composite" presStyleCnt="0"/>
      <dgm:spPr/>
    </dgm:pt>
    <dgm:pt modelId="{42F18920-523C-424C-9988-1E1AD11E1770}" type="pres">
      <dgm:prSet presAssocID="{F46672C3-3F13-47C0-8992-A8434A91DF5C}" presName="bentUpArrow1" presStyleLbl="alignImgPlace1" presStyleIdx="0" presStyleCnt="4"/>
      <dgm:spPr/>
    </dgm:pt>
    <dgm:pt modelId="{C6BFA6D0-B372-4CD2-9DA1-25C213882E14}" type="pres">
      <dgm:prSet presAssocID="{F46672C3-3F13-47C0-8992-A8434A91DF5C}" presName="ParentText" presStyleLbl="node1" presStyleIdx="0" presStyleCnt="5" custLinFactNeighborY="-5028">
        <dgm:presLayoutVars>
          <dgm:chMax val="1"/>
          <dgm:chPref val="1"/>
          <dgm:bulletEnabled val="1"/>
        </dgm:presLayoutVars>
      </dgm:prSet>
      <dgm:spPr/>
    </dgm:pt>
    <dgm:pt modelId="{F08730EE-0685-48E5-862A-A73D2D27AAF8}" type="pres">
      <dgm:prSet presAssocID="{F46672C3-3F13-47C0-8992-A8434A91DF5C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44DF4D44-6192-45AF-921F-B2CC9B9CEC8F}" type="pres">
      <dgm:prSet presAssocID="{65E989F7-66CE-4624-BDB5-F321F874F4B8}" presName="sibTrans" presStyleCnt="0"/>
      <dgm:spPr/>
    </dgm:pt>
    <dgm:pt modelId="{EF93C1C0-3DB2-4378-BCE7-5DB46D2B6083}" type="pres">
      <dgm:prSet presAssocID="{44947EC5-4091-4F96-8B69-BA55EEB521F6}" presName="composite" presStyleCnt="0"/>
      <dgm:spPr/>
    </dgm:pt>
    <dgm:pt modelId="{4EF88CDE-F31D-46AC-A33F-821D4833C0B8}" type="pres">
      <dgm:prSet presAssocID="{44947EC5-4091-4F96-8B69-BA55EEB521F6}" presName="bentUpArrow1" presStyleLbl="alignImgPlace1" presStyleIdx="1" presStyleCnt="4"/>
      <dgm:spPr/>
    </dgm:pt>
    <dgm:pt modelId="{0AF1C2AE-BF5F-415B-982C-4DAC6A252988}" type="pres">
      <dgm:prSet presAssocID="{44947EC5-4091-4F96-8B69-BA55EEB521F6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4BADFEBD-A80B-4479-9B18-5B41F0AEF5CE}" type="pres">
      <dgm:prSet presAssocID="{44947EC5-4091-4F96-8B69-BA55EEB521F6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795DA840-AF3A-4940-8E87-0FF6C8F6CF45}" type="pres">
      <dgm:prSet presAssocID="{3EFFE1BC-4D32-442C-B0B0-B504B668591C}" presName="sibTrans" presStyleCnt="0"/>
      <dgm:spPr/>
    </dgm:pt>
    <dgm:pt modelId="{2C9A5496-49B3-4E53-B1CC-35F6758C3DDE}" type="pres">
      <dgm:prSet presAssocID="{C08BACB1-E67F-42DB-A5AD-4E1D270526C2}" presName="composite" presStyleCnt="0"/>
      <dgm:spPr/>
    </dgm:pt>
    <dgm:pt modelId="{65CA5BAD-D5E0-4DE7-B654-19A2F2195AB6}" type="pres">
      <dgm:prSet presAssocID="{C08BACB1-E67F-42DB-A5AD-4E1D270526C2}" presName="bentUpArrow1" presStyleLbl="alignImgPlace1" presStyleIdx="2" presStyleCnt="4"/>
      <dgm:spPr/>
    </dgm:pt>
    <dgm:pt modelId="{2C88DFAA-AA58-46E3-9C37-6906EC025B89}" type="pres">
      <dgm:prSet presAssocID="{C08BACB1-E67F-42DB-A5AD-4E1D270526C2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D68AEA8F-5D43-49E7-9852-59403E03B952}" type="pres">
      <dgm:prSet presAssocID="{C08BACB1-E67F-42DB-A5AD-4E1D270526C2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E387D01A-45AD-42DD-A0FD-674DD9A821D0}" type="pres">
      <dgm:prSet presAssocID="{7DEB496A-6AEC-4371-8E84-4919FC0B1B72}" presName="sibTrans" presStyleCnt="0"/>
      <dgm:spPr/>
    </dgm:pt>
    <dgm:pt modelId="{63D21175-9BA1-4B1C-B5EE-28F4EBE94BF5}" type="pres">
      <dgm:prSet presAssocID="{E092EF5D-3364-466F-9C3D-7A12CF0157F0}" presName="composite" presStyleCnt="0"/>
      <dgm:spPr/>
    </dgm:pt>
    <dgm:pt modelId="{6E184AB7-A411-4E15-8A1B-3B57BDEEFB6B}" type="pres">
      <dgm:prSet presAssocID="{E092EF5D-3364-466F-9C3D-7A12CF0157F0}" presName="bentUpArrow1" presStyleLbl="alignImgPlace1" presStyleIdx="3" presStyleCnt="4"/>
      <dgm:spPr/>
    </dgm:pt>
    <dgm:pt modelId="{03BEB4C5-8996-46DC-A8AB-AC0CFBBCB6DC}" type="pres">
      <dgm:prSet presAssocID="{E092EF5D-3364-466F-9C3D-7A12CF0157F0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6373348D-7696-451B-90F6-E0679EA7277D}" type="pres">
      <dgm:prSet presAssocID="{E092EF5D-3364-466F-9C3D-7A12CF0157F0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9E3A3F26-FD2D-4AE2-8193-6085204D42DE}" type="pres">
      <dgm:prSet presAssocID="{435A1342-7318-4C77-B5FE-F03BB4D85B10}" presName="sibTrans" presStyleCnt="0"/>
      <dgm:spPr/>
    </dgm:pt>
    <dgm:pt modelId="{F33F9120-079C-460E-9A22-843ED0D97874}" type="pres">
      <dgm:prSet presAssocID="{7EF9749A-F037-405C-8639-22A7D9535B1B}" presName="composite" presStyleCnt="0"/>
      <dgm:spPr/>
    </dgm:pt>
    <dgm:pt modelId="{BF9E0622-0A6D-45BF-BF46-1952A9CA75E1}" type="pres">
      <dgm:prSet presAssocID="{7EF9749A-F037-405C-8639-22A7D9535B1B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DE08B506-F009-430F-9FC8-BC2B74D5A624}" type="presOf" srcId="{7EF9749A-F037-405C-8639-22A7D9535B1B}" destId="{BF9E0622-0A6D-45BF-BF46-1952A9CA75E1}" srcOrd="0" destOrd="0" presId="urn:microsoft.com/office/officeart/2005/8/layout/StepDownProcess"/>
    <dgm:cxn modelId="{3851DD08-CCE2-4B4A-ADE3-33382B980757}" type="presOf" srcId="{F46672C3-3F13-47C0-8992-A8434A91DF5C}" destId="{C6BFA6D0-B372-4CD2-9DA1-25C213882E14}" srcOrd="0" destOrd="0" presId="urn:microsoft.com/office/officeart/2005/8/layout/StepDownProcess"/>
    <dgm:cxn modelId="{7AFF170C-89AE-48C2-9B2A-884B17EDE6FB}" srcId="{3F9ECFF7-2248-4DE7-9F43-E6B84BBC6A1A}" destId="{C08BACB1-E67F-42DB-A5AD-4E1D270526C2}" srcOrd="2" destOrd="0" parTransId="{F0919D1C-DF44-49B4-8164-5DC11E1BEA74}" sibTransId="{7DEB496A-6AEC-4371-8E84-4919FC0B1B72}"/>
    <dgm:cxn modelId="{BC706336-9CF1-4FEB-8976-5ADB5CA29D0B}" srcId="{3F9ECFF7-2248-4DE7-9F43-E6B84BBC6A1A}" destId="{7EF9749A-F037-405C-8639-22A7D9535B1B}" srcOrd="4" destOrd="0" parTransId="{BA1BBD8F-83AC-44EA-8759-5AA1AF75421E}" sibTransId="{AFF2CD0F-AB1B-41FC-8AFA-8AF0B7D040EA}"/>
    <dgm:cxn modelId="{9B742E40-A247-4D09-9D3B-9CFCEC5E539C}" srcId="{3F9ECFF7-2248-4DE7-9F43-E6B84BBC6A1A}" destId="{F46672C3-3F13-47C0-8992-A8434A91DF5C}" srcOrd="0" destOrd="0" parTransId="{F2D5148E-B059-4D61-8392-73AF9376148B}" sibTransId="{65E989F7-66CE-4624-BDB5-F321F874F4B8}"/>
    <dgm:cxn modelId="{7CEA8677-DD00-4DC6-9995-9363B97E5BE0}" type="presOf" srcId="{3F9ECFF7-2248-4DE7-9F43-E6B84BBC6A1A}" destId="{6F8599A0-B2A4-4C9B-824A-F723C02D2794}" srcOrd="0" destOrd="0" presId="urn:microsoft.com/office/officeart/2005/8/layout/StepDownProcess"/>
    <dgm:cxn modelId="{F2EE767D-8BF5-4D48-9505-380301E8788B}" type="presOf" srcId="{C08BACB1-E67F-42DB-A5AD-4E1D270526C2}" destId="{2C88DFAA-AA58-46E3-9C37-6906EC025B89}" srcOrd="0" destOrd="0" presId="urn:microsoft.com/office/officeart/2005/8/layout/StepDownProcess"/>
    <dgm:cxn modelId="{CEE76581-5E30-4901-B58F-6E4803F24136}" type="presOf" srcId="{44947EC5-4091-4F96-8B69-BA55EEB521F6}" destId="{0AF1C2AE-BF5F-415B-982C-4DAC6A252988}" srcOrd="0" destOrd="0" presId="urn:microsoft.com/office/officeart/2005/8/layout/StepDownProcess"/>
    <dgm:cxn modelId="{6DCF5F84-3CE4-4137-9688-F4CDC8131CE8}" srcId="{3F9ECFF7-2248-4DE7-9F43-E6B84BBC6A1A}" destId="{E092EF5D-3364-466F-9C3D-7A12CF0157F0}" srcOrd="3" destOrd="0" parTransId="{A3D55CF0-7A61-47DD-9A06-DBE9AE4D749B}" sibTransId="{435A1342-7318-4C77-B5FE-F03BB4D85B10}"/>
    <dgm:cxn modelId="{C123B8DD-CA27-42C5-90DE-18B100BD41D3}" srcId="{3F9ECFF7-2248-4DE7-9F43-E6B84BBC6A1A}" destId="{44947EC5-4091-4F96-8B69-BA55EEB521F6}" srcOrd="1" destOrd="0" parTransId="{849DD717-F835-4E70-AF5D-4A3B1CA6D447}" sibTransId="{3EFFE1BC-4D32-442C-B0B0-B504B668591C}"/>
    <dgm:cxn modelId="{578E59E3-7E18-45A8-A4DF-4908CF7275AD}" type="presOf" srcId="{E092EF5D-3364-466F-9C3D-7A12CF0157F0}" destId="{03BEB4C5-8996-46DC-A8AB-AC0CFBBCB6DC}" srcOrd="0" destOrd="0" presId="urn:microsoft.com/office/officeart/2005/8/layout/StepDownProcess"/>
    <dgm:cxn modelId="{7BC86A17-D485-44E7-89B0-9F5EC4CA398C}" type="presParOf" srcId="{6F8599A0-B2A4-4C9B-824A-F723C02D2794}" destId="{18EF1555-6B18-4383-BE36-5113C02730B9}" srcOrd="0" destOrd="0" presId="urn:microsoft.com/office/officeart/2005/8/layout/StepDownProcess"/>
    <dgm:cxn modelId="{AD017B24-D451-4E59-A14A-646D3FA61EF3}" type="presParOf" srcId="{18EF1555-6B18-4383-BE36-5113C02730B9}" destId="{42F18920-523C-424C-9988-1E1AD11E1770}" srcOrd="0" destOrd="0" presId="urn:microsoft.com/office/officeart/2005/8/layout/StepDownProcess"/>
    <dgm:cxn modelId="{A0ED92D6-EA13-4C76-BDD7-E0EDC5543572}" type="presParOf" srcId="{18EF1555-6B18-4383-BE36-5113C02730B9}" destId="{C6BFA6D0-B372-4CD2-9DA1-25C213882E14}" srcOrd="1" destOrd="0" presId="urn:microsoft.com/office/officeart/2005/8/layout/StepDownProcess"/>
    <dgm:cxn modelId="{399BE6BA-1F1E-4077-BF45-AE0EB20CF846}" type="presParOf" srcId="{18EF1555-6B18-4383-BE36-5113C02730B9}" destId="{F08730EE-0685-48E5-862A-A73D2D27AAF8}" srcOrd="2" destOrd="0" presId="urn:microsoft.com/office/officeart/2005/8/layout/StepDownProcess"/>
    <dgm:cxn modelId="{82B34A59-6877-4B76-A95E-4B02F65076E8}" type="presParOf" srcId="{6F8599A0-B2A4-4C9B-824A-F723C02D2794}" destId="{44DF4D44-6192-45AF-921F-B2CC9B9CEC8F}" srcOrd="1" destOrd="0" presId="urn:microsoft.com/office/officeart/2005/8/layout/StepDownProcess"/>
    <dgm:cxn modelId="{121DFA3B-AB27-459E-9A94-26BF1D2695DE}" type="presParOf" srcId="{6F8599A0-B2A4-4C9B-824A-F723C02D2794}" destId="{EF93C1C0-3DB2-4378-BCE7-5DB46D2B6083}" srcOrd="2" destOrd="0" presId="urn:microsoft.com/office/officeart/2005/8/layout/StepDownProcess"/>
    <dgm:cxn modelId="{BE7E9986-6575-4E2C-B474-CC4FE59E53DF}" type="presParOf" srcId="{EF93C1C0-3DB2-4378-BCE7-5DB46D2B6083}" destId="{4EF88CDE-F31D-46AC-A33F-821D4833C0B8}" srcOrd="0" destOrd="0" presId="urn:microsoft.com/office/officeart/2005/8/layout/StepDownProcess"/>
    <dgm:cxn modelId="{79E5226E-8285-4BFD-8EA6-309DD31864FC}" type="presParOf" srcId="{EF93C1C0-3DB2-4378-BCE7-5DB46D2B6083}" destId="{0AF1C2AE-BF5F-415B-982C-4DAC6A252988}" srcOrd="1" destOrd="0" presId="urn:microsoft.com/office/officeart/2005/8/layout/StepDownProcess"/>
    <dgm:cxn modelId="{BE787545-C933-48D9-B80B-457E62A022C0}" type="presParOf" srcId="{EF93C1C0-3DB2-4378-BCE7-5DB46D2B6083}" destId="{4BADFEBD-A80B-4479-9B18-5B41F0AEF5CE}" srcOrd="2" destOrd="0" presId="urn:microsoft.com/office/officeart/2005/8/layout/StepDownProcess"/>
    <dgm:cxn modelId="{7DC2672E-1472-4C49-9834-87B5463AB4CC}" type="presParOf" srcId="{6F8599A0-B2A4-4C9B-824A-F723C02D2794}" destId="{795DA840-AF3A-4940-8E87-0FF6C8F6CF45}" srcOrd="3" destOrd="0" presId="urn:microsoft.com/office/officeart/2005/8/layout/StepDownProcess"/>
    <dgm:cxn modelId="{0DA75C35-438A-4835-8A1D-3EE6BD3F75EE}" type="presParOf" srcId="{6F8599A0-B2A4-4C9B-824A-F723C02D2794}" destId="{2C9A5496-49B3-4E53-B1CC-35F6758C3DDE}" srcOrd="4" destOrd="0" presId="urn:microsoft.com/office/officeart/2005/8/layout/StepDownProcess"/>
    <dgm:cxn modelId="{825D4C68-F012-43F6-92B9-C1DD875DA1CB}" type="presParOf" srcId="{2C9A5496-49B3-4E53-B1CC-35F6758C3DDE}" destId="{65CA5BAD-D5E0-4DE7-B654-19A2F2195AB6}" srcOrd="0" destOrd="0" presId="urn:microsoft.com/office/officeart/2005/8/layout/StepDownProcess"/>
    <dgm:cxn modelId="{8638DC2A-8DC3-4711-A6AE-CE5B3A507195}" type="presParOf" srcId="{2C9A5496-49B3-4E53-B1CC-35F6758C3DDE}" destId="{2C88DFAA-AA58-46E3-9C37-6906EC025B89}" srcOrd="1" destOrd="0" presId="urn:microsoft.com/office/officeart/2005/8/layout/StepDownProcess"/>
    <dgm:cxn modelId="{CD79BF12-2381-48B9-9633-363865D2C5AE}" type="presParOf" srcId="{2C9A5496-49B3-4E53-B1CC-35F6758C3DDE}" destId="{D68AEA8F-5D43-49E7-9852-59403E03B952}" srcOrd="2" destOrd="0" presId="urn:microsoft.com/office/officeart/2005/8/layout/StepDownProcess"/>
    <dgm:cxn modelId="{295ED5D9-8DD0-4C2B-9F49-E1C1CC3041DE}" type="presParOf" srcId="{6F8599A0-B2A4-4C9B-824A-F723C02D2794}" destId="{E387D01A-45AD-42DD-A0FD-674DD9A821D0}" srcOrd="5" destOrd="0" presId="urn:microsoft.com/office/officeart/2005/8/layout/StepDownProcess"/>
    <dgm:cxn modelId="{F4D33ED7-6A1C-406E-A02A-91608FD53B85}" type="presParOf" srcId="{6F8599A0-B2A4-4C9B-824A-F723C02D2794}" destId="{63D21175-9BA1-4B1C-B5EE-28F4EBE94BF5}" srcOrd="6" destOrd="0" presId="urn:microsoft.com/office/officeart/2005/8/layout/StepDownProcess"/>
    <dgm:cxn modelId="{89F5E372-CE2A-4333-BBF1-D5CDBF92EC7E}" type="presParOf" srcId="{63D21175-9BA1-4B1C-B5EE-28F4EBE94BF5}" destId="{6E184AB7-A411-4E15-8A1B-3B57BDEEFB6B}" srcOrd="0" destOrd="0" presId="urn:microsoft.com/office/officeart/2005/8/layout/StepDownProcess"/>
    <dgm:cxn modelId="{FB58455B-BAD8-4EB4-BBCE-F257BC11B2A7}" type="presParOf" srcId="{63D21175-9BA1-4B1C-B5EE-28F4EBE94BF5}" destId="{03BEB4C5-8996-46DC-A8AB-AC0CFBBCB6DC}" srcOrd="1" destOrd="0" presId="urn:microsoft.com/office/officeart/2005/8/layout/StepDownProcess"/>
    <dgm:cxn modelId="{A3C46956-B5FC-44E9-9CD6-F32D3A4DAC8A}" type="presParOf" srcId="{63D21175-9BA1-4B1C-B5EE-28F4EBE94BF5}" destId="{6373348D-7696-451B-90F6-E0679EA7277D}" srcOrd="2" destOrd="0" presId="urn:microsoft.com/office/officeart/2005/8/layout/StepDownProcess"/>
    <dgm:cxn modelId="{106A8447-D5D9-41A8-B96F-5D3B532B37D4}" type="presParOf" srcId="{6F8599A0-B2A4-4C9B-824A-F723C02D2794}" destId="{9E3A3F26-FD2D-4AE2-8193-6085204D42DE}" srcOrd="7" destOrd="0" presId="urn:microsoft.com/office/officeart/2005/8/layout/StepDownProcess"/>
    <dgm:cxn modelId="{350C6C39-2B1F-4FF9-8684-F78F12DF93C7}" type="presParOf" srcId="{6F8599A0-B2A4-4C9B-824A-F723C02D2794}" destId="{F33F9120-079C-460E-9A22-843ED0D97874}" srcOrd="8" destOrd="0" presId="urn:microsoft.com/office/officeart/2005/8/layout/StepDownProcess"/>
    <dgm:cxn modelId="{E02CCCB3-43B1-4DC5-A658-1AC8E2E6D448}" type="presParOf" srcId="{F33F9120-079C-460E-9A22-843ED0D97874}" destId="{BF9E0622-0A6D-45BF-BF46-1952A9CA75E1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0AEE88-C059-4CDF-9177-10E8202C6E5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9EFB24-E22E-4AD3-A100-EEF545CB1C1D}">
      <dgm:prSet phldrT="[Text]"/>
      <dgm:spPr/>
      <dgm:t>
        <a:bodyPr/>
        <a:lstStyle/>
        <a:p>
          <a:r>
            <a:rPr lang="en-US" dirty="0"/>
            <a:t>Feature Extraction</a:t>
          </a:r>
        </a:p>
      </dgm:t>
    </dgm:pt>
    <dgm:pt modelId="{F3581B64-4A04-4FCF-8F3F-C7F07F729835}" type="parTrans" cxnId="{30AC8F13-5A98-4889-A096-E31747A6F549}">
      <dgm:prSet/>
      <dgm:spPr/>
      <dgm:t>
        <a:bodyPr/>
        <a:lstStyle/>
        <a:p>
          <a:endParaRPr lang="en-US"/>
        </a:p>
      </dgm:t>
    </dgm:pt>
    <dgm:pt modelId="{AA08C4B4-36C0-4534-821E-5B6673B3DB95}" type="sibTrans" cxnId="{30AC8F13-5A98-4889-A096-E31747A6F549}">
      <dgm:prSet/>
      <dgm:spPr/>
      <dgm:t>
        <a:bodyPr/>
        <a:lstStyle/>
        <a:p>
          <a:endParaRPr lang="en-US"/>
        </a:p>
      </dgm:t>
    </dgm:pt>
    <dgm:pt modelId="{44D96F67-622D-43AF-9A7E-3144B6EA3CB8}">
      <dgm:prSet phldrT="[Text]"/>
      <dgm:spPr/>
      <dgm:t>
        <a:bodyPr/>
        <a:lstStyle/>
        <a:p>
          <a:r>
            <a:rPr lang="en-US" dirty="0"/>
            <a:t>Bag of Words (</a:t>
          </a:r>
          <a:r>
            <a:rPr lang="en-US" dirty="0" err="1"/>
            <a:t>BoW</a:t>
          </a:r>
          <a:r>
            <a:rPr lang="en-US" dirty="0"/>
            <a:t>)</a:t>
          </a:r>
        </a:p>
      </dgm:t>
    </dgm:pt>
    <dgm:pt modelId="{23641F36-C729-4638-B2E0-FE287A51A9EF}" type="parTrans" cxnId="{0C07FB9C-642C-46A3-BBF5-A84C95CFB82A}">
      <dgm:prSet/>
      <dgm:spPr/>
      <dgm:t>
        <a:bodyPr/>
        <a:lstStyle/>
        <a:p>
          <a:endParaRPr lang="en-US"/>
        </a:p>
      </dgm:t>
    </dgm:pt>
    <dgm:pt modelId="{85A70B4C-10B4-4F10-9F75-CA0747DC8614}" type="sibTrans" cxnId="{0C07FB9C-642C-46A3-BBF5-A84C95CFB82A}">
      <dgm:prSet/>
      <dgm:spPr/>
      <dgm:t>
        <a:bodyPr/>
        <a:lstStyle/>
        <a:p>
          <a:endParaRPr lang="en-US"/>
        </a:p>
      </dgm:t>
    </dgm:pt>
    <dgm:pt modelId="{21C54E49-0E84-40CB-AF24-09C3B44262A7}">
      <dgm:prSet phldrT="[Text]"/>
      <dgm:spPr/>
      <dgm:t>
        <a:bodyPr/>
        <a:lstStyle/>
        <a:p>
          <a:r>
            <a:rPr lang="en-US" dirty="0"/>
            <a:t>History of Oriented Gradient (</a:t>
          </a:r>
          <a:r>
            <a:rPr lang="en-US" dirty="0" err="1"/>
            <a:t>HoG</a:t>
          </a:r>
          <a:r>
            <a:rPr lang="en-US" dirty="0"/>
            <a:t>)</a:t>
          </a:r>
        </a:p>
      </dgm:t>
    </dgm:pt>
    <dgm:pt modelId="{1CDD13D4-AD69-4DDF-B5C5-6337AE94EC0B}" type="parTrans" cxnId="{24D9364B-1F6E-42DC-A93C-9BB9341A3C8F}">
      <dgm:prSet/>
      <dgm:spPr/>
      <dgm:t>
        <a:bodyPr/>
        <a:lstStyle/>
        <a:p>
          <a:endParaRPr lang="en-US"/>
        </a:p>
      </dgm:t>
    </dgm:pt>
    <dgm:pt modelId="{F8AC77CA-7353-4815-881E-80BED4B5EA90}" type="sibTrans" cxnId="{24D9364B-1F6E-42DC-A93C-9BB9341A3C8F}">
      <dgm:prSet/>
      <dgm:spPr/>
      <dgm:t>
        <a:bodyPr/>
        <a:lstStyle/>
        <a:p>
          <a:endParaRPr lang="en-US"/>
        </a:p>
      </dgm:t>
    </dgm:pt>
    <dgm:pt modelId="{8DEFA45A-BEBB-4935-9A23-CB028E121BF4}" type="pres">
      <dgm:prSet presAssocID="{1F0AEE88-C059-4CDF-9177-10E8202C6E5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5C39644-9E75-4E45-9125-4E96A83107BB}" type="pres">
      <dgm:prSet presAssocID="{8C9EFB24-E22E-4AD3-A100-EEF545CB1C1D}" presName="hierRoot1" presStyleCnt="0">
        <dgm:presLayoutVars>
          <dgm:hierBranch val="init"/>
        </dgm:presLayoutVars>
      </dgm:prSet>
      <dgm:spPr/>
    </dgm:pt>
    <dgm:pt modelId="{009C9870-86AE-4CCF-B1B8-A6D10123C725}" type="pres">
      <dgm:prSet presAssocID="{8C9EFB24-E22E-4AD3-A100-EEF545CB1C1D}" presName="rootComposite1" presStyleCnt="0"/>
      <dgm:spPr/>
    </dgm:pt>
    <dgm:pt modelId="{FD52E5E5-5FB7-4F2F-857F-F0D90521F5D1}" type="pres">
      <dgm:prSet presAssocID="{8C9EFB24-E22E-4AD3-A100-EEF545CB1C1D}" presName="rootText1" presStyleLbl="node0" presStyleIdx="0" presStyleCnt="1">
        <dgm:presLayoutVars>
          <dgm:chPref val="3"/>
        </dgm:presLayoutVars>
      </dgm:prSet>
      <dgm:spPr/>
    </dgm:pt>
    <dgm:pt modelId="{42D70CE9-FF8E-4542-B850-4573075200CC}" type="pres">
      <dgm:prSet presAssocID="{8C9EFB24-E22E-4AD3-A100-EEF545CB1C1D}" presName="rootConnector1" presStyleLbl="node1" presStyleIdx="0" presStyleCnt="0"/>
      <dgm:spPr/>
    </dgm:pt>
    <dgm:pt modelId="{7336CDA7-46E9-4AB3-8E5C-A6552E57FF47}" type="pres">
      <dgm:prSet presAssocID="{8C9EFB24-E22E-4AD3-A100-EEF545CB1C1D}" presName="hierChild2" presStyleCnt="0"/>
      <dgm:spPr/>
    </dgm:pt>
    <dgm:pt modelId="{8FF8FADB-6A0F-4F56-B043-76ACEDF4671A}" type="pres">
      <dgm:prSet presAssocID="{23641F36-C729-4638-B2E0-FE287A51A9EF}" presName="Name37" presStyleLbl="parChTrans1D2" presStyleIdx="0" presStyleCnt="2"/>
      <dgm:spPr/>
    </dgm:pt>
    <dgm:pt modelId="{E25A8B46-C3BE-44DB-8B2A-FED621FC4378}" type="pres">
      <dgm:prSet presAssocID="{44D96F67-622D-43AF-9A7E-3144B6EA3CB8}" presName="hierRoot2" presStyleCnt="0">
        <dgm:presLayoutVars>
          <dgm:hierBranch val="init"/>
        </dgm:presLayoutVars>
      </dgm:prSet>
      <dgm:spPr/>
    </dgm:pt>
    <dgm:pt modelId="{BF63FDD5-13D8-4E0E-BC78-D3DADBCA83CE}" type="pres">
      <dgm:prSet presAssocID="{44D96F67-622D-43AF-9A7E-3144B6EA3CB8}" presName="rootComposite" presStyleCnt="0"/>
      <dgm:spPr/>
    </dgm:pt>
    <dgm:pt modelId="{A100BB36-C540-47A0-A0D1-F8AFE4F5812A}" type="pres">
      <dgm:prSet presAssocID="{44D96F67-622D-43AF-9A7E-3144B6EA3CB8}" presName="rootText" presStyleLbl="node2" presStyleIdx="0" presStyleCnt="2">
        <dgm:presLayoutVars>
          <dgm:chPref val="3"/>
        </dgm:presLayoutVars>
      </dgm:prSet>
      <dgm:spPr/>
    </dgm:pt>
    <dgm:pt modelId="{651998E0-8ED8-4642-B2C6-B43687CAFDFA}" type="pres">
      <dgm:prSet presAssocID="{44D96F67-622D-43AF-9A7E-3144B6EA3CB8}" presName="rootConnector" presStyleLbl="node2" presStyleIdx="0" presStyleCnt="2"/>
      <dgm:spPr/>
    </dgm:pt>
    <dgm:pt modelId="{2683EA86-919A-40A8-8DA6-4E0C15DF5C79}" type="pres">
      <dgm:prSet presAssocID="{44D96F67-622D-43AF-9A7E-3144B6EA3CB8}" presName="hierChild4" presStyleCnt="0"/>
      <dgm:spPr/>
    </dgm:pt>
    <dgm:pt modelId="{F7008BB4-94DD-4C60-AC74-A95C9D252E99}" type="pres">
      <dgm:prSet presAssocID="{44D96F67-622D-43AF-9A7E-3144B6EA3CB8}" presName="hierChild5" presStyleCnt="0"/>
      <dgm:spPr/>
    </dgm:pt>
    <dgm:pt modelId="{FF87AEED-CF3F-46A5-BAB2-B3FA054A6227}" type="pres">
      <dgm:prSet presAssocID="{1CDD13D4-AD69-4DDF-B5C5-6337AE94EC0B}" presName="Name37" presStyleLbl="parChTrans1D2" presStyleIdx="1" presStyleCnt="2"/>
      <dgm:spPr/>
    </dgm:pt>
    <dgm:pt modelId="{72B64FFC-BC82-44D1-BFD9-E78C678DB4B1}" type="pres">
      <dgm:prSet presAssocID="{21C54E49-0E84-40CB-AF24-09C3B44262A7}" presName="hierRoot2" presStyleCnt="0">
        <dgm:presLayoutVars>
          <dgm:hierBranch val="init"/>
        </dgm:presLayoutVars>
      </dgm:prSet>
      <dgm:spPr/>
    </dgm:pt>
    <dgm:pt modelId="{CD33D405-5058-4C02-A99F-C1CB269D6CA9}" type="pres">
      <dgm:prSet presAssocID="{21C54E49-0E84-40CB-AF24-09C3B44262A7}" presName="rootComposite" presStyleCnt="0"/>
      <dgm:spPr/>
    </dgm:pt>
    <dgm:pt modelId="{EF068626-4C4A-45E7-81D5-7894F6B37C0B}" type="pres">
      <dgm:prSet presAssocID="{21C54E49-0E84-40CB-AF24-09C3B44262A7}" presName="rootText" presStyleLbl="node2" presStyleIdx="1" presStyleCnt="2">
        <dgm:presLayoutVars>
          <dgm:chPref val="3"/>
        </dgm:presLayoutVars>
      </dgm:prSet>
      <dgm:spPr/>
    </dgm:pt>
    <dgm:pt modelId="{E3E78347-BC2F-45D8-AAFA-3E0989CBE765}" type="pres">
      <dgm:prSet presAssocID="{21C54E49-0E84-40CB-AF24-09C3B44262A7}" presName="rootConnector" presStyleLbl="node2" presStyleIdx="1" presStyleCnt="2"/>
      <dgm:spPr/>
    </dgm:pt>
    <dgm:pt modelId="{4C748D45-0934-40A5-8A4E-F3847A6299BA}" type="pres">
      <dgm:prSet presAssocID="{21C54E49-0E84-40CB-AF24-09C3B44262A7}" presName="hierChild4" presStyleCnt="0"/>
      <dgm:spPr/>
    </dgm:pt>
    <dgm:pt modelId="{1F8E0DCC-C66C-408F-BFEA-DB745BA1BEE9}" type="pres">
      <dgm:prSet presAssocID="{21C54E49-0E84-40CB-AF24-09C3B44262A7}" presName="hierChild5" presStyleCnt="0"/>
      <dgm:spPr/>
    </dgm:pt>
    <dgm:pt modelId="{238FC1AB-AD72-494F-AC65-C458BD09482B}" type="pres">
      <dgm:prSet presAssocID="{8C9EFB24-E22E-4AD3-A100-EEF545CB1C1D}" presName="hierChild3" presStyleCnt="0"/>
      <dgm:spPr/>
    </dgm:pt>
  </dgm:ptLst>
  <dgm:cxnLst>
    <dgm:cxn modelId="{85336A06-F467-43B3-9BB6-2E869DA3DBB2}" type="presOf" srcId="{1CDD13D4-AD69-4DDF-B5C5-6337AE94EC0B}" destId="{FF87AEED-CF3F-46A5-BAB2-B3FA054A6227}" srcOrd="0" destOrd="0" presId="urn:microsoft.com/office/officeart/2005/8/layout/orgChart1"/>
    <dgm:cxn modelId="{CAA07608-8768-4BCC-8A17-46CD7ED3C402}" type="presOf" srcId="{44D96F67-622D-43AF-9A7E-3144B6EA3CB8}" destId="{651998E0-8ED8-4642-B2C6-B43687CAFDFA}" srcOrd="1" destOrd="0" presId="urn:microsoft.com/office/officeart/2005/8/layout/orgChart1"/>
    <dgm:cxn modelId="{30AC8F13-5A98-4889-A096-E31747A6F549}" srcId="{1F0AEE88-C059-4CDF-9177-10E8202C6E56}" destId="{8C9EFB24-E22E-4AD3-A100-EEF545CB1C1D}" srcOrd="0" destOrd="0" parTransId="{F3581B64-4A04-4FCF-8F3F-C7F07F729835}" sibTransId="{AA08C4B4-36C0-4534-821E-5B6673B3DB95}"/>
    <dgm:cxn modelId="{8B05F21E-754A-46C0-92A2-D2E8F1865879}" type="presOf" srcId="{23641F36-C729-4638-B2E0-FE287A51A9EF}" destId="{8FF8FADB-6A0F-4F56-B043-76ACEDF4671A}" srcOrd="0" destOrd="0" presId="urn:microsoft.com/office/officeart/2005/8/layout/orgChart1"/>
    <dgm:cxn modelId="{24D9364B-1F6E-42DC-A93C-9BB9341A3C8F}" srcId="{8C9EFB24-E22E-4AD3-A100-EEF545CB1C1D}" destId="{21C54E49-0E84-40CB-AF24-09C3B44262A7}" srcOrd="1" destOrd="0" parTransId="{1CDD13D4-AD69-4DDF-B5C5-6337AE94EC0B}" sibTransId="{F8AC77CA-7353-4815-881E-80BED4B5EA90}"/>
    <dgm:cxn modelId="{2953EC8C-BDF4-4BB7-B489-13E424A69C32}" type="presOf" srcId="{8C9EFB24-E22E-4AD3-A100-EEF545CB1C1D}" destId="{42D70CE9-FF8E-4542-B850-4573075200CC}" srcOrd="1" destOrd="0" presId="urn:microsoft.com/office/officeart/2005/8/layout/orgChart1"/>
    <dgm:cxn modelId="{06262592-8B57-4B2B-8E18-E111847D3F52}" type="presOf" srcId="{21C54E49-0E84-40CB-AF24-09C3B44262A7}" destId="{EF068626-4C4A-45E7-81D5-7894F6B37C0B}" srcOrd="0" destOrd="0" presId="urn:microsoft.com/office/officeart/2005/8/layout/orgChart1"/>
    <dgm:cxn modelId="{0C07FB9C-642C-46A3-BBF5-A84C95CFB82A}" srcId="{8C9EFB24-E22E-4AD3-A100-EEF545CB1C1D}" destId="{44D96F67-622D-43AF-9A7E-3144B6EA3CB8}" srcOrd="0" destOrd="0" parTransId="{23641F36-C729-4638-B2E0-FE287A51A9EF}" sibTransId="{85A70B4C-10B4-4F10-9F75-CA0747DC8614}"/>
    <dgm:cxn modelId="{F8373EAA-0BF6-4317-A843-536C9B1199B5}" type="presOf" srcId="{1F0AEE88-C059-4CDF-9177-10E8202C6E56}" destId="{8DEFA45A-BEBB-4935-9A23-CB028E121BF4}" srcOrd="0" destOrd="0" presId="urn:microsoft.com/office/officeart/2005/8/layout/orgChart1"/>
    <dgm:cxn modelId="{7AE15CE0-E032-43D6-9846-397F93BA1DC7}" type="presOf" srcId="{44D96F67-622D-43AF-9A7E-3144B6EA3CB8}" destId="{A100BB36-C540-47A0-A0D1-F8AFE4F5812A}" srcOrd="0" destOrd="0" presId="urn:microsoft.com/office/officeart/2005/8/layout/orgChart1"/>
    <dgm:cxn modelId="{8FDAD9E8-9DA1-4E7C-8532-4904B4C27BA4}" type="presOf" srcId="{21C54E49-0E84-40CB-AF24-09C3B44262A7}" destId="{E3E78347-BC2F-45D8-AAFA-3E0989CBE765}" srcOrd="1" destOrd="0" presId="urn:microsoft.com/office/officeart/2005/8/layout/orgChart1"/>
    <dgm:cxn modelId="{DACF79EF-517C-436C-AA75-8706ACCCB455}" type="presOf" srcId="{8C9EFB24-E22E-4AD3-A100-EEF545CB1C1D}" destId="{FD52E5E5-5FB7-4F2F-857F-F0D90521F5D1}" srcOrd="0" destOrd="0" presId="urn:microsoft.com/office/officeart/2005/8/layout/orgChart1"/>
    <dgm:cxn modelId="{024112FF-AD67-4AA3-B306-F170616FA9E6}" type="presParOf" srcId="{8DEFA45A-BEBB-4935-9A23-CB028E121BF4}" destId="{95C39644-9E75-4E45-9125-4E96A83107BB}" srcOrd="0" destOrd="0" presId="urn:microsoft.com/office/officeart/2005/8/layout/orgChart1"/>
    <dgm:cxn modelId="{BC6B8AFB-FAEA-4969-AC4D-92269AAF464D}" type="presParOf" srcId="{95C39644-9E75-4E45-9125-4E96A83107BB}" destId="{009C9870-86AE-4CCF-B1B8-A6D10123C725}" srcOrd="0" destOrd="0" presId="urn:microsoft.com/office/officeart/2005/8/layout/orgChart1"/>
    <dgm:cxn modelId="{F2E7B93E-C0ED-46A4-85FF-92F0C2698581}" type="presParOf" srcId="{009C9870-86AE-4CCF-B1B8-A6D10123C725}" destId="{FD52E5E5-5FB7-4F2F-857F-F0D90521F5D1}" srcOrd="0" destOrd="0" presId="urn:microsoft.com/office/officeart/2005/8/layout/orgChart1"/>
    <dgm:cxn modelId="{B22ACA4D-FA0F-48CD-89D9-E838191AEDDB}" type="presParOf" srcId="{009C9870-86AE-4CCF-B1B8-A6D10123C725}" destId="{42D70CE9-FF8E-4542-B850-4573075200CC}" srcOrd="1" destOrd="0" presId="urn:microsoft.com/office/officeart/2005/8/layout/orgChart1"/>
    <dgm:cxn modelId="{97E71D9A-D6FB-4109-9A17-BC6E52483616}" type="presParOf" srcId="{95C39644-9E75-4E45-9125-4E96A83107BB}" destId="{7336CDA7-46E9-4AB3-8E5C-A6552E57FF47}" srcOrd="1" destOrd="0" presId="urn:microsoft.com/office/officeart/2005/8/layout/orgChart1"/>
    <dgm:cxn modelId="{420FCB28-EAF8-476A-8B29-C5272270733D}" type="presParOf" srcId="{7336CDA7-46E9-4AB3-8E5C-A6552E57FF47}" destId="{8FF8FADB-6A0F-4F56-B043-76ACEDF4671A}" srcOrd="0" destOrd="0" presId="urn:microsoft.com/office/officeart/2005/8/layout/orgChart1"/>
    <dgm:cxn modelId="{A7FCEB41-F193-4397-9538-C02125C22F96}" type="presParOf" srcId="{7336CDA7-46E9-4AB3-8E5C-A6552E57FF47}" destId="{E25A8B46-C3BE-44DB-8B2A-FED621FC4378}" srcOrd="1" destOrd="0" presId="urn:microsoft.com/office/officeart/2005/8/layout/orgChart1"/>
    <dgm:cxn modelId="{FE7E75E7-10D8-4674-A957-483796CD6273}" type="presParOf" srcId="{E25A8B46-C3BE-44DB-8B2A-FED621FC4378}" destId="{BF63FDD5-13D8-4E0E-BC78-D3DADBCA83CE}" srcOrd="0" destOrd="0" presId="urn:microsoft.com/office/officeart/2005/8/layout/orgChart1"/>
    <dgm:cxn modelId="{BEF5FCB2-C893-442E-9A5F-878F42CF10CF}" type="presParOf" srcId="{BF63FDD5-13D8-4E0E-BC78-D3DADBCA83CE}" destId="{A100BB36-C540-47A0-A0D1-F8AFE4F5812A}" srcOrd="0" destOrd="0" presId="urn:microsoft.com/office/officeart/2005/8/layout/orgChart1"/>
    <dgm:cxn modelId="{12ABA010-49F0-4F61-A1DE-81ECA9D19C99}" type="presParOf" srcId="{BF63FDD5-13D8-4E0E-BC78-D3DADBCA83CE}" destId="{651998E0-8ED8-4642-B2C6-B43687CAFDFA}" srcOrd="1" destOrd="0" presId="urn:microsoft.com/office/officeart/2005/8/layout/orgChart1"/>
    <dgm:cxn modelId="{4C614EF9-C061-4331-BDC5-6D0398D9326C}" type="presParOf" srcId="{E25A8B46-C3BE-44DB-8B2A-FED621FC4378}" destId="{2683EA86-919A-40A8-8DA6-4E0C15DF5C79}" srcOrd="1" destOrd="0" presId="urn:microsoft.com/office/officeart/2005/8/layout/orgChart1"/>
    <dgm:cxn modelId="{38A8DE7F-E30C-4F07-8703-609F425526FB}" type="presParOf" srcId="{E25A8B46-C3BE-44DB-8B2A-FED621FC4378}" destId="{F7008BB4-94DD-4C60-AC74-A95C9D252E99}" srcOrd="2" destOrd="0" presId="urn:microsoft.com/office/officeart/2005/8/layout/orgChart1"/>
    <dgm:cxn modelId="{107D92A2-0FA5-4106-9865-E77AD65DE0C8}" type="presParOf" srcId="{7336CDA7-46E9-4AB3-8E5C-A6552E57FF47}" destId="{FF87AEED-CF3F-46A5-BAB2-B3FA054A6227}" srcOrd="2" destOrd="0" presId="urn:microsoft.com/office/officeart/2005/8/layout/orgChart1"/>
    <dgm:cxn modelId="{4A8CFF76-401F-4436-A867-6F457B8FA9A5}" type="presParOf" srcId="{7336CDA7-46E9-4AB3-8E5C-A6552E57FF47}" destId="{72B64FFC-BC82-44D1-BFD9-E78C678DB4B1}" srcOrd="3" destOrd="0" presId="urn:microsoft.com/office/officeart/2005/8/layout/orgChart1"/>
    <dgm:cxn modelId="{AFFEC319-EC0C-406F-92FF-63FC34E03F03}" type="presParOf" srcId="{72B64FFC-BC82-44D1-BFD9-E78C678DB4B1}" destId="{CD33D405-5058-4C02-A99F-C1CB269D6CA9}" srcOrd="0" destOrd="0" presId="urn:microsoft.com/office/officeart/2005/8/layout/orgChart1"/>
    <dgm:cxn modelId="{BA3A76DA-E4AF-49A8-A710-7ABC50DDCF4B}" type="presParOf" srcId="{CD33D405-5058-4C02-A99F-C1CB269D6CA9}" destId="{EF068626-4C4A-45E7-81D5-7894F6B37C0B}" srcOrd="0" destOrd="0" presId="urn:microsoft.com/office/officeart/2005/8/layout/orgChart1"/>
    <dgm:cxn modelId="{FEA5BDBF-83B9-4CD6-8D63-75AB66C875CE}" type="presParOf" srcId="{CD33D405-5058-4C02-A99F-C1CB269D6CA9}" destId="{E3E78347-BC2F-45D8-AAFA-3E0989CBE765}" srcOrd="1" destOrd="0" presId="urn:microsoft.com/office/officeart/2005/8/layout/orgChart1"/>
    <dgm:cxn modelId="{5BF1016D-3342-41AD-983B-14FB81C3D1F1}" type="presParOf" srcId="{72B64FFC-BC82-44D1-BFD9-E78C678DB4B1}" destId="{4C748D45-0934-40A5-8A4E-F3847A6299BA}" srcOrd="1" destOrd="0" presId="urn:microsoft.com/office/officeart/2005/8/layout/orgChart1"/>
    <dgm:cxn modelId="{5261D6CF-39D3-44F8-A5A4-5556A51EDF7A}" type="presParOf" srcId="{72B64FFC-BC82-44D1-BFD9-E78C678DB4B1}" destId="{1F8E0DCC-C66C-408F-BFEA-DB745BA1BEE9}" srcOrd="2" destOrd="0" presId="urn:microsoft.com/office/officeart/2005/8/layout/orgChart1"/>
    <dgm:cxn modelId="{3A34B75C-7CAF-4F14-A023-555363F60E32}" type="presParOf" srcId="{95C39644-9E75-4E45-9125-4E96A83107BB}" destId="{238FC1AB-AD72-494F-AC65-C458BD09482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F18920-523C-424C-9988-1E1AD11E1770}">
      <dsp:nvSpPr>
        <dsp:cNvPr id="0" name=""/>
        <dsp:cNvSpPr/>
      </dsp:nvSpPr>
      <dsp:spPr>
        <a:xfrm rot="5400000">
          <a:off x="2175353" y="957420"/>
          <a:ext cx="833229" cy="9486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FA6D0-B372-4CD2-9DA1-25C213882E14}">
      <dsp:nvSpPr>
        <dsp:cNvPr id="0" name=""/>
        <dsp:cNvSpPr/>
      </dsp:nvSpPr>
      <dsp:spPr>
        <a:xfrm>
          <a:off x="1954598" y="0"/>
          <a:ext cx="1402667" cy="98182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Overview</a:t>
          </a:r>
        </a:p>
      </dsp:txBody>
      <dsp:txXfrm>
        <a:off x="2002535" y="47937"/>
        <a:ext cx="1306793" cy="885947"/>
      </dsp:txXfrm>
    </dsp:sp>
    <dsp:sp modelId="{F08730EE-0685-48E5-862A-A73D2D27AAF8}">
      <dsp:nvSpPr>
        <dsp:cNvPr id="0" name=""/>
        <dsp:cNvSpPr/>
      </dsp:nvSpPr>
      <dsp:spPr>
        <a:xfrm>
          <a:off x="3357265" y="127408"/>
          <a:ext cx="1020166" cy="793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F88CDE-F31D-46AC-A33F-821D4833C0B8}">
      <dsp:nvSpPr>
        <dsp:cNvPr id="0" name=""/>
        <dsp:cNvSpPr/>
      </dsp:nvSpPr>
      <dsp:spPr>
        <a:xfrm rot="5400000">
          <a:off x="3338313" y="2060330"/>
          <a:ext cx="833229" cy="9486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1C2AE-BF5F-415B-982C-4DAC6A252988}">
      <dsp:nvSpPr>
        <dsp:cNvPr id="0" name=""/>
        <dsp:cNvSpPr/>
      </dsp:nvSpPr>
      <dsp:spPr>
        <a:xfrm>
          <a:off x="3117558" y="1136679"/>
          <a:ext cx="1402667" cy="98182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/>
              <a:ea typeface="Lato"/>
              <a:cs typeface="Lato"/>
            </a:rPr>
            <a:t>Data Collection and Preprocessing</a:t>
          </a:r>
        </a:p>
      </dsp:txBody>
      <dsp:txXfrm>
        <a:off x="3165495" y="1184616"/>
        <a:ext cx="1306793" cy="885947"/>
      </dsp:txXfrm>
    </dsp:sp>
    <dsp:sp modelId="{4BADFEBD-A80B-4479-9B18-5B41F0AEF5CE}">
      <dsp:nvSpPr>
        <dsp:cNvPr id="0" name=""/>
        <dsp:cNvSpPr/>
      </dsp:nvSpPr>
      <dsp:spPr>
        <a:xfrm>
          <a:off x="4520225" y="1230318"/>
          <a:ext cx="1020166" cy="793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A5BAD-D5E0-4DE7-B654-19A2F2195AB6}">
      <dsp:nvSpPr>
        <dsp:cNvPr id="0" name=""/>
        <dsp:cNvSpPr/>
      </dsp:nvSpPr>
      <dsp:spPr>
        <a:xfrm rot="5400000">
          <a:off x="4501273" y="3163240"/>
          <a:ext cx="833229" cy="9486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88DFAA-AA58-46E3-9C37-6906EC025B89}">
      <dsp:nvSpPr>
        <dsp:cNvPr id="0" name=""/>
        <dsp:cNvSpPr/>
      </dsp:nvSpPr>
      <dsp:spPr>
        <a:xfrm>
          <a:off x="4280518" y="2239589"/>
          <a:ext cx="1402667" cy="98182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/>
              <a:ea typeface="Lato"/>
              <a:cs typeface="Lato"/>
            </a:rPr>
            <a:t>Feature Extraction</a:t>
          </a:r>
        </a:p>
      </dsp:txBody>
      <dsp:txXfrm>
        <a:off x="4328455" y="2287526"/>
        <a:ext cx="1306793" cy="885947"/>
      </dsp:txXfrm>
    </dsp:sp>
    <dsp:sp modelId="{D68AEA8F-5D43-49E7-9852-59403E03B952}">
      <dsp:nvSpPr>
        <dsp:cNvPr id="0" name=""/>
        <dsp:cNvSpPr/>
      </dsp:nvSpPr>
      <dsp:spPr>
        <a:xfrm>
          <a:off x="5683186" y="2333228"/>
          <a:ext cx="1020166" cy="793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184AB7-A411-4E15-8A1B-3B57BDEEFB6B}">
      <dsp:nvSpPr>
        <dsp:cNvPr id="0" name=""/>
        <dsp:cNvSpPr/>
      </dsp:nvSpPr>
      <dsp:spPr>
        <a:xfrm rot="5400000">
          <a:off x="5664234" y="4266150"/>
          <a:ext cx="833229" cy="94860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BEB4C5-8996-46DC-A8AB-AC0CFBBCB6DC}">
      <dsp:nvSpPr>
        <dsp:cNvPr id="0" name=""/>
        <dsp:cNvSpPr/>
      </dsp:nvSpPr>
      <dsp:spPr>
        <a:xfrm>
          <a:off x="5443479" y="3342498"/>
          <a:ext cx="1402667" cy="98182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/>
              <a:ea typeface="Lato"/>
              <a:cs typeface="Lato"/>
            </a:rPr>
            <a:t>Deep Learning Approach CNN</a:t>
          </a:r>
        </a:p>
      </dsp:txBody>
      <dsp:txXfrm>
        <a:off x="5491416" y="3390435"/>
        <a:ext cx="1306793" cy="885947"/>
      </dsp:txXfrm>
    </dsp:sp>
    <dsp:sp modelId="{6373348D-7696-451B-90F6-E0679EA7277D}">
      <dsp:nvSpPr>
        <dsp:cNvPr id="0" name=""/>
        <dsp:cNvSpPr/>
      </dsp:nvSpPr>
      <dsp:spPr>
        <a:xfrm>
          <a:off x="6846146" y="3436137"/>
          <a:ext cx="1020166" cy="7935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9E0622-0A6D-45BF-BF46-1952A9CA75E1}">
      <dsp:nvSpPr>
        <dsp:cNvPr id="0" name=""/>
        <dsp:cNvSpPr/>
      </dsp:nvSpPr>
      <dsp:spPr>
        <a:xfrm>
          <a:off x="6606439" y="4445408"/>
          <a:ext cx="1402667" cy="98182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Evaluation</a:t>
          </a:r>
        </a:p>
      </dsp:txBody>
      <dsp:txXfrm>
        <a:off x="6654376" y="4493345"/>
        <a:ext cx="1306793" cy="8859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87AEED-CF3F-46A5-BAB2-B3FA054A6227}">
      <dsp:nvSpPr>
        <dsp:cNvPr id="0" name=""/>
        <dsp:cNvSpPr/>
      </dsp:nvSpPr>
      <dsp:spPr>
        <a:xfrm>
          <a:off x="3048000" y="1742510"/>
          <a:ext cx="1668009" cy="5789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9489"/>
              </a:lnTo>
              <a:lnTo>
                <a:pt x="1668009" y="289489"/>
              </a:lnTo>
              <a:lnTo>
                <a:pt x="1668009" y="5789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F8FADB-6A0F-4F56-B043-76ACEDF4671A}">
      <dsp:nvSpPr>
        <dsp:cNvPr id="0" name=""/>
        <dsp:cNvSpPr/>
      </dsp:nvSpPr>
      <dsp:spPr>
        <a:xfrm>
          <a:off x="1379990" y="1742510"/>
          <a:ext cx="1668009" cy="578978"/>
        </a:xfrm>
        <a:custGeom>
          <a:avLst/>
          <a:gdLst/>
          <a:ahLst/>
          <a:cxnLst/>
          <a:rect l="0" t="0" r="0" b="0"/>
          <a:pathLst>
            <a:path>
              <a:moveTo>
                <a:pt x="1668009" y="0"/>
              </a:moveTo>
              <a:lnTo>
                <a:pt x="1668009" y="289489"/>
              </a:lnTo>
              <a:lnTo>
                <a:pt x="0" y="289489"/>
              </a:lnTo>
              <a:lnTo>
                <a:pt x="0" y="5789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52E5E5-5FB7-4F2F-857F-F0D90521F5D1}">
      <dsp:nvSpPr>
        <dsp:cNvPr id="0" name=""/>
        <dsp:cNvSpPr/>
      </dsp:nvSpPr>
      <dsp:spPr>
        <a:xfrm>
          <a:off x="1669479" y="363990"/>
          <a:ext cx="2757041" cy="1378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Feature Extraction</a:t>
          </a:r>
        </a:p>
      </dsp:txBody>
      <dsp:txXfrm>
        <a:off x="1669479" y="363990"/>
        <a:ext cx="2757041" cy="1378520"/>
      </dsp:txXfrm>
    </dsp:sp>
    <dsp:sp modelId="{A100BB36-C540-47A0-A0D1-F8AFE4F5812A}">
      <dsp:nvSpPr>
        <dsp:cNvPr id="0" name=""/>
        <dsp:cNvSpPr/>
      </dsp:nvSpPr>
      <dsp:spPr>
        <a:xfrm>
          <a:off x="1469" y="2321489"/>
          <a:ext cx="2757041" cy="1378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Bag of Words (</a:t>
          </a:r>
          <a:r>
            <a:rPr lang="en-US" sz="3100" kern="1200" dirty="0" err="1"/>
            <a:t>BoW</a:t>
          </a:r>
          <a:r>
            <a:rPr lang="en-US" sz="3100" kern="1200" dirty="0"/>
            <a:t>)</a:t>
          </a:r>
        </a:p>
      </dsp:txBody>
      <dsp:txXfrm>
        <a:off x="1469" y="2321489"/>
        <a:ext cx="2757041" cy="1378520"/>
      </dsp:txXfrm>
    </dsp:sp>
    <dsp:sp modelId="{EF068626-4C4A-45E7-81D5-7894F6B37C0B}">
      <dsp:nvSpPr>
        <dsp:cNvPr id="0" name=""/>
        <dsp:cNvSpPr/>
      </dsp:nvSpPr>
      <dsp:spPr>
        <a:xfrm>
          <a:off x="3337489" y="2321489"/>
          <a:ext cx="2757041" cy="13785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History of Oriented Gradient (</a:t>
          </a:r>
          <a:r>
            <a:rPr lang="en-US" sz="3100" kern="1200" dirty="0" err="1"/>
            <a:t>HoG</a:t>
          </a:r>
          <a:r>
            <a:rPr lang="en-US" sz="3100" kern="1200" dirty="0"/>
            <a:t>)</a:t>
          </a:r>
        </a:p>
      </dsp:txBody>
      <dsp:txXfrm>
        <a:off x="3337489" y="2321489"/>
        <a:ext cx="2757041" cy="1378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83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C7A25-FBF3-EE7C-CE3E-C6FF3F841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4173CF-78AE-01BA-E7ED-B20F1C0EA9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44EDA5-E604-1436-23B9-CF216110DA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2D482-0479-54C2-F778-19D72FF46E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171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5A9D8-71B6-429C-E13C-3ECE04CAC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3955EE-60FB-991F-623B-615752B23D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B5C523-DCE6-443D-ED65-BBF71A1335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95D25-DCEF-AFC3-973E-181EBCB929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317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B2FD9-82AA-80B2-6DD8-FB69221A9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632700-1C80-BFAF-177C-9AF46226DE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582036-645D-2487-B842-309CE73111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12AE4-4952-7B1B-0D0E-4F68878014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07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6EA93-67F4-5232-D326-A49AAAC68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38728C-A4B8-6833-410E-9CA62ABE92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C0931F-E0A0-037D-3910-7FE2E5C9FC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305FF-E1B9-1BD2-CA44-6A2F2D45AD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348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33341-CC10-7A91-0B22-05E33DDA2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1D9497-C0FA-9C19-3AA0-18B8789E53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6AEB25-4B6B-FD25-CA4C-20C816419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E34914-D66C-787C-062A-1EF156F642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FC7A4-3D1B-482D-8C9D-7642A2CE307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87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9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04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77560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16534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12/25/2024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800245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12/25/2024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3184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12/25/2024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272701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5: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12/25/2024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582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12/25/2024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8092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12/25/2024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740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052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12/25/2024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7856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12/25/2024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94337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12/25/2024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2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59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21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27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62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990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35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43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50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  <p:sldLayoutId id="2147483748" r:id="rId18"/>
    <p:sldLayoutId id="2147483749" r:id="rId19"/>
    <p:sldLayoutId id="2147483750" r:id="rId20"/>
    <p:sldLayoutId id="2147483751" r:id="rId21"/>
    <p:sldLayoutId id="214748375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384306" y="1393478"/>
            <a:ext cx="6890254" cy="84879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000" dirty="0">
                <a:latin typeface="Times New Roman"/>
                <a:ea typeface="Lato"/>
                <a:cs typeface="Lato"/>
              </a:rPr>
              <a:t>FINGERPRINT CLASSIFICATION</a:t>
            </a:r>
            <a:endParaRPr lang="en-US" sz="4000" dirty="0">
              <a:latin typeface="Times New Roman"/>
            </a:endParaRP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384306" y="2580208"/>
            <a:ext cx="8162028" cy="50045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>
                <a:latin typeface="Times New Roman"/>
                <a:ea typeface="Lato"/>
                <a:cs typeface="Lato"/>
              </a:rPr>
              <a:t>BIOMETRIC AUTHENTICATION</a:t>
            </a:r>
          </a:p>
          <a:p>
            <a:endParaRPr lang="en-US" sz="2800" b="0" dirty="0">
              <a:latin typeface="Times New Roman"/>
              <a:ea typeface="Lato"/>
              <a:cs typeface="Lato"/>
            </a:endParaRPr>
          </a:p>
          <a:p>
            <a:r>
              <a:rPr lang="en-US" sz="2600" dirty="0">
                <a:latin typeface="Times New Roman"/>
                <a:ea typeface="Lato"/>
                <a:cs typeface="Lato"/>
              </a:rPr>
              <a:t>Lecturer: </a:t>
            </a:r>
            <a:r>
              <a:rPr lang="en-US" sz="2600" dirty="0" err="1">
                <a:latin typeface="Times New Roman"/>
                <a:ea typeface="Lato"/>
                <a:cs typeface="Lato"/>
              </a:rPr>
              <a:t>Trần</a:t>
            </a:r>
            <a:r>
              <a:rPr lang="en-US" sz="2600" dirty="0">
                <a:latin typeface="Times New Roman"/>
                <a:ea typeface="Lato"/>
                <a:cs typeface="Lato"/>
              </a:rPr>
              <a:t> </a:t>
            </a:r>
            <a:r>
              <a:rPr lang="en-US" sz="2600" dirty="0" err="1">
                <a:latin typeface="Times New Roman"/>
                <a:ea typeface="Lato"/>
                <a:cs typeface="Lato"/>
              </a:rPr>
              <a:t>Nguyên</a:t>
            </a:r>
            <a:r>
              <a:rPr lang="en-US" sz="2600" dirty="0">
                <a:latin typeface="Times New Roman"/>
                <a:ea typeface="Lato"/>
                <a:cs typeface="Lato"/>
              </a:rPr>
              <a:t> </a:t>
            </a:r>
            <a:r>
              <a:rPr lang="en-US" sz="2600" dirty="0" err="1">
                <a:latin typeface="Times New Roman"/>
                <a:ea typeface="Lato"/>
                <a:cs typeface="Lato"/>
              </a:rPr>
              <a:t>Ngọc</a:t>
            </a:r>
            <a:r>
              <a:rPr lang="en-US" sz="2600" dirty="0">
                <a:latin typeface="Times New Roman"/>
                <a:ea typeface="Lato"/>
                <a:cs typeface="Lato"/>
              </a:rPr>
              <a:t>/</a:t>
            </a:r>
            <a:r>
              <a:rPr lang="en-US" sz="2600" dirty="0" err="1">
                <a:latin typeface="Times New Roman"/>
                <a:ea typeface="Lato"/>
                <a:cs typeface="Lato"/>
              </a:rPr>
              <a:t>Nguyễn</a:t>
            </a:r>
            <a:r>
              <a:rPr lang="en-US" sz="2600" dirty="0">
                <a:latin typeface="Times New Roman"/>
                <a:ea typeface="Lato"/>
                <a:cs typeface="Lato"/>
              </a:rPr>
              <a:t> Thành Trung</a:t>
            </a:r>
            <a:endParaRPr lang="en-US" sz="2600" dirty="0"/>
          </a:p>
          <a:p>
            <a:r>
              <a:rPr lang="en-US" sz="2800" b="0" dirty="0"/>
              <a:t>GROUP 8</a:t>
            </a:r>
          </a:p>
          <a:p>
            <a:endParaRPr lang="en-US" sz="2800" b="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F06EB2-5F01-F5B4-A177-A7C76E0D6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305773"/>
              </p:ext>
            </p:extLst>
          </p:nvPr>
        </p:nvGraphicFramePr>
        <p:xfrm>
          <a:off x="413012" y="431292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42458113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205111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thành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viên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MSSV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727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Phạm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Đăng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Tấn</a:t>
                      </a:r>
                      <a:r>
                        <a:rPr lang="en-US" dirty="0"/>
                        <a:t> Dũng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20225569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295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Nguyễn</a:t>
                      </a:r>
                      <a:r>
                        <a:rPr lang="en-US" dirty="0"/>
                        <a:t> Minh Tú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994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Nguyễn</a:t>
                      </a:r>
                      <a:r>
                        <a:rPr lang="en-US" dirty="0"/>
                        <a:t> Minh </a:t>
                      </a:r>
                      <a:r>
                        <a:rPr lang="en-US" dirty="0" err="1"/>
                        <a:t>Đức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20225567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81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5408F-E0AE-3EDE-5F55-515C8386D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7600-3A36-B6B0-484A-1B7A26CA549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600" dirty="0">
                <a:latin typeface="Times New Roman"/>
              </a:rPr>
              <a:t>Data Collection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536139A-E7F8-3E77-D045-4DC263C3A1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922527"/>
            <a:ext cx="8674100" cy="5856860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Images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8,000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images, split into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 labels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 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4,000 high-quality fingerprints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 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4,000 low-quality fingerprints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noise.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Applied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 noise algorithms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4,000 quality images, creating noisy versions in batches.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train a model on both high-quality and real-world noisy fingerprints.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99888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3B11E-2006-5E0E-8DB5-F88C60677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112E-9544-9EB3-58B6-4EBF574F71F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600" dirty="0">
                <a:latin typeface="Times New Roman"/>
              </a:rPr>
              <a:t>Data Collection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E741223-575F-2D56-8C43-396510D0F87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922527"/>
            <a:ext cx="8674100" cy="5856860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Noise Algorithms Applied to Fingerprint Batches </a:t>
            </a:r>
            <a:r>
              <a:rPr lang="en-US" altLang="en-US" sz="2000" b="1" dirty="0">
                <a:latin typeface="Arial" panose="020B0604020202020204" pitchFamily="34" charset="0"/>
              </a:rPr>
              <a:t>(800 each)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1st Batch: Gaussian Blur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to smooth and reduce high-frequency noise, simulating degraded, low-quality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2nd Batch: Partial Elastic Transform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Introduced localized deformations to mimic realistic variations, enhancing model robustness by simulating real-world distortions.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3rd Batch: Adding random lines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andomly drawing lines of varying length, position, and color across the image, with adjustable thickness to control the intensity of the noise.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4th Batch: Adding black and white smudges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technique involves randomly placing circular black and white blur spots of varying radius across the image. 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5th Batch:  A combination of both Gaussian and Smudges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 In the final batch of images, both Gaussian Blur and white smudges are applied to simulate a more complex degradation of fingerprint quality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22228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5408F-E0AE-3EDE-5F55-515C8386D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905487-AEFF-8E76-46DC-0A9F2AF0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C17600-3A36-B6B0-484A-1B7A26CA549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600" dirty="0">
                <a:latin typeface="Times New Roman"/>
                <a:ea typeface="Lato"/>
                <a:cs typeface="Lato"/>
              </a:rPr>
              <a:t>Preprocessing</a:t>
            </a:r>
            <a:endParaRPr lang="en-US" sz="3600" dirty="0">
              <a:latin typeface="Times New Roman"/>
            </a:endParaRPr>
          </a:p>
        </p:txBody>
      </p:sp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3D6A01F4-47BE-A090-85BD-FAE4A1C890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922527"/>
            <a:ext cx="8674100" cy="5856860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Preprocessing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To prepare the dataset for future extraction, 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oise removal, normalization and enhancement were applied.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We used 5 preprocessing methods: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Convert to grayscale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converting the fingerprint images to grayscale, simplifies the image by reducing the color information to a single intensity channel, making it easier to focus on the structural features of the fingerprint.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Gaussian Blur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Smooth the image and reduce noise.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CLAHE (Contrast Limited Adaptive Histogram Equalization) enhance the contrast of the fingerprint image, this  enhances important features like ridge patterns and minutiae while preserving the global structure of the fingerprint.</a:t>
            </a:r>
          </a:p>
        </p:txBody>
      </p:sp>
    </p:spTree>
    <p:extLst>
      <p:ext uri="{BB962C8B-B14F-4D97-AF65-F5344CB8AC3E}">
        <p14:creationId xmlns:p14="http://schemas.microsoft.com/office/powerpoint/2010/main" val="321096972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54BE3-CD65-1E9B-1AC2-C42E68A75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2A852-960A-29FF-8F15-E7F229B5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4A6A3-B5AA-DA19-3166-1A76D6B4B0E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600" dirty="0">
                <a:latin typeface="Times New Roman"/>
                <a:ea typeface="Lato"/>
                <a:cs typeface="Lato"/>
              </a:rPr>
              <a:t>Preprocessing</a:t>
            </a:r>
            <a:endParaRPr lang="en-US" sz="3600" dirty="0">
              <a:latin typeface="Times New Roman"/>
            </a:endParaRPr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80011A10-CAD9-FB5A-BDFF-A88C77215B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922527"/>
            <a:ext cx="8674100" cy="5856860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Preprocessing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To prepare the dataset for future extraction, 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oise removal, normalization and enhancement were applied.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Binarization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Image is converted into a binary format to highlight the essential features of the fingerprint. We used Otsu’s Thresholding Method to automatically determines the optimal threshold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Resize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Resizing the fingerprint image from a resolution of 512x512 to 256x256 pixels. By reducing the image dimensions to 256x256, we maintain crucial structural features while optimizing the image for further analysis and processing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993096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43377-5A72-5053-9966-18A595F8B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D9C8967C-C649-214E-C472-7CF2466D7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6732540E-718A-6EFC-CE70-97D9190D43C4}"/>
              </a:ext>
            </a:extLst>
          </p:cNvPr>
          <p:cNvSpPr txBox="1">
            <a:spLocks/>
          </p:cNvSpPr>
          <p:nvPr/>
        </p:nvSpPr>
        <p:spPr>
          <a:xfrm>
            <a:off x="384306" y="1731416"/>
            <a:ext cx="6890254" cy="84879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sz="4000" dirty="0">
              <a:latin typeface="Times New Roman"/>
              <a:ea typeface="Lato"/>
              <a:cs typeface="Lato"/>
            </a:endParaRPr>
          </a:p>
          <a:p>
            <a:endParaRPr lang="en-US" sz="4000" dirty="0">
              <a:latin typeface="Times New Roman"/>
              <a:ea typeface="Lato"/>
              <a:cs typeface="Lato"/>
            </a:endParaRPr>
          </a:p>
          <a:p>
            <a:r>
              <a:rPr lang="en-US" sz="4000" dirty="0">
                <a:latin typeface="Times New Roman"/>
                <a:ea typeface="Lato"/>
                <a:cs typeface="Lato"/>
              </a:rPr>
              <a:t>FEATURE EXTRACTION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31A21C32-6213-63AA-5256-A50B19DAFB93}"/>
              </a:ext>
            </a:extLst>
          </p:cNvPr>
          <p:cNvSpPr txBox="1">
            <a:spLocks/>
          </p:cNvSpPr>
          <p:nvPr/>
        </p:nvSpPr>
        <p:spPr>
          <a:xfrm>
            <a:off x="247419" y="2240730"/>
            <a:ext cx="8162028" cy="50045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21596840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65E2A-FD5A-3F7A-8B68-A34D58EBE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CCED87-1BA2-EAD2-063E-58C3BD68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E70D39-858F-88BF-97C0-3D5CE82E0A1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600" dirty="0">
                <a:latin typeface="Times New Roman"/>
                <a:ea typeface="Lato"/>
                <a:cs typeface="Lato"/>
              </a:rPr>
              <a:t>Feature Extraction</a:t>
            </a:r>
            <a:endParaRPr lang="en-US" sz="3600" dirty="0">
              <a:latin typeface="Times New Roman"/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D7EF41D-DCD7-10AD-9AE3-9E3F85F086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243585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8081537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BEF28-6598-E440-B51D-4EC0294B7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5B75F-11CD-D69A-5B34-C07726A3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4B8CD-72F4-3C17-A4DE-F445CAE664A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600" dirty="0">
                <a:latin typeface="Times New Roman"/>
                <a:ea typeface="Lato"/>
                <a:cs typeface="Lato"/>
              </a:rPr>
              <a:t>Feature Extraction: </a:t>
            </a:r>
            <a:r>
              <a:rPr lang="en-US" sz="3600" dirty="0" err="1">
                <a:latin typeface="Times New Roman"/>
                <a:ea typeface="Lato"/>
                <a:cs typeface="Lato"/>
              </a:rPr>
              <a:t>BoW</a:t>
            </a:r>
            <a:endParaRPr lang="en-US" sz="3600" dirty="0">
              <a:latin typeface="Times New Roman"/>
            </a:endParaRP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0D64C16-A8C2-70A6-930B-64CCD566D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840" y="3877407"/>
            <a:ext cx="4093083" cy="224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3E3C1E-84D3-2E3C-E567-110C97DA2FB1}"/>
              </a:ext>
            </a:extLst>
          </p:cNvPr>
          <p:cNvSpPr txBox="1"/>
          <p:nvPr/>
        </p:nvSpPr>
        <p:spPr>
          <a:xfrm>
            <a:off x="609600" y="1120676"/>
            <a:ext cx="7924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KMeans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Clusters image features into visual words for </a:t>
            </a:r>
            <a:r>
              <a:rPr lang="en-US" dirty="0" err="1"/>
              <a:t>BoW</a:t>
            </a:r>
            <a:r>
              <a:rPr lang="en-US" dirty="0"/>
              <a:t>.</a:t>
            </a:r>
          </a:p>
          <a:p>
            <a:r>
              <a:rPr lang="en-US" b="1" dirty="0"/>
              <a:t>ORB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Features</a:t>
            </a:r>
            <a:r>
              <a:rPr lang="en-US" dirty="0"/>
              <a:t>: Fast feature detection with </a:t>
            </a:r>
            <a:r>
              <a:rPr lang="en-US" b="1" dirty="0"/>
              <a:t>FAST</a:t>
            </a:r>
            <a:r>
              <a:rPr lang="en-US" dirty="0"/>
              <a:t> and </a:t>
            </a:r>
            <a:r>
              <a:rPr lang="en-US" b="1" dirty="0"/>
              <a:t>BRIEF</a:t>
            </a:r>
            <a:r>
              <a:rPr lang="en-US" dirty="0"/>
              <a:t>, uses a </a:t>
            </a:r>
            <a:r>
              <a:rPr lang="en-US" b="1" dirty="0"/>
              <a:t>multiscale image pyramid</a:t>
            </a:r>
            <a:r>
              <a:rPr lang="en-US" dirty="0"/>
              <a:t> for scale invariance.</a:t>
            </a:r>
          </a:p>
          <a:p>
            <a:r>
              <a:rPr lang="en-US" b="1" dirty="0" err="1"/>
              <a:t>BoW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Concept</a:t>
            </a:r>
            <a:r>
              <a:rPr lang="en-US" dirty="0"/>
              <a:t>: Converts features into a visual vocabulary for image classification</a:t>
            </a:r>
          </a:p>
          <a:p>
            <a:endParaRPr lang="en-US" dirty="0"/>
          </a:p>
        </p:txBody>
      </p:sp>
      <p:pic>
        <p:nvPicPr>
          <p:cNvPr id="2056" name="Picture 8" descr="Bag of words Model | Engati">
            <a:extLst>
              <a:ext uri="{FF2B5EF4-FFF2-40B4-BE49-F238E27FC236}">
                <a16:creationId xmlns:a16="http://schemas.microsoft.com/office/drawing/2014/main" id="{FAB78527-EC3B-0443-6307-84B907819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77" y="3590068"/>
            <a:ext cx="4001643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40036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E37C0-8D8E-E697-A234-FD3B3D7DF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D9C84-A844-6F48-E104-05864267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8F3CC-1603-DAEA-C4D4-F2EDC160297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600" dirty="0">
                <a:latin typeface="Times New Roman"/>
                <a:ea typeface="Lato"/>
                <a:cs typeface="Lato"/>
              </a:rPr>
              <a:t>Feature Extraction: </a:t>
            </a:r>
            <a:r>
              <a:rPr lang="en-US" sz="3600" dirty="0" err="1">
                <a:latin typeface="Times New Roman"/>
                <a:ea typeface="Lato"/>
                <a:cs typeface="Lato"/>
              </a:rPr>
              <a:t>HoG</a:t>
            </a:r>
            <a:endParaRPr lang="en-US" sz="3600" dirty="0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C34529-8384-F2E4-3B55-0FA8D39BE20B}"/>
              </a:ext>
            </a:extLst>
          </p:cNvPr>
          <p:cNvSpPr txBox="1"/>
          <p:nvPr/>
        </p:nvSpPr>
        <p:spPr>
          <a:xfrm>
            <a:off x="609600" y="1120676"/>
            <a:ext cx="7924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Detect and recognize objects in images by focusing on their shape and edge features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Features</a:t>
            </a:r>
            <a:r>
              <a:rPr lang="en-US" dirty="0"/>
              <a:t>: Captures the structure and appearance of objects by analyzing the distribution of intensity gradients and edge directions in an image.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Main process: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Gradient calculation: Compute the intensity gradient of the image to capture edge and texture information.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Histogram of Gradient Orientation binning: Group gradients into orientation bins based on their angles to represent local edge directions.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Block normalization: Normalize grouped histograms within overlapping blocks to improve invariance to lighting and contrast changes.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Final </a:t>
            </a:r>
            <a:r>
              <a:rPr lang="en-US" dirty="0" err="1"/>
              <a:t>HoG</a:t>
            </a:r>
            <a:r>
              <a:rPr lang="en-US" dirty="0"/>
              <a:t> descriptor: Concatenate all normalized block histograms into a single vector as the feature representation of the image.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Applying PCA: Optionally reduce the dimensionality of the </a:t>
            </a:r>
            <a:r>
              <a:rPr lang="en-US" dirty="0" err="1"/>
              <a:t>HoG</a:t>
            </a:r>
            <a:r>
              <a:rPr lang="en-US" dirty="0"/>
              <a:t> descriptor to enhance computational efficiency and reduce redundancy.</a:t>
            </a:r>
          </a:p>
        </p:txBody>
      </p:sp>
    </p:spTree>
    <p:extLst>
      <p:ext uri="{BB962C8B-B14F-4D97-AF65-F5344CB8AC3E}">
        <p14:creationId xmlns:p14="http://schemas.microsoft.com/office/powerpoint/2010/main" val="3280188793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D4B9B-0CD5-3EFC-272F-601EA0617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C671D-568E-7DCD-BAB9-7AA8AF99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3157C-23C4-5EED-74E2-C7D068C7CF1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600" dirty="0">
                <a:latin typeface="Times New Roman"/>
                <a:ea typeface="Lato"/>
                <a:cs typeface="Lato"/>
              </a:rPr>
              <a:t>Feature Extraction: </a:t>
            </a:r>
            <a:r>
              <a:rPr lang="en-US" sz="3600" dirty="0" err="1">
                <a:latin typeface="Times New Roman"/>
                <a:ea typeface="Lato"/>
                <a:cs typeface="Lato"/>
              </a:rPr>
              <a:t>HoG</a:t>
            </a:r>
            <a:r>
              <a:rPr lang="en-US" sz="3600" dirty="0">
                <a:latin typeface="Times New Roman"/>
                <a:ea typeface="Lato"/>
                <a:cs typeface="Lato"/>
              </a:rPr>
              <a:t> (PCA)</a:t>
            </a:r>
            <a:endParaRPr lang="en-US" sz="3600" dirty="0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AC14D4-6242-DF1B-8199-023B14C0FFFE}"/>
              </a:ext>
            </a:extLst>
          </p:cNvPr>
          <p:cNvSpPr txBox="1"/>
          <p:nvPr/>
        </p:nvSpPr>
        <p:spPr>
          <a:xfrm>
            <a:off x="595949" y="1120676"/>
            <a:ext cx="408008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Principal Component Analysis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(PCA) is a dimensionality reduction technique that identifies the most important features in a dataset while preserving as much variance as possible.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transforms the original features into a new set of uncorrelated variables, called principal components, ranked by the variance they explain.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first few principal components, explaining the most variance, are selected to reduce dimensionality with minimal information loss.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PCA number of features: 500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ROC Curve using PCA, PCA + HOG and PCA + Gabor Wavelet on CASIA1.1 dataset  | Download Scientific Diagram">
            <a:extLst>
              <a:ext uri="{FF2B5EF4-FFF2-40B4-BE49-F238E27FC236}">
                <a16:creationId xmlns:a16="http://schemas.microsoft.com/office/drawing/2014/main" id="{72CC7445-9ED3-D7C3-2A3B-51F67E5F9B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39D701-59DC-479C-CB63-79E627C57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2197" y="2167195"/>
            <a:ext cx="3823651" cy="25236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9EA7CD-333A-D824-854C-78B36B011B07}"/>
              </a:ext>
            </a:extLst>
          </p:cNvPr>
          <p:cNvSpPr txBox="1"/>
          <p:nvPr/>
        </p:nvSpPr>
        <p:spPr>
          <a:xfrm>
            <a:off x="4862198" y="3668837"/>
            <a:ext cx="38236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Online Figures</a:t>
            </a:r>
          </a:p>
        </p:txBody>
      </p:sp>
    </p:spTree>
    <p:extLst>
      <p:ext uri="{BB962C8B-B14F-4D97-AF65-F5344CB8AC3E}">
        <p14:creationId xmlns:p14="http://schemas.microsoft.com/office/powerpoint/2010/main" val="425078703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7B71E-12DD-711D-67D7-E7706F8FF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19DF7D13-E126-8B34-0347-CD57235AB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495BA3E5-5A0B-A4B3-13D4-39B3E4678BFF}"/>
              </a:ext>
            </a:extLst>
          </p:cNvPr>
          <p:cNvSpPr txBox="1">
            <a:spLocks/>
          </p:cNvSpPr>
          <p:nvPr/>
        </p:nvSpPr>
        <p:spPr>
          <a:xfrm>
            <a:off x="384306" y="1731416"/>
            <a:ext cx="6890254" cy="84879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sz="4000" dirty="0">
              <a:latin typeface="Times New Roman"/>
              <a:ea typeface="Lato"/>
              <a:cs typeface="Lato"/>
            </a:endParaRPr>
          </a:p>
          <a:p>
            <a:endParaRPr lang="en-US" sz="4000" dirty="0">
              <a:latin typeface="Times New Roman"/>
              <a:ea typeface="Lato"/>
              <a:cs typeface="Lato"/>
            </a:endParaRPr>
          </a:p>
          <a:p>
            <a:r>
              <a:rPr lang="en-US" sz="4000" dirty="0">
                <a:latin typeface="Times New Roman"/>
                <a:ea typeface="Lato"/>
                <a:cs typeface="Lato"/>
              </a:rPr>
              <a:t>ML Models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E587C21-741D-91E6-C916-9D2FE5765060}"/>
              </a:ext>
            </a:extLst>
          </p:cNvPr>
          <p:cNvSpPr txBox="1">
            <a:spLocks/>
          </p:cNvSpPr>
          <p:nvPr/>
        </p:nvSpPr>
        <p:spPr>
          <a:xfrm>
            <a:off x="247419" y="2240730"/>
            <a:ext cx="8162028" cy="50045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06885792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C1F53-3DFB-036D-6253-157C5DBF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8BAE419F-133B-1A5F-3803-251F2D47DB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B8D3C64F-BEFD-F0E6-F67B-9834EF68ADF9}"/>
              </a:ext>
            </a:extLst>
          </p:cNvPr>
          <p:cNvSpPr txBox="1">
            <a:spLocks/>
          </p:cNvSpPr>
          <p:nvPr/>
        </p:nvSpPr>
        <p:spPr>
          <a:xfrm>
            <a:off x="384306" y="1731416"/>
            <a:ext cx="6890254" cy="84879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sz="4000" dirty="0">
              <a:latin typeface="Times New Roman"/>
              <a:ea typeface="Lato"/>
              <a:cs typeface="Lato"/>
            </a:endParaRPr>
          </a:p>
          <a:p>
            <a:endParaRPr lang="en-US" sz="4000" dirty="0">
              <a:latin typeface="Times New Roman"/>
              <a:ea typeface="Lato"/>
              <a:cs typeface="Lato"/>
            </a:endParaRPr>
          </a:p>
          <a:p>
            <a:r>
              <a:rPr lang="en-US" sz="4000" dirty="0">
                <a:latin typeface="Times New Roman"/>
                <a:ea typeface="Lato"/>
                <a:cs typeface="Lato"/>
              </a:rPr>
              <a:t>MOTIVATION</a:t>
            </a:r>
            <a:endParaRPr lang="en-US" sz="4000" dirty="0">
              <a:latin typeface="Times New Roman"/>
            </a:endParaRP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80F2A1D1-7C88-3F8A-5153-80B88E1EB301}"/>
              </a:ext>
            </a:extLst>
          </p:cNvPr>
          <p:cNvSpPr txBox="1">
            <a:spLocks/>
          </p:cNvSpPr>
          <p:nvPr/>
        </p:nvSpPr>
        <p:spPr>
          <a:xfrm>
            <a:off x="384306" y="2580208"/>
            <a:ext cx="8162028" cy="50045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71767900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23636-CD2F-AD03-0DFA-76892478C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A2CD5-A5BF-BE48-D744-4A38EC6AA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A9E58B-448B-4EEC-D7B1-E194B65D6B5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600" dirty="0">
                <a:latin typeface="Times New Roman"/>
                <a:ea typeface="Lato"/>
                <a:cs typeface="Lato"/>
              </a:rPr>
              <a:t>ML Models: Logistic Regression</a:t>
            </a:r>
            <a:endParaRPr lang="en-US" sz="3600" dirty="0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AB1D3-EAF8-464C-E8C0-7978E118FD7E}"/>
              </a:ext>
            </a:extLst>
          </p:cNvPr>
          <p:cNvSpPr txBox="1"/>
          <p:nvPr/>
        </p:nvSpPr>
        <p:spPr>
          <a:xfrm>
            <a:off x="649790" y="931807"/>
            <a:ext cx="79685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Logistic Regression is a supervised machine learning algorithm used for binary classification tasks, predicting the probability of an outcome belonging to one of two categories.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uses the sigmoid function to map input features to probabilities, enabling decision-making based on a threshold (e.g., 0.5).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Logistic Regression optimizes a cost function based on maximum likelihood estimation to find the best-fitting model parameters for classification.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Parameters: default</a:t>
            </a:r>
          </a:p>
        </p:txBody>
      </p:sp>
      <p:sp>
        <p:nvSpPr>
          <p:cNvPr id="3" name="AutoShape 2" descr="ROC Curve using PCA, PCA + HOG and PCA + Gabor Wavelet on CASIA1.1 dataset  | Download Scientific Diagram">
            <a:extLst>
              <a:ext uri="{FF2B5EF4-FFF2-40B4-BE49-F238E27FC236}">
                <a16:creationId xmlns:a16="http://schemas.microsoft.com/office/drawing/2014/main" id="{DC50B454-BE90-C97F-ED84-2E54BB230D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0D7FF7EA-B210-7EA4-BAF2-B2AA07B5B3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4612" y="4249677"/>
            <a:ext cx="42195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54347351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34E93-5D3E-EFF2-AA86-3E9DAF873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BD749-5F93-BB55-1072-5514ABF90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E4D6ED-CF3E-23BC-AF45-C4D5A271157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600" dirty="0">
                <a:latin typeface="Times New Roman"/>
                <a:ea typeface="Lato"/>
                <a:cs typeface="Lato"/>
              </a:rPr>
              <a:t>ML </a:t>
            </a:r>
            <a:r>
              <a:rPr lang="en-US" sz="3600" dirty="0" err="1">
                <a:latin typeface="Times New Roman"/>
                <a:ea typeface="Lato"/>
                <a:cs typeface="Lato"/>
              </a:rPr>
              <a:t>Models:Support</a:t>
            </a:r>
            <a:r>
              <a:rPr lang="en-US" sz="3600" dirty="0">
                <a:latin typeface="Times New Roman"/>
                <a:ea typeface="Lato"/>
                <a:cs typeface="Lato"/>
              </a:rPr>
              <a:t> Vector Machine</a:t>
            </a:r>
            <a:endParaRPr lang="en-US" sz="3600" dirty="0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D096D-E821-61D4-A5A4-5660CCBFE02C}"/>
              </a:ext>
            </a:extLst>
          </p:cNvPr>
          <p:cNvSpPr txBox="1"/>
          <p:nvPr/>
        </p:nvSpPr>
        <p:spPr>
          <a:xfrm>
            <a:off x="690838" y="633828"/>
            <a:ext cx="796856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Support Vector Machine (SVM) is a supervised machine learning algorithm that finds the optimal hyperplane to separate data points into distinct classes with the maximum margin.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SVM is effective for both linear and non-linear classification problems, using kernel functions to transform data into higher dimensions for better separability.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Linear Kernel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Polynomial Kernel: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Parameters: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Kernel: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rbf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/>
              <a:t>C = 10, </a:t>
            </a:r>
            <a:r>
              <a:rPr lang="el-GR" dirty="0"/>
              <a:t>γ = .002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BoW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/>
              <a:t>C =1, </a:t>
            </a:r>
            <a:r>
              <a:rPr lang="el-GR" dirty="0"/>
              <a:t>γ = </a:t>
            </a:r>
            <a:r>
              <a:rPr lang="en-US" dirty="0"/>
              <a:t>scale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ROC Curve using PCA, PCA + HOG and PCA + Gabor Wavelet on CASIA1.1 dataset  | Download Scientific Diagram">
            <a:extLst>
              <a:ext uri="{FF2B5EF4-FFF2-40B4-BE49-F238E27FC236}">
                <a16:creationId xmlns:a16="http://schemas.microsoft.com/office/drawing/2014/main" id="{7C4504FB-5C0A-575D-E3FE-1AE7A8575A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C050A11D-9E28-9EA0-077F-E4C60D8E5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3275" y="2653871"/>
            <a:ext cx="2152650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6976E17-488F-44EB-5590-1C8089F0B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38487" y="3994728"/>
            <a:ext cx="286702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76648322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07C41-1837-50DB-3EC5-1F940D309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09661-72CB-79C1-9E7B-8E0656C9B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A6CA9-2518-2175-7579-E4010383DF8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600" dirty="0">
                <a:latin typeface="Times New Roman"/>
                <a:ea typeface="Lato"/>
                <a:cs typeface="Lato"/>
              </a:rPr>
              <a:t>ML </a:t>
            </a:r>
            <a:r>
              <a:rPr lang="en-US" sz="3600" dirty="0" err="1">
                <a:latin typeface="Times New Roman"/>
                <a:ea typeface="Lato"/>
                <a:cs typeface="Lato"/>
              </a:rPr>
              <a:t>Models:LightGBM</a:t>
            </a:r>
            <a:endParaRPr lang="en-US" sz="3600" dirty="0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1BAB3A-B162-49BF-FDC7-2C55C89B3A41}"/>
              </a:ext>
            </a:extLst>
          </p:cNvPr>
          <p:cNvSpPr txBox="1"/>
          <p:nvPr/>
        </p:nvSpPr>
        <p:spPr>
          <a:xfrm>
            <a:off x="690838" y="633828"/>
            <a:ext cx="796856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LightGBM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(Light Gradient Boosting Machine) is a gradient boosting framework designed for fast training and high efficiency, especially with large datasets. It consist of: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objective function: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Leaf-Wise Tree Splitting formula: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Weighted Data Point Contribution: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Parameters: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class_weight</a:t>
            </a: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="balanced",</a:t>
            </a:r>
            <a:r>
              <a:rPr lang="en-US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num_leaves</a:t>
            </a: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BoW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num_leaves</a:t>
            </a: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10, </a:t>
            </a:r>
            <a:r>
              <a:rPr lang="en-US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n_estimators</a:t>
            </a: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=100, </a:t>
            </a:r>
            <a:r>
              <a:rPr lang="en-US" b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learning_rate</a:t>
            </a:r>
            <a:r>
              <a:rPr lang="en-US" b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= 0.1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utoShape 2" descr="ROC Curve using PCA, PCA + HOG and PCA + Gabor Wavelet on CASIA1.1 dataset  | Download Scientific Diagram">
            <a:extLst>
              <a:ext uri="{FF2B5EF4-FFF2-40B4-BE49-F238E27FC236}">
                <a16:creationId xmlns:a16="http://schemas.microsoft.com/office/drawing/2014/main" id="{FB2CBD07-D3F0-A864-11CD-3FBC844186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A933C9-96DD-08A2-22B2-11E5B92A7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8978" y="1571161"/>
            <a:ext cx="3012285" cy="7057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F38A59-9E8B-A244-FBD4-84804A509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582" y="2340946"/>
            <a:ext cx="3012286" cy="7887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F8CDE21-75E8-B8C2-9AED-CA6F56B27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8283" y="3257693"/>
            <a:ext cx="1625752" cy="78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08017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5C18B-971B-F19D-61C4-69441BD91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79EE72-9E50-7338-0AB6-976517B4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602AD3-3DF9-03A8-CA4B-DF158EFFC93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600" dirty="0">
                <a:latin typeface="Times New Roman"/>
              </a:rPr>
              <a:t>Evaluation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8B69DB-A1B0-A0ED-443E-BE7B98B11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3859"/>
            <a:ext cx="9144000" cy="321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59711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B8A30-42CB-A637-9FA6-AAD147754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9F19E-1AFF-2A0A-040A-D5BD918C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A4BE5-655F-0D13-398B-662084424EA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600" dirty="0">
                <a:latin typeface="Times New Roman"/>
              </a:rPr>
              <a:t>CNN</a:t>
            </a:r>
          </a:p>
        </p:txBody>
      </p:sp>
      <p:sp>
        <p:nvSpPr>
          <p:cNvPr id="3" name="AutoShape 2" descr="ROC Curve using PCA, PCA + HOG and PCA + Gabor Wavelet on CASIA1.1 dataset  | Download Scientific Diagram">
            <a:extLst>
              <a:ext uri="{FF2B5EF4-FFF2-40B4-BE49-F238E27FC236}">
                <a16:creationId xmlns:a16="http://schemas.microsoft.com/office/drawing/2014/main" id="{979053F2-FD20-7766-8608-A9DCCA4095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D3938F-E43C-2D90-B538-900B9BF23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0788"/>
            <a:ext cx="9144000" cy="441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008296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2FC32-8B5D-FF70-6A57-D8B3EB007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687CB-66DD-6AC5-8E73-24CD6C4F7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BC7BE-1D43-E52C-D94E-1665F833B29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600" dirty="0">
                <a:latin typeface="Times New Roman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07BCF3-9DEF-397D-57E4-45FDB8F2476F}"/>
              </a:ext>
            </a:extLst>
          </p:cNvPr>
          <p:cNvSpPr txBox="1"/>
          <p:nvPr/>
        </p:nvSpPr>
        <p:spPr>
          <a:xfrm>
            <a:off x="150248" y="1028343"/>
            <a:ext cx="8843503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- 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Developed a CNN-based system to enhance fingerprint registration.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Key challenges addressed: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Incomplete fingerprints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(sensor issues, liquids, dust,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Degradations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(rotation, blur, cuts).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- Future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Advanced Preprocessing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Use Gabor filters for ridge enhancement.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Acceptance Thresholds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Balance security vs. usability.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Handling Scars/Wounds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Incorporate specialized feature extraction.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Accurate Dataset Labeling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Ensure precise labels for training.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Real-time Optimization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Enhance computational efficiency.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High-Security Systems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Banking, access control,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National ID Systems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Reliable data for lifelong identification.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Deploy robust fingerprint quality systems for improved accuracy, reliability, and security in real-world applications.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391474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ECC85-1C3F-CF92-0C06-759006A5A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D12EB5-1B32-949A-7D69-4846B80A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9EA0BE3B-158A-4EDF-80DC-E394A0D1600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474417-F61A-DD71-2E19-C03302D4CC6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sz="3600" dirty="0">
                <a:latin typeface="Times New Roman"/>
              </a:rPr>
              <a:t>Task Assigning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AD1555-7853-D4E5-C2DA-35D1DB10F8FF}"/>
              </a:ext>
            </a:extLst>
          </p:cNvPr>
          <p:cNvGraphicFramePr>
            <a:graphicFrameLocks noGrp="1"/>
          </p:cNvGraphicFramePr>
          <p:nvPr/>
        </p:nvGraphicFramePr>
        <p:xfrm>
          <a:off x="0" y="1614806"/>
          <a:ext cx="9144000" cy="3137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360">
                  <a:extLst>
                    <a:ext uri="{9D8B030D-6E8A-4147-A177-3AD203B41FA5}">
                      <a16:colId xmlns:a16="http://schemas.microsoft.com/office/drawing/2014/main" val="363649777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65717296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val="753242462"/>
                    </a:ext>
                  </a:extLst>
                </a:gridCol>
                <a:gridCol w="740895">
                  <a:extLst>
                    <a:ext uri="{9D8B030D-6E8A-4147-A177-3AD203B41FA5}">
                      <a16:colId xmlns:a16="http://schemas.microsoft.com/office/drawing/2014/main" val="3062666569"/>
                    </a:ext>
                  </a:extLst>
                </a:gridCol>
                <a:gridCol w="690752">
                  <a:extLst>
                    <a:ext uri="{9D8B030D-6E8A-4147-A177-3AD203B41FA5}">
                      <a16:colId xmlns:a16="http://schemas.microsoft.com/office/drawing/2014/main" val="2188064934"/>
                    </a:ext>
                  </a:extLst>
                </a:gridCol>
                <a:gridCol w="716018">
                  <a:extLst>
                    <a:ext uri="{9D8B030D-6E8A-4147-A177-3AD203B41FA5}">
                      <a16:colId xmlns:a16="http://schemas.microsoft.com/office/drawing/2014/main" val="159982075"/>
                    </a:ext>
                  </a:extLst>
                </a:gridCol>
                <a:gridCol w="703385">
                  <a:extLst>
                    <a:ext uri="{9D8B030D-6E8A-4147-A177-3AD203B41FA5}">
                      <a16:colId xmlns:a16="http://schemas.microsoft.com/office/drawing/2014/main" val="652569969"/>
                    </a:ext>
                  </a:extLst>
                </a:gridCol>
                <a:gridCol w="867510">
                  <a:extLst>
                    <a:ext uri="{9D8B030D-6E8A-4147-A177-3AD203B41FA5}">
                      <a16:colId xmlns:a16="http://schemas.microsoft.com/office/drawing/2014/main" val="1281550837"/>
                    </a:ext>
                  </a:extLst>
                </a:gridCol>
                <a:gridCol w="539260">
                  <a:extLst>
                    <a:ext uri="{9D8B030D-6E8A-4147-A177-3AD203B41FA5}">
                      <a16:colId xmlns:a16="http://schemas.microsoft.com/office/drawing/2014/main" val="980215425"/>
                    </a:ext>
                  </a:extLst>
                </a:gridCol>
                <a:gridCol w="883140">
                  <a:extLst>
                    <a:ext uri="{9D8B030D-6E8A-4147-A177-3AD203B41FA5}">
                      <a16:colId xmlns:a16="http://schemas.microsoft.com/office/drawing/2014/main" val="1149529868"/>
                    </a:ext>
                  </a:extLst>
                </a:gridCol>
                <a:gridCol w="386080">
                  <a:extLst>
                    <a:ext uri="{9D8B030D-6E8A-4147-A177-3AD203B41FA5}">
                      <a16:colId xmlns:a16="http://schemas.microsoft.com/office/drawing/2014/main" val="74508289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349221078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413380897"/>
                    </a:ext>
                  </a:extLst>
                </a:gridCol>
              </a:tblGrid>
              <a:tr h="828269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Data Collection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Preprocessing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Feature Extraction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Machine Learning</a:t>
                      </a:r>
                    </a:p>
                    <a:p>
                      <a:pPr algn="ctr"/>
                      <a:r>
                        <a:rPr lang="en-US" sz="1600" dirty="0"/>
                        <a:t>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Evaluation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Slide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Report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5689784"/>
                  </a:ext>
                </a:extLst>
              </a:tr>
              <a:tr h="70994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BoW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HoG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SVM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LGBM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4265071"/>
                  </a:ext>
                </a:extLst>
              </a:tr>
              <a:tr h="64686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Dũng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083481"/>
                  </a:ext>
                </a:extLst>
              </a:tr>
              <a:tr h="60078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Tú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0247446"/>
                  </a:ext>
                </a:extLst>
              </a:tr>
              <a:tr h="35202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Đức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434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4036247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365B-2C63-46A3-AD64-BA52831BEC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83969" y="306304"/>
            <a:ext cx="5384672" cy="55292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4800" b="1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Thank you for paying attention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!</a:t>
            </a:r>
            <a:r>
              <a:rPr lang="en-US" sz="4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​</a:t>
            </a:r>
            <a:endParaRPr lang="en-US" sz="11500" dirty="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7697B-E2F6-452F-B4AF-9444ACC6F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1273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2AEE-37C1-C7A8-7C53-47F53FBE7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  <p:pic>
        <p:nvPicPr>
          <p:cNvPr id="2050" name="Picture 2" descr="Image result for A graphic showing fingerprint technology integrated into various devices.">
            <a:extLst>
              <a:ext uri="{FF2B5EF4-FFF2-40B4-BE49-F238E27FC236}">
                <a16:creationId xmlns:a16="http://schemas.microsoft.com/office/drawing/2014/main" id="{A64E8197-01DF-ED9B-6D18-48F88687F775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367" y="1293019"/>
            <a:ext cx="2857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 graphic showing fingerprint technology integrated into various devices.">
            <a:extLst>
              <a:ext uri="{FF2B5EF4-FFF2-40B4-BE49-F238E27FC236}">
                <a16:creationId xmlns:a16="http://schemas.microsoft.com/office/drawing/2014/main" id="{5B42EE29-AF03-BCEA-D4FE-9C25B1BEE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0485" y="1293019"/>
            <a:ext cx="272415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96A0C5-8C67-BB67-B4C0-4A925D629D50}"/>
              </a:ext>
            </a:extLst>
          </p:cNvPr>
          <p:cNvSpPr txBox="1"/>
          <p:nvPr/>
        </p:nvSpPr>
        <p:spPr>
          <a:xfrm>
            <a:off x="523240" y="4192677"/>
            <a:ext cx="826516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Degraded System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Weakened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Increased User Frustration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Inefficient Resource Utilization</a:t>
            </a:r>
          </a:p>
        </p:txBody>
      </p:sp>
    </p:spTree>
    <p:extLst>
      <p:ext uri="{BB962C8B-B14F-4D97-AF65-F5344CB8AC3E}">
        <p14:creationId xmlns:p14="http://schemas.microsoft.com/office/powerpoint/2010/main" val="320131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9CE18-7C69-9AB2-1D16-A2F0F5597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EDEC878E-F978-F38D-7706-C3F3147C5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320C782C-E809-AC09-F8CD-1D8E0F87C939}"/>
              </a:ext>
            </a:extLst>
          </p:cNvPr>
          <p:cNvSpPr txBox="1">
            <a:spLocks/>
          </p:cNvSpPr>
          <p:nvPr/>
        </p:nvSpPr>
        <p:spPr>
          <a:xfrm>
            <a:off x="384306" y="1731416"/>
            <a:ext cx="6890254" cy="84879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sz="4000" dirty="0">
              <a:latin typeface="Times New Roman"/>
              <a:ea typeface="Lato"/>
              <a:cs typeface="Lato"/>
            </a:endParaRPr>
          </a:p>
          <a:p>
            <a:endParaRPr lang="en-US" sz="4000" dirty="0">
              <a:latin typeface="Times New Roman"/>
              <a:ea typeface="Lato"/>
              <a:cs typeface="Lato"/>
            </a:endParaRPr>
          </a:p>
          <a:p>
            <a:r>
              <a:rPr lang="en-US" sz="4000" dirty="0">
                <a:latin typeface="Times New Roman"/>
                <a:ea typeface="Lato"/>
                <a:cs typeface="Lato"/>
              </a:rPr>
              <a:t>INTRODUCTION</a:t>
            </a:r>
            <a:endParaRPr lang="en-US" sz="4000" dirty="0">
              <a:latin typeface="Times New Roman"/>
            </a:endParaRP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53AA7F01-AE62-B40A-0AE0-D1518B34BF63}"/>
              </a:ext>
            </a:extLst>
          </p:cNvPr>
          <p:cNvSpPr txBox="1">
            <a:spLocks/>
          </p:cNvSpPr>
          <p:nvPr/>
        </p:nvSpPr>
        <p:spPr>
          <a:xfrm>
            <a:off x="384306" y="2580208"/>
            <a:ext cx="8162028" cy="50045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1295285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C840-0028-4E0A-AC45-C325FF03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1026" name="Picture 2" descr="Image result for A fingerprint scanner animation or a real-life fingerprint sensor">
            <a:extLst>
              <a:ext uri="{FF2B5EF4-FFF2-40B4-BE49-F238E27FC236}">
                <a16:creationId xmlns:a16="http://schemas.microsoft.com/office/drawing/2014/main" id="{1642B861-DC21-157F-FC40-163230DD28AA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073" y="990793"/>
            <a:ext cx="4514850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A fingerprint scanner animation or a real-life fingerprint sensor">
            <a:extLst>
              <a:ext uri="{FF2B5EF4-FFF2-40B4-BE49-F238E27FC236}">
                <a16:creationId xmlns:a16="http://schemas.microsoft.com/office/drawing/2014/main" id="{2B221A46-FED1-9C78-1BA2-BB884DD73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34" y="3429000"/>
            <a:ext cx="258127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82E4A5-EE09-70FB-3A90-79259D0A35D9}"/>
              </a:ext>
            </a:extLst>
          </p:cNvPr>
          <p:cNvSpPr txBox="1"/>
          <p:nvPr/>
        </p:nvSpPr>
        <p:spPr>
          <a:xfrm>
            <a:off x="235077" y="1164068"/>
            <a:ext cx="371716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Definition: </a:t>
            </a:r>
            <a:r>
              <a:rPr lang="en-US" sz="2000" dirty="0"/>
              <a:t>Fingerprint recognition is a biometric technology that uses unique fingerprint patterns to identify individuals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16D954-D225-ED30-A163-7EF26143EDF4}"/>
              </a:ext>
            </a:extLst>
          </p:cNvPr>
          <p:cNvSpPr txBox="1"/>
          <p:nvPr/>
        </p:nvSpPr>
        <p:spPr>
          <a:xfrm>
            <a:off x="3495040" y="4062717"/>
            <a:ext cx="54138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Real-world Applications: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Security systems (smartphones, access control)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Law enforcement (criminal identification)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"/>
              </a:rPr>
              <a:t>Border control (passport verification)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0858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CB7A-618F-E32F-924C-07A0E27B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IMPORTANCE OF QUALITY ASESSMENT STEP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31C065-C5EA-98A2-D443-71CF4F7CEC1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66443" y="1297475"/>
            <a:ext cx="6011114" cy="4391638"/>
          </a:xfrm>
        </p:spPr>
      </p:pic>
    </p:spTree>
    <p:extLst>
      <p:ext uri="{BB962C8B-B14F-4D97-AF65-F5344CB8AC3E}">
        <p14:creationId xmlns:p14="http://schemas.microsoft.com/office/powerpoint/2010/main" val="4013806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6A7D1-C52F-2386-F290-0AE6023CA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EDF782-07C7-6999-88D2-7A544858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9F5AB3-F832-C754-EC46-04A4F5F0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77" y="89499"/>
            <a:ext cx="8673846" cy="451739"/>
          </a:xfrm>
        </p:spPr>
        <p:txBody>
          <a:bodyPr>
            <a:noAutofit/>
          </a:bodyPr>
          <a:lstStyle/>
          <a:p>
            <a:r>
              <a:rPr lang="en-US" sz="3600">
                <a:latin typeface="Times New Roman"/>
                <a:ea typeface="Lato"/>
                <a:cs typeface="Lato"/>
              </a:rPr>
              <a:t>Contents</a:t>
            </a:r>
            <a:endParaRPr lang="en-US" sz="3600">
              <a:latin typeface="Times New Roman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79EF6E9-8C9D-C075-0DC8-50F22344AA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2451681"/>
              </p:ext>
            </p:extLst>
          </p:nvPr>
        </p:nvGraphicFramePr>
        <p:xfrm>
          <a:off x="-1391883" y="667729"/>
          <a:ext cx="9963705" cy="546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AEFA771C-A08E-45D2-D639-175C1A5B981A}"/>
              </a:ext>
            </a:extLst>
          </p:cNvPr>
          <p:cNvGrpSpPr/>
          <p:nvPr/>
        </p:nvGrpSpPr>
        <p:grpSpPr>
          <a:xfrm>
            <a:off x="6630538" y="5893159"/>
            <a:ext cx="1402667" cy="981821"/>
            <a:chOff x="6606439" y="4445408"/>
            <a:chExt cx="1402667" cy="98182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8E4D07E-36BE-F9B3-EA32-00904D231B37}"/>
                </a:ext>
              </a:extLst>
            </p:cNvPr>
            <p:cNvSpPr/>
            <p:nvPr/>
          </p:nvSpPr>
          <p:spPr>
            <a:xfrm>
              <a:off x="6606439" y="4445408"/>
              <a:ext cx="1402667" cy="981821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DCF7B676-69DA-B97A-3DF9-8A46B026C046}"/>
                </a:ext>
              </a:extLst>
            </p:cNvPr>
            <p:cNvSpPr txBox="1"/>
            <p:nvPr/>
          </p:nvSpPr>
          <p:spPr>
            <a:xfrm>
              <a:off x="6654376" y="4493345"/>
              <a:ext cx="1306793" cy="8859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7150" tIns="57150" rIns="57150" bIns="57150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Conclusion</a:t>
              </a:r>
            </a:p>
          </p:txBody>
        </p:sp>
      </p:grp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8009E43E-3BA4-9449-0F99-F7396DEEEC60}"/>
              </a:ext>
            </a:extLst>
          </p:cNvPr>
          <p:cNvSpPr/>
          <p:nvPr/>
        </p:nvSpPr>
        <p:spPr>
          <a:xfrm rot="5400000">
            <a:off x="5651036" y="6071043"/>
            <a:ext cx="833229" cy="948601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3892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9F872-098B-2DE2-15AC-76B2EA3A8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12BD5B56-518E-061B-5330-2C2BC3ECF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59D74ACE-6CD9-A870-EA36-F87B059DAFE1}"/>
              </a:ext>
            </a:extLst>
          </p:cNvPr>
          <p:cNvSpPr txBox="1">
            <a:spLocks/>
          </p:cNvSpPr>
          <p:nvPr/>
        </p:nvSpPr>
        <p:spPr>
          <a:xfrm>
            <a:off x="384306" y="1731416"/>
            <a:ext cx="6890254" cy="84879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sz="4000" dirty="0">
              <a:latin typeface="Times New Roman"/>
              <a:ea typeface="Lato"/>
              <a:cs typeface="Lato"/>
            </a:endParaRPr>
          </a:p>
          <a:p>
            <a:r>
              <a:rPr lang="en-US" sz="4000" dirty="0">
                <a:latin typeface="Times New Roman"/>
                <a:ea typeface="Lato"/>
                <a:cs typeface="Lato"/>
              </a:rPr>
              <a:t>DATASET</a:t>
            </a:r>
          </a:p>
          <a:p>
            <a:r>
              <a:rPr lang="en-US" sz="4000" dirty="0">
                <a:latin typeface="Times New Roman"/>
                <a:ea typeface="Lato"/>
                <a:cs typeface="Lato"/>
              </a:rPr>
              <a:t>DATA COLLECTION &amp;</a:t>
            </a:r>
          </a:p>
          <a:p>
            <a:r>
              <a:rPr lang="en-US" sz="4000" dirty="0">
                <a:latin typeface="Times New Roman"/>
                <a:ea typeface="Lato"/>
                <a:cs typeface="Lato"/>
              </a:rPr>
              <a:t>PREPROCESSING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FDAECBE6-CA2A-8A6B-B12E-E645DB2BB3E9}"/>
              </a:ext>
            </a:extLst>
          </p:cNvPr>
          <p:cNvSpPr txBox="1">
            <a:spLocks/>
          </p:cNvSpPr>
          <p:nvPr/>
        </p:nvSpPr>
        <p:spPr>
          <a:xfrm>
            <a:off x="384306" y="2580208"/>
            <a:ext cx="8162028" cy="500456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73509539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76685-A4C8-DCA1-4706-8AC1C8369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1A1D8B-F0BC-633B-7FF3-D9D6AA9A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49B31B-837C-F028-1C58-5A0990782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77" y="89120"/>
            <a:ext cx="8673846" cy="451739"/>
          </a:xfrm>
        </p:spPr>
        <p:txBody>
          <a:bodyPr>
            <a:noAutofit/>
          </a:bodyPr>
          <a:lstStyle/>
          <a:p>
            <a:r>
              <a:rPr lang="en-US" sz="3600" dirty="0">
                <a:latin typeface="Times New Roman"/>
                <a:ea typeface="Lato"/>
                <a:cs typeface="Lato"/>
              </a:rPr>
              <a:t>Dataset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C598636-E81D-86A3-8BEA-D4685F1B639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NIST-4 Fingerprint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Description</a:t>
            </a:r>
            <a:r>
              <a:rPr lang="en-US" dirty="0"/>
              <a:t>: A collection of fingerprint images from NIST, used for developing and testing fingerprint recognition algorithms.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Number of Images</a:t>
            </a:r>
            <a:r>
              <a:rPr lang="en-US" dirty="0"/>
              <a:t>:</a:t>
            </a:r>
            <a:r>
              <a:rPr lang="en-US" b="1" dirty="0"/>
              <a:t> 4,000 quality</a:t>
            </a:r>
            <a:r>
              <a:rPr lang="en-US" dirty="0"/>
              <a:t> fingerprint images.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Features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Multiple fingerprints per person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variability in quality and orientation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Includes various fingerprint patterns (loops, whorls, arches)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8702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535</TotalTime>
  <Words>1326</Words>
  <Application>Microsoft Office PowerPoint</Application>
  <PresentationFormat>On-screen Show (4:3)</PresentationFormat>
  <Paragraphs>258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</vt:lpstr>
      <vt:lpstr>Calibri Light</vt:lpstr>
      <vt:lpstr>Courier New</vt:lpstr>
      <vt:lpstr>Lato</vt:lpstr>
      <vt:lpstr>Times New Roman</vt:lpstr>
      <vt:lpstr>Office Theme</vt:lpstr>
      <vt:lpstr>PowerPoint Presentation</vt:lpstr>
      <vt:lpstr>PowerPoint Presentation</vt:lpstr>
      <vt:lpstr>MOTIVATION</vt:lpstr>
      <vt:lpstr>PowerPoint Presentation</vt:lpstr>
      <vt:lpstr>INTRODUCTION</vt:lpstr>
      <vt:lpstr>IMPORTANCE OF QUALITY ASESSMENT STEP</vt:lpstr>
      <vt:lpstr>Contents</vt:lpstr>
      <vt:lpstr>PowerPoint Presentation</vt:lpstr>
      <vt:lpstr>Dataset</vt:lpstr>
      <vt:lpstr>Data Collection</vt:lpstr>
      <vt:lpstr>Data Collection</vt:lpstr>
      <vt:lpstr>Preprocessing</vt:lpstr>
      <vt:lpstr>Preprocessing</vt:lpstr>
      <vt:lpstr>PowerPoint Presentation</vt:lpstr>
      <vt:lpstr>Feature Extraction</vt:lpstr>
      <vt:lpstr>Feature Extraction: BoW</vt:lpstr>
      <vt:lpstr>Feature Extraction: HoG</vt:lpstr>
      <vt:lpstr>Feature Extraction: HoG (PCA)</vt:lpstr>
      <vt:lpstr>PowerPoint Presentation</vt:lpstr>
      <vt:lpstr>ML Models: Logistic Regression</vt:lpstr>
      <vt:lpstr>ML Models:Support Vector Machine</vt:lpstr>
      <vt:lpstr>ML Models:LightGBM</vt:lpstr>
      <vt:lpstr>Evaluation</vt:lpstr>
      <vt:lpstr>CNN</vt:lpstr>
      <vt:lpstr>Conclusion</vt:lpstr>
      <vt:lpstr>Task Assigning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Nguyen Minh Duc 20225567</cp:lastModifiedBy>
  <cp:revision>32</cp:revision>
  <dcterms:created xsi:type="dcterms:W3CDTF">2021-05-28T04:32:29Z</dcterms:created>
  <dcterms:modified xsi:type="dcterms:W3CDTF">2024-12-25T09:57:21Z</dcterms:modified>
</cp:coreProperties>
</file>