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sldIdLst>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EC0B9EE-220C-4AE7-9C19-EE697ABB4BF2}" type="doc">
      <dgm:prSet loTypeId="urn:microsoft.com/office/officeart/2005/8/layout/cycle2" loCatId="cycle" qsTypeId="urn:microsoft.com/office/officeart/2005/8/quickstyle/simple1#1" qsCatId="simple" csTypeId="urn:microsoft.com/office/officeart/2005/8/colors/accent1_2#1" csCatId="accent1" phldr="1"/>
      <dgm:spPr/>
      <dgm:t>
        <a:bodyPr/>
        <a:lstStyle/>
        <a:p>
          <a:endParaRPr lang="en-GB"/>
        </a:p>
      </dgm:t>
    </dgm:pt>
    <dgm:pt modelId="{618831F7-2191-4F55-A165-1A484F09220C}">
      <dgm:prSet phldrT="[Text]"/>
      <dgm:spPr>
        <a:solidFill>
          <a:srgbClr val="FF0000"/>
        </a:solidFill>
      </dgm:spPr>
      <dgm:t>
        <a:bodyPr/>
        <a:lstStyle/>
        <a:p>
          <a:r>
            <a:rPr lang="en-GB"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 Người Công Dân</a:t>
          </a:r>
        </a:p>
      </dgm:t>
    </dgm:pt>
    <dgm:pt modelId="{AFFA5DD8-D6D5-45B6-9761-484FFC187ABC}" type="parTrans" cxnId="{6BD7CAB8-4943-4BD8-B2C3-60EDEE309685}">
      <dgm:prSet/>
      <dgm:spPr/>
      <dgm:t>
        <a:bodyPr/>
        <a:lstStyle/>
        <a:p>
          <a:endParaRPr lang="en-GB"/>
        </a:p>
      </dgm:t>
    </dgm:pt>
    <dgm:pt modelId="{31627DE8-7C8A-4EA2-A808-60C7478A18A7}" type="sibTrans" cxnId="{6BD7CAB8-4943-4BD8-B2C3-60EDEE309685}">
      <dgm:prSet/>
      <dgm:spPr>
        <a:solidFill>
          <a:srgbClr val="0000FF"/>
        </a:solidFill>
      </dgm:spPr>
      <dgm:t>
        <a:bodyPr/>
        <a:lstStyle/>
        <a:p>
          <a:endParaRPr lang="en-GB"/>
        </a:p>
      </dgm:t>
    </dgm:pt>
    <dgm:pt modelId="{E2C39EE7-EB36-4C9E-B2A4-7251CB910DC3}">
      <dgm:prSet phldrT="[Text]"/>
      <dgm:spPr>
        <a:solidFill>
          <a:srgbClr val="006600"/>
        </a:solidFill>
      </dgm:spPr>
      <dgm:t>
        <a:bodyPr/>
        <a:lstStyle/>
        <a:p>
          <a:r>
            <a:rPr lang="en-GB"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 Người Khoa Học</a:t>
          </a:r>
        </a:p>
      </dgm:t>
    </dgm:pt>
    <dgm:pt modelId="{E17B31A5-C2BF-4F09-9CF7-91B6E36E997D}" type="parTrans" cxnId="{AFE5C7EE-19E4-454B-B742-58C1DC128A13}">
      <dgm:prSet/>
      <dgm:spPr/>
      <dgm:t>
        <a:bodyPr/>
        <a:lstStyle/>
        <a:p>
          <a:endParaRPr lang="en-GB"/>
        </a:p>
      </dgm:t>
    </dgm:pt>
    <dgm:pt modelId="{BF39BAA2-A81C-4704-A3EF-FDACC3F0AB75}" type="sibTrans" cxnId="{AFE5C7EE-19E4-454B-B742-58C1DC128A13}">
      <dgm:prSet/>
      <dgm:spPr>
        <a:solidFill>
          <a:srgbClr val="0000FF"/>
        </a:solidFill>
      </dgm:spPr>
      <dgm:t>
        <a:bodyPr/>
        <a:lstStyle/>
        <a:p>
          <a:endParaRPr lang="en-GB"/>
        </a:p>
      </dgm:t>
    </dgm:pt>
    <dgm:pt modelId="{C5871DBB-2F1C-42ED-B624-F9DCC1F558B7}">
      <dgm:prSet phldrT="[Text]"/>
      <dgm:spPr>
        <a:solidFill>
          <a:srgbClr val="660066"/>
        </a:solidFill>
      </dgm:spPr>
      <dgm:t>
        <a:bodyPr/>
        <a:lstStyle/>
        <a:p>
          <a:r>
            <a:rPr lang="en-GB"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 Người Nhân Văn</a:t>
          </a:r>
        </a:p>
      </dgm:t>
    </dgm:pt>
    <dgm:pt modelId="{4C2D13F5-2E68-4972-83F8-8695E354B065}" type="parTrans" cxnId="{23E08527-DD13-4E56-AF50-712698A99D20}">
      <dgm:prSet/>
      <dgm:spPr/>
      <dgm:t>
        <a:bodyPr/>
        <a:lstStyle/>
        <a:p>
          <a:endParaRPr lang="en-GB"/>
        </a:p>
      </dgm:t>
    </dgm:pt>
    <dgm:pt modelId="{C30E9983-FEE8-4238-A73B-333147B7FF89}" type="sibTrans" cxnId="{23E08527-DD13-4E56-AF50-712698A99D20}">
      <dgm:prSet/>
      <dgm:spPr>
        <a:solidFill>
          <a:srgbClr val="0000FF"/>
        </a:solidFill>
      </dgm:spPr>
      <dgm:t>
        <a:bodyPr/>
        <a:lstStyle/>
        <a:p>
          <a:endParaRPr lang="en-GB"/>
        </a:p>
      </dgm:t>
    </dgm:pt>
    <dgm:pt modelId="{D6C0E9B6-CE32-4D31-9F31-BD734B231925}" type="pres">
      <dgm:prSet presAssocID="{EEC0B9EE-220C-4AE7-9C19-EE697ABB4BF2}" presName="cycle" presStyleCnt="0">
        <dgm:presLayoutVars>
          <dgm:dir/>
          <dgm:resizeHandles val="exact"/>
        </dgm:presLayoutVars>
      </dgm:prSet>
      <dgm:spPr/>
    </dgm:pt>
    <dgm:pt modelId="{C4CA21B4-E2A6-4922-9ABA-F82431FD9BBD}" type="pres">
      <dgm:prSet presAssocID="{618831F7-2191-4F55-A165-1A484F09220C}" presName="node" presStyleLbl="node1" presStyleIdx="0" presStyleCnt="3">
        <dgm:presLayoutVars>
          <dgm:bulletEnabled val="1"/>
        </dgm:presLayoutVars>
      </dgm:prSet>
      <dgm:spPr/>
    </dgm:pt>
    <dgm:pt modelId="{668C3120-8A55-480A-A6C3-061305C13ADA}" type="pres">
      <dgm:prSet presAssocID="{31627DE8-7C8A-4EA2-A808-60C7478A18A7}" presName="sibTrans" presStyleLbl="sibTrans2D1" presStyleIdx="0" presStyleCnt="3"/>
      <dgm:spPr/>
    </dgm:pt>
    <dgm:pt modelId="{4EBA3534-66FA-4DDB-A922-3DE7CFC4ECDE}" type="pres">
      <dgm:prSet presAssocID="{31627DE8-7C8A-4EA2-A808-60C7478A18A7}" presName="connectorText" presStyleLbl="sibTrans2D1" presStyleIdx="0" presStyleCnt="3"/>
      <dgm:spPr/>
    </dgm:pt>
    <dgm:pt modelId="{145F0A6A-D68F-4A2B-A61D-EBCC054E556E}" type="pres">
      <dgm:prSet presAssocID="{E2C39EE7-EB36-4C9E-B2A4-7251CB910DC3}" presName="node" presStyleLbl="node1" presStyleIdx="1" presStyleCnt="3">
        <dgm:presLayoutVars>
          <dgm:bulletEnabled val="1"/>
        </dgm:presLayoutVars>
      </dgm:prSet>
      <dgm:spPr/>
    </dgm:pt>
    <dgm:pt modelId="{4DA04CC8-8ADB-422C-9441-86FFC9C5957D}" type="pres">
      <dgm:prSet presAssocID="{BF39BAA2-A81C-4704-A3EF-FDACC3F0AB75}" presName="sibTrans" presStyleLbl="sibTrans2D1" presStyleIdx="1" presStyleCnt="3"/>
      <dgm:spPr/>
    </dgm:pt>
    <dgm:pt modelId="{B2B66D50-C0AA-43B8-A43F-0F9EE73AF8B8}" type="pres">
      <dgm:prSet presAssocID="{BF39BAA2-A81C-4704-A3EF-FDACC3F0AB75}" presName="connectorText" presStyleLbl="sibTrans2D1" presStyleIdx="1" presStyleCnt="3"/>
      <dgm:spPr/>
    </dgm:pt>
    <dgm:pt modelId="{2725B99D-4A38-4207-A7AD-F4A1C69931E9}" type="pres">
      <dgm:prSet presAssocID="{C5871DBB-2F1C-42ED-B624-F9DCC1F558B7}" presName="node" presStyleLbl="node1" presStyleIdx="2" presStyleCnt="3">
        <dgm:presLayoutVars>
          <dgm:bulletEnabled val="1"/>
        </dgm:presLayoutVars>
      </dgm:prSet>
      <dgm:spPr/>
    </dgm:pt>
    <dgm:pt modelId="{7A63DAFA-59F4-4F92-B7F4-298BB1B8D8A9}" type="pres">
      <dgm:prSet presAssocID="{C30E9983-FEE8-4238-A73B-333147B7FF89}" presName="sibTrans" presStyleLbl="sibTrans2D1" presStyleIdx="2" presStyleCnt="3"/>
      <dgm:spPr/>
    </dgm:pt>
    <dgm:pt modelId="{C3033DC6-0200-45DB-BE65-8B642B38515A}" type="pres">
      <dgm:prSet presAssocID="{C30E9983-FEE8-4238-A73B-333147B7FF89}" presName="connectorText" presStyleLbl="sibTrans2D1" presStyleIdx="2" presStyleCnt="3"/>
      <dgm:spPr/>
    </dgm:pt>
  </dgm:ptLst>
  <dgm:cxnLst>
    <dgm:cxn modelId="{ECD85501-96A8-4519-A105-945BC7DEF417}" type="presOf" srcId="{BF39BAA2-A81C-4704-A3EF-FDACC3F0AB75}" destId="{B2B66D50-C0AA-43B8-A43F-0F9EE73AF8B8}" srcOrd="1" destOrd="0" presId="urn:microsoft.com/office/officeart/2005/8/layout/cycle2"/>
    <dgm:cxn modelId="{EBA9C907-5765-47A9-828F-08AFECD9775C}" type="presOf" srcId="{31627DE8-7C8A-4EA2-A808-60C7478A18A7}" destId="{4EBA3534-66FA-4DDB-A922-3DE7CFC4ECDE}" srcOrd="1" destOrd="0" presId="urn:microsoft.com/office/officeart/2005/8/layout/cycle2"/>
    <dgm:cxn modelId="{3082D323-E813-40E4-B039-FAA3633F8026}" type="presOf" srcId="{EEC0B9EE-220C-4AE7-9C19-EE697ABB4BF2}" destId="{D6C0E9B6-CE32-4D31-9F31-BD734B231925}" srcOrd="0" destOrd="0" presId="urn:microsoft.com/office/officeart/2005/8/layout/cycle2"/>
    <dgm:cxn modelId="{23E08527-DD13-4E56-AF50-712698A99D20}" srcId="{EEC0B9EE-220C-4AE7-9C19-EE697ABB4BF2}" destId="{C5871DBB-2F1C-42ED-B624-F9DCC1F558B7}" srcOrd="2" destOrd="0" parTransId="{4C2D13F5-2E68-4972-83F8-8695E354B065}" sibTransId="{C30E9983-FEE8-4238-A73B-333147B7FF89}"/>
    <dgm:cxn modelId="{F8665F62-4B70-4155-A751-9B7E96800479}" type="presOf" srcId="{31627DE8-7C8A-4EA2-A808-60C7478A18A7}" destId="{668C3120-8A55-480A-A6C3-061305C13ADA}" srcOrd="0" destOrd="0" presId="urn:microsoft.com/office/officeart/2005/8/layout/cycle2"/>
    <dgm:cxn modelId="{C75CA76C-C74F-4266-9A3F-A0FA2854A0B6}" type="presOf" srcId="{E2C39EE7-EB36-4C9E-B2A4-7251CB910DC3}" destId="{145F0A6A-D68F-4A2B-A61D-EBCC054E556E}" srcOrd="0" destOrd="0" presId="urn:microsoft.com/office/officeart/2005/8/layout/cycle2"/>
    <dgm:cxn modelId="{ABBEAF6E-3C4C-44B0-8BA0-E5FF34AF1E93}" type="presOf" srcId="{618831F7-2191-4F55-A165-1A484F09220C}" destId="{C4CA21B4-E2A6-4922-9ABA-F82431FD9BBD}" srcOrd="0" destOrd="0" presId="urn:microsoft.com/office/officeart/2005/8/layout/cycle2"/>
    <dgm:cxn modelId="{BBE87E97-9AAB-43A1-95AA-2EC05B287132}" type="presOf" srcId="{C30E9983-FEE8-4238-A73B-333147B7FF89}" destId="{C3033DC6-0200-45DB-BE65-8B642B38515A}" srcOrd="1" destOrd="0" presId="urn:microsoft.com/office/officeart/2005/8/layout/cycle2"/>
    <dgm:cxn modelId="{D0C8B69A-EEB5-41C6-B155-643CF69DE67F}" type="presOf" srcId="{C30E9983-FEE8-4238-A73B-333147B7FF89}" destId="{7A63DAFA-59F4-4F92-B7F4-298BB1B8D8A9}" srcOrd="0" destOrd="0" presId="urn:microsoft.com/office/officeart/2005/8/layout/cycle2"/>
    <dgm:cxn modelId="{6BD7CAB8-4943-4BD8-B2C3-60EDEE309685}" srcId="{EEC0B9EE-220C-4AE7-9C19-EE697ABB4BF2}" destId="{618831F7-2191-4F55-A165-1A484F09220C}" srcOrd="0" destOrd="0" parTransId="{AFFA5DD8-D6D5-45B6-9761-484FFC187ABC}" sibTransId="{31627DE8-7C8A-4EA2-A808-60C7478A18A7}"/>
    <dgm:cxn modelId="{7F97A9D7-44D1-4434-AF2E-D7ECA6F363D8}" type="presOf" srcId="{BF39BAA2-A81C-4704-A3EF-FDACC3F0AB75}" destId="{4DA04CC8-8ADB-422C-9441-86FFC9C5957D}" srcOrd="0" destOrd="0" presId="urn:microsoft.com/office/officeart/2005/8/layout/cycle2"/>
    <dgm:cxn modelId="{EF33DFED-4758-4A4A-8F3C-C87255FB7747}" type="presOf" srcId="{C5871DBB-2F1C-42ED-B624-F9DCC1F558B7}" destId="{2725B99D-4A38-4207-A7AD-F4A1C69931E9}" srcOrd="0" destOrd="0" presId="urn:microsoft.com/office/officeart/2005/8/layout/cycle2"/>
    <dgm:cxn modelId="{AFE5C7EE-19E4-454B-B742-58C1DC128A13}" srcId="{EEC0B9EE-220C-4AE7-9C19-EE697ABB4BF2}" destId="{E2C39EE7-EB36-4C9E-B2A4-7251CB910DC3}" srcOrd="1" destOrd="0" parTransId="{E17B31A5-C2BF-4F09-9CF7-91B6E36E997D}" sibTransId="{BF39BAA2-A81C-4704-A3EF-FDACC3F0AB75}"/>
    <dgm:cxn modelId="{612C9617-59EF-4219-841A-97746D5AA977}" type="presParOf" srcId="{D6C0E9B6-CE32-4D31-9F31-BD734B231925}" destId="{C4CA21B4-E2A6-4922-9ABA-F82431FD9BBD}" srcOrd="0" destOrd="0" presId="urn:microsoft.com/office/officeart/2005/8/layout/cycle2"/>
    <dgm:cxn modelId="{53D9A8E6-3844-4DD8-88D7-C61DEB8854CE}" type="presParOf" srcId="{D6C0E9B6-CE32-4D31-9F31-BD734B231925}" destId="{668C3120-8A55-480A-A6C3-061305C13ADA}" srcOrd="1" destOrd="0" presId="urn:microsoft.com/office/officeart/2005/8/layout/cycle2"/>
    <dgm:cxn modelId="{CE186714-647D-40EF-B8C7-937024F692FC}" type="presParOf" srcId="{668C3120-8A55-480A-A6C3-061305C13ADA}" destId="{4EBA3534-66FA-4DDB-A922-3DE7CFC4ECDE}" srcOrd="0" destOrd="0" presId="urn:microsoft.com/office/officeart/2005/8/layout/cycle2"/>
    <dgm:cxn modelId="{132903A3-372A-4523-B943-5F1388E2F38D}" type="presParOf" srcId="{D6C0E9B6-CE32-4D31-9F31-BD734B231925}" destId="{145F0A6A-D68F-4A2B-A61D-EBCC054E556E}" srcOrd="2" destOrd="0" presId="urn:microsoft.com/office/officeart/2005/8/layout/cycle2"/>
    <dgm:cxn modelId="{5ED17CAD-114E-488B-BF78-FACDE1FF9245}" type="presParOf" srcId="{D6C0E9B6-CE32-4D31-9F31-BD734B231925}" destId="{4DA04CC8-8ADB-422C-9441-86FFC9C5957D}" srcOrd="3" destOrd="0" presId="urn:microsoft.com/office/officeart/2005/8/layout/cycle2"/>
    <dgm:cxn modelId="{06936E0F-A540-4976-A8CC-81F4B1DEFF37}" type="presParOf" srcId="{4DA04CC8-8ADB-422C-9441-86FFC9C5957D}" destId="{B2B66D50-C0AA-43B8-A43F-0F9EE73AF8B8}" srcOrd="0" destOrd="0" presId="urn:microsoft.com/office/officeart/2005/8/layout/cycle2"/>
    <dgm:cxn modelId="{A49305DD-9852-44AA-AD9B-FCA1FD4CC685}" type="presParOf" srcId="{D6C0E9B6-CE32-4D31-9F31-BD734B231925}" destId="{2725B99D-4A38-4207-A7AD-F4A1C69931E9}" srcOrd="4" destOrd="0" presId="urn:microsoft.com/office/officeart/2005/8/layout/cycle2"/>
    <dgm:cxn modelId="{5EC52AEC-B254-4418-97F0-0AC960A677D8}" type="presParOf" srcId="{D6C0E9B6-CE32-4D31-9F31-BD734B231925}" destId="{7A63DAFA-59F4-4F92-B7F4-298BB1B8D8A9}" srcOrd="5" destOrd="0" presId="urn:microsoft.com/office/officeart/2005/8/layout/cycle2"/>
    <dgm:cxn modelId="{0AA87D56-B179-4081-A42B-3CD1971524AA}" type="presParOf" srcId="{7A63DAFA-59F4-4F92-B7F4-298BB1B8D8A9}" destId="{C3033DC6-0200-45DB-BE65-8B642B38515A}"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A21B4-E2A6-4922-9ABA-F82431FD9BBD}">
      <dsp:nvSpPr>
        <dsp:cNvPr id="0" name=""/>
        <dsp:cNvSpPr/>
      </dsp:nvSpPr>
      <dsp:spPr>
        <a:xfrm>
          <a:off x="3131306" y="1390"/>
          <a:ext cx="1966986" cy="1966986"/>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GB" sz="25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 Người Công Dân</a:t>
          </a:r>
        </a:p>
      </dsp:txBody>
      <dsp:txXfrm>
        <a:off x="3419364" y="289448"/>
        <a:ext cx="1390870" cy="1390870"/>
      </dsp:txXfrm>
    </dsp:sp>
    <dsp:sp modelId="{668C3120-8A55-480A-A6C3-061305C13ADA}">
      <dsp:nvSpPr>
        <dsp:cNvPr id="0" name=""/>
        <dsp:cNvSpPr/>
      </dsp:nvSpPr>
      <dsp:spPr>
        <a:xfrm rot="3600000">
          <a:off x="4584392" y="1918261"/>
          <a:ext cx="521866" cy="663858"/>
        </a:xfrm>
        <a:prstGeom prst="rightArrow">
          <a:avLst>
            <a:gd name="adj1" fmla="val 60000"/>
            <a:gd name="adj2" fmla="val 50000"/>
          </a:avLst>
        </a:prstGeom>
        <a:solidFill>
          <a:srgbClr val="0000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623532" y="1983241"/>
        <a:ext cx="365306" cy="398314"/>
      </dsp:txXfrm>
    </dsp:sp>
    <dsp:sp modelId="{145F0A6A-D68F-4A2B-A61D-EBCC054E556E}">
      <dsp:nvSpPr>
        <dsp:cNvPr id="0" name=""/>
        <dsp:cNvSpPr/>
      </dsp:nvSpPr>
      <dsp:spPr>
        <a:xfrm>
          <a:off x="4607126" y="2557585"/>
          <a:ext cx="1966986" cy="1966986"/>
        </a:xfrm>
        <a:prstGeom prst="ellipse">
          <a:avLst/>
        </a:prstGeom>
        <a:solidFill>
          <a:srgbClr val="0066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GB" sz="25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 Người Khoa Học</a:t>
          </a:r>
        </a:p>
      </dsp:txBody>
      <dsp:txXfrm>
        <a:off x="4895184" y="2845643"/>
        <a:ext cx="1390870" cy="1390870"/>
      </dsp:txXfrm>
    </dsp:sp>
    <dsp:sp modelId="{4DA04CC8-8ADB-422C-9441-86FFC9C5957D}">
      <dsp:nvSpPr>
        <dsp:cNvPr id="0" name=""/>
        <dsp:cNvSpPr/>
      </dsp:nvSpPr>
      <dsp:spPr>
        <a:xfrm rot="10800000">
          <a:off x="3868636" y="3209150"/>
          <a:ext cx="521866" cy="663858"/>
        </a:xfrm>
        <a:prstGeom prst="rightArrow">
          <a:avLst>
            <a:gd name="adj1" fmla="val 60000"/>
            <a:gd name="adj2" fmla="val 50000"/>
          </a:avLst>
        </a:prstGeom>
        <a:solidFill>
          <a:srgbClr val="0000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rot="10800000">
        <a:off x="4025196" y="3341922"/>
        <a:ext cx="365306" cy="398314"/>
      </dsp:txXfrm>
    </dsp:sp>
    <dsp:sp modelId="{2725B99D-4A38-4207-A7AD-F4A1C69931E9}">
      <dsp:nvSpPr>
        <dsp:cNvPr id="0" name=""/>
        <dsp:cNvSpPr/>
      </dsp:nvSpPr>
      <dsp:spPr>
        <a:xfrm>
          <a:off x="1655486" y="2557585"/>
          <a:ext cx="1966986" cy="1966986"/>
        </a:xfrm>
        <a:prstGeom prst="ellipse">
          <a:avLst/>
        </a:prstGeom>
        <a:solidFill>
          <a:srgbClr val="6600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GB" sz="2500" b="1"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 Người Nhân Văn</a:t>
          </a:r>
        </a:p>
      </dsp:txBody>
      <dsp:txXfrm>
        <a:off x="1943544" y="2845643"/>
        <a:ext cx="1390870" cy="1390870"/>
      </dsp:txXfrm>
    </dsp:sp>
    <dsp:sp modelId="{7A63DAFA-59F4-4F92-B7F4-298BB1B8D8A9}">
      <dsp:nvSpPr>
        <dsp:cNvPr id="0" name=""/>
        <dsp:cNvSpPr/>
      </dsp:nvSpPr>
      <dsp:spPr>
        <a:xfrm rot="18000000">
          <a:off x="3108571" y="1943843"/>
          <a:ext cx="521866" cy="663858"/>
        </a:xfrm>
        <a:prstGeom prst="rightArrow">
          <a:avLst>
            <a:gd name="adj1" fmla="val 60000"/>
            <a:gd name="adj2" fmla="val 50000"/>
          </a:avLst>
        </a:prstGeom>
        <a:solidFill>
          <a:srgbClr val="0000F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3147711" y="2144407"/>
        <a:ext cx="365306" cy="39831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266558-6F97-4E01-86DF-96FA4DF25998}" type="datetimeFigureOut">
              <a:rPr lang="en-GB" smtClean="0"/>
              <a:t>24/11/2020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02354-DFCF-40F1-AA96-2A059010EC55}"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2F02354-DFCF-40F1-AA96-2A059010EC55}" type="slidenum">
              <a:rPr lang="en-GB" smtClean="0"/>
              <a:t>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2F02354-DFCF-40F1-AA96-2A059010EC55}" type="slidenum">
              <a:rPr lang="en-GB" smtClean="0"/>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2F02354-DFCF-40F1-AA96-2A059010EC55}" type="slidenum">
              <a:rPr lang="en-GB" smtClean="0"/>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ln>
        </p:spPr>
      </p:sp>
      <p:sp>
        <p:nvSpPr>
          <p:cNvPr id="5017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50180" name="Slide Number Placeholder 3"/>
          <p:cNvSpPr>
            <a:spLocks noGrp="1"/>
          </p:cNvSpPr>
          <p:nvPr>
            <p:ph type="sldNum" sz="quarter" idx="5"/>
          </p:nvPr>
        </p:nvSpPr>
        <p:spPr bwMode="auto">
          <a:noFill/>
          <a:ln>
            <a:miter lim="800000"/>
          </a:ln>
        </p:spPr>
        <p:txBody>
          <a:bodyPr wrap="square" numCol="1" anchorCtr="0" compatLnSpc="1"/>
          <a:lstStyle/>
          <a:p>
            <a:fld id="{8869A1BD-63AF-4DEF-9EB4-BB6E34940F92}" type="slidenum">
              <a:rPr lang="en-US" smtClean="0">
                <a:solidFill>
                  <a:prstClr val="black"/>
                </a:solidFill>
              </a:rPr>
              <a:t>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169728E-9EB6-4C4F-A624-92327F462D5D}"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69728E-9EB6-4C4F-A624-92327F462D5D}"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69728E-9EB6-4C4F-A624-92327F462D5D}"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169728E-9EB6-4C4F-A624-92327F462D5D}"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9728E-9EB6-4C4F-A624-92327F462D5D}"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169728E-9EB6-4C4F-A624-92327F462D5D}"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169728E-9EB6-4C4F-A624-92327F462D5D}"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169728E-9EB6-4C4F-A624-92327F462D5D}"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9728E-9EB6-4C4F-A624-92327F462D5D}"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9728E-9EB6-4C4F-A624-92327F462D5D}"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9728E-9EB6-4C4F-A624-92327F462D5D}"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B3C25F-CA17-4D0D-9A61-FBB0DD9759B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9728E-9EB6-4C4F-A624-92327F462D5D}" type="datetimeFigureOut">
              <a:rPr lang="en-GB" smtClean="0"/>
              <a:t>24/11/2020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3C25F-CA17-4D0D-9A61-FBB0DD9759B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DD5FB-5C27-470F-8AE7-E405B0FE140C}" type="datetimeFigureOut">
              <a:rPr lang="en-US" smtClean="0">
                <a:solidFill>
                  <a:prstClr val="black">
                    <a:tint val="75000"/>
                  </a:prstClr>
                </a:solidFill>
              </a:rPr>
              <a:t>11/24/2020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E8D87-87F0-4909-9205-8F5EE353D786}"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5.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10" Type="http://schemas.microsoft.com/office/2007/relationships/hdphoto" Target="../media/hdphoto2.wdp"/><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VĂN HÓA CHÍNH TRỊ</a:t>
            </a:r>
            <a:br>
              <a:rPr lang="en-GB"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GB" sz="4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935795" y="5373216"/>
            <a:ext cx="6008712" cy="982960"/>
          </a:xfrm>
        </p:spPr>
        <p:txBody>
          <a:bodyPr>
            <a:normAutofit/>
          </a:bodyPr>
          <a:lstStyle/>
          <a:p>
            <a:r>
              <a:rPr lang="en-GB" sz="2400" b="1" dirty="0">
                <a:solidFill>
                  <a:schemeClr val="tx2"/>
                </a:solidFill>
                <a:latin typeface="Arial" panose="020B0604020202020204" pitchFamily="34" charset="0"/>
                <a:cs typeface="Arial" panose="020B0604020202020204" pitchFamily="34" charset="0"/>
              </a:rPr>
              <a:t>TS NGUYỄN THỊ TOÀN THẮNG</a:t>
            </a:r>
          </a:p>
          <a:p>
            <a:r>
              <a:rPr lang="en-GB" sz="2400" b="1" dirty="0">
                <a:solidFill>
                  <a:schemeClr val="tx2"/>
                </a:solidFill>
                <a:latin typeface="Arial" panose="020B0604020202020204" pitchFamily="34" charset="0"/>
                <a:cs typeface="Arial" panose="020B0604020202020204" pitchFamily="34" charset="0"/>
              </a:rPr>
              <a:t>KHOA LÝ LUẬN CHÍNH TRỊ</a:t>
            </a:r>
          </a:p>
          <a:p>
            <a:endParaRPr lang="en-GB" sz="2400" b="1" dirty="0">
              <a:solidFill>
                <a:schemeClr val="tx2"/>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840" y="44624"/>
            <a:ext cx="251591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6142"/>
            <a:ext cx="1872207" cy="1842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852936"/>
            <a:ext cx="3574845" cy="2144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507288" cy="5793507"/>
          </a:xfrm>
        </p:spPr>
        <p:txBody>
          <a:bodyPr>
            <a:normAutofit/>
          </a:bodyPr>
          <a:lstStyle/>
          <a:p>
            <a:pPr lvl="0" algn="just">
              <a:lnSpc>
                <a:spcPct val="115000"/>
              </a:lnSpc>
              <a:spcAft>
                <a:spcPts val="1000"/>
              </a:spcAft>
              <a:buFont typeface="Wingdings" panose="05000000000000000000" pitchFamily="2" charset="2"/>
              <a:buChar char="Ø"/>
            </a:pPr>
            <a:r>
              <a:rPr lang="en-GB" sz="2400" dirty="0">
                <a:latin typeface="Arial" panose="020B0604020202020204" pitchFamily="34" charset="0"/>
                <a:ea typeface="Calibri" panose="020F0502020204030204"/>
                <a:cs typeface="Arial" panose="020B0604020202020204" pitchFamily="34" charset="0"/>
              </a:rPr>
              <a:t>Nhiều chủ trương, chính sách mới đã thể hiện quan điểm mở rộng dân chủ, xác lập nguyên tắc công bằng xã hội, khuyến khích những người biết làm giàu chính đáng, biết quan tâm đối với những người có công với đất nước và những người bất hạnh gặp khó khăn.</a:t>
            </a:r>
          </a:p>
          <a:p>
            <a:pPr lvl="0"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Tuy vậy, sự nghiệp đổi mới đang gặp không ít khó khăn và trở lực. Có những khó khăn do tác động từ bên ngoài, nhưng cũng có những khó khăn do sự yếu kém mang tính nội sinh. Dù là do tác động bên ngoài hay bên trong, việc chậm khắc phục và vượt qua những khó khăn, thử thách vẫn thể hiện mức độ yếu kém về văn hóa chính trị của chúng ta.</a:t>
            </a:r>
          </a:p>
          <a:p>
            <a:endParaRPr lang="en-GB" sz="2400" dirty="0">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941168"/>
            <a:ext cx="26003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941168"/>
            <a:ext cx="311921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507288" cy="5865515"/>
          </a:xfrm>
        </p:spPr>
        <p:txBody>
          <a:bodyPr>
            <a:noAutofit/>
          </a:bodyPr>
          <a:lstStyle/>
          <a:p>
            <a:pPr lvl="0" algn="just">
              <a:lnSpc>
                <a:spcPct val="115000"/>
              </a:lnSpc>
              <a:spcAft>
                <a:spcPts val="1000"/>
              </a:spcAft>
              <a:buFont typeface="Wingdings" panose="05000000000000000000" pitchFamily="2" charset="2"/>
              <a:buChar char="Ø"/>
            </a:pPr>
            <a:r>
              <a:rPr lang="en-GB" sz="2200" dirty="0">
                <a:latin typeface="Arial" panose="020B0604020202020204" pitchFamily="34" charset="0"/>
                <a:ea typeface="Calibri" panose="020F0502020204030204"/>
                <a:cs typeface="Arial" panose="020B0604020202020204" pitchFamily="34" charset="0"/>
              </a:rPr>
              <a:t>Bước vào cơ chế thị trường và tiến hành mở cửa đối với thế giới, chúng ta không sớm phát hiện ra mặt trái của cơ chế thị trường và của việc mở cửa. Tình trạng đó đã kéo theo hàng loạt các hiện tượng tiêu cực trong các lĩnh vực kinh tế, văn hóa, xã hội, đặc biệt là vấn đề các quan hệ xã hội, vấn đề con người. Đây là bài học lớn nhất mà chúng ta phải rút ra và phải thường xuyên tự nhắc nhở mình.</a:t>
            </a:r>
          </a:p>
          <a:p>
            <a:pPr lvl="0" algn="just">
              <a:lnSpc>
                <a:spcPct val="115000"/>
              </a:lnSpc>
              <a:spcAft>
                <a:spcPts val="1000"/>
              </a:spcAft>
              <a:buFont typeface="Wingdings" panose="05000000000000000000" pitchFamily="2" charset="2"/>
              <a:buChar char="Ø"/>
            </a:pPr>
            <a:r>
              <a:rPr lang="en-GB" sz="2200" dirty="0">
                <a:latin typeface="Arial" panose="020B0604020202020204" pitchFamily="34" charset="0"/>
                <a:cs typeface="Arial" panose="020B0604020202020204" pitchFamily="34" charset="0"/>
              </a:rPr>
              <a:t>Vấn đề đặt ra, qua thực tiễn của cuộc sống, lực lượng bị thoái hóa, biến chất chiếm một số lượng khá lớn trong bộ máy đảng và nhà nước, nhưng con số đó cũng thể hiện trình độ văn hóa chính trị của chúng ta chưa tốt. Lối sống chạy theo vật chất đã làm phai nhạt lý tưởng, làm mất định hướng chính trị của không ít cán bộ, đảng viên.</a:t>
            </a:r>
            <a:endParaRPr lang="en-GB" sz="2200" dirty="0">
              <a:latin typeface="Arial" panose="020B0604020202020204" pitchFamily="34" charset="0"/>
              <a:ea typeface="Calibri" panose="020F0502020204030204"/>
              <a:cs typeface="Arial" panose="020B0604020202020204" pitchFamily="34" charset="0"/>
            </a:endParaRPr>
          </a:p>
          <a:p>
            <a:pPr>
              <a:buFont typeface="Wingdings" panose="05000000000000000000" pitchFamily="2" charset="2"/>
              <a:buChar char="Ø"/>
            </a:pPr>
            <a:endParaRPr lang="en-GB" sz="2200" dirty="0">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170802"/>
            <a:ext cx="2627759" cy="1562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143000"/>
          </a:xfrm>
        </p:spPr>
        <p:txBody>
          <a:bodyPr>
            <a:noAutofit/>
          </a:bodyPr>
          <a:lstStyle/>
          <a:p>
            <a:pPr marL="457200" indent="-457200" algn="just">
              <a:buFont typeface="Wingdings" panose="05000000000000000000" pitchFamily="2" charset="2"/>
              <a:buChar char="v"/>
            </a:pPr>
            <a:r>
              <a:rPr lang="en-GB" sz="2400" dirty="0">
                <a:latin typeface="Arial" panose="020B0604020202020204" pitchFamily="34" charset="0"/>
                <a:ea typeface="SimSun" panose="02010600030101010101" pitchFamily="2" charset="-122"/>
                <a:cs typeface="Arial" panose="020B0604020202020204" pitchFamily="34" charset="0"/>
              </a:rPr>
              <a:t>Nguyên nhân chính dẫn đến sự yếu kèm về văn hóa chính trị trong một bộ phận cán bộ, đảng viên và nhân dân:</a:t>
            </a:r>
            <a:endParaRPr lang="en-GB"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571500" indent="-457200" algn="just">
              <a:lnSpc>
                <a:spcPct val="115000"/>
              </a:lnSpc>
              <a:spcAft>
                <a:spcPts val="0"/>
              </a:spcAft>
              <a:buFont typeface="Wingdings" panose="05000000000000000000" pitchFamily="2" charset="2"/>
              <a:buChar char="Ø"/>
            </a:pPr>
            <a:r>
              <a:rPr lang="en-GB" sz="2400" dirty="0">
                <a:latin typeface="Arial" panose="020B0604020202020204" pitchFamily="34" charset="0"/>
                <a:ea typeface="SimSun" panose="02010600030101010101" pitchFamily="2" charset="-122"/>
                <a:cs typeface="Arial" panose="020B0604020202020204" pitchFamily="34" charset="0"/>
              </a:rPr>
              <a:t>Nhận thức kém</a:t>
            </a:r>
          </a:p>
          <a:p>
            <a:pPr marL="571500" indent="-457200" algn="just">
              <a:lnSpc>
                <a:spcPct val="115000"/>
              </a:lnSpc>
              <a:spcAft>
                <a:spcPts val="1000"/>
              </a:spcAft>
              <a:buFont typeface="Wingdings" panose="05000000000000000000" pitchFamily="2" charset="2"/>
              <a:buChar char="Ø"/>
            </a:pPr>
            <a:r>
              <a:rPr lang="en-GB" sz="2400" dirty="0">
                <a:latin typeface="Arial" panose="020B0604020202020204" pitchFamily="34" charset="0"/>
                <a:ea typeface="SimSun" panose="02010600030101010101" pitchFamily="2" charset="-122"/>
                <a:cs typeface="Arial" panose="020B0604020202020204" pitchFamily="34" charset="0"/>
              </a:rPr>
              <a:t>Quá trình tu dưỡng chưa tốt.</a:t>
            </a:r>
          </a:p>
          <a:p>
            <a:pPr marL="571500" indent="-457200" algn="just">
              <a:lnSpc>
                <a:spcPct val="115000"/>
              </a:lnSpc>
              <a:spcAft>
                <a:spcPts val="1000"/>
              </a:spcAft>
              <a:buFont typeface="Wingdings" panose="05000000000000000000" pitchFamily="2" charset="2"/>
              <a:buChar char="Ø"/>
            </a:pPr>
            <a:r>
              <a:rPr lang="en-GB" sz="2400" dirty="0">
                <a:latin typeface="Arial" panose="020B0604020202020204" pitchFamily="34" charset="0"/>
                <a:ea typeface="SimSun" panose="02010600030101010101" pitchFamily="2" charset="-122"/>
                <a:cs typeface="Arial" panose="020B0604020202020204" pitchFamily="34" charset="0"/>
              </a:rPr>
              <a:t>Những sai lầm và thiếu sót trong quá trình quản lý xã hội khiến cho niềm tin bị suy thoái.</a:t>
            </a:r>
            <a:endParaRPr lang="en-GB" sz="2400" dirty="0">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4653136"/>
            <a:ext cx="27717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4" descr="Káº¿t quáº£ hÃ¬nh áº£nh cho Äáº¡o Äá»©c kÃ©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4649825"/>
            <a:ext cx="27717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4293096"/>
            <a:ext cx="1827659" cy="2154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335" y="5733256"/>
            <a:ext cx="2318778" cy="966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95536" y="476672"/>
            <a:ext cx="8517632" cy="1143000"/>
          </a:xfrm>
        </p:spPr>
        <p:txBody>
          <a:bodyPr>
            <a:noAutofit/>
          </a:bodyPr>
          <a:lstStyle/>
          <a:p>
            <a:pPr algn="just">
              <a:lnSpc>
                <a:spcPct val="150000"/>
              </a:lnSpc>
              <a:spcAft>
                <a:spcPts val="1000"/>
              </a:spcAft>
            </a:pPr>
            <a:r>
              <a:rPr lang="en-GB" sz="2800" b="1"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3.2.1 Những giá trị văn hóa cốt lõi cần xây dựng trong nền văn hóa chính trị Việt Nam hiện đại</a:t>
            </a:r>
            <a:br>
              <a:rPr lang="en-GB" sz="2800" b="1"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br>
            <a:endParaRPr lang="en-GB" sz="28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nvPr>
        </p:nvGraphicFramePr>
        <p:xfrm>
          <a:off x="251520" y="1412776"/>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128" y="1844824"/>
            <a:ext cx="23907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1782911"/>
            <a:ext cx="22383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955" y="724568"/>
            <a:ext cx="1202533" cy="1202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51520" y="116632"/>
            <a:ext cx="8496944" cy="1426170"/>
          </a:xfrm>
        </p:spPr>
        <p:txBody>
          <a:bodyPr>
            <a:noAutofit/>
          </a:bodyPr>
          <a:lstStyle/>
          <a:p>
            <a:pPr>
              <a:lnSpc>
                <a:spcPct val="150000"/>
              </a:lnSpc>
              <a:spcAft>
                <a:spcPts val="1000"/>
              </a:spcAft>
            </a:pPr>
            <a:r>
              <a:rPr lang="en-GB" sz="2800" b="1" dirty="0">
                <a:solidFill>
                  <a:srgbClr val="FF0000"/>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3.3</a:t>
            </a:r>
            <a:r>
              <a:rPr lang="en-GB" sz="2800" b="1" spc="-40" dirty="0">
                <a:solidFill>
                  <a:srgbClr val="FF0000"/>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 Phương hướng và giải pháp xây dựng nền văn hóa chính trị Việt Nam hiện nay</a:t>
            </a:r>
            <a:endParaRPr lang="en-GB" sz="28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458278" y="1700808"/>
            <a:ext cx="8064896"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Xây dựng, kiện toàn hệ thống hành lang pháp lý thật sự cụ thể, rõ ràng, khoa học, thực tiễn, công khai, minh bạch.</a:t>
            </a:r>
          </a:p>
        </p:txBody>
      </p:sp>
      <p:sp>
        <p:nvSpPr>
          <p:cNvPr id="6" name="TextBox 5"/>
          <p:cNvSpPr txBox="1"/>
          <p:nvPr/>
        </p:nvSpPr>
        <p:spPr>
          <a:xfrm>
            <a:off x="467544" y="2901137"/>
            <a:ext cx="8064896"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Tuyên truyền, giáo dục có hiệu quả tri thức văn hóa, chính trị, pháp luật bằng nhiều hình thức và phương pháp phù hợp với đặc điểm của từng đối tượng.</a:t>
            </a:r>
          </a:p>
        </p:txBody>
      </p:sp>
      <p:sp>
        <p:nvSpPr>
          <p:cNvPr id="7" name="TextBox 6"/>
          <p:cNvSpPr txBox="1"/>
          <p:nvPr/>
        </p:nvSpPr>
        <p:spPr>
          <a:xfrm>
            <a:off x="395536" y="4101466"/>
            <a:ext cx="8208912" cy="2308324"/>
          </a:xfrm>
          <a:prstGeom prst="rect">
            <a:avLst/>
          </a:prstGeom>
          <a:noFill/>
        </p:spPr>
        <p:txBody>
          <a:bodyPr wrap="square" rtlCol="0">
            <a:spAutoFit/>
          </a:bodyPr>
          <a:lstStyle/>
          <a:p>
            <a:pPr marL="342900" indent="-342900"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Thực hiện các cơ chế giám sát và kiểm tra quá trình tuyên truyền, giáo dục văn hóa chính trị, thực thi pháp luật. Tăng cường rà soát, điều chỉnh những sai lệch về mặt nhận thức chính trị. Phản biện, đấu tranh trước các luận điệu xuyên tạc, thủ đoạn chia rẽ của các thế lực phản động, thù địch.</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2223120"/>
          </a:xfrm>
        </p:spPr>
        <p:txBody>
          <a:bodyPr>
            <a:noAutofit/>
          </a:bodyPr>
          <a:lstStyle/>
          <a:p>
            <a:pPr>
              <a:lnSpc>
                <a:spcPct val="150000"/>
              </a:lnSpc>
              <a:spcAft>
                <a:spcPts val="1000"/>
              </a:spcAft>
            </a:pPr>
            <a:r>
              <a:rPr lang="en-GB" sz="2800" b="1" dirty="0">
                <a:solidFill>
                  <a:srgbClr val="FF0000"/>
                </a:solidFill>
                <a:effectLst>
                  <a:outerShdw blurRad="38100" dist="38100" dir="2700000" algn="tl">
                    <a:srgbClr val="000000">
                      <a:alpha val="43137"/>
                    </a:srgbClr>
                  </a:outerShdw>
                </a:effectLst>
              </a:rPr>
              <a:t>CHƯƠNG 3</a:t>
            </a:r>
            <a:br>
              <a:rPr lang="en-GB" sz="2800" b="1" dirty="0">
                <a:solidFill>
                  <a:srgbClr val="FF0000"/>
                </a:solidFill>
                <a:effectLst>
                  <a:outerShdw blurRad="38100" dist="38100" dir="2700000" algn="tl">
                    <a:srgbClr val="000000">
                      <a:alpha val="43137"/>
                    </a:srgbClr>
                  </a:outerShdw>
                </a:effectLst>
              </a:rPr>
            </a:br>
            <a:r>
              <a:rPr lang="en-GB" sz="2800" b="1" dirty="0">
                <a:solidFill>
                  <a:srgbClr val="FF0000"/>
                </a:solidFill>
                <a:effectLst>
                  <a:outerShdw blurRad="38100" dist="38100" dir="2700000" algn="tl">
                    <a:srgbClr val="000000">
                      <a:alpha val="43137"/>
                    </a:srgbClr>
                  </a:outerShdw>
                </a:effectLst>
                <a:latin typeface="Times New Roman" panose="02020603050405020304"/>
                <a:ea typeface="SimSun" panose="02010600030101010101" pitchFamily="2" charset="-122"/>
                <a:cs typeface="Times New Roman" panose="02020603050405020304"/>
              </a:rPr>
              <a:t>VĂN HÓA CHÍNH TRỊ VIỆT NAM </a:t>
            </a:r>
            <a:br>
              <a:rPr lang="en-GB" sz="2800" b="1" dirty="0">
                <a:solidFill>
                  <a:srgbClr val="FF0000"/>
                </a:solidFill>
                <a:effectLst>
                  <a:outerShdw blurRad="38100" dist="38100" dir="2700000" algn="tl">
                    <a:srgbClr val="000000">
                      <a:alpha val="43137"/>
                    </a:srgbClr>
                  </a:outerShdw>
                </a:effectLst>
                <a:latin typeface="Times New Roman" panose="02020603050405020304"/>
                <a:ea typeface="SimSun" panose="02010600030101010101" pitchFamily="2" charset="-122"/>
                <a:cs typeface="Times New Roman" panose="02020603050405020304"/>
              </a:rPr>
            </a:br>
            <a:r>
              <a:rPr lang="en-GB" sz="2800" b="1" dirty="0">
                <a:solidFill>
                  <a:srgbClr val="FF0000"/>
                </a:solidFill>
                <a:effectLst>
                  <a:outerShdw blurRad="38100" dist="38100" dir="2700000" algn="tl">
                    <a:srgbClr val="000000">
                      <a:alpha val="43137"/>
                    </a:srgbClr>
                  </a:outerShdw>
                </a:effectLst>
                <a:latin typeface="Times New Roman" panose="02020603050405020304"/>
                <a:ea typeface="SimSun" panose="02010600030101010101" pitchFamily="2" charset="-122"/>
                <a:cs typeface="Times New Roman" panose="02020603050405020304"/>
              </a:rPr>
              <a:t>TRUYỀN THỐNG VÀ HIỆN ĐẠI</a:t>
            </a:r>
            <a:br>
              <a:rPr lang="en-GB" sz="2800" b="1" dirty="0">
                <a:solidFill>
                  <a:srgbClr val="FF0000"/>
                </a:solidFill>
                <a:effectLst>
                  <a:outerShdw blurRad="38100" dist="38100" dir="2700000" algn="tl">
                    <a:srgbClr val="000000">
                      <a:alpha val="43137"/>
                    </a:srgbClr>
                  </a:outerShdw>
                </a:effectLst>
                <a:ea typeface="SimSun" panose="02010600030101010101" pitchFamily="2" charset="-122"/>
                <a:cs typeface="Times New Roman" panose="02020603050405020304"/>
              </a:rPr>
            </a:br>
            <a:endParaRPr lang="en-GB" sz="28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2204864"/>
            <a:ext cx="8219256" cy="3489251"/>
          </a:xfrm>
        </p:spPr>
        <p:txBody>
          <a:bodyPr>
            <a:noAutofit/>
          </a:bodyPr>
          <a:lstStyle/>
          <a:p>
            <a:pPr marL="0" indent="0" algn="just">
              <a:lnSpc>
                <a:spcPct val="150000"/>
              </a:lnSpc>
              <a:spcAft>
                <a:spcPts val="1000"/>
              </a:spcAft>
              <a:buNone/>
            </a:pPr>
            <a:r>
              <a:rPr lang="en-GB" sz="2800" b="1"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3.1 Văn hóa chính trị việt Nam trong lịch sử</a:t>
            </a:r>
            <a:endParaRPr lang="en-GB" sz="2800"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endParaRPr>
          </a:p>
          <a:p>
            <a:pPr marL="0" indent="0" algn="just">
              <a:lnSpc>
                <a:spcPct val="150000"/>
              </a:lnSpc>
              <a:spcAft>
                <a:spcPts val="1000"/>
              </a:spcAft>
              <a:buNone/>
            </a:pPr>
            <a:r>
              <a:rPr lang="en-GB" sz="2800" b="1"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3.2 Văn hóa chính trị Việt Nam trong bối cảnh hiện đại</a:t>
            </a:r>
          </a:p>
          <a:p>
            <a:pPr marL="0" indent="0" algn="just">
              <a:lnSpc>
                <a:spcPct val="150000"/>
              </a:lnSpc>
              <a:spcAft>
                <a:spcPts val="1000"/>
              </a:spcAft>
              <a:buNone/>
            </a:pPr>
            <a:r>
              <a:rPr lang="en-GB" sz="2800" b="1"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3.3 </a:t>
            </a:r>
            <a:r>
              <a:rPr lang="en-GB" sz="28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Phương hướng và giải pháp xây dựng nền văn hóa chính trị Việt Nam hiện nay</a:t>
            </a:r>
            <a:endParaRPr lang="en-GB" sz="2800"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endParaRPr>
          </a:p>
          <a:p>
            <a:pPr algn="ctr"/>
            <a:endParaRPr lang="en-GB" sz="2800"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1143000"/>
          </a:xfrm>
        </p:spPr>
        <p:txBody>
          <a:bodyPr>
            <a:noAutofit/>
          </a:bodyPr>
          <a:lstStyle/>
          <a:p>
            <a:r>
              <a:rPr lang="en-GB" sz="3200" b="1" dirty="0">
                <a:solidFill>
                  <a:srgbClr val="FF0000"/>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3.1 Văn hóa chính trị Việt Nam trong lịch sử</a:t>
            </a:r>
            <a:br>
              <a:rPr lang="en-GB" sz="3200" dirty="0">
                <a:solidFill>
                  <a:srgbClr val="FF0000"/>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br>
            <a:endParaRPr lang="en-GB" sz="3200" dirty="0">
              <a:solidFill>
                <a:srgbClr val="FF0000"/>
              </a:solidFill>
            </a:endParaRPr>
          </a:p>
        </p:txBody>
      </p:sp>
      <p:sp>
        <p:nvSpPr>
          <p:cNvPr id="3" name="Content Placeholder 2"/>
          <p:cNvSpPr>
            <a:spLocks noGrp="1"/>
          </p:cNvSpPr>
          <p:nvPr>
            <p:ph idx="1"/>
          </p:nvPr>
        </p:nvSpPr>
        <p:spPr>
          <a:xfrm>
            <a:off x="179512" y="1772816"/>
            <a:ext cx="8712968" cy="4896544"/>
          </a:xfrm>
        </p:spPr>
        <p:txBody>
          <a:bodyPr>
            <a:normAutofit/>
          </a:bodyPr>
          <a:lstStyle/>
          <a:p>
            <a:pPr marL="0" indent="0">
              <a:buNone/>
            </a:pPr>
            <a:r>
              <a:rPr lang="en-GB" sz="2800" b="1" dirty="0">
                <a:solidFill>
                  <a:srgbClr val="0000CC"/>
                </a:solidFill>
                <a:effectLst>
                  <a:outerShdw blurRad="38100" dist="38100" dir="2700000" algn="tl">
                    <a:srgbClr val="000000">
                      <a:alpha val="43137"/>
                    </a:srgbClr>
                  </a:outerShdw>
                </a:effectLst>
                <a:latin typeface="Times New Roman" panose="02020603050405020304"/>
                <a:ea typeface="SimSun" panose="02010600030101010101" pitchFamily="2" charset="-122"/>
              </a:rPr>
              <a:t>3.1.1 Cơ sở hình thành văn hóa chính trị Việt Nam</a:t>
            </a:r>
          </a:p>
          <a:p>
            <a:pPr algn="just">
              <a:buFont typeface="Wingdings" panose="05000000000000000000" pitchFamily="2" charset="2"/>
              <a:buChar char="v"/>
            </a:pPr>
            <a:r>
              <a:rPr lang="en-GB" sz="2400" dirty="0"/>
              <a:t>Thực tiễn lịch sử Việt Nam chứng tỏ rằng văn hóa chính trị Việt Nam là sản phẩm của văn hóa – văn minh của dân tộc. Do đó cần thấy rằng văn hóa chính trị luôn gắn liền với lịch sử văn hóa của dân tộc.</a:t>
            </a:r>
          </a:p>
          <a:p>
            <a:pPr algn="just">
              <a:buFont typeface="Wingdings" panose="05000000000000000000" pitchFamily="2" charset="2"/>
              <a:buChar char="v"/>
            </a:pPr>
            <a:r>
              <a:rPr lang="en-GB" sz="2400" dirty="0"/>
              <a:t>Nhà nước sơ khai đầu tiên – Nhà nước Văn Lang dưới thời đại các vua Hùng đã ra đời dựa trên nền tảng liên minh chính trị, cố kết dân tộc.</a:t>
            </a:r>
          </a:p>
          <a:p>
            <a:pPr algn="just">
              <a:buFont typeface="Wingdings" panose="05000000000000000000" pitchFamily="2" charset="2"/>
              <a:buChar char="v"/>
            </a:pPr>
            <a:r>
              <a:rPr lang="en-GB" sz="2400" dirty="0"/>
              <a:t>Cả một diễn trình lịch sử lâu dài: Dựng nước đi cùng với nhiệm vụ giữ nước. Xây dựng đất nước đi cùng với tâm thức bảo vệ đất nước (lãnh thổ, văn hóa…).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134" y="836712"/>
            <a:ext cx="55054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 calcmode="lin" valueType="num">
                                      <p:cBhvr additive="base">
                                        <p:cTn id="32" dur="500" fill="hold"/>
                                        <p:tgtEl>
                                          <p:spTgt spid="2050"/>
                                        </p:tgtEl>
                                        <p:attrNameLst>
                                          <p:attrName>ppt_x</p:attrName>
                                        </p:attrNameLst>
                                      </p:cBhvr>
                                      <p:tavLst>
                                        <p:tav tm="0">
                                          <p:val>
                                            <p:strVal val="#ppt_x"/>
                                          </p:val>
                                        </p:tav>
                                        <p:tav tm="100000">
                                          <p:val>
                                            <p:strVal val="#ppt_x"/>
                                          </p:val>
                                        </p:tav>
                                      </p:tavLst>
                                    </p:anim>
                                    <p:anim calcmode="lin" valueType="num">
                                      <p:cBhvr additive="base">
                                        <p:cTn id="3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712968" cy="792088"/>
          </a:xfrm>
        </p:spPr>
        <p:txBody>
          <a:bodyPr>
            <a:noAutofit/>
          </a:bodyPr>
          <a:lstStyle/>
          <a:p>
            <a:pPr>
              <a:lnSpc>
                <a:spcPct val="150000"/>
              </a:lnSpc>
              <a:spcAft>
                <a:spcPts val="1000"/>
              </a:spcAft>
            </a:pPr>
            <a:r>
              <a:rPr lang="en-GB" sz="2400" b="1"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t>3.1.2 Những đặc trưng văn hóa chính trị Việt Nam trong truyền thống</a:t>
            </a:r>
            <a:br>
              <a:rPr lang="en-GB" sz="2400" b="1" dirty="0">
                <a:solidFill>
                  <a:srgbClr val="0000CC"/>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Arial" panose="020B0604020202020204" pitchFamily="34" charset="0"/>
              </a:rPr>
            </a:br>
            <a:endParaRPr lang="en-GB" sz="24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7331" y="1273905"/>
            <a:ext cx="8928992" cy="4531359"/>
          </a:xfrm>
        </p:spPr>
        <p:txBody>
          <a:bodyPr>
            <a:normAutofit fontScale="85000" lnSpcReduction="20000"/>
          </a:bodyPr>
          <a:lstStyle/>
          <a:p>
            <a:pPr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Luôn phản ánh sự tổng hợp giữa yếu tố văn hóa nội sinh và văn hóa ngoại sinh.</a:t>
            </a:r>
          </a:p>
          <a:p>
            <a:pPr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Lịch sử Việt Nam không sinh ra các nhà tư tưởng chuyên nghiệp mặc dù “mạnh yếu có lúc khác nhau, song hào kiệt đời nào cũng có”. Ở Việt Nam, sự tôn vinh nhà tư tưởng, nhà chính trị, nhà văn hóa . nhà quân sự, nhà bác học, học giả…chủ yếu là cuộc đời và sự nghiệp của họ gắn liền với cuộc đấu tranh vì độc lập tự do của dân tộc, phấn đấu cho hạnh phúc của nhân dân.</a:t>
            </a:r>
          </a:p>
          <a:p>
            <a:pPr algn="just"/>
            <a:r>
              <a:rPr lang="en-GB" sz="2400" dirty="0">
                <a:latin typeface="Arial" panose="020B0604020202020204" pitchFamily="34" charset="0"/>
                <a:cs typeface="Arial" panose="020B0604020202020204" pitchFamily="34" charset="0"/>
              </a:rPr>
              <a:t>Đặc trưng nổi bật của danh nhân: sự nghiệp văn hóa, tư tưởng của họ đều gắn liền với hoạt động thực tiễn. Họ sống trong “hào khí” dân tộc, trăn trở, suy nghĩ và hành động vì dân, vì nước. Bản thân họ đương hời không mảy may có ý định lập ngôn, lập thuyết, càng không có ý định để lại cho đời sau một hệ thống tư tưởng. Là con người chính trị, trực tiếp tham gia vào cuộc đấu tranh chống ngoại xâm và xây dựng đất nước nên các sản phẩm tinh thần của họ với trước tác phần nhiều thuộc loại hình văn học, thơ… nhằm mục tiêu chính trị, tác động trực tiếp vào quá trình chính trị.</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5515276"/>
            <a:ext cx="2057028" cy="1289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8074" y="5509145"/>
            <a:ext cx="1632198" cy="1295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5285368"/>
            <a:ext cx="1539228" cy="154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51520" y="188640"/>
            <a:ext cx="8435280" cy="5937523"/>
          </a:xfrm>
        </p:spPr>
        <p:txBody>
          <a:bodyPr>
            <a:normAutofit lnSpcReduction="10000"/>
          </a:bodyPr>
          <a:lstStyle/>
          <a:p>
            <a:pPr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Văn hóa chính trị Việt Nam truyền thống cũng được hình thành và biểu hiện qua các nhân cách tiêu biểu đó với </a:t>
            </a:r>
            <a:r>
              <a:rPr lang="en-GB" sz="24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các đặc trưng chủ yếu </a:t>
            </a:r>
            <a:r>
              <a:rPr lang="en-GB" sz="2400" dirty="0">
                <a:latin typeface="Arial" panose="020B0604020202020204" pitchFamily="34" charset="0"/>
                <a:cs typeface="Arial" panose="020B0604020202020204" pitchFamily="34" charset="0"/>
              </a:rPr>
              <a:t>sau:</a:t>
            </a:r>
          </a:p>
          <a:p>
            <a:pPr algn="just">
              <a:buFont typeface="Wingdings" panose="05000000000000000000" pitchFamily="2" charset="2"/>
              <a:buChar char="ü"/>
            </a:pPr>
            <a:r>
              <a:rPr lang="en-GB" sz="2400" dirty="0">
                <a:latin typeface="Arial" panose="020B0604020202020204" pitchFamily="34" charset="0"/>
                <a:cs typeface="Arial" panose="020B0604020202020204" pitchFamily="34" charset="0"/>
              </a:rPr>
              <a:t> </a:t>
            </a:r>
            <a:r>
              <a:rPr lang="en-GB" sz="24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Nêu cao tinh thần dân tộc và truyền thống yêu nước, động viên nhân dân vào cuộc đấu tranh vì độc lập tự do.</a:t>
            </a:r>
          </a:p>
          <a:p>
            <a:pPr algn="just">
              <a:buFont typeface="Wingdings" panose="05000000000000000000" pitchFamily="2" charset="2"/>
              <a:buChar char="ü"/>
            </a:pPr>
            <a:r>
              <a:rPr lang="en-GB" sz="24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Đề cao vai trò của nhân dân, dựa vào dân để giữ nước.</a:t>
            </a:r>
          </a:p>
          <a:p>
            <a:pPr algn="just">
              <a:buFont typeface="Wingdings" panose="05000000000000000000" pitchFamily="2" charset="2"/>
              <a:buChar char="ü"/>
            </a:pPr>
            <a:r>
              <a:rPr lang="en-GB" sz="24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Thể hiện tính nhân văn sâu sắc. Trọng nhân nghĩa, yêu thương con người bị áp bức bóc lột, yêu hòa bình, lên án bất công, tàn bạo, phi nhân tính, chống chiến tranh xâm lược và nô dịch dân tộc.</a:t>
            </a:r>
          </a:p>
          <a:p>
            <a:pPr algn="just">
              <a:buFont typeface="Wingdings" panose="05000000000000000000" pitchFamily="2" charset="2"/>
              <a:buChar char="ü"/>
            </a:pPr>
            <a:r>
              <a:rPr lang="en-GB" sz="24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Đề cao trí tuệ, trọng dụng nhân tài.</a:t>
            </a:r>
          </a:p>
          <a:p>
            <a:pPr algn="just">
              <a:buFont typeface="Wingdings" panose="05000000000000000000" pitchFamily="2" charset="2"/>
              <a:buChar char="ü"/>
            </a:pPr>
            <a:r>
              <a:rPr lang="en-GB" sz="24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Nêu cao pháp luật để trị nước</a:t>
            </a:r>
            <a:r>
              <a:rPr lang="en-GB" sz="2400" b="1" dirty="0">
                <a:solidFill>
                  <a:srgbClr val="0000CC"/>
                </a:solidFill>
                <a:latin typeface="Arial" panose="020B0604020202020204" pitchFamily="34" charset="0"/>
                <a:cs typeface="Arial" panose="020B0604020202020204" pitchFamily="34" charset="0"/>
              </a:rPr>
              <a:t>. (trong những giai đoạn cụ thể)</a:t>
            </a:r>
          </a:p>
          <a:p>
            <a:pPr algn="just"/>
            <a:endParaRPr lang="en-GB" sz="2400"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5253747"/>
            <a:ext cx="2082552" cy="1506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5285368"/>
            <a:ext cx="1944216" cy="1482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5698" y="5285368"/>
            <a:ext cx="2278938" cy="1511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4624"/>
            <a:ext cx="8712968" cy="1008112"/>
          </a:xfrm>
        </p:spPr>
        <p:txBody>
          <a:bodyPr>
            <a:normAutofit/>
          </a:bodyPr>
          <a:lstStyle/>
          <a:p>
            <a:pPr marL="342900" indent="-342900">
              <a:buFont typeface="Wingdings" panose="05000000000000000000" pitchFamily="2" charset="2"/>
              <a:buChar char="v"/>
            </a:pPr>
            <a:r>
              <a:rPr lang="en-GB" sz="2400" b="1" dirty="0">
                <a:solidFill>
                  <a:srgbClr val="0000CC"/>
                </a:solidFill>
                <a:latin typeface="Arial" panose="020B0604020202020204" pitchFamily="34" charset="0"/>
                <a:ea typeface="SimSun" panose="02010600030101010101" pitchFamily="2" charset="-122"/>
                <a:cs typeface="Arial" panose="020B0604020202020204" pitchFamily="34" charset="0"/>
              </a:rPr>
              <a:t>Mặt hạn chế của nền văn hóa chính trị trong lịch sử nước ta </a:t>
            </a:r>
            <a:endParaRPr lang="en-GB" sz="2400" b="1" dirty="0">
              <a:solidFill>
                <a:srgbClr val="0000CC"/>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784976" cy="4608512"/>
          </a:xfrm>
        </p:spPr>
        <p:txBody>
          <a:bodyPr>
            <a:noAutofit/>
          </a:bodyPr>
          <a:lstStyle/>
          <a:p>
            <a:pPr lvl="0" algn="just">
              <a:buFont typeface="Wingdings" panose="05000000000000000000" pitchFamily="2" charset="2"/>
              <a:buChar char="Ø"/>
            </a:pPr>
            <a:r>
              <a:rPr lang="en-GB" sz="2000" dirty="0">
                <a:latin typeface="Arial" panose="020B0604020202020204" pitchFamily="34" charset="0"/>
                <a:cs typeface="Arial" panose="020B0604020202020204" pitchFamily="34" charset="0"/>
              </a:rPr>
              <a:t>Tính chất vô chính phủ của người tiểu nông là khá rõ ràng.</a:t>
            </a:r>
          </a:p>
          <a:p>
            <a:pPr lvl="0" algn="just">
              <a:buFont typeface="Wingdings" panose="05000000000000000000" pitchFamily="2" charset="2"/>
              <a:buChar char="Ø"/>
            </a:pPr>
            <a:r>
              <a:rPr lang="en-GB" sz="2000" dirty="0">
                <a:latin typeface="Arial" panose="020B0604020202020204" pitchFamily="34" charset="0"/>
                <a:cs typeface="Arial" panose="020B0604020202020204" pitchFamily="34" charset="0"/>
              </a:rPr>
              <a:t>Chế độ chuyên chế sản sinh ra tất cả những thiết chế, nghi lễ…rườm rà, phức tạp và một bộ máy quan liêu. Bộ máy đó không trực tiếp quản lý và khai thác mà nặng về bóc lột, áp bức, hô hào động viên dân theo kiểu “nói nhiều hơn làm”.</a:t>
            </a:r>
          </a:p>
          <a:p>
            <a:pPr lvl="0" algn="just">
              <a:buFont typeface="Wingdings" panose="05000000000000000000" pitchFamily="2" charset="2"/>
              <a:buChar char="Ø"/>
            </a:pPr>
            <a:r>
              <a:rPr lang="en-GB" sz="2000" dirty="0">
                <a:latin typeface="Arial" panose="020B0604020202020204" pitchFamily="34" charset="0"/>
                <a:cs typeface="Arial" panose="020B0604020202020204" pitchFamily="34" charset="0"/>
              </a:rPr>
              <a:t>Văn hóa chính thống và chân lý là độc quyền của vua, nên dân chỉ biết nghe và cam chịu hơn là chủ động sáng tạo và phát minh.</a:t>
            </a:r>
          </a:p>
          <a:p>
            <a:pPr lvl="0" algn="just">
              <a:buFont typeface="Wingdings" panose="05000000000000000000" pitchFamily="2" charset="2"/>
              <a:buChar char="Ø"/>
            </a:pPr>
            <a:r>
              <a:rPr lang="en-GB" sz="2000" dirty="0">
                <a:latin typeface="Arial" panose="020B0604020202020204" pitchFamily="34" charset="0"/>
                <a:cs typeface="Arial" panose="020B0604020202020204" pitchFamily="34" charset="0"/>
              </a:rPr>
              <a:t>Trong xã hội, danh vị được coi trọng hơn cả. Từ có danh mà có quyền lợi – “quan có tước, dân có hạng” nên “hạng sĩ” trau dồi trí tuệ  với tâm lý “tiến vi quan, thoái vi dân” mà hạn chế trong việc vươn tới những tri thức khoa học trực tiếp phục vụ cho sản xuất, cho hoạt động thực tiễn.</a:t>
            </a:r>
          </a:p>
          <a:p>
            <a:pPr algn="just">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869160"/>
            <a:ext cx="26003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1" y="4797152"/>
            <a:ext cx="2717079" cy="1824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4789303"/>
            <a:ext cx="2927620" cy="1824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552" y="404664"/>
            <a:ext cx="8229600" cy="1143000"/>
          </a:xfrm>
        </p:spPr>
        <p:txBody>
          <a:bodyPr>
            <a:normAutofit fontScale="90000"/>
          </a:bodyPr>
          <a:lstStyle/>
          <a:p>
            <a:pPr>
              <a:defRPr/>
            </a:pPr>
            <a:r>
              <a:rPr lang="en-GB" sz="4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3.2 Văn hóa chính trị Việt Nam trong bối cảnh hiện đại</a:t>
            </a:r>
            <a:br>
              <a:rPr lang="en-GB" sz="4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US" sz="4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245" name="Text Box 4"/>
          <p:cNvSpPr txBox="1">
            <a:spLocks noChangeArrowheads="1"/>
          </p:cNvSpPr>
          <p:nvPr/>
        </p:nvSpPr>
        <p:spPr bwMode="auto">
          <a:xfrm>
            <a:off x="2270125" y="3236913"/>
            <a:ext cx="5807075" cy="366712"/>
          </a:xfrm>
          <a:prstGeom prst="rect">
            <a:avLst/>
          </a:prstGeom>
          <a:noFill/>
          <a:ln w="9525">
            <a:noFill/>
            <a:miter lim="800000"/>
          </a:ln>
        </p:spPr>
        <p:txBody>
          <a:bodyPr>
            <a:spAutoFit/>
          </a:bodyPr>
          <a:lstStyle/>
          <a:p>
            <a:endParaRPr lang="en-US">
              <a:solidFill>
                <a:prstClr val="black"/>
              </a:solidFill>
            </a:endParaRPr>
          </a:p>
        </p:txBody>
      </p:sp>
      <p:sp>
        <p:nvSpPr>
          <p:cNvPr id="10246" name="Slide Number Placeholder 1"/>
          <p:cNvSpPr>
            <a:spLocks noGrp="1"/>
          </p:cNvSpPr>
          <p:nvPr>
            <p:ph type="sldNum" sz="quarter" idx="12"/>
          </p:nvPr>
        </p:nvSpPr>
        <p:spPr>
          <a:noFill/>
          <a:ln>
            <a:miter lim="800000"/>
          </a:ln>
        </p:spPr>
        <p:txBody>
          <a:bodyPr/>
          <a:lstStyle/>
          <a:p>
            <a:fld id="{1E292303-B5C8-4D75-8F69-746E7F8C2530}" type="slidenum">
              <a:rPr lang="en-US" smtClean="0">
                <a:solidFill>
                  <a:prstClr val="black">
                    <a:tint val="75000"/>
                  </a:prstClr>
                </a:solidFill>
              </a:rPr>
              <a:t>7</a:t>
            </a:fld>
            <a:endParaRPr lang="en-US">
              <a:solidFill>
                <a:prstClr val="black">
                  <a:tint val="75000"/>
                </a:prstClr>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1828800"/>
            <a:ext cx="3810000" cy="381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84976" cy="1143000"/>
          </a:xfrm>
        </p:spPr>
        <p:txBody>
          <a:bodyPr>
            <a:noAutofit/>
          </a:bodyPr>
          <a:lstStyle/>
          <a:p>
            <a:r>
              <a:rPr lang="en-GB" sz="2800" b="1" dirty="0">
                <a:solidFill>
                  <a:srgbClr val="0000CC"/>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3.2.1 Những tác động của thời đại đối với văn hóa chính trị Việt Nam</a:t>
            </a:r>
          </a:p>
        </p:txBody>
      </p:sp>
      <p:sp>
        <p:nvSpPr>
          <p:cNvPr id="3" name="Content Placeholder 2"/>
          <p:cNvSpPr>
            <a:spLocks noGrp="1"/>
          </p:cNvSpPr>
          <p:nvPr>
            <p:ph idx="1"/>
          </p:nvPr>
        </p:nvSpPr>
        <p:spPr/>
        <p:txBody>
          <a:bodyPr/>
          <a:lstStyle/>
          <a:p>
            <a:pPr marL="0" indent="0">
              <a:buNone/>
            </a:pPr>
            <a:br>
              <a:rPr lang="en-GB" dirty="0"/>
            </a:br>
            <a:endParaRPr lang="en-GB" dirty="0"/>
          </a:p>
        </p:txBody>
      </p:sp>
      <p:pic>
        <p:nvPicPr>
          <p:cNvPr id="4" name="Picture 3"/>
          <p:cNvPicPr>
            <a:picLocks noChangeAspect="1"/>
          </p:cNvPicPr>
          <p:nvPr/>
        </p:nvPicPr>
        <p:blipFill>
          <a:blip r:embed="rId2"/>
          <a:stretch>
            <a:fillRect/>
          </a:stretch>
        </p:blipFill>
        <p:spPr>
          <a:xfrm>
            <a:off x="129863" y="1438349"/>
            <a:ext cx="2143912" cy="1349159"/>
          </a:xfrm>
          <a:prstGeom prst="rect">
            <a:avLst/>
          </a:prstGeom>
          <a:ln w="25400">
            <a:solidFill>
              <a:srgbClr val="FF0000"/>
            </a:solidFill>
          </a:ln>
        </p:spPr>
      </p:pic>
      <p:pic>
        <p:nvPicPr>
          <p:cNvPr id="5" name="Picture 4"/>
          <p:cNvPicPr>
            <a:picLocks noChangeAspect="1"/>
          </p:cNvPicPr>
          <p:nvPr/>
        </p:nvPicPr>
        <p:blipFill>
          <a:blip r:embed="rId3"/>
          <a:stretch>
            <a:fillRect/>
          </a:stretch>
        </p:blipFill>
        <p:spPr>
          <a:xfrm>
            <a:off x="129863" y="2805035"/>
            <a:ext cx="2143912" cy="1015663"/>
          </a:xfrm>
          <a:prstGeom prst="rect">
            <a:avLst/>
          </a:prstGeom>
          <a:ln w="38100">
            <a:solidFill>
              <a:srgbClr val="FF0000"/>
            </a:solidFill>
          </a:ln>
        </p:spPr>
      </p:pic>
      <p:pic>
        <p:nvPicPr>
          <p:cNvPr id="6" name="Picture 5"/>
          <p:cNvPicPr>
            <a:picLocks noChangeAspect="1"/>
          </p:cNvPicPr>
          <p:nvPr/>
        </p:nvPicPr>
        <p:blipFill>
          <a:blip r:embed="rId4"/>
          <a:stretch>
            <a:fillRect/>
          </a:stretch>
        </p:blipFill>
        <p:spPr>
          <a:xfrm>
            <a:off x="129863" y="3820698"/>
            <a:ext cx="2108344" cy="1323439"/>
          </a:xfrm>
          <a:prstGeom prst="rect">
            <a:avLst/>
          </a:prstGeom>
          <a:ln w="41275">
            <a:solidFill>
              <a:srgbClr val="FF0000">
                <a:alpha val="99000"/>
              </a:srgbClr>
            </a:solidFill>
          </a:ln>
        </p:spPr>
      </p:pic>
      <p:pic>
        <p:nvPicPr>
          <p:cNvPr id="7" name="Picture 6"/>
          <p:cNvPicPr>
            <a:picLocks noChangeAspect="1"/>
          </p:cNvPicPr>
          <p:nvPr/>
        </p:nvPicPr>
        <p:blipFill>
          <a:blip r:embed="rId5"/>
          <a:stretch>
            <a:fillRect/>
          </a:stretch>
        </p:blipFill>
        <p:spPr>
          <a:xfrm>
            <a:off x="129863" y="5245775"/>
            <a:ext cx="2108344" cy="1577041"/>
          </a:xfrm>
          <a:prstGeom prst="rect">
            <a:avLst/>
          </a:prstGeom>
          <a:ln w="53975">
            <a:solidFill>
              <a:srgbClr val="FF0000"/>
            </a:solidFill>
          </a:ln>
        </p:spPr>
      </p:pic>
      <p:sp>
        <p:nvSpPr>
          <p:cNvPr id="8" name="TextBox 7"/>
          <p:cNvSpPr txBox="1"/>
          <p:nvPr/>
        </p:nvSpPr>
        <p:spPr>
          <a:xfrm>
            <a:off x="2284306" y="1438349"/>
            <a:ext cx="6392149" cy="1323439"/>
          </a:xfrm>
          <a:prstGeom prst="rect">
            <a:avLst/>
          </a:prstGeom>
          <a:blipFill>
            <a:blip r:embed="rId6"/>
            <a:tile tx="0" ty="0" sx="100000" sy="100000" flip="none" algn="tl"/>
          </a:blipFill>
          <a:ln w="31750">
            <a:solidFill>
              <a:srgbClr val="0000FF"/>
            </a:solidFill>
          </a:ln>
        </p:spPr>
        <p:txBody>
          <a:bodyPr wrap="square" rtlCol="0">
            <a:spAutoFit/>
          </a:bodyPr>
          <a:lstStyle/>
          <a:p>
            <a:r>
              <a:rPr lang="en-US" sz="2000" b="1" kern="0"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ĐIỀU KIỆN TỰ NHIÊN</a:t>
            </a:r>
          </a:p>
          <a:p>
            <a:r>
              <a:rPr lang="en-US" sz="2000" kern="0" dirty="0">
                <a:solidFill>
                  <a:prstClr val="white"/>
                </a:solidFill>
                <a:latin typeface="Arial" panose="020B0604020202020204" pitchFamily="34" charset="0"/>
                <a:cs typeface="Arial" panose="020B0604020202020204" pitchFamily="34" charset="0"/>
              </a:rPr>
              <a:t>-</a:t>
            </a:r>
            <a:r>
              <a:rPr lang="en-US" sz="2000" b="1" kern="0"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Bị</a:t>
            </a:r>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tàn</a:t>
            </a:r>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phá</a:t>
            </a:r>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nặng</a:t>
            </a:r>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nề</a:t>
            </a:r>
            <a:r>
              <a:rPr lang="en-US" sz="2000" kern="0" dirty="0">
                <a:solidFill>
                  <a:prstClr val="white"/>
                </a:solidFill>
                <a:latin typeface="Arial" panose="020B0604020202020204" pitchFamily="34" charset="0"/>
                <a:cs typeface="Arial" panose="020B0604020202020204" pitchFamily="34" charset="0"/>
              </a:rPr>
              <a:t>,</a:t>
            </a:r>
          </a:p>
          <a:p>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Bị</a:t>
            </a:r>
            <a:r>
              <a:rPr lang="en-US" sz="2000" kern="0" dirty="0">
                <a:solidFill>
                  <a:prstClr val="white"/>
                </a:solidFill>
                <a:latin typeface="Arial" panose="020B0604020202020204" pitchFamily="34" charset="0"/>
                <a:cs typeface="Arial" panose="020B0604020202020204" pitchFamily="34" charset="0"/>
              </a:rPr>
              <a:t> ô </a:t>
            </a:r>
            <a:r>
              <a:rPr lang="en-US" sz="2000" kern="0" dirty="0" err="1">
                <a:solidFill>
                  <a:prstClr val="white"/>
                </a:solidFill>
                <a:latin typeface="Arial" panose="020B0604020202020204" pitchFamily="34" charset="0"/>
                <a:cs typeface="Arial" panose="020B0604020202020204" pitchFamily="34" charset="0"/>
              </a:rPr>
              <a:t>nhiễm</a:t>
            </a:r>
            <a:r>
              <a:rPr lang="en-US" sz="2000" kern="0" dirty="0">
                <a:solidFill>
                  <a:prstClr val="white"/>
                </a:solidFill>
                <a:latin typeface="Arial" panose="020B0604020202020204" pitchFamily="34" charset="0"/>
                <a:cs typeface="Arial" panose="020B0604020202020204" pitchFamily="34" charset="0"/>
              </a:rPr>
              <a:t>,</a:t>
            </a:r>
          </a:p>
          <a:p>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Biến</a:t>
            </a:r>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đổi</a:t>
            </a:r>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phức</a:t>
            </a:r>
            <a:r>
              <a:rPr lang="en-US" sz="2000" kern="0" dirty="0">
                <a:solidFill>
                  <a:prstClr val="white"/>
                </a:solidFill>
                <a:latin typeface="Arial" panose="020B0604020202020204" pitchFamily="34" charset="0"/>
                <a:cs typeface="Arial" panose="020B0604020202020204" pitchFamily="34" charset="0"/>
              </a:rPr>
              <a:t> </a:t>
            </a:r>
            <a:r>
              <a:rPr lang="en-US" sz="2000" kern="0" dirty="0" err="1">
                <a:solidFill>
                  <a:prstClr val="white"/>
                </a:solidFill>
                <a:latin typeface="Arial" panose="020B0604020202020204" pitchFamily="34" charset="0"/>
                <a:cs typeface="Arial" panose="020B0604020202020204" pitchFamily="34" charset="0"/>
              </a:rPr>
              <a:t>tạp</a:t>
            </a:r>
            <a:r>
              <a:rPr lang="en-US" sz="2000" kern="0" dirty="0">
                <a:solidFill>
                  <a:prstClr val="white"/>
                </a:solidFill>
                <a:latin typeface="Arial" panose="020B0604020202020204" pitchFamily="34" charset="0"/>
                <a:cs typeface="Arial" panose="020B0604020202020204" pitchFamily="34" charset="0"/>
              </a:rPr>
              <a:t>.</a:t>
            </a:r>
          </a:p>
        </p:txBody>
      </p:sp>
      <p:sp>
        <p:nvSpPr>
          <p:cNvPr id="9" name="TextBox 8"/>
          <p:cNvSpPr txBox="1"/>
          <p:nvPr/>
        </p:nvSpPr>
        <p:spPr>
          <a:xfrm>
            <a:off x="2313271" y="2761788"/>
            <a:ext cx="6363184" cy="1015663"/>
          </a:xfrm>
          <a:prstGeom prst="rect">
            <a:avLst/>
          </a:prstGeom>
          <a:blipFill>
            <a:blip r:embed="rId7"/>
            <a:tile tx="0" ty="0" sx="100000" sy="100000" flip="none" algn="tl"/>
          </a:blipFill>
          <a:ln w="47625">
            <a:solidFill>
              <a:srgbClr val="0000FF"/>
            </a:solidFill>
          </a:ln>
        </p:spPr>
        <p:txBody>
          <a:bodyPr wrap="square" rtlCol="0">
            <a:spAutoFit/>
          </a:bodyPr>
          <a:lstStyle/>
          <a:p>
            <a:r>
              <a:rPr lang="en-US" sz="20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ĐIỀU KIỆN KINH TẾ</a:t>
            </a:r>
          </a:p>
          <a:p>
            <a:r>
              <a:rPr lang="en-US" sz="2000" dirty="0">
                <a:solidFill>
                  <a:prstClr val="white"/>
                </a:solidFill>
                <a:latin typeface="Arial" panose="020B0604020202020204" pitchFamily="34" charset="0"/>
                <a:cs typeface="Arial" panose="020B0604020202020204" pitchFamily="34" charset="0"/>
              </a:rPr>
              <a:t>-</a:t>
            </a:r>
            <a:r>
              <a:rPr lang="en-US" sz="20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Kinh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tế</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thị</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trường</a:t>
            </a:r>
            <a:r>
              <a:rPr lang="en-US" sz="2000" dirty="0">
                <a:solidFill>
                  <a:prstClr val="white"/>
                </a:solidFill>
                <a:latin typeface="Arial" panose="020B0604020202020204" pitchFamily="34" charset="0"/>
                <a:cs typeface="Arial" panose="020B0604020202020204" pitchFamily="34" charset="0"/>
              </a:rPr>
              <a:t>,</a:t>
            </a:r>
          </a:p>
          <a:p>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Toàn</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cầu</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hóa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quốc</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tế</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hóa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nền</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kinh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tế</a:t>
            </a:r>
            <a:r>
              <a:rPr lang="en-US" sz="2000" dirty="0">
                <a:solidFill>
                  <a:prstClr val="white"/>
                </a:solidFill>
                <a:latin typeface="Arial" panose="020B0604020202020204" pitchFamily="34" charset="0"/>
                <a:cs typeface="Arial" panose="020B0604020202020204" pitchFamily="34" charset="0"/>
              </a:rPr>
              <a:t>.</a:t>
            </a:r>
          </a:p>
        </p:txBody>
      </p:sp>
      <p:sp>
        <p:nvSpPr>
          <p:cNvPr id="10" name="TextBox 9"/>
          <p:cNvSpPr txBox="1"/>
          <p:nvPr/>
        </p:nvSpPr>
        <p:spPr>
          <a:xfrm>
            <a:off x="2273163" y="3820698"/>
            <a:ext cx="6403291" cy="1323439"/>
          </a:xfrm>
          <a:prstGeom prst="rect">
            <a:avLst/>
          </a:prstGeom>
          <a:blipFill>
            <a:blip r:embed="rId8"/>
            <a:tile tx="0" ty="0" sx="100000" sy="100000" flip="none" algn="tl"/>
          </a:blipFill>
          <a:ln w="47625">
            <a:solidFill>
              <a:srgbClr val="0000FF"/>
            </a:solidFill>
          </a:ln>
        </p:spPr>
        <p:txBody>
          <a:bodyPr wrap="square" rtlCol="0">
            <a:spAutoFit/>
          </a:bodyPr>
          <a:lstStyle/>
          <a:p>
            <a:r>
              <a:rPr lang="en-US" sz="20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ĐIỀU KIỆN XÃ HỘI</a:t>
            </a:r>
          </a:p>
          <a:p>
            <a:r>
              <a:rPr lang="en-US" sz="2000" dirty="0">
                <a:solidFill>
                  <a:prstClr val="white"/>
                </a:solidFill>
                <a:latin typeface="Arial" panose="020B0604020202020204" pitchFamily="34" charset="0"/>
                <a:cs typeface="Arial" panose="020B0604020202020204" pitchFamily="34" charset="0"/>
              </a:rPr>
              <a:t>- Quan </a:t>
            </a:r>
            <a:r>
              <a:rPr lang="en-US" sz="2000" dirty="0" err="1">
                <a:solidFill>
                  <a:prstClr val="white"/>
                </a:solidFill>
                <a:latin typeface="Arial" panose="020B0604020202020204" pitchFamily="34" charset="0"/>
                <a:cs typeface="Arial" panose="020B0604020202020204" pitchFamily="34" charset="0"/>
              </a:rPr>
              <a:t>hệ</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xã</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hội</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mở</a:t>
            </a:r>
            <a:r>
              <a:rPr lang="en-US" sz="2000" dirty="0">
                <a:solidFill>
                  <a:prstClr val="white"/>
                </a:solidFill>
                <a:latin typeface="Arial" panose="020B0604020202020204" pitchFamily="34" charset="0"/>
                <a:cs typeface="Arial" panose="020B0604020202020204" pitchFamily="34" charset="0"/>
              </a:rPr>
              <a:t>,</a:t>
            </a:r>
          </a:p>
          <a:p>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Thông</a:t>
            </a:r>
            <a:r>
              <a:rPr lang="en-US" sz="2000" dirty="0">
                <a:solidFill>
                  <a:prstClr val="white"/>
                </a:solidFill>
                <a:latin typeface="Arial" panose="020B0604020202020204" pitchFamily="34" charset="0"/>
                <a:cs typeface="Arial" panose="020B0604020202020204" pitchFamily="34" charset="0"/>
              </a:rPr>
              <a:t> tin </a:t>
            </a:r>
            <a:r>
              <a:rPr lang="en-US" sz="2000" dirty="0" err="1">
                <a:solidFill>
                  <a:prstClr val="white"/>
                </a:solidFill>
                <a:latin typeface="Arial" panose="020B0604020202020204" pitchFamily="34" charset="0"/>
                <a:cs typeface="Arial" panose="020B0604020202020204" pitchFamily="34" charset="0"/>
              </a:rPr>
              <a:t>đa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chiều</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phong</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phú</a:t>
            </a:r>
            <a:r>
              <a:rPr lang="en-US" sz="2000" dirty="0">
                <a:solidFill>
                  <a:prstClr val="white"/>
                </a:solidFill>
                <a:latin typeface="Arial" panose="020B0604020202020204" pitchFamily="34" charset="0"/>
                <a:cs typeface="Arial" panose="020B0604020202020204" pitchFamily="34" charset="0"/>
              </a:rPr>
              <a:t>,</a:t>
            </a:r>
          </a:p>
          <a:p>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Giao</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lưu</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văn</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hóa</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mạnh</a:t>
            </a:r>
            <a:r>
              <a:rPr lang="en-US" sz="2000" dirty="0">
                <a:solidFill>
                  <a:prstClr val="white"/>
                </a:solidFill>
                <a:latin typeface="Arial" panose="020B0604020202020204" pitchFamily="34" charset="0"/>
                <a:cs typeface="Arial" panose="020B0604020202020204" pitchFamily="34" charset="0"/>
              </a:rPr>
              <a:t> </a:t>
            </a:r>
            <a:r>
              <a:rPr lang="en-US" sz="2000" dirty="0" err="1">
                <a:solidFill>
                  <a:prstClr val="white"/>
                </a:solidFill>
                <a:latin typeface="Arial" panose="020B0604020202020204" pitchFamily="34" charset="0"/>
                <a:cs typeface="Arial" panose="020B0604020202020204" pitchFamily="34" charset="0"/>
              </a:rPr>
              <a:t>mẽ</a:t>
            </a:r>
            <a:r>
              <a:rPr lang="en-US" sz="2000" dirty="0">
                <a:solidFill>
                  <a:prstClr val="white"/>
                </a:solidFill>
                <a:latin typeface="Arial" panose="020B0604020202020204" pitchFamily="34" charset="0"/>
                <a:cs typeface="Arial" panose="020B0604020202020204" pitchFamily="34" charset="0"/>
              </a:rPr>
              <a:t>.</a:t>
            </a:r>
          </a:p>
        </p:txBody>
      </p:sp>
      <p:sp>
        <p:nvSpPr>
          <p:cNvPr id="11" name="TextBox 10"/>
          <p:cNvSpPr txBox="1"/>
          <p:nvPr/>
        </p:nvSpPr>
        <p:spPr>
          <a:xfrm>
            <a:off x="2295340" y="5191601"/>
            <a:ext cx="6381113" cy="1631216"/>
          </a:xfrm>
          <a:prstGeom prst="rect">
            <a:avLst/>
          </a:prstGeom>
          <a:blipFill>
            <a:blip r:embed="rId9">
              <a:duotone>
                <a:srgbClr val="C0504D">
                  <a:shade val="45000"/>
                  <a:satMod val="135000"/>
                </a:srgbClr>
                <a:prstClr val="white"/>
              </a:duotone>
              <a:extLst>
                <a:ext uri="{BEBA8EAE-BF5A-486C-A8C5-ECC9F3942E4B}">
                  <a14:imgProps xmlns:a14="http://schemas.microsoft.com/office/drawing/2010/main">
                    <a14:imgLayer r:embed="rId10">
                      <a14:imgEffect>
                        <a14:saturation sat="400000"/>
                      </a14:imgEffect>
                    </a14:imgLayer>
                  </a14:imgProps>
                </a:ext>
              </a:extLst>
            </a:blip>
            <a:tile tx="0" ty="0" sx="100000" sy="100000" flip="none" algn="tl"/>
          </a:blipFill>
          <a:ln w="44450">
            <a:solidFill>
              <a:srgbClr val="0000FF"/>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rPr>
              <a:t>ĐIỀU KIỆN TÂM LÝ TỘC NGƯỜI</a:t>
            </a:r>
          </a:p>
          <a:p>
            <a:pPr marL="0" marR="0" lvl="0" indent="0" defTabSz="9144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Nhận</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thức</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về</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xã</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hội</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thay</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đổi</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liên</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tục</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t>
            </a:r>
          </a:p>
          <a:p>
            <a:pPr marL="0" marR="0" lvl="0" indent="0" defTabSz="9144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Dễ</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dàng</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bị</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tác</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động</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và</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chi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phối</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bởi</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các</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nhận</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thức</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mới</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t>
            </a:r>
          </a:p>
          <a:p>
            <a:pPr marL="0" marR="0" lvl="0" indent="0" defTabSz="9144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Xung</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đột</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giữa</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nhận</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thức</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và</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2000" b="0" i="0" u="none" strike="noStrike" kern="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hành</a:t>
            </a:r>
            <a:r>
              <a:rPr kumimoji="0" lang="en-US" sz="2000" b="0"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vi.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normAutofit/>
          </a:bodyPr>
          <a:lstStyle/>
          <a:p>
            <a:pPr marL="0" indent="0" algn="just">
              <a:buNone/>
            </a:pPr>
            <a:r>
              <a:rPr lang="en-GB" sz="2400"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Văn hóa chính trị ở nước ta hiện nay có những điểm cần lưu ý sau:</a:t>
            </a:r>
          </a:p>
          <a:p>
            <a:pPr lvl="0" algn="just">
              <a:buFont typeface="Wingdings" panose="05000000000000000000" pitchFamily="2" charset="2"/>
              <a:buChar char="Ø"/>
            </a:pPr>
            <a:r>
              <a:rPr lang="en-GB" sz="2400" dirty="0">
                <a:latin typeface="Arial" panose="020B0604020202020204" pitchFamily="34" charset="0"/>
                <a:cs typeface="Arial" panose="020B0604020202020204" pitchFamily="34" charset="0"/>
              </a:rPr>
              <a:t>Sự nghiệp đổi mới mà chúng ta đang tiến hành đã thể hiện một bước phát triển cao về văn hóa chính trị của Đảng. Với đường lối đó, chúng ta từ bỏ những sai lầm, thiếu sót trong tư duy chính trị trước đây, vươn tới những nhận thức mới thích ứng với thời đại, với nhu cầu phát triển của đất nước, với mục tiêu dân giàu, nước mạnh, dân chủ, công bằng, tiến bộ và văn minh. Rõ ràng, với tư duy đó, chúng ta đang từng bước tiến tới một xã hội như Mác và </a:t>
            </a:r>
            <a:r>
              <a:rPr lang="en-GB" sz="2400" dirty="0" err="1">
                <a:latin typeface="Arial" panose="020B0604020202020204" pitchFamily="34" charset="0"/>
                <a:cs typeface="Arial" panose="020B0604020202020204" pitchFamily="34" charset="0"/>
              </a:rPr>
              <a:t>Ăngghen</a:t>
            </a:r>
            <a:r>
              <a:rPr lang="en-GB" sz="2400" dirty="0">
                <a:latin typeface="Arial" panose="020B0604020202020204" pitchFamily="34" charset="0"/>
                <a:cs typeface="Arial" panose="020B0604020202020204" pitchFamily="34" charset="0"/>
              </a:rPr>
              <a:t> đã chỉ ra: Sự phát triển tự do của tất cả mọi người. Tính khoa học, tính nhân văn của đường lối đó đang tạo nên những động lực mới, những khởi sắc mới trên một đất nước vốn nghèo nàn, lạc hậu từ lâu đời.</a:t>
            </a:r>
          </a:p>
          <a:p>
            <a:pPr algn="just">
              <a:buFont typeface="Wingdings" panose="05000000000000000000" pitchFamily="2" charset="2"/>
              <a:buChar char="Ø"/>
            </a:pPr>
            <a:endParaRPr lang="en-GB" sz="2400" dirty="0">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5229200"/>
            <a:ext cx="4342808"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1722</Words>
  <Application>Microsoft Office PowerPoint</Application>
  <PresentationFormat>On-screen Show (4:3)</PresentationFormat>
  <Paragraphs>68</Paragraphs>
  <Slides>14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Times New Roman</vt:lpstr>
      <vt:lpstr>Wingdings</vt:lpstr>
      <vt:lpstr>Office Theme</vt:lpstr>
      <vt:lpstr>1_Office Theme</vt:lpstr>
      <vt:lpstr>VĂN HÓA CHÍNH TRỊ </vt:lpstr>
      <vt:lpstr>CHƯƠNG 3 VĂN HÓA CHÍNH TRỊ VIỆT NAM  TRUYỀN THỐNG VÀ HIỆN ĐẠI </vt:lpstr>
      <vt:lpstr>3.1 Văn hóa chính trị Việt Nam trong lịch sử </vt:lpstr>
      <vt:lpstr>3.1.2 Những đặc trưng văn hóa chính trị Việt Nam trong truyền thống </vt:lpstr>
      <vt:lpstr>PowerPoint Presentation</vt:lpstr>
      <vt:lpstr>Mặt hạn chế của nền văn hóa chính trị trong lịch sử nước ta </vt:lpstr>
      <vt:lpstr>3.2 Văn hóa chính trị Việt Nam trong bối cảnh hiện đại </vt:lpstr>
      <vt:lpstr>3.2.1 Những tác động của thời đại đối với văn hóa chính trị Việt Nam</vt:lpstr>
      <vt:lpstr>PowerPoint Presentation</vt:lpstr>
      <vt:lpstr>PowerPoint Presentation</vt:lpstr>
      <vt:lpstr>PowerPoint Presentation</vt:lpstr>
      <vt:lpstr>Nguyên nhân chính dẫn đến sự yếu kèm về văn hóa chính trị trong một bộ phận cán bộ, đảng viên và nhân dân:</vt:lpstr>
      <vt:lpstr>3.2.1 Những giá trị văn hóa cốt lõi cần xây dựng trong nền văn hóa chính trị Việt Nam hiện đại </vt:lpstr>
      <vt:lpstr>3.3 Phương hướng và giải pháp xây dựng nền văn hóa chính trị Việt Nam hiện nay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VĂN HÓA CHÍNH TRỊ</dc:title>
  <dc:creator>TOAN THANG</dc:creator>
  <cp:lastModifiedBy>LENOVO</cp:lastModifiedBy>
  <cp:revision>16</cp:revision>
  <dcterms:created xsi:type="dcterms:W3CDTF">2019-04-19T08:15:00Z</dcterms:created>
  <dcterms:modified xsi:type="dcterms:W3CDTF">2020-11-24T14:16:12Z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