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88" r:id="rId5"/>
    <p:sldId id="266" r:id="rId6"/>
    <p:sldId id="267" r:id="rId7"/>
    <p:sldId id="289" r:id="rId8"/>
    <p:sldId id="290" r:id="rId9"/>
    <p:sldId id="286" r:id="rId10"/>
    <p:sldId id="287" r:id="rId11"/>
    <p:sldId id="29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2B83"/>
    <a:srgbClr val="EF883A"/>
    <a:srgbClr val="EE9A3D"/>
    <a:srgbClr val="6815E1"/>
    <a:srgbClr val="EB6B3B"/>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KẾT QUẢ TỔNG QUAN 2 LĨNH VỰC BÌNH ĐẲNG GIỚI TẠI NƠI LÀM </a:t>
            </a:r>
            <a:r>
              <a:rPr lang="en-US" sz="1800" b="1"/>
              <a:t>VIỆC </a:t>
            </a:r>
            <a:r>
              <a:rPr lang="en-US" sz="1800" b="1" smtClean="0"/>
              <a:t>CỦA </a:t>
            </a:r>
            <a:r>
              <a:rPr lang="en-US" sz="1800" b="1" dirty="0" smtClean="0"/>
              <a:t>${</a:t>
            </a:r>
            <a:r>
              <a:rPr lang="en-US" sz="1800" b="1" dirty="0" err="1" smtClean="0"/>
              <a:t>comName</a:t>
            </a:r>
            <a:r>
              <a:rPr lang="en-US" sz="1800" b="1" dirty="0" smtClean="0"/>
              <a:t>}</a:t>
            </a:r>
            <a:endParaRPr lang="en-US" sz="1800" b="1" dirty="0"/>
          </a:p>
        </c:rich>
      </c:tx>
      <c:layout/>
      <c:overlay val="0"/>
      <c:spPr>
        <a:noFill/>
        <a:ln>
          <a:noFill/>
        </a:ln>
        <a:effectLst/>
      </c:spPr>
    </c:title>
    <c:autoTitleDeleted val="0"/>
    <c:plotArea>
      <c:layout>
        <c:manualLayout>
          <c:layoutTarget val="inner"/>
          <c:xMode val="edge"/>
          <c:yMode val="edge"/>
          <c:x val="0.47756868694165522"/>
          <c:y val="0.21215624999999999"/>
          <c:w val="0.49574177081075876"/>
          <c:h val="0.43775000000000008"/>
        </c:manualLayout>
      </c:layout>
      <c:barChart>
        <c:barDir val="bar"/>
        <c:grouping val="cluster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rgbClr val="382B83"/>
              </a:solidFill>
              <a:ln>
                <a:noFill/>
              </a:ln>
              <a:effectLst/>
            </c:spPr>
            <c:extLst xmlns:c16r2="http://schemas.microsoft.com/office/drawing/2015/06/chart">
              <c:ext xmlns:c16="http://schemas.microsoft.com/office/drawing/2014/chart" uri="{C3380CC4-5D6E-409C-BE32-E72D297353CC}">
                <c16:uniqueId val="{00000003-0BA3-412F-B945-C72A3581D435}"/>
              </c:ext>
            </c:extLst>
          </c:dPt>
          <c:dPt>
            <c:idx val="1"/>
            <c:invertIfNegative val="0"/>
            <c:bubble3D val="0"/>
            <c:extLst xmlns:c16r2="http://schemas.microsoft.com/office/drawing/2015/06/chart">
              <c:ext xmlns:c16="http://schemas.microsoft.com/office/drawing/2014/chart" uri="{C3380CC4-5D6E-409C-BE32-E72D297353CC}">
                <c16:uniqueId val="{00000004-0BA3-412F-B945-C72A3581D435}"/>
              </c:ext>
            </c:extLst>
          </c:dPt>
          <c:dLbls>
            <c:spPr>
              <a:noFill/>
              <a:ln>
                <a:noFill/>
              </a:ln>
              <a:effectLst/>
            </c:spPr>
            <c:txPr>
              <a:bodyPr rot="0" spcFirstLastPara="1" vertOverflow="ellipsis" wrap="non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c15:spPr>
                <c15:layout/>
                <c15:showLeaderLines val="0"/>
              </c:ext>
            </c:extLst>
          </c:dLbls>
          <c:cat>
            <c:strRef>
              <c:f>Sheet1!$A$2:$A$3</c:f>
              <c:strCache>
                <c:ptCount val="2"/>
                <c:pt idx="0">
                  <c:v>Áp dụng chế độ làm việc linh hoạt</c:v>
                </c:pt>
                <c:pt idx="1">
                  <c:v>Phòng và ứng phó quấy rối tình dục tại nơi làm việc</c:v>
                </c:pt>
              </c:strCache>
            </c:strRef>
          </c:cat>
          <c:val>
            <c:numRef>
              <c:f>Sheet1!$B$2:$B$3</c:f>
              <c:numCache>
                <c:formatCode>General</c:formatCode>
                <c:ptCount val="2"/>
                <c:pt idx="0">
                  <c:v>83</c:v>
                </c:pt>
                <c:pt idx="1">
                  <c:v>27</c:v>
                </c:pt>
              </c:numCache>
            </c:numRef>
          </c:val>
          <c:extLst xmlns:c16r2="http://schemas.microsoft.com/office/drawing/2015/06/chart">
            <c:ext xmlns:c16="http://schemas.microsoft.com/office/drawing/2014/chart" uri="{C3380CC4-5D6E-409C-BE32-E72D297353CC}">
              <c16:uniqueId val="{00000000-0BA3-412F-B945-C72A3581D435}"/>
            </c:ext>
          </c:extLst>
        </c:ser>
        <c:dLbls>
          <c:dLblPos val="ctr"/>
          <c:showLegendKey val="0"/>
          <c:showVal val="1"/>
          <c:showCatName val="0"/>
          <c:showSerName val="0"/>
          <c:showPercent val="0"/>
          <c:showBubbleSize val="0"/>
        </c:dLbls>
        <c:gapWidth val="182"/>
        <c:axId val="347434272"/>
        <c:axId val="347436624"/>
      </c:barChart>
      <c:catAx>
        <c:axId val="347434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47436624"/>
        <c:crosses val="autoZero"/>
        <c:auto val="1"/>
        <c:lblAlgn val="ctr"/>
        <c:lblOffset val="100"/>
        <c:noMultiLvlLbl val="0"/>
      </c:catAx>
      <c:valAx>
        <c:axId val="347436624"/>
        <c:scaling>
          <c:orientation val="minMax"/>
          <c:max val="9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434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6A449B8-38EC-4C46-8964-2EF8C9158FF2}"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394549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449B8-38EC-4C46-8964-2EF8C9158FF2}"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149091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449B8-38EC-4C46-8964-2EF8C9158FF2}"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41310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449B8-38EC-4C46-8964-2EF8C9158FF2}"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70970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A449B8-38EC-4C46-8964-2EF8C9158FF2}"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292526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A449B8-38EC-4C46-8964-2EF8C9158FF2}"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370395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A449B8-38EC-4C46-8964-2EF8C9158FF2}"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12240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A449B8-38EC-4C46-8964-2EF8C9158FF2}"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337389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449B8-38EC-4C46-8964-2EF8C9158FF2}"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31096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449B8-38EC-4C46-8964-2EF8C9158FF2}"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26534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449B8-38EC-4C46-8964-2EF8C9158FF2}"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EFA3A-169F-4BFF-BA92-7C162D88E998}" type="slidenum">
              <a:rPr lang="en-US" smtClean="0"/>
              <a:t>‹#›</a:t>
            </a:fld>
            <a:endParaRPr lang="en-US"/>
          </a:p>
        </p:txBody>
      </p:sp>
    </p:spTree>
    <p:extLst>
      <p:ext uri="{BB962C8B-B14F-4D97-AF65-F5344CB8AC3E}">
        <p14:creationId xmlns:p14="http://schemas.microsoft.com/office/powerpoint/2010/main" val="345358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449B8-38EC-4C46-8964-2EF8C9158FF2}" type="datetimeFigureOut">
              <a:rPr lang="en-US" smtClean="0"/>
              <a:t>12/11/2020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EFA3A-169F-4BFF-BA92-7C162D88E998}" type="slidenum">
              <a:rPr lang="en-US" smtClean="0"/>
              <a:t>‹#›</a:t>
            </a:fld>
            <a:endParaRPr lang="en-US"/>
          </a:p>
        </p:txBody>
      </p:sp>
    </p:spTree>
    <p:extLst>
      <p:ext uri="{BB962C8B-B14F-4D97-AF65-F5344CB8AC3E}">
        <p14:creationId xmlns:p14="http://schemas.microsoft.com/office/powerpoint/2010/main" val="415372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vbcwe.com/" TargetMode="External"/><Relationship Id="rId7"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5.xml"/><Relationship Id="rId6" Type="http://schemas.openxmlformats.org/officeDocument/2006/relationships/hyperlink" Target="https://www.linkedin.com/company/vbcwe/about/?viewAsMember=true" TargetMode="External"/><Relationship Id="rId5" Type="http://schemas.openxmlformats.org/officeDocument/2006/relationships/image" Target="../media/image11.png"/><Relationship Id="rId4" Type="http://schemas.openxmlformats.org/officeDocument/2006/relationships/hyperlink" Target="https://www.facebook.com/VBCWE/?ref=bookmar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9842" y="5572260"/>
            <a:ext cx="2306852" cy="966956"/>
          </a:xfrm>
          <a:prstGeom prst="rect">
            <a:avLst/>
          </a:prstGeom>
        </p:spPr>
      </p:pic>
      <p:sp>
        <p:nvSpPr>
          <p:cNvPr id="11" name="TextBox 10"/>
          <p:cNvSpPr txBox="1"/>
          <p:nvPr/>
        </p:nvSpPr>
        <p:spPr>
          <a:xfrm>
            <a:off x="4566446" y="538758"/>
            <a:ext cx="7192537" cy="2785378"/>
          </a:xfrm>
          <a:prstGeom prst="rect">
            <a:avLst/>
          </a:prstGeom>
          <a:noFill/>
        </p:spPr>
        <p:txBody>
          <a:bodyPr wrap="square" rtlCol="0">
            <a:spAutoFit/>
          </a:bodyPr>
          <a:lstStyle/>
          <a:p>
            <a:pPr algn="ctr"/>
            <a:r>
              <a:rPr lang="en-US" sz="3500" b="1" dirty="0" err="1">
                <a:solidFill>
                  <a:schemeClr val="bg1"/>
                </a:solidFill>
                <a:latin typeface="Segoe UI" panose="020B0502040204020203" pitchFamily="34" charset="0"/>
              </a:rPr>
              <a:t>Báo</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cáo</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tình</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hình</a:t>
            </a:r>
            <a:r>
              <a:rPr lang="en-US" sz="3500" b="1" dirty="0">
                <a:solidFill>
                  <a:schemeClr val="bg1"/>
                </a:solidFill>
                <a:latin typeface="Segoe UI" panose="020B0502040204020203" pitchFamily="34" charset="0"/>
              </a:rPr>
              <a:t/>
            </a:r>
            <a:br>
              <a:rPr lang="en-US" sz="3500" b="1" dirty="0">
                <a:solidFill>
                  <a:schemeClr val="bg1"/>
                </a:solidFill>
                <a:latin typeface="Segoe UI" panose="020B0502040204020203" pitchFamily="34" charset="0"/>
              </a:rPr>
            </a:br>
            <a:r>
              <a:rPr lang="en-US" sz="3500" b="1" dirty="0" err="1">
                <a:solidFill>
                  <a:schemeClr val="bg1"/>
                </a:solidFill>
                <a:latin typeface="Segoe UI" panose="020B0502040204020203" pitchFamily="34" charset="0"/>
              </a:rPr>
              <a:t>Áp</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dụng</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chế</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độ</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làm</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việc</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linh</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hoạt</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và</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Phòng</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và</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ứng</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phó</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quấy</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rối</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tình</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dục</a:t>
            </a:r>
            <a:r>
              <a:rPr lang="en-US" sz="3500" b="1" dirty="0">
                <a:solidFill>
                  <a:schemeClr val="bg1"/>
                </a:solidFill>
                <a:latin typeface="Segoe UI" panose="020B0502040204020203" pitchFamily="34" charset="0"/>
              </a:rPr>
              <a:t> </a:t>
            </a:r>
            <a:br>
              <a:rPr lang="en-US" sz="3500" b="1" dirty="0">
                <a:solidFill>
                  <a:schemeClr val="bg1"/>
                </a:solidFill>
                <a:latin typeface="Segoe UI" panose="020B0502040204020203" pitchFamily="34" charset="0"/>
              </a:rPr>
            </a:br>
            <a:r>
              <a:rPr lang="en-US" sz="3500" b="1" dirty="0" err="1">
                <a:solidFill>
                  <a:schemeClr val="bg1"/>
                </a:solidFill>
                <a:latin typeface="Segoe UI" panose="020B0502040204020203" pitchFamily="34" charset="0"/>
              </a:rPr>
              <a:t>tại</a:t>
            </a:r>
            <a:r>
              <a:rPr lang="en-US" sz="3500" b="1" dirty="0">
                <a:solidFill>
                  <a:schemeClr val="bg1"/>
                </a:solidFill>
                <a:latin typeface="Segoe UI" panose="020B0502040204020203" pitchFamily="34" charset="0"/>
              </a:rPr>
              <a:t> </a:t>
            </a:r>
            <a:r>
              <a:rPr lang="en-US" sz="3500" b="1" dirty="0" err="1">
                <a:solidFill>
                  <a:schemeClr val="bg1"/>
                </a:solidFill>
                <a:latin typeface="Segoe UI" panose="020B0502040204020203" pitchFamily="34" charset="0"/>
              </a:rPr>
              <a:t>nơi</a:t>
            </a:r>
            <a:r>
              <a:rPr lang="en-US" sz="3500" b="1" dirty="0">
                <a:solidFill>
                  <a:schemeClr val="bg1"/>
                </a:solidFill>
                <a:latin typeface="Segoe UI" panose="020B0502040204020203" pitchFamily="34" charset="0"/>
              </a:rPr>
              <a:t> </a:t>
            </a:r>
            <a:r>
              <a:rPr lang="en-US" sz="3500" b="1" err="1">
                <a:solidFill>
                  <a:schemeClr val="bg1"/>
                </a:solidFill>
                <a:latin typeface="Segoe UI" panose="020B0502040204020203" pitchFamily="34" charset="0"/>
              </a:rPr>
              <a:t>làm</a:t>
            </a:r>
            <a:r>
              <a:rPr lang="en-US" sz="3500" b="1">
                <a:solidFill>
                  <a:schemeClr val="bg1"/>
                </a:solidFill>
                <a:latin typeface="Segoe UI" panose="020B0502040204020203" pitchFamily="34" charset="0"/>
              </a:rPr>
              <a:t> </a:t>
            </a:r>
            <a:r>
              <a:rPr lang="en-US" sz="3500" b="1" smtClean="0">
                <a:solidFill>
                  <a:schemeClr val="bg1"/>
                </a:solidFill>
                <a:latin typeface="Segoe UI" panose="020B0502040204020203" pitchFamily="34" charset="0"/>
              </a:rPr>
              <a:t>${comName}</a:t>
            </a:r>
            <a:endParaRPr lang="en-US" sz="3500" b="1" dirty="0">
              <a:solidFill>
                <a:schemeClr val="bg1"/>
              </a:solidFill>
              <a:latin typeface="Segoe UI" panose="020B0502040204020203"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9957" y="6078071"/>
            <a:ext cx="1026308" cy="4611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5654" y="6082016"/>
            <a:ext cx="2093259" cy="474799"/>
          </a:xfrm>
          <a:prstGeom prst="rect">
            <a:avLst/>
          </a:prstGeom>
        </p:spPr>
      </p:pic>
      <p:sp>
        <p:nvSpPr>
          <p:cNvPr id="3" name="TextBox 2">
            <a:extLst>
              <a:ext uri="{FF2B5EF4-FFF2-40B4-BE49-F238E27FC236}">
                <a16:creationId xmlns:a16="http://schemas.microsoft.com/office/drawing/2014/main" xmlns="" id="{3F098824-1D20-6742-BC76-E95BE847387B}"/>
              </a:ext>
            </a:extLst>
          </p:cNvPr>
          <p:cNvSpPr txBox="1"/>
          <p:nvPr/>
        </p:nvSpPr>
        <p:spPr>
          <a:xfrm>
            <a:off x="631573" y="2723413"/>
            <a:ext cx="5100153" cy="2062103"/>
          </a:xfrm>
          <a:prstGeom prst="rect">
            <a:avLst/>
          </a:prstGeom>
          <a:noFill/>
        </p:spPr>
        <p:txBody>
          <a:bodyPr wrap="square" rtlCol="0">
            <a:spAutoFit/>
          </a:bodyPr>
          <a:lstStyle/>
          <a:p>
            <a:r>
              <a:rPr lang="en-US" sz="1600" b="1" dirty="0" err="1">
                <a:solidFill>
                  <a:schemeClr val="bg1"/>
                </a:solidFill>
                <a:latin typeface="Segoe UI" panose="020B0502040204020203" pitchFamily="34" charset="0"/>
              </a:rPr>
              <a:t>Tổng</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số</a:t>
            </a:r>
            <a:r>
              <a:rPr lang="en-US" sz="1600" b="1" dirty="0">
                <a:solidFill>
                  <a:schemeClr val="bg1"/>
                </a:solidFill>
                <a:latin typeface="Segoe UI" panose="020B0502040204020203" pitchFamily="34" charset="0"/>
              </a:rPr>
              <a:t> lao </a:t>
            </a:r>
            <a:r>
              <a:rPr lang="en-US" sz="1600" b="1" dirty="0" err="1">
                <a:solidFill>
                  <a:schemeClr val="bg1"/>
                </a:solidFill>
                <a:latin typeface="Segoe UI" panose="020B0502040204020203" pitchFamily="34" charset="0"/>
              </a:rPr>
              <a:t>động</a:t>
            </a:r>
            <a:r>
              <a:rPr lang="en-US" sz="1600" b="1" dirty="0">
                <a:solidFill>
                  <a:schemeClr val="bg1"/>
                </a:solidFill>
                <a:latin typeface="Segoe UI" panose="020B0502040204020203" pitchFamily="34" charset="0"/>
              </a:rPr>
              <a:t>: 2.420</a:t>
            </a:r>
          </a:p>
          <a:p>
            <a:endParaRPr lang="en-US" sz="1600" b="1" dirty="0">
              <a:solidFill>
                <a:schemeClr val="bg1"/>
              </a:solidFill>
              <a:latin typeface="Segoe UI" panose="020B0502040204020203" pitchFamily="34" charset="0"/>
            </a:endParaRPr>
          </a:p>
          <a:p>
            <a:r>
              <a:rPr lang="en-US" sz="1600" b="1" dirty="0" err="1">
                <a:solidFill>
                  <a:schemeClr val="bg1"/>
                </a:solidFill>
                <a:latin typeface="Segoe UI" panose="020B0502040204020203" pitchFamily="34" charset="0"/>
              </a:rPr>
              <a:t>Ngành</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xxxx</a:t>
            </a:r>
            <a:endParaRPr lang="en-US" sz="1600" b="1" dirty="0">
              <a:solidFill>
                <a:schemeClr val="bg1"/>
              </a:solidFill>
              <a:latin typeface="Segoe UI" panose="020B0502040204020203" pitchFamily="34" charset="0"/>
            </a:endParaRPr>
          </a:p>
          <a:p>
            <a:endParaRPr lang="en-US" sz="1600" b="1" dirty="0">
              <a:solidFill>
                <a:schemeClr val="bg1"/>
              </a:solidFill>
              <a:latin typeface="Segoe UI" panose="020B0502040204020203" pitchFamily="34" charset="0"/>
            </a:endParaRPr>
          </a:p>
          <a:p>
            <a:r>
              <a:rPr lang="en-US" sz="1600" b="1" dirty="0" err="1">
                <a:solidFill>
                  <a:schemeClr val="bg1"/>
                </a:solidFill>
                <a:latin typeface="Segoe UI" panose="020B0502040204020203" pitchFamily="34" charset="0"/>
              </a:rPr>
              <a:t>Kỳ</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đánh</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giá</a:t>
            </a:r>
            <a:r>
              <a:rPr lang="en-US" sz="1600" b="1" dirty="0">
                <a:solidFill>
                  <a:schemeClr val="bg1"/>
                </a:solidFill>
                <a:latin typeface="Segoe UI" panose="020B0502040204020203" pitchFamily="34" charset="0"/>
              </a:rPr>
              <a:t>: 01/2019 – 12/2019</a:t>
            </a:r>
          </a:p>
          <a:p>
            <a:endParaRPr lang="en-US" sz="1600" b="1" dirty="0">
              <a:solidFill>
                <a:schemeClr val="bg1"/>
              </a:solidFill>
              <a:latin typeface="Segoe UI" panose="020B0502040204020203" pitchFamily="34" charset="0"/>
            </a:endParaRPr>
          </a:p>
          <a:p>
            <a:r>
              <a:rPr lang="en-US" sz="1600" b="1" dirty="0" err="1">
                <a:solidFill>
                  <a:schemeClr val="bg1"/>
                </a:solidFill>
                <a:latin typeface="Segoe UI" panose="020B0502040204020203" pitchFamily="34" charset="0"/>
              </a:rPr>
              <a:t>Đơn</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vị</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thực</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hiện</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đánh</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giá</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Mạng</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lưới</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Doanh</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nghiệp</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Việt</a:t>
            </a:r>
            <a:r>
              <a:rPr lang="en-US" sz="1600" b="1" dirty="0">
                <a:solidFill>
                  <a:schemeClr val="bg1"/>
                </a:solidFill>
                <a:latin typeface="Segoe UI" panose="020B0502040204020203" pitchFamily="34" charset="0"/>
              </a:rPr>
              <a:t> Nam </a:t>
            </a:r>
            <a:r>
              <a:rPr lang="en-US" sz="1600" b="1" dirty="0" err="1">
                <a:solidFill>
                  <a:schemeClr val="bg1"/>
                </a:solidFill>
                <a:latin typeface="Segoe UI" panose="020B0502040204020203" pitchFamily="34" charset="0"/>
              </a:rPr>
              <a:t>Hỗ</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trợ</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Phát</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triển</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Quyền</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năng</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Phụ</a:t>
            </a:r>
            <a:r>
              <a:rPr lang="en-US" sz="1600" b="1" dirty="0">
                <a:solidFill>
                  <a:schemeClr val="bg1"/>
                </a:solidFill>
                <a:latin typeface="Segoe UI" panose="020B0502040204020203" pitchFamily="34" charset="0"/>
              </a:rPr>
              <a:t> </a:t>
            </a:r>
            <a:r>
              <a:rPr lang="en-US" sz="1600" b="1" dirty="0" err="1">
                <a:solidFill>
                  <a:schemeClr val="bg1"/>
                </a:solidFill>
                <a:latin typeface="Segoe UI" panose="020B0502040204020203" pitchFamily="34" charset="0"/>
              </a:rPr>
              <a:t>nữ</a:t>
            </a:r>
            <a:r>
              <a:rPr lang="en-US" sz="1600" b="1" dirty="0">
                <a:solidFill>
                  <a:schemeClr val="bg1"/>
                </a:solidFill>
                <a:latin typeface="Segoe UI" panose="020B0502040204020203" pitchFamily="34" charset="0"/>
              </a:rPr>
              <a:t> (VBCWE</a:t>
            </a:r>
            <a:r>
              <a:rPr lang="en-US" sz="1600" b="1" dirty="0">
                <a:solidFill>
                  <a:schemeClr val="bg1"/>
                </a:solidFill>
                <a:latin typeface="Palatino Linotype" panose="02040502050505030304" pitchFamily="18" charset="0"/>
                <a:ea typeface="Cambria Math" panose="02040503050406030204" pitchFamily="18" charset="0"/>
                <a:cs typeface="Segoe UI Historic" panose="020B0502040204020203" pitchFamily="34" charset="0"/>
              </a:rPr>
              <a:t>)</a:t>
            </a:r>
          </a:p>
        </p:txBody>
      </p:sp>
    </p:spTree>
    <p:extLst>
      <p:ext uri="{BB962C8B-B14F-4D97-AF65-F5344CB8AC3E}">
        <p14:creationId xmlns:p14="http://schemas.microsoft.com/office/powerpoint/2010/main" val="461968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013859" y="-5104009"/>
            <a:ext cx="2164282" cy="12192000"/>
          </a:xfrm>
          <a:prstGeom prst="rect">
            <a:avLst/>
          </a:prstGeom>
          <a:noFill/>
        </p:spPr>
      </p:pic>
      <p:sp>
        <p:nvSpPr>
          <p:cNvPr id="9" name="Rectangle 8"/>
          <p:cNvSpPr/>
          <p:nvPr/>
        </p:nvSpPr>
        <p:spPr>
          <a:xfrm>
            <a:off x="315310" y="390331"/>
            <a:ext cx="5118538" cy="830997"/>
          </a:xfrm>
          <a:prstGeom prst="rect">
            <a:avLst/>
          </a:prstGeom>
        </p:spPr>
        <p:txBody>
          <a:bodyPr wrap="square">
            <a:spAutoFit/>
          </a:bodyPr>
          <a:lstStyle/>
          <a:p>
            <a:r>
              <a:rPr lang="en-US" sz="2400" b="1" dirty="0">
                <a:solidFill>
                  <a:schemeClr val="bg1"/>
                </a:solidFill>
              </a:rPr>
              <a:t>PHỤ LỤC 2: BẢNG HỎI NGƯỜI DÙNG ĐÃ THỰC HIỆN </a:t>
            </a:r>
            <a:endParaRPr lang="en-US" sz="2400" b="1" dirty="0">
              <a:solidFill>
                <a:schemeClr val="bg1"/>
              </a:solidFill>
              <a:latin typeface="Segoe UI" panose="020B0502040204020203"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13963047"/>
              </p:ext>
            </p:extLst>
          </p:nvPr>
        </p:nvGraphicFramePr>
        <p:xfrm>
          <a:off x="908858" y="2745808"/>
          <a:ext cx="10446327" cy="3519100"/>
        </p:xfrm>
        <a:graphic>
          <a:graphicData uri="http://schemas.openxmlformats.org/drawingml/2006/table">
            <a:tbl>
              <a:tblPr>
                <a:tableStyleId>{9DCAF9ED-07DC-4A11-8D7F-57B35C25682E}</a:tableStyleId>
              </a:tblPr>
              <a:tblGrid>
                <a:gridCol w="499805">
                  <a:extLst>
                    <a:ext uri="{9D8B030D-6E8A-4147-A177-3AD203B41FA5}">
                      <a16:colId xmlns:a16="http://schemas.microsoft.com/office/drawing/2014/main" xmlns="" val="1718664742"/>
                    </a:ext>
                  </a:extLst>
                </a:gridCol>
                <a:gridCol w="9096455">
                  <a:extLst>
                    <a:ext uri="{9D8B030D-6E8A-4147-A177-3AD203B41FA5}">
                      <a16:colId xmlns:a16="http://schemas.microsoft.com/office/drawing/2014/main" xmlns="" val="1762022080"/>
                    </a:ext>
                  </a:extLst>
                </a:gridCol>
                <a:gridCol w="850067">
                  <a:extLst>
                    <a:ext uri="{9D8B030D-6E8A-4147-A177-3AD203B41FA5}">
                      <a16:colId xmlns:a16="http://schemas.microsoft.com/office/drawing/2014/main" xmlns="" val="1298492744"/>
                    </a:ext>
                  </a:extLst>
                </a:gridCol>
              </a:tblGrid>
              <a:tr h="288337">
                <a:tc>
                  <a:txBody>
                    <a:bodyPr/>
                    <a:lstStyle/>
                    <a:p>
                      <a:pPr algn="ctr"/>
                      <a:r>
                        <a:rPr lang="en-US" sz="900" dirty="0" smtClean="0"/>
                        <a:t>1.</a:t>
                      </a:r>
                    </a:p>
                  </a:txBody>
                  <a:tcPr/>
                </a:tc>
                <a:tc>
                  <a:txBody>
                    <a:bodyPr/>
                    <a:lstStyle/>
                    <a:p>
                      <a:pPr algn="l"/>
                      <a:r>
                        <a:rPr lang="vi-VN" sz="900" b="0" i="0" kern="1200" dirty="0" smtClean="0">
                          <a:solidFill>
                            <a:schemeClr val="dk1"/>
                          </a:solidFill>
                          <a:effectLst/>
                          <a:latin typeface="+mn-lt"/>
                          <a:ea typeface="+mn-ea"/>
                          <a:cs typeface="+mn-cs"/>
                        </a:rPr>
                        <a:t>Công ty có chính sách hoặc chiến lược thực hiện chế độ làm việc linh hoạt không?</a:t>
                      </a:r>
                      <a:endParaRPr lang="en-US" sz="900" dirty="0"/>
                    </a:p>
                  </a:txBody>
                  <a:tcPr/>
                </a:tc>
                <a:tc>
                  <a:txBody>
                    <a:bodyPr/>
                    <a:lstStyle/>
                    <a:p>
                      <a:pPr algn="ctr"/>
                      <a:r>
                        <a:rPr lang="en-US" sz="900" dirty="0" smtClean="0"/>
                        <a:t>${ans11}</a:t>
                      </a:r>
                      <a:endParaRPr lang="en-US" sz="900" dirty="0"/>
                    </a:p>
                  </a:txBody>
                  <a:tcPr/>
                </a:tc>
                <a:extLst>
                  <a:ext uri="{0D108BD9-81ED-4DB2-BD59-A6C34878D82A}">
                    <a16:rowId xmlns:a16="http://schemas.microsoft.com/office/drawing/2014/main" xmlns="" val="3186345454"/>
                  </a:ext>
                </a:extLst>
              </a:tr>
              <a:tr h="282633">
                <a:tc>
                  <a:txBody>
                    <a:bodyPr/>
                    <a:lstStyle/>
                    <a:p>
                      <a:pPr algn="ctr"/>
                      <a:r>
                        <a:rPr lang="en-US" sz="900" dirty="0" smtClean="0"/>
                        <a:t>2.</a:t>
                      </a:r>
                      <a:endParaRPr lang="en-US" sz="900" dirty="0"/>
                    </a:p>
                  </a:txBody>
                  <a:tcPr/>
                </a:tc>
                <a:tc>
                  <a:txBody>
                    <a:bodyPr/>
                    <a:lstStyle/>
                    <a:p>
                      <a:pPr algn="l"/>
                      <a:r>
                        <a:rPr lang="en-US" sz="900" b="0" i="0" kern="1200" dirty="0" err="1" smtClean="0">
                          <a:solidFill>
                            <a:schemeClr val="dk1"/>
                          </a:solidFill>
                          <a:effectLst/>
                          <a:latin typeface="+mn-lt"/>
                          <a:ea typeface="+mn-ea"/>
                          <a:cs typeface="+mn-cs"/>
                        </a:rPr>
                        <a:t>Công</a:t>
                      </a:r>
                      <a:r>
                        <a:rPr lang="en-US" sz="900" b="0" i="0" kern="1200" dirty="0" smtClean="0">
                          <a:solidFill>
                            <a:schemeClr val="dk1"/>
                          </a:solidFill>
                          <a:effectLst/>
                          <a:latin typeface="+mn-lt"/>
                          <a:ea typeface="+mn-ea"/>
                          <a:cs typeface="+mn-cs"/>
                        </a:rPr>
                        <a:t> ty </a:t>
                      </a:r>
                      <a:r>
                        <a:rPr lang="en-US" sz="900" b="0" i="0" kern="1200" dirty="0" err="1" smtClean="0">
                          <a:solidFill>
                            <a:schemeClr val="dk1"/>
                          </a:solidFill>
                          <a:effectLst/>
                          <a:latin typeface="+mn-lt"/>
                          <a:ea typeface="+mn-ea"/>
                          <a:cs typeface="+mn-cs"/>
                        </a:rPr>
                        <a:t>có</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thực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hiện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các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yêu</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cầu</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pháp</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lý</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liên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quan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tới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hỗ</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trợ</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chăm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sóc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gia</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đình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ví</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dụ</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chế</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độ</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nghỉ</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sinh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chế</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độ</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nghỉ</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chăm</a:t>
                      </a:r>
                      <a:r>
                        <a:rPr lang="en-US" sz="900" b="0" i="0" kern="1200" dirty="0" smtClean="0">
                          <a:solidFill>
                            <a:schemeClr val="dk1"/>
                          </a:solidFill>
                          <a:effectLst/>
                          <a:latin typeface="+mn-lt"/>
                          <a:ea typeface="+mn-ea"/>
                          <a:cs typeface="+mn-cs"/>
                        </a:rPr>
                        <a:t> con </a:t>
                      </a:r>
                      <a:r>
                        <a:rPr lang="en-US" sz="900" b="0" i="0" kern="1200" dirty="0" err="1" smtClean="0">
                          <a:solidFill>
                            <a:schemeClr val="dk1"/>
                          </a:solidFill>
                          <a:effectLst/>
                          <a:latin typeface="+mn-lt"/>
                          <a:ea typeface="+mn-ea"/>
                          <a:cs typeface="+mn-cs"/>
                        </a:rPr>
                        <a:t>đối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với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lao</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động</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nam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chế</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độ</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nghỉ</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chăm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sóc</a:t>
                      </a:r>
                      <a:r>
                        <a:rPr lang="en-US" sz="900" b="0" i="0" kern="1200" dirty="0" smtClean="0">
                          <a:solidFill>
                            <a:schemeClr val="dk1"/>
                          </a:solidFill>
                          <a:effectLst/>
                          <a:latin typeface="+mn-lt"/>
                          <a:ea typeface="+mn-ea"/>
                          <a:cs typeface="+mn-cs"/>
                        </a:rPr>
                        <a:t> con </a:t>
                      </a:r>
                      <a:r>
                        <a:rPr lang="en-US" sz="900" b="0" i="0" kern="1200" dirty="0" err="1" smtClean="0">
                          <a:solidFill>
                            <a:schemeClr val="dk1"/>
                          </a:solidFill>
                          <a:effectLst/>
                          <a:latin typeface="+mn-lt"/>
                          <a:ea typeface="+mn-ea"/>
                          <a:cs typeface="+mn-cs"/>
                        </a:rPr>
                        <a:t>cái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không</a:t>
                      </a:r>
                      <a:r>
                        <a:rPr lang="en-US" sz="900" b="0" i="0" kern="1200" dirty="0" smtClean="0">
                          <a:solidFill>
                            <a:schemeClr val="dk1"/>
                          </a:solidFill>
                          <a:effectLst/>
                          <a:latin typeface="+mn-lt"/>
                          <a:ea typeface="+mn-ea"/>
                          <a:cs typeface="+mn-cs"/>
                        </a:rPr>
                        <a:t>?</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t>${ans12}</a:t>
                      </a:r>
                    </a:p>
                  </a:txBody>
                  <a:tcPr/>
                </a:tc>
                <a:extLst>
                  <a:ext uri="{0D108BD9-81ED-4DB2-BD59-A6C34878D82A}">
                    <a16:rowId xmlns:a16="http://schemas.microsoft.com/office/drawing/2014/main" xmlns="" val="519004163"/>
                  </a:ext>
                </a:extLst>
              </a:tr>
              <a:tr h="308068">
                <a:tc>
                  <a:txBody>
                    <a:bodyPr/>
                    <a:lstStyle/>
                    <a:p>
                      <a:pPr algn="ctr"/>
                      <a:r>
                        <a:rPr lang="en-US" sz="900" dirty="0" smtClean="0"/>
                        <a:t>3.</a:t>
                      </a:r>
                    </a:p>
                  </a:txBody>
                  <a:tcPr/>
                </a:tc>
                <a:tc>
                  <a:txBody>
                    <a:bodyPr/>
                    <a:lstStyle/>
                    <a:p>
                      <a:pPr algn="l"/>
                      <a:r>
                        <a:rPr lang="vi-VN" sz="900" b="0" i="0" kern="1200" dirty="0" smtClean="0">
                          <a:solidFill>
                            <a:schemeClr val="dk1"/>
                          </a:solidFill>
                          <a:effectLst/>
                          <a:latin typeface="+mn-lt"/>
                          <a:ea typeface="+mn-ea"/>
                          <a:cs typeface="+mn-cs"/>
                        </a:rPr>
                        <a:t>Công ty có công nghệ phù hợp áp dụng để cho phép người lao động tiếp cận được chế độ làm việc linh hoạt không?</a:t>
                      </a:r>
                      <a:endParaRPr lang="en-US" sz="900" dirty="0"/>
                    </a:p>
                  </a:txBody>
                  <a:tcPr/>
                </a:tc>
                <a:tc>
                  <a:txBody>
                    <a:bodyPr/>
                    <a:lstStyle/>
                    <a:p>
                      <a:pPr algn="ctr"/>
                      <a:r>
                        <a:rPr lang="en-US" sz="900" dirty="0" smtClean="0"/>
                        <a:t>${ans13}</a:t>
                      </a:r>
                      <a:endParaRPr lang="en-US" sz="900" dirty="0"/>
                    </a:p>
                  </a:txBody>
                  <a:tcPr/>
                </a:tc>
                <a:extLst>
                  <a:ext uri="{0D108BD9-81ED-4DB2-BD59-A6C34878D82A}">
                    <a16:rowId xmlns:a16="http://schemas.microsoft.com/office/drawing/2014/main" xmlns="" val="1442732361"/>
                  </a:ext>
                </a:extLst>
              </a:tr>
              <a:tr h="196043">
                <a:tc>
                  <a:txBody>
                    <a:bodyPr/>
                    <a:lstStyle/>
                    <a:p>
                      <a:pPr algn="ctr"/>
                      <a:r>
                        <a:rPr lang="en-US" sz="900" dirty="0" smtClean="0"/>
                        <a:t>4.</a:t>
                      </a:r>
                      <a:endParaRPr lang="en-US" sz="900" dirty="0"/>
                    </a:p>
                  </a:txBody>
                  <a:tcPr/>
                </a:tc>
                <a:tc>
                  <a:txBody>
                    <a:bodyPr/>
                    <a:lstStyle/>
                    <a:p>
                      <a:pPr algn="l"/>
                      <a:r>
                        <a:rPr lang="vi-VN" sz="900" b="0" i="0" kern="1200" dirty="0" smtClean="0">
                          <a:solidFill>
                            <a:schemeClr val="dk1"/>
                          </a:solidFill>
                          <a:effectLst/>
                          <a:latin typeface="+mn-lt"/>
                          <a:ea typeface="+mn-ea"/>
                          <a:cs typeface="+mn-cs"/>
                        </a:rPr>
                        <a:t>Công ty có cơ sở vật chất dành cho nhân viên nuôi con bằng sữa mẹ, hoặc các dịch vụ hỗ trợ khác, ví dụ chăm sóc trẻ em tại chỗ hay đưa ra các trợ cấp cho việc chăm sóc trẻ không?</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t>${ans14}</a:t>
                      </a:r>
                    </a:p>
                  </a:txBody>
                  <a:tcPr/>
                </a:tc>
                <a:extLst>
                  <a:ext uri="{0D108BD9-81ED-4DB2-BD59-A6C34878D82A}">
                    <a16:rowId xmlns:a16="http://schemas.microsoft.com/office/drawing/2014/main" xmlns="" val="4207618307"/>
                  </a:ext>
                </a:extLst>
              </a:tr>
              <a:tr h="388049">
                <a:tc>
                  <a:txBody>
                    <a:bodyPr/>
                    <a:lstStyle/>
                    <a:p>
                      <a:pPr algn="ctr"/>
                      <a:r>
                        <a:rPr lang="en-US" sz="900" dirty="0" smtClean="0"/>
                        <a:t>5.</a:t>
                      </a:r>
                      <a:endParaRPr lang="en-US" sz="900" dirty="0"/>
                    </a:p>
                  </a:txBody>
                  <a:tcPr/>
                </a:tc>
                <a:tc>
                  <a:txBody>
                    <a:bodyPr/>
                    <a:lstStyle/>
                    <a:p>
                      <a:pPr algn="l"/>
                      <a:r>
                        <a:rPr lang="vi-VN" sz="900" b="0" i="0" kern="1200" dirty="0" smtClean="0">
                          <a:solidFill>
                            <a:schemeClr val="dk1"/>
                          </a:solidFill>
                          <a:effectLst/>
                          <a:latin typeface="+mn-lt"/>
                          <a:ea typeface="+mn-ea"/>
                          <a:cs typeface="+mn-cs"/>
                        </a:rPr>
                        <a:t>Công ty có tư vấn người lao động hoặc thực hiện các khảo sát người lao động nhằm tìm hiểu xem người lao động có tin tưởng rằng họ có thể tiếp cận được với cơ sở vật chất họ cần không?</a:t>
                      </a:r>
                      <a:endParaRPr lang="en-US" sz="900" dirty="0"/>
                    </a:p>
                  </a:txBody>
                  <a:tcPr/>
                </a:tc>
                <a:tc>
                  <a:txBody>
                    <a:bodyPr/>
                    <a:lstStyle/>
                    <a:p>
                      <a:pPr algn="ctr"/>
                      <a:endParaRPr lang="en-US" sz="900" dirty="0" smtClean="0"/>
                    </a:p>
                    <a:p>
                      <a:pPr algn="ctr"/>
                      <a:r>
                        <a:rPr lang="en-US" sz="900" dirty="0" smtClean="0"/>
                        <a:t>${ans15}</a:t>
                      </a:r>
                      <a:endParaRPr lang="en-US" sz="900" dirty="0"/>
                    </a:p>
                  </a:txBody>
                  <a:tcPr/>
                </a:tc>
                <a:extLst>
                  <a:ext uri="{0D108BD9-81ED-4DB2-BD59-A6C34878D82A}">
                    <a16:rowId xmlns:a16="http://schemas.microsoft.com/office/drawing/2014/main" xmlns="" val="2786032661"/>
                  </a:ext>
                </a:extLst>
              </a:tr>
              <a:tr h="308068">
                <a:tc>
                  <a:txBody>
                    <a:bodyPr/>
                    <a:lstStyle/>
                    <a:p>
                      <a:pPr algn="ctr"/>
                      <a:r>
                        <a:rPr lang="en-US" sz="900" dirty="0" smtClean="0"/>
                        <a:t>6.</a:t>
                      </a:r>
                      <a:endParaRPr lang="en-US" sz="900" dirty="0"/>
                    </a:p>
                  </a:txBody>
                  <a:tcPr/>
                </a:tc>
                <a:tc>
                  <a:txBody>
                    <a:bodyPr/>
                    <a:lstStyle/>
                    <a:p>
                      <a:pPr algn="l"/>
                      <a:r>
                        <a:rPr lang="en-US" sz="900" b="0" i="0" kern="1200" dirty="0" err="1" smtClean="0">
                          <a:solidFill>
                            <a:schemeClr val="dk1"/>
                          </a:solidFill>
                          <a:effectLst/>
                          <a:latin typeface="+mn-lt"/>
                          <a:ea typeface="+mn-ea"/>
                          <a:cs typeface="+mn-cs"/>
                        </a:rPr>
                        <a:t>Các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lãnh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đạo</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nam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và</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nữ</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của</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công</a:t>
                      </a:r>
                      <a:r>
                        <a:rPr lang="en-US" sz="900" b="0" i="0" kern="1200" dirty="0" smtClean="0">
                          <a:solidFill>
                            <a:schemeClr val="dk1"/>
                          </a:solidFill>
                          <a:effectLst/>
                          <a:latin typeface="+mn-lt"/>
                          <a:ea typeface="+mn-ea"/>
                          <a:cs typeface="+mn-cs"/>
                        </a:rPr>
                        <a:t> ty </a:t>
                      </a:r>
                      <a:r>
                        <a:rPr lang="en-US" sz="900" b="0" i="0" kern="1200" dirty="0" err="1" smtClean="0">
                          <a:solidFill>
                            <a:schemeClr val="dk1"/>
                          </a:solidFill>
                          <a:effectLst/>
                          <a:latin typeface="+mn-lt"/>
                          <a:ea typeface="+mn-ea"/>
                          <a:cs typeface="+mn-cs"/>
                        </a:rPr>
                        <a:t>có</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thúc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đẩy</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một</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cách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rõ</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rệt</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hoặc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sử</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dụng</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tích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cực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các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cách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thức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làm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việc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linh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hoạt</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tại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công</a:t>
                      </a:r>
                      <a:r>
                        <a:rPr lang="en-US" sz="900" b="0" i="0" kern="1200" dirty="0" smtClean="0">
                          <a:solidFill>
                            <a:schemeClr val="dk1"/>
                          </a:solidFill>
                          <a:effectLst/>
                          <a:latin typeface="+mn-lt"/>
                          <a:ea typeface="+mn-ea"/>
                          <a:cs typeface="+mn-cs"/>
                        </a:rPr>
                        <a:t> ty </a:t>
                      </a:r>
                      <a:r>
                        <a:rPr lang="en-US" sz="900" b="0" i="0" kern="1200" dirty="0" err="1" smtClean="0">
                          <a:solidFill>
                            <a:schemeClr val="dk1"/>
                          </a:solidFill>
                          <a:effectLst/>
                          <a:latin typeface="+mn-lt"/>
                          <a:ea typeface="+mn-ea"/>
                          <a:cs typeface="+mn-cs"/>
                        </a:rPr>
                        <a:t>không</a:t>
                      </a:r>
                      <a:r>
                        <a:rPr lang="en-US" sz="900" b="0" i="0" kern="1200" dirty="0" smtClean="0">
                          <a:solidFill>
                            <a:schemeClr val="dk1"/>
                          </a:solidFill>
                          <a:effectLst/>
                          <a:latin typeface="+mn-lt"/>
                          <a:ea typeface="+mn-ea"/>
                          <a:cs typeface="+mn-cs"/>
                        </a:rPr>
                        <a:t>?</a:t>
                      </a:r>
                      <a:endParaRPr lang="en-US" sz="900" dirty="0"/>
                    </a:p>
                  </a:txBody>
                  <a:tcPr/>
                </a:tc>
                <a:tc>
                  <a:txBody>
                    <a:bodyPr/>
                    <a:lstStyle/>
                    <a:p>
                      <a:pPr algn="ctr"/>
                      <a:r>
                        <a:rPr lang="en-US" sz="900" dirty="0" smtClean="0"/>
                        <a:t>${ans16}</a:t>
                      </a:r>
                      <a:endParaRPr lang="en-US" sz="900" dirty="0"/>
                    </a:p>
                  </a:txBody>
                  <a:tcPr/>
                </a:tc>
                <a:extLst>
                  <a:ext uri="{0D108BD9-81ED-4DB2-BD59-A6C34878D82A}">
                    <a16:rowId xmlns:a16="http://schemas.microsoft.com/office/drawing/2014/main" xmlns="" val="135694584"/>
                  </a:ext>
                </a:extLst>
              </a:tr>
              <a:tr h="308068">
                <a:tc>
                  <a:txBody>
                    <a:bodyPr/>
                    <a:lstStyle/>
                    <a:p>
                      <a:pPr algn="ctr"/>
                      <a:r>
                        <a:rPr lang="en-US" sz="900" dirty="0" smtClean="0"/>
                        <a:t>7.</a:t>
                      </a:r>
                      <a:endParaRPr lang="en-US" sz="900" dirty="0"/>
                    </a:p>
                  </a:txBody>
                  <a:tcPr/>
                </a:tc>
                <a:tc>
                  <a:txBody>
                    <a:bodyPr/>
                    <a:lstStyle/>
                    <a:p>
                      <a:pPr algn="l"/>
                      <a:r>
                        <a:rPr lang="vi-VN" sz="900" b="0" i="0" kern="1200" dirty="0" smtClean="0">
                          <a:solidFill>
                            <a:schemeClr val="dk1"/>
                          </a:solidFill>
                          <a:effectLst/>
                          <a:latin typeface="+mn-lt"/>
                          <a:ea typeface="+mn-ea"/>
                          <a:cs typeface="+mn-cs"/>
                        </a:rPr>
                        <a:t>Công ty có chương trình giữ liên hệ, tái hoà nhập hoặc bất kỳ cách thức tái hoà nhập nào cho nhân viên quay lại làm việc sau khi nghỉ dài không?</a:t>
                      </a:r>
                      <a:endParaRPr lang="en-US" sz="900" dirty="0"/>
                    </a:p>
                  </a:txBody>
                  <a:tcPr/>
                </a:tc>
                <a:tc>
                  <a:txBody>
                    <a:bodyPr/>
                    <a:lstStyle/>
                    <a:p>
                      <a:pPr algn="ctr"/>
                      <a:r>
                        <a:rPr lang="en-US" sz="900" dirty="0" smtClean="0"/>
                        <a:t>${ans17}</a:t>
                      </a:r>
                      <a:endParaRPr lang="en-US" sz="900" dirty="0"/>
                    </a:p>
                  </a:txBody>
                  <a:tcPr/>
                </a:tc>
                <a:extLst>
                  <a:ext uri="{0D108BD9-81ED-4DB2-BD59-A6C34878D82A}">
                    <a16:rowId xmlns:a16="http://schemas.microsoft.com/office/drawing/2014/main" xmlns="" val="237735347"/>
                  </a:ext>
                </a:extLst>
              </a:tr>
              <a:tr h="308068">
                <a:tc>
                  <a:txBody>
                    <a:bodyPr/>
                    <a:lstStyle/>
                    <a:p>
                      <a:pPr algn="ctr"/>
                      <a:r>
                        <a:rPr lang="en-US" sz="900" dirty="0" smtClean="0"/>
                        <a:t>8.</a:t>
                      </a:r>
                      <a:endParaRPr lang="en-US" sz="900" dirty="0"/>
                    </a:p>
                  </a:txBody>
                  <a:tcPr/>
                </a:tc>
                <a:tc>
                  <a:txBody>
                    <a:bodyPr/>
                    <a:lstStyle/>
                    <a:p>
                      <a:pPr algn="l"/>
                      <a:r>
                        <a:rPr lang="vi-VN" sz="900" b="0" i="0" kern="1200" dirty="0" smtClean="0">
                          <a:solidFill>
                            <a:schemeClr val="dk1"/>
                          </a:solidFill>
                          <a:effectLst/>
                          <a:latin typeface="+mn-lt"/>
                          <a:ea typeface="+mn-ea"/>
                          <a:cs typeface="+mn-cs"/>
                        </a:rPr>
                        <a:t>Công ty có đưa ra chế độ nghỉ chăm sóc con cái nhưng vẫn được nhận lương nào khác so với những quy định của luật pháp không?</a:t>
                      </a:r>
                      <a:endParaRPr lang="en-US" sz="900" dirty="0"/>
                    </a:p>
                  </a:txBody>
                  <a:tcPr/>
                </a:tc>
                <a:tc>
                  <a:txBody>
                    <a:bodyPr/>
                    <a:lstStyle/>
                    <a:p>
                      <a:pPr algn="ctr"/>
                      <a:r>
                        <a:rPr lang="en-US" sz="900" dirty="0" smtClean="0"/>
                        <a:t>${ans18}</a:t>
                      </a:r>
                      <a:endParaRPr lang="en-US" sz="900" dirty="0"/>
                    </a:p>
                  </a:txBody>
                  <a:tcPr/>
                </a:tc>
                <a:extLst>
                  <a:ext uri="{0D108BD9-81ED-4DB2-BD59-A6C34878D82A}">
                    <a16:rowId xmlns:a16="http://schemas.microsoft.com/office/drawing/2014/main" xmlns="" val="3289571207"/>
                  </a:ext>
                </a:extLst>
              </a:tr>
              <a:tr h="307009">
                <a:tc>
                  <a:txBody>
                    <a:bodyPr/>
                    <a:lstStyle/>
                    <a:p>
                      <a:pPr algn="ctr"/>
                      <a:r>
                        <a:rPr lang="en-US" sz="900" dirty="0" smtClean="0"/>
                        <a:t>9.</a:t>
                      </a:r>
                      <a:endParaRPr lang="en-US" sz="900" dirty="0"/>
                    </a:p>
                  </a:txBody>
                  <a:tcPr/>
                </a:tc>
                <a:tc>
                  <a:txBody>
                    <a:bodyPr/>
                    <a:lstStyle/>
                    <a:p>
                      <a:pPr algn="l"/>
                      <a:r>
                        <a:rPr lang="en-US" sz="900" b="0" i="0" kern="1200" dirty="0" err="1" smtClean="0">
                          <a:solidFill>
                            <a:schemeClr val="dk1"/>
                          </a:solidFill>
                          <a:effectLst/>
                          <a:latin typeface="+mn-lt"/>
                          <a:ea typeface="+mn-ea"/>
                          <a:cs typeface="+mn-cs"/>
                        </a:rPr>
                        <a:t>Công</a:t>
                      </a:r>
                      <a:r>
                        <a:rPr lang="en-US" sz="900" b="0" i="0" kern="1200" dirty="0" smtClean="0">
                          <a:solidFill>
                            <a:schemeClr val="dk1"/>
                          </a:solidFill>
                          <a:effectLst/>
                          <a:latin typeface="+mn-lt"/>
                          <a:ea typeface="+mn-ea"/>
                          <a:cs typeface="+mn-cs"/>
                        </a:rPr>
                        <a:t> ty </a:t>
                      </a:r>
                      <a:r>
                        <a:rPr lang="en-US" sz="900" b="0" i="0" kern="1200" dirty="0" err="1" smtClean="0">
                          <a:solidFill>
                            <a:schemeClr val="dk1"/>
                          </a:solidFill>
                          <a:effectLst/>
                          <a:latin typeface="+mn-lt"/>
                          <a:ea typeface="+mn-ea"/>
                          <a:cs typeface="+mn-cs"/>
                        </a:rPr>
                        <a:t>có</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truyền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thông</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các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chính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sách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liên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quan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tới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hỗ</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trợ</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chăm</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sóc</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gia</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đình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tới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toàn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bộ</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nhân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viên</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và</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thông</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báo</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cho</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họ</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nếu</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có</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bất</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kỳ</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thay</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đổi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nào</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không</a:t>
                      </a:r>
                      <a:r>
                        <a:rPr lang="en-US" sz="900" b="0" i="0" kern="1200" dirty="0" smtClean="0">
                          <a:solidFill>
                            <a:schemeClr val="dk1"/>
                          </a:solidFill>
                          <a:effectLst/>
                          <a:latin typeface="+mn-lt"/>
                          <a:ea typeface="+mn-ea"/>
                          <a:cs typeface="+mn-cs"/>
                        </a:rPr>
                        <a:t>?</a:t>
                      </a:r>
                      <a:endParaRPr lang="en-US" sz="900" dirty="0"/>
                    </a:p>
                  </a:txBody>
                  <a:tcPr/>
                </a:tc>
                <a:tc>
                  <a:txBody>
                    <a:bodyPr/>
                    <a:lstStyle/>
                    <a:p>
                      <a:pPr algn="ctr"/>
                      <a:r>
                        <a:rPr lang="en-US" sz="900" dirty="0" smtClean="0"/>
                        <a:t>${ans19}</a:t>
                      </a:r>
                      <a:endParaRPr lang="en-US" sz="900" dirty="0"/>
                    </a:p>
                  </a:txBody>
                  <a:tcPr/>
                </a:tc>
                <a:extLst>
                  <a:ext uri="{0D108BD9-81ED-4DB2-BD59-A6C34878D82A}">
                    <a16:rowId xmlns:a16="http://schemas.microsoft.com/office/drawing/2014/main" xmlns="" val="2798028911"/>
                  </a:ext>
                </a:extLst>
              </a:tr>
              <a:tr h="289280">
                <a:tc>
                  <a:txBody>
                    <a:bodyPr/>
                    <a:lstStyle/>
                    <a:p>
                      <a:pPr algn="ctr"/>
                      <a:r>
                        <a:rPr lang="en-US" sz="900" dirty="0" smtClean="0"/>
                        <a:t>10.</a:t>
                      </a:r>
                      <a:endParaRPr lang="en-US" sz="900" dirty="0"/>
                    </a:p>
                  </a:txBody>
                  <a:tcPr/>
                </a:tc>
                <a:tc>
                  <a:txBody>
                    <a:bodyPr/>
                    <a:lstStyle/>
                    <a:p>
                      <a:pPr algn="l"/>
                      <a:r>
                        <a:rPr lang="vi-VN" sz="900" b="0" i="0" kern="1200" dirty="0" smtClean="0">
                          <a:solidFill>
                            <a:schemeClr val="dk1"/>
                          </a:solidFill>
                          <a:effectLst/>
                          <a:latin typeface="+mn-lt"/>
                          <a:ea typeface="+mn-ea"/>
                          <a:cs typeface="+mn-cs"/>
                        </a:rPr>
                        <a:t>Chế độ làm việc linh hoạt có được lồng ghép tại công ty, với việc thừa nhận kết quả đầu ra có giá trị hơn việc hiện diện tại nơi làm việc không?</a:t>
                      </a:r>
                      <a:endParaRPr lang="en-US" sz="900" dirty="0"/>
                    </a:p>
                  </a:txBody>
                  <a:tcPr/>
                </a:tc>
                <a:tc>
                  <a:txBody>
                    <a:bodyPr/>
                    <a:lstStyle/>
                    <a:p>
                      <a:pPr algn="ctr"/>
                      <a:r>
                        <a:rPr lang="en-US" sz="900" dirty="0" smtClean="0"/>
                        <a:t>${ans110}</a:t>
                      </a:r>
                      <a:endParaRPr lang="en-US" sz="900" dirty="0"/>
                    </a:p>
                  </a:txBody>
                  <a:tcPr/>
                </a:tc>
                <a:extLst>
                  <a:ext uri="{0D108BD9-81ED-4DB2-BD59-A6C34878D82A}">
                    <a16:rowId xmlns:a16="http://schemas.microsoft.com/office/drawing/2014/main" xmlns="" val="510577410"/>
                  </a:ext>
                </a:extLst>
              </a:tr>
              <a:tr h="228599">
                <a:tc>
                  <a:txBody>
                    <a:bodyPr/>
                    <a:lstStyle/>
                    <a:p>
                      <a:pPr algn="ctr"/>
                      <a:r>
                        <a:rPr lang="en-US" sz="900" dirty="0" smtClean="0"/>
                        <a:t>11.</a:t>
                      </a:r>
                      <a:endParaRPr lang="en-US" sz="900" dirty="0"/>
                    </a:p>
                  </a:txBody>
                  <a:tcPr/>
                </a:tc>
                <a:tc>
                  <a:txBody>
                    <a:bodyPr/>
                    <a:lstStyle/>
                    <a:p>
                      <a:pPr algn="l"/>
                      <a:r>
                        <a:rPr lang="vi-VN" sz="900" b="0" i="0" kern="1200" dirty="0" smtClean="0">
                          <a:solidFill>
                            <a:schemeClr val="dk1"/>
                          </a:solidFill>
                          <a:effectLst/>
                          <a:latin typeface="+mn-lt"/>
                          <a:ea typeface="+mn-ea"/>
                          <a:cs typeface="+mn-cs"/>
                        </a:rPr>
                        <a:t>Công ty có chương trình phát triển các cá nhân là cha mẹ tại nơi làm việc không? (ví dụ: tập huấn cho các lao động là cha mẹ trở lại công việc sau khi nghỉ chăm sóc con cái hoặc các hội thảo nuôi dạy con)</a:t>
                      </a:r>
                      <a:endParaRPr lang="en-US" sz="900" dirty="0"/>
                    </a:p>
                  </a:txBody>
                  <a:tcPr/>
                </a:tc>
                <a:tc>
                  <a:txBody>
                    <a:bodyPr/>
                    <a:lstStyle/>
                    <a:p>
                      <a:pPr algn="ctr"/>
                      <a:r>
                        <a:rPr lang="en-US" sz="900" dirty="0" smtClean="0"/>
                        <a:t>${ans111}</a:t>
                      </a:r>
                      <a:endParaRPr lang="en-US" sz="900" dirty="0"/>
                    </a:p>
                  </a:txBody>
                  <a:tcPr/>
                </a:tc>
                <a:extLst>
                  <a:ext uri="{0D108BD9-81ED-4DB2-BD59-A6C34878D82A}">
                    <a16:rowId xmlns:a16="http://schemas.microsoft.com/office/drawing/2014/main" xmlns="" val="4264788612"/>
                  </a:ext>
                </a:extLst>
              </a:tr>
            </a:tbl>
          </a:graphicData>
        </a:graphic>
      </p:graphicFrame>
      <p:sp>
        <p:nvSpPr>
          <p:cNvPr id="10" name="TextBox 9"/>
          <p:cNvSpPr txBox="1"/>
          <p:nvPr/>
        </p:nvSpPr>
        <p:spPr>
          <a:xfrm>
            <a:off x="847898" y="2185281"/>
            <a:ext cx="3601755" cy="369332"/>
          </a:xfrm>
          <a:prstGeom prst="rect">
            <a:avLst/>
          </a:prstGeom>
          <a:noFill/>
        </p:spPr>
        <p:txBody>
          <a:bodyPr wrap="none" rtlCol="0">
            <a:spAutoFit/>
          </a:bodyPr>
          <a:lstStyle/>
          <a:p>
            <a:r>
              <a:rPr lang="en-US" b="1" smtClean="0"/>
              <a:t>Lồng ghép chế độ làm việc linh hoạt</a:t>
            </a:r>
            <a:endParaRPr lang="en-US" b="1"/>
          </a:p>
        </p:txBody>
      </p:sp>
    </p:spTree>
    <p:extLst>
      <p:ext uri="{BB962C8B-B14F-4D97-AF65-F5344CB8AC3E}">
        <p14:creationId xmlns:p14="http://schemas.microsoft.com/office/powerpoint/2010/main" val="366875094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013859" y="-5104009"/>
            <a:ext cx="2164282" cy="12192000"/>
          </a:xfrm>
          <a:prstGeom prst="rect">
            <a:avLst/>
          </a:prstGeom>
          <a:noFill/>
        </p:spPr>
      </p:pic>
      <p:sp>
        <p:nvSpPr>
          <p:cNvPr id="9" name="Rectangle 8"/>
          <p:cNvSpPr/>
          <p:nvPr/>
        </p:nvSpPr>
        <p:spPr>
          <a:xfrm>
            <a:off x="315310" y="390331"/>
            <a:ext cx="5118538" cy="830997"/>
          </a:xfrm>
          <a:prstGeom prst="rect">
            <a:avLst/>
          </a:prstGeom>
        </p:spPr>
        <p:txBody>
          <a:bodyPr wrap="square">
            <a:spAutoFit/>
          </a:bodyPr>
          <a:lstStyle/>
          <a:p>
            <a:r>
              <a:rPr lang="en-US" sz="2400" b="1" dirty="0">
                <a:solidFill>
                  <a:schemeClr val="bg1"/>
                </a:solidFill>
              </a:rPr>
              <a:t>PHỤ LỤC 2: BẢNG HỎI NGƯỜI DÙNG ĐÃ THỰC HIỆN </a:t>
            </a:r>
            <a:endParaRPr lang="en-US" sz="2400" b="1" dirty="0">
              <a:solidFill>
                <a:schemeClr val="bg1"/>
              </a:solidFill>
              <a:latin typeface="Segoe UI" panose="020B0502040204020203" pitchFamily="34" charset="0"/>
            </a:endParaRPr>
          </a:p>
        </p:txBody>
      </p:sp>
      <p:sp>
        <p:nvSpPr>
          <p:cNvPr id="10" name="TextBox 9"/>
          <p:cNvSpPr txBox="1"/>
          <p:nvPr/>
        </p:nvSpPr>
        <p:spPr>
          <a:xfrm>
            <a:off x="847898" y="2185281"/>
            <a:ext cx="10690167" cy="646331"/>
          </a:xfrm>
          <a:prstGeom prst="rect">
            <a:avLst/>
          </a:prstGeom>
          <a:noFill/>
        </p:spPr>
        <p:txBody>
          <a:bodyPr wrap="square" rtlCol="0">
            <a:spAutoFit/>
          </a:bodyPr>
          <a:lstStyle/>
          <a:p>
            <a:r>
              <a:rPr lang="en-US" b="1" smtClean="0"/>
              <a:t>Ngăn chặn và giải quyết tình trạng quấy rối và phân biệt đối xử dựa trên giới tính, quấy rối tình dục và bắt nạt, bạo lực gia đình</a:t>
            </a:r>
            <a:endParaRPr lang="en-US" b="1"/>
          </a:p>
        </p:txBody>
      </p:sp>
      <p:graphicFrame>
        <p:nvGraphicFramePr>
          <p:cNvPr id="6" name="Table 5"/>
          <p:cNvGraphicFramePr>
            <a:graphicFrameLocks noGrp="1"/>
          </p:cNvGraphicFramePr>
          <p:nvPr>
            <p:extLst>
              <p:ext uri="{D42A27DB-BD31-4B8C-83A1-F6EECF244321}">
                <p14:modId xmlns:p14="http://schemas.microsoft.com/office/powerpoint/2010/main" val="2434302630"/>
              </p:ext>
            </p:extLst>
          </p:nvPr>
        </p:nvGraphicFramePr>
        <p:xfrm>
          <a:off x="917179" y="2853880"/>
          <a:ext cx="10529446" cy="3688079"/>
        </p:xfrm>
        <a:graphic>
          <a:graphicData uri="http://schemas.openxmlformats.org/drawingml/2006/table">
            <a:tbl>
              <a:tblPr>
                <a:tableStyleId>{9DCAF9ED-07DC-4A11-8D7F-57B35C25682E}</a:tableStyleId>
              </a:tblPr>
              <a:tblGrid>
                <a:gridCol w="503782">
                  <a:extLst>
                    <a:ext uri="{9D8B030D-6E8A-4147-A177-3AD203B41FA5}">
                      <a16:colId xmlns:a16="http://schemas.microsoft.com/office/drawing/2014/main" xmlns="" val="1718664742"/>
                    </a:ext>
                  </a:extLst>
                </a:gridCol>
                <a:gridCol w="9168834">
                  <a:extLst>
                    <a:ext uri="{9D8B030D-6E8A-4147-A177-3AD203B41FA5}">
                      <a16:colId xmlns:a16="http://schemas.microsoft.com/office/drawing/2014/main" xmlns="" val="1762022080"/>
                    </a:ext>
                  </a:extLst>
                </a:gridCol>
                <a:gridCol w="856830">
                  <a:extLst>
                    <a:ext uri="{9D8B030D-6E8A-4147-A177-3AD203B41FA5}">
                      <a16:colId xmlns:a16="http://schemas.microsoft.com/office/drawing/2014/main" xmlns="" val="1298492744"/>
                    </a:ext>
                  </a:extLst>
                </a:gridCol>
              </a:tblGrid>
              <a:tr h="335280">
                <a:tc>
                  <a:txBody>
                    <a:bodyPr/>
                    <a:lstStyle/>
                    <a:p>
                      <a:pPr algn="ctr"/>
                      <a:r>
                        <a:rPr lang="en-US" sz="900" dirty="0" smtClean="0"/>
                        <a:t>1.</a:t>
                      </a:r>
                    </a:p>
                  </a:txBody>
                  <a:tcPr/>
                </a:tc>
                <a:tc>
                  <a:txBody>
                    <a:bodyPr/>
                    <a:lstStyle/>
                    <a:p>
                      <a:pPr algn="just"/>
                      <a:r>
                        <a:rPr lang="vi-VN" sz="900" b="0" i="0" kern="1200" dirty="0" smtClean="0">
                          <a:solidFill>
                            <a:schemeClr val="dk1"/>
                          </a:solidFill>
                          <a:effectLst/>
                          <a:latin typeface="+mn-lt"/>
                          <a:ea typeface="+mn-ea"/>
                          <a:cs typeface="+mn-cs"/>
                        </a:rPr>
                        <a:t>Công ty có chính sách và/hoặc chiến lược về chống quấy rối và phân biệt đối xử dựa trên giới tính, chống quấy rối tình dục và bắt nạt với một quy trình khiếu nại chính thức không?</a:t>
                      </a:r>
                      <a:endParaRPr lang="en-US" sz="900" dirty="0"/>
                    </a:p>
                  </a:txBody>
                  <a:tcPr/>
                </a:tc>
                <a:tc>
                  <a:txBody>
                    <a:bodyPr/>
                    <a:lstStyle/>
                    <a:p>
                      <a:pPr algn="ctr"/>
                      <a:r>
                        <a:rPr lang="en-US" sz="900" dirty="0" smtClean="0"/>
                        <a:t>${ans21}</a:t>
                      </a:r>
                      <a:endParaRPr lang="en-US" sz="900" dirty="0"/>
                    </a:p>
                  </a:txBody>
                  <a:tcPr/>
                </a:tc>
                <a:extLst>
                  <a:ext uri="{0D108BD9-81ED-4DB2-BD59-A6C34878D82A}">
                    <a16:rowId xmlns:a16="http://schemas.microsoft.com/office/drawing/2014/main" xmlns="" val="3186345454"/>
                  </a:ext>
                </a:extLst>
              </a:tr>
              <a:tr h="196043">
                <a:tc>
                  <a:txBody>
                    <a:bodyPr/>
                    <a:lstStyle/>
                    <a:p>
                      <a:pPr algn="ctr"/>
                      <a:r>
                        <a:rPr lang="en-US" sz="900" dirty="0" smtClean="0"/>
                        <a:t>2.</a:t>
                      </a:r>
                      <a:endParaRPr lang="en-US" sz="900" dirty="0"/>
                    </a:p>
                  </a:txBody>
                  <a:tcPr/>
                </a:tc>
                <a:tc>
                  <a:txBody>
                    <a:bodyPr/>
                    <a:lstStyle/>
                    <a:p>
                      <a:pPr algn="just"/>
                      <a:r>
                        <a:rPr lang="vi-VN" sz="900" b="0" i="0" kern="1200" dirty="0" smtClean="0">
                          <a:solidFill>
                            <a:schemeClr val="dk1"/>
                          </a:solidFill>
                          <a:effectLst/>
                          <a:latin typeface="+mn-lt"/>
                          <a:ea typeface="+mn-ea"/>
                          <a:cs typeface="+mn-cs"/>
                        </a:rPr>
                        <a:t>Công ty có chính sách hoặc chiến lược hỗ trợ người lao động là nạn nhân của bạo lực gia đình không?</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t>${ans22}</a:t>
                      </a:r>
                    </a:p>
                  </a:txBody>
                  <a:tcPr/>
                </a:tc>
                <a:extLst>
                  <a:ext uri="{0D108BD9-81ED-4DB2-BD59-A6C34878D82A}">
                    <a16:rowId xmlns:a16="http://schemas.microsoft.com/office/drawing/2014/main" xmlns="" val="519004163"/>
                  </a:ext>
                </a:extLst>
              </a:tr>
              <a:tr h="308068">
                <a:tc>
                  <a:txBody>
                    <a:bodyPr/>
                    <a:lstStyle/>
                    <a:p>
                      <a:pPr algn="ctr"/>
                      <a:r>
                        <a:rPr lang="en-US" sz="900" dirty="0" smtClean="0"/>
                        <a:t>3.</a:t>
                      </a:r>
                    </a:p>
                  </a:txBody>
                  <a:tcPr/>
                </a:tc>
                <a:tc>
                  <a:txBody>
                    <a:bodyPr/>
                    <a:lstStyle/>
                    <a:p>
                      <a:pPr algn="just"/>
                      <a:r>
                        <a:rPr lang="vi-VN" sz="900" b="0" i="0" kern="1200" dirty="0" smtClean="0">
                          <a:solidFill>
                            <a:schemeClr val="dk1"/>
                          </a:solidFill>
                          <a:effectLst/>
                          <a:latin typeface="+mn-lt"/>
                          <a:ea typeface="+mn-ea"/>
                          <a:cs typeface="+mn-cs"/>
                        </a:rPr>
                        <a:t>Công ty có đào tạo cho người lao động về phòng chống quấy rối và phân biệt đối xử dựa trên giới tính, quấy rối tình dục và bắt nạt tại thời điểm họ mới vào công ty và ít nhất mỗi năm một lần không?</a:t>
                      </a:r>
                      <a:endParaRPr lang="en-US" sz="900" dirty="0"/>
                    </a:p>
                  </a:txBody>
                  <a:tcPr/>
                </a:tc>
                <a:tc>
                  <a:txBody>
                    <a:bodyPr/>
                    <a:lstStyle/>
                    <a:p>
                      <a:pPr algn="ctr"/>
                      <a:r>
                        <a:rPr lang="en-US" sz="900" dirty="0" smtClean="0"/>
                        <a:t>${ans23}</a:t>
                      </a:r>
                      <a:endParaRPr lang="en-US" sz="900" dirty="0"/>
                    </a:p>
                  </a:txBody>
                  <a:tcPr/>
                </a:tc>
                <a:extLst>
                  <a:ext uri="{0D108BD9-81ED-4DB2-BD59-A6C34878D82A}">
                    <a16:rowId xmlns:a16="http://schemas.microsoft.com/office/drawing/2014/main" xmlns="" val="1442732361"/>
                  </a:ext>
                </a:extLst>
              </a:tr>
              <a:tr h="196043">
                <a:tc>
                  <a:txBody>
                    <a:bodyPr/>
                    <a:lstStyle/>
                    <a:p>
                      <a:pPr algn="ctr"/>
                      <a:r>
                        <a:rPr lang="en-US" sz="900" dirty="0" smtClean="0"/>
                        <a:t>4.</a:t>
                      </a:r>
                      <a:endParaRPr lang="en-US" sz="900" dirty="0"/>
                    </a:p>
                  </a:txBody>
                  <a:tcPr/>
                </a:tc>
                <a:tc>
                  <a:txBody>
                    <a:bodyPr/>
                    <a:lstStyle/>
                    <a:p>
                      <a:pPr algn="just"/>
                      <a:r>
                        <a:rPr lang="vi-VN" sz="900" b="0" i="0" kern="1200" dirty="0" smtClean="0">
                          <a:solidFill>
                            <a:schemeClr val="dk1"/>
                          </a:solidFill>
                          <a:effectLst/>
                          <a:latin typeface="+mn-lt"/>
                          <a:ea typeface="+mn-ea"/>
                          <a:cs typeface="+mn-cs"/>
                        </a:rPr>
                        <a:t>Công ty có truyền thông tới người lao động và các bên liên quan khác về lý do tại sao bạo lực gia đình là một vấn đề tại nơi làm việc không?</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t>${ans24}</a:t>
                      </a:r>
                    </a:p>
                  </a:txBody>
                  <a:tcPr/>
                </a:tc>
                <a:extLst>
                  <a:ext uri="{0D108BD9-81ED-4DB2-BD59-A6C34878D82A}">
                    <a16:rowId xmlns:a16="http://schemas.microsoft.com/office/drawing/2014/main" xmlns="" val="4207618307"/>
                  </a:ext>
                </a:extLst>
              </a:tr>
              <a:tr h="644142">
                <a:tc>
                  <a:txBody>
                    <a:bodyPr/>
                    <a:lstStyle/>
                    <a:p>
                      <a:pPr algn="ctr"/>
                      <a:r>
                        <a:rPr lang="en-US" sz="900" dirty="0" smtClean="0"/>
                        <a:t>5.</a:t>
                      </a:r>
                      <a:endParaRPr lang="en-US" sz="900" dirty="0"/>
                    </a:p>
                  </a:txBody>
                  <a:tcPr/>
                </a:tc>
                <a:tc>
                  <a:txBody>
                    <a:bodyPr/>
                    <a:lstStyle/>
                    <a:p>
                      <a:pPr algn="just"/>
                      <a:r>
                        <a:rPr lang="vi-VN" sz="900" b="0" i="0" kern="1200" dirty="0" smtClean="0">
                          <a:solidFill>
                            <a:schemeClr val="dk1"/>
                          </a:solidFill>
                          <a:effectLst/>
                          <a:latin typeface="+mn-lt"/>
                          <a:ea typeface="+mn-ea"/>
                          <a:cs typeface="+mn-cs"/>
                        </a:rPr>
                        <a:t>Công ty có ít nhất một trong các cơ chế sau đây không? Vui lòng chọn tất cả các phương án phù hợp.</a:t>
                      </a:r>
                      <a:endParaRPr lang="en-US" sz="900" b="0" i="0" kern="1200" dirty="0" smtClean="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smtClean="0"/>
                        <a:t>   ${ans251} </a:t>
                      </a:r>
                      <a:r>
                        <a:rPr lang="en-US" sz="900" b="0" i="0" kern="1200" dirty="0" err="1" smtClean="0">
                          <a:solidFill>
                            <a:schemeClr val="dk1"/>
                          </a:solidFill>
                          <a:effectLst/>
                          <a:latin typeface="+mn-lt"/>
                          <a:ea typeface="+mn-ea"/>
                          <a:cs typeface="+mn-cs"/>
                        </a:rPr>
                        <a:t>Quy</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trình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khiếu</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nại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bí</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mật</a:t>
                      </a:r>
                      <a:endParaRPr lang="en-US" sz="900" b="0" i="0" kern="1200" dirty="0" smtClean="0">
                        <a:solidFill>
                          <a:schemeClr val="dk1"/>
                        </a:solidFill>
                        <a:effectLst/>
                        <a:latin typeface="+mn-lt"/>
                        <a:ea typeface="+mn-ea"/>
                        <a:cs typeface="+mn-cs"/>
                      </a:endParaRPr>
                    </a:p>
                    <a:p>
                      <a:pPr algn="just"/>
                      <a:r>
                        <a:rPr lang="en-US" sz="900" b="0" i="0" kern="1200" baseline="0" dirty="0" smtClean="0">
                          <a:solidFill>
                            <a:schemeClr val="dk1"/>
                          </a:solidFill>
                          <a:effectLst/>
                          <a:latin typeface="+mn-lt"/>
                          <a:ea typeface="+mn-ea"/>
                          <a:cs typeface="+mn-cs"/>
                        </a:rPr>
                        <a:t>   </a:t>
                      </a:r>
                      <a:r>
                        <a:rPr lang="en-US" sz="900" dirty="0" smtClean="0"/>
                        <a:t>${ans252} </a:t>
                      </a:r>
                      <a:r>
                        <a:rPr lang="en-US" sz="900" b="0" i="0" kern="1200" dirty="0" err="1" smtClean="0">
                          <a:solidFill>
                            <a:schemeClr val="dk1"/>
                          </a:solidFill>
                          <a:effectLst/>
                          <a:latin typeface="+mn-lt"/>
                          <a:ea typeface="+mn-ea"/>
                          <a:cs typeface="+mn-cs"/>
                        </a:rPr>
                        <a:t>Quy</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trình</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giải</a:t>
                      </a:r>
                      <a:r>
                        <a:rPr lang="en-US" sz="900" b="0" i="0" kern="1200" dirty="0" smtClean="0">
                          <a:solidFill>
                            <a:schemeClr val="dk1"/>
                          </a:solidFill>
                          <a:effectLst/>
                          <a:latin typeface="+mn-lt"/>
                          <a:ea typeface="+mn-ea"/>
                          <a:cs typeface="+mn-cs"/>
                        </a:rPr>
                        <a:t> </a:t>
                      </a:r>
                      <a:r>
                        <a:rPr lang="en-US" sz="900" b="0" i="0" kern="1200" dirty="0" err="1" smtClean="0">
                          <a:solidFill>
                            <a:schemeClr val="dk1"/>
                          </a:solidFill>
                          <a:effectLst/>
                          <a:latin typeface="+mn-lt"/>
                          <a:ea typeface="+mn-ea"/>
                          <a:cs typeface="+mn-cs"/>
                        </a:rPr>
                        <a:t>quyết</a:t>
                      </a:r>
                      <a:r>
                        <a:rPr lang="en-US" sz="900" b="0" i="0" kern="1200" dirty="0" smtClean="0">
                          <a:solidFill>
                            <a:schemeClr val="dk1"/>
                          </a:solidFill>
                          <a:effectLst/>
                          <a:latin typeface="+mn-lt"/>
                          <a:ea typeface="+mn-ea"/>
                          <a:cs typeface="+mn-cs"/>
                        </a:rPr>
                        <a:t> </a:t>
                      </a:r>
                    </a:p>
                    <a:p>
                      <a:pPr algn="just"/>
                      <a:r>
                        <a:rPr lang="en-US" sz="900" b="0" i="0" kern="1200" baseline="0" dirty="0" smtClean="0">
                          <a:solidFill>
                            <a:schemeClr val="dk1"/>
                          </a:solidFill>
                          <a:effectLst/>
                          <a:latin typeface="+mn-lt"/>
                          <a:ea typeface="+mn-ea"/>
                          <a:cs typeface="+mn-cs"/>
                        </a:rPr>
                        <a:t>   </a:t>
                      </a:r>
                      <a:r>
                        <a:rPr lang="en-US" sz="900" dirty="0" smtClean="0"/>
                        <a:t>${ans253} </a:t>
                      </a:r>
                      <a:r>
                        <a:rPr lang="vi-VN" sz="900" b="0" i="0" kern="1200" dirty="0" smtClean="0">
                          <a:solidFill>
                            <a:schemeClr val="dk1"/>
                          </a:solidFill>
                          <a:effectLst/>
                          <a:latin typeface="+mn-lt"/>
                          <a:ea typeface="+mn-ea"/>
                          <a:cs typeface="+mn-cs"/>
                        </a:rPr>
                        <a:t>Cơ chế đo lường trách nhiệm</a:t>
                      </a:r>
                      <a:endParaRPr lang="en-US" sz="900" b="0" i="0" kern="1200" dirty="0" smtClean="0">
                        <a:solidFill>
                          <a:schemeClr val="dk1"/>
                        </a:solidFill>
                        <a:effectLst/>
                        <a:latin typeface="+mn-lt"/>
                        <a:ea typeface="+mn-ea"/>
                        <a:cs typeface="+mn-cs"/>
                      </a:endParaRPr>
                    </a:p>
                    <a:p>
                      <a:pPr algn="just"/>
                      <a:r>
                        <a:rPr lang="en-US" sz="900" b="0" i="0" kern="1200" dirty="0" smtClean="0">
                          <a:solidFill>
                            <a:schemeClr val="dk1"/>
                          </a:solidFill>
                          <a:effectLst/>
                          <a:latin typeface="+mn-lt"/>
                          <a:ea typeface="+mn-ea"/>
                          <a:cs typeface="+mn-cs"/>
                        </a:rPr>
                        <a:t>   </a:t>
                      </a:r>
                      <a:r>
                        <a:rPr lang="en-US" sz="900" dirty="0" smtClean="0"/>
                        <a:t>${ans254} </a:t>
                      </a:r>
                      <a:r>
                        <a:rPr lang="vi-VN" sz="900" b="0" i="0" kern="1200" dirty="0" smtClean="0">
                          <a:solidFill>
                            <a:schemeClr val="dk1"/>
                          </a:solidFill>
                          <a:effectLst/>
                          <a:latin typeface="+mn-lt"/>
                          <a:ea typeface="+mn-ea"/>
                          <a:cs typeface="+mn-cs"/>
                        </a:rPr>
                        <a:t>Cơ chế phòng ngừa trả đũ</a:t>
                      </a:r>
                      <a:r>
                        <a:rPr lang="en-US" sz="900" b="0" i="0" kern="1200" dirty="0" smtClean="0">
                          <a:solidFill>
                            <a:schemeClr val="dk1"/>
                          </a:solidFill>
                          <a:effectLst/>
                          <a:latin typeface="+mn-lt"/>
                          <a:ea typeface="+mn-ea"/>
                          <a:cs typeface="+mn-cs"/>
                        </a:rPr>
                        <a:t>a</a:t>
                      </a:r>
                      <a:endParaRPr lang="en-US" sz="900" dirty="0"/>
                    </a:p>
                  </a:txBody>
                  <a:tcPr/>
                </a:tc>
                <a:tc>
                  <a:txBody>
                    <a:bodyPr/>
                    <a:lstStyle/>
                    <a:p>
                      <a:pPr algn="ctr"/>
                      <a:endParaRPr lang="en-US" sz="900" dirty="0" smtClean="0"/>
                    </a:p>
                    <a:p>
                      <a:pPr algn="ctr"/>
                      <a:r>
                        <a:rPr lang="en-US" sz="900" dirty="0" smtClean="0"/>
                        <a:t>${ans25}</a:t>
                      </a:r>
                      <a:endParaRPr lang="en-US" sz="900" dirty="0"/>
                    </a:p>
                  </a:txBody>
                  <a:tcPr/>
                </a:tc>
                <a:extLst>
                  <a:ext uri="{0D108BD9-81ED-4DB2-BD59-A6C34878D82A}">
                    <a16:rowId xmlns:a16="http://schemas.microsoft.com/office/drawing/2014/main" xmlns="" val="2786032661"/>
                  </a:ext>
                </a:extLst>
              </a:tr>
              <a:tr h="308068">
                <a:tc>
                  <a:txBody>
                    <a:bodyPr/>
                    <a:lstStyle/>
                    <a:p>
                      <a:pPr algn="ctr"/>
                      <a:r>
                        <a:rPr lang="en-US" sz="900" dirty="0" smtClean="0"/>
                        <a:t>6.</a:t>
                      </a:r>
                      <a:endParaRPr lang="en-US" sz="900" dirty="0"/>
                    </a:p>
                  </a:txBody>
                  <a:tcPr/>
                </a:tc>
                <a:tc>
                  <a:txBody>
                    <a:bodyPr/>
                    <a:lstStyle/>
                    <a:p>
                      <a:pPr algn="just"/>
                      <a:r>
                        <a:rPr lang="vi-VN" sz="900" b="0" i="0" kern="1200" dirty="0" smtClean="0">
                          <a:solidFill>
                            <a:schemeClr val="dk1"/>
                          </a:solidFill>
                          <a:effectLst/>
                          <a:latin typeface="+mn-lt"/>
                          <a:ea typeface="+mn-ea"/>
                          <a:cs typeface="+mn-cs"/>
                        </a:rPr>
                        <a:t>Lãnh đạo công ty có chịu trách nhiệm về việc đảm bảo người lao động dưới quyền hoàn thành khóa đào tạo về quấy rối và phân biệt đối xử dựa trên giới tính, quấy rối tình dục và bắt nạt theo đúng chính sách không?</a:t>
                      </a:r>
                      <a:endParaRPr lang="en-US" sz="900" dirty="0"/>
                    </a:p>
                  </a:txBody>
                  <a:tcPr/>
                </a:tc>
                <a:tc>
                  <a:txBody>
                    <a:bodyPr/>
                    <a:lstStyle/>
                    <a:p>
                      <a:pPr algn="ctr"/>
                      <a:r>
                        <a:rPr lang="en-US" sz="900" dirty="0" smtClean="0"/>
                        <a:t>${ans26}</a:t>
                      </a:r>
                      <a:endParaRPr lang="en-US" sz="900" dirty="0"/>
                    </a:p>
                  </a:txBody>
                  <a:tcPr/>
                </a:tc>
                <a:extLst>
                  <a:ext uri="{0D108BD9-81ED-4DB2-BD59-A6C34878D82A}">
                    <a16:rowId xmlns:a16="http://schemas.microsoft.com/office/drawing/2014/main" xmlns="" val="135694584"/>
                  </a:ext>
                </a:extLst>
              </a:tr>
              <a:tr h="308068">
                <a:tc>
                  <a:txBody>
                    <a:bodyPr/>
                    <a:lstStyle/>
                    <a:p>
                      <a:pPr algn="ctr"/>
                      <a:r>
                        <a:rPr lang="en-US" sz="900" dirty="0" smtClean="0"/>
                        <a:t>7.</a:t>
                      </a:r>
                      <a:endParaRPr lang="en-US" sz="900" dirty="0"/>
                    </a:p>
                  </a:txBody>
                  <a:tcPr/>
                </a:tc>
                <a:tc>
                  <a:txBody>
                    <a:bodyPr/>
                    <a:lstStyle/>
                    <a:p>
                      <a:pPr algn="just"/>
                      <a:r>
                        <a:rPr lang="vi-VN" sz="900" b="0" i="0" kern="1200" dirty="0" smtClean="0">
                          <a:solidFill>
                            <a:schemeClr val="dk1"/>
                          </a:solidFill>
                          <a:effectLst/>
                          <a:latin typeface="+mn-lt"/>
                          <a:ea typeface="+mn-ea"/>
                          <a:cs typeface="+mn-cs"/>
                        </a:rPr>
                        <a:t>Công ty đã từng tiến hành phân tích thông tin (được thu thập từ các cuộc tham vấn, khảo sát, v.v.) về sự quan ngại của người lao động đối với vấn đề quấy rối và phân biệt đối xử dựa trên giới tính, quấy rối tình dục và bắt nạt tại nơi làm việc chưa?</a:t>
                      </a:r>
                      <a:endParaRPr lang="en-US" sz="900" dirty="0"/>
                    </a:p>
                  </a:txBody>
                  <a:tcPr/>
                </a:tc>
                <a:tc>
                  <a:txBody>
                    <a:bodyPr/>
                    <a:lstStyle/>
                    <a:p>
                      <a:pPr algn="ctr"/>
                      <a:r>
                        <a:rPr lang="en-US" sz="900" dirty="0" smtClean="0"/>
                        <a:t>${ans27}</a:t>
                      </a:r>
                      <a:endParaRPr lang="en-US" sz="900" dirty="0"/>
                    </a:p>
                  </a:txBody>
                  <a:tcPr/>
                </a:tc>
                <a:extLst>
                  <a:ext uri="{0D108BD9-81ED-4DB2-BD59-A6C34878D82A}">
                    <a16:rowId xmlns:a16="http://schemas.microsoft.com/office/drawing/2014/main" xmlns="" val="237735347"/>
                  </a:ext>
                </a:extLst>
              </a:tr>
              <a:tr h="308068">
                <a:tc>
                  <a:txBody>
                    <a:bodyPr/>
                    <a:lstStyle/>
                    <a:p>
                      <a:pPr algn="ctr"/>
                      <a:r>
                        <a:rPr lang="en-US" sz="900" dirty="0" smtClean="0"/>
                        <a:t>8.</a:t>
                      </a:r>
                      <a:endParaRPr lang="en-US" sz="900" dirty="0"/>
                    </a:p>
                  </a:txBody>
                  <a:tcPr/>
                </a:tc>
                <a:tc>
                  <a:txBody>
                    <a:bodyPr/>
                    <a:lstStyle/>
                    <a:p>
                      <a:pPr algn="just"/>
                      <a:r>
                        <a:rPr lang="vi-VN" sz="900" b="0" i="0" kern="1200" dirty="0" smtClean="0">
                          <a:solidFill>
                            <a:schemeClr val="dk1"/>
                          </a:solidFill>
                          <a:effectLst/>
                          <a:latin typeface="+mn-lt"/>
                          <a:ea typeface="+mn-ea"/>
                          <a:cs typeface="+mn-cs"/>
                        </a:rPr>
                        <a:t>Các dữ liệu từ việc thực hiện khảo sát, thảo luận nhóm và tham vấn khác của Công ty có xác nhận rằng người lao động nhận thấy các chính sách và thủ tục liên quan đến quấy rối và phân biệt đối xử dựa trên giới tính, quấy rối tình dục và bắt nạt là dễ tiếp cận và hiệu quả không?</a:t>
                      </a:r>
                      <a:endParaRPr lang="en-US" sz="900" dirty="0"/>
                    </a:p>
                  </a:txBody>
                  <a:tcPr/>
                </a:tc>
                <a:tc>
                  <a:txBody>
                    <a:bodyPr/>
                    <a:lstStyle/>
                    <a:p>
                      <a:pPr algn="ctr"/>
                      <a:r>
                        <a:rPr lang="en-US" sz="900" dirty="0" smtClean="0"/>
                        <a:t>${ans28}</a:t>
                      </a:r>
                      <a:endParaRPr lang="en-US" sz="900" dirty="0"/>
                    </a:p>
                  </a:txBody>
                  <a:tcPr/>
                </a:tc>
                <a:extLst>
                  <a:ext uri="{0D108BD9-81ED-4DB2-BD59-A6C34878D82A}">
                    <a16:rowId xmlns:a16="http://schemas.microsoft.com/office/drawing/2014/main" xmlns="" val="3289571207"/>
                  </a:ext>
                </a:extLst>
              </a:tr>
              <a:tr h="396239">
                <a:tc>
                  <a:txBody>
                    <a:bodyPr/>
                    <a:lstStyle/>
                    <a:p>
                      <a:pPr algn="ctr"/>
                      <a:r>
                        <a:rPr lang="en-US" sz="900" dirty="0" smtClean="0"/>
                        <a:t>9.</a:t>
                      </a:r>
                      <a:endParaRPr lang="en-US" sz="900" dirty="0"/>
                    </a:p>
                  </a:txBody>
                  <a:tcPr/>
                </a:tc>
                <a:tc>
                  <a:txBody>
                    <a:bodyPr/>
                    <a:lstStyle/>
                    <a:p>
                      <a:pPr algn="just"/>
                      <a:r>
                        <a:rPr lang="vi-VN" sz="900" b="0" i="0" kern="1200" dirty="0" smtClean="0">
                          <a:solidFill>
                            <a:schemeClr val="dk1"/>
                          </a:solidFill>
                          <a:effectLst/>
                          <a:latin typeface="+mn-lt"/>
                          <a:ea typeface="+mn-ea"/>
                          <a:cs typeface="+mn-cs"/>
                        </a:rPr>
                        <a:t>Công ty có chế độ cho người lao động là nạn nhân của bạo lực gia đình được hưởng thêm ngày nghỉ phép có trả lương không?</a:t>
                      </a:r>
                      <a:endParaRPr lang="en-US" sz="900" dirty="0"/>
                    </a:p>
                  </a:txBody>
                  <a:tcPr/>
                </a:tc>
                <a:tc>
                  <a:txBody>
                    <a:bodyPr/>
                    <a:lstStyle/>
                    <a:p>
                      <a:pPr algn="ctr"/>
                      <a:r>
                        <a:rPr lang="en-US" sz="900" dirty="0" smtClean="0"/>
                        <a:t>${ans29}</a:t>
                      </a:r>
                      <a:endParaRPr lang="en-US" sz="900" dirty="0"/>
                    </a:p>
                  </a:txBody>
                  <a:tcPr/>
                </a:tc>
                <a:extLst>
                  <a:ext uri="{0D108BD9-81ED-4DB2-BD59-A6C34878D82A}">
                    <a16:rowId xmlns:a16="http://schemas.microsoft.com/office/drawing/2014/main" xmlns="" val="2798028911"/>
                  </a:ext>
                </a:extLst>
              </a:tr>
              <a:tr h="228599">
                <a:tc>
                  <a:txBody>
                    <a:bodyPr/>
                    <a:lstStyle/>
                    <a:p>
                      <a:pPr algn="ctr"/>
                      <a:r>
                        <a:rPr lang="en-US" sz="900" dirty="0" smtClean="0"/>
                        <a:t>10.</a:t>
                      </a:r>
                      <a:endParaRPr lang="en-US" sz="900" dirty="0"/>
                    </a:p>
                  </a:txBody>
                  <a:tcPr/>
                </a:tc>
                <a:tc>
                  <a:txBody>
                    <a:bodyPr/>
                    <a:lstStyle/>
                    <a:p>
                      <a:pPr algn="just"/>
                      <a:r>
                        <a:rPr lang="vi-VN" sz="900" b="0" i="0" kern="1200" dirty="0" smtClean="0">
                          <a:solidFill>
                            <a:schemeClr val="dk1"/>
                          </a:solidFill>
                          <a:effectLst/>
                          <a:latin typeface="+mn-lt"/>
                          <a:ea typeface="+mn-ea"/>
                          <a:cs typeface="+mn-cs"/>
                        </a:rPr>
                        <a:t>Các chính sách của Công ty có hướng dẫn về cách giải quyết đối với hành vi của người lao động là thủ phạm của bạo lực gia đình không?</a:t>
                      </a:r>
                    </a:p>
                  </a:txBody>
                  <a:tcPr/>
                </a:tc>
                <a:tc>
                  <a:txBody>
                    <a:bodyPr/>
                    <a:lstStyle/>
                    <a:p>
                      <a:pPr algn="ctr"/>
                      <a:r>
                        <a:rPr lang="en-US" sz="900" dirty="0" smtClean="0"/>
                        <a:t>${ans210}</a:t>
                      </a:r>
                      <a:endParaRPr lang="en-US" sz="900" dirty="0"/>
                    </a:p>
                  </a:txBody>
                  <a:tcPr/>
                </a:tc>
                <a:extLst>
                  <a:ext uri="{0D108BD9-81ED-4DB2-BD59-A6C34878D82A}">
                    <a16:rowId xmlns:a16="http://schemas.microsoft.com/office/drawing/2014/main" xmlns="" val="510577410"/>
                  </a:ext>
                </a:extLst>
              </a:tr>
            </a:tbl>
          </a:graphicData>
        </a:graphic>
      </p:graphicFrame>
    </p:spTree>
    <p:extLst>
      <p:ext uri="{BB962C8B-B14F-4D97-AF65-F5344CB8AC3E}">
        <p14:creationId xmlns:p14="http://schemas.microsoft.com/office/powerpoint/2010/main" val="6396424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a:off x="6037945" y="1718639"/>
            <a:ext cx="0" cy="14131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985829" y="6139543"/>
            <a:ext cx="1778115" cy="369332"/>
          </a:xfrm>
          <a:prstGeom prst="rect">
            <a:avLst/>
          </a:prstGeom>
          <a:noFill/>
        </p:spPr>
        <p:txBody>
          <a:bodyPr wrap="none" rtlCol="0">
            <a:spAutoFit/>
          </a:bodyPr>
          <a:lstStyle/>
          <a:p>
            <a:r>
              <a:rPr lang="en-US" dirty="0">
                <a:solidFill>
                  <a:schemeClr val="tx1">
                    <a:lumMod val="95000"/>
                    <a:lumOff val="5000"/>
                  </a:schemeClr>
                </a:solidFill>
                <a:hlinkClick r:id="rId3"/>
              </a:rPr>
              <a:t>www.vbcwe.com</a:t>
            </a:r>
            <a:endParaRPr lang="en-US" dirty="0">
              <a:solidFill>
                <a:schemeClr val="tx1">
                  <a:lumMod val="95000"/>
                  <a:lumOff val="5000"/>
                </a:schemeClr>
              </a:solidFill>
            </a:endParaRPr>
          </a:p>
        </p:txBody>
      </p:sp>
      <p:pic>
        <p:nvPicPr>
          <p:cNvPr id="6" name="Picture 5">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3385" y="5918919"/>
            <a:ext cx="477862" cy="477862"/>
          </a:xfrm>
          <a:prstGeom prst="rect">
            <a:avLst/>
          </a:prstGeom>
          <a:noFill/>
          <a:ln>
            <a:noFill/>
          </a:ln>
        </p:spPr>
      </p:pic>
      <p:sp>
        <p:nvSpPr>
          <p:cNvPr id="7" name="Rectangle 6"/>
          <p:cNvSpPr/>
          <p:nvPr/>
        </p:nvSpPr>
        <p:spPr>
          <a:xfrm>
            <a:off x="6701247" y="6134746"/>
            <a:ext cx="933269" cy="336439"/>
          </a:xfrm>
          <a:prstGeom prst="rect">
            <a:avLst/>
          </a:prstGeom>
        </p:spPr>
        <p:txBody>
          <a:bodyPr wrap="none">
            <a:spAutoFit/>
          </a:bodyPr>
          <a:lstStyle/>
          <a:p>
            <a:pPr>
              <a:lnSpc>
                <a:spcPct val="107000"/>
              </a:lnSpc>
              <a:spcAft>
                <a:spcPts val="800"/>
              </a:spcAft>
            </a:pPr>
            <a:r>
              <a:rPr lang="en-US" sz="1600">
                <a:solidFill>
                  <a:srgbClr val="7030A0"/>
                </a:solidFill>
                <a:latin typeface="Segoe UI" panose="020B0502040204020203" pitchFamily="34" charset="0"/>
                <a:ea typeface="Calibri" panose="020F0502020204030204" pitchFamily="34" charset="0"/>
                <a:cs typeface="Segoe UI" panose="020B0502040204020203" pitchFamily="34" charset="0"/>
              </a:rPr>
              <a:t>/VBCWE</a:t>
            </a:r>
            <a:endParaRPr lang="en-US" sz="2000">
              <a:solidFill>
                <a:srgbClr val="7030A0"/>
              </a:solidFill>
              <a:effectLst/>
              <a:latin typeface="Segoe UI" panose="020B0502040204020203" pitchFamily="34" charset="0"/>
              <a:ea typeface="Calibri" panose="020F0502020204030204" pitchFamily="34" charset="0"/>
              <a:cs typeface="Segoe UI" panose="020B0502040204020203" pitchFamily="34" charset="0"/>
            </a:endParaRPr>
          </a:p>
        </p:txBody>
      </p:sp>
      <p:pic>
        <p:nvPicPr>
          <p:cNvPr id="12" name="Picture 11">
            <a:hlinkClick r:id="rId6"/>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68961" y="5918919"/>
            <a:ext cx="486914" cy="486914"/>
          </a:xfrm>
          <a:prstGeom prst="rect">
            <a:avLst/>
          </a:prstGeom>
          <a:noFill/>
          <a:ln>
            <a:noFill/>
          </a:ln>
        </p:spPr>
      </p:pic>
      <p:sp>
        <p:nvSpPr>
          <p:cNvPr id="13" name="Rectangle 12"/>
          <p:cNvSpPr/>
          <p:nvPr/>
        </p:nvSpPr>
        <p:spPr>
          <a:xfrm>
            <a:off x="8355875" y="6134746"/>
            <a:ext cx="933269" cy="336439"/>
          </a:xfrm>
          <a:prstGeom prst="rect">
            <a:avLst/>
          </a:prstGeom>
        </p:spPr>
        <p:txBody>
          <a:bodyPr wrap="none">
            <a:spAutoFit/>
          </a:bodyPr>
          <a:lstStyle/>
          <a:p>
            <a:pPr>
              <a:lnSpc>
                <a:spcPct val="107000"/>
              </a:lnSpc>
              <a:spcAft>
                <a:spcPts val="800"/>
              </a:spcAft>
            </a:pPr>
            <a:r>
              <a:rPr lang="en-US" sz="1600">
                <a:solidFill>
                  <a:srgbClr val="7030A0"/>
                </a:solidFill>
                <a:latin typeface="Segoe UI" panose="020B0502040204020203" pitchFamily="34" charset="0"/>
                <a:ea typeface="Calibri" panose="020F0502020204030204" pitchFamily="34" charset="0"/>
                <a:cs typeface="Segoe UI" panose="020B0502040204020203" pitchFamily="34" charset="0"/>
              </a:rPr>
              <a:t>/VBCWE</a:t>
            </a:r>
            <a:endParaRPr lang="en-US" sz="2000">
              <a:solidFill>
                <a:srgbClr val="7030A0"/>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14" name="TextBox 13"/>
          <p:cNvSpPr txBox="1"/>
          <p:nvPr/>
        </p:nvSpPr>
        <p:spPr>
          <a:xfrm>
            <a:off x="6223385" y="2078618"/>
            <a:ext cx="5277355" cy="707886"/>
          </a:xfrm>
          <a:prstGeom prst="rect">
            <a:avLst/>
          </a:prstGeom>
          <a:noFill/>
        </p:spPr>
        <p:txBody>
          <a:bodyPr wrap="square" rtlCol="0">
            <a:spAutoFit/>
          </a:bodyPr>
          <a:lstStyle/>
          <a:p>
            <a:pPr algn="ctr"/>
            <a:r>
              <a:rPr lang="en-US" sz="2000" b="1" dirty="0">
                <a:solidFill>
                  <a:schemeClr val="bg1"/>
                </a:solidFill>
              </a:rPr>
              <a:t>MẠNG LƯỚI DOANH NGHIỆP VIỆT NAM HỖ TRỢ PHÁT TRIỂN QUYỀN NĂNG PHỤ NỮ (VBCWE)</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50829" y="1718639"/>
            <a:ext cx="2573594" cy="1002989"/>
          </a:xfrm>
          <a:prstGeom prst="rect">
            <a:avLst/>
          </a:prstGeom>
        </p:spPr>
      </p:pic>
      <p:sp>
        <p:nvSpPr>
          <p:cNvPr id="2" name="TextBox 1">
            <a:extLst>
              <a:ext uri="{FF2B5EF4-FFF2-40B4-BE49-F238E27FC236}">
                <a16:creationId xmlns:a16="http://schemas.microsoft.com/office/drawing/2014/main" xmlns="" id="{9817E658-ACAE-194A-9524-ED87414C9DEA}"/>
              </a:ext>
            </a:extLst>
          </p:cNvPr>
          <p:cNvSpPr txBox="1"/>
          <p:nvPr/>
        </p:nvSpPr>
        <p:spPr>
          <a:xfrm>
            <a:off x="3399849" y="3491128"/>
            <a:ext cx="8792151" cy="553998"/>
          </a:xfrm>
          <a:prstGeom prst="rect">
            <a:avLst/>
          </a:prstGeom>
          <a:noFill/>
        </p:spPr>
        <p:txBody>
          <a:bodyPr wrap="square" rtlCol="0">
            <a:spAutoFit/>
          </a:bodyPr>
          <a:lstStyle/>
          <a:p>
            <a:r>
              <a:rPr lang="en-US" sz="1500" dirty="0" err="1">
                <a:solidFill>
                  <a:schemeClr val="bg1"/>
                </a:solidFill>
              </a:rPr>
              <a:t>Để</a:t>
            </a:r>
            <a:r>
              <a:rPr lang="en-US" sz="1500" dirty="0">
                <a:solidFill>
                  <a:schemeClr val="bg1"/>
                </a:solidFill>
              </a:rPr>
              <a:t> </a:t>
            </a:r>
            <a:r>
              <a:rPr lang="en-US" sz="1500" dirty="0" err="1">
                <a:solidFill>
                  <a:schemeClr val="bg1"/>
                </a:solidFill>
              </a:rPr>
              <a:t>đăng</a:t>
            </a:r>
            <a:r>
              <a:rPr lang="en-US" sz="1500" dirty="0">
                <a:solidFill>
                  <a:schemeClr val="bg1"/>
                </a:solidFill>
              </a:rPr>
              <a:t> </a:t>
            </a:r>
            <a:r>
              <a:rPr lang="en-US" sz="1500" dirty="0" err="1">
                <a:solidFill>
                  <a:schemeClr val="bg1"/>
                </a:solidFill>
              </a:rPr>
              <a:t>ký</a:t>
            </a:r>
            <a:r>
              <a:rPr lang="en-US" sz="1500" dirty="0">
                <a:solidFill>
                  <a:schemeClr val="bg1"/>
                </a:solidFill>
              </a:rPr>
              <a:t> </a:t>
            </a:r>
            <a:r>
              <a:rPr lang="en-US" sz="1500" dirty="0" err="1">
                <a:solidFill>
                  <a:schemeClr val="bg1"/>
                </a:solidFill>
              </a:rPr>
              <a:t>tài</a:t>
            </a:r>
            <a:r>
              <a:rPr lang="en-US" sz="1500" dirty="0">
                <a:solidFill>
                  <a:schemeClr val="bg1"/>
                </a:solidFill>
              </a:rPr>
              <a:t> </a:t>
            </a:r>
            <a:r>
              <a:rPr lang="en-US" sz="1500" dirty="0" err="1">
                <a:solidFill>
                  <a:schemeClr val="bg1"/>
                </a:solidFill>
              </a:rPr>
              <a:t>khoản</a:t>
            </a:r>
            <a:r>
              <a:rPr lang="en-US" sz="1500" dirty="0">
                <a:solidFill>
                  <a:schemeClr val="bg1"/>
                </a:solidFill>
              </a:rPr>
              <a:t> </a:t>
            </a:r>
            <a:r>
              <a:rPr lang="en-US" sz="1500" dirty="0" err="1">
                <a:solidFill>
                  <a:schemeClr val="bg1"/>
                </a:solidFill>
              </a:rPr>
              <a:t>thành</a:t>
            </a:r>
            <a:r>
              <a:rPr lang="en-US" sz="1500" dirty="0">
                <a:solidFill>
                  <a:schemeClr val="bg1"/>
                </a:solidFill>
              </a:rPr>
              <a:t> </a:t>
            </a:r>
            <a:r>
              <a:rPr lang="en-US" sz="1500" dirty="0" err="1">
                <a:solidFill>
                  <a:schemeClr val="bg1"/>
                </a:solidFill>
              </a:rPr>
              <a:t>viên</a:t>
            </a:r>
            <a:r>
              <a:rPr lang="en-US" sz="1500" dirty="0">
                <a:solidFill>
                  <a:schemeClr val="bg1"/>
                </a:solidFill>
              </a:rPr>
              <a:t>, </a:t>
            </a:r>
            <a:r>
              <a:rPr lang="en-US" sz="1500" dirty="0" err="1">
                <a:solidFill>
                  <a:schemeClr val="bg1"/>
                </a:solidFill>
              </a:rPr>
              <a:t>vui</a:t>
            </a:r>
            <a:r>
              <a:rPr lang="en-US" sz="1500" dirty="0">
                <a:solidFill>
                  <a:schemeClr val="bg1"/>
                </a:solidFill>
              </a:rPr>
              <a:t> </a:t>
            </a:r>
            <a:r>
              <a:rPr lang="en-US" sz="1500" dirty="0" err="1">
                <a:solidFill>
                  <a:schemeClr val="bg1"/>
                </a:solidFill>
              </a:rPr>
              <a:t>lòng</a:t>
            </a:r>
            <a:r>
              <a:rPr lang="en-US" sz="1500" dirty="0">
                <a:solidFill>
                  <a:schemeClr val="bg1"/>
                </a:solidFill>
              </a:rPr>
              <a:t> </a:t>
            </a:r>
            <a:r>
              <a:rPr lang="en-US" sz="1500" dirty="0" err="1">
                <a:solidFill>
                  <a:schemeClr val="bg1"/>
                </a:solidFill>
              </a:rPr>
              <a:t>liên</a:t>
            </a:r>
            <a:r>
              <a:rPr lang="en-US" sz="1500" dirty="0">
                <a:solidFill>
                  <a:schemeClr val="bg1"/>
                </a:solidFill>
              </a:rPr>
              <a:t> </a:t>
            </a:r>
            <a:r>
              <a:rPr lang="en-US" sz="1500" dirty="0" err="1">
                <a:solidFill>
                  <a:schemeClr val="bg1"/>
                </a:solidFill>
              </a:rPr>
              <a:t>hệ</a:t>
            </a:r>
            <a:r>
              <a:rPr lang="en-US" sz="1500" dirty="0">
                <a:solidFill>
                  <a:schemeClr val="bg1"/>
                </a:solidFill>
              </a:rPr>
              <a:t> </a:t>
            </a:r>
            <a:r>
              <a:rPr lang="en-US" sz="1500" dirty="0" err="1">
                <a:solidFill>
                  <a:schemeClr val="bg1"/>
                </a:solidFill>
              </a:rPr>
              <a:t>Bộ</a:t>
            </a:r>
            <a:r>
              <a:rPr lang="en-US" sz="1500" dirty="0">
                <a:solidFill>
                  <a:schemeClr val="bg1"/>
                </a:solidFill>
              </a:rPr>
              <a:t> </a:t>
            </a:r>
            <a:r>
              <a:rPr lang="en-US" sz="1500" dirty="0" err="1">
                <a:solidFill>
                  <a:schemeClr val="bg1"/>
                </a:solidFill>
              </a:rPr>
              <a:t>phận</a:t>
            </a:r>
            <a:r>
              <a:rPr lang="en-US" sz="1500" dirty="0">
                <a:solidFill>
                  <a:schemeClr val="bg1"/>
                </a:solidFill>
              </a:rPr>
              <a:t> </a:t>
            </a:r>
            <a:r>
              <a:rPr lang="en-US" sz="1500" dirty="0" err="1">
                <a:solidFill>
                  <a:schemeClr val="bg1"/>
                </a:solidFill>
              </a:rPr>
              <a:t>Kinh</a:t>
            </a:r>
            <a:r>
              <a:rPr lang="en-US" sz="1500" dirty="0">
                <a:solidFill>
                  <a:schemeClr val="bg1"/>
                </a:solidFill>
              </a:rPr>
              <a:t> </a:t>
            </a:r>
            <a:r>
              <a:rPr lang="en-US" sz="1500" dirty="0" err="1">
                <a:solidFill>
                  <a:schemeClr val="bg1"/>
                </a:solidFill>
              </a:rPr>
              <a:t>doanh</a:t>
            </a:r>
            <a:r>
              <a:rPr lang="en-US" sz="1500" dirty="0">
                <a:solidFill>
                  <a:schemeClr val="bg1"/>
                </a:solidFill>
              </a:rPr>
              <a:t> </a:t>
            </a:r>
            <a:endParaRPr lang="en-US" sz="1500" dirty="0" smtClean="0">
              <a:solidFill>
                <a:schemeClr val="bg1"/>
              </a:solidFill>
            </a:endParaRPr>
          </a:p>
          <a:p>
            <a:r>
              <a:rPr lang="en-US" sz="1500" i="1" dirty="0" smtClean="0">
                <a:solidFill>
                  <a:schemeClr val="bg1"/>
                </a:solidFill>
              </a:rPr>
              <a:t>(</a:t>
            </a:r>
            <a:r>
              <a:rPr lang="en-US" sz="1500" i="1" dirty="0" err="1">
                <a:solidFill>
                  <a:schemeClr val="bg1"/>
                </a:solidFill>
              </a:rPr>
              <a:t>sẽ</a:t>
            </a:r>
            <a:r>
              <a:rPr lang="en-US" sz="1500" i="1" dirty="0">
                <a:solidFill>
                  <a:schemeClr val="bg1"/>
                </a:solidFill>
              </a:rPr>
              <a:t> </a:t>
            </a:r>
            <a:r>
              <a:rPr lang="en-US" sz="1500" i="1" dirty="0" err="1">
                <a:solidFill>
                  <a:schemeClr val="bg1"/>
                </a:solidFill>
              </a:rPr>
              <a:t>bổ</a:t>
            </a:r>
            <a:r>
              <a:rPr lang="en-US" sz="1500" i="1" dirty="0">
                <a:solidFill>
                  <a:schemeClr val="bg1"/>
                </a:solidFill>
              </a:rPr>
              <a:t> sung </a:t>
            </a:r>
            <a:r>
              <a:rPr lang="en-US" sz="1500" i="1" dirty="0" err="1">
                <a:solidFill>
                  <a:schemeClr val="bg1"/>
                </a:solidFill>
              </a:rPr>
              <a:t>thông</a:t>
            </a:r>
            <a:r>
              <a:rPr lang="en-US" sz="1500" i="1" dirty="0">
                <a:solidFill>
                  <a:schemeClr val="bg1"/>
                </a:solidFill>
              </a:rPr>
              <a:t> tin </a:t>
            </a:r>
            <a:r>
              <a:rPr lang="en-US" sz="1500" i="1" dirty="0" err="1">
                <a:solidFill>
                  <a:schemeClr val="bg1"/>
                </a:solidFill>
              </a:rPr>
              <a:t>sau</a:t>
            </a:r>
            <a:r>
              <a:rPr lang="en-US" sz="1500" i="1" dirty="0">
                <a:solidFill>
                  <a:schemeClr val="bg1"/>
                </a:solidFill>
              </a:rPr>
              <a:t>)</a:t>
            </a:r>
            <a:endParaRPr lang="en-US" sz="1500" dirty="0">
              <a:solidFill>
                <a:schemeClr val="bg1"/>
              </a:solidFill>
            </a:endParaRPr>
          </a:p>
        </p:txBody>
      </p:sp>
    </p:spTree>
    <p:extLst>
      <p:ext uri="{BB962C8B-B14F-4D97-AF65-F5344CB8AC3E}">
        <p14:creationId xmlns:p14="http://schemas.microsoft.com/office/powerpoint/2010/main" val="30733599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141514" y="-84084"/>
            <a:ext cx="5784031" cy="6942083"/>
          </a:xfrm>
        </p:spPr>
      </p:pic>
      <p:sp>
        <p:nvSpPr>
          <p:cNvPr id="12" name="Rectangle 11"/>
          <p:cNvSpPr/>
          <p:nvPr/>
        </p:nvSpPr>
        <p:spPr>
          <a:xfrm>
            <a:off x="285008" y="2529381"/>
            <a:ext cx="2332374" cy="2123658"/>
          </a:xfrm>
          <a:prstGeom prst="rect">
            <a:avLst/>
          </a:prstGeom>
        </p:spPr>
        <p:txBody>
          <a:bodyPr wrap="square">
            <a:spAutoFit/>
          </a:bodyPr>
          <a:lstStyle/>
          <a:p>
            <a:r>
              <a:rPr lang="en-US" sz="4400" b="1" dirty="0">
                <a:solidFill>
                  <a:schemeClr val="bg1"/>
                </a:solidFill>
                <a:latin typeface="Segoe UI" panose="020B0502040204020203" pitchFamily="34" charset="0"/>
                <a:cs typeface="Segoe UI" panose="020B0502040204020203" pitchFamily="34" charset="0"/>
              </a:rPr>
              <a:t>NỘI DUNG CHÍNH</a:t>
            </a:r>
          </a:p>
        </p:txBody>
      </p:sp>
      <p:grpSp>
        <p:nvGrpSpPr>
          <p:cNvPr id="14" name="Group 13">
            <a:extLst>
              <a:ext uri="{FF2B5EF4-FFF2-40B4-BE49-F238E27FC236}">
                <a16:creationId xmlns:a16="http://schemas.microsoft.com/office/drawing/2014/main" xmlns="" id="{27376A93-6101-0E4C-A9CA-B23F936B59B5}"/>
              </a:ext>
            </a:extLst>
          </p:cNvPr>
          <p:cNvGrpSpPr/>
          <p:nvPr/>
        </p:nvGrpSpPr>
        <p:grpSpPr>
          <a:xfrm>
            <a:off x="4705095" y="4082903"/>
            <a:ext cx="2244623" cy="1140272"/>
            <a:chOff x="4626077" y="625028"/>
            <a:chExt cx="2244623" cy="1140272"/>
          </a:xfrm>
        </p:grpSpPr>
        <p:sp>
          <p:nvSpPr>
            <p:cNvPr id="34" name="TextBox 33">
              <a:extLst>
                <a:ext uri="{FF2B5EF4-FFF2-40B4-BE49-F238E27FC236}">
                  <a16:creationId xmlns:a16="http://schemas.microsoft.com/office/drawing/2014/main" xmlns="" id="{C6AE58AC-9D32-D04F-B754-B8FA84D581AF}"/>
                </a:ext>
              </a:extLst>
            </p:cNvPr>
            <p:cNvSpPr txBox="1"/>
            <p:nvPr/>
          </p:nvSpPr>
          <p:spPr>
            <a:xfrm>
              <a:off x="4626077" y="625028"/>
              <a:ext cx="2244623" cy="1140272"/>
            </a:xfrm>
            <a:prstGeom prst="rect">
              <a:avLst/>
            </a:prstGeom>
            <a:noFill/>
            <a:ln w="28575">
              <a:solidFill>
                <a:srgbClr val="EF883A"/>
              </a:solidFill>
            </a:ln>
          </p:spPr>
          <p:txBody>
            <a:bodyPr wrap="square" rtlCol="0">
              <a:spAutoFit/>
            </a:bodyPr>
            <a:lstStyle/>
            <a:p>
              <a:endParaRPr lang="en-US" dirty="0"/>
            </a:p>
          </p:txBody>
        </p:sp>
        <p:sp>
          <p:nvSpPr>
            <p:cNvPr id="35" name="TextBox 34">
              <a:extLst>
                <a:ext uri="{FF2B5EF4-FFF2-40B4-BE49-F238E27FC236}">
                  <a16:creationId xmlns:a16="http://schemas.microsoft.com/office/drawing/2014/main" xmlns="" id="{20BE7396-9E20-D643-99B0-D9D5A25FFC7F}"/>
                </a:ext>
              </a:extLst>
            </p:cNvPr>
            <p:cNvSpPr txBox="1"/>
            <p:nvPr/>
          </p:nvSpPr>
          <p:spPr>
            <a:xfrm>
              <a:off x="4676877" y="688528"/>
              <a:ext cx="2149031" cy="1015663"/>
            </a:xfrm>
            <a:prstGeom prst="rect">
              <a:avLst/>
            </a:prstGeom>
            <a:noFill/>
            <a:ln>
              <a:solidFill>
                <a:srgbClr val="EF883A"/>
              </a:solidFill>
              <a:prstDash val="lgDashDot"/>
            </a:ln>
          </p:spPr>
          <p:txBody>
            <a:bodyPr wrap="square" rtlCol="0">
              <a:spAutoFit/>
            </a:bodyPr>
            <a:lstStyle/>
            <a:p>
              <a:pPr algn="ctr"/>
              <a:r>
                <a:rPr lang="en-US" sz="2000" b="1" dirty="0">
                  <a:solidFill>
                    <a:srgbClr val="382B83"/>
                  </a:solidFill>
                </a:rPr>
                <a:t>1. GIỚI THIỆU VÀ TÓM TẮT KẾT QUẢ ĐÁNH GIÁ CHÍNH</a:t>
              </a:r>
              <a:endParaRPr lang="en-US" sz="2000" dirty="0">
                <a:solidFill>
                  <a:srgbClr val="382B83"/>
                </a:solidFill>
              </a:endParaRPr>
            </a:p>
          </p:txBody>
        </p:sp>
      </p:grpSp>
      <p:grpSp>
        <p:nvGrpSpPr>
          <p:cNvPr id="16" name="Group 15">
            <a:extLst>
              <a:ext uri="{FF2B5EF4-FFF2-40B4-BE49-F238E27FC236}">
                <a16:creationId xmlns:a16="http://schemas.microsoft.com/office/drawing/2014/main" xmlns="" id="{AD878402-F250-644D-ADF7-E9658E841BED}"/>
              </a:ext>
            </a:extLst>
          </p:cNvPr>
          <p:cNvGrpSpPr/>
          <p:nvPr/>
        </p:nvGrpSpPr>
        <p:grpSpPr>
          <a:xfrm>
            <a:off x="9268147" y="774843"/>
            <a:ext cx="1814238" cy="920220"/>
            <a:chOff x="4810930" y="3446719"/>
            <a:chExt cx="1814238" cy="920220"/>
          </a:xfrm>
        </p:grpSpPr>
        <p:sp>
          <p:nvSpPr>
            <p:cNvPr id="28" name="TextBox 27">
              <a:extLst>
                <a:ext uri="{FF2B5EF4-FFF2-40B4-BE49-F238E27FC236}">
                  <a16:creationId xmlns:a16="http://schemas.microsoft.com/office/drawing/2014/main" xmlns="" id="{8A01095F-A36B-244A-A9E4-FDEE1E5D1EC4}"/>
                </a:ext>
              </a:extLst>
            </p:cNvPr>
            <p:cNvSpPr txBox="1"/>
            <p:nvPr/>
          </p:nvSpPr>
          <p:spPr>
            <a:xfrm>
              <a:off x="4810930" y="3446719"/>
              <a:ext cx="1814238" cy="920220"/>
            </a:xfrm>
            <a:prstGeom prst="rect">
              <a:avLst/>
            </a:prstGeom>
            <a:noFill/>
            <a:ln w="28575">
              <a:solidFill>
                <a:srgbClr val="EF883A"/>
              </a:solidFill>
            </a:ln>
          </p:spPr>
          <p:txBody>
            <a:bodyPr wrap="square" rtlCol="0">
              <a:spAutoFit/>
            </a:bodyPr>
            <a:lstStyle/>
            <a:p>
              <a:endParaRPr lang="en-US" dirty="0"/>
            </a:p>
          </p:txBody>
        </p:sp>
        <p:sp>
          <p:nvSpPr>
            <p:cNvPr id="31" name="TextBox 30">
              <a:extLst>
                <a:ext uri="{FF2B5EF4-FFF2-40B4-BE49-F238E27FC236}">
                  <a16:creationId xmlns:a16="http://schemas.microsoft.com/office/drawing/2014/main" xmlns="" id="{EA7E5221-73AA-3144-9B25-5E86C32BCBA1}"/>
                </a:ext>
              </a:extLst>
            </p:cNvPr>
            <p:cNvSpPr txBox="1"/>
            <p:nvPr/>
          </p:nvSpPr>
          <p:spPr>
            <a:xfrm>
              <a:off x="4877249" y="3540868"/>
              <a:ext cx="1686975" cy="707886"/>
            </a:xfrm>
            <a:prstGeom prst="rect">
              <a:avLst/>
            </a:prstGeom>
            <a:noFill/>
            <a:ln>
              <a:solidFill>
                <a:srgbClr val="EF883A"/>
              </a:solidFill>
              <a:prstDash val="lgDashDot"/>
            </a:ln>
          </p:spPr>
          <p:txBody>
            <a:bodyPr wrap="square" rtlCol="0">
              <a:spAutoFit/>
            </a:bodyPr>
            <a:lstStyle/>
            <a:p>
              <a:pPr lvl="0" algn="ctr"/>
              <a:r>
                <a:rPr lang="en-US" sz="2000" b="1" dirty="0">
                  <a:solidFill>
                    <a:srgbClr val="382B83"/>
                  </a:solidFill>
                </a:rPr>
                <a:t>3. ĐỀ XUẤT/ KHUYẾN NGHỊ</a:t>
              </a:r>
              <a:r>
                <a:rPr lang="en-US" sz="1200" b="1" dirty="0">
                  <a:solidFill>
                    <a:srgbClr val="382B83"/>
                  </a:solidFill>
                </a:rPr>
                <a:t> </a:t>
              </a:r>
              <a:endParaRPr lang="en-US" sz="1200" dirty="0">
                <a:solidFill>
                  <a:srgbClr val="382B83"/>
                </a:solidFill>
              </a:endParaRPr>
            </a:p>
          </p:txBody>
        </p:sp>
      </p:grpSp>
      <p:grpSp>
        <p:nvGrpSpPr>
          <p:cNvPr id="17" name="Group 16">
            <a:extLst>
              <a:ext uri="{FF2B5EF4-FFF2-40B4-BE49-F238E27FC236}">
                <a16:creationId xmlns:a16="http://schemas.microsoft.com/office/drawing/2014/main" xmlns="" id="{0BDD774B-A0B9-9D4A-A9E8-D35187B296A1}"/>
              </a:ext>
            </a:extLst>
          </p:cNvPr>
          <p:cNvGrpSpPr/>
          <p:nvPr/>
        </p:nvGrpSpPr>
        <p:grpSpPr>
          <a:xfrm>
            <a:off x="6712946" y="2296777"/>
            <a:ext cx="2555201" cy="1184412"/>
            <a:chOff x="8136092" y="3311316"/>
            <a:chExt cx="2555201" cy="1184412"/>
          </a:xfrm>
        </p:grpSpPr>
        <p:sp>
          <p:nvSpPr>
            <p:cNvPr id="24" name="TextBox 23">
              <a:extLst>
                <a:ext uri="{FF2B5EF4-FFF2-40B4-BE49-F238E27FC236}">
                  <a16:creationId xmlns:a16="http://schemas.microsoft.com/office/drawing/2014/main" xmlns="" id="{055EA33A-F48D-C545-9DA6-C48CCC994C7C}"/>
                </a:ext>
              </a:extLst>
            </p:cNvPr>
            <p:cNvSpPr txBox="1"/>
            <p:nvPr/>
          </p:nvSpPr>
          <p:spPr>
            <a:xfrm>
              <a:off x="8136092" y="3311316"/>
              <a:ext cx="2555201" cy="1184412"/>
            </a:xfrm>
            <a:prstGeom prst="rect">
              <a:avLst/>
            </a:prstGeom>
            <a:noFill/>
            <a:ln w="28575">
              <a:solidFill>
                <a:srgbClr val="EF883A"/>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xmlns="" id="{22114BAB-D21E-484A-8EDA-4F6D473BEBF5}"/>
                </a:ext>
              </a:extLst>
            </p:cNvPr>
            <p:cNvSpPr txBox="1"/>
            <p:nvPr/>
          </p:nvSpPr>
          <p:spPr>
            <a:xfrm>
              <a:off x="8218512" y="3402417"/>
              <a:ext cx="2387551" cy="1000359"/>
            </a:xfrm>
            <a:prstGeom prst="rect">
              <a:avLst/>
            </a:prstGeom>
            <a:noFill/>
            <a:ln>
              <a:solidFill>
                <a:srgbClr val="EF883A"/>
              </a:solidFill>
              <a:prstDash val="lgDashDot"/>
            </a:ln>
          </p:spPr>
          <p:txBody>
            <a:bodyPr wrap="square" rtlCol="0">
              <a:spAutoFit/>
            </a:bodyPr>
            <a:lstStyle/>
            <a:p>
              <a:pPr lvl="0" algn="ctr"/>
              <a:r>
                <a:rPr lang="en-US" sz="1900" b="1" dirty="0">
                  <a:solidFill>
                    <a:srgbClr val="382B83"/>
                  </a:solidFill>
                </a:rPr>
                <a:t>2. KẾT QUẢ ĐÁNH GIÁ VÀ NHỮNG LĨNH VỰC CẦN CẢI THIỆN</a:t>
              </a:r>
              <a:endParaRPr lang="en-US" sz="1900" dirty="0">
                <a:solidFill>
                  <a:srgbClr val="382B83"/>
                </a:solidFill>
              </a:endParaRPr>
            </a:p>
          </p:txBody>
        </p:sp>
      </p:grpSp>
      <p:cxnSp>
        <p:nvCxnSpPr>
          <p:cNvPr id="21" name="Straight Arrow Connector 20">
            <a:extLst>
              <a:ext uri="{FF2B5EF4-FFF2-40B4-BE49-F238E27FC236}">
                <a16:creationId xmlns:a16="http://schemas.microsoft.com/office/drawing/2014/main" xmlns="" id="{C7FFE6F8-3B97-9A4D-A591-44B436F22319}"/>
              </a:ext>
            </a:extLst>
          </p:cNvPr>
          <p:cNvCxnSpPr>
            <a:cxnSpLocks/>
          </p:cNvCxnSpPr>
          <p:nvPr/>
        </p:nvCxnSpPr>
        <p:spPr>
          <a:xfrm flipV="1">
            <a:off x="6693490" y="3559680"/>
            <a:ext cx="379971" cy="459943"/>
          </a:xfrm>
          <a:prstGeom prst="straightConnector1">
            <a:avLst/>
          </a:prstGeom>
          <a:ln w="19050">
            <a:solidFill>
              <a:srgbClr val="EF883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BA587C51-8545-F848-B00A-1722D965AD3B}"/>
              </a:ext>
            </a:extLst>
          </p:cNvPr>
          <p:cNvCxnSpPr>
            <a:cxnSpLocks/>
          </p:cNvCxnSpPr>
          <p:nvPr/>
        </p:nvCxnSpPr>
        <p:spPr>
          <a:xfrm flipV="1">
            <a:off x="9182917" y="1768715"/>
            <a:ext cx="379971" cy="459943"/>
          </a:xfrm>
          <a:prstGeom prst="straightConnector1">
            <a:avLst/>
          </a:prstGeom>
          <a:ln w="19050">
            <a:solidFill>
              <a:srgbClr val="EF883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272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0C68F6E-089F-CC47-9B0C-E10744AEA33E}"/>
              </a:ext>
            </a:extLst>
          </p:cNvPr>
          <p:cNvGrpSpPr/>
          <p:nvPr/>
        </p:nvGrpSpPr>
        <p:grpSpPr>
          <a:xfrm>
            <a:off x="1" y="-87084"/>
            <a:ext cx="12192000" cy="2147112"/>
            <a:chOff x="1" y="-87084"/>
            <a:chExt cx="12192000" cy="2147112"/>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5022445" y="-5109528"/>
              <a:ext cx="2147112" cy="12192000"/>
            </a:xfrm>
            <a:prstGeom prst="rect">
              <a:avLst/>
            </a:prstGeom>
            <a:noFill/>
          </p:spPr>
        </p:pic>
        <p:sp>
          <p:nvSpPr>
            <p:cNvPr id="9" name="Rectangle 8"/>
            <p:cNvSpPr/>
            <p:nvPr/>
          </p:nvSpPr>
          <p:spPr>
            <a:xfrm>
              <a:off x="4239491" y="374686"/>
              <a:ext cx="7734727" cy="769441"/>
            </a:xfrm>
            <a:prstGeom prst="rect">
              <a:avLst/>
            </a:prstGeom>
          </p:spPr>
          <p:txBody>
            <a:bodyPr wrap="square">
              <a:spAutoFit/>
            </a:bodyPr>
            <a:lstStyle/>
            <a:p>
              <a:pPr algn="r"/>
              <a:r>
                <a:rPr lang="en-US" sz="2200" b="1" dirty="0">
                  <a:solidFill>
                    <a:schemeClr val="bg1"/>
                  </a:solidFill>
                  <a:latin typeface="Segoe UI" panose="020B0502040204020203" pitchFamily="34" charset="0"/>
                </a:rPr>
                <a:t>1. GIỚI THIỆU VỀ TRẢI NGHIỆM ĐÁNH GIÁ HAI TIÊU CHÍ CỦA BÌNH ĐẲNG GIỚI TẠI NƠI LÀM VIỆC</a:t>
              </a:r>
            </a:p>
          </p:txBody>
        </p:sp>
      </p:grpSp>
      <p:sp>
        <p:nvSpPr>
          <p:cNvPr id="23" name="Text Placeholder 3">
            <a:extLst>
              <a:ext uri="{FF2B5EF4-FFF2-40B4-BE49-F238E27FC236}">
                <a16:creationId xmlns:a16="http://schemas.microsoft.com/office/drawing/2014/main" xmlns="" id="{415F81AF-828E-6543-A906-CB808A37833C}"/>
              </a:ext>
            </a:extLst>
          </p:cNvPr>
          <p:cNvSpPr txBox="1">
            <a:spLocks/>
          </p:cNvSpPr>
          <p:nvPr/>
        </p:nvSpPr>
        <p:spPr>
          <a:xfrm>
            <a:off x="218871" y="1930961"/>
            <a:ext cx="6371115" cy="1172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err="1">
                <a:solidFill>
                  <a:srgbClr val="382B83"/>
                </a:solidFill>
                <a:latin typeface="Segoe UI" panose="020B0502040204020203" pitchFamily="34" charset="0"/>
              </a:rPr>
              <a:t>Là</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một</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lộ</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trình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đánh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giá</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chẩn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đoán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thực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trạng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áp</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dụng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chế</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độ</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làm</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việc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linh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hoạt</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của</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Công</a:t>
            </a:r>
            <a:r>
              <a:rPr lang="en-US" sz="1800" dirty="0">
                <a:solidFill>
                  <a:srgbClr val="382B83"/>
                </a:solidFill>
                <a:latin typeface="Segoe UI" panose="020B0502040204020203" pitchFamily="34" charset="0"/>
              </a:rPr>
              <a:t> ty </a:t>
            </a:r>
            <a:r>
              <a:rPr lang="en-US" sz="1800" dirty="0" err="1">
                <a:solidFill>
                  <a:srgbClr val="382B83"/>
                </a:solidFill>
                <a:latin typeface="Segoe UI" panose="020B0502040204020203" pitchFamily="34" charset="0"/>
              </a:rPr>
              <a:t>và</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Phòng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và</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ứng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phó</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quấy</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rối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tình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dục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tại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nơi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làm</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việc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nhằm</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giúp</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Công</a:t>
            </a:r>
            <a:r>
              <a:rPr lang="en-US" sz="1800" dirty="0">
                <a:solidFill>
                  <a:srgbClr val="382B83"/>
                </a:solidFill>
                <a:latin typeface="Segoe UI" panose="020B0502040204020203" pitchFamily="34" charset="0"/>
              </a:rPr>
              <a:t> ty </a:t>
            </a:r>
            <a:r>
              <a:rPr lang="en-US" sz="1800" dirty="0" err="1">
                <a:solidFill>
                  <a:srgbClr val="382B83"/>
                </a:solidFill>
                <a:latin typeface="Segoe UI" panose="020B0502040204020203" pitchFamily="34" charset="0"/>
              </a:rPr>
              <a:t>biết</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được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về</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các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lỗ</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hổng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cơ</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hội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và</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thế</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mạnh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trong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các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chiến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lược</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liên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quan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đến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bình</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đẳng</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giới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tại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nơi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làm</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việc</a:t>
            </a:r>
            <a:r>
              <a:rPr lang="en-US" sz="1800" dirty="0">
                <a:solidFill>
                  <a:srgbClr val="382B83"/>
                </a:solidFill>
                <a:latin typeface="Segoe UI" panose="020B0502040204020203" pitchFamily="34" charset="0"/>
              </a:rPr>
              <a:t> (WGE) </a:t>
            </a:r>
            <a:r>
              <a:rPr lang="en-US" sz="1800" dirty="0" err="1">
                <a:solidFill>
                  <a:srgbClr val="382B83"/>
                </a:solidFill>
                <a:latin typeface="Segoe UI" panose="020B0502040204020203" pitchFamily="34" charset="0"/>
              </a:rPr>
              <a:t>hiện</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tại</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của</a:t>
            </a:r>
            <a:r>
              <a:rPr lang="en-US" sz="1800" dirty="0">
                <a:solidFill>
                  <a:srgbClr val="382B83"/>
                </a:solidFill>
                <a:latin typeface="Segoe UI" panose="020B0502040204020203" pitchFamily="34" charset="0"/>
              </a:rPr>
              <a:t> </a:t>
            </a:r>
            <a:r>
              <a:rPr lang="en-US" sz="1800" dirty="0" err="1">
                <a:solidFill>
                  <a:srgbClr val="382B83"/>
                </a:solidFill>
                <a:latin typeface="Segoe UI" panose="020B0502040204020203" pitchFamily="34" charset="0"/>
              </a:rPr>
              <a:t>Công</a:t>
            </a:r>
            <a:r>
              <a:rPr lang="en-US" sz="1800" dirty="0">
                <a:solidFill>
                  <a:srgbClr val="382B83"/>
                </a:solidFill>
                <a:latin typeface="Segoe UI" panose="020B0502040204020203" pitchFamily="34" charset="0"/>
              </a:rPr>
              <a:t> ty</a:t>
            </a:r>
            <a:r>
              <a:rPr lang="en-US" sz="1800" dirty="0">
                <a:solidFill>
                  <a:srgbClr val="7030A0"/>
                </a:solidFill>
              </a:rPr>
              <a:t>.</a:t>
            </a:r>
            <a:endParaRPr lang="en-US" sz="1800" dirty="0">
              <a:solidFill>
                <a:schemeClr val="bg1"/>
              </a:solidFill>
              <a:latin typeface="Segoe UI" panose="020B0502040204020203" pitchFamily="34" charset="0"/>
            </a:endParaRPr>
          </a:p>
        </p:txBody>
      </p:sp>
      <p:sp>
        <p:nvSpPr>
          <p:cNvPr id="10" name="Rounded Rectangle 9">
            <a:extLst>
              <a:ext uri="{FF2B5EF4-FFF2-40B4-BE49-F238E27FC236}">
                <a16:creationId xmlns:a16="http://schemas.microsoft.com/office/drawing/2014/main" xmlns="" id="{8CDB9B33-A577-D04E-92D9-149B8E942C99}"/>
              </a:ext>
            </a:extLst>
          </p:cNvPr>
          <p:cNvSpPr/>
          <p:nvPr/>
        </p:nvSpPr>
        <p:spPr>
          <a:xfrm>
            <a:off x="3281561" y="5252484"/>
            <a:ext cx="5166424" cy="622015"/>
          </a:xfrm>
          <a:prstGeom prst="roundRect">
            <a:avLst/>
          </a:prstGeom>
          <a:solidFill>
            <a:schemeClr val="bg1"/>
          </a:solidFill>
          <a:ln w="28575">
            <a:solidFill>
              <a:srgbClr val="EF883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82B83"/>
                </a:solidFill>
                <a:ea typeface="Cambria Math" panose="02040503050406030204" pitchFamily="18" charset="0"/>
              </a:rPr>
              <a:t>2. </a:t>
            </a:r>
            <a:r>
              <a:rPr lang="en-US" b="1" dirty="0" err="1">
                <a:solidFill>
                  <a:srgbClr val="382B83"/>
                </a:solidFill>
                <a:ea typeface="Cambria Math" panose="02040503050406030204" pitchFamily="18" charset="0"/>
              </a:rPr>
              <a:t>Xác</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định</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lĩnh</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vực</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cần</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cải</a:t>
            </a:r>
            <a:r>
              <a:rPr lang="en-US" b="1" dirty="0">
                <a:solidFill>
                  <a:srgbClr val="382B83"/>
                </a:solidFill>
                <a:ea typeface="Cambria Math" panose="02040503050406030204" pitchFamily="18" charset="0"/>
              </a:rPr>
              <a:t> </a:t>
            </a:r>
            <a:r>
              <a:rPr lang="en-US" b="1" dirty="0" err="1">
                <a:solidFill>
                  <a:srgbClr val="382B83"/>
                </a:solidFill>
                <a:ea typeface="Cambria Math" panose="02040503050406030204" pitchFamily="18" charset="0"/>
              </a:rPr>
              <a:t>thiện</a:t>
            </a:r>
            <a:endParaRPr lang="en-US" b="1" dirty="0">
              <a:solidFill>
                <a:srgbClr val="382B83"/>
              </a:solidFill>
              <a:ea typeface="Cambria Math" panose="02040503050406030204" pitchFamily="18" charset="0"/>
            </a:endParaRPr>
          </a:p>
        </p:txBody>
      </p:sp>
      <p:sp>
        <p:nvSpPr>
          <p:cNvPr id="11" name="Rounded Rectangle 10">
            <a:extLst>
              <a:ext uri="{FF2B5EF4-FFF2-40B4-BE49-F238E27FC236}">
                <a16:creationId xmlns:a16="http://schemas.microsoft.com/office/drawing/2014/main" xmlns="" id="{41EEBEF2-C753-384B-95CB-BE9F5C007238}"/>
              </a:ext>
            </a:extLst>
          </p:cNvPr>
          <p:cNvSpPr/>
          <p:nvPr/>
        </p:nvSpPr>
        <p:spPr>
          <a:xfrm>
            <a:off x="2929421" y="3613566"/>
            <a:ext cx="5647020" cy="711698"/>
          </a:xfrm>
          <a:prstGeom prst="roundRect">
            <a:avLst/>
          </a:prstGeom>
          <a:solidFill>
            <a:schemeClr val="bg1"/>
          </a:solidFill>
          <a:ln w="28575">
            <a:solidFill>
              <a:srgbClr val="EF883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b="1" dirty="0">
                <a:solidFill>
                  <a:srgbClr val="382B83"/>
                </a:solidFill>
                <a:ea typeface="Segoe UI Symbol" panose="020B0502040204020203" pitchFamily="34" charset="0"/>
              </a:rPr>
              <a:t>1.</a:t>
            </a:r>
            <a:r>
              <a:rPr lang="en-US" b="1" dirty="0">
                <a:solidFill>
                  <a:srgbClr val="382B83"/>
                </a:solidFill>
                <a:ea typeface="Segoe UI Symbol" panose="020B0502040204020203" pitchFamily="34" charset="0"/>
              </a:rPr>
              <a:t> </a:t>
            </a:r>
            <a:r>
              <a:rPr lang="en-US" b="1" dirty="0" err="1">
                <a:solidFill>
                  <a:srgbClr val="382B83"/>
                </a:solidFill>
                <a:ea typeface="Segoe UI Symbol" panose="020B0502040204020203" pitchFamily="34" charset="0"/>
              </a:rPr>
              <a:t>Kiểm</a:t>
            </a:r>
            <a:r>
              <a:rPr lang="en-US" b="1" dirty="0">
                <a:solidFill>
                  <a:srgbClr val="382B83"/>
                </a:solidFill>
                <a:ea typeface="Segoe UI Symbol" panose="020B0502040204020203" pitchFamily="34" charset="0"/>
              </a:rPr>
              <a:t> </a:t>
            </a:r>
            <a:r>
              <a:rPr lang="en-US" b="1" dirty="0" err="1">
                <a:solidFill>
                  <a:srgbClr val="382B83"/>
                </a:solidFill>
                <a:ea typeface="Segoe UI Symbol" panose="020B0502040204020203" pitchFamily="34" charset="0"/>
              </a:rPr>
              <a:t>định</a:t>
            </a:r>
            <a:r>
              <a:rPr lang="en-US" b="1" dirty="0">
                <a:solidFill>
                  <a:srgbClr val="382B83"/>
                </a:solidFill>
                <a:ea typeface="Segoe UI Symbol" panose="020B0502040204020203" pitchFamily="34" charset="0"/>
              </a:rPr>
              <a:t> </a:t>
            </a:r>
            <a:r>
              <a:rPr lang="en-US" b="1" dirty="0" err="1">
                <a:solidFill>
                  <a:srgbClr val="382B83"/>
                </a:solidFill>
                <a:ea typeface="Segoe UI Symbol" panose="020B0502040204020203" pitchFamily="34" charset="0"/>
              </a:rPr>
              <a:t>thông</a:t>
            </a:r>
            <a:r>
              <a:rPr lang="en-US" b="1" dirty="0">
                <a:solidFill>
                  <a:srgbClr val="382B83"/>
                </a:solidFill>
                <a:ea typeface="Segoe UI Symbol" panose="020B0502040204020203" pitchFamily="34" charset="0"/>
              </a:rPr>
              <a:t> tin </a:t>
            </a:r>
            <a:r>
              <a:rPr lang="en-US" b="1" dirty="0" err="1">
                <a:solidFill>
                  <a:srgbClr val="382B83"/>
                </a:solidFill>
                <a:ea typeface="Segoe UI Symbol" panose="020B0502040204020203" pitchFamily="34" charset="0"/>
              </a:rPr>
              <a:t>về</a:t>
            </a:r>
            <a:r>
              <a:rPr lang="en-US" b="1" dirty="0">
                <a:solidFill>
                  <a:srgbClr val="382B83"/>
                </a:solidFill>
                <a:ea typeface="Segoe UI Symbol" panose="020B0502040204020203" pitchFamily="34" charset="0"/>
              </a:rPr>
              <a:t> </a:t>
            </a:r>
            <a:r>
              <a:rPr lang="en-US" b="1" dirty="0" err="1">
                <a:solidFill>
                  <a:srgbClr val="382B83"/>
                </a:solidFill>
                <a:ea typeface="Segoe UI Symbol" panose="020B0502040204020203" pitchFamily="34" charset="0"/>
              </a:rPr>
              <a:t>tình</a:t>
            </a:r>
            <a:r>
              <a:rPr lang="en-US" b="1" dirty="0">
                <a:solidFill>
                  <a:srgbClr val="382B83"/>
                </a:solidFill>
                <a:ea typeface="Segoe UI Symbol" panose="020B0502040204020203" pitchFamily="34" charset="0"/>
              </a:rPr>
              <a:t> </a:t>
            </a:r>
            <a:r>
              <a:rPr lang="en-US" b="1" dirty="0" err="1">
                <a:solidFill>
                  <a:srgbClr val="382B83"/>
                </a:solidFill>
                <a:ea typeface="Segoe UI Symbol" panose="020B0502040204020203" pitchFamily="34" charset="0"/>
              </a:rPr>
              <a:t>hình</a:t>
            </a:r>
            <a:r>
              <a:rPr lang="en-US" b="1" dirty="0">
                <a:solidFill>
                  <a:srgbClr val="382B83"/>
                </a:solidFill>
                <a:ea typeface="Segoe UI Symbol" panose="020B0502040204020203" pitchFamily="34" charset="0"/>
              </a:rPr>
              <a:t> WGE </a:t>
            </a:r>
            <a:r>
              <a:rPr lang="en-US" b="1" err="1">
                <a:solidFill>
                  <a:srgbClr val="382B83"/>
                </a:solidFill>
                <a:ea typeface="Segoe UI Symbol" panose="020B0502040204020203" pitchFamily="34" charset="0"/>
              </a:rPr>
              <a:t>tại</a:t>
            </a:r>
            <a:r>
              <a:rPr lang="en-US" b="1">
                <a:solidFill>
                  <a:srgbClr val="382B83"/>
                </a:solidFill>
                <a:ea typeface="Segoe UI Symbol" panose="020B0502040204020203" pitchFamily="34" charset="0"/>
              </a:rPr>
              <a:t> </a:t>
            </a:r>
            <a:r>
              <a:rPr lang="en-US" b="1" smtClean="0">
                <a:solidFill>
                  <a:srgbClr val="382B83"/>
                </a:solidFill>
                <a:ea typeface="Segoe UI Symbol" panose="020B0502040204020203" pitchFamily="34" charset="0"/>
              </a:rPr>
              <a:t>${comName} </a:t>
            </a:r>
            <a:endParaRPr lang="en-US" b="1" dirty="0">
              <a:solidFill>
                <a:srgbClr val="382B83"/>
              </a:solidFill>
              <a:ea typeface="Segoe UI Symbol" panose="020B0502040204020203" pitchFamily="34" charset="0"/>
            </a:endParaRPr>
          </a:p>
        </p:txBody>
      </p:sp>
      <p:sp>
        <p:nvSpPr>
          <p:cNvPr id="2" name="Down Arrow 1">
            <a:extLst>
              <a:ext uri="{FF2B5EF4-FFF2-40B4-BE49-F238E27FC236}">
                <a16:creationId xmlns:a16="http://schemas.microsoft.com/office/drawing/2014/main" xmlns="" id="{C25023B3-E547-FA41-A550-88510C2B4468}"/>
              </a:ext>
            </a:extLst>
          </p:cNvPr>
          <p:cNvSpPr/>
          <p:nvPr/>
        </p:nvSpPr>
        <p:spPr>
          <a:xfrm>
            <a:off x="5602014" y="4414403"/>
            <a:ext cx="252248" cy="727901"/>
          </a:xfrm>
          <a:prstGeom prst="downArrow">
            <a:avLst/>
          </a:prstGeom>
          <a:solidFill>
            <a:srgbClr val="EF883A"/>
          </a:solidFill>
          <a:ln>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2118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EDB46CEC-D2DF-F344-A91F-3887FC38FF3C}"/>
              </a:ext>
            </a:extLst>
          </p:cNvPr>
          <p:cNvGrpSpPr/>
          <p:nvPr/>
        </p:nvGrpSpPr>
        <p:grpSpPr>
          <a:xfrm>
            <a:off x="1" y="-26225"/>
            <a:ext cx="12192002" cy="2049579"/>
            <a:chOff x="1" y="-26225"/>
            <a:chExt cx="12192002" cy="2049579"/>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071212" y="-5097436"/>
              <a:ext cx="2049579" cy="12192002"/>
            </a:xfrm>
            <a:prstGeom prst="rect">
              <a:avLst/>
            </a:prstGeom>
            <a:noFill/>
          </p:spPr>
        </p:pic>
        <p:sp>
          <p:nvSpPr>
            <p:cNvPr id="9" name="Rectangle 8"/>
            <p:cNvSpPr/>
            <p:nvPr/>
          </p:nvSpPr>
          <p:spPr>
            <a:xfrm>
              <a:off x="303865" y="408265"/>
              <a:ext cx="9350774" cy="769441"/>
            </a:xfrm>
            <a:prstGeom prst="rect">
              <a:avLst/>
            </a:prstGeom>
          </p:spPr>
          <p:txBody>
            <a:bodyPr wrap="square">
              <a:spAutoFit/>
            </a:bodyPr>
            <a:lstStyle/>
            <a:p>
              <a:r>
                <a:rPr lang="en-US" sz="2200" b="1" dirty="0">
                  <a:solidFill>
                    <a:schemeClr val="bg1"/>
                  </a:solidFill>
                  <a:latin typeface="Segoe UI" panose="020B0502040204020203" pitchFamily="34" charset="0"/>
                </a:rPr>
                <a:t>1. GIỚI THIỆU LỘ TRÌNH ĐÁNH GIÁ, KẾT QUẢ </a:t>
              </a:r>
            </a:p>
            <a:p>
              <a:r>
                <a:rPr lang="en-US" sz="2200" b="1" dirty="0">
                  <a:solidFill>
                    <a:schemeClr val="bg1"/>
                  </a:solidFill>
                  <a:latin typeface="Segoe UI" panose="020B0502040204020203" pitchFamily="34" charset="0"/>
                </a:rPr>
                <a:t>VÀ CHIẾN LƯỢC BÌNH ĐẲNG GIỚI (GEARS1)</a:t>
              </a:r>
            </a:p>
          </p:txBody>
        </p:sp>
      </p:grpSp>
      <p:grpSp>
        <p:nvGrpSpPr>
          <p:cNvPr id="14" name="Group 13">
            <a:extLst>
              <a:ext uri="{FF2B5EF4-FFF2-40B4-BE49-F238E27FC236}">
                <a16:creationId xmlns:a16="http://schemas.microsoft.com/office/drawing/2014/main" xmlns="" id="{C0C424E7-C409-D64D-A6E1-2B2AF9B91C25}"/>
              </a:ext>
            </a:extLst>
          </p:cNvPr>
          <p:cNvGrpSpPr/>
          <p:nvPr/>
        </p:nvGrpSpPr>
        <p:grpSpPr>
          <a:xfrm>
            <a:off x="1926234" y="1730830"/>
            <a:ext cx="8509964" cy="4523873"/>
            <a:chOff x="1592079" y="2074132"/>
            <a:chExt cx="8509964" cy="4523873"/>
          </a:xfrm>
        </p:grpSpPr>
        <p:grpSp>
          <p:nvGrpSpPr>
            <p:cNvPr id="3" name="Group 2">
              <a:extLst>
                <a:ext uri="{FF2B5EF4-FFF2-40B4-BE49-F238E27FC236}">
                  <a16:creationId xmlns:a16="http://schemas.microsoft.com/office/drawing/2014/main" xmlns="" id="{4B12EAD2-9A5F-A646-B8C0-BD71206BD9E9}"/>
                </a:ext>
              </a:extLst>
            </p:cNvPr>
            <p:cNvGrpSpPr/>
            <p:nvPr/>
          </p:nvGrpSpPr>
          <p:grpSpPr>
            <a:xfrm>
              <a:off x="1592079" y="3332523"/>
              <a:ext cx="2043531" cy="1262970"/>
              <a:chOff x="1592079" y="3332523"/>
              <a:chExt cx="2043531" cy="1262970"/>
            </a:xfrm>
          </p:grpSpPr>
          <p:sp>
            <p:nvSpPr>
              <p:cNvPr id="2" name="Rounded Rectangle 1">
                <a:extLst>
                  <a:ext uri="{FF2B5EF4-FFF2-40B4-BE49-F238E27FC236}">
                    <a16:creationId xmlns:a16="http://schemas.microsoft.com/office/drawing/2014/main" xmlns="" id="{069E5C4B-3E7B-2744-969A-BD313351B338}"/>
                  </a:ext>
                </a:extLst>
              </p:cNvPr>
              <p:cNvSpPr/>
              <p:nvPr/>
            </p:nvSpPr>
            <p:spPr>
              <a:xfrm>
                <a:off x="1592079" y="3332523"/>
                <a:ext cx="2043531" cy="1262970"/>
              </a:xfrm>
              <a:prstGeom prst="roundRect">
                <a:avLst/>
              </a:prstGeom>
              <a:solidFill>
                <a:srgbClr val="382B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A029DFFA-EDDD-9349-B4B5-7CBA479A2174}"/>
                  </a:ext>
                </a:extLst>
              </p:cNvPr>
              <p:cNvSpPr txBox="1"/>
              <p:nvPr/>
            </p:nvSpPr>
            <p:spPr>
              <a:xfrm>
                <a:off x="1869821" y="3733175"/>
                <a:ext cx="1659113" cy="461665"/>
              </a:xfrm>
              <a:prstGeom prst="rect">
                <a:avLst/>
              </a:prstGeom>
              <a:noFill/>
            </p:spPr>
            <p:txBody>
              <a:bodyPr wrap="square" rtlCol="0">
                <a:spAutoFit/>
              </a:bodyPr>
              <a:lstStyle/>
              <a:p>
                <a:r>
                  <a:rPr lang="en-US" sz="2400" b="1" dirty="0">
                    <a:solidFill>
                      <a:schemeClr val="bg1"/>
                    </a:solidFill>
                  </a:rPr>
                  <a:t>NỀN TẢNG</a:t>
                </a:r>
              </a:p>
            </p:txBody>
          </p:sp>
        </p:grpSp>
        <p:grpSp>
          <p:nvGrpSpPr>
            <p:cNvPr id="4" name="Group 3">
              <a:extLst>
                <a:ext uri="{FF2B5EF4-FFF2-40B4-BE49-F238E27FC236}">
                  <a16:creationId xmlns:a16="http://schemas.microsoft.com/office/drawing/2014/main" xmlns="" id="{B2B69A78-1C5A-1E4B-96FF-3B3BFF3534BE}"/>
                </a:ext>
              </a:extLst>
            </p:cNvPr>
            <p:cNvGrpSpPr/>
            <p:nvPr/>
          </p:nvGrpSpPr>
          <p:grpSpPr>
            <a:xfrm>
              <a:off x="3729445" y="2983706"/>
              <a:ext cx="2043531" cy="1634809"/>
              <a:chOff x="3729445" y="2983706"/>
              <a:chExt cx="2043531" cy="1634809"/>
            </a:xfrm>
          </p:grpSpPr>
          <p:sp>
            <p:nvSpPr>
              <p:cNvPr id="25" name="Rounded Rectangle 24">
                <a:extLst>
                  <a:ext uri="{FF2B5EF4-FFF2-40B4-BE49-F238E27FC236}">
                    <a16:creationId xmlns:a16="http://schemas.microsoft.com/office/drawing/2014/main" xmlns="" id="{81E49074-AAE2-F046-B3EF-0D345E51A77E}"/>
                  </a:ext>
                </a:extLst>
              </p:cNvPr>
              <p:cNvSpPr/>
              <p:nvPr/>
            </p:nvSpPr>
            <p:spPr>
              <a:xfrm>
                <a:off x="3729445" y="2983706"/>
                <a:ext cx="2043531" cy="1634809"/>
              </a:xfrm>
              <a:prstGeom prst="roundRect">
                <a:avLst/>
              </a:prstGeom>
              <a:solidFill>
                <a:srgbClr val="EF88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xmlns="" id="{D56B2758-84C0-BB42-92DD-7A767B7E538C}"/>
                  </a:ext>
                </a:extLst>
              </p:cNvPr>
              <p:cNvSpPr txBox="1"/>
              <p:nvPr/>
            </p:nvSpPr>
            <p:spPr>
              <a:xfrm>
                <a:off x="4019622" y="3576878"/>
                <a:ext cx="1659113" cy="461665"/>
              </a:xfrm>
              <a:prstGeom prst="rect">
                <a:avLst/>
              </a:prstGeom>
              <a:noFill/>
            </p:spPr>
            <p:txBody>
              <a:bodyPr wrap="square" rtlCol="0">
                <a:spAutoFit/>
              </a:bodyPr>
              <a:lstStyle/>
              <a:p>
                <a:r>
                  <a:rPr lang="en-US" sz="2400" b="1" dirty="0">
                    <a:solidFill>
                      <a:schemeClr val="bg1"/>
                    </a:solidFill>
                  </a:rPr>
                  <a:t>TÍCH CỰC</a:t>
                </a:r>
              </a:p>
            </p:txBody>
          </p:sp>
        </p:grpSp>
        <p:grpSp>
          <p:nvGrpSpPr>
            <p:cNvPr id="6" name="Group 5">
              <a:extLst>
                <a:ext uri="{FF2B5EF4-FFF2-40B4-BE49-F238E27FC236}">
                  <a16:creationId xmlns:a16="http://schemas.microsoft.com/office/drawing/2014/main" xmlns="" id="{22257110-F2BF-F84C-96BA-E40173E0C1D8}"/>
                </a:ext>
              </a:extLst>
            </p:cNvPr>
            <p:cNvGrpSpPr/>
            <p:nvPr/>
          </p:nvGrpSpPr>
          <p:grpSpPr>
            <a:xfrm>
              <a:off x="5863989" y="2589787"/>
              <a:ext cx="2089105" cy="2039338"/>
              <a:chOff x="5863989" y="2589787"/>
              <a:chExt cx="2089105" cy="2039338"/>
            </a:xfrm>
          </p:grpSpPr>
          <p:sp>
            <p:nvSpPr>
              <p:cNvPr id="26" name="Rounded Rectangle 25">
                <a:extLst>
                  <a:ext uri="{FF2B5EF4-FFF2-40B4-BE49-F238E27FC236}">
                    <a16:creationId xmlns:a16="http://schemas.microsoft.com/office/drawing/2014/main" xmlns="" id="{613D2CFD-C4FC-954E-8784-B4CCCDFF2EE0}"/>
                  </a:ext>
                </a:extLst>
              </p:cNvPr>
              <p:cNvSpPr/>
              <p:nvPr/>
            </p:nvSpPr>
            <p:spPr>
              <a:xfrm>
                <a:off x="5863989" y="2589787"/>
                <a:ext cx="2043531" cy="2039338"/>
              </a:xfrm>
              <a:prstGeom prst="roundRect">
                <a:avLst/>
              </a:prstGeom>
              <a:solidFill>
                <a:srgbClr val="382B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xmlns="" id="{899D7895-09B4-9244-9084-DCC980B12BE3}"/>
                  </a:ext>
                </a:extLst>
              </p:cNvPr>
              <p:cNvSpPr txBox="1"/>
              <p:nvPr/>
            </p:nvSpPr>
            <p:spPr>
              <a:xfrm>
                <a:off x="6040262" y="3399165"/>
                <a:ext cx="1912832" cy="461665"/>
              </a:xfrm>
              <a:prstGeom prst="rect">
                <a:avLst/>
              </a:prstGeom>
              <a:noFill/>
            </p:spPr>
            <p:txBody>
              <a:bodyPr wrap="square" rtlCol="0">
                <a:spAutoFit/>
              </a:bodyPr>
              <a:lstStyle/>
              <a:p>
                <a:r>
                  <a:rPr lang="en-US" sz="2400" b="1" dirty="0">
                    <a:solidFill>
                      <a:schemeClr val="bg1"/>
                    </a:solidFill>
                  </a:rPr>
                  <a:t>CHIẾN LƯỢC</a:t>
                </a:r>
              </a:p>
            </p:txBody>
          </p:sp>
        </p:grpSp>
        <p:grpSp>
          <p:nvGrpSpPr>
            <p:cNvPr id="7" name="Group 6">
              <a:extLst>
                <a:ext uri="{FF2B5EF4-FFF2-40B4-BE49-F238E27FC236}">
                  <a16:creationId xmlns:a16="http://schemas.microsoft.com/office/drawing/2014/main" xmlns="" id="{96CB5829-87F8-4540-9C15-E3319C86D3FF}"/>
                </a:ext>
              </a:extLst>
            </p:cNvPr>
            <p:cNvGrpSpPr/>
            <p:nvPr/>
          </p:nvGrpSpPr>
          <p:grpSpPr>
            <a:xfrm>
              <a:off x="7998668" y="2074132"/>
              <a:ext cx="2043531" cy="2521361"/>
              <a:chOff x="7998668" y="2074132"/>
              <a:chExt cx="2043531" cy="2521361"/>
            </a:xfrm>
          </p:grpSpPr>
          <p:sp>
            <p:nvSpPr>
              <p:cNvPr id="27" name="Rounded Rectangle 26">
                <a:extLst>
                  <a:ext uri="{FF2B5EF4-FFF2-40B4-BE49-F238E27FC236}">
                    <a16:creationId xmlns:a16="http://schemas.microsoft.com/office/drawing/2014/main" xmlns="" id="{EB9D6376-77AC-1144-961A-D48976B95FF0}"/>
                  </a:ext>
                </a:extLst>
              </p:cNvPr>
              <p:cNvSpPr/>
              <p:nvPr/>
            </p:nvSpPr>
            <p:spPr>
              <a:xfrm>
                <a:off x="7998668" y="2074132"/>
                <a:ext cx="2043531" cy="2521361"/>
              </a:xfrm>
              <a:prstGeom prst="roundRect">
                <a:avLst/>
              </a:prstGeom>
              <a:solidFill>
                <a:srgbClr val="EF88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84553951-31EF-3D4E-9097-7A55BA621121}"/>
                  </a:ext>
                </a:extLst>
              </p:cNvPr>
              <p:cNvSpPr txBox="1"/>
              <p:nvPr/>
            </p:nvSpPr>
            <p:spPr>
              <a:xfrm>
                <a:off x="8323277" y="3103980"/>
                <a:ext cx="1394312" cy="461665"/>
              </a:xfrm>
              <a:prstGeom prst="rect">
                <a:avLst/>
              </a:prstGeom>
              <a:noFill/>
            </p:spPr>
            <p:txBody>
              <a:bodyPr wrap="square" rtlCol="0">
                <a:spAutoFit/>
              </a:bodyPr>
              <a:lstStyle/>
              <a:p>
                <a:r>
                  <a:rPr lang="en-US" sz="2400" b="1" dirty="0">
                    <a:solidFill>
                      <a:schemeClr val="bg1"/>
                    </a:solidFill>
                  </a:rPr>
                  <a:t>DẪN ĐẦU</a:t>
                </a:r>
              </a:p>
            </p:txBody>
          </p:sp>
        </p:grpSp>
        <p:sp>
          <p:nvSpPr>
            <p:cNvPr id="58" name="TextBox 57">
              <a:extLst>
                <a:ext uri="{FF2B5EF4-FFF2-40B4-BE49-F238E27FC236}">
                  <a16:creationId xmlns:a16="http://schemas.microsoft.com/office/drawing/2014/main" xmlns="" id="{A721CF15-503B-7C44-AD28-12D62CDA17CB}"/>
                </a:ext>
              </a:extLst>
            </p:cNvPr>
            <p:cNvSpPr txBox="1"/>
            <p:nvPr/>
          </p:nvSpPr>
          <p:spPr>
            <a:xfrm>
              <a:off x="1719580" y="4782338"/>
              <a:ext cx="1882141" cy="1261884"/>
            </a:xfrm>
            <a:prstGeom prst="rect">
              <a:avLst/>
            </a:prstGeom>
            <a:noFill/>
          </p:spPr>
          <p:txBody>
            <a:bodyPr wrap="square" rtlCol="0">
              <a:spAutoFit/>
            </a:bodyPr>
            <a:lstStyle/>
            <a:p>
              <a:r>
                <a:rPr lang="en-US" sz="1600" dirty="0">
                  <a:solidFill>
                    <a:srgbClr val="382B83"/>
                  </a:solidFill>
                </a:rPr>
                <a:t>Thang </a:t>
              </a:r>
              <a:r>
                <a:rPr lang="en-US" sz="1600" dirty="0" err="1">
                  <a:solidFill>
                    <a:srgbClr val="382B83"/>
                  </a:solidFill>
                </a:rPr>
                <a:t>điểm</a:t>
              </a:r>
              <a:r>
                <a:rPr lang="en-US" sz="1600" dirty="0">
                  <a:solidFill>
                    <a:srgbClr val="382B83"/>
                  </a:solidFill>
                </a:rPr>
                <a:t> 0-25</a:t>
              </a:r>
              <a:endParaRPr lang="en-US" sz="1500" dirty="0">
                <a:solidFill>
                  <a:srgbClr val="382B83"/>
                </a:solidFill>
              </a:endParaRPr>
            </a:p>
            <a:p>
              <a:endParaRPr lang="en-US" sz="1500" dirty="0">
                <a:solidFill>
                  <a:srgbClr val="382B83"/>
                </a:solidFill>
              </a:endParaRPr>
            </a:p>
            <a:p>
              <a:r>
                <a:rPr lang="en-US" sz="1500" dirty="0" err="1">
                  <a:solidFill>
                    <a:srgbClr val="382B83"/>
                  </a:solidFill>
                </a:rPr>
                <a:t>Tổ</a:t>
              </a:r>
              <a:r>
                <a:rPr lang="en-US" sz="1500" dirty="0">
                  <a:solidFill>
                    <a:srgbClr val="382B83"/>
                  </a:solidFill>
                </a:rPr>
                <a:t> </a:t>
              </a:r>
              <a:r>
                <a:rPr lang="en-US" sz="1500" dirty="0" err="1">
                  <a:solidFill>
                    <a:srgbClr val="382B83"/>
                  </a:solidFill>
                </a:rPr>
                <a:t>chức</a:t>
              </a:r>
              <a:r>
                <a:rPr lang="en-US" sz="1500" dirty="0">
                  <a:solidFill>
                    <a:srgbClr val="382B83"/>
                  </a:solidFill>
                </a:rPr>
                <a:t> </a:t>
              </a:r>
              <a:r>
                <a:rPr lang="en-US" sz="1500" dirty="0" err="1">
                  <a:solidFill>
                    <a:srgbClr val="382B83"/>
                  </a:solidFill>
                </a:rPr>
                <a:t>tuân</a:t>
              </a:r>
              <a:r>
                <a:rPr lang="en-US" sz="1500" dirty="0">
                  <a:solidFill>
                    <a:srgbClr val="382B83"/>
                  </a:solidFill>
                </a:rPr>
                <a:t> </a:t>
              </a:r>
              <a:r>
                <a:rPr lang="en-US" sz="1500" dirty="0" err="1">
                  <a:solidFill>
                    <a:srgbClr val="382B83"/>
                  </a:solidFill>
                </a:rPr>
                <a:t>thủ</a:t>
              </a:r>
              <a:r>
                <a:rPr lang="en-US" sz="1500" dirty="0">
                  <a:solidFill>
                    <a:srgbClr val="382B83"/>
                  </a:solidFill>
                </a:rPr>
                <a:t> </a:t>
              </a:r>
              <a:r>
                <a:rPr lang="en-US" sz="1500" dirty="0" err="1">
                  <a:solidFill>
                    <a:srgbClr val="382B83"/>
                  </a:solidFill>
                </a:rPr>
                <a:t>luật</a:t>
              </a:r>
              <a:r>
                <a:rPr lang="en-US" sz="1500" dirty="0">
                  <a:solidFill>
                    <a:srgbClr val="382B83"/>
                  </a:solidFill>
                </a:rPr>
                <a:t> </a:t>
              </a:r>
              <a:r>
                <a:rPr lang="en-US" sz="1500" dirty="0" err="1">
                  <a:solidFill>
                    <a:srgbClr val="382B83"/>
                  </a:solidFill>
                </a:rPr>
                <a:t>pháp</a:t>
              </a:r>
              <a:r>
                <a:rPr lang="en-US" sz="1500" dirty="0">
                  <a:solidFill>
                    <a:srgbClr val="382B83"/>
                  </a:solidFill>
                </a:rPr>
                <a:t> </a:t>
              </a:r>
              <a:r>
                <a:rPr lang="en-US" sz="1500" dirty="0" err="1">
                  <a:solidFill>
                    <a:srgbClr val="382B83"/>
                  </a:solidFill>
                </a:rPr>
                <a:t>và</a:t>
              </a:r>
              <a:r>
                <a:rPr lang="en-US" sz="1500" dirty="0">
                  <a:solidFill>
                    <a:srgbClr val="382B83"/>
                  </a:solidFill>
                </a:rPr>
                <a:t> </a:t>
              </a:r>
              <a:r>
                <a:rPr lang="en-US" sz="1500" dirty="0" err="1">
                  <a:solidFill>
                    <a:srgbClr val="382B83"/>
                  </a:solidFill>
                </a:rPr>
                <a:t>quy</a:t>
              </a:r>
              <a:r>
                <a:rPr lang="en-US" sz="1500" dirty="0">
                  <a:solidFill>
                    <a:srgbClr val="382B83"/>
                  </a:solidFill>
                </a:rPr>
                <a:t> </a:t>
              </a:r>
              <a:r>
                <a:rPr lang="en-US" sz="1500" dirty="0" err="1">
                  <a:solidFill>
                    <a:srgbClr val="382B83"/>
                  </a:solidFill>
                </a:rPr>
                <a:t>định</a:t>
              </a:r>
              <a:r>
                <a:rPr lang="en-US" sz="1500" dirty="0">
                  <a:solidFill>
                    <a:srgbClr val="382B83"/>
                  </a:solidFill>
                </a:rPr>
                <a:t> </a:t>
              </a:r>
              <a:r>
                <a:rPr lang="en-US" sz="1500" dirty="0" err="1">
                  <a:solidFill>
                    <a:srgbClr val="382B83"/>
                  </a:solidFill>
                </a:rPr>
                <a:t>quốc</a:t>
              </a:r>
              <a:r>
                <a:rPr lang="en-US" sz="1500" dirty="0">
                  <a:solidFill>
                    <a:srgbClr val="382B83"/>
                  </a:solidFill>
                </a:rPr>
                <a:t> </a:t>
              </a:r>
              <a:r>
                <a:rPr lang="en-US" sz="1500" dirty="0" err="1">
                  <a:solidFill>
                    <a:srgbClr val="382B83"/>
                  </a:solidFill>
                </a:rPr>
                <a:t>gia</a:t>
              </a:r>
              <a:r>
                <a:rPr lang="en-US" sz="1500" dirty="0">
                  <a:solidFill>
                    <a:srgbClr val="382B83"/>
                  </a:solidFill>
                </a:rPr>
                <a:t> </a:t>
              </a:r>
            </a:p>
          </p:txBody>
        </p:sp>
        <p:sp>
          <p:nvSpPr>
            <p:cNvPr id="59" name="TextBox 58">
              <a:extLst>
                <a:ext uri="{FF2B5EF4-FFF2-40B4-BE49-F238E27FC236}">
                  <a16:creationId xmlns:a16="http://schemas.microsoft.com/office/drawing/2014/main" xmlns="" id="{B481A1A1-587B-DC45-805B-E8366D26979B}"/>
                </a:ext>
              </a:extLst>
            </p:cNvPr>
            <p:cNvSpPr txBox="1"/>
            <p:nvPr/>
          </p:nvSpPr>
          <p:spPr>
            <a:xfrm>
              <a:off x="3796368" y="4759040"/>
              <a:ext cx="2105620" cy="1838965"/>
            </a:xfrm>
            <a:prstGeom prst="rect">
              <a:avLst/>
            </a:prstGeom>
            <a:noFill/>
          </p:spPr>
          <p:txBody>
            <a:bodyPr wrap="square" rtlCol="0">
              <a:spAutoFit/>
            </a:bodyPr>
            <a:lstStyle/>
            <a:p>
              <a:r>
                <a:rPr lang="en-US" sz="1600" dirty="0">
                  <a:solidFill>
                    <a:srgbClr val="382B83"/>
                  </a:solidFill>
                </a:rPr>
                <a:t>Thang </a:t>
              </a:r>
              <a:r>
                <a:rPr lang="en-US" sz="1600" dirty="0" err="1">
                  <a:solidFill>
                    <a:srgbClr val="382B83"/>
                  </a:solidFill>
                </a:rPr>
                <a:t>điểm</a:t>
              </a:r>
              <a:r>
                <a:rPr lang="en-US" sz="1600" dirty="0">
                  <a:solidFill>
                    <a:srgbClr val="382B83"/>
                  </a:solidFill>
                </a:rPr>
                <a:t> 26-50</a:t>
              </a:r>
            </a:p>
            <a:p>
              <a:endParaRPr lang="en-US" sz="1350" b="1" dirty="0">
                <a:solidFill>
                  <a:srgbClr val="382B83"/>
                </a:solidFill>
              </a:endParaRPr>
            </a:p>
            <a:p>
              <a:r>
                <a:rPr lang="en-US" sz="1400" dirty="0" err="1">
                  <a:solidFill>
                    <a:srgbClr val="382B83"/>
                  </a:solidFill>
                </a:rPr>
                <a:t>Tổ</a:t>
              </a:r>
              <a:r>
                <a:rPr lang="en-US" sz="1400" dirty="0">
                  <a:solidFill>
                    <a:srgbClr val="382B83"/>
                  </a:solidFill>
                </a:rPr>
                <a:t> </a:t>
              </a:r>
              <a:r>
                <a:rPr lang="en-US" sz="1400" dirty="0" err="1">
                  <a:solidFill>
                    <a:srgbClr val="382B83"/>
                  </a:solidFill>
                </a:rPr>
                <a:t>chức</a:t>
              </a:r>
              <a:r>
                <a:rPr lang="en-US" sz="1400" dirty="0">
                  <a:solidFill>
                    <a:srgbClr val="382B83"/>
                  </a:solidFill>
                </a:rPr>
                <a:t> </a:t>
              </a:r>
              <a:r>
                <a:rPr lang="en-US" sz="1400" dirty="0" err="1">
                  <a:solidFill>
                    <a:srgbClr val="382B83"/>
                  </a:solidFill>
                </a:rPr>
                <a:t>đang</a:t>
              </a:r>
              <a:r>
                <a:rPr lang="en-US" sz="1400" dirty="0">
                  <a:solidFill>
                    <a:srgbClr val="382B83"/>
                  </a:solidFill>
                </a:rPr>
                <a:t> </a:t>
              </a:r>
              <a:r>
                <a:rPr lang="en-US" sz="1400" dirty="0" err="1">
                  <a:solidFill>
                    <a:srgbClr val="382B83"/>
                  </a:solidFill>
                </a:rPr>
                <a:t>sử</a:t>
              </a:r>
              <a:r>
                <a:rPr lang="en-US" sz="1400" dirty="0">
                  <a:solidFill>
                    <a:srgbClr val="382B83"/>
                  </a:solidFill>
                </a:rPr>
                <a:t> </a:t>
              </a:r>
              <a:r>
                <a:rPr lang="en-US" sz="1400" dirty="0" err="1">
                  <a:solidFill>
                    <a:srgbClr val="382B83"/>
                  </a:solidFill>
                </a:rPr>
                <a:t>dụng</a:t>
              </a:r>
              <a:r>
                <a:rPr lang="en-US" sz="1400" dirty="0">
                  <a:solidFill>
                    <a:srgbClr val="382B83"/>
                  </a:solidFill>
                </a:rPr>
                <a:t> </a:t>
              </a:r>
              <a:r>
                <a:rPr lang="en-US" sz="1400" dirty="0" err="1">
                  <a:solidFill>
                    <a:srgbClr val="382B83"/>
                  </a:solidFill>
                </a:rPr>
                <a:t>một</a:t>
              </a:r>
              <a:r>
                <a:rPr lang="en-US" sz="1400" dirty="0">
                  <a:solidFill>
                    <a:srgbClr val="382B83"/>
                  </a:solidFill>
                </a:rPr>
                <a:t> </a:t>
              </a:r>
              <a:r>
                <a:rPr lang="en-US" sz="1400" dirty="0" err="1">
                  <a:solidFill>
                    <a:srgbClr val="382B83"/>
                  </a:solidFill>
                </a:rPr>
                <a:t>cách</a:t>
              </a:r>
              <a:r>
                <a:rPr lang="en-US" sz="1400" dirty="0">
                  <a:solidFill>
                    <a:srgbClr val="382B83"/>
                  </a:solidFill>
                </a:rPr>
                <a:t> </a:t>
              </a:r>
              <a:r>
                <a:rPr lang="en-US" sz="1400" dirty="0" err="1">
                  <a:solidFill>
                    <a:srgbClr val="382B83"/>
                  </a:solidFill>
                </a:rPr>
                <a:t>tiếp</a:t>
              </a:r>
              <a:r>
                <a:rPr lang="en-US" sz="1400" dirty="0">
                  <a:solidFill>
                    <a:srgbClr val="382B83"/>
                  </a:solidFill>
                </a:rPr>
                <a:t> </a:t>
              </a:r>
              <a:r>
                <a:rPr lang="en-US" sz="1400" dirty="0" err="1">
                  <a:solidFill>
                    <a:srgbClr val="382B83"/>
                  </a:solidFill>
                </a:rPr>
                <a:t>cận</a:t>
              </a:r>
              <a:r>
                <a:rPr lang="en-US" sz="1400" dirty="0">
                  <a:solidFill>
                    <a:srgbClr val="382B83"/>
                  </a:solidFill>
                </a:rPr>
                <a:t> </a:t>
              </a:r>
              <a:r>
                <a:rPr lang="en-US" sz="1400" dirty="0" err="1">
                  <a:solidFill>
                    <a:srgbClr val="382B83"/>
                  </a:solidFill>
                </a:rPr>
                <a:t>chiến</a:t>
              </a:r>
              <a:r>
                <a:rPr lang="en-US" sz="1400" dirty="0">
                  <a:solidFill>
                    <a:srgbClr val="382B83"/>
                  </a:solidFill>
                </a:rPr>
                <a:t> </a:t>
              </a:r>
              <a:r>
                <a:rPr lang="en-US" sz="1400" dirty="0" err="1">
                  <a:solidFill>
                    <a:srgbClr val="382B83"/>
                  </a:solidFill>
                </a:rPr>
                <a:t>lược</a:t>
              </a:r>
              <a:r>
                <a:rPr lang="en-US" sz="1400" dirty="0">
                  <a:solidFill>
                    <a:srgbClr val="382B83"/>
                  </a:solidFill>
                </a:rPr>
                <a:t> </a:t>
              </a:r>
              <a:r>
                <a:rPr lang="en-US" sz="1400" dirty="0" err="1">
                  <a:solidFill>
                    <a:srgbClr val="382B83"/>
                  </a:solidFill>
                </a:rPr>
                <a:t>để</a:t>
              </a:r>
              <a:r>
                <a:rPr lang="en-US" sz="1400" dirty="0">
                  <a:solidFill>
                    <a:srgbClr val="382B83"/>
                  </a:solidFill>
                </a:rPr>
                <a:t> </a:t>
              </a:r>
              <a:r>
                <a:rPr lang="en-US" sz="1400" dirty="0" err="1">
                  <a:solidFill>
                    <a:srgbClr val="382B83"/>
                  </a:solidFill>
                </a:rPr>
                <a:t>biến</a:t>
              </a:r>
              <a:r>
                <a:rPr lang="en-US" sz="1400" dirty="0">
                  <a:solidFill>
                    <a:srgbClr val="382B83"/>
                  </a:solidFill>
                </a:rPr>
                <a:t> </a:t>
              </a:r>
              <a:r>
                <a:rPr lang="en-US" sz="1400" dirty="0" err="1">
                  <a:solidFill>
                    <a:srgbClr val="382B83"/>
                  </a:solidFill>
                </a:rPr>
                <a:t>ý</a:t>
              </a:r>
              <a:r>
                <a:rPr lang="en-US" sz="1400" dirty="0">
                  <a:solidFill>
                    <a:srgbClr val="382B83"/>
                  </a:solidFill>
                </a:rPr>
                <a:t> </a:t>
              </a:r>
              <a:r>
                <a:rPr lang="en-US" sz="1400" dirty="0" err="1">
                  <a:solidFill>
                    <a:srgbClr val="382B83"/>
                  </a:solidFill>
                </a:rPr>
                <a:t>tưởng</a:t>
              </a:r>
              <a:r>
                <a:rPr lang="en-US" sz="1400" dirty="0">
                  <a:solidFill>
                    <a:srgbClr val="382B83"/>
                  </a:solidFill>
                </a:rPr>
                <a:t> </a:t>
              </a:r>
              <a:r>
                <a:rPr lang="en-US" sz="1400" dirty="0" err="1">
                  <a:solidFill>
                    <a:srgbClr val="382B83"/>
                  </a:solidFill>
                </a:rPr>
                <a:t>thành</a:t>
              </a:r>
              <a:r>
                <a:rPr lang="en-US" sz="1400" dirty="0">
                  <a:solidFill>
                    <a:srgbClr val="382B83"/>
                  </a:solidFill>
                </a:rPr>
                <a:t> </a:t>
              </a:r>
              <a:r>
                <a:rPr lang="en-US" sz="1400" dirty="0" err="1">
                  <a:solidFill>
                    <a:srgbClr val="382B83"/>
                  </a:solidFill>
                </a:rPr>
                <a:t>hành</a:t>
              </a:r>
              <a:r>
                <a:rPr lang="en-US" sz="1400" dirty="0">
                  <a:solidFill>
                    <a:srgbClr val="382B83"/>
                  </a:solidFill>
                </a:rPr>
                <a:t> </a:t>
              </a:r>
              <a:r>
                <a:rPr lang="en-US" sz="1400" dirty="0" err="1">
                  <a:solidFill>
                    <a:srgbClr val="382B83"/>
                  </a:solidFill>
                </a:rPr>
                <a:t>động</a:t>
              </a:r>
              <a:r>
                <a:rPr lang="en-US" sz="1400" dirty="0">
                  <a:solidFill>
                    <a:srgbClr val="382B83"/>
                  </a:solidFill>
                </a:rPr>
                <a:t>, </a:t>
              </a:r>
              <a:r>
                <a:rPr lang="en-US" sz="1400" dirty="0" err="1">
                  <a:solidFill>
                    <a:srgbClr val="382B83"/>
                  </a:solidFill>
                </a:rPr>
                <a:t>được</a:t>
              </a:r>
              <a:r>
                <a:rPr lang="en-US" sz="1400" dirty="0">
                  <a:solidFill>
                    <a:srgbClr val="382B83"/>
                  </a:solidFill>
                </a:rPr>
                <a:t> </a:t>
              </a:r>
              <a:r>
                <a:rPr lang="en-US" sz="1400" dirty="0" err="1">
                  <a:solidFill>
                    <a:srgbClr val="382B83"/>
                  </a:solidFill>
                </a:rPr>
                <a:t>hỗ</a:t>
              </a:r>
              <a:r>
                <a:rPr lang="en-US" sz="1400" dirty="0">
                  <a:solidFill>
                    <a:srgbClr val="382B83"/>
                  </a:solidFill>
                </a:rPr>
                <a:t> </a:t>
              </a:r>
              <a:r>
                <a:rPr lang="en-US" sz="1400" dirty="0" err="1">
                  <a:solidFill>
                    <a:srgbClr val="382B83"/>
                  </a:solidFill>
                </a:rPr>
                <a:t>trợ</a:t>
              </a:r>
              <a:r>
                <a:rPr lang="en-US" sz="1400" dirty="0">
                  <a:solidFill>
                    <a:srgbClr val="382B83"/>
                  </a:solidFill>
                </a:rPr>
                <a:t> </a:t>
              </a:r>
              <a:r>
                <a:rPr lang="en-US" sz="1400" dirty="0" err="1">
                  <a:solidFill>
                    <a:srgbClr val="382B83"/>
                  </a:solidFill>
                </a:rPr>
                <a:t>bằng</a:t>
              </a:r>
              <a:r>
                <a:rPr lang="en-US" sz="1400" dirty="0">
                  <a:solidFill>
                    <a:srgbClr val="382B83"/>
                  </a:solidFill>
                </a:rPr>
                <a:t> </a:t>
              </a:r>
              <a:r>
                <a:rPr lang="en-US" sz="1400" dirty="0" err="1">
                  <a:solidFill>
                    <a:srgbClr val="382B83"/>
                  </a:solidFill>
                </a:rPr>
                <a:t>cách</a:t>
              </a:r>
              <a:r>
                <a:rPr lang="en-US" sz="1400" dirty="0">
                  <a:solidFill>
                    <a:srgbClr val="382B83"/>
                  </a:solidFill>
                </a:rPr>
                <a:t> </a:t>
              </a:r>
              <a:r>
                <a:rPr lang="en-US" sz="1400" dirty="0" err="1">
                  <a:solidFill>
                    <a:srgbClr val="382B83"/>
                  </a:solidFill>
                </a:rPr>
                <a:t>truyền</a:t>
              </a:r>
              <a:r>
                <a:rPr lang="en-US" sz="1400" dirty="0">
                  <a:solidFill>
                    <a:srgbClr val="382B83"/>
                  </a:solidFill>
                </a:rPr>
                <a:t> </a:t>
              </a:r>
              <a:r>
                <a:rPr lang="en-US" sz="1400" dirty="0" err="1">
                  <a:solidFill>
                    <a:srgbClr val="382B83"/>
                  </a:solidFill>
                </a:rPr>
                <a:t>đạt</a:t>
              </a:r>
              <a:r>
                <a:rPr lang="en-US" sz="1400" dirty="0">
                  <a:solidFill>
                    <a:srgbClr val="382B83"/>
                  </a:solidFill>
                </a:rPr>
                <a:t> cam </a:t>
              </a:r>
              <a:r>
                <a:rPr lang="en-US" sz="1400" dirty="0" err="1">
                  <a:solidFill>
                    <a:srgbClr val="382B83"/>
                  </a:solidFill>
                </a:rPr>
                <a:t>kết</a:t>
              </a:r>
              <a:r>
                <a:rPr lang="en-US" sz="1400" dirty="0">
                  <a:solidFill>
                    <a:srgbClr val="382B83"/>
                  </a:solidFill>
                </a:rPr>
                <a:t> </a:t>
              </a:r>
              <a:r>
                <a:rPr lang="en-US" sz="1400" dirty="0" err="1">
                  <a:solidFill>
                    <a:srgbClr val="382B83"/>
                  </a:solidFill>
                </a:rPr>
                <a:t>về</a:t>
              </a:r>
              <a:r>
                <a:rPr lang="en-US" sz="1400" dirty="0">
                  <a:solidFill>
                    <a:srgbClr val="382B83"/>
                  </a:solidFill>
                </a:rPr>
                <a:t> </a:t>
              </a:r>
              <a:r>
                <a:rPr lang="en-US" sz="1400" dirty="0" err="1">
                  <a:solidFill>
                    <a:srgbClr val="382B83"/>
                  </a:solidFill>
                </a:rPr>
                <a:t>bình</a:t>
              </a:r>
              <a:r>
                <a:rPr lang="en-US" sz="1400" dirty="0">
                  <a:solidFill>
                    <a:srgbClr val="382B83"/>
                  </a:solidFill>
                </a:rPr>
                <a:t> </a:t>
              </a:r>
              <a:r>
                <a:rPr lang="en-US" sz="1400" dirty="0" err="1">
                  <a:solidFill>
                    <a:srgbClr val="382B83"/>
                  </a:solidFill>
                </a:rPr>
                <a:t>đẳng</a:t>
              </a:r>
              <a:r>
                <a:rPr lang="en-US" sz="1400" dirty="0">
                  <a:solidFill>
                    <a:srgbClr val="382B83"/>
                  </a:solidFill>
                </a:rPr>
                <a:t> </a:t>
              </a:r>
              <a:r>
                <a:rPr lang="en-US" sz="1400" dirty="0" err="1">
                  <a:solidFill>
                    <a:srgbClr val="382B83"/>
                  </a:solidFill>
                </a:rPr>
                <a:t>giới</a:t>
              </a:r>
              <a:endParaRPr lang="en-US" sz="1400" dirty="0">
                <a:solidFill>
                  <a:srgbClr val="382B83"/>
                </a:solidFill>
              </a:endParaRPr>
            </a:p>
          </p:txBody>
        </p:sp>
        <p:sp>
          <p:nvSpPr>
            <p:cNvPr id="60" name="TextBox 59">
              <a:extLst>
                <a:ext uri="{FF2B5EF4-FFF2-40B4-BE49-F238E27FC236}">
                  <a16:creationId xmlns:a16="http://schemas.microsoft.com/office/drawing/2014/main" xmlns="" id="{52F319AA-8ABF-8D4B-A126-B0E06A0AEB6D}"/>
                </a:ext>
              </a:extLst>
            </p:cNvPr>
            <p:cNvSpPr txBox="1"/>
            <p:nvPr/>
          </p:nvSpPr>
          <p:spPr>
            <a:xfrm>
              <a:off x="6010507" y="4809054"/>
              <a:ext cx="1938903" cy="1738938"/>
            </a:xfrm>
            <a:prstGeom prst="rect">
              <a:avLst/>
            </a:prstGeom>
            <a:noFill/>
          </p:spPr>
          <p:txBody>
            <a:bodyPr wrap="square" rtlCol="0">
              <a:spAutoFit/>
            </a:bodyPr>
            <a:lstStyle/>
            <a:p>
              <a:r>
                <a:rPr lang="en-US" sz="1600" dirty="0">
                  <a:solidFill>
                    <a:srgbClr val="382B83"/>
                  </a:solidFill>
                </a:rPr>
                <a:t>Thang </a:t>
              </a:r>
              <a:r>
                <a:rPr lang="en-US" sz="1600" dirty="0" err="1">
                  <a:solidFill>
                    <a:srgbClr val="382B83"/>
                  </a:solidFill>
                </a:rPr>
                <a:t>điểm</a:t>
              </a:r>
              <a:r>
                <a:rPr lang="en-US" sz="1600" dirty="0">
                  <a:solidFill>
                    <a:srgbClr val="382B83"/>
                  </a:solidFill>
                </a:rPr>
                <a:t> 51-75</a:t>
              </a:r>
            </a:p>
            <a:p>
              <a:endParaRPr lang="en-US" sz="1500" dirty="0">
                <a:solidFill>
                  <a:srgbClr val="382B83"/>
                </a:solidFill>
              </a:endParaRPr>
            </a:p>
            <a:p>
              <a:r>
                <a:rPr lang="en-US" sz="1500" dirty="0" err="1">
                  <a:solidFill>
                    <a:srgbClr val="382B83"/>
                  </a:solidFill>
                </a:rPr>
                <a:t>Tổ</a:t>
              </a:r>
              <a:r>
                <a:rPr lang="en-US" sz="1500" dirty="0">
                  <a:solidFill>
                    <a:srgbClr val="382B83"/>
                  </a:solidFill>
                </a:rPr>
                <a:t> </a:t>
              </a:r>
              <a:r>
                <a:rPr lang="en-US" sz="1500" dirty="0" err="1">
                  <a:solidFill>
                    <a:srgbClr val="382B83"/>
                  </a:solidFill>
                </a:rPr>
                <a:t>chức</a:t>
              </a:r>
              <a:r>
                <a:rPr lang="en-US" sz="1500" dirty="0">
                  <a:solidFill>
                    <a:srgbClr val="382B83"/>
                  </a:solidFill>
                </a:rPr>
                <a:t> </a:t>
              </a:r>
              <a:r>
                <a:rPr lang="en-US" sz="1500" dirty="0" err="1">
                  <a:solidFill>
                    <a:srgbClr val="382B83"/>
                  </a:solidFill>
                </a:rPr>
                <a:t>có</a:t>
              </a:r>
              <a:r>
                <a:rPr lang="en-US" sz="1500" dirty="0">
                  <a:solidFill>
                    <a:srgbClr val="382B83"/>
                  </a:solidFill>
                </a:rPr>
                <a:t> </a:t>
              </a:r>
              <a:r>
                <a:rPr lang="en-US" sz="1500" dirty="0" err="1">
                  <a:solidFill>
                    <a:srgbClr val="382B83"/>
                  </a:solidFill>
                </a:rPr>
                <a:t>sự</a:t>
              </a:r>
              <a:r>
                <a:rPr lang="en-US" sz="1500" dirty="0">
                  <a:solidFill>
                    <a:srgbClr val="382B83"/>
                  </a:solidFill>
                </a:rPr>
                <a:t> </a:t>
              </a:r>
              <a:r>
                <a:rPr lang="en-US" sz="1500" dirty="0" err="1">
                  <a:solidFill>
                    <a:srgbClr val="382B83"/>
                  </a:solidFill>
                </a:rPr>
                <a:t>liên</a:t>
              </a:r>
              <a:r>
                <a:rPr lang="en-US" sz="1500" dirty="0">
                  <a:solidFill>
                    <a:srgbClr val="382B83"/>
                  </a:solidFill>
                </a:rPr>
                <a:t> </a:t>
              </a:r>
              <a:r>
                <a:rPr lang="en-US" sz="1500" dirty="0" err="1">
                  <a:solidFill>
                    <a:srgbClr val="382B83"/>
                  </a:solidFill>
                </a:rPr>
                <a:t>kết</a:t>
              </a:r>
              <a:r>
                <a:rPr lang="en-US" sz="1500" dirty="0">
                  <a:solidFill>
                    <a:srgbClr val="382B83"/>
                  </a:solidFill>
                </a:rPr>
                <a:t> </a:t>
              </a:r>
              <a:r>
                <a:rPr lang="en-US" sz="1500" dirty="0" err="1">
                  <a:solidFill>
                    <a:srgbClr val="382B83"/>
                  </a:solidFill>
                </a:rPr>
                <a:t>mang</a:t>
              </a:r>
              <a:r>
                <a:rPr lang="en-US" sz="1500" dirty="0">
                  <a:solidFill>
                    <a:srgbClr val="382B83"/>
                  </a:solidFill>
                </a:rPr>
                <a:t> </a:t>
              </a:r>
              <a:r>
                <a:rPr lang="en-US" sz="1500" dirty="0" err="1">
                  <a:solidFill>
                    <a:srgbClr val="382B83"/>
                  </a:solidFill>
                </a:rPr>
                <a:t>tính</a:t>
              </a:r>
              <a:r>
                <a:rPr lang="en-US" sz="1500" dirty="0">
                  <a:solidFill>
                    <a:srgbClr val="382B83"/>
                  </a:solidFill>
                </a:rPr>
                <a:t> </a:t>
              </a:r>
              <a:r>
                <a:rPr lang="en-US" sz="1500" dirty="0" err="1">
                  <a:solidFill>
                    <a:srgbClr val="382B83"/>
                  </a:solidFill>
                </a:rPr>
                <a:t>toàn</a:t>
              </a:r>
              <a:r>
                <a:rPr lang="en-US" sz="1500" dirty="0">
                  <a:solidFill>
                    <a:srgbClr val="382B83"/>
                  </a:solidFill>
                </a:rPr>
                <a:t> </a:t>
              </a:r>
              <a:r>
                <a:rPr lang="en-US" sz="1500" dirty="0" err="1">
                  <a:solidFill>
                    <a:srgbClr val="382B83"/>
                  </a:solidFill>
                </a:rPr>
                <a:t>thể</a:t>
              </a:r>
              <a:r>
                <a:rPr lang="en-US" sz="1500" dirty="0">
                  <a:solidFill>
                    <a:srgbClr val="382B83"/>
                  </a:solidFill>
                </a:rPr>
                <a:t> </a:t>
              </a:r>
              <a:r>
                <a:rPr lang="en-US" sz="1500" dirty="0" err="1">
                  <a:solidFill>
                    <a:srgbClr val="382B83"/>
                  </a:solidFill>
                </a:rPr>
                <a:t>về</a:t>
              </a:r>
              <a:r>
                <a:rPr lang="en-US" sz="1500" dirty="0">
                  <a:solidFill>
                    <a:srgbClr val="382B83"/>
                  </a:solidFill>
                </a:rPr>
                <a:t> </a:t>
              </a:r>
              <a:r>
                <a:rPr lang="en-US" sz="1500" dirty="0" err="1">
                  <a:solidFill>
                    <a:srgbClr val="382B83"/>
                  </a:solidFill>
                </a:rPr>
                <a:t>bình</a:t>
              </a:r>
              <a:r>
                <a:rPr lang="en-US" sz="1500" dirty="0">
                  <a:solidFill>
                    <a:srgbClr val="382B83"/>
                  </a:solidFill>
                </a:rPr>
                <a:t> </a:t>
              </a:r>
              <a:r>
                <a:rPr lang="en-US" sz="1500" dirty="0" err="1">
                  <a:solidFill>
                    <a:srgbClr val="382B83"/>
                  </a:solidFill>
                </a:rPr>
                <a:t>đẳng</a:t>
              </a:r>
              <a:r>
                <a:rPr lang="en-US" sz="1500" dirty="0">
                  <a:solidFill>
                    <a:srgbClr val="382B83"/>
                  </a:solidFill>
                </a:rPr>
                <a:t> </a:t>
              </a:r>
              <a:r>
                <a:rPr lang="en-US" sz="1500" dirty="0" err="1">
                  <a:solidFill>
                    <a:srgbClr val="382B83"/>
                  </a:solidFill>
                </a:rPr>
                <a:t>giới</a:t>
              </a:r>
              <a:r>
                <a:rPr lang="en-US" sz="1500" dirty="0">
                  <a:solidFill>
                    <a:srgbClr val="382B83"/>
                  </a:solidFill>
                </a:rPr>
                <a:t> </a:t>
              </a:r>
              <a:r>
                <a:rPr lang="en-US" sz="1500" dirty="0" err="1">
                  <a:solidFill>
                    <a:srgbClr val="382B83"/>
                  </a:solidFill>
                </a:rPr>
                <a:t>để</a:t>
              </a:r>
              <a:r>
                <a:rPr lang="en-US" sz="1500" dirty="0">
                  <a:solidFill>
                    <a:srgbClr val="382B83"/>
                  </a:solidFill>
                </a:rPr>
                <a:t> </a:t>
              </a:r>
              <a:r>
                <a:rPr lang="en-US" sz="1500" dirty="0" err="1">
                  <a:solidFill>
                    <a:srgbClr val="382B83"/>
                  </a:solidFill>
                </a:rPr>
                <a:t>hỗ</a:t>
              </a:r>
              <a:r>
                <a:rPr lang="en-US" sz="1500" dirty="0">
                  <a:solidFill>
                    <a:srgbClr val="382B83"/>
                  </a:solidFill>
                </a:rPr>
                <a:t> </a:t>
              </a:r>
              <a:r>
                <a:rPr lang="en-US" sz="1500" dirty="0" err="1">
                  <a:solidFill>
                    <a:srgbClr val="382B83"/>
                  </a:solidFill>
                </a:rPr>
                <a:t>trợ</a:t>
              </a:r>
              <a:r>
                <a:rPr lang="en-US" sz="1500" dirty="0">
                  <a:solidFill>
                    <a:srgbClr val="382B83"/>
                  </a:solidFill>
                </a:rPr>
                <a:t> </a:t>
              </a:r>
              <a:r>
                <a:rPr lang="en-US" sz="1500" dirty="0" err="1">
                  <a:solidFill>
                    <a:srgbClr val="382B83"/>
                  </a:solidFill>
                </a:rPr>
                <a:t>các</a:t>
              </a:r>
              <a:r>
                <a:rPr lang="en-US" sz="1500" dirty="0">
                  <a:solidFill>
                    <a:srgbClr val="382B83"/>
                  </a:solidFill>
                </a:rPr>
                <a:t> </a:t>
              </a:r>
              <a:r>
                <a:rPr lang="en-US" sz="1500" dirty="0" err="1">
                  <a:solidFill>
                    <a:srgbClr val="382B83"/>
                  </a:solidFill>
                </a:rPr>
                <a:t>ưu</a:t>
              </a:r>
              <a:r>
                <a:rPr lang="en-US" sz="1500" dirty="0">
                  <a:solidFill>
                    <a:srgbClr val="382B83"/>
                  </a:solidFill>
                </a:rPr>
                <a:t> </a:t>
              </a:r>
              <a:r>
                <a:rPr lang="en-US" sz="1500" dirty="0" err="1">
                  <a:solidFill>
                    <a:srgbClr val="382B83"/>
                  </a:solidFill>
                </a:rPr>
                <a:t>tiên</a:t>
              </a:r>
              <a:r>
                <a:rPr lang="en-US" sz="1500" dirty="0">
                  <a:solidFill>
                    <a:srgbClr val="382B83"/>
                  </a:solidFill>
                </a:rPr>
                <a:t> </a:t>
              </a:r>
              <a:r>
                <a:rPr lang="en-US" sz="1500" dirty="0" err="1">
                  <a:solidFill>
                    <a:srgbClr val="382B83"/>
                  </a:solidFill>
                </a:rPr>
                <a:t>kinh</a:t>
              </a:r>
              <a:r>
                <a:rPr lang="en-US" sz="1500" dirty="0">
                  <a:solidFill>
                    <a:srgbClr val="382B83"/>
                  </a:solidFill>
                </a:rPr>
                <a:t> </a:t>
              </a:r>
              <a:r>
                <a:rPr lang="en-US" sz="1500" dirty="0" err="1">
                  <a:solidFill>
                    <a:srgbClr val="382B83"/>
                  </a:solidFill>
                </a:rPr>
                <a:t>doanh</a:t>
              </a:r>
              <a:endParaRPr lang="en-US" sz="1500" dirty="0">
                <a:solidFill>
                  <a:srgbClr val="382B83"/>
                </a:solidFill>
              </a:endParaRPr>
            </a:p>
          </p:txBody>
        </p:sp>
        <p:sp>
          <p:nvSpPr>
            <p:cNvPr id="61" name="TextBox 60">
              <a:extLst>
                <a:ext uri="{FF2B5EF4-FFF2-40B4-BE49-F238E27FC236}">
                  <a16:creationId xmlns:a16="http://schemas.microsoft.com/office/drawing/2014/main" xmlns="" id="{22EC4286-DF27-2E47-9494-A9E195142470}"/>
                </a:ext>
              </a:extLst>
            </p:cNvPr>
            <p:cNvSpPr txBox="1"/>
            <p:nvPr/>
          </p:nvSpPr>
          <p:spPr>
            <a:xfrm>
              <a:off x="8079175" y="4809054"/>
              <a:ext cx="2022868" cy="1508105"/>
            </a:xfrm>
            <a:prstGeom prst="rect">
              <a:avLst/>
            </a:prstGeom>
            <a:noFill/>
          </p:spPr>
          <p:txBody>
            <a:bodyPr wrap="square" rtlCol="0">
              <a:spAutoFit/>
            </a:bodyPr>
            <a:lstStyle/>
            <a:p>
              <a:r>
                <a:rPr lang="en-US" sz="1600" dirty="0">
                  <a:solidFill>
                    <a:srgbClr val="382B83"/>
                  </a:solidFill>
                </a:rPr>
                <a:t>Thang </a:t>
              </a:r>
              <a:r>
                <a:rPr lang="en-US" sz="1600" dirty="0" err="1">
                  <a:solidFill>
                    <a:srgbClr val="382B83"/>
                  </a:solidFill>
                </a:rPr>
                <a:t>điểm</a:t>
              </a:r>
              <a:r>
                <a:rPr lang="en-US" sz="1600" dirty="0">
                  <a:solidFill>
                    <a:srgbClr val="382B83"/>
                  </a:solidFill>
                </a:rPr>
                <a:t> 76-100</a:t>
              </a:r>
            </a:p>
            <a:p>
              <a:endParaRPr lang="en-US" sz="1500" dirty="0">
                <a:solidFill>
                  <a:srgbClr val="382B83"/>
                </a:solidFill>
              </a:endParaRPr>
            </a:p>
            <a:p>
              <a:r>
                <a:rPr lang="en-US" sz="1500" dirty="0" err="1">
                  <a:solidFill>
                    <a:srgbClr val="382B83"/>
                  </a:solidFill>
                </a:rPr>
                <a:t>Tổ</a:t>
              </a:r>
              <a:r>
                <a:rPr lang="en-US" sz="1500" dirty="0">
                  <a:solidFill>
                    <a:srgbClr val="382B83"/>
                  </a:solidFill>
                </a:rPr>
                <a:t> </a:t>
              </a:r>
              <a:r>
                <a:rPr lang="en-US" sz="1500" dirty="0" err="1">
                  <a:solidFill>
                    <a:srgbClr val="382B83"/>
                  </a:solidFill>
                </a:rPr>
                <a:t>chức</a:t>
              </a:r>
              <a:r>
                <a:rPr lang="en-US" sz="1500" dirty="0">
                  <a:solidFill>
                    <a:srgbClr val="382B83"/>
                  </a:solidFill>
                </a:rPr>
                <a:t> </a:t>
              </a:r>
              <a:r>
                <a:rPr lang="en-US" sz="1500" dirty="0" err="1">
                  <a:solidFill>
                    <a:srgbClr val="382B83"/>
                  </a:solidFill>
                </a:rPr>
                <a:t>đang</a:t>
              </a:r>
              <a:r>
                <a:rPr lang="en-US" sz="1500" dirty="0">
                  <a:solidFill>
                    <a:srgbClr val="382B83"/>
                  </a:solidFill>
                </a:rPr>
                <a:t> </a:t>
              </a:r>
              <a:r>
                <a:rPr lang="en-US" sz="1500" dirty="0" err="1">
                  <a:solidFill>
                    <a:srgbClr val="382B83"/>
                  </a:solidFill>
                </a:rPr>
                <a:t>giải</a:t>
              </a:r>
              <a:r>
                <a:rPr lang="en-US" sz="1500" dirty="0">
                  <a:solidFill>
                    <a:srgbClr val="382B83"/>
                  </a:solidFill>
                </a:rPr>
                <a:t> </a:t>
              </a:r>
              <a:r>
                <a:rPr lang="en-US" sz="1500" dirty="0" err="1">
                  <a:solidFill>
                    <a:srgbClr val="382B83"/>
                  </a:solidFill>
                </a:rPr>
                <a:t>quyết</a:t>
              </a:r>
              <a:r>
                <a:rPr lang="en-US" sz="1500" dirty="0">
                  <a:solidFill>
                    <a:srgbClr val="382B83"/>
                  </a:solidFill>
                </a:rPr>
                <a:t> </a:t>
              </a:r>
              <a:r>
                <a:rPr lang="en-US" sz="1500" dirty="0" err="1">
                  <a:solidFill>
                    <a:srgbClr val="382B83"/>
                  </a:solidFill>
                </a:rPr>
                <a:t>toàn</a:t>
              </a:r>
              <a:r>
                <a:rPr lang="en-US" sz="1500" dirty="0">
                  <a:solidFill>
                    <a:srgbClr val="382B83"/>
                  </a:solidFill>
                </a:rPr>
                <a:t> </a:t>
              </a:r>
              <a:r>
                <a:rPr lang="en-US" sz="1500" dirty="0" err="1">
                  <a:solidFill>
                    <a:srgbClr val="382B83"/>
                  </a:solidFill>
                </a:rPr>
                <a:t>diện</a:t>
              </a:r>
              <a:r>
                <a:rPr lang="en-US" sz="1500" dirty="0">
                  <a:solidFill>
                    <a:srgbClr val="382B83"/>
                  </a:solidFill>
                </a:rPr>
                <a:t> </a:t>
              </a:r>
              <a:r>
                <a:rPr lang="en-US" sz="1500" dirty="0" err="1">
                  <a:solidFill>
                    <a:srgbClr val="382B83"/>
                  </a:solidFill>
                </a:rPr>
                <a:t>vấn</a:t>
              </a:r>
              <a:r>
                <a:rPr lang="en-US" sz="1500" dirty="0">
                  <a:solidFill>
                    <a:srgbClr val="382B83"/>
                  </a:solidFill>
                </a:rPr>
                <a:t> </a:t>
              </a:r>
              <a:r>
                <a:rPr lang="en-US" sz="1500" dirty="0" err="1">
                  <a:solidFill>
                    <a:srgbClr val="382B83"/>
                  </a:solidFill>
                </a:rPr>
                <a:t>đề</a:t>
              </a:r>
              <a:r>
                <a:rPr lang="en-US" sz="1500" dirty="0">
                  <a:solidFill>
                    <a:srgbClr val="382B83"/>
                  </a:solidFill>
                </a:rPr>
                <a:t> </a:t>
              </a:r>
              <a:r>
                <a:rPr lang="en-US" sz="1500" dirty="0" err="1">
                  <a:solidFill>
                    <a:srgbClr val="382B83"/>
                  </a:solidFill>
                </a:rPr>
                <a:t>bình</a:t>
              </a:r>
              <a:r>
                <a:rPr lang="en-US" sz="1500" dirty="0">
                  <a:solidFill>
                    <a:srgbClr val="382B83"/>
                  </a:solidFill>
                </a:rPr>
                <a:t> </a:t>
              </a:r>
              <a:r>
                <a:rPr lang="en-US" sz="1500" dirty="0" err="1">
                  <a:solidFill>
                    <a:srgbClr val="382B83"/>
                  </a:solidFill>
                </a:rPr>
                <a:t>đẳng</a:t>
              </a:r>
              <a:r>
                <a:rPr lang="en-US" sz="1500" dirty="0">
                  <a:solidFill>
                    <a:srgbClr val="382B83"/>
                  </a:solidFill>
                </a:rPr>
                <a:t> </a:t>
              </a:r>
              <a:r>
                <a:rPr lang="en-US" sz="1500" dirty="0" err="1">
                  <a:solidFill>
                    <a:srgbClr val="382B83"/>
                  </a:solidFill>
                </a:rPr>
                <a:t>giới</a:t>
              </a:r>
              <a:r>
                <a:rPr lang="en-US" sz="1500" dirty="0">
                  <a:solidFill>
                    <a:srgbClr val="382B83"/>
                  </a:solidFill>
                </a:rPr>
                <a:t> </a:t>
              </a:r>
              <a:r>
                <a:rPr lang="en-US" sz="1500" dirty="0" err="1">
                  <a:solidFill>
                    <a:srgbClr val="382B83"/>
                  </a:solidFill>
                </a:rPr>
                <a:t>bằng</a:t>
              </a:r>
              <a:r>
                <a:rPr lang="en-US" sz="1500" dirty="0">
                  <a:solidFill>
                    <a:srgbClr val="382B83"/>
                  </a:solidFill>
                </a:rPr>
                <a:t> </a:t>
              </a:r>
              <a:r>
                <a:rPr lang="en-US" sz="1500" dirty="0" err="1">
                  <a:solidFill>
                    <a:srgbClr val="382B83"/>
                  </a:solidFill>
                </a:rPr>
                <a:t>cách</a:t>
              </a:r>
              <a:r>
                <a:rPr lang="en-US" sz="1500" dirty="0">
                  <a:solidFill>
                    <a:srgbClr val="382B83"/>
                  </a:solidFill>
                </a:rPr>
                <a:t> </a:t>
              </a:r>
              <a:r>
                <a:rPr lang="en-US" sz="1500" dirty="0" err="1">
                  <a:solidFill>
                    <a:srgbClr val="382B83"/>
                  </a:solidFill>
                </a:rPr>
                <a:t>tiếp</a:t>
              </a:r>
              <a:r>
                <a:rPr lang="en-US" sz="1500" dirty="0">
                  <a:solidFill>
                    <a:srgbClr val="382B83"/>
                  </a:solidFill>
                </a:rPr>
                <a:t> </a:t>
              </a:r>
              <a:r>
                <a:rPr lang="en-US" sz="1500" dirty="0" err="1">
                  <a:solidFill>
                    <a:srgbClr val="382B83"/>
                  </a:solidFill>
                </a:rPr>
                <a:t>cận</a:t>
              </a:r>
              <a:r>
                <a:rPr lang="en-US" sz="1500" dirty="0">
                  <a:solidFill>
                    <a:srgbClr val="382B83"/>
                  </a:solidFill>
                </a:rPr>
                <a:t> </a:t>
              </a:r>
              <a:r>
                <a:rPr lang="en-US" sz="1500" dirty="0" err="1">
                  <a:solidFill>
                    <a:srgbClr val="382B83"/>
                  </a:solidFill>
                </a:rPr>
                <a:t>tích</a:t>
              </a:r>
              <a:r>
                <a:rPr lang="en-US" sz="1500" dirty="0">
                  <a:solidFill>
                    <a:srgbClr val="382B83"/>
                  </a:solidFill>
                </a:rPr>
                <a:t> </a:t>
              </a:r>
              <a:r>
                <a:rPr lang="en-US" sz="1500" dirty="0" err="1">
                  <a:solidFill>
                    <a:srgbClr val="382B83"/>
                  </a:solidFill>
                </a:rPr>
                <a:t>hợp</a:t>
              </a:r>
              <a:endParaRPr lang="en-US" sz="1500" dirty="0">
                <a:solidFill>
                  <a:srgbClr val="382B83"/>
                </a:solidFill>
              </a:endParaRPr>
            </a:p>
          </p:txBody>
        </p:sp>
        <p:cxnSp>
          <p:nvCxnSpPr>
            <p:cNvPr id="11" name="Straight Connector 10">
              <a:extLst>
                <a:ext uri="{FF2B5EF4-FFF2-40B4-BE49-F238E27FC236}">
                  <a16:creationId xmlns:a16="http://schemas.microsoft.com/office/drawing/2014/main" xmlns="" id="{0192AFF1-7EAD-204D-B62D-5067C98AB3D6}"/>
                </a:ext>
              </a:extLst>
            </p:cNvPr>
            <p:cNvCxnSpPr/>
            <p:nvPr/>
          </p:nvCxnSpPr>
          <p:spPr>
            <a:xfrm>
              <a:off x="3666603" y="4759040"/>
              <a:ext cx="0" cy="1838965"/>
            </a:xfrm>
            <a:prstGeom prst="line">
              <a:avLst/>
            </a:prstGeom>
            <a:ln>
              <a:solidFill>
                <a:srgbClr val="382B8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2448347-451F-EA4E-90D3-205A663134FC}"/>
                </a:ext>
              </a:extLst>
            </p:cNvPr>
            <p:cNvCxnSpPr/>
            <p:nvPr/>
          </p:nvCxnSpPr>
          <p:spPr>
            <a:xfrm>
              <a:off x="5863989" y="4736241"/>
              <a:ext cx="0" cy="1838965"/>
            </a:xfrm>
            <a:prstGeom prst="line">
              <a:avLst/>
            </a:prstGeom>
            <a:ln>
              <a:solidFill>
                <a:srgbClr val="382B8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C3EF7E4D-7FA4-E149-852F-ACD459C9F65C}"/>
                </a:ext>
              </a:extLst>
            </p:cNvPr>
            <p:cNvCxnSpPr/>
            <p:nvPr/>
          </p:nvCxnSpPr>
          <p:spPr>
            <a:xfrm>
              <a:off x="7993816" y="4759040"/>
              <a:ext cx="0" cy="1838965"/>
            </a:xfrm>
            <a:prstGeom prst="line">
              <a:avLst/>
            </a:prstGeom>
            <a:ln>
              <a:solidFill>
                <a:srgbClr val="382B83"/>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49222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A4BC832-EC60-FA4D-88B8-6D01B6E1484F}"/>
              </a:ext>
            </a:extLst>
          </p:cNvPr>
          <p:cNvGrpSpPr/>
          <p:nvPr/>
        </p:nvGrpSpPr>
        <p:grpSpPr>
          <a:xfrm>
            <a:off x="7366000" y="-141668"/>
            <a:ext cx="4925692" cy="6999668"/>
            <a:chOff x="7366000" y="-141668"/>
            <a:chExt cx="4925692" cy="6999668"/>
          </a:xfrm>
        </p:grpSpPr>
        <p:pic>
          <p:nvPicPr>
            <p:cNvPr id="9" name="Content Placeholder 8">
              <a:extLst>
                <a:ext uri="{FF2B5EF4-FFF2-40B4-BE49-F238E27FC236}">
                  <a16:creationId xmlns:a16="http://schemas.microsoft.com/office/drawing/2014/main" xmlns="" id="{F2A009BD-682A-0C48-96A5-089BA14AAD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66000" y="-141668"/>
              <a:ext cx="4925692" cy="6999668"/>
            </a:xfrm>
            <a:prstGeom prst="rect">
              <a:avLst/>
            </a:prstGeom>
          </p:spPr>
        </p:pic>
        <p:sp>
          <p:nvSpPr>
            <p:cNvPr id="10" name="TextBox 9">
              <a:extLst>
                <a:ext uri="{FF2B5EF4-FFF2-40B4-BE49-F238E27FC236}">
                  <a16:creationId xmlns:a16="http://schemas.microsoft.com/office/drawing/2014/main" xmlns="" id="{6FADF5B9-B073-0F45-8344-951DF089B935}"/>
                </a:ext>
              </a:extLst>
            </p:cNvPr>
            <p:cNvSpPr txBox="1"/>
            <p:nvPr/>
          </p:nvSpPr>
          <p:spPr>
            <a:xfrm>
              <a:off x="9298380" y="3397521"/>
              <a:ext cx="2993312" cy="430887"/>
            </a:xfrm>
            <a:prstGeom prst="rect">
              <a:avLst/>
            </a:prstGeom>
            <a:noFill/>
          </p:spPr>
          <p:txBody>
            <a:bodyPr wrap="square" rtlCol="0">
              <a:spAutoFit/>
            </a:bodyPr>
            <a:lstStyle/>
            <a:p>
              <a:r>
                <a:rPr lang="en-US" sz="2200" b="1" dirty="0">
                  <a:solidFill>
                    <a:schemeClr val="bg1"/>
                  </a:solidFill>
                  <a:latin typeface="Segoe UI" panose="020B0502040204020203" pitchFamily="34" charset="0"/>
                </a:rPr>
                <a:t>2. TÓM TẮT KẾT QUẢ </a:t>
              </a:r>
              <a:endParaRPr lang="en-US" sz="2200" dirty="0"/>
            </a:p>
          </p:txBody>
        </p:sp>
      </p:grpSp>
      <p:grpSp>
        <p:nvGrpSpPr>
          <p:cNvPr id="3" name="Group 2">
            <a:extLst>
              <a:ext uri="{FF2B5EF4-FFF2-40B4-BE49-F238E27FC236}">
                <a16:creationId xmlns:a16="http://schemas.microsoft.com/office/drawing/2014/main" xmlns="" id="{EA5FCCED-7198-D048-80C1-7083C22F3A71}"/>
              </a:ext>
            </a:extLst>
          </p:cNvPr>
          <p:cNvGrpSpPr/>
          <p:nvPr/>
        </p:nvGrpSpPr>
        <p:grpSpPr>
          <a:xfrm>
            <a:off x="844907" y="1504147"/>
            <a:ext cx="7189304" cy="738664"/>
            <a:chOff x="844907" y="1283430"/>
            <a:chExt cx="7189304" cy="738664"/>
          </a:xfrm>
        </p:grpSpPr>
        <p:pic>
          <p:nvPicPr>
            <p:cNvPr id="12" name="Picture 11">
              <a:extLst>
                <a:ext uri="{FF2B5EF4-FFF2-40B4-BE49-F238E27FC236}">
                  <a16:creationId xmlns:a16="http://schemas.microsoft.com/office/drawing/2014/main" xmlns="" id="{2168AA72-192E-AA4C-ABB8-D04C8304D6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907" y="1283430"/>
              <a:ext cx="686118" cy="686118"/>
            </a:xfrm>
            <a:prstGeom prst="rect">
              <a:avLst/>
            </a:prstGeom>
            <a:noFill/>
            <a:ln>
              <a:noFill/>
            </a:ln>
          </p:spPr>
        </p:pic>
        <p:grpSp>
          <p:nvGrpSpPr>
            <p:cNvPr id="2" name="Group 1">
              <a:extLst>
                <a:ext uri="{FF2B5EF4-FFF2-40B4-BE49-F238E27FC236}">
                  <a16:creationId xmlns:a16="http://schemas.microsoft.com/office/drawing/2014/main" xmlns="" id="{468E0FE0-865D-994C-A246-4D39F7482388}"/>
                </a:ext>
              </a:extLst>
            </p:cNvPr>
            <p:cNvGrpSpPr/>
            <p:nvPr/>
          </p:nvGrpSpPr>
          <p:grpSpPr>
            <a:xfrm>
              <a:off x="1486625" y="1283430"/>
              <a:ext cx="6547586" cy="738664"/>
              <a:chOff x="1693914" y="1283430"/>
              <a:chExt cx="6547586" cy="738664"/>
            </a:xfrm>
          </p:grpSpPr>
          <p:sp>
            <p:nvSpPr>
              <p:cNvPr id="20" name="Chevron 19">
                <a:extLst>
                  <a:ext uri="{FF2B5EF4-FFF2-40B4-BE49-F238E27FC236}">
                    <a16:creationId xmlns:a16="http://schemas.microsoft.com/office/drawing/2014/main" xmlns="" id="{59244035-9C85-8F44-8EB5-0E4676148047}"/>
                  </a:ext>
                </a:extLst>
              </p:cNvPr>
              <p:cNvSpPr/>
              <p:nvPr/>
            </p:nvSpPr>
            <p:spPr>
              <a:xfrm>
                <a:off x="1693914" y="1299495"/>
                <a:ext cx="6547586" cy="671308"/>
              </a:xfrm>
              <a:prstGeom prst="chevron">
                <a:avLst/>
              </a:prstGeom>
              <a:noFill/>
              <a:ln w="38100">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xmlns="" id="{F6452042-C056-094B-8C17-FC37D87869EF}"/>
                  </a:ext>
                </a:extLst>
              </p:cNvPr>
              <p:cNvSpPr txBox="1"/>
              <p:nvPr/>
            </p:nvSpPr>
            <p:spPr>
              <a:xfrm>
                <a:off x="2075939" y="1283430"/>
                <a:ext cx="5687878" cy="738664"/>
              </a:xfrm>
              <a:prstGeom prst="rect">
                <a:avLst/>
              </a:prstGeom>
              <a:noFill/>
            </p:spPr>
            <p:txBody>
              <a:bodyPr wrap="square" rtlCol="0">
                <a:spAutoFit/>
              </a:bodyPr>
              <a:lstStyle/>
              <a:p>
                <a:r>
                  <a:rPr lang="en-US" sz="2100" b="1" dirty="0" err="1">
                    <a:solidFill>
                      <a:srgbClr val="EF883A"/>
                    </a:solidFill>
                  </a:rPr>
                  <a:t>Lĩnh</a:t>
                </a:r>
                <a:r>
                  <a:rPr lang="en-US" sz="2100" b="1" dirty="0">
                    <a:solidFill>
                      <a:srgbClr val="EF883A"/>
                    </a:solidFill>
                  </a:rPr>
                  <a:t> </a:t>
                </a:r>
                <a:r>
                  <a:rPr lang="en-US" sz="2100" b="1" dirty="0" err="1">
                    <a:solidFill>
                      <a:srgbClr val="EF883A"/>
                    </a:solidFill>
                  </a:rPr>
                  <a:t>vực</a:t>
                </a:r>
                <a:r>
                  <a:rPr lang="en-US" sz="2100" b="1" dirty="0">
                    <a:solidFill>
                      <a:srgbClr val="EF883A"/>
                    </a:solidFill>
                  </a:rPr>
                  <a:t> </a:t>
                </a:r>
                <a:r>
                  <a:rPr lang="en-US" sz="2100" b="1" dirty="0" err="1">
                    <a:solidFill>
                      <a:srgbClr val="EF883A"/>
                    </a:solidFill>
                  </a:rPr>
                  <a:t>trọng</a:t>
                </a:r>
                <a:r>
                  <a:rPr lang="en-US" sz="2100" b="1" dirty="0">
                    <a:solidFill>
                      <a:srgbClr val="EF883A"/>
                    </a:solidFill>
                  </a:rPr>
                  <a:t> </a:t>
                </a:r>
                <a:r>
                  <a:rPr lang="en-US" sz="2100" b="1" dirty="0" err="1">
                    <a:solidFill>
                      <a:srgbClr val="EF883A"/>
                    </a:solidFill>
                  </a:rPr>
                  <a:t>tâm</a:t>
                </a:r>
                <a:r>
                  <a:rPr lang="en-US" sz="2100" b="1" dirty="0">
                    <a:solidFill>
                      <a:srgbClr val="EF883A"/>
                    </a:solidFill>
                  </a:rPr>
                  <a:t> </a:t>
                </a:r>
                <a:r>
                  <a:rPr lang="en-US" sz="2100" b="1" dirty="0" err="1">
                    <a:solidFill>
                      <a:srgbClr val="EF883A"/>
                    </a:solidFill>
                  </a:rPr>
                  <a:t>dẫn</a:t>
                </a:r>
                <a:r>
                  <a:rPr lang="en-US" sz="2100" b="1" dirty="0">
                    <a:solidFill>
                      <a:srgbClr val="EF883A"/>
                    </a:solidFill>
                  </a:rPr>
                  <a:t> </a:t>
                </a:r>
                <a:r>
                  <a:rPr lang="en-US" sz="2100" b="1" dirty="0" err="1">
                    <a:solidFill>
                      <a:srgbClr val="EF883A"/>
                    </a:solidFill>
                  </a:rPr>
                  <a:t>đầu</a:t>
                </a:r>
                <a:r>
                  <a:rPr lang="en-US" sz="2100" b="1" dirty="0">
                    <a:solidFill>
                      <a:srgbClr val="EF883A"/>
                    </a:solidFill>
                  </a:rPr>
                  <a:t>: </a:t>
                </a:r>
                <a:r>
                  <a:rPr lang="en-US" sz="2100" b="1" dirty="0" err="1">
                    <a:solidFill>
                      <a:srgbClr val="382B83"/>
                    </a:solidFill>
                  </a:rPr>
                  <a:t>Lồng</a:t>
                </a:r>
                <a:r>
                  <a:rPr lang="en-US" sz="2100" b="1" dirty="0">
                    <a:solidFill>
                      <a:srgbClr val="382B83"/>
                    </a:solidFill>
                  </a:rPr>
                  <a:t> </a:t>
                </a:r>
                <a:r>
                  <a:rPr lang="en-US" sz="2100" b="1" dirty="0" err="1">
                    <a:solidFill>
                      <a:srgbClr val="382B83"/>
                    </a:solidFill>
                  </a:rPr>
                  <a:t>ghép</a:t>
                </a:r>
                <a:r>
                  <a:rPr lang="en-US" sz="2100" b="1" dirty="0">
                    <a:solidFill>
                      <a:srgbClr val="382B83"/>
                    </a:solidFill>
                  </a:rPr>
                  <a:t> </a:t>
                </a:r>
                <a:r>
                  <a:rPr lang="en-US" sz="2100" b="1" dirty="0" err="1">
                    <a:solidFill>
                      <a:srgbClr val="382B83"/>
                    </a:solidFill>
                  </a:rPr>
                  <a:t>chế</a:t>
                </a:r>
                <a:r>
                  <a:rPr lang="en-US" sz="2100" b="1" dirty="0">
                    <a:solidFill>
                      <a:srgbClr val="382B83"/>
                    </a:solidFill>
                  </a:rPr>
                  <a:t> </a:t>
                </a:r>
                <a:r>
                  <a:rPr lang="en-US" sz="2100" b="1" dirty="0" err="1">
                    <a:solidFill>
                      <a:srgbClr val="382B83"/>
                    </a:solidFill>
                  </a:rPr>
                  <a:t>độ</a:t>
                </a:r>
                <a:r>
                  <a:rPr lang="en-US" sz="2100" b="1" dirty="0">
                    <a:solidFill>
                      <a:srgbClr val="382B83"/>
                    </a:solidFill>
                  </a:rPr>
                  <a:t> </a:t>
                </a:r>
                <a:r>
                  <a:rPr lang="en-US" sz="2100" b="1" dirty="0" err="1">
                    <a:solidFill>
                      <a:srgbClr val="382B83"/>
                    </a:solidFill>
                  </a:rPr>
                  <a:t>làm</a:t>
                </a:r>
                <a:r>
                  <a:rPr lang="en-US" sz="2100" b="1" dirty="0">
                    <a:solidFill>
                      <a:srgbClr val="382B83"/>
                    </a:solidFill>
                  </a:rPr>
                  <a:t> </a:t>
                </a:r>
                <a:r>
                  <a:rPr lang="en-US" sz="2100" b="1" dirty="0" err="1">
                    <a:solidFill>
                      <a:srgbClr val="382B83"/>
                    </a:solidFill>
                  </a:rPr>
                  <a:t>việc</a:t>
                </a:r>
                <a:r>
                  <a:rPr lang="en-US" sz="2100" b="1" dirty="0">
                    <a:solidFill>
                      <a:srgbClr val="382B83"/>
                    </a:solidFill>
                  </a:rPr>
                  <a:t> </a:t>
                </a:r>
                <a:r>
                  <a:rPr lang="en-US" sz="2100" b="1" dirty="0" err="1">
                    <a:solidFill>
                      <a:srgbClr val="382B83"/>
                    </a:solidFill>
                  </a:rPr>
                  <a:t>linh</a:t>
                </a:r>
                <a:r>
                  <a:rPr lang="en-US" sz="2100" b="1" dirty="0">
                    <a:solidFill>
                      <a:srgbClr val="382B83"/>
                    </a:solidFill>
                  </a:rPr>
                  <a:t> </a:t>
                </a:r>
                <a:r>
                  <a:rPr lang="en-US" sz="2100" b="1" dirty="0" err="1">
                    <a:solidFill>
                      <a:srgbClr val="382B83"/>
                    </a:solidFill>
                  </a:rPr>
                  <a:t>hoạt</a:t>
                </a:r>
                <a:endParaRPr lang="en-US" sz="2100" b="1" dirty="0">
                  <a:solidFill>
                    <a:srgbClr val="382B83"/>
                  </a:solidFill>
                </a:endParaRPr>
              </a:p>
            </p:txBody>
          </p:sp>
        </p:grpSp>
      </p:grpSp>
      <p:grpSp>
        <p:nvGrpSpPr>
          <p:cNvPr id="6" name="Group 5">
            <a:extLst>
              <a:ext uri="{FF2B5EF4-FFF2-40B4-BE49-F238E27FC236}">
                <a16:creationId xmlns:a16="http://schemas.microsoft.com/office/drawing/2014/main" xmlns="" id="{B763B89D-CF37-364C-B421-E57FB371E6FD}"/>
              </a:ext>
            </a:extLst>
          </p:cNvPr>
          <p:cNvGrpSpPr/>
          <p:nvPr/>
        </p:nvGrpSpPr>
        <p:grpSpPr>
          <a:xfrm>
            <a:off x="851585" y="2681762"/>
            <a:ext cx="7192988" cy="679440"/>
            <a:chOff x="851585" y="2461045"/>
            <a:chExt cx="7192988" cy="679440"/>
          </a:xfrm>
        </p:grpSpPr>
        <p:pic>
          <p:nvPicPr>
            <p:cNvPr id="16" name="Picture 15">
              <a:extLst>
                <a:ext uri="{FF2B5EF4-FFF2-40B4-BE49-F238E27FC236}">
                  <a16:creationId xmlns:a16="http://schemas.microsoft.com/office/drawing/2014/main" xmlns="" id="{A91CA362-E8F6-6741-808D-F3EED423A45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585" y="2461045"/>
              <a:ext cx="679440" cy="679440"/>
            </a:xfrm>
            <a:prstGeom prst="rect">
              <a:avLst/>
            </a:prstGeom>
            <a:noFill/>
            <a:ln>
              <a:noFill/>
            </a:ln>
          </p:spPr>
        </p:pic>
        <p:grpSp>
          <p:nvGrpSpPr>
            <p:cNvPr id="4" name="Group 3">
              <a:extLst>
                <a:ext uri="{FF2B5EF4-FFF2-40B4-BE49-F238E27FC236}">
                  <a16:creationId xmlns:a16="http://schemas.microsoft.com/office/drawing/2014/main" xmlns="" id="{C967DF38-567D-0D45-9B10-834F1893DB27}"/>
                </a:ext>
              </a:extLst>
            </p:cNvPr>
            <p:cNvGrpSpPr/>
            <p:nvPr/>
          </p:nvGrpSpPr>
          <p:grpSpPr>
            <a:xfrm>
              <a:off x="1476262" y="2469177"/>
              <a:ext cx="6568311" cy="671308"/>
              <a:chOff x="1635723" y="2505445"/>
              <a:chExt cx="6568311" cy="671308"/>
            </a:xfrm>
          </p:grpSpPr>
          <p:sp>
            <p:nvSpPr>
              <p:cNvPr id="35" name="Chevron 34">
                <a:extLst>
                  <a:ext uri="{FF2B5EF4-FFF2-40B4-BE49-F238E27FC236}">
                    <a16:creationId xmlns:a16="http://schemas.microsoft.com/office/drawing/2014/main" xmlns="" id="{ADD54F7F-7A1A-7740-8360-C5EB16C74BC1}"/>
                  </a:ext>
                </a:extLst>
              </p:cNvPr>
              <p:cNvSpPr/>
              <p:nvPr/>
            </p:nvSpPr>
            <p:spPr>
              <a:xfrm>
                <a:off x="1635723" y="2505445"/>
                <a:ext cx="6568311" cy="671308"/>
              </a:xfrm>
              <a:prstGeom prst="chevron">
                <a:avLst/>
              </a:prstGeom>
              <a:noFill/>
              <a:ln w="38100">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xmlns="" id="{3D3AECCE-DCB1-D24A-8E57-4CFCC4536C6A}"/>
                  </a:ext>
                </a:extLst>
              </p:cNvPr>
              <p:cNvSpPr txBox="1"/>
              <p:nvPr/>
            </p:nvSpPr>
            <p:spPr>
              <a:xfrm>
                <a:off x="2124564" y="2637853"/>
                <a:ext cx="4042162" cy="430887"/>
              </a:xfrm>
              <a:prstGeom prst="rect">
                <a:avLst/>
              </a:prstGeom>
              <a:noFill/>
            </p:spPr>
            <p:txBody>
              <a:bodyPr wrap="square" rtlCol="0">
                <a:spAutoFit/>
              </a:bodyPr>
              <a:lstStyle/>
              <a:p>
                <a:r>
                  <a:rPr lang="en-US" sz="2200" b="1" dirty="0" err="1">
                    <a:solidFill>
                      <a:srgbClr val="EF883A"/>
                    </a:solidFill>
                  </a:rPr>
                  <a:t>Lĩnh</a:t>
                </a:r>
                <a:r>
                  <a:rPr lang="en-US" sz="2200" b="1" dirty="0">
                    <a:solidFill>
                      <a:srgbClr val="EF883A"/>
                    </a:solidFill>
                  </a:rPr>
                  <a:t> </a:t>
                </a:r>
                <a:r>
                  <a:rPr lang="en-US" sz="2200" b="1" dirty="0" err="1">
                    <a:solidFill>
                      <a:srgbClr val="EF883A"/>
                    </a:solidFill>
                  </a:rPr>
                  <a:t>vực</a:t>
                </a:r>
                <a:r>
                  <a:rPr lang="en-US" sz="2200" b="1" dirty="0">
                    <a:solidFill>
                      <a:srgbClr val="EF883A"/>
                    </a:solidFill>
                  </a:rPr>
                  <a:t> </a:t>
                </a:r>
                <a:r>
                  <a:rPr lang="en-US" sz="2200" b="1" dirty="0" err="1">
                    <a:solidFill>
                      <a:srgbClr val="EF883A"/>
                    </a:solidFill>
                  </a:rPr>
                  <a:t>trọng</a:t>
                </a:r>
                <a:r>
                  <a:rPr lang="en-US" sz="2200" b="1" dirty="0">
                    <a:solidFill>
                      <a:srgbClr val="EF883A"/>
                    </a:solidFill>
                  </a:rPr>
                  <a:t> </a:t>
                </a:r>
                <a:r>
                  <a:rPr lang="en-US" sz="2200" b="1" dirty="0" err="1">
                    <a:solidFill>
                      <a:srgbClr val="EF883A"/>
                    </a:solidFill>
                  </a:rPr>
                  <a:t>tâm</a:t>
                </a:r>
                <a:r>
                  <a:rPr lang="en-US" sz="2200" b="1" dirty="0">
                    <a:solidFill>
                      <a:srgbClr val="EF883A"/>
                    </a:solidFill>
                  </a:rPr>
                  <a:t> </a:t>
                </a:r>
                <a:r>
                  <a:rPr lang="en-US" sz="2200" b="1" dirty="0" err="1">
                    <a:solidFill>
                      <a:srgbClr val="EF883A"/>
                    </a:solidFill>
                  </a:rPr>
                  <a:t>cần</a:t>
                </a:r>
                <a:r>
                  <a:rPr lang="en-US" sz="2200" b="1" dirty="0">
                    <a:solidFill>
                      <a:srgbClr val="EF883A"/>
                    </a:solidFill>
                  </a:rPr>
                  <a:t> </a:t>
                </a:r>
                <a:r>
                  <a:rPr lang="en-US" sz="2200" b="1" dirty="0" err="1">
                    <a:solidFill>
                      <a:srgbClr val="EF883A"/>
                    </a:solidFill>
                  </a:rPr>
                  <a:t>cải</a:t>
                </a:r>
                <a:r>
                  <a:rPr lang="en-US" sz="2200" b="1" dirty="0">
                    <a:solidFill>
                      <a:srgbClr val="EF883A"/>
                    </a:solidFill>
                  </a:rPr>
                  <a:t> </a:t>
                </a:r>
                <a:r>
                  <a:rPr lang="en-US" sz="2200" b="1" dirty="0" err="1">
                    <a:solidFill>
                      <a:srgbClr val="EF883A"/>
                    </a:solidFill>
                  </a:rPr>
                  <a:t>thiện</a:t>
                </a:r>
                <a:endParaRPr lang="en-US" sz="2200" b="1" dirty="0">
                  <a:solidFill>
                    <a:srgbClr val="EF883A"/>
                  </a:solidFill>
                </a:endParaRPr>
              </a:p>
            </p:txBody>
          </p:sp>
        </p:grpSp>
      </p:grpSp>
      <p:sp>
        <p:nvSpPr>
          <p:cNvPr id="33" name="TextBox 32">
            <a:extLst>
              <a:ext uri="{FF2B5EF4-FFF2-40B4-BE49-F238E27FC236}">
                <a16:creationId xmlns:a16="http://schemas.microsoft.com/office/drawing/2014/main" xmlns="" id="{D6637067-DD20-FC4D-922D-32F9ACA7E93B}"/>
              </a:ext>
            </a:extLst>
          </p:cNvPr>
          <p:cNvSpPr txBox="1"/>
          <p:nvPr/>
        </p:nvSpPr>
        <p:spPr>
          <a:xfrm>
            <a:off x="1043881" y="3493610"/>
            <a:ext cx="7245096" cy="969496"/>
          </a:xfrm>
          <a:prstGeom prst="rect">
            <a:avLst/>
          </a:prstGeom>
          <a:noFill/>
        </p:spPr>
        <p:txBody>
          <a:bodyPr wrap="square" rtlCol="0">
            <a:spAutoFit/>
          </a:bodyPr>
          <a:lstStyle/>
          <a:p>
            <a:pPr>
              <a:lnSpc>
                <a:spcPct val="150000"/>
              </a:lnSpc>
            </a:pPr>
            <a:r>
              <a:rPr lang="en-US" sz="1900" dirty="0" err="1">
                <a:solidFill>
                  <a:srgbClr val="382B83"/>
                </a:solidFill>
              </a:rPr>
              <a:t>Ngăn</a:t>
            </a:r>
            <a:r>
              <a:rPr lang="en-US" sz="1900" dirty="0">
                <a:solidFill>
                  <a:srgbClr val="382B83"/>
                </a:solidFill>
              </a:rPr>
              <a:t> </a:t>
            </a:r>
            <a:r>
              <a:rPr lang="en-US" sz="1900" dirty="0" err="1">
                <a:solidFill>
                  <a:srgbClr val="382B83"/>
                </a:solidFill>
              </a:rPr>
              <a:t>chặn</a:t>
            </a:r>
            <a:r>
              <a:rPr lang="en-US" sz="1900" dirty="0">
                <a:solidFill>
                  <a:srgbClr val="382B83"/>
                </a:solidFill>
              </a:rPr>
              <a:t> </a:t>
            </a:r>
            <a:r>
              <a:rPr lang="en-US" sz="1900" dirty="0" err="1">
                <a:solidFill>
                  <a:srgbClr val="382B83"/>
                </a:solidFill>
              </a:rPr>
              <a:t>và</a:t>
            </a:r>
            <a:r>
              <a:rPr lang="en-US" sz="1900" dirty="0">
                <a:solidFill>
                  <a:srgbClr val="382B83"/>
                </a:solidFill>
              </a:rPr>
              <a:t> </a:t>
            </a:r>
            <a:r>
              <a:rPr lang="en-US" sz="1900" dirty="0" err="1">
                <a:solidFill>
                  <a:srgbClr val="382B83"/>
                </a:solidFill>
              </a:rPr>
              <a:t>giải</a:t>
            </a:r>
            <a:r>
              <a:rPr lang="en-US" sz="1900" dirty="0">
                <a:solidFill>
                  <a:srgbClr val="382B83"/>
                </a:solidFill>
              </a:rPr>
              <a:t> </a:t>
            </a:r>
            <a:r>
              <a:rPr lang="en-US" sz="1900" dirty="0" err="1">
                <a:solidFill>
                  <a:srgbClr val="382B83"/>
                </a:solidFill>
              </a:rPr>
              <a:t>quyết</a:t>
            </a:r>
            <a:r>
              <a:rPr lang="en-US" sz="1900" dirty="0">
                <a:solidFill>
                  <a:srgbClr val="382B83"/>
                </a:solidFill>
              </a:rPr>
              <a:t> </a:t>
            </a:r>
            <a:r>
              <a:rPr lang="en-US" sz="1900" dirty="0" err="1">
                <a:solidFill>
                  <a:srgbClr val="382B83"/>
                </a:solidFill>
              </a:rPr>
              <a:t>tình</a:t>
            </a:r>
            <a:r>
              <a:rPr lang="en-US" sz="1900" dirty="0">
                <a:solidFill>
                  <a:srgbClr val="382B83"/>
                </a:solidFill>
              </a:rPr>
              <a:t> </a:t>
            </a:r>
            <a:r>
              <a:rPr lang="en-US" sz="1900" dirty="0" err="1">
                <a:solidFill>
                  <a:srgbClr val="382B83"/>
                </a:solidFill>
              </a:rPr>
              <a:t>trạng</a:t>
            </a:r>
            <a:r>
              <a:rPr lang="en-US" sz="1900" dirty="0">
                <a:solidFill>
                  <a:srgbClr val="382B83"/>
                </a:solidFill>
              </a:rPr>
              <a:t> </a:t>
            </a:r>
            <a:r>
              <a:rPr lang="en-US" sz="1900" dirty="0" err="1">
                <a:solidFill>
                  <a:srgbClr val="382B83"/>
                </a:solidFill>
              </a:rPr>
              <a:t>quấy</a:t>
            </a:r>
            <a:r>
              <a:rPr lang="en-US" sz="1900" dirty="0">
                <a:solidFill>
                  <a:srgbClr val="382B83"/>
                </a:solidFill>
              </a:rPr>
              <a:t> </a:t>
            </a:r>
            <a:r>
              <a:rPr lang="en-US" sz="1900" dirty="0" err="1">
                <a:solidFill>
                  <a:srgbClr val="382B83"/>
                </a:solidFill>
              </a:rPr>
              <a:t>rối</a:t>
            </a:r>
            <a:r>
              <a:rPr lang="en-US" sz="1900" dirty="0">
                <a:solidFill>
                  <a:srgbClr val="382B83"/>
                </a:solidFill>
              </a:rPr>
              <a:t> </a:t>
            </a:r>
            <a:r>
              <a:rPr lang="en-US" sz="1900" dirty="0" err="1">
                <a:solidFill>
                  <a:srgbClr val="382B83"/>
                </a:solidFill>
              </a:rPr>
              <a:t>và</a:t>
            </a:r>
            <a:r>
              <a:rPr lang="en-US" sz="1900" dirty="0">
                <a:solidFill>
                  <a:srgbClr val="382B83"/>
                </a:solidFill>
              </a:rPr>
              <a:t> </a:t>
            </a:r>
            <a:r>
              <a:rPr lang="en-US" sz="1900" dirty="0" err="1">
                <a:solidFill>
                  <a:srgbClr val="382B83"/>
                </a:solidFill>
              </a:rPr>
              <a:t>phân</a:t>
            </a:r>
            <a:r>
              <a:rPr lang="en-US" sz="1900" dirty="0">
                <a:solidFill>
                  <a:srgbClr val="382B83"/>
                </a:solidFill>
              </a:rPr>
              <a:t> </a:t>
            </a:r>
            <a:r>
              <a:rPr lang="en-US" sz="1900" dirty="0" err="1">
                <a:solidFill>
                  <a:srgbClr val="382B83"/>
                </a:solidFill>
              </a:rPr>
              <a:t>biệt</a:t>
            </a:r>
            <a:r>
              <a:rPr lang="en-US" sz="1900" dirty="0">
                <a:solidFill>
                  <a:srgbClr val="382B83"/>
                </a:solidFill>
              </a:rPr>
              <a:t> </a:t>
            </a:r>
            <a:r>
              <a:rPr lang="en-US" sz="1900" dirty="0" err="1">
                <a:solidFill>
                  <a:srgbClr val="382B83"/>
                </a:solidFill>
              </a:rPr>
              <a:t>đối</a:t>
            </a:r>
            <a:r>
              <a:rPr lang="en-US" sz="1900" dirty="0">
                <a:solidFill>
                  <a:srgbClr val="382B83"/>
                </a:solidFill>
              </a:rPr>
              <a:t> </a:t>
            </a:r>
            <a:r>
              <a:rPr lang="en-US" sz="1900" dirty="0" err="1">
                <a:solidFill>
                  <a:srgbClr val="382B83"/>
                </a:solidFill>
              </a:rPr>
              <a:t>xử</a:t>
            </a:r>
            <a:r>
              <a:rPr lang="en-US" sz="1900" dirty="0">
                <a:solidFill>
                  <a:srgbClr val="382B83"/>
                </a:solidFill>
              </a:rPr>
              <a:t> </a:t>
            </a:r>
            <a:r>
              <a:rPr lang="en-US" sz="1900" dirty="0" err="1">
                <a:solidFill>
                  <a:srgbClr val="382B83"/>
                </a:solidFill>
              </a:rPr>
              <a:t>dựa</a:t>
            </a:r>
            <a:r>
              <a:rPr lang="en-US" sz="1900" dirty="0">
                <a:solidFill>
                  <a:srgbClr val="382B83"/>
                </a:solidFill>
              </a:rPr>
              <a:t> </a:t>
            </a:r>
            <a:r>
              <a:rPr lang="en-US" sz="1900" dirty="0" err="1">
                <a:solidFill>
                  <a:srgbClr val="382B83"/>
                </a:solidFill>
              </a:rPr>
              <a:t>trên</a:t>
            </a:r>
            <a:r>
              <a:rPr lang="en-US" sz="1900" dirty="0">
                <a:solidFill>
                  <a:srgbClr val="382B83"/>
                </a:solidFill>
              </a:rPr>
              <a:t> </a:t>
            </a:r>
            <a:r>
              <a:rPr lang="en-US" sz="1900" dirty="0" err="1">
                <a:solidFill>
                  <a:srgbClr val="382B83"/>
                </a:solidFill>
              </a:rPr>
              <a:t>giới</a:t>
            </a:r>
            <a:r>
              <a:rPr lang="en-US" sz="1900" dirty="0">
                <a:solidFill>
                  <a:srgbClr val="382B83"/>
                </a:solidFill>
              </a:rPr>
              <a:t> </a:t>
            </a:r>
            <a:r>
              <a:rPr lang="en-US" sz="1900" dirty="0" err="1">
                <a:solidFill>
                  <a:srgbClr val="382B83"/>
                </a:solidFill>
              </a:rPr>
              <a:t>tính</a:t>
            </a:r>
            <a:r>
              <a:rPr lang="en-US" sz="1900" dirty="0">
                <a:solidFill>
                  <a:srgbClr val="382B83"/>
                </a:solidFill>
              </a:rPr>
              <a:t>, </a:t>
            </a:r>
            <a:r>
              <a:rPr lang="en-US" sz="1900" dirty="0" err="1">
                <a:solidFill>
                  <a:srgbClr val="382B83"/>
                </a:solidFill>
              </a:rPr>
              <a:t>quấy</a:t>
            </a:r>
            <a:r>
              <a:rPr lang="en-US" sz="1900" dirty="0">
                <a:solidFill>
                  <a:srgbClr val="382B83"/>
                </a:solidFill>
              </a:rPr>
              <a:t> </a:t>
            </a:r>
            <a:r>
              <a:rPr lang="en-US" sz="1900" dirty="0" err="1">
                <a:solidFill>
                  <a:srgbClr val="382B83"/>
                </a:solidFill>
              </a:rPr>
              <a:t>rối</a:t>
            </a:r>
            <a:r>
              <a:rPr lang="en-US" sz="1900" dirty="0">
                <a:solidFill>
                  <a:srgbClr val="382B83"/>
                </a:solidFill>
              </a:rPr>
              <a:t> </a:t>
            </a:r>
            <a:r>
              <a:rPr lang="en-US" sz="1900" dirty="0" err="1">
                <a:solidFill>
                  <a:srgbClr val="382B83"/>
                </a:solidFill>
              </a:rPr>
              <a:t>tình</a:t>
            </a:r>
            <a:r>
              <a:rPr lang="en-US" sz="1900" dirty="0">
                <a:solidFill>
                  <a:srgbClr val="382B83"/>
                </a:solidFill>
              </a:rPr>
              <a:t> </a:t>
            </a:r>
            <a:r>
              <a:rPr lang="en-US" sz="1900" dirty="0" err="1">
                <a:solidFill>
                  <a:srgbClr val="382B83"/>
                </a:solidFill>
              </a:rPr>
              <a:t>dục</a:t>
            </a:r>
            <a:r>
              <a:rPr lang="en-US" sz="1900" dirty="0">
                <a:solidFill>
                  <a:srgbClr val="382B83"/>
                </a:solidFill>
              </a:rPr>
              <a:t> </a:t>
            </a:r>
            <a:r>
              <a:rPr lang="en-US" sz="1900" dirty="0" err="1">
                <a:solidFill>
                  <a:srgbClr val="382B83"/>
                </a:solidFill>
              </a:rPr>
              <a:t>và</a:t>
            </a:r>
            <a:r>
              <a:rPr lang="en-US" sz="1900" dirty="0">
                <a:solidFill>
                  <a:srgbClr val="382B83"/>
                </a:solidFill>
              </a:rPr>
              <a:t> </a:t>
            </a:r>
            <a:r>
              <a:rPr lang="en-US" sz="1900" dirty="0" err="1">
                <a:solidFill>
                  <a:srgbClr val="382B83"/>
                </a:solidFill>
              </a:rPr>
              <a:t>bắt</a:t>
            </a:r>
            <a:r>
              <a:rPr lang="en-US" sz="1900" dirty="0">
                <a:solidFill>
                  <a:srgbClr val="382B83"/>
                </a:solidFill>
              </a:rPr>
              <a:t> </a:t>
            </a:r>
            <a:r>
              <a:rPr lang="en-US" sz="1900" dirty="0" err="1">
                <a:solidFill>
                  <a:srgbClr val="382B83"/>
                </a:solidFill>
              </a:rPr>
              <a:t>nạt</a:t>
            </a:r>
            <a:r>
              <a:rPr lang="en-US" sz="1900" dirty="0">
                <a:solidFill>
                  <a:srgbClr val="382B83"/>
                </a:solidFill>
              </a:rPr>
              <a:t>, </a:t>
            </a:r>
            <a:r>
              <a:rPr lang="en-US" sz="1900" dirty="0" err="1">
                <a:solidFill>
                  <a:srgbClr val="382B83"/>
                </a:solidFill>
              </a:rPr>
              <a:t>bạo</a:t>
            </a:r>
            <a:r>
              <a:rPr lang="en-US" sz="1900" dirty="0">
                <a:solidFill>
                  <a:srgbClr val="382B83"/>
                </a:solidFill>
              </a:rPr>
              <a:t> </a:t>
            </a:r>
            <a:r>
              <a:rPr lang="en-US" sz="1900" dirty="0" err="1">
                <a:solidFill>
                  <a:srgbClr val="382B83"/>
                </a:solidFill>
              </a:rPr>
              <a:t>lực</a:t>
            </a:r>
            <a:r>
              <a:rPr lang="en-US" sz="1900" dirty="0">
                <a:solidFill>
                  <a:srgbClr val="382B83"/>
                </a:solidFill>
              </a:rPr>
              <a:t> </a:t>
            </a:r>
            <a:r>
              <a:rPr lang="en-US" sz="1900" dirty="0" err="1">
                <a:solidFill>
                  <a:srgbClr val="382B83"/>
                </a:solidFill>
              </a:rPr>
              <a:t>gia</a:t>
            </a:r>
            <a:r>
              <a:rPr lang="en-US" sz="1900" dirty="0">
                <a:solidFill>
                  <a:srgbClr val="382B83"/>
                </a:solidFill>
              </a:rPr>
              <a:t> </a:t>
            </a:r>
            <a:r>
              <a:rPr lang="en-US" sz="1900" dirty="0" err="1">
                <a:solidFill>
                  <a:srgbClr val="382B83"/>
                </a:solidFill>
              </a:rPr>
              <a:t>đình</a:t>
            </a:r>
            <a:endParaRPr lang="en-US" sz="1900" dirty="0">
              <a:solidFill>
                <a:srgbClr val="382B83"/>
              </a:solidFill>
            </a:endParaRPr>
          </a:p>
        </p:txBody>
      </p:sp>
    </p:spTree>
    <p:extLst>
      <p:ext uri="{BB962C8B-B14F-4D97-AF65-F5344CB8AC3E}">
        <p14:creationId xmlns:p14="http://schemas.microsoft.com/office/powerpoint/2010/main" val="23569557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10FF44E-FF86-8142-81C2-729120347041}"/>
              </a:ext>
            </a:extLst>
          </p:cNvPr>
          <p:cNvGrpSpPr/>
          <p:nvPr/>
        </p:nvGrpSpPr>
        <p:grpSpPr>
          <a:xfrm>
            <a:off x="-91225" y="-128789"/>
            <a:ext cx="4948976" cy="6986789"/>
            <a:chOff x="-91225" y="-128789"/>
            <a:chExt cx="4948976" cy="6986789"/>
          </a:xfrm>
        </p:grpSpPr>
        <p:pic>
          <p:nvPicPr>
            <p:cNvPr id="8" name="Content Placeholder 8">
              <a:extLst>
                <a:ext uri="{FF2B5EF4-FFF2-40B4-BE49-F238E27FC236}">
                  <a16:creationId xmlns:a16="http://schemas.microsoft.com/office/drawing/2014/main" xmlns="" id="{7BFD6863-9CB7-E542-88FA-BCBEC05E28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25" y="-128789"/>
              <a:ext cx="4948976" cy="6986789"/>
            </a:xfrm>
            <a:prstGeom prst="rect">
              <a:avLst/>
            </a:prstGeom>
          </p:spPr>
        </p:pic>
        <p:sp>
          <p:nvSpPr>
            <p:cNvPr id="9" name="TextBox 8">
              <a:extLst>
                <a:ext uri="{FF2B5EF4-FFF2-40B4-BE49-F238E27FC236}">
                  <a16:creationId xmlns:a16="http://schemas.microsoft.com/office/drawing/2014/main" xmlns="" id="{3466FCEF-0E87-4145-9246-84E633C66FDB}"/>
                </a:ext>
              </a:extLst>
            </p:cNvPr>
            <p:cNvSpPr txBox="1"/>
            <p:nvPr/>
          </p:nvSpPr>
          <p:spPr>
            <a:xfrm>
              <a:off x="-91224" y="3670790"/>
              <a:ext cx="3273812" cy="430887"/>
            </a:xfrm>
            <a:prstGeom prst="rect">
              <a:avLst/>
            </a:prstGeom>
            <a:noFill/>
          </p:spPr>
          <p:txBody>
            <a:bodyPr wrap="square" rtlCol="0">
              <a:spAutoFit/>
            </a:bodyPr>
            <a:lstStyle/>
            <a:p>
              <a:r>
                <a:rPr lang="en-US" sz="2200" b="1" dirty="0">
                  <a:solidFill>
                    <a:schemeClr val="bg1"/>
                  </a:solidFill>
                  <a:latin typeface="Segoe UI" panose="020B0502040204020203" pitchFamily="34" charset="0"/>
                </a:rPr>
                <a:t>2. TÓM TẮT KẾT QUẢ </a:t>
              </a:r>
              <a:endParaRPr lang="en-US" sz="2200" dirty="0"/>
            </a:p>
          </p:txBody>
        </p:sp>
      </p:grpSp>
      <p:graphicFrame>
        <p:nvGraphicFramePr>
          <p:cNvPr id="7" name="Chart 6"/>
          <p:cNvGraphicFramePr/>
          <p:nvPr>
            <p:extLst>
              <p:ext uri="{D42A27DB-BD31-4B8C-83A1-F6EECF244321}">
                <p14:modId xmlns:p14="http://schemas.microsoft.com/office/powerpoint/2010/main" val="3747130330"/>
              </p:ext>
            </p:extLst>
          </p:nvPr>
        </p:nvGraphicFramePr>
        <p:xfrm>
          <a:off x="3314463" y="1382389"/>
          <a:ext cx="8305800" cy="3327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4816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8EAF884F-98BD-D645-9B20-D072CB8B2DD8}"/>
              </a:ext>
            </a:extLst>
          </p:cNvPr>
          <p:cNvGrpSpPr/>
          <p:nvPr/>
        </p:nvGrpSpPr>
        <p:grpSpPr>
          <a:xfrm>
            <a:off x="-3861" y="-91455"/>
            <a:ext cx="12207437" cy="1688761"/>
            <a:chOff x="-3861" y="-91455"/>
            <a:chExt cx="12207437" cy="1943406"/>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5128155" y="-5223471"/>
              <a:ext cx="1943406" cy="12207437"/>
            </a:xfrm>
            <a:prstGeom prst="rect">
              <a:avLst/>
            </a:prstGeom>
            <a:noFill/>
          </p:spPr>
        </p:pic>
        <p:sp>
          <p:nvSpPr>
            <p:cNvPr id="9" name="Rectangle 8"/>
            <p:cNvSpPr/>
            <p:nvPr/>
          </p:nvSpPr>
          <p:spPr>
            <a:xfrm flipH="1">
              <a:off x="6096324" y="474205"/>
              <a:ext cx="5884792" cy="531279"/>
            </a:xfrm>
            <a:prstGeom prst="rect">
              <a:avLst/>
            </a:prstGeom>
          </p:spPr>
          <p:txBody>
            <a:bodyPr wrap="square">
              <a:spAutoFit/>
            </a:bodyPr>
            <a:lstStyle/>
            <a:p>
              <a:pPr algn="r"/>
              <a:r>
                <a:rPr lang="en-US" sz="2400" b="1" dirty="0">
                  <a:solidFill>
                    <a:schemeClr val="bg1"/>
                  </a:solidFill>
                  <a:latin typeface="Segoe UI" panose="020B0502040204020203" pitchFamily="34" charset="0"/>
                </a:rPr>
                <a:t>3. ĐỀ XUẤT / KHUYẾN NGHỊ</a:t>
              </a:r>
            </a:p>
          </p:txBody>
        </p:sp>
      </p:grpSp>
      <p:grpSp>
        <p:nvGrpSpPr>
          <p:cNvPr id="29" name="Group 28">
            <a:extLst>
              <a:ext uri="{FF2B5EF4-FFF2-40B4-BE49-F238E27FC236}">
                <a16:creationId xmlns:a16="http://schemas.microsoft.com/office/drawing/2014/main" xmlns="" id="{A28F52D2-C8B8-7A45-8209-562C59DA54E6}"/>
              </a:ext>
            </a:extLst>
          </p:cNvPr>
          <p:cNvGrpSpPr/>
          <p:nvPr/>
        </p:nvGrpSpPr>
        <p:grpSpPr>
          <a:xfrm>
            <a:off x="1571418" y="3122623"/>
            <a:ext cx="2846791" cy="370812"/>
            <a:chOff x="1678596" y="2707899"/>
            <a:chExt cx="2846791" cy="370812"/>
          </a:xfrm>
        </p:grpSpPr>
        <p:sp>
          <p:nvSpPr>
            <p:cNvPr id="15" name="Rounded Rectangle 14">
              <a:extLst>
                <a:ext uri="{FF2B5EF4-FFF2-40B4-BE49-F238E27FC236}">
                  <a16:creationId xmlns:a16="http://schemas.microsoft.com/office/drawing/2014/main" xmlns="" id="{FA3E41B0-B525-AF41-BD11-82241778AAD1}"/>
                </a:ext>
              </a:extLst>
            </p:cNvPr>
            <p:cNvSpPr/>
            <p:nvPr/>
          </p:nvSpPr>
          <p:spPr>
            <a:xfrm>
              <a:off x="1678596" y="2707899"/>
              <a:ext cx="2846791" cy="370812"/>
            </a:xfrm>
            <a:prstGeom prst="roundRect">
              <a:avLst/>
            </a:prstGeom>
            <a:solidFill>
              <a:srgbClr val="382B8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xmlns="" id="{FDA9A804-A2C7-FA4F-9FC4-383CEE4EC1B2}"/>
                </a:ext>
              </a:extLst>
            </p:cNvPr>
            <p:cNvSpPr txBox="1"/>
            <p:nvPr/>
          </p:nvSpPr>
          <p:spPr>
            <a:xfrm>
              <a:off x="2485017" y="2709379"/>
              <a:ext cx="1053494" cy="369332"/>
            </a:xfrm>
            <a:prstGeom prst="rect">
              <a:avLst/>
            </a:prstGeom>
            <a:noFill/>
          </p:spPr>
          <p:txBody>
            <a:bodyPr wrap="none" rtlCol="0">
              <a:spAutoFit/>
            </a:bodyPr>
            <a:lstStyle/>
            <a:p>
              <a:r>
                <a:rPr lang="en-US" dirty="0" err="1">
                  <a:solidFill>
                    <a:schemeClr val="bg1"/>
                  </a:solidFill>
                </a:rPr>
                <a:t>Mục</a:t>
              </a:r>
              <a:r>
                <a:rPr lang="en-US" dirty="0">
                  <a:solidFill>
                    <a:schemeClr val="bg1"/>
                  </a:solidFill>
                </a:rPr>
                <a:t> </a:t>
              </a:r>
              <a:r>
                <a:rPr lang="en-US" dirty="0" err="1">
                  <a:solidFill>
                    <a:schemeClr val="bg1"/>
                  </a:solidFill>
                </a:rPr>
                <a:t>đích</a:t>
              </a:r>
              <a:endParaRPr lang="en-US" dirty="0">
                <a:solidFill>
                  <a:schemeClr val="bg1"/>
                </a:solidFill>
              </a:endParaRPr>
            </a:p>
          </p:txBody>
        </p:sp>
      </p:grpSp>
      <p:grpSp>
        <p:nvGrpSpPr>
          <p:cNvPr id="30" name="Group 29">
            <a:extLst>
              <a:ext uri="{FF2B5EF4-FFF2-40B4-BE49-F238E27FC236}">
                <a16:creationId xmlns:a16="http://schemas.microsoft.com/office/drawing/2014/main" xmlns="" id="{6A35990B-1B11-5249-9614-3852D283E26F}"/>
              </a:ext>
            </a:extLst>
          </p:cNvPr>
          <p:cNvGrpSpPr/>
          <p:nvPr/>
        </p:nvGrpSpPr>
        <p:grpSpPr>
          <a:xfrm>
            <a:off x="7376284" y="3099022"/>
            <a:ext cx="3060410" cy="364374"/>
            <a:chOff x="7060476" y="2730736"/>
            <a:chExt cx="2846791" cy="396494"/>
          </a:xfrm>
        </p:grpSpPr>
        <p:sp>
          <p:nvSpPr>
            <p:cNvPr id="21" name="Rounded Rectangle 20">
              <a:extLst>
                <a:ext uri="{FF2B5EF4-FFF2-40B4-BE49-F238E27FC236}">
                  <a16:creationId xmlns:a16="http://schemas.microsoft.com/office/drawing/2014/main" xmlns="" id="{CCC7774E-CFB7-F74D-8B54-9AFB96A3BD1F}"/>
                </a:ext>
              </a:extLst>
            </p:cNvPr>
            <p:cNvSpPr/>
            <p:nvPr/>
          </p:nvSpPr>
          <p:spPr>
            <a:xfrm>
              <a:off x="7060476" y="2756418"/>
              <a:ext cx="2846791" cy="370812"/>
            </a:xfrm>
            <a:prstGeom prst="roundRect">
              <a:avLst/>
            </a:prstGeom>
            <a:solidFill>
              <a:srgbClr val="EF883A"/>
            </a:solidFill>
            <a:ln w="28575">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32D14340-6D95-C244-A6C4-28C7BEC5709D}"/>
                </a:ext>
              </a:extLst>
            </p:cNvPr>
            <p:cNvSpPr txBox="1"/>
            <p:nvPr/>
          </p:nvSpPr>
          <p:spPr>
            <a:xfrm>
              <a:off x="7555845" y="2730736"/>
              <a:ext cx="1920654" cy="369332"/>
            </a:xfrm>
            <a:prstGeom prst="rect">
              <a:avLst/>
            </a:prstGeom>
            <a:noFill/>
          </p:spPr>
          <p:txBody>
            <a:bodyPr wrap="none" rtlCol="0">
              <a:spAutoFit/>
            </a:bodyPr>
            <a:lstStyle/>
            <a:p>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xuất</a:t>
              </a:r>
              <a:endParaRPr lang="en-US" dirty="0">
                <a:solidFill>
                  <a:schemeClr val="bg1"/>
                </a:solidFill>
              </a:endParaRPr>
            </a:p>
          </p:txBody>
        </p:sp>
      </p:grpSp>
      <p:grpSp>
        <p:nvGrpSpPr>
          <p:cNvPr id="24" name="Group 23">
            <a:extLst>
              <a:ext uri="{FF2B5EF4-FFF2-40B4-BE49-F238E27FC236}">
                <a16:creationId xmlns:a16="http://schemas.microsoft.com/office/drawing/2014/main" xmlns="" id="{F160B486-99AA-1B47-83D0-DF1297F42DA5}"/>
              </a:ext>
            </a:extLst>
          </p:cNvPr>
          <p:cNvGrpSpPr/>
          <p:nvPr/>
        </p:nvGrpSpPr>
        <p:grpSpPr>
          <a:xfrm>
            <a:off x="751319" y="3705913"/>
            <a:ext cx="4486990" cy="1399589"/>
            <a:chOff x="343055" y="3457528"/>
            <a:chExt cx="5288009" cy="4972233"/>
          </a:xfrm>
        </p:grpSpPr>
        <p:sp>
          <p:nvSpPr>
            <p:cNvPr id="22" name="Rounded Rectangle 21">
              <a:extLst>
                <a:ext uri="{FF2B5EF4-FFF2-40B4-BE49-F238E27FC236}">
                  <a16:creationId xmlns:a16="http://schemas.microsoft.com/office/drawing/2014/main" xmlns="" id="{E040DCC3-CCC7-F446-9C23-EF5FEA9CAC42}"/>
                </a:ext>
              </a:extLst>
            </p:cNvPr>
            <p:cNvSpPr/>
            <p:nvPr/>
          </p:nvSpPr>
          <p:spPr>
            <a:xfrm>
              <a:off x="343055" y="3457528"/>
              <a:ext cx="5288009" cy="4972233"/>
            </a:xfrm>
            <a:prstGeom prst="roundRect">
              <a:avLst/>
            </a:prstGeom>
            <a:noFill/>
            <a:ln w="28575">
              <a:solidFill>
                <a:srgbClr val="382B83"/>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79DDBE-0F06-8E44-A5EA-4D29EB449699}"/>
                </a:ext>
              </a:extLst>
            </p:cNvPr>
            <p:cNvSpPr txBox="1"/>
            <p:nvPr/>
          </p:nvSpPr>
          <p:spPr>
            <a:xfrm>
              <a:off x="521835" y="4030160"/>
              <a:ext cx="4930446" cy="3826966"/>
            </a:xfrm>
            <a:prstGeom prst="rect">
              <a:avLst/>
            </a:prstGeom>
            <a:noFill/>
          </p:spPr>
          <p:txBody>
            <a:bodyPr wrap="square" rtlCol="0">
              <a:spAutoFit/>
            </a:bodyPr>
            <a:lstStyle/>
            <a:p>
              <a:pPr marL="285750" indent="-285750" algn="just">
                <a:buFont typeface="Arial" panose="020B0604020202020204" pitchFamily="34" charset="0"/>
                <a:buChar char="•"/>
              </a:pPr>
              <a:r>
                <a:rPr lang="en-US" sz="1600" spc="75" dirty="0" err="1">
                  <a:solidFill>
                    <a:srgbClr val="382B83"/>
                  </a:solidFill>
                  <a:ea typeface="Times New Roman" panose="02020603050405020304" pitchFamily="18" charset="0"/>
                  <a:cs typeface="Times New Roman" panose="02020603050405020304" pitchFamily="18" charset="0"/>
                </a:rPr>
                <a:t>Một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chính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sách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hoặc</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chiến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lược</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về</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chống</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quấy</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rối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và</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phân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biệt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đối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xử</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dựa</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trên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giới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tính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với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một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quy</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trình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khiếu</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nại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chính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thức</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được</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áp</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dụng</a:t>
              </a:r>
              <a:r>
                <a:rPr lang="en-US" sz="1600" spc="75" dirty="0">
                  <a:solidFill>
                    <a:srgbClr val="382B83"/>
                  </a:solidFill>
                  <a:ea typeface="Times New Roman" panose="02020603050405020304" pitchFamily="18" charset="0"/>
                  <a:cs typeface="Times New Roman" panose="02020603050405020304" pitchFamily="18" charset="0"/>
                </a:rPr>
                <a:t>.</a:t>
              </a:r>
            </a:p>
          </p:txBody>
        </p:sp>
      </p:grpSp>
      <p:grpSp>
        <p:nvGrpSpPr>
          <p:cNvPr id="3" name="Group 2">
            <a:extLst>
              <a:ext uri="{FF2B5EF4-FFF2-40B4-BE49-F238E27FC236}">
                <a16:creationId xmlns:a16="http://schemas.microsoft.com/office/drawing/2014/main" xmlns="" id="{853C2A71-993B-3C4C-A809-D4B4635CE465}"/>
              </a:ext>
            </a:extLst>
          </p:cNvPr>
          <p:cNvGrpSpPr/>
          <p:nvPr/>
        </p:nvGrpSpPr>
        <p:grpSpPr>
          <a:xfrm>
            <a:off x="5817151" y="3637214"/>
            <a:ext cx="5672843" cy="1815263"/>
            <a:chOff x="5813022" y="2729586"/>
            <a:chExt cx="6425198" cy="4415509"/>
          </a:xfrm>
        </p:grpSpPr>
        <p:sp>
          <p:nvSpPr>
            <p:cNvPr id="27" name="Rounded Rectangle 26">
              <a:extLst>
                <a:ext uri="{FF2B5EF4-FFF2-40B4-BE49-F238E27FC236}">
                  <a16:creationId xmlns:a16="http://schemas.microsoft.com/office/drawing/2014/main" xmlns="" id="{6801EEAE-6350-E341-88E9-6370069ED594}"/>
                </a:ext>
              </a:extLst>
            </p:cNvPr>
            <p:cNvSpPr/>
            <p:nvPr/>
          </p:nvSpPr>
          <p:spPr>
            <a:xfrm>
              <a:off x="5813022" y="2729586"/>
              <a:ext cx="6425198" cy="4415509"/>
            </a:xfrm>
            <a:prstGeom prst="roundRect">
              <a:avLst/>
            </a:prstGeom>
            <a:noFill/>
            <a:ln w="28575">
              <a:solidFill>
                <a:srgbClr val="EF883A"/>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E61C39C0-7425-9144-8EC0-D98C763FA4B2}"/>
                </a:ext>
              </a:extLst>
            </p:cNvPr>
            <p:cNvSpPr txBox="1"/>
            <p:nvPr/>
          </p:nvSpPr>
          <p:spPr>
            <a:xfrm>
              <a:off x="6049781" y="3123998"/>
              <a:ext cx="5951677" cy="2051693"/>
            </a:xfrm>
            <a:prstGeom prst="rect">
              <a:avLst/>
            </a:prstGeom>
            <a:noFill/>
            <a:ln>
              <a:noFill/>
            </a:ln>
          </p:spPr>
          <p:txBody>
            <a:bodyPr wrap="square" rtlCol="0">
              <a:spAutoFit/>
            </a:bodyPr>
            <a:lstStyle/>
            <a:p>
              <a:pPr marL="342900" marR="0" lvl="0" indent="-342900" algn="just">
                <a:spcBef>
                  <a:spcPts val="0"/>
                </a:spcBef>
                <a:spcAft>
                  <a:spcPts val="0"/>
                </a:spcAft>
                <a:buFont typeface="Symbol" panose="05050102010706020507" pitchFamily="18" charset="2"/>
                <a:buChar char=""/>
              </a:pPr>
              <a:r>
                <a:rPr lang="en-US" sz="1600" spc="75" dirty="0" err="1">
                  <a:solidFill>
                    <a:srgbClr val="382B83"/>
                  </a:solidFill>
                  <a:ea typeface="Times New Roman" panose="02020603050405020304" pitchFamily="18" charset="0"/>
                  <a:cs typeface="Times New Roman" panose="02020603050405020304" pitchFamily="18" charset="0"/>
                </a:rPr>
                <a:t>Tiến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hành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đào</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tạo</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tư</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vấn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thường</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xuyên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cho</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tất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cả</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nhân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viên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về</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chống</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quấy</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rối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và</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phân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biệt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đối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xử</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dựa</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trên</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giới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tính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quấy</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rối</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tình</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dục</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và</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phòng</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chống</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bắt</a:t>
              </a:r>
              <a:r>
                <a:rPr lang="en-US" sz="1600" spc="75" dirty="0">
                  <a:solidFill>
                    <a:srgbClr val="382B83"/>
                  </a:solidFill>
                  <a:ea typeface="Times New Roman" panose="02020603050405020304" pitchFamily="18" charset="0"/>
                  <a:cs typeface="Times New Roman" panose="02020603050405020304" pitchFamily="18" charset="0"/>
                </a:rPr>
                <a:t> </a:t>
              </a:r>
              <a:r>
                <a:rPr lang="en-US" sz="1600" spc="75" dirty="0" err="1">
                  <a:solidFill>
                    <a:srgbClr val="382B83"/>
                  </a:solidFill>
                  <a:ea typeface="Times New Roman" panose="02020603050405020304" pitchFamily="18" charset="0"/>
                  <a:cs typeface="Times New Roman" panose="02020603050405020304" pitchFamily="18" charset="0"/>
                </a:rPr>
                <a:t>nạt</a:t>
              </a:r>
              <a:r>
                <a:rPr lang="en-US" sz="1600" spc="75" dirty="0">
                  <a:solidFill>
                    <a:srgbClr val="382B83"/>
                  </a:solidFill>
                  <a:ea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Symbol" panose="05050102010706020507" pitchFamily="18" charset="2"/>
                <a:buChar char=""/>
              </a:pPr>
              <a:r>
                <a:rPr lang="en-AU" sz="1600" spc="75" dirty="0" err="1">
                  <a:solidFill>
                    <a:srgbClr val="382B83"/>
                  </a:solidFill>
                  <a:ea typeface="Times New Roman" panose="02020603050405020304" pitchFamily="18" charset="0"/>
                  <a:cs typeface="Times New Roman" panose="02020603050405020304" pitchFamily="18" charset="0"/>
                </a:rPr>
                <a:t>Xây</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dựng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hệ</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thống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giám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sát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và</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đánh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giá</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về</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quấy</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rối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và</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phân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biệt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đối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xử</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dựa</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trên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giới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tính</a:t>
              </a:r>
              <a:endParaRPr lang="en-US" sz="1600" spc="75" dirty="0">
                <a:solidFill>
                  <a:srgbClr val="382B83"/>
                </a:solidFill>
                <a:ea typeface="Times New Roman" panose="02020603050405020304" pitchFamily="18" charset="0"/>
                <a:cs typeface="Times New Roman" panose="02020603050405020304" pitchFamily="18" charset="0"/>
              </a:endParaRPr>
            </a:p>
          </p:txBody>
        </p:sp>
      </p:grpSp>
      <p:grpSp>
        <p:nvGrpSpPr>
          <p:cNvPr id="2" name="Group 1">
            <a:extLst>
              <a:ext uri="{FF2B5EF4-FFF2-40B4-BE49-F238E27FC236}">
                <a16:creationId xmlns:a16="http://schemas.microsoft.com/office/drawing/2014/main" xmlns="" id="{100A8123-80F5-9648-A921-D84831A226BA}"/>
              </a:ext>
            </a:extLst>
          </p:cNvPr>
          <p:cNvGrpSpPr/>
          <p:nvPr/>
        </p:nvGrpSpPr>
        <p:grpSpPr>
          <a:xfrm>
            <a:off x="264062" y="1496673"/>
            <a:ext cx="7386079" cy="938076"/>
            <a:chOff x="264062" y="1370549"/>
            <a:chExt cx="7386079" cy="938076"/>
          </a:xfrm>
        </p:grpSpPr>
        <p:sp>
          <p:nvSpPr>
            <p:cNvPr id="25" name="Chevron 24">
              <a:extLst>
                <a:ext uri="{FF2B5EF4-FFF2-40B4-BE49-F238E27FC236}">
                  <a16:creationId xmlns:a16="http://schemas.microsoft.com/office/drawing/2014/main" xmlns="" id="{3D941D36-4949-BC49-B284-3D15F16E4BF9}"/>
                </a:ext>
              </a:extLst>
            </p:cNvPr>
            <p:cNvSpPr/>
            <p:nvPr/>
          </p:nvSpPr>
          <p:spPr>
            <a:xfrm>
              <a:off x="862692" y="1370549"/>
              <a:ext cx="6787449" cy="938076"/>
            </a:xfrm>
            <a:prstGeom prst="chevron">
              <a:avLst/>
            </a:prstGeom>
            <a:noFill/>
            <a:ln w="38100">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xmlns="" id="{2C2F0074-B200-5B47-B1A8-FA10046C05D8}"/>
                </a:ext>
              </a:extLst>
            </p:cNvPr>
            <p:cNvSpPr txBox="1"/>
            <p:nvPr/>
          </p:nvSpPr>
          <p:spPr>
            <a:xfrm>
              <a:off x="1280871" y="1396881"/>
              <a:ext cx="6337737" cy="877163"/>
            </a:xfrm>
            <a:prstGeom prst="rect">
              <a:avLst/>
            </a:prstGeom>
            <a:noFill/>
          </p:spPr>
          <p:txBody>
            <a:bodyPr wrap="square" rtlCol="0">
              <a:spAutoFit/>
            </a:bodyPr>
            <a:lstStyle/>
            <a:p>
              <a:r>
                <a:rPr lang="en-AU" sz="1700" b="1" spc="75" dirty="0" err="1">
                  <a:solidFill>
                    <a:srgbClr val="382B83"/>
                  </a:solidFill>
                </a:rPr>
                <a:t>Lĩnh</a:t>
              </a:r>
              <a:r>
                <a:rPr lang="en-AU" sz="1700" b="1" spc="75" dirty="0">
                  <a:solidFill>
                    <a:srgbClr val="382B83"/>
                  </a:solidFill>
                </a:rPr>
                <a:t> </a:t>
              </a:r>
              <a:r>
                <a:rPr lang="en-AU" sz="1700" b="1" spc="75" dirty="0" err="1">
                  <a:solidFill>
                    <a:srgbClr val="382B83"/>
                  </a:solidFill>
                </a:rPr>
                <a:t>vực</a:t>
              </a:r>
              <a:r>
                <a:rPr lang="en-AU" sz="1700" b="1" spc="75" dirty="0">
                  <a:solidFill>
                    <a:srgbClr val="382B83"/>
                  </a:solidFill>
                </a:rPr>
                <a:t> </a:t>
              </a:r>
              <a:r>
                <a:rPr lang="en-AU" sz="1700" b="1" spc="75" dirty="0" err="1">
                  <a:solidFill>
                    <a:srgbClr val="382B83"/>
                  </a:solidFill>
                </a:rPr>
                <a:t>trọng</a:t>
              </a:r>
              <a:r>
                <a:rPr lang="en-AU" sz="1700" b="1" spc="75" dirty="0">
                  <a:solidFill>
                    <a:srgbClr val="382B83"/>
                  </a:solidFill>
                </a:rPr>
                <a:t> </a:t>
              </a:r>
              <a:r>
                <a:rPr lang="en-AU" sz="1700" b="1" spc="75" dirty="0" err="1">
                  <a:solidFill>
                    <a:srgbClr val="382B83"/>
                  </a:solidFill>
                </a:rPr>
                <a:t>điểm</a:t>
              </a:r>
              <a:endParaRPr lang="en-AU" sz="1700" b="1" spc="75" dirty="0">
                <a:solidFill>
                  <a:srgbClr val="382B83"/>
                </a:solidFill>
              </a:endParaRPr>
            </a:p>
            <a:p>
              <a:r>
                <a:rPr lang="en-AU" sz="1700" b="1" spc="75" dirty="0">
                  <a:solidFill>
                    <a:srgbClr val="382B83"/>
                  </a:solidFill>
                  <a:ea typeface="Times New Roman" panose="02020603050405020304" pitchFamily="18" charset="0"/>
                  <a:cs typeface="Times New Roman" panose="02020603050405020304" pitchFamily="18" charset="0"/>
                </a:rPr>
                <a:t>FA-1</a:t>
              </a:r>
              <a:r>
                <a:rPr lang="en-US" sz="1700" b="1" spc="75" dirty="0">
                  <a:solidFill>
                    <a:srgbClr val="382B83"/>
                  </a:solidFill>
                  <a:ea typeface="Times New Roman" panose="02020603050405020304" pitchFamily="18"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Ngăn</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chặn</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và</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giải</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quyết</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quấy</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rối</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và</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phân</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biệt</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đối</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xử</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dựa</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trên</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giới</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tính</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quấy</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rối</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và</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bắt</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nạt</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tình</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dục</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và</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bạo</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lực</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gia</a:t>
              </a:r>
              <a:r>
                <a:rPr lang="en-US" sz="1700" b="1" dirty="0">
                  <a:solidFill>
                    <a:srgbClr val="382B83"/>
                  </a:solidFill>
                  <a:ea typeface="Calibri" panose="020F0502020204030204" pitchFamily="34" charset="0"/>
                  <a:cs typeface="Times New Roman" panose="02020603050405020304" pitchFamily="18" charset="0"/>
                </a:rPr>
                <a:t> </a:t>
              </a:r>
              <a:r>
                <a:rPr lang="en-US" sz="1700" b="1" dirty="0" err="1">
                  <a:solidFill>
                    <a:srgbClr val="382B83"/>
                  </a:solidFill>
                  <a:ea typeface="Calibri" panose="020F0502020204030204" pitchFamily="34" charset="0"/>
                  <a:cs typeface="Times New Roman" panose="02020603050405020304" pitchFamily="18" charset="0"/>
                </a:rPr>
                <a:t>đình</a:t>
              </a:r>
              <a:r>
                <a:rPr lang="en-US" sz="1700" b="1" dirty="0">
                  <a:solidFill>
                    <a:srgbClr val="382B83"/>
                  </a:solidFill>
                  <a:ea typeface="Calibri" panose="020F0502020204030204" pitchFamily="34" charset="0"/>
                  <a:cs typeface="Times New Roman" panose="02020603050405020304" pitchFamily="18" charset="0"/>
                </a:rPr>
                <a:t> </a:t>
              </a:r>
            </a:p>
          </p:txBody>
        </p:sp>
        <p:pic>
          <p:nvPicPr>
            <p:cNvPr id="33" name="Picture 32">
              <a:extLst>
                <a:ext uri="{FF2B5EF4-FFF2-40B4-BE49-F238E27FC236}">
                  <a16:creationId xmlns:a16="http://schemas.microsoft.com/office/drawing/2014/main" xmlns="" id="{BD851677-CAF9-E747-9AB1-0AF7A972427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062" y="1466324"/>
              <a:ext cx="807720" cy="807720"/>
            </a:xfrm>
            <a:prstGeom prst="rect">
              <a:avLst/>
            </a:prstGeom>
            <a:noFill/>
            <a:ln>
              <a:noFill/>
            </a:ln>
          </p:spPr>
        </p:pic>
      </p:grpSp>
    </p:spTree>
    <p:extLst>
      <p:ext uri="{BB962C8B-B14F-4D97-AF65-F5344CB8AC3E}">
        <p14:creationId xmlns:p14="http://schemas.microsoft.com/office/powerpoint/2010/main" val="3219273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8EAF884F-98BD-D645-9B20-D072CB8B2DD8}"/>
              </a:ext>
            </a:extLst>
          </p:cNvPr>
          <p:cNvGrpSpPr/>
          <p:nvPr/>
        </p:nvGrpSpPr>
        <p:grpSpPr>
          <a:xfrm>
            <a:off x="-3861" y="-91455"/>
            <a:ext cx="12207437" cy="1688761"/>
            <a:chOff x="-3861" y="-91455"/>
            <a:chExt cx="12207437" cy="1943406"/>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5128155" y="-5223471"/>
              <a:ext cx="1943406" cy="12207437"/>
            </a:xfrm>
            <a:prstGeom prst="rect">
              <a:avLst/>
            </a:prstGeom>
            <a:noFill/>
          </p:spPr>
        </p:pic>
        <p:sp>
          <p:nvSpPr>
            <p:cNvPr id="9" name="Rectangle 8"/>
            <p:cNvSpPr/>
            <p:nvPr/>
          </p:nvSpPr>
          <p:spPr>
            <a:xfrm flipH="1">
              <a:off x="6096324" y="474205"/>
              <a:ext cx="5884792" cy="531279"/>
            </a:xfrm>
            <a:prstGeom prst="rect">
              <a:avLst/>
            </a:prstGeom>
          </p:spPr>
          <p:txBody>
            <a:bodyPr wrap="square">
              <a:spAutoFit/>
            </a:bodyPr>
            <a:lstStyle/>
            <a:p>
              <a:pPr algn="r"/>
              <a:r>
                <a:rPr lang="en-US" sz="2400" b="1" dirty="0">
                  <a:solidFill>
                    <a:schemeClr val="bg1"/>
                  </a:solidFill>
                  <a:latin typeface="Segoe UI" panose="020B0502040204020203" pitchFamily="34" charset="0"/>
                </a:rPr>
                <a:t>3. ĐỀ XUẤT / KHUYẾN NGHỊ</a:t>
              </a:r>
            </a:p>
          </p:txBody>
        </p:sp>
      </p:grpSp>
      <p:grpSp>
        <p:nvGrpSpPr>
          <p:cNvPr id="29" name="Group 28">
            <a:extLst>
              <a:ext uri="{FF2B5EF4-FFF2-40B4-BE49-F238E27FC236}">
                <a16:creationId xmlns:a16="http://schemas.microsoft.com/office/drawing/2014/main" xmlns="" id="{A28F52D2-C8B8-7A45-8209-562C59DA54E6}"/>
              </a:ext>
            </a:extLst>
          </p:cNvPr>
          <p:cNvGrpSpPr/>
          <p:nvPr/>
        </p:nvGrpSpPr>
        <p:grpSpPr>
          <a:xfrm>
            <a:off x="1571418" y="3122623"/>
            <a:ext cx="2846791" cy="370812"/>
            <a:chOff x="1678596" y="2707899"/>
            <a:chExt cx="2846791" cy="370812"/>
          </a:xfrm>
        </p:grpSpPr>
        <p:sp>
          <p:nvSpPr>
            <p:cNvPr id="15" name="Rounded Rectangle 14">
              <a:extLst>
                <a:ext uri="{FF2B5EF4-FFF2-40B4-BE49-F238E27FC236}">
                  <a16:creationId xmlns:a16="http://schemas.microsoft.com/office/drawing/2014/main" xmlns="" id="{FA3E41B0-B525-AF41-BD11-82241778AAD1}"/>
                </a:ext>
              </a:extLst>
            </p:cNvPr>
            <p:cNvSpPr/>
            <p:nvPr/>
          </p:nvSpPr>
          <p:spPr>
            <a:xfrm>
              <a:off x="1678596" y="2707899"/>
              <a:ext cx="2846791" cy="370812"/>
            </a:xfrm>
            <a:prstGeom prst="roundRect">
              <a:avLst/>
            </a:prstGeom>
            <a:solidFill>
              <a:srgbClr val="382B8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xmlns="" id="{FDA9A804-A2C7-FA4F-9FC4-383CEE4EC1B2}"/>
                </a:ext>
              </a:extLst>
            </p:cNvPr>
            <p:cNvSpPr txBox="1"/>
            <p:nvPr/>
          </p:nvSpPr>
          <p:spPr>
            <a:xfrm>
              <a:off x="2485017" y="2709379"/>
              <a:ext cx="1053494" cy="369332"/>
            </a:xfrm>
            <a:prstGeom prst="rect">
              <a:avLst/>
            </a:prstGeom>
            <a:noFill/>
          </p:spPr>
          <p:txBody>
            <a:bodyPr wrap="none" rtlCol="0">
              <a:spAutoFit/>
            </a:bodyPr>
            <a:lstStyle/>
            <a:p>
              <a:r>
                <a:rPr lang="en-US" dirty="0" err="1">
                  <a:solidFill>
                    <a:schemeClr val="bg1"/>
                  </a:solidFill>
                </a:rPr>
                <a:t>Mục</a:t>
              </a:r>
              <a:r>
                <a:rPr lang="en-US" dirty="0">
                  <a:solidFill>
                    <a:schemeClr val="bg1"/>
                  </a:solidFill>
                </a:rPr>
                <a:t> </a:t>
              </a:r>
              <a:r>
                <a:rPr lang="en-US" dirty="0" err="1">
                  <a:solidFill>
                    <a:schemeClr val="bg1"/>
                  </a:solidFill>
                </a:rPr>
                <a:t>đích</a:t>
              </a:r>
              <a:endParaRPr lang="en-US" dirty="0">
                <a:solidFill>
                  <a:schemeClr val="bg1"/>
                </a:solidFill>
              </a:endParaRPr>
            </a:p>
          </p:txBody>
        </p:sp>
      </p:grpSp>
      <p:grpSp>
        <p:nvGrpSpPr>
          <p:cNvPr id="30" name="Group 29">
            <a:extLst>
              <a:ext uri="{FF2B5EF4-FFF2-40B4-BE49-F238E27FC236}">
                <a16:creationId xmlns:a16="http://schemas.microsoft.com/office/drawing/2014/main" xmlns="" id="{6A35990B-1B11-5249-9614-3852D283E26F}"/>
              </a:ext>
            </a:extLst>
          </p:cNvPr>
          <p:cNvGrpSpPr/>
          <p:nvPr/>
        </p:nvGrpSpPr>
        <p:grpSpPr>
          <a:xfrm>
            <a:off x="7376284" y="3099022"/>
            <a:ext cx="3060410" cy="364374"/>
            <a:chOff x="7060476" y="2730736"/>
            <a:chExt cx="2846791" cy="396494"/>
          </a:xfrm>
        </p:grpSpPr>
        <p:sp>
          <p:nvSpPr>
            <p:cNvPr id="21" name="Rounded Rectangle 20">
              <a:extLst>
                <a:ext uri="{FF2B5EF4-FFF2-40B4-BE49-F238E27FC236}">
                  <a16:creationId xmlns:a16="http://schemas.microsoft.com/office/drawing/2014/main" xmlns="" id="{CCC7774E-CFB7-F74D-8B54-9AFB96A3BD1F}"/>
                </a:ext>
              </a:extLst>
            </p:cNvPr>
            <p:cNvSpPr/>
            <p:nvPr/>
          </p:nvSpPr>
          <p:spPr>
            <a:xfrm>
              <a:off x="7060476" y="2756418"/>
              <a:ext cx="2846791" cy="370812"/>
            </a:xfrm>
            <a:prstGeom prst="roundRect">
              <a:avLst/>
            </a:prstGeom>
            <a:solidFill>
              <a:srgbClr val="EF883A"/>
            </a:solidFill>
            <a:ln w="28575">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32D14340-6D95-C244-A6C4-28C7BEC5709D}"/>
                </a:ext>
              </a:extLst>
            </p:cNvPr>
            <p:cNvSpPr txBox="1"/>
            <p:nvPr/>
          </p:nvSpPr>
          <p:spPr>
            <a:xfrm>
              <a:off x="7555845" y="2730736"/>
              <a:ext cx="1920654" cy="369332"/>
            </a:xfrm>
            <a:prstGeom prst="rect">
              <a:avLst/>
            </a:prstGeom>
            <a:noFill/>
          </p:spPr>
          <p:txBody>
            <a:bodyPr wrap="none" rtlCol="0">
              <a:spAutoFit/>
            </a:bodyPr>
            <a:lstStyle/>
            <a:p>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xuất</a:t>
              </a:r>
              <a:endParaRPr lang="en-US" dirty="0">
                <a:solidFill>
                  <a:schemeClr val="bg1"/>
                </a:solidFill>
              </a:endParaRPr>
            </a:p>
          </p:txBody>
        </p:sp>
      </p:grpSp>
      <p:grpSp>
        <p:nvGrpSpPr>
          <p:cNvPr id="24" name="Group 23">
            <a:extLst>
              <a:ext uri="{FF2B5EF4-FFF2-40B4-BE49-F238E27FC236}">
                <a16:creationId xmlns:a16="http://schemas.microsoft.com/office/drawing/2014/main" xmlns="" id="{F160B486-99AA-1B47-83D0-DF1297F42DA5}"/>
              </a:ext>
            </a:extLst>
          </p:cNvPr>
          <p:cNvGrpSpPr/>
          <p:nvPr/>
        </p:nvGrpSpPr>
        <p:grpSpPr>
          <a:xfrm>
            <a:off x="782849" y="3716423"/>
            <a:ext cx="4486990" cy="1664873"/>
            <a:chOff x="380213" y="3494866"/>
            <a:chExt cx="5288009" cy="5914691"/>
          </a:xfrm>
        </p:grpSpPr>
        <p:sp>
          <p:nvSpPr>
            <p:cNvPr id="22" name="Rounded Rectangle 21">
              <a:extLst>
                <a:ext uri="{FF2B5EF4-FFF2-40B4-BE49-F238E27FC236}">
                  <a16:creationId xmlns:a16="http://schemas.microsoft.com/office/drawing/2014/main" xmlns="" id="{E040DCC3-CCC7-F446-9C23-EF5FEA9CAC42}"/>
                </a:ext>
              </a:extLst>
            </p:cNvPr>
            <p:cNvSpPr/>
            <p:nvPr/>
          </p:nvSpPr>
          <p:spPr>
            <a:xfrm>
              <a:off x="380213" y="3494866"/>
              <a:ext cx="5288009" cy="5914691"/>
            </a:xfrm>
            <a:prstGeom prst="roundRect">
              <a:avLst/>
            </a:prstGeom>
            <a:noFill/>
            <a:ln w="28575">
              <a:solidFill>
                <a:srgbClr val="382B83"/>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79DDBE-0F06-8E44-A5EA-4D29EB449699}"/>
                </a:ext>
              </a:extLst>
            </p:cNvPr>
            <p:cNvSpPr txBox="1"/>
            <p:nvPr/>
          </p:nvSpPr>
          <p:spPr>
            <a:xfrm>
              <a:off x="521835" y="4030160"/>
              <a:ext cx="4930446" cy="4701700"/>
            </a:xfrm>
            <a:prstGeom prst="rect">
              <a:avLst/>
            </a:prstGeom>
            <a:noFill/>
          </p:spPr>
          <p:txBody>
            <a:bodyPr wrap="square" rtlCol="0">
              <a:spAutoFit/>
            </a:bodyPr>
            <a:lstStyle/>
            <a:p>
              <a:pPr marL="285750" indent="-285750" algn="just">
                <a:buFont typeface="Arial" panose="020B0604020202020204" pitchFamily="34" charset="0"/>
                <a:buChar char="•"/>
              </a:pPr>
              <a:r>
                <a:rPr lang="en-AU" sz="1600" spc="75" dirty="0" err="1">
                  <a:solidFill>
                    <a:srgbClr val="382B83"/>
                  </a:solidFill>
                  <a:ea typeface="Times New Roman" panose="02020603050405020304" pitchFamily="18" charset="0"/>
                  <a:cs typeface="Times New Roman" panose="02020603050405020304" pitchFamily="18" charset="0"/>
                </a:rPr>
                <a:t>Đánh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giá</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thực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tế</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về</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trải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nghiệm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của</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nhân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viên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về</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chế</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độ</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làm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việc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linh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hoạt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err="1">
                  <a:solidFill>
                    <a:srgbClr val="382B83"/>
                  </a:solidFill>
                  <a:ea typeface="Times New Roman" panose="02020603050405020304" pitchFamily="18" charset="0"/>
                  <a:cs typeface="Times New Roman" panose="02020603050405020304" pitchFamily="18" charset="0"/>
                </a:rPr>
                <a:t>tại</a:t>
              </a:r>
              <a:r>
                <a:rPr lang="en-AU" sz="1600" spc="75">
                  <a:solidFill>
                    <a:srgbClr val="382B83"/>
                  </a:solidFill>
                  <a:ea typeface="Times New Roman" panose="02020603050405020304" pitchFamily="18" charset="0"/>
                  <a:cs typeface="Times New Roman" panose="02020603050405020304" pitchFamily="18" charset="0"/>
                </a:rPr>
                <a:t> </a:t>
              </a:r>
              <a:r>
                <a:rPr lang="en-US" sz="1600" smtClean="0">
                  <a:solidFill>
                    <a:srgbClr val="382B83"/>
                  </a:solidFill>
                </a:rPr>
                <a:t>${comName}</a:t>
              </a:r>
              <a:r>
                <a:rPr lang="en-AU" sz="1600" spc="75" smtClean="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Dữ</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liệu</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định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lượng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và</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định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tính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sẽ</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được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thu</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thập</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thông</a:t>
              </a:r>
              <a:r>
                <a:rPr lang="en-AU" sz="1600" spc="75" dirty="0">
                  <a:solidFill>
                    <a:srgbClr val="382B83"/>
                  </a:solidFill>
                  <a:ea typeface="Times New Roman" panose="02020603050405020304" pitchFamily="18" charset="0"/>
                  <a:cs typeface="Times New Roman" panose="02020603050405020304" pitchFamily="18" charset="0"/>
                </a:rPr>
                <a:t> qua </a:t>
              </a:r>
              <a:r>
                <a:rPr lang="en-AU" sz="1600" spc="75" dirty="0" err="1">
                  <a:solidFill>
                    <a:srgbClr val="382B83"/>
                  </a:solidFill>
                  <a:ea typeface="Times New Roman" panose="02020603050405020304" pitchFamily="18" charset="0"/>
                  <a:cs typeface="Times New Roman" panose="02020603050405020304" pitchFamily="18" charset="0"/>
                </a:rPr>
                <a:t>khảo</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sát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nhân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viên</a:t>
              </a:r>
              <a:endParaRPr lang="en-US" sz="1600" dirty="0">
                <a:solidFill>
                  <a:srgbClr val="382B83"/>
                </a:solidFill>
              </a:endParaRPr>
            </a:p>
          </p:txBody>
        </p:sp>
      </p:grpSp>
      <p:grpSp>
        <p:nvGrpSpPr>
          <p:cNvPr id="3" name="Group 2">
            <a:extLst>
              <a:ext uri="{FF2B5EF4-FFF2-40B4-BE49-F238E27FC236}">
                <a16:creationId xmlns:a16="http://schemas.microsoft.com/office/drawing/2014/main" xmlns="" id="{853C2A71-993B-3C4C-A809-D4B4635CE465}"/>
              </a:ext>
            </a:extLst>
          </p:cNvPr>
          <p:cNvGrpSpPr/>
          <p:nvPr/>
        </p:nvGrpSpPr>
        <p:grpSpPr>
          <a:xfrm>
            <a:off x="5817151" y="3637214"/>
            <a:ext cx="5672843" cy="2542869"/>
            <a:chOff x="5813022" y="2729586"/>
            <a:chExt cx="6425198" cy="6185363"/>
          </a:xfrm>
        </p:grpSpPr>
        <p:sp>
          <p:nvSpPr>
            <p:cNvPr id="27" name="Rounded Rectangle 26">
              <a:extLst>
                <a:ext uri="{FF2B5EF4-FFF2-40B4-BE49-F238E27FC236}">
                  <a16:creationId xmlns:a16="http://schemas.microsoft.com/office/drawing/2014/main" xmlns="" id="{6801EEAE-6350-E341-88E9-6370069ED594}"/>
                </a:ext>
              </a:extLst>
            </p:cNvPr>
            <p:cNvSpPr/>
            <p:nvPr/>
          </p:nvSpPr>
          <p:spPr>
            <a:xfrm>
              <a:off x="5813022" y="2729586"/>
              <a:ext cx="6425198" cy="6185363"/>
            </a:xfrm>
            <a:prstGeom prst="roundRect">
              <a:avLst/>
            </a:prstGeom>
            <a:noFill/>
            <a:ln w="28575">
              <a:solidFill>
                <a:srgbClr val="EF883A"/>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E61C39C0-7425-9144-8EC0-D98C763FA4B2}"/>
                </a:ext>
              </a:extLst>
            </p:cNvPr>
            <p:cNvSpPr txBox="1"/>
            <p:nvPr/>
          </p:nvSpPr>
          <p:spPr>
            <a:xfrm>
              <a:off x="6049781" y="3123998"/>
              <a:ext cx="5951677" cy="5614848"/>
            </a:xfrm>
            <a:prstGeom prst="rect">
              <a:avLst/>
            </a:prstGeom>
            <a:noFill/>
            <a:ln>
              <a:noFill/>
            </a:ln>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AU" sz="1600" spc="75" dirty="0" err="1">
                  <a:solidFill>
                    <a:srgbClr val="382B83"/>
                  </a:solidFill>
                  <a:ea typeface="Times New Roman" panose="02020603050405020304" pitchFamily="18" charset="0"/>
                  <a:cs typeface="Times New Roman" panose="02020603050405020304" pitchFamily="18" charset="0"/>
                </a:rPr>
                <a:t>Thực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hiện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một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cuộc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khảo</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sát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thông</a:t>
              </a:r>
              <a:r>
                <a:rPr lang="en-AU" sz="1600" spc="75" dirty="0">
                  <a:solidFill>
                    <a:srgbClr val="382B83"/>
                  </a:solidFill>
                  <a:ea typeface="Times New Roman" panose="02020603050405020304" pitchFamily="18" charset="0"/>
                  <a:cs typeface="Times New Roman" panose="02020603050405020304" pitchFamily="18" charset="0"/>
                </a:rPr>
                <a:t> qua GESSA </a:t>
              </a:r>
              <a:r>
                <a:rPr lang="en-AU" sz="1600" spc="75" dirty="0" err="1">
                  <a:solidFill>
                    <a:srgbClr val="382B83"/>
                  </a:solidFill>
                  <a:ea typeface="Times New Roman" panose="02020603050405020304" pitchFamily="18" charset="0"/>
                  <a:cs typeface="Times New Roman" panose="02020603050405020304" pitchFamily="18" charset="0"/>
                </a:rPr>
                <a:t>để</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có</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đánh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giá</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được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trải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nghiệm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của</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nhân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viên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nam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và</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nữ</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về</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chế</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độ</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làm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việc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linh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err="1">
                  <a:solidFill>
                    <a:srgbClr val="382B83"/>
                  </a:solidFill>
                  <a:ea typeface="Times New Roman" panose="02020603050405020304" pitchFamily="18" charset="0"/>
                  <a:cs typeface="Times New Roman" panose="02020603050405020304" pitchFamily="18" charset="0"/>
                </a:rPr>
                <a:t>hoạt</a:t>
              </a:r>
              <a:r>
                <a:rPr lang="en-AU" sz="1600" spc="75">
                  <a:solidFill>
                    <a:srgbClr val="382B83"/>
                  </a:solidFill>
                  <a:ea typeface="Times New Roman" panose="02020603050405020304" pitchFamily="18" charset="0"/>
                  <a:cs typeface="Times New Roman" panose="02020603050405020304" pitchFamily="18" charset="0"/>
                </a:rPr>
                <a:t> </a:t>
              </a:r>
              <a:r>
                <a:rPr lang="en-AU" sz="1600" spc="75" smtClean="0">
                  <a:solidFill>
                    <a:srgbClr val="382B83"/>
                  </a:solidFill>
                  <a:ea typeface="Times New Roman" panose="02020603050405020304" pitchFamily="18" charset="0"/>
                  <a:cs typeface="Times New Roman" panose="02020603050405020304" pitchFamily="18" charset="0"/>
                </a:rPr>
                <a:t>của ${comName}</a:t>
              </a:r>
              <a:endParaRPr lang="en-US" sz="1600" spc="75" dirty="0">
                <a:solidFill>
                  <a:srgbClr val="382B83"/>
                </a:solidFill>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AU" sz="1600" spc="75" dirty="0" err="1">
                  <a:solidFill>
                    <a:srgbClr val="382B83"/>
                  </a:solidFill>
                  <a:ea typeface="Times New Roman" panose="02020603050405020304" pitchFamily="18" charset="0"/>
                  <a:cs typeface="Times New Roman" panose="02020603050405020304" pitchFamily="18" charset="0"/>
                </a:rPr>
                <a:t>Áp</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dụng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bộ</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công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cụ</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xây</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dựng</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chính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sách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làm</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việc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linh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hoạt</a:t>
              </a:r>
              <a:r>
                <a:rPr lang="en-AU" sz="1600" spc="75" dirty="0">
                  <a:solidFill>
                    <a:srgbClr val="382B83"/>
                  </a:solidFill>
                  <a:ea typeface="Times New Roman" panose="02020603050405020304" pitchFamily="18" charset="0"/>
                  <a:cs typeface="Times New Roman" panose="02020603050405020304" pitchFamily="18" charset="0"/>
                </a:rPr>
                <a:t> do VBCWE </a:t>
              </a:r>
              <a:r>
                <a:rPr lang="en-AU" sz="1600" spc="75" dirty="0" err="1">
                  <a:solidFill>
                    <a:srgbClr val="382B83"/>
                  </a:solidFill>
                  <a:ea typeface="Times New Roman" panose="02020603050405020304" pitchFamily="18" charset="0"/>
                  <a:cs typeface="Times New Roman" panose="02020603050405020304" pitchFamily="18" charset="0"/>
                </a:rPr>
                <a:t>phát</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triển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để</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cải</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thiện</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lĩnh</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vực</a:t>
              </a:r>
              <a:r>
                <a:rPr lang="en-AU" sz="1600" spc="75" dirty="0">
                  <a:solidFill>
                    <a:srgbClr val="382B83"/>
                  </a:solidFill>
                  <a:ea typeface="Times New Roman" panose="02020603050405020304" pitchFamily="18" charset="0"/>
                  <a:cs typeface="Times New Roman" panose="02020603050405020304" pitchFamily="18" charset="0"/>
                </a:rPr>
                <a:t> </a:t>
              </a:r>
              <a:r>
                <a:rPr lang="en-AU" sz="1600" spc="75" dirty="0" err="1">
                  <a:solidFill>
                    <a:srgbClr val="382B83"/>
                  </a:solidFill>
                  <a:ea typeface="Times New Roman" panose="02020603050405020304" pitchFamily="18" charset="0"/>
                  <a:cs typeface="Times New Roman" panose="02020603050405020304" pitchFamily="18" charset="0"/>
                </a:rPr>
                <a:t>này</a:t>
              </a:r>
              <a:r>
                <a:rPr lang="en-AU" sz="1600" spc="75" dirty="0">
                  <a:solidFill>
                    <a:srgbClr val="382B83"/>
                  </a:solidFill>
                  <a:ea typeface="Times New Roman" panose="02020603050405020304" pitchFamily="18" charset="0"/>
                  <a:cs typeface="Times New Roman" panose="02020603050405020304" pitchFamily="18" charset="0"/>
                </a:rPr>
                <a:t>. </a:t>
              </a:r>
              <a:endParaRPr lang="en-US" sz="1600" spc="75" dirty="0">
                <a:solidFill>
                  <a:srgbClr val="382B83"/>
                </a:solidFill>
                <a:ea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86C5B7C3-B34D-594B-B351-7D90F5E2100A}"/>
              </a:ext>
            </a:extLst>
          </p:cNvPr>
          <p:cNvGrpSpPr/>
          <p:nvPr/>
        </p:nvGrpSpPr>
        <p:grpSpPr>
          <a:xfrm>
            <a:off x="339023" y="1441401"/>
            <a:ext cx="7386079" cy="938076"/>
            <a:chOff x="339023" y="1441401"/>
            <a:chExt cx="7386079" cy="938076"/>
          </a:xfrm>
        </p:grpSpPr>
        <p:sp>
          <p:nvSpPr>
            <p:cNvPr id="26" name="Chevron 25">
              <a:extLst>
                <a:ext uri="{FF2B5EF4-FFF2-40B4-BE49-F238E27FC236}">
                  <a16:creationId xmlns:a16="http://schemas.microsoft.com/office/drawing/2014/main" xmlns="" id="{FD8A498F-3AEB-6342-B584-6EA1EEE781AC}"/>
                </a:ext>
              </a:extLst>
            </p:cNvPr>
            <p:cNvSpPr/>
            <p:nvPr/>
          </p:nvSpPr>
          <p:spPr>
            <a:xfrm>
              <a:off x="937653" y="1441401"/>
              <a:ext cx="6787449" cy="938076"/>
            </a:xfrm>
            <a:prstGeom prst="chevron">
              <a:avLst/>
            </a:prstGeom>
            <a:noFill/>
            <a:ln w="38100">
              <a:solidFill>
                <a:srgbClr val="EF8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xmlns="" id="{9DD8A876-86F6-A34A-966F-15A71E34A138}"/>
                </a:ext>
              </a:extLst>
            </p:cNvPr>
            <p:cNvSpPr txBox="1"/>
            <p:nvPr/>
          </p:nvSpPr>
          <p:spPr>
            <a:xfrm>
              <a:off x="1355832" y="1467733"/>
              <a:ext cx="6337737" cy="846386"/>
            </a:xfrm>
            <a:prstGeom prst="rect">
              <a:avLst/>
            </a:prstGeom>
            <a:noFill/>
          </p:spPr>
          <p:txBody>
            <a:bodyPr wrap="square" rtlCol="0">
              <a:spAutoFit/>
            </a:bodyPr>
            <a:lstStyle/>
            <a:p>
              <a:r>
                <a:rPr lang="en-AU" sz="1700" b="1" spc="75" dirty="0" err="1">
                  <a:solidFill>
                    <a:srgbClr val="382B83"/>
                  </a:solidFill>
                </a:rPr>
                <a:t>Lĩnh</a:t>
              </a:r>
              <a:r>
                <a:rPr lang="en-AU" sz="1700" b="1" spc="75" dirty="0">
                  <a:solidFill>
                    <a:srgbClr val="382B83"/>
                  </a:solidFill>
                </a:rPr>
                <a:t> </a:t>
              </a:r>
              <a:r>
                <a:rPr lang="en-AU" sz="1700" b="1" spc="75" dirty="0" err="1">
                  <a:solidFill>
                    <a:srgbClr val="382B83"/>
                  </a:solidFill>
                </a:rPr>
                <a:t>vực</a:t>
              </a:r>
              <a:r>
                <a:rPr lang="en-AU" sz="1700" b="1" spc="75" dirty="0">
                  <a:solidFill>
                    <a:srgbClr val="382B83"/>
                  </a:solidFill>
                </a:rPr>
                <a:t> </a:t>
              </a:r>
              <a:r>
                <a:rPr lang="en-AU" sz="1700" b="1" spc="75" dirty="0" err="1">
                  <a:solidFill>
                    <a:srgbClr val="382B83"/>
                  </a:solidFill>
                </a:rPr>
                <a:t>trọng</a:t>
              </a:r>
              <a:r>
                <a:rPr lang="en-AU" sz="1700" b="1" spc="75" dirty="0">
                  <a:solidFill>
                    <a:srgbClr val="382B83"/>
                  </a:solidFill>
                </a:rPr>
                <a:t> </a:t>
              </a:r>
              <a:r>
                <a:rPr lang="en-AU" sz="1700" b="1" spc="75" dirty="0" err="1">
                  <a:solidFill>
                    <a:srgbClr val="382B83"/>
                  </a:solidFill>
                </a:rPr>
                <a:t>điểm</a:t>
              </a:r>
              <a:endParaRPr lang="en-AU" sz="1700" b="1" spc="75" dirty="0">
                <a:solidFill>
                  <a:srgbClr val="382B83"/>
                </a:solidFill>
              </a:endParaRPr>
            </a:p>
            <a:p>
              <a:r>
                <a:rPr lang="en-AU" sz="1600" b="1" spc="75" dirty="0">
                  <a:solidFill>
                    <a:srgbClr val="382B83"/>
                  </a:solidFill>
                  <a:ea typeface="Times New Roman" panose="02020603050405020304" pitchFamily="18" charset="0"/>
                  <a:cs typeface="Times New Roman" panose="02020603050405020304" pitchFamily="18" charset="0"/>
                </a:rPr>
                <a:t>FA-2</a:t>
              </a:r>
              <a:r>
                <a:rPr lang="en-US"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Chính</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thức</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hóa</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chế</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độ</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làm</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việc</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linh</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hoạt</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để</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tăng</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hiệu</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suất</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và</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hỗ</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trợ</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nhân</a:t>
              </a:r>
              <a:r>
                <a:rPr lang="en-AU" sz="1600" b="1" spc="75" dirty="0">
                  <a:solidFill>
                    <a:srgbClr val="382B83"/>
                  </a:solidFill>
                  <a:ea typeface="Times New Roman" panose="02020603050405020304" pitchFamily="18" charset="0"/>
                  <a:cs typeface="Times New Roman" panose="02020603050405020304" pitchFamily="18" charset="0"/>
                </a:rPr>
                <a:t> </a:t>
              </a:r>
              <a:r>
                <a:rPr lang="en-AU" sz="1600" b="1" spc="75" dirty="0" err="1">
                  <a:solidFill>
                    <a:srgbClr val="382B83"/>
                  </a:solidFill>
                  <a:ea typeface="Times New Roman" panose="02020603050405020304" pitchFamily="18" charset="0"/>
                  <a:cs typeface="Times New Roman" panose="02020603050405020304" pitchFamily="18" charset="0"/>
                </a:rPr>
                <a:t>sự</a:t>
              </a:r>
              <a:endParaRPr lang="en-US" sz="1600" b="1" dirty="0">
                <a:solidFill>
                  <a:srgbClr val="382B83"/>
                </a:solidFill>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xmlns="" id="{AAEC356B-D645-AC40-9016-F098E2A455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023" y="1506579"/>
              <a:ext cx="807720" cy="807720"/>
            </a:xfrm>
            <a:prstGeom prst="rect">
              <a:avLst/>
            </a:prstGeom>
            <a:noFill/>
            <a:ln>
              <a:noFill/>
            </a:ln>
          </p:spPr>
        </p:pic>
      </p:grpSp>
    </p:spTree>
    <p:extLst>
      <p:ext uri="{BB962C8B-B14F-4D97-AF65-F5344CB8AC3E}">
        <p14:creationId xmlns:p14="http://schemas.microsoft.com/office/powerpoint/2010/main" val="2270061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6">
            <a:extLst>
              <a:ext uri="{FF2B5EF4-FFF2-40B4-BE49-F238E27FC236}">
                <a16:creationId xmlns:a16="http://schemas.microsoft.com/office/drawing/2014/main" xmlns="" id="{10E6A524-09D5-9140-B77E-6E7E1D010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5013859" y="-5104009"/>
            <a:ext cx="2164282" cy="12192000"/>
          </a:xfrm>
          <a:prstGeom prst="rect">
            <a:avLst/>
          </a:prstGeom>
          <a:noFill/>
        </p:spPr>
      </p:pic>
      <p:sp>
        <p:nvSpPr>
          <p:cNvPr id="9" name="Rectangle 8"/>
          <p:cNvSpPr/>
          <p:nvPr/>
        </p:nvSpPr>
        <p:spPr>
          <a:xfrm>
            <a:off x="3170711" y="324539"/>
            <a:ext cx="8526484" cy="461665"/>
          </a:xfrm>
          <a:prstGeom prst="rect">
            <a:avLst/>
          </a:prstGeom>
        </p:spPr>
        <p:txBody>
          <a:bodyPr wrap="square">
            <a:spAutoFit/>
          </a:bodyPr>
          <a:lstStyle/>
          <a:p>
            <a:pPr algn="r"/>
            <a:r>
              <a:rPr lang="en-US" sz="2400" b="1" dirty="0">
                <a:solidFill>
                  <a:schemeClr val="bg1"/>
                </a:solidFill>
              </a:rPr>
              <a:t>PHỤ LỤC 1 : BỘ TIÊU CHÍ ĐÁNH </a:t>
            </a:r>
            <a:r>
              <a:rPr lang="en-US" sz="2400" b="1" dirty="0" smtClean="0">
                <a:solidFill>
                  <a:schemeClr val="bg1"/>
                </a:solidFill>
              </a:rPr>
              <a:t>GIÁ ĐẦY </a:t>
            </a:r>
            <a:r>
              <a:rPr lang="en-US" sz="2400" b="1" dirty="0">
                <a:solidFill>
                  <a:schemeClr val="bg1"/>
                </a:solidFill>
              </a:rPr>
              <a:t>ĐỦ </a:t>
            </a:r>
            <a:r>
              <a:rPr lang="en-US" sz="2400" b="1" dirty="0" smtClean="0">
                <a:solidFill>
                  <a:schemeClr val="bg1"/>
                </a:solidFill>
              </a:rPr>
              <a:t>CỦA GEARS1</a:t>
            </a:r>
            <a:endParaRPr lang="en-US" sz="2400" b="1" dirty="0">
              <a:solidFill>
                <a:schemeClr val="bg1"/>
              </a:solidFill>
              <a:latin typeface="Segoe UI" panose="020B0502040204020203" pitchFamily="34" charset="0"/>
            </a:endParaRPr>
          </a:p>
        </p:txBody>
      </p:sp>
      <p:sp>
        <p:nvSpPr>
          <p:cNvPr id="2" name="TextBox 1">
            <a:extLst>
              <a:ext uri="{FF2B5EF4-FFF2-40B4-BE49-F238E27FC236}">
                <a16:creationId xmlns:a16="http://schemas.microsoft.com/office/drawing/2014/main" xmlns="" id="{715C4911-D91A-C64C-A7BE-2B61C6B5211A}"/>
              </a:ext>
            </a:extLst>
          </p:cNvPr>
          <p:cNvSpPr txBox="1"/>
          <p:nvPr/>
        </p:nvSpPr>
        <p:spPr>
          <a:xfrm>
            <a:off x="672662" y="2074132"/>
            <a:ext cx="10478814" cy="4431983"/>
          </a:xfrm>
          <a:prstGeom prst="rect">
            <a:avLst/>
          </a:prstGeom>
          <a:noFill/>
        </p:spPr>
        <p:txBody>
          <a:bodyPr wrap="square" rtlCol="0">
            <a:spAutoFit/>
          </a:bodyPr>
          <a:lstStyle/>
          <a:p>
            <a:pPr marL="342900" indent="-342900">
              <a:buFont typeface="+mj-lt"/>
              <a:buAutoNum type="arabicPeriod"/>
            </a:pPr>
            <a:r>
              <a:rPr lang="en-US" sz="2400" dirty="0" err="1" smtClean="0">
                <a:solidFill>
                  <a:srgbClr val="382B83"/>
                </a:solidFill>
              </a:rPr>
              <a:t>Chiến</a:t>
            </a:r>
            <a:r>
              <a:rPr lang="en-US" sz="2400" dirty="0" smtClean="0">
                <a:solidFill>
                  <a:srgbClr val="382B83"/>
                </a:solidFill>
              </a:rPr>
              <a:t> </a:t>
            </a:r>
            <a:r>
              <a:rPr lang="en-US" sz="2400" dirty="0" err="1" smtClean="0">
                <a:solidFill>
                  <a:srgbClr val="382B83"/>
                </a:solidFill>
              </a:rPr>
              <a:t>lược</a:t>
            </a:r>
            <a:r>
              <a:rPr lang="en-US" sz="2400" dirty="0" smtClean="0">
                <a:solidFill>
                  <a:srgbClr val="382B83"/>
                </a:solidFill>
              </a:rPr>
              <a:t> </a:t>
            </a:r>
            <a:r>
              <a:rPr lang="en-US" sz="2400" dirty="0" err="1" smtClean="0">
                <a:solidFill>
                  <a:srgbClr val="382B83"/>
                </a:solidFill>
              </a:rPr>
              <a:t>liên</a:t>
            </a:r>
            <a:r>
              <a:rPr lang="en-US" sz="2400" dirty="0" smtClean="0">
                <a:solidFill>
                  <a:srgbClr val="382B83"/>
                </a:solidFill>
              </a:rPr>
              <a:t> </a:t>
            </a:r>
            <a:r>
              <a:rPr lang="en-US" sz="2400" dirty="0" err="1" smtClean="0">
                <a:solidFill>
                  <a:srgbClr val="382B83"/>
                </a:solidFill>
              </a:rPr>
              <a:t>kết</a:t>
            </a:r>
            <a:r>
              <a:rPr lang="en-US" sz="2400" dirty="0" smtClean="0">
                <a:solidFill>
                  <a:srgbClr val="382B83"/>
                </a:solidFill>
              </a:rPr>
              <a:t> </a:t>
            </a:r>
            <a:r>
              <a:rPr lang="en-US" sz="2400" dirty="0" err="1" smtClean="0">
                <a:solidFill>
                  <a:srgbClr val="382B83"/>
                </a:solidFill>
              </a:rPr>
              <a:t>bình</a:t>
            </a:r>
            <a:r>
              <a:rPr lang="en-US" sz="2400" dirty="0" smtClean="0">
                <a:solidFill>
                  <a:srgbClr val="382B83"/>
                </a:solidFill>
              </a:rPr>
              <a:t> </a:t>
            </a:r>
            <a:r>
              <a:rPr lang="en-US" sz="2400" dirty="0" err="1" smtClean="0">
                <a:solidFill>
                  <a:srgbClr val="382B83"/>
                </a:solidFill>
              </a:rPr>
              <a:t>đẳng</a:t>
            </a:r>
            <a:r>
              <a:rPr lang="en-US" sz="2400" dirty="0" smtClean="0">
                <a:solidFill>
                  <a:srgbClr val="382B83"/>
                </a:solidFill>
              </a:rPr>
              <a:t> </a:t>
            </a:r>
            <a:r>
              <a:rPr lang="en-US" sz="2400" dirty="0" err="1" smtClean="0">
                <a:solidFill>
                  <a:srgbClr val="382B83"/>
                </a:solidFill>
              </a:rPr>
              <a:t>giới</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các</a:t>
            </a:r>
            <a:r>
              <a:rPr lang="en-US" sz="2400" dirty="0" smtClean="0">
                <a:solidFill>
                  <a:srgbClr val="382B83"/>
                </a:solidFill>
              </a:rPr>
              <a:t> </a:t>
            </a:r>
            <a:r>
              <a:rPr lang="en-US" sz="2400" dirty="0" err="1" smtClean="0">
                <a:solidFill>
                  <a:srgbClr val="382B83"/>
                </a:solidFill>
              </a:rPr>
              <a:t>ưu</a:t>
            </a:r>
            <a:r>
              <a:rPr lang="en-US" sz="2400" dirty="0" smtClean="0">
                <a:solidFill>
                  <a:srgbClr val="382B83"/>
                </a:solidFill>
              </a:rPr>
              <a:t> </a:t>
            </a:r>
            <a:r>
              <a:rPr lang="en-US" sz="2400" dirty="0" err="1" smtClean="0">
                <a:solidFill>
                  <a:srgbClr val="382B83"/>
                </a:solidFill>
              </a:rPr>
              <a:t>tiên</a:t>
            </a:r>
            <a:r>
              <a:rPr lang="en-US" sz="2400" dirty="0" smtClean="0">
                <a:solidFill>
                  <a:srgbClr val="382B83"/>
                </a:solidFill>
              </a:rPr>
              <a:t> </a:t>
            </a:r>
            <a:r>
              <a:rPr lang="en-US" sz="2400" dirty="0" err="1" smtClean="0">
                <a:solidFill>
                  <a:srgbClr val="382B83"/>
                </a:solidFill>
              </a:rPr>
              <a:t>trong</a:t>
            </a:r>
            <a:r>
              <a:rPr lang="en-US" sz="2400" dirty="0" smtClean="0">
                <a:solidFill>
                  <a:srgbClr val="382B83"/>
                </a:solidFill>
              </a:rPr>
              <a:t> </a:t>
            </a:r>
            <a:r>
              <a:rPr lang="en-US" sz="2400" dirty="0" err="1" smtClean="0">
                <a:solidFill>
                  <a:srgbClr val="382B83"/>
                </a:solidFill>
              </a:rPr>
              <a:t>kinh</a:t>
            </a:r>
            <a:r>
              <a:rPr lang="en-US" sz="2400" dirty="0" smtClean="0">
                <a:solidFill>
                  <a:srgbClr val="382B83"/>
                </a:solidFill>
              </a:rPr>
              <a:t> </a:t>
            </a:r>
            <a:r>
              <a:rPr lang="en-US" sz="2400" dirty="0" err="1" smtClean="0">
                <a:solidFill>
                  <a:srgbClr val="382B83"/>
                </a:solidFill>
              </a:rPr>
              <a:t>doanh</a:t>
            </a:r>
            <a:endParaRPr lang="en-US" sz="2400" dirty="0">
              <a:solidFill>
                <a:srgbClr val="382B83"/>
              </a:solidFill>
            </a:endParaRPr>
          </a:p>
          <a:p>
            <a:pPr marL="342900" indent="-342900">
              <a:buFont typeface="+mj-lt"/>
              <a:buAutoNum type="arabicPeriod"/>
            </a:pPr>
            <a:r>
              <a:rPr lang="en-US" sz="2400" dirty="0" err="1" smtClean="0">
                <a:solidFill>
                  <a:srgbClr val="382B83"/>
                </a:solidFill>
              </a:rPr>
              <a:t>Lãnh</a:t>
            </a:r>
            <a:r>
              <a:rPr lang="en-US" sz="2400" dirty="0" smtClean="0">
                <a:solidFill>
                  <a:srgbClr val="382B83"/>
                </a:solidFill>
              </a:rPr>
              <a:t> </a:t>
            </a:r>
            <a:r>
              <a:rPr lang="en-US" sz="2400" dirty="0" err="1" smtClean="0">
                <a:solidFill>
                  <a:srgbClr val="382B83"/>
                </a:solidFill>
              </a:rPr>
              <a:t>đạo</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trách</a:t>
            </a:r>
            <a:r>
              <a:rPr lang="en-US" sz="2400" dirty="0" smtClean="0">
                <a:solidFill>
                  <a:srgbClr val="382B83"/>
                </a:solidFill>
              </a:rPr>
              <a:t> </a:t>
            </a:r>
            <a:r>
              <a:rPr lang="en-US" sz="2400" dirty="0" err="1" smtClean="0">
                <a:solidFill>
                  <a:srgbClr val="382B83"/>
                </a:solidFill>
              </a:rPr>
              <a:t>nhiệm</a:t>
            </a:r>
            <a:endParaRPr lang="en-US" sz="2400" dirty="0">
              <a:solidFill>
                <a:srgbClr val="382B83"/>
              </a:solidFill>
            </a:endParaRPr>
          </a:p>
          <a:p>
            <a:pPr marL="342900" indent="-342900">
              <a:buFont typeface="+mj-lt"/>
              <a:buAutoNum type="arabicPeriod"/>
            </a:pPr>
            <a:r>
              <a:rPr lang="en-US" sz="2400" dirty="0" err="1" smtClean="0">
                <a:solidFill>
                  <a:srgbClr val="382B83"/>
                </a:solidFill>
              </a:rPr>
              <a:t>Bình</a:t>
            </a:r>
            <a:r>
              <a:rPr lang="en-US" sz="2400" dirty="0" smtClean="0">
                <a:solidFill>
                  <a:srgbClr val="382B83"/>
                </a:solidFill>
              </a:rPr>
              <a:t> </a:t>
            </a:r>
            <a:r>
              <a:rPr lang="en-US" sz="2400" dirty="0" err="1" smtClean="0">
                <a:solidFill>
                  <a:srgbClr val="382B83"/>
                </a:solidFill>
              </a:rPr>
              <a:t>đẳng</a:t>
            </a:r>
            <a:r>
              <a:rPr lang="en-US" sz="2400" dirty="0" smtClean="0">
                <a:solidFill>
                  <a:srgbClr val="382B83"/>
                </a:solidFill>
              </a:rPr>
              <a:t> </a:t>
            </a:r>
            <a:r>
              <a:rPr lang="en-US" sz="2400" dirty="0" err="1" smtClean="0">
                <a:solidFill>
                  <a:srgbClr val="382B83"/>
                </a:solidFill>
              </a:rPr>
              <a:t>giới</a:t>
            </a:r>
            <a:r>
              <a:rPr lang="en-US" sz="2400" dirty="0" smtClean="0">
                <a:solidFill>
                  <a:srgbClr val="382B83"/>
                </a:solidFill>
              </a:rPr>
              <a:t> </a:t>
            </a:r>
            <a:r>
              <a:rPr lang="en-US" sz="2400" dirty="0" err="1" smtClean="0">
                <a:solidFill>
                  <a:srgbClr val="382B83"/>
                </a:solidFill>
              </a:rPr>
              <a:t>đối</a:t>
            </a:r>
            <a:r>
              <a:rPr lang="en-US" sz="2400" dirty="0" smtClean="0">
                <a:solidFill>
                  <a:srgbClr val="382B83"/>
                </a:solidFill>
              </a:rPr>
              <a:t> </a:t>
            </a:r>
            <a:r>
              <a:rPr lang="en-US" sz="2400" dirty="0" err="1" smtClean="0">
                <a:solidFill>
                  <a:srgbClr val="382B83"/>
                </a:solidFill>
              </a:rPr>
              <a:t>với</a:t>
            </a:r>
            <a:r>
              <a:rPr lang="en-US" sz="2400" dirty="0" smtClean="0">
                <a:solidFill>
                  <a:srgbClr val="382B83"/>
                </a:solidFill>
              </a:rPr>
              <a:t> </a:t>
            </a:r>
            <a:r>
              <a:rPr lang="en-US" sz="2400" dirty="0" err="1" smtClean="0">
                <a:solidFill>
                  <a:srgbClr val="382B83"/>
                </a:solidFill>
              </a:rPr>
              <a:t>lương</a:t>
            </a:r>
            <a:r>
              <a:rPr lang="en-US" sz="2400" dirty="0" smtClean="0">
                <a:solidFill>
                  <a:srgbClr val="382B83"/>
                </a:solidFill>
              </a:rPr>
              <a:t> </a:t>
            </a:r>
            <a:r>
              <a:rPr lang="en-US" sz="2400" dirty="0" err="1" smtClean="0">
                <a:solidFill>
                  <a:srgbClr val="382B83"/>
                </a:solidFill>
              </a:rPr>
              <a:t>thưởng</a:t>
            </a:r>
            <a:endParaRPr lang="en-US" sz="2400" dirty="0">
              <a:solidFill>
                <a:srgbClr val="382B83"/>
              </a:solidFill>
            </a:endParaRPr>
          </a:p>
          <a:p>
            <a:pPr marL="342900" indent="-342900">
              <a:buFont typeface="+mj-lt"/>
              <a:buAutoNum type="arabicPeriod"/>
            </a:pPr>
            <a:r>
              <a:rPr lang="en-US" sz="2400" dirty="0" err="1" smtClean="0">
                <a:solidFill>
                  <a:srgbClr val="382B83"/>
                </a:solidFill>
              </a:rPr>
              <a:t>Thành</a:t>
            </a:r>
            <a:r>
              <a:rPr lang="en-US" sz="2400" dirty="0" smtClean="0">
                <a:solidFill>
                  <a:srgbClr val="382B83"/>
                </a:solidFill>
              </a:rPr>
              <a:t> </a:t>
            </a:r>
            <a:r>
              <a:rPr lang="en-US" sz="2400" dirty="0" err="1" smtClean="0">
                <a:solidFill>
                  <a:srgbClr val="382B83"/>
                </a:solidFill>
              </a:rPr>
              <a:t>phần</a:t>
            </a:r>
            <a:r>
              <a:rPr lang="en-US" sz="2400" dirty="0" smtClean="0">
                <a:solidFill>
                  <a:srgbClr val="382B83"/>
                </a:solidFill>
              </a:rPr>
              <a:t> </a:t>
            </a:r>
            <a:r>
              <a:rPr lang="en-US" sz="2400" dirty="0" err="1" smtClean="0">
                <a:solidFill>
                  <a:srgbClr val="382B83"/>
                </a:solidFill>
              </a:rPr>
              <a:t>giới</a:t>
            </a:r>
            <a:r>
              <a:rPr lang="en-US" sz="2400" dirty="0" smtClean="0">
                <a:solidFill>
                  <a:srgbClr val="382B83"/>
                </a:solidFill>
              </a:rPr>
              <a:t> </a:t>
            </a:r>
            <a:r>
              <a:rPr lang="en-US" sz="2400" dirty="0" err="1" smtClean="0">
                <a:solidFill>
                  <a:srgbClr val="382B83"/>
                </a:solidFill>
              </a:rPr>
              <a:t>trong</a:t>
            </a:r>
            <a:r>
              <a:rPr lang="en-US" sz="2400" dirty="0" smtClean="0">
                <a:solidFill>
                  <a:srgbClr val="382B83"/>
                </a:solidFill>
              </a:rPr>
              <a:t> </a:t>
            </a:r>
            <a:r>
              <a:rPr lang="en-US" sz="2400" dirty="0" err="1" smtClean="0">
                <a:solidFill>
                  <a:srgbClr val="382B83"/>
                </a:solidFill>
              </a:rPr>
              <a:t>lực</a:t>
            </a:r>
            <a:r>
              <a:rPr lang="en-US" sz="2400" dirty="0" smtClean="0">
                <a:solidFill>
                  <a:srgbClr val="382B83"/>
                </a:solidFill>
              </a:rPr>
              <a:t> </a:t>
            </a:r>
            <a:r>
              <a:rPr lang="en-US" sz="2400" dirty="0" err="1" smtClean="0">
                <a:solidFill>
                  <a:srgbClr val="382B83"/>
                </a:solidFill>
              </a:rPr>
              <a:t>lượng</a:t>
            </a:r>
            <a:r>
              <a:rPr lang="en-US" sz="2400" dirty="0" smtClean="0">
                <a:solidFill>
                  <a:srgbClr val="382B83"/>
                </a:solidFill>
              </a:rPr>
              <a:t> </a:t>
            </a:r>
            <a:r>
              <a:rPr lang="en-US" sz="2400" dirty="0" err="1" smtClean="0">
                <a:solidFill>
                  <a:srgbClr val="382B83"/>
                </a:solidFill>
              </a:rPr>
              <a:t>lao</a:t>
            </a:r>
            <a:r>
              <a:rPr lang="en-US" sz="2400" dirty="0" smtClean="0">
                <a:solidFill>
                  <a:srgbClr val="382B83"/>
                </a:solidFill>
              </a:rPr>
              <a:t> </a:t>
            </a:r>
            <a:r>
              <a:rPr lang="en-US" sz="2400" dirty="0" err="1" smtClean="0">
                <a:solidFill>
                  <a:srgbClr val="382B83"/>
                </a:solidFill>
              </a:rPr>
              <a:t>động</a:t>
            </a:r>
            <a:endParaRPr lang="en-US" sz="2400" dirty="0">
              <a:solidFill>
                <a:srgbClr val="382B83"/>
              </a:solidFill>
            </a:endParaRPr>
          </a:p>
          <a:p>
            <a:pPr marL="342900" indent="-342900">
              <a:buFont typeface="+mj-lt"/>
              <a:buAutoNum type="arabicPeriod"/>
            </a:pPr>
            <a:r>
              <a:rPr lang="en-US" sz="2400" dirty="0" err="1" smtClean="0">
                <a:solidFill>
                  <a:srgbClr val="382B83"/>
                </a:solidFill>
              </a:rPr>
              <a:t>Lồng</a:t>
            </a:r>
            <a:r>
              <a:rPr lang="en-US" sz="2400" dirty="0" smtClean="0">
                <a:solidFill>
                  <a:srgbClr val="382B83"/>
                </a:solidFill>
              </a:rPr>
              <a:t> </a:t>
            </a:r>
            <a:r>
              <a:rPr lang="en-US" sz="2400" dirty="0" err="1" smtClean="0">
                <a:solidFill>
                  <a:srgbClr val="382B83"/>
                </a:solidFill>
              </a:rPr>
              <a:t>ghép</a:t>
            </a:r>
            <a:r>
              <a:rPr lang="en-US" sz="2400" dirty="0" smtClean="0">
                <a:solidFill>
                  <a:srgbClr val="382B83"/>
                </a:solidFill>
              </a:rPr>
              <a:t> </a:t>
            </a:r>
            <a:r>
              <a:rPr lang="en-US" sz="2400" dirty="0" err="1" smtClean="0">
                <a:solidFill>
                  <a:srgbClr val="382B83"/>
                </a:solidFill>
              </a:rPr>
              <a:t>chế</a:t>
            </a:r>
            <a:r>
              <a:rPr lang="en-US" sz="2400" dirty="0" smtClean="0">
                <a:solidFill>
                  <a:srgbClr val="382B83"/>
                </a:solidFill>
              </a:rPr>
              <a:t> </a:t>
            </a:r>
            <a:r>
              <a:rPr lang="en-US" sz="2400" dirty="0" err="1" smtClean="0">
                <a:solidFill>
                  <a:srgbClr val="382B83"/>
                </a:solidFill>
              </a:rPr>
              <a:t>độ</a:t>
            </a:r>
            <a:r>
              <a:rPr lang="en-US" sz="2400" dirty="0" smtClean="0">
                <a:solidFill>
                  <a:srgbClr val="382B83"/>
                </a:solidFill>
              </a:rPr>
              <a:t> </a:t>
            </a:r>
            <a:r>
              <a:rPr lang="en-US" sz="2400" dirty="0" err="1" smtClean="0">
                <a:solidFill>
                  <a:srgbClr val="382B83"/>
                </a:solidFill>
              </a:rPr>
              <a:t>làm</a:t>
            </a:r>
            <a:r>
              <a:rPr lang="en-US" sz="2400" dirty="0" smtClean="0">
                <a:solidFill>
                  <a:srgbClr val="382B83"/>
                </a:solidFill>
              </a:rPr>
              <a:t> </a:t>
            </a:r>
            <a:r>
              <a:rPr lang="en-US" sz="2400" dirty="0" err="1" smtClean="0">
                <a:solidFill>
                  <a:srgbClr val="382B83"/>
                </a:solidFill>
              </a:rPr>
              <a:t>việc</a:t>
            </a:r>
            <a:r>
              <a:rPr lang="en-US" sz="2400" dirty="0" smtClean="0">
                <a:solidFill>
                  <a:srgbClr val="382B83"/>
                </a:solidFill>
              </a:rPr>
              <a:t> </a:t>
            </a:r>
            <a:r>
              <a:rPr lang="en-US" sz="2400" dirty="0" err="1" smtClean="0">
                <a:solidFill>
                  <a:srgbClr val="382B83"/>
                </a:solidFill>
              </a:rPr>
              <a:t>linh</a:t>
            </a:r>
            <a:r>
              <a:rPr lang="en-US" sz="2400" dirty="0" smtClean="0">
                <a:solidFill>
                  <a:srgbClr val="382B83"/>
                </a:solidFill>
              </a:rPr>
              <a:t> </a:t>
            </a:r>
            <a:r>
              <a:rPr lang="en-US" sz="2400" dirty="0" err="1" smtClean="0">
                <a:solidFill>
                  <a:srgbClr val="382B83"/>
                </a:solidFill>
              </a:rPr>
              <a:t>hoạt</a:t>
            </a:r>
            <a:endParaRPr lang="en-US" sz="2400" dirty="0">
              <a:solidFill>
                <a:srgbClr val="382B83"/>
              </a:solidFill>
            </a:endParaRPr>
          </a:p>
          <a:p>
            <a:pPr marL="342900" indent="-342900">
              <a:buFont typeface="+mj-lt"/>
              <a:buAutoNum type="arabicPeriod"/>
            </a:pPr>
            <a:r>
              <a:rPr lang="en-US" sz="2400" dirty="0" err="1" smtClean="0">
                <a:solidFill>
                  <a:srgbClr val="382B83"/>
                </a:solidFill>
              </a:rPr>
              <a:t>Ngăn</a:t>
            </a:r>
            <a:r>
              <a:rPr lang="en-US" sz="2400" dirty="0" smtClean="0">
                <a:solidFill>
                  <a:srgbClr val="382B83"/>
                </a:solidFill>
              </a:rPr>
              <a:t> </a:t>
            </a:r>
            <a:r>
              <a:rPr lang="en-US" sz="2400" dirty="0" err="1" smtClean="0">
                <a:solidFill>
                  <a:srgbClr val="382B83"/>
                </a:solidFill>
              </a:rPr>
              <a:t>chặn</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giải</a:t>
            </a:r>
            <a:r>
              <a:rPr lang="en-US" sz="2400" dirty="0" smtClean="0">
                <a:solidFill>
                  <a:srgbClr val="382B83"/>
                </a:solidFill>
              </a:rPr>
              <a:t> </a:t>
            </a:r>
            <a:r>
              <a:rPr lang="en-US" sz="2400" dirty="0" err="1" smtClean="0">
                <a:solidFill>
                  <a:srgbClr val="382B83"/>
                </a:solidFill>
              </a:rPr>
              <a:t>quyết</a:t>
            </a:r>
            <a:r>
              <a:rPr lang="en-US" sz="2400" dirty="0" smtClean="0">
                <a:solidFill>
                  <a:srgbClr val="382B83"/>
                </a:solidFill>
              </a:rPr>
              <a:t> </a:t>
            </a:r>
            <a:r>
              <a:rPr lang="en-US" sz="2400" dirty="0" err="1" smtClean="0">
                <a:solidFill>
                  <a:srgbClr val="382B83"/>
                </a:solidFill>
              </a:rPr>
              <a:t>tình</a:t>
            </a:r>
            <a:r>
              <a:rPr lang="en-US" sz="2400" dirty="0" smtClean="0">
                <a:solidFill>
                  <a:srgbClr val="382B83"/>
                </a:solidFill>
              </a:rPr>
              <a:t> </a:t>
            </a:r>
            <a:r>
              <a:rPr lang="en-US" sz="2400" dirty="0" err="1" smtClean="0">
                <a:solidFill>
                  <a:srgbClr val="382B83"/>
                </a:solidFill>
              </a:rPr>
              <a:t>trạng</a:t>
            </a:r>
            <a:r>
              <a:rPr lang="en-US" sz="2400" dirty="0" smtClean="0">
                <a:solidFill>
                  <a:srgbClr val="382B83"/>
                </a:solidFill>
              </a:rPr>
              <a:t> </a:t>
            </a:r>
            <a:r>
              <a:rPr lang="en-US" sz="2400" dirty="0" err="1" smtClean="0">
                <a:solidFill>
                  <a:srgbClr val="382B83"/>
                </a:solidFill>
              </a:rPr>
              <a:t>quấy</a:t>
            </a:r>
            <a:r>
              <a:rPr lang="en-US" sz="2400" dirty="0" smtClean="0">
                <a:solidFill>
                  <a:srgbClr val="382B83"/>
                </a:solidFill>
              </a:rPr>
              <a:t> </a:t>
            </a:r>
            <a:r>
              <a:rPr lang="en-US" sz="2400" dirty="0" err="1" smtClean="0">
                <a:solidFill>
                  <a:srgbClr val="382B83"/>
                </a:solidFill>
              </a:rPr>
              <a:t>rối</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phân</a:t>
            </a:r>
            <a:r>
              <a:rPr lang="en-US" sz="2400" dirty="0" smtClean="0">
                <a:solidFill>
                  <a:srgbClr val="382B83"/>
                </a:solidFill>
              </a:rPr>
              <a:t> </a:t>
            </a:r>
            <a:r>
              <a:rPr lang="en-US" sz="2400" dirty="0" err="1" smtClean="0">
                <a:solidFill>
                  <a:srgbClr val="382B83"/>
                </a:solidFill>
              </a:rPr>
              <a:t>biệt</a:t>
            </a:r>
            <a:r>
              <a:rPr lang="en-US" sz="2400" dirty="0" smtClean="0">
                <a:solidFill>
                  <a:srgbClr val="382B83"/>
                </a:solidFill>
              </a:rPr>
              <a:t> </a:t>
            </a:r>
            <a:r>
              <a:rPr lang="en-US" sz="2400" dirty="0" err="1" smtClean="0">
                <a:solidFill>
                  <a:srgbClr val="382B83"/>
                </a:solidFill>
              </a:rPr>
              <a:t>đối</a:t>
            </a:r>
            <a:r>
              <a:rPr lang="en-US" sz="2400" dirty="0" smtClean="0">
                <a:solidFill>
                  <a:srgbClr val="382B83"/>
                </a:solidFill>
              </a:rPr>
              <a:t> </a:t>
            </a:r>
            <a:r>
              <a:rPr lang="en-US" sz="2400" dirty="0" err="1" smtClean="0">
                <a:solidFill>
                  <a:srgbClr val="382B83"/>
                </a:solidFill>
              </a:rPr>
              <a:t>xử</a:t>
            </a:r>
            <a:r>
              <a:rPr lang="en-US" sz="2400" dirty="0" smtClean="0">
                <a:solidFill>
                  <a:srgbClr val="382B83"/>
                </a:solidFill>
              </a:rPr>
              <a:t> </a:t>
            </a:r>
            <a:r>
              <a:rPr lang="en-US" sz="2400" dirty="0" err="1" smtClean="0">
                <a:solidFill>
                  <a:srgbClr val="382B83"/>
                </a:solidFill>
              </a:rPr>
              <a:t>dựa</a:t>
            </a:r>
            <a:r>
              <a:rPr lang="en-US" sz="2400" dirty="0" smtClean="0">
                <a:solidFill>
                  <a:srgbClr val="382B83"/>
                </a:solidFill>
              </a:rPr>
              <a:t> </a:t>
            </a:r>
            <a:r>
              <a:rPr lang="en-US" sz="2400" dirty="0" err="1" smtClean="0">
                <a:solidFill>
                  <a:srgbClr val="382B83"/>
                </a:solidFill>
              </a:rPr>
              <a:t>trên</a:t>
            </a:r>
            <a:r>
              <a:rPr lang="en-US" sz="2400" dirty="0" smtClean="0">
                <a:solidFill>
                  <a:srgbClr val="382B83"/>
                </a:solidFill>
              </a:rPr>
              <a:t> </a:t>
            </a:r>
            <a:r>
              <a:rPr lang="en-US" sz="2400" dirty="0" err="1" smtClean="0">
                <a:solidFill>
                  <a:srgbClr val="382B83"/>
                </a:solidFill>
              </a:rPr>
              <a:t>giới</a:t>
            </a:r>
            <a:r>
              <a:rPr lang="en-US" sz="2400" dirty="0" smtClean="0">
                <a:solidFill>
                  <a:srgbClr val="382B83"/>
                </a:solidFill>
              </a:rPr>
              <a:t> </a:t>
            </a:r>
            <a:r>
              <a:rPr lang="en-US" sz="2400" dirty="0" err="1" smtClean="0">
                <a:solidFill>
                  <a:srgbClr val="382B83"/>
                </a:solidFill>
              </a:rPr>
              <a:t>tính</a:t>
            </a:r>
            <a:r>
              <a:rPr lang="en-US" sz="2400" dirty="0" smtClean="0">
                <a:solidFill>
                  <a:srgbClr val="382B83"/>
                </a:solidFill>
              </a:rPr>
              <a:t>, </a:t>
            </a:r>
            <a:r>
              <a:rPr lang="en-US" sz="2400" dirty="0" err="1" smtClean="0">
                <a:solidFill>
                  <a:srgbClr val="382B83"/>
                </a:solidFill>
              </a:rPr>
              <a:t>quấy</a:t>
            </a:r>
            <a:r>
              <a:rPr lang="en-US" sz="2400" dirty="0" smtClean="0">
                <a:solidFill>
                  <a:srgbClr val="382B83"/>
                </a:solidFill>
              </a:rPr>
              <a:t> </a:t>
            </a:r>
            <a:r>
              <a:rPr lang="en-US" sz="2400" dirty="0" err="1" smtClean="0">
                <a:solidFill>
                  <a:srgbClr val="382B83"/>
                </a:solidFill>
              </a:rPr>
              <a:t>rối</a:t>
            </a:r>
            <a:r>
              <a:rPr lang="en-US" sz="2400" dirty="0" smtClean="0">
                <a:solidFill>
                  <a:srgbClr val="382B83"/>
                </a:solidFill>
              </a:rPr>
              <a:t> </a:t>
            </a:r>
            <a:r>
              <a:rPr lang="en-US" sz="2400" dirty="0" err="1" smtClean="0">
                <a:solidFill>
                  <a:srgbClr val="382B83"/>
                </a:solidFill>
              </a:rPr>
              <a:t>tình</a:t>
            </a:r>
            <a:r>
              <a:rPr lang="en-US" sz="2400" dirty="0" smtClean="0">
                <a:solidFill>
                  <a:srgbClr val="382B83"/>
                </a:solidFill>
              </a:rPr>
              <a:t> </a:t>
            </a:r>
            <a:r>
              <a:rPr lang="en-US" sz="2400" dirty="0" err="1" smtClean="0">
                <a:solidFill>
                  <a:srgbClr val="382B83"/>
                </a:solidFill>
              </a:rPr>
              <a:t>dục</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bắt</a:t>
            </a:r>
            <a:r>
              <a:rPr lang="en-US" sz="2400" dirty="0" smtClean="0">
                <a:solidFill>
                  <a:srgbClr val="382B83"/>
                </a:solidFill>
              </a:rPr>
              <a:t> </a:t>
            </a:r>
            <a:r>
              <a:rPr lang="en-US" sz="2400" dirty="0" err="1" smtClean="0">
                <a:solidFill>
                  <a:srgbClr val="382B83"/>
                </a:solidFill>
              </a:rPr>
              <a:t>nạt</a:t>
            </a:r>
            <a:r>
              <a:rPr lang="en-US" sz="2400" dirty="0" smtClean="0">
                <a:solidFill>
                  <a:srgbClr val="382B83"/>
                </a:solidFill>
              </a:rPr>
              <a:t>, </a:t>
            </a:r>
            <a:r>
              <a:rPr lang="en-US" sz="2400" dirty="0" err="1" smtClean="0">
                <a:solidFill>
                  <a:srgbClr val="382B83"/>
                </a:solidFill>
              </a:rPr>
              <a:t>bạo</a:t>
            </a:r>
            <a:r>
              <a:rPr lang="en-US" sz="2400" dirty="0" smtClean="0">
                <a:solidFill>
                  <a:srgbClr val="382B83"/>
                </a:solidFill>
              </a:rPr>
              <a:t> </a:t>
            </a:r>
            <a:r>
              <a:rPr lang="en-US" sz="2400" dirty="0" err="1" smtClean="0">
                <a:solidFill>
                  <a:srgbClr val="382B83"/>
                </a:solidFill>
              </a:rPr>
              <a:t>lực</a:t>
            </a:r>
            <a:r>
              <a:rPr lang="en-US" sz="2400" dirty="0" smtClean="0">
                <a:solidFill>
                  <a:srgbClr val="382B83"/>
                </a:solidFill>
              </a:rPr>
              <a:t> </a:t>
            </a:r>
            <a:r>
              <a:rPr lang="en-US" sz="2400" dirty="0" err="1" smtClean="0">
                <a:solidFill>
                  <a:srgbClr val="382B83"/>
                </a:solidFill>
              </a:rPr>
              <a:t>gia</a:t>
            </a:r>
            <a:r>
              <a:rPr lang="en-US" sz="2400" dirty="0" smtClean="0">
                <a:solidFill>
                  <a:srgbClr val="382B83"/>
                </a:solidFill>
              </a:rPr>
              <a:t> </a:t>
            </a:r>
            <a:r>
              <a:rPr lang="en-US" sz="2400" dirty="0" err="1" smtClean="0">
                <a:solidFill>
                  <a:srgbClr val="382B83"/>
                </a:solidFill>
              </a:rPr>
              <a:t>đình</a:t>
            </a:r>
            <a:endParaRPr lang="en-US" sz="2400" dirty="0">
              <a:solidFill>
                <a:srgbClr val="382B83"/>
              </a:solidFill>
            </a:endParaRPr>
          </a:p>
          <a:p>
            <a:pPr marL="342900" indent="-342900">
              <a:buFont typeface="+mj-lt"/>
              <a:buAutoNum type="arabicPeriod"/>
            </a:pPr>
            <a:r>
              <a:rPr lang="en-US" sz="2400" dirty="0" err="1" smtClean="0">
                <a:solidFill>
                  <a:srgbClr val="382B83"/>
                </a:solidFill>
              </a:rPr>
              <a:t>Phát</a:t>
            </a:r>
            <a:r>
              <a:rPr lang="en-US" sz="2400" dirty="0" smtClean="0">
                <a:solidFill>
                  <a:srgbClr val="382B83"/>
                </a:solidFill>
              </a:rPr>
              <a:t> </a:t>
            </a:r>
            <a:r>
              <a:rPr lang="en-US" sz="2400" dirty="0" err="1" smtClean="0">
                <a:solidFill>
                  <a:srgbClr val="382B83"/>
                </a:solidFill>
              </a:rPr>
              <a:t>triể</a:t>
            </a:r>
            <a:r>
              <a:rPr lang="en-US" sz="2400" dirty="0" smtClean="0">
                <a:solidFill>
                  <a:srgbClr val="382B83"/>
                </a:solidFill>
              </a:rPr>
              <a:t> </a:t>
            </a:r>
            <a:r>
              <a:rPr lang="en-US" sz="2400" dirty="0" err="1" smtClean="0">
                <a:solidFill>
                  <a:srgbClr val="382B83"/>
                </a:solidFill>
              </a:rPr>
              <a:t>chuyên</a:t>
            </a:r>
            <a:r>
              <a:rPr lang="en-US" sz="2400" dirty="0" smtClean="0">
                <a:solidFill>
                  <a:srgbClr val="382B83"/>
                </a:solidFill>
              </a:rPr>
              <a:t> </a:t>
            </a:r>
            <a:r>
              <a:rPr lang="en-US" sz="2400" dirty="0" err="1" smtClean="0">
                <a:solidFill>
                  <a:srgbClr val="382B83"/>
                </a:solidFill>
              </a:rPr>
              <a:t>môn</a:t>
            </a:r>
            <a:r>
              <a:rPr lang="en-US" sz="2400" dirty="0" smtClean="0">
                <a:solidFill>
                  <a:srgbClr val="382B83"/>
                </a:solidFill>
              </a:rPr>
              <a:t>, </a:t>
            </a:r>
            <a:r>
              <a:rPr lang="en-US" sz="2400" dirty="0" err="1" smtClean="0">
                <a:solidFill>
                  <a:srgbClr val="382B83"/>
                </a:solidFill>
              </a:rPr>
              <a:t>cố</a:t>
            </a:r>
            <a:r>
              <a:rPr lang="en-US" sz="2400" dirty="0" smtClean="0">
                <a:solidFill>
                  <a:srgbClr val="382B83"/>
                </a:solidFill>
              </a:rPr>
              <a:t> </a:t>
            </a:r>
            <a:r>
              <a:rPr lang="en-US" sz="2400" dirty="0" err="1" smtClean="0">
                <a:solidFill>
                  <a:srgbClr val="382B83"/>
                </a:solidFill>
              </a:rPr>
              <a:t>vấn</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tài</a:t>
            </a:r>
            <a:r>
              <a:rPr lang="en-US" sz="2400" dirty="0" smtClean="0">
                <a:solidFill>
                  <a:srgbClr val="382B83"/>
                </a:solidFill>
              </a:rPr>
              <a:t> </a:t>
            </a:r>
            <a:r>
              <a:rPr lang="en-US" sz="2400" dirty="0" err="1" smtClean="0">
                <a:solidFill>
                  <a:srgbClr val="382B83"/>
                </a:solidFill>
              </a:rPr>
              <a:t>trợ</a:t>
            </a:r>
            <a:endParaRPr lang="en-US" sz="2400" dirty="0">
              <a:solidFill>
                <a:srgbClr val="382B83"/>
              </a:solidFill>
            </a:endParaRPr>
          </a:p>
          <a:p>
            <a:pPr marL="342900" indent="-342900">
              <a:buFont typeface="+mj-lt"/>
              <a:buAutoNum type="arabicPeriod"/>
            </a:pPr>
            <a:r>
              <a:rPr lang="en-US" sz="2400" dirty="0" err="1" smtClean="0">
                <a:solidFill>
                  <a:srgbClr val="382B83"/>
                </a:solidFill>
              </a:rPr>
              <a:t>Tuyển</a:t>
            </a:r>
            <a:r>
              <a:rPr lang="en-US" sz="2400" dirty="0" smtClean="0">
                <a:solidFill>
                  <a:srgbClr val="382B83"/>
                </a:solidFill>
              </a:rPr>
              <a:t> </a:t>
            </a:r>
            <a:r>
              <a:rPr lang="en-US" sz="2400" dirty="0" err="1" smtClean="0">
                <a:solidFill>
                  <a:srgbClr val="382B83"/>
                </a:solidFill>
              </a:rPr>
              <a:t>dụng</a:t>
            </a:r>
            <a:r>
              <a:rPr lang="en-US" sz="2400" dirty="0" smtClean="0">
                <a:solidFill>
                  <a:srgbClr val="382B83"/>
                </a:solidFill>
              </a:rPr>
              <a:t>, </a:t>
            </a:r>
            <a:r>
              <a:rPr lang="en-US" sz="2400" dirty="0" err="1" smtClean="0">
                <a:solidFill>
                  <a:srgbClr val="382B83"/>
                </a:solidFill>
              </a:rPr>
              <a:t>lựa</a:t>
            </a:r>
            <a:r>
              <a:rPr lang="en-US" sz="2400" dirty="0" smtClean="0">
                <a:solidFill>
                  <a:srgbClr val="382B83"/>
                </a:solidFill>
              </a:rPr>
              <a:t> </a:t>
            </a:r>
            <a:r>
              <a:rPr lang="en-US" sz="2400" dirty="0" err="1" smtClean="0">
                <a:solidFill>
                  <a:srgbClr val="382B83"/>
                </a:solidFill>
              </a:rPr>
              <a:t>chọn</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thăng</a:t>
            </a:r>
            <a:r>
              <a:rPr lang="en-US" sz="2400" dirty="0" smtClean="0">
                <a:solidFill>
                  <a:srgbClr val="382B83"/>
                </a:solidFill>
              </a:rPr>
              <a:t> </a:t>
            </a:r>
            <a:r>
              <a:rPr lang="en-US" sz="2400" dirty="0" err="1" smtClean="0">
                <a:solidFill>
                  <a:srgbClr val="382B83"/>
                </a:solidFill>
              </a:rPr>
              <a:t>tiến</a:t>
            </a:r>
            <a:endParaRPr lang="en-US" sz="2400" dirty="0">
              <a:solidFill>
                <a:srgbClr val="382B83"/>
              </a:solidFill>
            </a:endParaRPr>
          </a:p>
          <a:p>
            <a:pPr marL="342900" indent="-342900">
              <a:buFont typeface="+mj-lt"/>
              <a:buAutoNum type="arabicPeriod"/>
            </a:pPr>
            <a:r>
              <a:rPr lang="en-US" sz="2400" dirty="0" err="1" smtClean="0">
                <a:solidFill>
                  <a:srgbClr val="382B83"/>
                </a:solidFill>
              </a:rPr>
              <a:t>Quản</a:t>
            </a:r>
            <a:r>
              <a:rPr lang="en-US" sz="2400" dirty="0" smtClean="0">
                <a:solidFill>
                  <a:srgbClr val="382B83"/>
                </a:solidFill>
              </a:rPr>
              <a:t> </a:t>
            </a:r>
            <a:r>
              <a:rPr lang="en-US" sz="2400" dirty="0" err="1" smtClean="0">
                <a:solidFill>
                  <a:srgbClr val="382B83"/>
                </a:solidFill>
              </a:rPr>
              <a:t>lý</a:t>
            </a:r>
            <a:r>
              <a:rPr lang="en-US" sz="2400" dirty="0" smtClean="0">
                <a:solidFill>
                  <a:srgbClr val="382B83"/>
                </a:solidFill>
              </a:rPr>
              <a:t> </a:t>
            </a:r>
            <a:r>
              <a:rPr lang="en-US" sz="2400" dirty="0" err="1" smtClean="0">
                <a:solidFill>
                  <a:srgbClr val="382B83"/>
                </a:solidFill>
              </a:rPr>
              <a:t>tài</a:t>
            </a:r>
            <a:r>
              <a:rPr lang="en-US" sz="2400" dirty="0" smtClean="0">
                <a:solidFill>
                  <a:srgbClr val="382B83"/>
                </a:solidFill>
              </a:rPr>
              <a:t> </a:t>
            </a:r>
            <a:r>
              <a:rPr lang="en-US" sz="2400" dirty="0" err="1" smtClean="0">
                <a:solidFill>
                  <a:srgbClr val="382B83"/>
                </a:solidFill>
              </a:rPr>
              <a:t>năng</a:t>
            </a:r>
            <a:r>
              <a:rPr lang="en-US" sz="2400" dirty="0" smtClean="0">
                <a:solidFill>
                  <a:srgbClr val="382B83"/>
                </a:solidFill>
              </a:rPr>
              <a:t> </a:t>
            </a:r>
            <a:r>
              <a:rPr lang="en-US" sz="2400" dirty="0" err="1" smtClean="0">
                <a:solidFill>
                  <a:srgbClr val="382B83"/>
                </a:solidFill>
              </a:rPr>
              <a:t>và</a:t>
            </a:r>
            <a:r>
              <a:rPr lang="en-US" sz="2400" dirty="0" smtClean="0">
                <a:solidFill>
                  <a:srgbClr val="382B83"/>
                </a:solidFill>
              </a:rPr>
              <a:t> </a:t>
            </a:r>
            <a:r>
              <a:rPr lang="en-US" sz="2400" dirty="0" err="1" smtClean="0">
                <a:solidFill>
                  <a:srgbClr val="382B83"/>
                </a:solidFill>
              </a:rPr>
              <a:t>kế</a:t>
            </a:r>
            <a:r>
              <a:rPr lang="en-US" sz="2400" dirty="0" smtClean="0">
                <a:solidFill>
                  <a:srgbClr val="382B83"/>
                </a:solidFill>
              </a:rPr>
              <a:t> </a:t>
            </a:r>
            <a:r>
              <a:rPr lang="en-US" sz="2400" dirty="0" err="1" smtClean="0">
                <a:solidFill>
                  <a:srgbClr val="382B83"/>
                </a:solidFill>
              </a:rPr>
              <a:t>hoạch</a:t>
            </a:r>
            <a:r>
              <a:rPr lang="en-US" sz="2400" dirty="0" smtClean="0">
                <a:solidFill>
                  <a:srgbClr val="382B83"/>
                </a:solidFill>
              </a:rPr>
              <a:t> </a:t>
            </a:r>
            <a:r>
              <a:rPr lang="en-US" sz="2400" dirty="0" err="1" smtClean="0">
                <a:solidFill>
                  <a:srgbClr val="382B83"/>
                </a:solidFill>
              </a:rPr>
              <a:t>kế</a:t>
            </a:r>
            <a:r>
              <a:rPr lang="en-US" sz="2400" dirty="0" smtClean="0">
                <a:solidFill>
                  <a:srgbClr val="382B83"/>
                </a:solidFill>
              </a:rPr>
              <a:t> </a:t>
            </a:r>
            <a:r>
              <a:rPr lang="en-US" sz="2400" dirty="0" err="1" smtClean="0">
                <a:solidFill>
                  <a:srgbClr val="382B83"/>
                </a:solidFill>
              </a:rPr>
              <a:t>nhiệm</a:t>
            </a:r>
            <a:endParaRPr lang="en-US" sz="2400" dirty="0">
              <a:solidFill>
                <a:srgbClr val="382B83"/>
              </a:solidFill>
            </a:endParaRPr>
          </a:p>
          <a:p>
            <a:pPr marL="342900" indent="-342900">
              <a:buFont typeface="+mj-lt"/>
              <a:buAutoNum type="arabicPeriod"/>
            </a:pPr>
            <a:r>
              <a:rPr lang="en-US" sz="2400" dirty="0" smtClean="0">
                <a:solidFill>
                  <a:srgbClr val="382B83"/>
                </a:solidFill>
              </a:rPr>
              <a:t> </a:t>
            </a:r>
            <a:r>
              <a:rPr lang="en-US" sz="2400" dirty="0" err="1" smtClean="0">
                <a:solidFill>
                  <a:srgbClr val="382B83"/>
                </a:solidFill>
              </a:rPr>
              <a:t>Đào</a:t>
            </a:r>
            <a:r>
              <a:rPr lang="en-US" sz="2400" dirty="0" smtClean="0">
                <a:solidFill>
                  <a:srgbClr val="382B83"/>
                </a:solidFill>
              </a:rPr>
              <a:t> </a:t>
            </a:r>
            <a:r>
              <a:rPr lang="en-US" sz="2400" dirty="0" err="1" smtClean="0">
                <a:solidFill>
                  <a:srgbClr val="382B83"/>
                </a:solidFill>
              </a:rPr>
              <a:t>tạo</a:t>
            </a:r>
            <a:r>
              <a:rPr lang="en-US" sz="2400" dirty="0" smtClean="0">
                <a:solidFill>
                  <a:srgbClr val="382B83"/>
                </a:solidFill>
              </a:rPr>
              <a:t> </a:t>
            </a:r>
            <a:r>
              <a:rPr lang="en-US" sz="2400" dirty="0" err="1" smtClean="0">
                <a:solidFill>
                  <a:srgbClr val="382B83"/>
                </a:solidFill>
              </a:rPr>
              <a:t>về</a:t>
            </a:r>
            <a:r>
              <a:rPr lang="en-US" sz="2400" dirty="0" smtClean="0">
                <a:solidFill>
                  <a:srgbClr val="382B83"/>
                </a:solidFill>
              </a:rPr>
              <a:t> </a:t>
            </a:r>
            <a:r>
              <a:rPr lang="en-US" sz="2400" dirty="0" err="1" smtClean="0">
                <a:solidFill>
                  <a:srgbClr val="382B83"/>
                </a:solidFill>
              </a:rPr>
              <a:t>bình</a:t>
            </a:r>
            <a:r>
              <a:rPr lang="en-US" sz="2400" dirty="0" smtClean="0">
                <a:solidFill>
                  <a:srgbClr val="382B83"/>
                </a:solidFill>
              </a:rPr>
              <a:t> </a:t>
            </a:r>
            <a:r>
              <a:rPr lang="en-US" sz="2400" dirty="0" err="1" smtClean="0">
                <a:solidFill>
                  <a:srgbClr val="382B83"/>
                </a:solidFill>
              </a:rPr>
              <a:t>đẳng</a:t>
            </a:r>
            <a:r>
              <a:rPr lang="en-US" sz="2400" dirty="0" smtClean="0">
                <a:solidFill>
                  <a:srgbClr val="382B83"/>
                </a:solidFill>
              </a:rPr>
              <a:t> </a:t>
            </a:r>
            <a:r>
              <a:rPr lang="en-US" sz="2400" dirty="0" err="1" smtClean="0">
                <a:solidFill>
                  <a:srgbClr val="382B83"/>
                </a:solidFill>
              </a:rPr>
              <a:t>giới</a:t>
            </a:r>
            <a:r>
              <a:rPr lang="en-US" sz="2400" dirty="0" smtClean="0">
                <a:solidFill>
                  <a:srgbClr val="382B83"/>
                </a:solidFill>
              </a:rPr>
              <a:t> </a:t>
            </a:r>
            <a:r>
              <a:rPr lang="en-US" sz="2400" dirty="0" err="1" smtClean="0">
                <a:solidFill>
                  <a:srgbClr val="382B83"/>
                </a:solidFill>
              </a:rPr>
              <a:t>tại</a:t>
            </a:r>
            <a:r>
              <a:rPr lang="en-US" sz="2400" dirty="0" smtClean="0">
                <a:solidFill>
                  <a:srgbClr val="382B83"/>
                </a:solidFill>
              </a:rPr>
              <a:t> </a:t>
            </a:r>
            <a:r>
              <a:rPr lang="en-US" sz="2400" dirty="0" err="1" smtClean="0">
                <a:solidFill>
                  <a:srgbClr val="382B83"/>
                </a:solidFill>
              </a:rPr>
              <a:t>nơi</a:t>
            </a:r>
            <a:r>
              <a:rPr lang="en-US" sz="2400" dirty="0" smtClean="0">
                <a:solidFill>
                  <a:srgbClr val="382B83"/>
                </a:solidFill>
              </a:rPr>
              <a:t> </a:t>
            </a:r>
            <a:r>
              <a:rPr lang="en-US" sz="2400" dirty="0" err="1" smtClean="0">
                <a:solidFill>
                  <a:srgbClr val="382B83"/>
                </a:solidFill>
              </a:rPr>
              <a:t>làm</a:t>
            </a:r>
            <a:r>
              <a:rPr lang="en-US" sz="2400" dirty="0" smtClean="0">
                <a:solidFill>
                  <a:srgbClr val="382B83"/>
                </a:solidFill>
              </a:rPr>
              <a:t> </a:t>
            </a:r>
            <a:r>
              <a:rPr lang="en-US" sz="2400" dirty="0" err="1" smtClean="0">
                <a:solidFill>
                  <a:srgbClr val="382B83"/>
                </a:solidFill>
              </a:rPr>
              <a:t>việc</a:t>
            </a:r>
            <a:endParaRPr lang="en-US" sz="2400" dirty="0">
              <a:solidFill>
                <a:srgbClr val="382B83"/>
              </a:solidFill>
            </a:endParaRPr>
          </a:p>
          <a:p>
            <a:endParaRPr lang="en-US" dirty="0">
              <a:solidFill>
                <a:srgbClr val="382B83"/>
              </a:solidFill>
            </a:endParaRPr>
          </a:p>
        </p:txBody>
      </p:sp>
    </p:spTree>
    <p:extLst>
      <p:ext uri="{BB962C8B-B14F-4D97-AF65-F5344CB8AC3E}">
        <p14:creationId xmlns:p14="http://schemas.microsoft.com/office/powerpoint/2010/main" val="27150147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1841</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Segoe UI Historic</vt:lpstr>
      <vt:lpstr>Arial</vt:lpstr>
      <vt:lpstr>Calibri</vt:lpstr>
      <vt:lpstr>Calibri Light</vt:lpstr>
      <vt:lpstr>Cambria Math</vt:lpstr>
      <vt:lpstr>Palatino Linotype</vt:lpstr>
      <vt:lpstr>Segoe UI</vt:lpstr>
      <vt:lpstr>Segoe UI Symbol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dc:creator>
  <cp:lastModifiedBy>Dao The Dung</cp:lastModifiedBy>
  <cp:revision>175</cp:revision>
  <dcterms:created xsi:type="dcterms:W3CDTF">2020-08-10T06:56:09Z</dcterms:created>
  <dcterms:modified xsi:type="dcterms:W3CDTF">2020-12-11T01:57:49Z</dcterms:modified>
</cp:coreProperties>
</file>