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5" r:id="rId19"/>
    <p:sldId id="286" r:id="rId20"/>
    <p:sldId id="287" r:id="rId21"/>
    <p:sldId id="288" r:id="rId22"/>
    <p:sldId id="289" r:id="rId23"/>
    <p:sldId id="290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99E1C"/>
    <a:srgbClr val="261494"/>
    <a:srgbClr val="FFC000"/>
    <a:srgbClr val="382B83"/>
    <a:srgbClr val="EF883A"/>
    <a:srgbClr val="EE9A3D"/>
    <a:srgbClr val="6815E1"/>
    <a:srgbClr val="EB6B3B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b="1" smtClean="0"/>
              <a:t>Kết</a:t>
            </a:r>
            <a:r>
              <a:rPr lang="en-US" sz="2200" b="1" baseline="0" smtClean="0"/>
              <a:t> quả tổng quan các lĩnh vực trọng điểm của ${comName}</a:t>
            </a:r>
            <a:endParaRPr lang="en-US" sz="22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Nền tảng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Chiến lược liên kết bình đẳng giới và các ưu tiên trong kinh doanh</c:v>
                </c:pt>
                <c:pt idx="1">
                  <c:v>Lãnh đạo và trách nhiệm</c:v>
                </c:pt>
                <c:pt idx="2">
                  <c:v>Bình đẳng giới đối với lương thưởng</c:v>
                </c:pt>
                <c:pt idx="3">
                  <c:v>Thành phần giới trong lực lượng lao động</c:v>
                </c:pt>
                <c:pt idx="4">
                  <c:v>Lồng ghép chế độ làm việc linh hoạt</c:v>
                </c:pt>
                <c:pt idx="5">
                  <c:v>Ngăn chặn và giải quyết tình trạng quấy rối và phân biệt đối xử dựa trên giới tính, quấy rối tình dục</c:v>
                </c:pt>
                <c:pt idx="6">
                  <c:v>Phát triển chuyên môn , cố vấn và tài trợ</c:v>
                </c:pt>
                <c:pt idx="7">
                  <c:v>Tuyền dụng, lựa chọn và thăng tiến</c:v>
                </c:pt>
                <c:pt idx="8">
                  <c:v>Quản lý tài năng và kế hoạch kế nhiệm</c:v>
                </c:pt>
                <c:pt idx="9">
                  <c:v>Đào tạo vêf bình đẳng giới tại nơi làm việc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19</c:v>
                </c:pt>
                <c:pt idx="6">
                  <c:v>0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Tích cực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Chiến lược liên kết bình đẳng giới và các ưu tiên trong kinh doanh</c:v>
                </c:pt>
                <c:pt idx="1">
                  <c:v>Lãnh đạo và trách nhiệm</c:v>
                </c:pt>
                <c:pt idx="2">
                  <c:v>Bình đẳng giới đối với lương thưởng</c:v>
                </c:pt>
                <c:pt idx="3">
                  <c:v>Thành phần giới trong lực lượng lao động</c:v>
                </c:pt>
                <c:pt idx="4">
                  <c:v>Lồng ghép chế độ làm việc linh hoạt</c:v>
                </c:pt>
                <c:pt idx="5">
                  <c:v>Ngăn chặn và giải quyết tình trạng quấy rối và phân biệt đối xử dựa trên giới tính, quấy rối tình dục</c:v>
                </c:pt>
                <c:pt idx="6">
                  <c:v>Phát triển chuyên môn , cố vấn và tài trợ</c:v>
                </c:pt>
                <c:pt idx="7">
                  <c:v>Tuyền dụng, lựa chọn và thăng tiến</c:v>
                </c:pt>
                <c:pt idx="8">
                  <c:v>Quản lý tài năng và kế hoạch kế nhiệm</c:v>
                </c:pt>
                <c:pt idx="9">
                  <c:v>Đào tạo vêf bình đẳng giới tại nơi làm việc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Chiến lược</c:v>
                </c:pt>
              </c:strCache>
            </c:strRef>
          </c:tx>
          <c:spPr>
            <a:solidFill>
              <a:srgbClr val="F99E1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Chiến lược liên kết bình đẳng giới và các ưu tiên trong kinh doanh</c:v>
                </c:pt>
                <c:pt idx="1">
                  <c:v>Lãnh đạo và trách nhiệm</c:v>
                </c:pt>
                <c:pt idx="2">
                  <c:v>Bình đẳng giới đối với lương thưởng</c:v>
                </c:pt>
                <c:pt idx="3">
                  <c:v>Thành phần giới trong lực lượng lao động</c:v>
                </c:pt>
                <c:pt idx="4">
                  <c:v>Lồng ghép chế độ làm việc linh hoạt</c:v>
                </c:pt>
                <c:pt idx="5">
                  <c:v>Ngăn chặn và giải quyết tình trạng quấy rối và phân biệt đối xử dựa trên giới tính, quấy rối tình dục</c:v>
                </c:pt>
                <c:pt idx="6">
                  <c:v>Phát triển chuyên môn , cố vấn và tài trợ</c:v>
                </c:pt>
                <c:pt idx="7">
                  <c:v>Tuyền dụng, lựa chọn và thăng tiến</c:v>
                </c:pt>
                <c:pt idx="8">
                  <c:v>Quản lý tài năng và kế hoạch kế nhiệm</c:v>
                </c:pt>
                <c:pt idx="9">
                  <c:v>Đào tạo vêf bình đẳng giới tại nơi làm việc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</c:v>
                </c:pt>
                <c:pt idx="1">
                  <c:v>70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Dẫn đầu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no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Chiến lược liên kết bình đẳng giới và các ưu tiên trong kinh doanh</c:v>
                </c:pt>
                <c:pt idx="1">
                  <c:v>Lãnh đạo và trách nhiệm</c:v>
                </c:pt>
                <c:pt idx="2">
                  <c:v>Bình đẳng giới đối với lương thưởng</c:v>
                </c:pt>
                <c:pt idx="3">
                  <c:v>Thành phần giới trong lực lượng lao động</c:v>
                </c:pt>
                <c:pt idx="4">
                  <c:v>Lồng ghép chế độ làm việc linh hoạt</c:v>
                </c:pt>
                <c:pt idx="5">
                  <c:v>Ngăn chặn và giải quyết tình trạng quấy rối và phân biệt đối xử dựa trên giới tính, quấy rối tình dục</c:v>
                </c:pt>
                <c:pt idx="6">
                  <c:v>Phát triển chuyên môn , cố vấn và tài trợ</c:v>
                </c:pt>
                <c:pt idx="7">
                  <c:v>Tuyền dụng, lựa chọn và thăng tiến</c:v>
                </c:pt>
                <c:pt idx="8">
                  <c:v>Quản lý tài năng và kế hoạch kế nhiệm</c:v>
                </c:pt>
                <c:pt idx="9">
                  <c:v>Đào tạo vêf bình đẳng giới tại nơi làm việc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86</c:v>
                </c:pt>
                <c:pt idx="3">
                  <c:v>90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overlap val="100"/>
        <c:axId val="280024000"/>
        <c:axId val="280024392"/>
      </c:barChart>
      <c:catAx>
        <c:axId val="280024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024392"/>
        <c:crosses val="autoZero"/>
        <c:auto val="1"/>
        <c:lblAlgn val="ctr"/>
        <c:lblOffset val="100"/>
        <c:noMultiLvlLbl val="0"/>
      </c:catAx>
      <c:valAx>
        <c:axId val="2800243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80024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b="1" smtClean="0"/>
              <a:t>Tuyển dụng theo cấp độ từ bên ngoài công ty</a:t>
            </a:r>
            <a:endParaRPr lang="en-US" sz="22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Nữ</c:v>
                </c:pt>
              </c:strCache>
            </c:strRef>
          </c:tx>
          <c:spPr>
            <a:solidFill>
              <a:srgbClr val="F99E1C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Tổng số</c:v>
                </c:pt>
                <c:pt idx="1">
                  <c:v>Nhân viên nghiệp vụ</c:v>
                </c:pt>
                <c:pt idx="2">
                  <c:v>Quản lý giám sát</c:v>
                </c:pt>
                <c:pt idx="3">
                  <c:v>Quản lý cấp trung</c:v>
                </c:pt>
                <c:pt idx="4">
                  <c:v>Quản lý điều hành</c:v>
                </c:pt>
                <c:pt idx="5">
                  <c:v>Quản lý cấp cao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</c:v>
                </c:pt>
                <c:pt idx="1">
                  <c:v>0.9</c:v>
                </c:pt>
                <c:pt idx="2">
                  <c:v>0.9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Nam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Tổng số</c:v>
                </c:pt>
                <c:pt idx="1">
                  <c:v>Nhân viên nghiệp vụ</c:v>
                </c:pt>
                <c:pt idx="2">
                  <c:v>Quản lý giám sát</c:v>
                </c:pt>
                <c:pt idx="3">
                  <c:v>Quản lý cấp trung</c:v>
                </c:pt>
                <c:pt idx="4">
                  <c:v>Quản lý điều hành</c:v>
                </c:pt>
                <c:pt idx="5">
                  <c:v>Quản lý cấp cao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2768248"/>
        <c:axId val="282768640"/>
      </c:barChart>
      <c:catAx>
        <c:axId val="282768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768640"/>
        <c:crosses val="autoZero"/>
        <c:auto val="1"/>
        <c:lblAlgn val="ctr"/>
        <c:lblOffset val="100"/>
        <c:noMultiLvlLbl val="0"/>
      </c:catAx>
      <c:valAx>
        <c:axId val="282768640"/>
        <c:scaling>
          <c:orientation val="minMax"/>
          <c:min val="0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768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456021842103116"/>
          <c:y val="0.93797515145330024"/>
          <c:w val="0.20435290776621196"/>
          <c:h val="4.7962349411764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b="1" smtClean="0"/>
              <a:t>Tỷ</a:t>
            </a:r>
            <a:r>
              <a:rPr lang="en-US" sz="2200" b="1" baseline="0" smtClean="0"/>
              <a:t> lệ phân bổ các nhóm công việc chính theo giới tính tại ${comName}</a:t>
            </a:r>
            <a:endParaRPr lang="en-US" sz="22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Tổng % nữ</c:v>
                </c:pt>
              </c:strCache>
            </c:strRef>
          </c:tx>
          <c:spPr>
            <a:solidFill>
              <a:srgbClr val="F99E1C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Quản lý</c:v>
                </c:pt>
                <c:pt idx="1">
                  <c:v>Chuyên gia</c:v>
                </c:pt>
                <c:pt idx="2">
                  <c:v>Kỹ thuật viên và trợ lý chuyên gia</c:v>
                </c:pt>
                <c:pt idx="3">
                  <c:v>Nhân viên trợ lý văn phòng</c:v>
                </c:pt>
                <c:pt idx="4">
                  <c:v>Nhân viên dịch vụ và bán hàng</c:v>
                </c:pt>
                <c:pt idx="5">
                  <c:v>Lao động có kỹ năng trong nông nghiệp, lâm nghiệp và thủy sản</c:v>
                </c:pt>
                <c:pt idx="6">
                  <c:v>Lao động thủ công và các nghề nghiệp có liên quan khác</c:v>
                </c:pt>
                <c:pt idx="7">
                  <c:v>Thợ lắp ráp và vận hành máy móc, thiết bị</c:v>
                </c:pt>
                <c:pt idx="8">
                  <c:v>Lao động giản đơn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Tổng % nam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Quản lý</c:v>
                </c:pt>
                <c:pt idx="1">
                  <c:v>Chuyên gia</c:v>
                </c:pt>
                <c:pt idx="2">
                  <c:v>Kỹ thuật viên và trợ lý chuyên gia</c:v>
                </c:pt>
                <c:pt idx="3">
                  <c:v>Nhân viên trợ lý văn phòng</c:v>
                </c:pt>
                <c:pt idx="4">
                  <c:v>Nhân viên dịch vụ và bán hàng</c:v>
                </c:pt>
                <c:pt idx="5">
                  <c:v>Lao động có kỹ năng trong nông nghiệp, lâm nghiệp và thủy sản</c:v>
                </c:pt>
                <c:pt idx="6">
                  <c:v>Lao động thủ công và các nghề nghiệp có liên quan khác</c:v>
                </c:pt>
                <c:pt idx="7">
                  <c:v>Thợ lắp ráp và vận hành máy móc, thiết bị</c:v>
                </c:pt>
                <c:pt idx="8">
                  <c:v>Lao động giản đơn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0.9</c:v>
                </c:pt>
                <c:pt idx="1">
                  <c:v>0.9</c:v>
                </c:pt>
                <c:pt idx="2">
                  <c:v>0.9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  <c:pt idx="6">
                  <c:v>0.9</c:v>
                </c:pt>
                <c:pt idx="7">
                  <c:v>0.9</c:v>
                </c:pt>
                <c:pt idx="8">
                  <c:v>0.9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2769424"/>
        <c:axId val="282769816"/>
      </c:barChart>
      <c:catAx>
        <c:axId val="282769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769816"/>
        <c:crosses val="autoZero"/>
        <c:auto val="1"/>
        <c:lblAlgn val="ctr"/>
        <c:lblOffset val="100"/>
        <c:noMultiLvlLbl val="0"/>
      </c:catAx>
      <c:valAx>
        <c:axId val="282769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76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b="1" smtClean="0"/>
              <a:t>Tỷ</a:t>
            </a:r>
            <a:r>
              <a:rPr lang="en-US" sz="2200" b="1" baseline="0" smtClean="0"/>
              <a:t> lệ phân bổ vị trí công việc chi tiết theo giới tính tại ${comName}</a:t>
            </a:r>
            <a:endParaRPr lang="en-US" sz="22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nữ</c:v>
                </c:pt>
              </c:strCache>
            </c:strRef>
          </c:tx>
          <c:spPr>
            <a:solidFill>
              <a:srgbClr val="F99E1C"/>
            </a:solidFill>
            <a:ln>
              <a:noFill/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Giám đốc điều hành, quan chức cấp cao và các nhà lập pháp</c:v>
                </c:pt>
                <c:pt idx="1">
                  <c:v>Giám đốc/Quản lý hành chính và thương mại</c:v>
                </c:pt>
                <c:pt idx="2">
                  <c:v>Giám đốc/Quản lý sản xuất và các dịch vụ chuyên môn</c:v>
                </c:pt>
                <c:pt idx="3">
                  <c:v>Giám đốc/Quản lý khách sạn, bán lẻ và dịch vụ khác</c:v>
                </c:pt>
                <c:pt idx="4">
                  <c:v>Nhà chuyên môn trong lĩnh vực khoa học và kỹ thuật </c:v>
                </c:pt>
                <c:pt idx="5">
                  <c:v>Nhà chuyên môn về sức khỏe</c:v>
                </c:pt>
                <c:pt idx="6">
                  <c:v>Nhà chuyên môn về giáo dục</c:v>
                </c:pt>
                <c:pt idx="7">
                  <c:v>Nhà chuyên môn về kinh doanh và quản lý</c:v>
                </c:pt>
                <c:pt idx="8">
                  <c:v>Nhà chuyên môn trong lĩnh vực CNTT và truyền thông</c:v>
                </c:pt>
                <c:pt idx="9">
                  <c:v>Nhà chuyên môn về luật pháp, văn hóa, xã hội</c:v>
                </c:pt>
                <c:pt idx="10">
                  <c:v>Kỹ thuật viên khoa học và kỹ thuật</c:v>
                </c:pt>
                <c:pt idx="11">
                  <c:v>Kỹ thuật viên sức khỏe</c:v>
                </c:pt>
                <c:pt idx="12">
                  <c:v>Kỹ thuật viên về kinh doanh và quản lý</c:v>
                </c:pt>
                <c:pt idx="13">
                  <c:v>Nhà chuyên môn cấp trung về luật pháp, văn hóa, xã hội</c:v>
                </c:pt>
                <c:pt idx="14">
                  <c:v>Kỹ thuật viên thông tin và truyền thông</c:v>
                </c:pt>
                <c:pt idx="15">
                  <c:v>Nhân viên tổng hợp và nhân viên làm các công việc bàn giấy</c:v>
                </c:pt>
                <c:pt idx="16">
                  <c:v>Nhân viên dịch vụ khách hàng</c:v>
                </c:pt>
                <c:pt idx="17">
                  <c:v>Nhân viên ghi chép số liệu và vật liệu</c:v>
                </c:pt>
                <c:pt idx="18">
                  <c:v>Nhân viên hỗ trợ văn phòng khác</c:v>
                </c:pt>
                <c:pt idx="19">
                  <c:v>Nhân viên dịch vụ cá nhân</c:v>
                </c:pt>
                <c:pt idx="20">
                  <c:v>Nhân viên bán hàng</c:v>
                </c:pt>
                <c:pt idx="21">
                  <c:v>Nhân viên chăm sóc cá nhân</c:v>
                </c:pt>
                <c:pt idx="22">
                  <c:v>Nhân viên dịch vụ bảo vệ</c:v>
                </c:pt>
                <c:pt idx="23">
                  <c:v>Lao động có kỹ năng trong nông nghiệp theo định hướng thị trường </c:v>
                </c:pt>
                <c:pt idx="24">
                  <c:v>Lao động có kỹ năng trong lâm nghiệp, thủy sản và săn bắn theo định hướng thị trường </c:v>
                </c:pt>
                <c:pt idx="25">
                  <c:v>Lao động nông nghiệp, đánh cá, săn bắt và thu hái tự cung tự cấp</c:v>
                </c:pt>
                <c:pt idx="26">
                  <c:v>Lao động xây dựng và lao động các ngành nghề có liên quan, không bao gồm thợ điện </c:v>
                </c:pt>
                <c:pt idx="27">
                  <c:v>Thợ kim loại, thợ máy và thợ có liên quan</c:v>
                </c:pt>
                <c:pt idx="28">
                  <c:v>Thợ thủ công và thợ liên quan đến in ấn</c:v>
                </c:pt>
                <c:pt idx="29">
                  <c:v>Thợ điện và thợ điện tử</c:v>
                </c:pt>
                <c:pt idx="30">
                  <c:v>Thợ chế biến thực phẩm, công việc đồ gỗ, may mặc và nghề thủ công khác và thợ khác có liên quan</c:v>
                </c:pt>
                <c:pt idx="31">
                  <c:v>Thợ vận hành máy móc và thiết bị cố định</c:v>
                </c:pt>
                <c:pt idx="32">
                  <c:v>Thợ lắp ráp</c:v>
                </c:pt>
                <c:pt idx="33">
                  <c:v>Lái xe và thợ vận hành thiết bị chuyển động</c:v>
                </c:pt>
                <c:pt idx="34">
                  <c:v>Người quét dọn và giúp việc</c:v>
                </c:pt>
                <c:pt idx="35">
                  <c:v>Lao động giản đơn trong nông nghiệp, lâm nghiệp và thủy sản</c:v>
                </c:pt>
                <c:pt idx="36">
                  <c:v>Lao động trong khai thác mỏ, xây dựng, công nghiệp và giao thông vận tải</c:v>
                </c:pt>
                <c:pt idx="37">
                  <c:v>Người phụ giúp chuẩn bị thực phẩm</c:v>
                </c:pt>
                <c:pt idx="38">
                  <c:v>Lao động trên đường phố và lao động có liên quan đến bán hàng</c:v>
                </c:pt>
                <c:pt idx="39">
                  <c:v>Người thu dọn vật thải và lao động giản đơn khác</c:v>
                </c:pt>
              </c:strCache>
            </c:str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0.1</c:v>
                </c:pt>
                <c:pt idx="11">
                  <c:v>0.1</c:v>
                </c:pt>
                <c:pt idx="12">
                  <c:v>0.1</c:v>
                </c:pt>
                <c:pt idx="13">
                  <c:v>0.1</c:v>
                </c:pt>
                <c:pt idx="14">
                  <c:v>0.1</c:v>
                </c:pt>
                <c:pt idx="15">
                  <c:v>0.1</c:v>
                </c:pt>
                <c:pt idx="16">
                  <c:v>0.1</c:v>
                </c:pt>
                <c:pt idx="17">
                  <c:v>0.1</c:v>
                </c:pt>
                <c:pt idx="18">
                  <c:v>0.1</c:v>
                </c:pt>
                <c:pt idx="19">
                  <c:v>0.1</c:v>
                </c:pt>
                <c:pt idx="20">
                  <c:v>0.1</c:v>
                </c:pt>
                <c:pt idx="21">
                  <c:v>0.1</c:v>
                </c:pt>
                <c:pt idx="22">
                  <c:v>0.1</c:v>
                </c:pt>
                <c:pt idx="23">
                  <c:v>0.1</c:v>
                </c:pt>
                <c:pt idx="24">
                  <c:v>0.1</c:v>
                </c:pt>
                <c:pt idx="25">
                  <c:v>0.1</c:v>
                </c:pt>
                <c:pt idx="26">
                  <c:v>0.1</c:v>
                </c:pt>
                <c:pt idx="27">
                  <c:v>0.1</c:v>
                </c:pt>
                <c:pt idx="28">
                  <c:v>0.1</c:v>
                </c:pt>
                <c:pt idx="29">
                  <c:v>0.1</c:v>
                </c:pt>
                <c:pt idx="30">
                  <c:v>0.1</c:v>
                </c:pt>
                <c:pt idx="31">
                  <c:v>0.1</c:v>
                </c:pt>
                <c:pt idx="32">
                  <c:v>0.1</c:v>
                </c:pt>
                <c:pt idx="33">
                  <c:v>0.1</c:v>
                </c:pt>
                <c:pt idx="34">
                  <c:v>0.1</c:v>
                </c:pt>
                <c:pt idx="35">
                  <c:v>0.1</c:v>
                </c:pt>
                <c:pt idx="36">
                  <c:v>0.1</c:v>
                </c:pt>
                <c:pt idx="37">
                  <c:v>0.1</c:v>
                </c:pt>
                <c:pt idx="38">
                  <c:v>0.1</c:v>
                </c:pt>
                <c:pt idx="39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% nam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Sheet1!$A$2:$A$41</c:f>
              <c:strCache>
                <c:ptCount val="40"/>
                <c:pt idx="0">
                  <c:v>Giám đốc điều hành, quan chức cấp cao và các nhà lập pháp</c:v>
                </c:pt>
                <c:pt idx="1">
                  <c:v>Giám đốc/Quản lý hành chính và thương mại</c:v>
                </c:pt>
                <c:pt idx="2">
                  <c:v>Giám đốc/Quản lý sản xuất và các dịch vụ chuyên môn</c:v>
                </c:pt>
                <c:pt idx="3">
                  <c:v>Giám đốc/Quản lý khách sạn, bán lẻ và dịch vụ khác</c:v>
                </c:pt>
                <c:pt idx="4">
                  <c:v>Nhà chuyên môn trong lĩnh vực khoa học và kỹ thuật </c:v>
                </c:pt>
                <c:pt idx="5">
                  <c:v>Nhà chuyên môn về sức khỏe</c:v>
                </c:pt>
                <c:pt idx="6">
                  <c:v>Nhà chuyên môn về giáo dục</c:v>
                </c:pt>
                <c:pt idx="7">
                  <c:v>Nhà chuyên môn về kinh doanh và quản lý</c:v>
                </c:pt>
                <c:pt idx="8">
                  <c:v>Nhà chuyên môn trong lĩnh vực CNTT và truyền thông</c:v>
                </c:pt>
                <c:pt idx="9">
                  <c:v>Nhà chuyên môn về luật pháp, văn hóa, xã hội</c:v>
                </c:pt>
                <c:pt idx="10">
                  <c:v>Kỹ thuật viên khoa học và kỹ thuật</c:v>
                </c:pt>
                <c:pt idx="11">
                  <c:v>Kỹ thuật viên sức khỏe</c:v>
                </c:pt>
                <c:pt idx="12">
                  <c:v>Kỹ thuật viên về kinh doanh và quản lý</c:v>
                </c:pt>
                <c:pt idx="13">
                  <c:v>Nhà chuyên môn cấp trung về luật pháp, văn hóa, xã hội</c:v>
                </c:pt>
                <c:pt idx="14">
                  <c:v>Kỹ thuật viên thông tin và truyền thông</c:v>
                </c:pt>
                <c:pt idx="15">
                  <c:v>Nhân viên tổng hợp và nhân viên làm các công việc bàn giấy</c:v>
                </c:pt>
                <c:pt idx="16">
                  <c:v>Nhân viên dịch vụ khách hàng</c:v>
                </c:pt>
                <c:pt idx="17">
                  <c:v>Nhân viên ghi chép số liệu và vật liệu</c:v>
                </c:pt>
                <c:pt idx="18">
                  <c:v>Nhân viên hỗ trợ văn phòng khác</c:v>
                </c:pt>
                <c:pt idx="19">
                  <c:v>Nhân viên dịch vụ cá nhân</c:v>
                </c:pt>
                <c:pt idx="20">
                  <c:v>Nhân viên bán hàng</c:v>
                </c:pt>
                <c:pt idx="21">
                  <c:v>Nhân viên chăm sóc cá nhân</c:v>
                </c:pt>
                <c:pt idx="22">
                  <c:v>Nhân viên dịch vụ bảo vệ</c:v>
                </c:pt>
                <c:pt idx="23">
                  <c:v>Lao động có kỹ năng trong nông nghiệp theo định hướng thị trường </c:v>
                </c:pt>
                <c:pt idx="24">
                  <c:v>Lao động có kỹ năng trong lâm nghiệp, thủy sản và săn bắn theo định hướng thị trường </c:v>
                </c:pt>
                <c:pt idx="25">
                  <c:v>Lao động nông nghiệp, đánh cá, săn bắt và thu hái tự cung tự cấp</c:v>
                </c:pt>
                <c:pt idx="26">
                  <c:v>Lao động xây dựng và lao động các ngành nghề có liên quan, không bao gồm thợ điện </c:v>
                </c:pt>
                <c:pt idx="27">
                  <c:v>Thợ kim loại, thợ máy và thợ có liên quan</c:v>
                </c:pt>
                <c:pt idx="28">
                  <c:v>Thợ thủ công và thợ liên quan đến in ấn</c:v>
                </c:pt>
                <c:pt idx="29">
                  <c:v>Thợ điện và thợ điện tử</c:v>
                </c:pt>
                <c:pt idx="30">
                  <c:v>Thợ chế biến thực phẩm, công việc đồ gỗ, may mặc và nghề thủ công khác và thợ khác có liên quan</c:v>
                </c:pt>
                <c:pt idx="31">
                  <c:v>Thợ vận hành máy móc và thiết bị cố định</c:v>
                </c:pt>
                <c:pt idx="32">
                  <c:v>Thợ lắp ráp</c:v>
                </c:pt>
                <c:pt idx="33">
                  <c:v>Lái xe và thợ vận hành thiết bị chuyển động</c:v>
                </c:pt>
                <c:pt idx="34">
                  <c:v>Người quét dọn và giúp việc</c:v>
                </c:pt>
                <c:pt idx="35">
                  <c:v>Lao động giản đơn trong nông nghiệp, lâm nghiệp và thủy sản</c:v>
                </c:pt>
                <c:pt idx="36">
                  <c:v>Lao động trong khai thác mỏ, xây dựng, công nghiệp và giao thông vận tải</c:v>
                </c:pt>
                <c:pt idx="37">
                  <c:v>Người phụ giúp chuẩn bị thực phẩm</c:v>
                </c:pt>
                <c:pt idx="38">
                  <c:v>Lao động trên đường phố và lao động có liên quan đến bán hàng</c:v>
                </c:pt>
                <c:pt idx="39">
                  <c:v>Người thu dọn vật thải và lao động giản đơn khác</c:v>
                </c:pt>
              </c:strCache>
            </c:str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0.9</c:v>
                </c:pt>
                <c:pt idx="1">
                  <c:v>0.9</c:v>
                </c:pt>
                <c:pt idx="2">
                  <c:v>0.9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  <c:pt idx="6">
                  <c:v>0.9</c:v>
                </c:pt>
                <c:pt idx="7">
                  <c:v>0.9</c:v>
                </c:pt>
                <c:pt idx="8">
                  <c:v>0.9</c:v>
                </c:pt>
                <c:pt idx="9">
                  <c:v>0.9</c:v>
                </c:pt>
                <c:pt idx="10">
                  <c:v>0.9</c:v>
                </c:pt>
                <c:pt idx="11">
                  <c:v>0.9</c:v>
                </c:pt>
                <c:pt idx="12">
                  <c:v>0.9</c:v>
                </c:pt>
                <c:pt idx="13">
                  <c:v>0.9</c:v>
                </c:pt>
                <c:pt idx="14">
                  <c:v>0.9</c:v>
                </c:pt>
                <c:pt idx="15">
                  <c:v>0.9</c:v>
                </c:pt>
                <c:pt idx="16">
                  <c:v>0.9</c:v>
                </c:pt>
                <c:pt idx="17">
                  <c:v>0.9</c:v>
                </c:pt>
                <c:pt idx="18">
                  <c:v>0.9</c:v>
                </c:pt>
                <c:pt idx="19">
                  <c:v>0.9</c:v>
                </c:pt>
                <c:pt idx="20">
                  <c:v>0.9</c:v>
                </c:pt>
                <c:pt idx="21">
                  <c:v>0.9</c:v>
                </c:pt>
                <c:pt idx="22">
                  <c:v>0.9</c:v>
                </c:pt>
                <c:pt idx="23">
                  <c:v>0.9</c:v>
                </c:pt>
                <c:pt idx="24">
                  <c:v>0.9</c:v>
                </c:pt>
                <c:pt idx="25">
                  <c:v>0.9</c:v>
                </c:pt>
                <c:pt idx="26">
                  <c:v>0.9</c:v>
                </c:pt>
                <c:pt idx="27">
                  <c:v>0.9</c:v>
                </c:pt>
                <c:pt idx="28">
                  <c:v>0.9</c:v>
                </c:pt>
                <c:pt idx="29">
                  <c:v>0.9</c:v>
                </c:pt>
                <c:pt idx="30">
                  <c:v>0.9</c:v>
                </c:pt>
                <c:pt idx="31">
                  <c:v>0.9</c:v>
                </c:pt>
                <c:pt idx="32">
                  <c:v>0.9</c:v>
                </c:pt>
                <c:pt idx="33">
                  <c:v>0.9</c:v>
                </c:pt>
                <c:pt idx="34">
                  <c:v>0.9</c:v>
                </c:pt>
                <c:pt idx="35">
                  <c:v>0.9</c:v>
                </c:pt>
                <c:pt idx="36">
                  <c:v>0.9</c:v>
                </c:pt>
                <c:pt idx="37">
                  <c:v>0.9</c:v>
                </c:pt>
                <c:pt idx="38">
                  <c:v>0.9</c:v>
                </c:pt>
                <c:pt idx="39">
                  <c:v>0.9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5274936"/>
        <c:axId val="154986312"/>
      </c:barChart>
      <c:catAx>
        <c:axId val="155274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86312"/>
        <c:crosses val="autoZero"/>
        <c:auto val="1"/>
        <c:lblAlgn val="ctr"/>
        <c:lblOffset val="100"/>
        <c:noMultiLvlLbl val="0"/>
      </c:catAx>
      <c:valAx>
        <c:axId val="154986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74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b="1" smtClean="0"/>
              <a:t>Tuyển</a:t>
            </a:r>
            <a:r>
              <a:rPr lang="en-US" sz="2200" b="1" baseline="0" smtClean="0"/>
              <a:t> dụng từ ngoài công ty</a:t>
            </a:r>
            <a:endParaRPr lang="en-US" sz="22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Nữ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Nhân viên nghiệp vụ/Mới vào</c:v>
                </c:pt>
                <c:pt idx="1">
                  <c:v>Quản lý giám sát</c:v>
                </c:pt>
                <c:pt idx="2">
                  <c:v>Quản lý trung cấp</c:v>
                </c:pt>
                <c:pt idx="3">
                  <c:v>Quản lý điều hành</c:v>
                </c:pt>
                <c:pt idx="4">
                  <c:v>Quản lý cấp cao</c:v>
                </c:pt>
                <c:pt idx="5">
                  <c:v>Tổng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Nam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Nhân viên nghiệp vụ/Mới vào</c:v>
                </c:pt>
                <c:pt idx="1">
                  <c:v>Quản lý giám sát</c:v>
                </c:pt>
                <c:pt idx="2">
                  <c:v>Quản lý trung cấp</c:v>
                </c:pt>
                <c:pt idx="3">
                  <c:v>Quản lý điều hành</c:v>
                </c:pt>
                <c:pt idx="4">
                  <c:v>Quản lý cấp cao</c:v>
                </c:pt>
                <c:pt idx="5">
                  <c:v>Tổng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0678040"/>
        <c:axId val="280678432"/>
      </c:barChart>
      <c:catAx>
        <c:axId val="280678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678432"/>
        <c:crosses val="autoZero"/>
        <c:auto val="1"/>
        <c:lblAlgn val="ctr"/>
        <c:lblOffset val="100"/>
        <c:noMultiLvlLbl val="0"/>
      </c:catAx>
      <c:valAx>
        <c:axId val="2806784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678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b="1" smtClean="0"/>
              <a:t>Số</a:t>
            </a:r>
            <a:r>
              <a:rPr lang="en-US" sz="2200" b="1" baseline="0" smtClean="0"/>
              <a:t> lượng thăng tiến từ vị trí này lên một vị trí cao hơn</a:t>
            </a:r>
            <a:endParaRPr lang="en-US" sz="22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Nữ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Nhân viên nghiệp vụ/Mới vào</c:v>
                </c:pt>
                <c:pt idx="1">
                  <c:v>Quản lý giám sát</c:v>
                </c:pt>
                <c:pt idx="2">
                  <c:v>Quản lý trung cấp</c:v>
                </c:pt>
                <c:pt idx="3">
                  <c:v>Quản lý điều hành</c:v>
                </c:pt>
                <c:pt idx="4">
                  <c:v>Quản lý cấp cao</c:v>
                </c:pt>
                <c:pt idx="5">
                  <c:v>Tổng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Nam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Nhân viên nghiệp vụ/Mới vào</c:v>
                </c:pt>
                <c:pt idx="1">
                  <c:v>Quản lý giám sát</c:v>
                </c:pt>
                <c:pt idx="2">
                  <c:v>Quản lý trung cấp</c:v>
                </c:pt>
                <c:pt idx="3">
                  <c:v>Quản lý điều hành</c:v>
                </c:pt>
                <c:pt idx="4">
                  <c:v>Quản lý cấp cao</c:v>
                </c:pt>
                <c:pt idx="5">
                  <c:v>Tổng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0679216"/>
        <c:axId val="280679608"/>
      </c:barChart>
      <c:catAx>
        <c:axId val="28067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679608"/>
        <c:crosses val="autoZero"/>
        <c:auto val="1"/>
        <c:lblAlgn val="ctr"/>
        <c:lblOffset val="100"/>
        <c:noMultiLvlLbl val="0"/>
      </c:catAx>
      <c:valAx>
        <c:axId val="2806796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67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b="1" smtClean="0"/>
              <a:t>Mức</a:t>
            </a:r>
            <a:r>
              <a:rPr lang="en-US" sz="2200" b="1" baseline="0" smtClean="0"/>
              <a:t> độ giữ chân nhân tài phân chia theo cấp độ trách nhiệm</a:t>
            </a:r>
            <a:endParaRPr lang="en-US" sz="2200" b="1"/>
          </a:p>
        </c:rich>
      </c:tx>
      <c:layout>
        <c:manualLayout>
          <c:xMode val="edge"/>
          <c:yMode val="edge"/>
          <c:x val="0.1321543990438515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Nữ</c:v>
                </c:pt>
              </c:strCache>
            </c:strRef>
          </c:tx>
          <c:spPr>
            <a:solidFill>
              <a:srgbClr val="F99E1C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Nhân viên nghiệp vụ</c:v>
                </c:pt>
                <c:pt idx="1">
                  <c:v>Quản lý giám sát</c:v>
                </c:pt>
                <c:pt idx="2">
                  <c:v>Quản lý cấp trung</c:v>
                </c:pt>
                <c:pt idx="3">
                  <c:v>Quản lý điều hành</c:v>
                </c:pt>
                <c:pt idx="4">
                  <c:v>Quản lý cấp cao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Nam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Nhân viên nghiệp vụ</c:v>
                </c:pt>
                <c:pt idx="1">
                  <c:v>Quản lý giám sát</c:v>
                </c:pt>
                <c:pt idx="2">
                  <c:v>Quản lý cấp trung</c:v>
                </c:pt>
                <c:pt idx="3">
                  <c:v>Quản lý điều hành</c:v>
                </c:pt>
                <c:pt idx="4">
                  <c:v>Quản lý cấp cao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0680392"/>
        <c:axId val="280680784"/>
      </c:barChart>
      <c:catAx>
        <c:axId val="280680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680784"/>
        <c:crosses val="autoZero"/>
        <c:auto val="1"/>
        <c:lblAlgn val="ctr"/>
        <c:lblOffset val="100"/>
        <c:noMultiLvlLbl val="0"/>
      </c:catAx>
      <c:valAx>
        <c:axId val="280680784"/>
        <c:scaling>
          <c:orientation val="minMax"/>
          <c:max val="1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680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smtClean="0"/>
              <a:t>So sánh</a:t>
            </a:r>
            <a:r>
              <a:rPr lang="en-US" sz="2000" b="1" baseline="0" smtClean="0"/>
              <a:t> tại Việt Nam - % nữ tính theo cấp độ trách nhiệm</a:t>
            </a:r>
            <a:endParaRPr lang="en-US" sz="20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%nữ trong doanh nghiệp</c:v>
                </c:pt>
              </c:strCache>
            </c:strRef>
          </c:tx>
          <c:spPr>
            <a:solidFill>
              <a:srgbClr val="F99E1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Tổng số nhân viên</c:v>
                </c:pt>
                <c:pt idx="1">
                  <c:v>Nhân viên nghiệp vụ/Mới vào</c:v>
                </c:pt>
                <c:pt idx="2">
                  <c:v>Quản lý giám sát</c:v>
                </c:pt>
                <c:pt idx="3">
                  <c:v>Quản lý cấp trung</c:v>
                </c:pt>
                <c:pt idx="4">
                  <c:v>Quản lý điều hành</c:v>
                </c:pt>
                <c:pt idx="5">
                  <c:v>Quản lý cấp cao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54</c:v>
                </c:pt>
                <c:pt idx="1">
                  <c:v>54</c:v>
                </c:pt>
                <c:pt idx="2">
                  <c:v>67</c:v>
                </c:pt>
                <c:pt idx="3">
                  <c:v>53</c:v>
                </c:pt>
                <c:pt idx="4">
                  <c:v>37</c:v>
                </c:pt>
                <c:pt idx="5">
                  <c:v>33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% lao động nữ trung bình - Việt Nam</c:v>
                </c:pt>
              </c:strCache>
            </c:strRef>
          </c:tx>
          <c:spPr>
            <a:solidFill>
              <a:srgbClr val="26149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Sheet1!$E$2:$E$7</c:f>
                <c:numCache>
                  <c:formatCode>General</c:formatCode>
                  <c:ptCount val="6"/>
                  <c:pt idx="0">
                    <c:v>10</c:v>
                  </c:pt>
                  <c:pt idx="1">
                    <c:v>9</c:v>
                  </c:pt>
                  <c:pt idx="2">
                    <c:v>14</c:v>
                  </c:pt>
                  <c:pt idx="3">
                    <c:v>15</c:v>
                  </c:pt>
                  <c:pt idx="4">
                    <c:v>23</c:v>
                  </c:pt>
                  <c:pt idx="5">
                    <c:v>34</c:v>
                  </c:pt>
                </c:numCache>
              </c:numRef>
            </c:plus>
            <c:minus>
              <c:numRef>
                <c:f>Sheet1!$D$2:$D$7</c:f>
                <c:numCache>
                  <c:formatCode>General</c:formatCode>
                  <c:ptCount val="6"/>
                  <c:pt idx="0">
                    <c:v>17</c:v>
                  </c:pt>
                  <c:pt idx="1">
                    <c:v>24</c:v>
                  </c:pt>
                  <c:pt idx="2">
                    <c:v>13</c:v>
                  </c:pt>
                  <c:pt idx="3">
                    <c:v>13</c:v>
                  </c:pt>
                  <c:pt idx="4">
                    <c:v>17</c:v>
                  </c:pt>
                  <c:pt idx="5">
                    <c:v>29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Sheet1!$A$2:$A$7</c:f>
              <c:strCache>
                <c:ptCount val="6"/>
                <c:pt idx="0">
                  <c:v>Tổng số nhân viên</c:v>
                </c:pt>
                <c:pt idx="1">
                  <c:v>Nhân viên nghiệp vụ/Mới vào</c:v>
                </c:pt>
                <c:pt idx="2">
                  <c:v>Quản lý giám sát</c:v>
                </c:pt>
                <c:pt idx="3">
                  <c:v>Quản lý cấp trung</c:v>
                </c:pt>
                <c:pt idx="4">
                  <c:v>Quản lý điều hành</c:v>
                </c:pt>
                <c:pt idx="5">
                  <c:v>Quản lý cấp cao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</c:v>
                </c:pt>
                <c:pt idx="1">
                  <c:v>57</c:v>
                </c:pt>
                <c:pt idx="2">
                  <c:v>57</c:v>
                </c:pt>
                <c:pt idx="3">
                  <c:v>57</c:v>
                </c:pt>
                <c:pt idx="4">
                  <c:v>57</c:v>
                </c:pt>
                <c:pt idx="5">
                  <c:v>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82131608"/>
        <c:axId val="282132000"/>
      </c:barChart>
      <c:catAx>
        <c:axId val="282131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132000"/>
        <c:crosses val="autoZero"/>
        <c:auto val="1"/>
        <c:lblAlgn val="ctr"/>
        <c:lblOffset val="100"/>
        <c:noMultiLvlLbl val="0"/>
      </c:catAx>
      <c:valAx>
        <c:axId val="28213200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131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b="1" smtClean="0"/>
              <a:t>Kết</a:t>
            </a:r>
            <a:r>
              <a:rPr lang="en-US" sz="2200" b="1" baseline="0" smtClean="0"/>
              <a:t> quả tổng quan các lĩnh vực trọng điểm của ${comName}</a:t>
            </a:r>
            <a:endParaRPr lang="en-US" sz="22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Nền tảng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Chiến lược liên kết bình đẳng giới và các ưu tiên trong kinh doanh</c:v>
                </c:pt>
                <c:pt idx="1">
                  <c:v>Lãnh đạo và trách nhiệm</c:v>
                </c:pt>
                <c:pt idx="2">
                  <c:v>Bình đẳng giới đối với lương thưởng</c:v>
                </c:pt>
                <c:pt idx="3">
                  <c:v>Thành phần giới trong lực lượng lao động</c:v>
                </c:pt>
                <c:pt idx="4">
                  <c:v>Lồng ghép chế độ làm việc linh hoạt</c:v>
                </c:pt>
                <c:pt idx="5">
                  <c:v>Ngăn chặn và giải quyết tình trạng quấy rối và phân biệt đối xử dựa trên giới tính, quấy rối tình dục</c:v>
                </c:pt>
                <c:pt idx="6">
                  <c:v>Phát triển chuyên môn , cố vấn và tài trợ</c:v>
                </c:pt>
                <c:pt idx="7">
                  <c:v>Tuyền dụng, lựa chọn và thăng tiến</c:v>
                </c:pt>
                <c:pt idx="8">
                  <c:v>Quản lý tài năng và kế hoạch kế nhiệm</c:v>
                </c:pt>
                <c:pt idx="9">
                  <c:v>Đào tạo vêf bình đẳng giới tại nơi làm việc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19</c:v>
                </c:pt>
                <c:pt idx="6">
                  <c:v>0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Tích cực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Chiến lược liên kết bình đẳng giới và các ưu tiên trong kinh doanh</c:v>
                </c:pt>
                <c:pt idx="1">
                  <c:v>Lãnh đạo và trách nhiệm</c:v>
                </c:pt>
                <c:pt idx="2">
                  <c:v>Bình đẳng giới đối với lương thưởng</c:v>
                </c:pt>
                <c:pt idx="3">
                  <c:v>Thành phần giới trong lực lượng lao động</c:v>
                </c:pt>
                <c:pt idx="4">
                  <c:v>Lồng ghép chế độ làm việc linh hoạt</c:v>
                </c:pt>
                <c:pt idx="5">
                  <c:v>Ngăn chặn và giải quyết tình trạng quấy rối và phân biệt đối xử dựa trên giới tính, quấy rối tình dục</c:v>
                </c:pt>
                <c:pt idx="6">
                  <c:v>Phát triển chuyên môn , cố vấn và tài trợ</c:v>
                </c:pt>
                <c:pt idx="7">
                  <c:v>Tuyền dụng, lựa chọn và thăng tiến</c:v>
                </c:pt>
                <c:pt idx="8">
                  <c:v>Quản lý tài năng và kế hoạch kế nhiệm</c:v>
                </c:pt>
                <c:pt idx="9">
                  <c:v>Đào tạo vêf bình đẳng giới tại nơi làm việc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Chiến lược</c:v>
                </c:pt>
              </c:strCache>
            </c:strRef>
          </c:tx>
          <c:spPr>
            <a:solidFill>
              <a:srgbClr val="F99E1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Chiến lược liên kết bình đẳng giới và các ưu tiên trong kinh doanh</c:v>
                </c:pt>
                <c:pt idx="1">
                  <c:v>Lãnh đạo và trách nhiệm</c:v>
                </c:pt>
                <c:pt idx="2">
                  <c:v>Bình đẳng giới đối với lương thưởng</c:v>
                </c:pt>
                <c:pt idx="3">
                  <c:v>Thành phần giới trong lực lượng lao động</c:v>
                </c:pt>
                <c:pt idx="4">
                  <c:v>Lồng ghép chế độ làm việc linh hoạt</c:v>
                </c:pt>
                <c:pt idx="5">
                  <c:v>Ngăn chặn và giải quyết tình trạng quấy rối và phân biệt đối xử dựa trên giới tính, quấy rối tình dục</c:v>
                </c:pt>
                <c:pt idx="6">
                  <c:v>Phát triển chuyên môn , cố vấn và tài trợ</c:v>
                </c:pt>
                <c:pt idx="7">
                  <c:v>Tuyền dụng, lựa chọn và thăng tiến</c:v>
                </c:pt>
                <c:pt idx="8">
                  <c:v>Quản lý tài năng và kế hoạch kế nhiệm</c:v>
                </c:pt>
                <c:pt idx="9">
                  <c:v>Đào tạo vêf bình đẳng giới tại nơi làm việc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</c:v>
                </c:pt>
                <c:pt idx="1">
                  <c:v>70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Dẫn đầu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no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Chiến lược liên kết bình đẳng giới và các ưu tiên trong kinh doanh</c:v>
                </c:pt>
                <c:pt idx="1">
                  <c:v>Lãnh đạo và trách nhiệm</c:v>
                </c:pt>
                <c:pt idx="2">
                  <c:v>Bình đẳng giới đối với lương thưởng</c:v>
                </c:pt>
                <c:pt idx="3">
                  <c:v>Thành phần giới trong lực lượng lao động</c:v>
                </c:pt>
                <c:pt idx="4">
                  <c:v>Lồng ghép chế độ làm việc linh hoạt</c:v>
                </c:pt>
                <c:pt idx="5">
                  <c:v>Ngăn chặn và giải quyết tình trạng quấy rối và phân biệt đối xử dựa trên giới tính, quấy rối tình dục</c:v>
                </c:pt>
                <c:pt idx="6">
                  <c:v>Phát triển chuyên môn , cố vấn và tài trợ</c:v>
                </c:pt>
                <c:pt idx="7">
                  <c:v>Tuyền dụng, lựa chọn và thăng tiến</c:v>
                </c:pt>
                <c:pt idx="8">
                  <c:v>Quản lý tài năng và kế hoạch kế nhiệm</c:v>
                </c:pt>
                <c:pt idx="9">
                  <c:v>Đào tạo vêf bình đẳng giới tại nơi làm việc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86</c:v>
                </c:pt>
                <c:pt idx="3">
                  <c:v>90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overlap val="100"/>
        <c:axId val="282133176"/>
        <c:axId val="282133568"/>
      </c:barChart>
      <c:catAx>
        <c:axId val="282133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133568"/>
        <c:crosses val="autoZero"/>
        <c:auto val="1"/>
        <c:lblAlgn val="ctr"/>
        <c:lblOffset val="100"/>
        <c:noMultiLvlLbl val="0"/>
      </c:catAx>
      <c:valAx>
        <c:axId val="282133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82133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49B8-38EC-4C46-8964-2EF8C9158FF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FA3A-169F-4BFF-BA92-7C162D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9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49B8-38EC-4C46-8964-2EF8C9158FF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FA3A-169F-4BFF-BA92-7C162D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1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49B8-38EC-4C46-8964-2EF8C9158FF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FA3A-169F-4BFF-BA92-7C162D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49B8-38EC-4C46-8964-2EF8C9158FF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FA3A-169F-4BFF-BA92-7C162D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0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49B8-38EC-4C46-8964-2EF8C9158FF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FA3A-169F-4BFF-BA92-7C162D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6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49B8-38EC-4C46-8964-2EF8C9158FF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FA3A-169F-4BFF-BA92-7C162D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5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49B8-38EC-4C46-8964-2EF8C9158FF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FA3A-169F-4BFF-BA92-7C162D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49B8-38EC-4C46-8964-2EF8C9158FF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FA3A-169F-4BFF-BA92-7C162D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9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49B8-38EC-4C46-8964-2EF8C9158FF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FA3A-169F-4BFF-BA92-7C162D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4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49B8-38EC-4C46-8964-2EF8C9158FF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FA3A-169F-4BFF-BA92-7C162D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7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49B8-38EC-4C46-8964-2EF8C9158FF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FA3A-169F-4BFF-BA92-7C162D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8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49B8-38EC-4C46-8964-2EF8C9158FF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EFA3A-169F-4BFF-BA92-7C162D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2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www.vbcwe.com/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linkedin.com/company/vbcwe/about/?viewAsMember=true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www.facebook.com/VBCWE/?ref=bookmark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42" y="5572260"/>
            <a:ext cx="2306852" cy="966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62280" y="538758"/>
            <a:ext cx="9096703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3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Báo</a:t>
            </a:r>
            <a:r>
              <a:rPr lang="en-US" sz="43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43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cáo</a:t>
            </a:r>
            <a:r>
              <a:rPr lang="en-US" sz="4300" b="1" dirty="0">
                <a:solidFill>
                  <a:schemeClr val="bg1"/>
                </a:solidFill>
                <a:latin typeface="Segoe UI" panose="020B0502040204020203" pitchFamily="34" charset="0"/>
              </a:rPr>
              <a:t> GEARS </a:t>
            </a:r>
            <a:r>
              <a:rPr lang="en-US" sz="43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về</a:t>
            </a:r>
            <a:r>
              <a:rPr lang="en-US" sz="43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br>
              <a:rPr lang="en-US" sz="4300" b="1" dirty="0">
                <a:solidFill>
                  <a:schemeClr val="bg1"/>
                </a:solidFill>
                <a:latin typeface="Segoe UI" panose="020B0502040204020203" pitchFamily="34" charset="0"/>
              </a:rPr>
            </a:br>
            <a:r>
              <a:rPr lang="en-US" sz="43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Bình</a:t>
            </a:r>
            <a:r>
              <a:rPr lang="en-US" sz="43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43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đẳng</a:t>
            </a:r>
            <a:r>
              <a:rPr lang="en-US" sz="43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43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giới</a:t>
            </a:r>
            <a:r>
              <a:rPr lang="en-US" sz="43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43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tại</a:t>
            </a:r>
            <a:r>
              <a:rPr lang="en-US" sz="43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43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nơi</a:t>
            </a:r>
            <a:r>
              <a:rPr lang="en-US" sz="43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43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làm</a:t>
            </a:r>
            <a:r>
              <a:rPr lang="en-US" sz="43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43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việc</a:t>
            </a:r>
            <a:r>
              <a:rPr lang="en-US" sz="43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4300" b="1" err="1">
                <a:solidFill>
                  <a:schemeClr val="bg1"/>
                </a:solidFill>
                <a:latin typeface="Segoe UI" panose="020B0502040204020203" pitchFamily="34" charset="0"/>
              </a:rPr>
              <a:t>cho</a:t>
            </a:r>
            <a:r>
              <a:rPr lang="en-US" sz="4300" b="1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4300" b="1" smtClean="0">
                <a:solidFill>
                  <a:schemeClr val="bg1"/>
                </a:solidFill>
                <a:latin typeface="Segoe UI" panose="020B0502040204020203" pitchFamily="34" charset="0"/>
              </a:rPr>
              <a:t>${comName}</a:t>
            </a:r>
            <a:endParaRPr lang="en-US" sz="4300" b="1" dirty="0">
              <a:solidFill>
                <a:schemeClr val="bg1"/>
              </a:solidFill>
              <a:latin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957" y="6078071"/>
            <a:ext cx="1026308" cy="461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54" y="6082016"/>
            <a:ext cx="2093259" cy="474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F098824-1D20-6742-BC76-E95BE847387B}"/>
              </a:ext>
            </a:extLst>
          </p:cNvPr>
          <p:cNvSpPr txBox="1"/>
          <p:nvPr/>
        </p:nvSpPr>
        <p:spPr>
          <a:xfrm>
            <a:off x="631573" y="2723413"/>
            <a:ext cx="51001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Tổng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số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 lao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động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: 2.420</a:t>
            </a:r>
          </a:p>
          <a:p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Ngành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: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xxxx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Kỳ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đánh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giá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: 01/2019 – 12/2019</a:t>
            </a:r>
          </a:p>
          <a:p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Đơn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vị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thực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hiện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đánh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giá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: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Mạng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lưới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Doanh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nghiệp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Việt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 Nam 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Hỗ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trợ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Phát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triển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Quyền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năng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Phụ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Segoe UI" panose="020B0502040204020203" pitchFamily="34" charset="0"/>
              </a:rPr>
              <a:t>nữ</a:t>
            </a: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</a:rPr>
              <a:t> (VBCWE</a:t>
            </a:r>
            <a:r>
              <a:rPr lang="en-US" sz="1600" b="1" dirty="0">
                <a:solidFill>
                  <a:schemeClr val="bg1"/>
                </a:solidFill>
                <a:latin typeface="Palatino Linotype" panose="02040502050505030304" pitchFamily="18" charset="0"/>
                <a:ea typeface="Cambria Math" panose="02040503050406030204" pitchFamily="18" charset="0"/>
                <a:cs typeface="Segoe UI Historic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196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90D7B59D-0B6A-3E42-AB0F-2AC86177C477}"/>
              </a:ext>
            </a:extLst>
          </p:cNvPr>
          <p:cNvGrpSpPr/>
          <p:nvPr/>
        </p:nvGrpSpPr>
        <p:grpSpPr>
          <a:xfrm>
            <a:off x="0" y="-90151"/>
            <a:ext cx="12192002" cy="1908447"/>
            <a:chOff x="0" y="-90151"/>
            <a:chExt cx="12192002" cy="1908447"/>
          </a:xfrm>
        </p:grpSpPr>
        <p:pic>
          <p:nvPicPr>
            <p:cNvPr id="13" name="Content Placeholder 6">
              <a:extLst>
                <a:ext uri="{FF2B5EF4-FFF2-40B4-BE49-F238E27FC236}">
                  <a16:creationId xmlns="" xmlns:a16="http://schemas.microsoft.com/office/drawing/2014/main" id="{10E6A524-09D5-9140-B77E-6E7E1D010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5141777" y="-5231928"/>
              <a:ext cx="1908447" cy="12192002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>
              <a:off x="5437848" y="228825"/>
              <a:ext cx="64231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2. PHÂN TÍCH DỮ LIỆU NGUỒN NHÂN LỰC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526F77E8-508A-3244-964B-05FC8E11450C}"/>
                </a:ext>
              </a:extLst>
            </p:cNvPr>
            <p:cNvSpPr txBox="1"/>
            <p:nvPr/>
          </p:nvSpPr>
          <p:spPr>
            <a:xfrm>
              <a:off x="7072439" y="850390"/>
              <a:ext cx="4788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Thành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phần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giới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theo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mức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độ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trách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nhiệm</a:t>
              </a:r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</a:endParaRPr>
            </a:p>
          </p:txBody>
        </p:sp>
      </p:grp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263854551"/>
              </p:ext>
            </p:extLst>
          </p:nvPr>
        </p:nvGraphicFramePr>
        <p:xfrm>
          <a:off x="1531816" y="1439333"/>
          <a:ext cx="883138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211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9942DB3-3669-7B42-BF14-68CCC210F494}"/>
              </a:ext>
            </a:extLst>
          </p:cNvPr>
          <p:cNvGrpSpPr/>
          <p:nvPr/>
        </p:nvGrpSpPr>
        <p:grpSpPr>
          <a:xfrm>
            <a:off x="1" y="-11575"/>
            <a:ext cx="12192000" cy="1886677"/>
            <a:chOff x="1" y="66485"/>
            <a:chExt cx="12192000" cy="1806193"/>
          </a:xfrm>
        </p:grpSpPr>
        <p:pic>
          <p:nvPicPr>
            <p:cNvPr id="13" name="Content Placeholder 6">
              <a:extLst>
                <a:ext uri="{FF2B5EF4-FFF2-40B4-BE49-F238E27FC236}">
                  <a16:creationId xmlns="" xmlns:a16="http://schemas.microsoft.com/office/drawing/2014/main" id="{10E6A524-09D5-9140-B77E-6E7E1D010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5192904" y="-5126418"/>
              <a:ext cx="1806193" cy="12192000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>
              <a:off x="5439508" y="344571"/>
              <a:ext cx="6398375" cy="4419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2. PHÂN TÍCH DỮ LIỆU NGUỒN NHÂN LỰC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526F77E8-508A-3244-964B-05FC8E11450C}"/>
                </a:ext>
              </a:extLst>
            </p:cNvPr>
            <p:cNvSpPr txBox="1"/>
            <p:nvPr/>
          </p:nvSpPr>
          <p:spPr>
            <a:xfrm>
              <a:off x="7565293" y="909150"/>
              <a:ext cx="3922516" cy="353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Thành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phần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giới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theo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nghề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nghiệp</a:t>
              </a:r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</a:endParaRPr>
            </a:p>
          </p:txBody>
        </p:sp>
      </p:grp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062605668"/>
              </p:ext>
            </p:extLst>
          </p:nvPr>
        </p:nvGraphicFramePr>
        <p:xfrm>
          <a:off x="648677" y="1628273"/>
          <a:ext cx="11121292" cy="5207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014782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BC001F8-7625-6846-9FF1-D5974942E1E9}"/>
              </a:ext>
            </a:extLst>
          </p:cNvPr>
          <p:cNvGrpSpPr/>
          <p:nvPr/>
        </p:nvGrpSpPr>
        <p:grpSpPr>
          <a:xfrm>
            <a:off x="0" y="-103029"/>
            <a:ext cx="12192000" cy="1921324"/>
            <a:chOff x="0" y="-103029"/>
            <a:chExt cx="12192000" cy="1921324"/>
          </a:xfrm>
        </p:grpSpPr>
        <p:pic>
          <p:nvPicPr>
            <p:cNvPr id="13" name="Content Placeholder 6">
              <a:extLst>
                <a:ext uri="{FF2B5EF4-FFF2-40B4-BE49-F238E27FC236}">
                  <a16:creationId xmlns="" xmlns:a16="http://schemas.microsoft.com/office/drawing/2014/main" id="{10E6A524-09D5-9140-B77E-6E7E1D010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5135338" y="-5238367"/>
              <a:ext cx="1921324" cy="12192000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>
              <a:off x="5412510" y="344571"/>
              <a:ext cx="64253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2. PHÂN TÍCH DỮ LIỆU NGUỒN NHÂN LỰC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526F77E8-508A-3244-964B-05FC8E11450C}"/>
                </a:ext>
              </a:extLst>
            </p:cNvPr>
            <p:cNvSpPr txBox="1"/>
            <p:nvPr/>
          </p:nvSpPr>
          <p:spPr>
            <a:xfrm>
              <a:off x="7472219" y="909150"/>
              <a:ext cx="4015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Thành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phần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giới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theo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nghề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nghiệp</a:t>
              </a:r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</a:endParaRPr>
            </a:p>
          </p:txBody>
        </p:sp>
      </p:grp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433540540"/>
              </p:ext>
            </p:extLst>
          </p:nvPr>
        </p:nvGraphicFramePr>
        <p:xfrm>
          <a:off x="221672" y="1529395"/>
          <a:ext cx="11877963" cy="5328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509628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8">
            <a:extLst>
              <a:ext uri="{FF2B5EF4-FFF2-40B4-BE49-F238E27FC236}">
                <a16:creationId xmlns="" xmlns:a16="http://schemas.microsoft.com/office/drawing/2014/main" id="{864EDB07-9191-574C-AB0C-A6119A873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31" y="-177853"/>
            <a:ext cx="4075942" cy="70358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84326" y="4153560"/>
            <a:ext cx="287730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900" b="1" dirty="0">
                <a:solidFill>
                  <a:schemeClr val="bg1"/>
                </a:solidFill>
                <a:latin typeface="Segoe UI" panose="020B0502040204020203" pitchFamily="34" charset="0"/>
              </a:rPr>
              <a:t>2. PHÂN TÍCH DỮ LIỆU NGUỒN NHÂN LỰC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26F77E8-508A-3244-964B-05FC8E11450C}"/>
              </a:ext>
            </a:extLst>
          </p:cNvPr>
          <p:cNvSpPr txBox="1"/>
          <p:nvPr/>
        </p:nvSpPr>
        <p:spPr>
          <a:xfrm>
            <a:off x="-103031" y="4901880"/>
            <a:ext cx="2696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bg1"/>
                </a:solidFill>
                <a:latin typeface="Segoe UI" panose="020B0502040204020203" pitchFamily="34" charset="0"/>
              </a:rPr>
              <a:t>Dịch</a:t>
            </a: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egoe UI" panose="020B0502040204020203" pitchFamily="34" charset="0"/>
              </a:rPr>
              <a:t>chuyển</a:t>
            </a: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egoe UI" panose="020B0502040204020203" pitchFamily="34" charset="0"/>
              </a:rPr>
              <a:t>nhân</a:t>
            </a: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egoe UI" panose="020B0502040204020203" pitchFamily="34" charset="0"/>
              </a:rPr>
              <a:t>viên</a:t>
            </a: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</a:rPr>
              <a:t> – </a:t>
            </a:r>
            <a:r>
              <a:rPr lang="en-US" b="1" dirty="0" err="1">
                <a:solidFill>
                  <a:schemeClr val="bg1"/>
                </a:solidFill>
                <a:latin typeface="Segoe UI" panose="020B0502040204020203" pitchFamily="34" charset="0"/>
              </a:rPr>
              <a:t>Tuyển</a:t>
            </a: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egoe UI" panose="020B0502040204020203" pitchFamily="34" charset="0"/>
              </a:rPr>
              <a:t>dụng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06217032"/>
              </p:ext>
            </p:extLst>
          </p:nvPr>
        </p:nvGraphicFramePr>
        <p:xfrm>
          <a:off x="3534279" y="493089"/>
          <a:ext cx="8433617" cy="5676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521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66ABF63-8181-F14E-9784-A8799E3BC54F}"/>
              </a:ext>
            </a:extLst>
          </p:cNvPr>
          <p:cNvGrpSpPr/>
          <p:nvPr/>
        </p:nvGrpSpPr>
        <p:grpSpPr>
          <a:xfrm>
            <a:off x="8090704" y="-90152"/>
            <a:ext cx="4156976" cy="6948152"/>
            <a:chOff x="8090704" y="-90152"/>
            <a:chExt cx="4156976" cy="6948152"/>
          </a:xfrm>
        </p:grpSpPr>
        <p:pic>
          <p:nvPicPr>
            <p:cNvPr id="8" name="Content Placeholder 8">
              <a:extLst>
                <a:ext uri="{FF2B5EF4-FFF2-40B4-BE49-F238E27FC236}">
                  <a16:creationId xmlns="" xmlns:a16="http://schemas.microsoft.com/office/drawing/2014/main" id="{864EDB07-9191-574C-AB0C-A6119A873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090704" y="-90152"/>
              <a:ext cx="4156976" cy="694815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448800" y="3616327"/>
              <a:ext cx="2639804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2. PHÂN TÍCH DỮ LIỆU NGUỒN NHÂN LỰC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526F77E8-508A-3244-964B-05FC8E11450C}"/>
                </a:ext>
              </a:extLst>
            </p:cNvPr>
            <p:cNvSpPr txBox="1"/>
            <p:nvPr/>
          </p:nvSpPr>
          <p:spPr>
            <a:xfrm>
              <a:off x="9448800" y="4605571"/>
              <a:ext cx="2639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Dịch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chuyển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nhân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viên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–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Thăng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tiến</a:t>
              </a:r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</a:endParaRPr>
            </a:p>
          </p:txBody>
        </p:sp>
      </p:grp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240369981"/>
              </p:ext>
            </p:extLst>
          </p:nvPr>
        </p:nvGraphicFramePr>
        <p:xfrm>
          <a:off x="470237" y="493089"/>
          <a:ext cx="8433617" cy="5676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356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7C83256-E735-5946-8727-57F44883CE7F}"/>
              </a:ext>
            </a:extLst>
          </p:cNvPr>
          <p:cNvGrpSpPr/>
          <p:nvPr/>
        </p:nvGrpSpPr>
        <p:grpSpPr>
          <a:xfrm>
            <a:off x="-1" y="-103027"/>
            <a:ext cx="12192000" cy="1921318"/>
            <a:chOff x="-1" y="-103027"/>
            <a:chExt cx="12192000" cy="1921318"/>
          </a:xfrm>
        </p:grpSpPr>
        <p:pic>
          <p:nvPicPr>
            <p:cNvPr id="13" name="Content Placeholder 6">
              <a:extLst>
                <a:ext uri="{FF2B5EF4-FFF2-40B4-BE49-F238E27FC236}">
                  <a16:creationId xmlns="" xmlns:a16="http://schemas.microsoft.com/office/drawing/2014/main" id="{10E6A524-09D5-9140-B77E-6E7E1D010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35340" y="-5238368"/>
              <a:ext cx="1921318" cy="12192000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>
              <a:off x="230664" y="157967"/>
              <a:ext cx="64749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2. PHÂN TÍCH DỮ LIỆU NGUỒN NHÂN LỰC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526F77E8-508A-3244-964B-05FC8E11450C}"/>
                </a:ext>
              </a:extLst>
            </p:cNvPr>
            <p:cNvSpPr txBox="1"/>
            <p:nvPr/>
          </p:nvSpPr>
          <p:spPr>
            <a:xfrm>
              <a:off x="570288" y="715576"/>
              <a:ext cx="4851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Dịch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chuyển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nhân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viên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–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Giữ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chân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nhân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tài</a:t>
              </a:r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</a:endParaRPr>
            </a:p>
          </p:txBody>
        </p:sp>
      </p:grp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733530036"/>
              </p:ext>
            </p:extLst>
          </p:nvPr>
        </p:nvGraphicFramePr>
        <p:xfrm>
          <a:off x="1328614" y="1658866"/>
          <a:ext cx="9722340" cy="5049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5193883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AD337BB-7619-904C-A856-86BF40895BD7}"/>
              </a:ext>
            </a:extLst>
          </p:cNvPr>
          <p:cNvGrpSpPr/>
          <p:nvPr/>
        </p:nvGrpSpPr>
        <p:grpSpPr>
          <a:xfrm>
            <a:off x="-2" y="-103031"/>
            <a:ext cx="12192001" cy="1943406"/>
            <a:chOff x="-2" y="-103031"/>
            <a:chExt cx="12192001" cy="1921319"/>
          </a:xfrm>
        </p:grpSpPr>
        <p:pic>
          <p:nvPicPr>
            <p:cNvPr id="13" name="Content Placeholder 6">
              <a:extLst>
                <a:ext uri="{FF2B5EF4-FFF2-40B4-BE49-F238E27FC236}">
                  <a16:creationId xmlns="" xmlns:a16="http://schemas.microsoft.com/office/drawing/2014/main" id="{10E6A524-09D5-9140-B77E-6E7E1D010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135339" y="-5238371"/>
              <a:ext cx="1921319" cy="12192000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>
              <a:off x="-2" y="76944"/>
              <a:ext cx="64250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2. PHÂN TÍCH DỮ LIỆU NGUỒN NHÂN LỰC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526F77E8-508A-3244-964B-05FC8E11450C}"/>
                </a:ext>
              </a:extLst>
            </p:cNvPr>
            <p:cNvSpPr txBox="1"/>
            <p:nvPr/>
          </p:nvSpPr>
          <p:spPr>
            <a:xfrm>
              <a:off x="432219" y="538609"/>
              <a:ext cx="6632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Dịch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chuyển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nhân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viên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– So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sánh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với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các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doanh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nghiệp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khác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tại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</a:rPr>
                <a:t>Việt</a:t>
              </a:r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 Nam</a:t>
              </a:r>
            </a:p>
          </p:txBody>
        </p:sp>
      </p:grp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947840005"/>
              </p:ext>
            </p:extLst>
          </p:nvPr>
        </p:nvGraphicFramePr>
        <p:xfrm>
          <a:off x="574535" y="1505119"/>
          <a:ext cx="11280297" cy="521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782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DA7A4A37-601E-3649-A7AF-18DAC70333F2}"/>
              </a:ext>
            </a:extLst>
          </p:cNvPr>
          <p:cNvGrpSpPr/>
          <p:nvPr/>
        </p:nvGrpSpPr>
        <p:grpSpPr>
          <a:xfrm>
            <a:off x="7956332" y="-103031"/>
            <a:ext cx="4299302" cy="6961031"/>
            <a:chOff x="7956332" y="-103031"/>
            <a:chExt cx="4299302" cy="6961031"/>
          </a:xfrm>
        </p:grpSpPr>
        <p:pic>
          <p:nvPicPr>
            <p:cNvPr id="8" name="Content Placeholder 8">
              <a:extLst>
                <a:ext uri="{FF2B5EF4-FFF2-40B4-BE49-F238E27FC236}">
                  <a16:creationId xmlns="" xmlns:a16="http://schemas.microsoft.com/office/drawing/2014/main" id="{864EDB07-9191-574C-AB0C-A6119A873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56332" y="-103031"/>
              <a:ext cx="4299302" cy="696103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265381" y="4081706"/>
              <a:ext cx="2990253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2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3. KẾT QUẢ ĐÁNH GIÁ VÀ NHỮNG LĨNH VỰC CẦN CẢI THIỆN </a:t>
              </a:r>
            </a:p>
          </p:txBody>
        </p:sp>
      </p:grp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59424301"/>
              </p:ext>
            </p:extLst>
          </p:nvPr>
        </p:nvGraphicFramePr>
        <p:xfrm>
          <a:off x="71031" y="165777"/>
          <a:ext cx="8579355" cy="6582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4589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8EAF884F-98BD-D645-9B20-D072CB8B2DD8}"/>
              </a:ext>
            </a:extLst>
          </p:cNvPr>
          <p:cNvGrpSpPr/>
          <p:nvPr/>
        </p:nvGrpSpPr>
        <p:grpSpPr>
          <a:xfrm>
            <a:off x="-3861" y="-91455"/>
            <a:ext cx="12207437" cy="2209622"/>
            <a:chOff x="-3861" y="-91455"/>
            <a:chExt cx="12207437" cy="1943406"/>
          </a:xfrm>
        </p:grpSpPr>
        <p:pic>
          <p:nvPicPr>
            <p:cNvPr id="13" name="Content Placeholder 6">
              <a:extLst>
                <a:ext uri="{FF2B5EF4-FFF2-40B4-BE49-F238E27FC236}">
                  <a16:creationId xmlns="" xmlns:a16="http://schemas.microsoft.com/office/drawing/2014/main" id="{10E6A524-09D5-9140-B77E-6E7E1D010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5128155" y="-5223471"/>
              <a:ext cx="1943406" cy="12207437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 flipH="1">
              <a:off x="6096324" y="474205"/>
              <a:ext cx="5884792" cy="406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4. ĐỀ XUẤT / KHUYẾN NGHỊ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9B2ED3BB-998C-E348-8F00-CA1373D7C3A6}"/>
              </a:ext>
            </a:extLst>
          </p:cNvPr>
          <p:cNvGrpSpPr/>
          <p:nvPr/>
        </p:nvGrpSpPr>
        <p:grpSpPr>
          <a:xfrm>
            <a:off x="336945" y="2118167"/>
            <a:ext cx="5759379" cy="807720"/>
            <a:chOff x="546234" y="2206585"/>
            <a:chExt cx="5759379" cy="807720"/>
          </a:xfrm>
        </p:grpSpPr>
        <p:sp>
          <p:nvSpPr>
            <p:cNvPr id="10" name="Chevron 9">
              <a:extLst>
                <a:ext uri="{FF2B5EF4-FFF2-40B4-BE49-F238E27FC236}">
                  <a16:creationId xmlns="" xmlns:a16="http://schemas.microsoft.com/office/drawing/2014/main" id="{D034B7BC-222E-A544-84A2-65D9D1D6F258}"/>
                </a:ext>
              </a:extLst>
            </p:cNvPr>
            <p:cNvSpPr/>
            <p:nvPr/>
          </p:nvSpPr>
          <p:spPr>
            <a:xfrm>
              <a:off x="1299169" y="2229417"/>
              <a:ext cx="5006444" cy="764600"/>
            </a:xfrm>
            <a:prstGeom prst="chevron">
              <a:avLst/>
            </a:prstGeom>
            <a:noFill/>
            <a:ln w="38100">
              <a:solidFill>
                <a:srgbClr val="EF88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82B83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81387D68-8254-D24A-8B05-00E1E96FC6D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234" y="2206585"/>
              <a:ext cx="807720" cy="8077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926598C4-B3FB-5D45-BF24-8C66D0BA7DEA}"/>
                </a:ext>
              </a:extLst>
            </p:cNvPr>
            <p:cNvSpPr txBox="1"/>
            <p:nvPr/>
          </p:nvSpPr>
          <p:spPr>
            <a:xfrm>
              <a:off x="1654288" y="2287279"/>
              <a:ext cx="4282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spc="75" dirty="0" err="1">
                  <a:solidFill>
                    <a:srgbClr val="382B83"/>
                  </a:solidFill>
                </a:rPr>
                <a:t>Lĩnh</a:t>
              </a:r>
              <a:r>
                <a:rPr lang="en-AU" b="1" spc="75" dirty="0">
                  <a:solidFill>
                    <a:srgbClr val="382B83"/>
                  </a:solidFill>
                </a:rPr>
                <a:t> </a:t>
              </a:r>
              <a:r>
                <a:rPr lang="en-AU" b="1" spc="75" dirty="0" err="1">
                  <a:solidFill>
                    <a:srgbClr val="382B83"/>
                  </a:solidFill>
                </a:rPr>
                <a:t>vực</a:t>
              </a:r>
              <a:r>
                <a:rPr lang="en-AU" b="1" spc="75" dirty="0">
                  <a:solidFill>
                    <a:srgbClr val="382B83"/>
                  </a:solidFill>
                </a:rPr>
                <a:t> </a:t>
              </a:r>
              <a:r>
                <a:rPr lang="en-AU" b="1" spc="75" dirty="0" err="1">
                  <a:solidFill>
                    <a:srgbClr val="382B83"/>
                  </a:solidFill>
                </a:rPr>
                <a:t>trọng</a:t>
              </a:r>
              <a:r>
                <a:rPr lang="en-AU" b="1" spc="75" dirty="0">
                  <a:solidFill>
                    <a:srgbClr val="382B83"/>
                  </a:solidFill>
                </a:rPr>
                <a:t> </a:t>
              </a:r>
              <a:r>
                <a:rPr lang="en-AU" b="1" spc="75" dirty="0" err="1">
                  <a:solidFill>
                    <a:srgbClr val="382B83"/>
                  </a:solidFill>
                </a:rPr>
                <a:t>điểm</a:t>
              </a:r>
              <a:endParaRPr lang="en-AU" b="1" spc="75" dirty="0">
                <a:solidFill>
                  <a:srgbClr val="382B83"/>
                </a:solidFill>
              </a:endParaRPr>
            </a:p>
            <a:p>
              <a:r>
                <a:rPr lang="en-AU" b="1" spc="75" dirty="0">
                  <a:solidFill>
                    <a:srgbClr val="382B83"/>
                  </a:solidFill>
                </a:rPr>
                <a:t>FA-3</a:t>
              </a:r>
              <a:r>
                <a:rPr lang="en-US" b="1" spc="75" dirty="0">
                  <a:solidFill>
                    <a:srgbClr val="382B83"/>
                  </a:solidFill>
                </a:rPr>
                <a:t>: </a:t>
              </a:r>
              <a:r>
                <a:rPr lang="en-AU" b="1" dirty="0" err="1">
                  <a:solidFill>
                    <a:srgbClr val="382B83"/>
                  </a:solidFill>
                </a:rPr>
                <a:t>Công</a:t>
              </a:r>
              <a:r>
                <a:rPr lang="en-AU" b="1" dirty="0">
                  <a:solidFill>
                    <a:srgbClr val="382B83"/>
                  </a:solidFill>
                </a:rPr>
                <a:t> </a:t>
              </a:r>
              <a:r>
                <a:rPr lang="en-AU" b="1" dirty="0" err="1">
                  <a:solidFill>
                    <a:srgbClr val="382B83"/>
                  </a:solidFill>
                </a:rPr>
                <a:t>bằng</a:t>
              </a:r>
              <a:r>
                <a:rPr lang="en-AU" b="1" dirty="0">
                  <a:solidFill>
                    <a:srgbClr val="382B83"/>
                  </a:solidFill>
                </a:rPr>
                <a:t> </a:t>
              </a:r>
              <a:r>
                <a:rPr lang="en-AU" b="1" dirty="0" err="1">
                  <a:solidFill>
                    <a:srgbClr val="382B83"/>
                  </a:solidFill>
                </a:rPr>
                <a:t>lương</a:t>
              </a:r>
              <a:r>
                <a:rPr lang="en-AU" b="1" dirty="0">
                  <a:solidFill>
                    <a:srgbClr val="382B83"/>
                  </a:solidFill>
                </a:rPr>
                <a:t> </a:t>
              </a:r>
              <a:r>
                <a:rPr lang="en-AU" b="1" dirty="0" err="1">
                  <a:solidFill>
                    <a:srgbClr val="382B83"/>
                  </a:solidFill>
                </a:rPr>
                <a:t>thưởng</a:t>
              </a:r>
              <a:r>
                <a:rPr lang="en-AU" b="1" dirty="0">
                  <a:solidFill>
                    <a:srgbClr val="382B83"/>
                  </a:solidFill>
                </a:rPr>
                <a:t> </a:t>
              </a:r>
              <a:r>
                <a:rPr lang="en-AU" b="1" dirty="0" err="1">
                  <a:solidFill>
                    <a:srgbClr val="382B83"/>
                  </a:solidFill>
                </a:rPr>
                <a:t>bất</a:t>
              </a:r>
              <a:r>
                <a:rPr lang="en-AU" b="1" dirty="0">
                  <a:solidFill>
                    <a:srgbClr val="382B83"/>
                  </a:solidFill>
                </a:rPr>
                <a:t> </a:t>
              </a:r>
              <a:r>
                <a:rPr lang="en-AU" b="1" dirty="0" err="1">
                  <a:solidFill>
                    <a:srgbClr val="382B83"/>
                  </a:solidFill>
                </a:rPr>
                <a:t>kể</a:t>
              </a:r>
              <a:r>
                <a:rPr lang="en-AU" b="1" dirty="0">
                  <a:solidFill>
                    <a:srgbClr val="382B83"/>
                  </a:solidFill>
                </a:rPr>
                <a:t> </a:t>
              </a:r>
              <a:r>
                <a:rPr lang="en-AU" b="1" dirty="0" err="1">
                  <a:solidFill>
                    <a:srgbClr val="382B83"/>
                  </a:solidFill>
                </a:rPr>
                <a:t>giới</a:t>
              </a:r>
              <a:endParaRPr lang="en-US" b="1" dirty="0">
                <a:solidFill>
                  <a:srgbClr val="382B8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A28F52D2-C8B8-7A45-8209-562C59DA54E6}"/>
              </a:ext>
            </a:extLst>
          </p:cNvPr>
          <p:cNvGrpSpPr/>
          <p:nvPr/>
        </p:nvGrpSpPr>
        <p:grpSpPr>
          <a:xfrm>
            <a:off x="1772472" y="3416962"/>
            <a:ext cx="2846791" cy="370812"/>
            <a:chOff x="1678596" y="2707899"/>
            <a:chExt cx="2846791" cy="370812"/>
          </a:xfrm>
        </p:grpSpPr>
        <p:sp>
          <p:nvSpPr>
            <p:cNvPr id="15" name="Rounded Rectangle 14">
              <a:extLst>
                <a:ext uri="{FF2B5EF4-FFF2-40B4-BE49-F238E27FC236}">
                  <a16:creationId xmlns="" xmlns:a16="http://schemas.microsoft.com/office/drawing/2014/main" id="{FA3E41B0-B525-AF41-BD11-82241778AAD1}"/>
                </a:ext>
              </a:extLst>
            </p:cNvPr>
            <p:cNvSpPr/>
            <p:nvPr/>
          </p:nvSpPr>
          <p:spPr>
            <a:xfrm>
              <a:off x="1678596" y="2707899"/>
              <a:ext cx="2846791" cy="370812"/>
            </a:xfrm>
            <a:prstGeom prst="roundRect">
              <a:avLst/>
            </a:prstGeom>
            <a:solidFill>
              <a:srgbClr val="382B8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DA9A804-A2C7-FA4F-9FC4-383CEE4EC1B2}"/>
                </a:ext>
              </a:extLst>
            </p:cNvPr>
            <p:cNvSpPr txBox="1"/>
            <p:nvPr/>
          </p:nvSpPr>
          <p:spPr>
            <a:xfrm>
              <a:off x="2485017" y="2709379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Mục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đích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6A35990B-1B11-5249-9614-3852D283E26F}"/>
              </a:ext>
            </a:extLst>
          </p:cNvPr>
          <p:cNvGrpSpPr/>
          <p:nvPr/>
        </p:nvGrpSpPr>
        <p:grpSpPr>
          <a:xfrm>
            <a:off x="7235378" y="3437239"/>
            <a:ext cx="2846791" cy="381436"/>
            <a:chOff x="7060476" y="2756418"/>
            <a:chExt cx="2846791" cy="381436"/>
          </a:xfrm>
        </p:grpSpPr>
        <p:sp>
          <p:nvSpPr>
            <p:cNvPr id="21" name="Rounded Rectangle 20">
              <a:extLst>
                <a:ext uri="{FF2B5EF4-FFF2-40B4-BE49-F238E27FC236}">
                  <a16:creationId xmlns="" xmlns:a16="http://schemas.microsoft.com/office/drawing/2014/main" id="{CCC7774E-CFB7-F74D-8B54-9AFB96A3BD1F}"/>
                </a:ext>
              </a:extLst>
            </p:cNvPr>
            <p:cNvSpPr/>
            <p:nvPr/>
          </p:nvSpPr>
          <p:spPr>
            <a:xfrm>
              <a:off x="7060476" y="2756418"/>
              <a:ext cx="2846791" cy="370812"/>
            </a:xfrm>
            <a:prstGeom prst="roundRect">
              <a:avLst/>
            </a:prstGeom>
            <a:solidFill>
              <a:srgbClr val="EF883A"/>
            </a:solidFill>
            <a:ln w="28575">
              <a:solidFill>
                <a:srgbClr val="EF88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2D14340-6D95-C244-A6C4-28C7BEC5709D}"/>
                </a:ext>
              </a:extLst>
            </p:cNvPr>
            <p:cNvSpPr txBox="1"/>
            <p:nvPr/>
          </p:nvSpPr>
          <p:spPr>
            <a:xfrm>
              <a:off x="7523544" y="2768522"/>
              <a:ext cx="1920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Hoạt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động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đề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xuất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F160B486-99AA-1B47-83D0-DF1297F42DA5}"/>
              </a:ext>
            </a:extLst>
          </p:cNvPr>
          <p:cNvGrpSpPr/>
          <p:nvPr/>
        </p:nvGrpSpPr>
        <p:grpSpPr>
          <a:xfrm>
            <a:off x="1004704" y="3976302"/>
            <a:ext cx="4722473" cy="1387509"/>
            <a:chOff x="781266" y="3480678"/>
            <a:chExt cx="4722473" cy="1387509"/>
          </a:xfrm>
        </p:grpSpPr>
        <p:sp>
          <p:nvSpPr>
            <p:cNvPr id="22" name="Rounded Rectangle 21">
              <a:extLst>
                <a:ext uri="{FF2B5EF4-FFF2-40B4-BE49-F238E27FC236}">
                  <a16:creationId xmlns="" xmlns:a16="http://schemas.microsoft.com/office/drawing/2014/main" id="{E040DCC3-CCC7-F446-9C23-EF5FEA9CAC42}"/>
                </a:ext>
              </a:extLst>
            </p:cNvPr>
            <p:cNvSpPr/>
            <p:nvPr/>
          </p:nvSpPr>
          <p:spPr>
            <a:xfrm>
              <a:off x="781266" y="3480678"/>
              <a:ext cx="4641449" cy="1287962"/>
            </a:xfrm>
            <a:prstGeom prst="roundRect">
              <a:avLst/>
            </a:prstGeom>
            <a:noFill/>
            <a:ln w="28575">
              <a:solidFill>
                <a:srgbClr val="382B83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7B79DDBE-0F06-8E44-A5EA-4D29EB449699}"/>
                </a:ext>
              </a:extLst>
            </p:cNvPr>
            <p:cNvSpPr txBox="1"/>
            <p:nvPr/>
          </p:nvSpPr>
          <p:spPr>
            <a:xfrm>
              <a:off x="921227" y="3667858"/>
              <a:ext cx="45825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pc="75" dirty="0" err="1">
                  <a:solidFill>
                    <a:srgbClr val="382B83"/>
                  </a:solidFill>
                </a:rPr>
                <a:t>Đưa</a:t>
              </a:r>
              <a:r>
                <a:rPr lang="en-AU" spc="75" dirty="0">
                  <a:solidFill>
                    <a:srgbClr val="382B83"/>
                  </a:solidFill>
                </a:rPr>
                <a:t> </a:t>
              </a:r>
              <a:r>
                <a:rPr lang="en-AU" spc="75" dirty="0" err="1">
                  <a:solidFill>
                    <a:srgbClr val="382B83"/>
                  </a:solidFill>
                </a:rPr>
                <a:t>công</a:t>
              </a:r>
              <a:r>
                <a:rPr lang="en-AU" spc="75" dirty="0">
                  <a:solidFill>
                    <a:srgbClr val="382B83"/>
                  </a:solidFill>
                </a:rPr>
                <a:t> </a:t>
              </a:r>
              <a:r>
                <a:rPr lang="en-AU" spc="75" dirty="0" err="1">
                  <a:solidFill>
                    <a:srgbClr val="382B83"/>
                  </a:solidFill>
                </a:rPr>
                <a:t>bằng</a:t>
              </a:r>
              <a:r>
                <a:rPr lang="en-AU" spc="75" dirty="0">
                  <a:solidFill>
                    <a:srgbClr val="382B83"/>
                  </a:solidFill>
                </a:rPr>
                <a:t> </a:t>
              </a:r>
              <a:r>
                <a:rPr lang="en-AU" spc="75" dirty="0" err="1">
                  <a:solidFill>
                    <a:srgbClr val="382B83"/>
                  </a:solidFill>
                </a:rPr>
                <a:t>lương</a:t>
              </a:r>
              <a:r>
                <a:rPr lang="en-AU" spc="75" dirty="0">
                  <a:solidFill>
                    <a:srgbClr val="382B83"/>
                  </a:solidFill>
                </a:rPr>
                <a:t> </a:t>
              </a:r>
              <a:r>
                <a:rPr lang="en-AU" spc="75" dirty="0" err="1">
                  <a:solidFill>
                    <a:srgbClr val="382B83"/>
                  </a:solidFill>
                </a:rPr>
                <a:t>thưởng</a:t>
              </a:r>
              <a:r>
                <a:rPr lang="en-AU" spc="75" dirty="0">
                  <a:solidFill>
                    <a:srgbClr val="382B83"/>
                  </a:solidFill>
                </a:rPr>
                <a:t> </a:t>
              </a:r>
              <a:r>
                <a:rPr lang="en-AU" spc="75" dirty="0" err="1">
                  <a:solidFill>
                    <a:srgbClr val="382B83"/>
                  </a:solidFill>
                </a:rPr>
                <a:t>bất</a:t>
              </a:r>
              <a:r>
                <a:rPr lang="en-AU" spc="75" dirty="0">
                  <a:solidFill>
                    <a:srgbClr val="382B83"/>
                  </a:solidFill>
                </a:rPr>
                <a:t> </a:t>
              </a:r>
              <a:r>
                <a:rPr lang="en-AU" spc="75" dirty="0" err="1">
                  <a:solidFill>
                    <a:srgbClr val="382B83"/>
                  </a:solidFill>
                </a:rPr>
                <a:t>kể</a:t>
              </a:r>
              <a:r>
                <a:rPr lang="en-AU" spc="75" dirty="0">
                  <a:solidFill>
                    <a:srgbClr val="382B83"/>
                  </a:solidFill>
                </a:rPr>
                <a:t> </a:t>
              </a:r>
              <a:r>
                <a:rPr lang="en-AU" spc="75" dirty="0" err="1">
                  <a:solidFill>
                    <a:srgbClr val="382B83"/>
                  </a:solidFill>
                </a:rPr>
                <a:t>giới</a:t>
              </a:r>
              <a:r>
                <a:rPr lang="en-AU" spc="75" dirty="0">
                  <a:solidFill>
                    <a:srgbClr val="382B83"/>
                  </a:solidFill>
                </a:rPr>
                <a:t> </a:t>
              </a:r>
              <a:r>
                <a:rPr lang="en-AU" spc="75" dirty="0" err="1">
                  <a:solidFill>
                    <a:srgbClr val="382B83"/>
                  </a:solidFill>
                </a:rPr>
                <a:t>vào</a:t>
              </a:r>
              <a:r>
                <a:rPr lang="en-AU" spc="75" dirty="0">
                  <a:solidFill>
                    <a:srgbClr val="382B83"/>
                  </a:solidFill>
                </a:rPr>
                <a:t> </a:t>
              </a:r>
              <a:r>
                <a:rPr lang="en-AU" spc="75" dirty="0" err="1">
                  <a:solidFill>
                    <a:srgbClr val="382B83"/>
                  </a:solidFill>
                </a:rPr>
                <a:t>chính</a:t>
              </a:r>
              <a:r>
                <a:rPr lang="en-AU" spc="75" dirty="0">
                  <a:solidFill>
                    <a:srgbClr val="382B83"/>
                  </a:solidFill>
                </a:rPr>
                <a:t> </a:t>
              </a:r>
              <a:r>
                <a:rPr lang="en-AU" spc="75" dirty="0" err="1">
                  <a:solidFill>
                    <a:srgbClr val="382B83"/>
                  </a:solidFill>
                </a:rPr>
                <a:t>sách</a:t>
              </a:r>
              <a:r>
                <a:rPr lang="en-AU" spc="75" dirty="0">
                  <a:solidFill>
                    <a:srgbClr val="382B83"/>
                  </a:solidFill>
                </a:rPr>
                <a:t> </a:t>
              </a:r>
              <a:r>
                <a:rPr lang="en-AU" spc="75" dirty="0" err="1">
                  <a:solidFill>
                    <a:srgbClr val="382B83"/>
                  </a:solidFill>
                </a:rPr>
                <a:t>hoặc</a:t>
              </a:r>
              <a:r>
                <a:rPr lang="en-AU" spc="75" dirty="0">
                  <a:solidFill>
                    <a:srgbClr val="382B83"/>
                  </a:solidFill>
                </a:rPr>
                <a:t> </a:t>
              </a:r>
              <a:r>
                <a:rPr lang="en-AU" spc="75" dirty="0" err="1">
                  <a:solidFill>
                    <a:srgbClr val="382B83"/>
                  </a:solidFill>
                </a:rPr>
                <a:t>chiến</a:t>
              </a:r>
              <a:r>
                <a:rPr lang="en-AU" spc="75" dirty="0">
                  <a:solidFill>
                    <a:srgbClr val="382B83"/>
                  </a:solidFill>
                </a:rPr>
                <a:t> </a:t>
              </a:r>
              <a:r>
                <a:rPr lang="en-AU" spc="75" dirty="0" err="1">
                  <a:solidFill>
                    <a:srgbClr val="382B83"/>
                  </a:solidFill>
                </a:rPr>
                <a:t>lược</a:t>
              </a:r>
              <a:r>
                <a:rPr lang="en-AU" spc="75" dirty="0">
                  <a:solidFill>
                    <a:srgbClr val="382B83"/>
                  </a:solidFill>
                </a:rPr>
                <a:t> </a:t>
              </a:r>
              <a:r>
                <a:rPr lang="en-AU" spc="75" dirty="0" err="1">
                  <a:solidFill>
                    <a:srgbClr val="382B83"/>
                  </a:solidFill>
                </a:rPr>
                <a:t>hành</a:t>
              </a:r>
              <a:r>
                <a:rPr lang="en-AU" spc="75" dirty="0">
                  <a:solidFill>
                    <a:srgbClr val="382B83"/>
                  </a:solidFill>
                </a:rPr>
                <a:t> </a:t>
              </a:r>
              <a:r>
                <a:rPr lang="en-AU" spc="75" dirty="0" err="1">
                  <a:solidFill>
                    <a:srgbClr val="382B83"/>
                  </a:solidFill>
                </a:rPr>
                <a:t>động</a:t>
              </a:r>
              <a:endParaRPr lang="en-US" spc="75" dirty="0">
                <a:solidFill>
                  <a:srgbClr val="382B8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382B83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328D70B1-0DDF-E948-B4E4-553D662836FE}"/>
              </a:ext>
            </a:extLst>
          </p:cNvPr>
          <p:cNvGrpSpPr/>
          <p:nvPr/>
        </p:nvGrpSpPr>
        <p:grpSpPr>
          <a:xfrm>
            <a:off x="6527758" y="3972463"/>
            <a:ext cx="4779069" cy="1287962"/>
            <a:chOff x="6527758" y="3972463"/>
            <a:chExt cx="4779069" cy="1287962"/>
          </a:xfrm>
        </p:grpSpPr>
        <p:sp>
          <p:nvSpPr>
            <p:cNvPr id="27" name="Rounded Rectangle 26">
              <a:extLst>
                <a:ext uri="{FF2B5EF4-FFF2-40B4-BE49-F238E27FC236}">
                  <a16:creationId xmlns="" xmlns:a16="http://schemas.microsoft.com/office/drawing/2014/main" id="{6801EEAE-6350-E341-88E9-6370069ED594}"/>
                </a:ext>
              </a:extLst>
            </p:cNvPr>
            <p:cNvSpPr/>
            <p:nvPr/>
          </p:nvSpPr>
          <p:spPr>
            <a:xfrm>
              <a:off x="6527758" y="3972463"/>
              <a:ext cx="4641449" cy="1287962"/>
            </a:xfrm>
            <a:prstGeom prst="roundRect">
              <a:avLst/>
            </a:prstGeom>
            <a:noFill/>
            <a:ln w="28575">
              <a:solidFill>
                <a:srgbClr val="EF883A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E61C39C0-7425-9144-8EC0-D98C763FA4B2}"/>
                </a:ext>
              </a:extLst>
            </p:cNvPr>
            <p:cNvSpPr txBox="1"/>
            <p:nvPr/>
          </p:nvSpPr>
          <p:spPr>
            <a:xfrm>
              <a:off x="6724315" y="4209319"/>
              <a:ext cx="4582512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 fontAlgn="ctr">
                <a:buFont typeface="Arial" panose="020B0604020202020204" pitchFamily="34" charset="0"/>
                <a:buChar char="•"/>
              </a:pPr>
              <a:r>
                <a:rPr lang="en-AU" dirty="0" err="1">
                  <a:solidFill>
                    <a:srgbClr val="382B83"/>
                  </a:solidFill>
                </a:rPr>
                <a:t>Thực</a:t>
              </a:r>
              <a:r>
                <a:rPr lang="en-AU" dirty="0">
                  <a:solidFill>
                    <a:srgbClr val="382B83"/>
                  </a:solidFill>
                </a:rPr>
                <a:t> </a:t>
              </a:r>
              <a:r>
                <a:rPr lang="en-AU" dirty="0" err="1">
                  <a:solidFill>
                    <a:srgbClr val="382B83"/>
                  </a:solidFill>
                </a:rPr>
                <a:t>hiện</a:t>
              </a:r>
              <a:r>
                <a:rPr lang="en-AU" dirty="0">
                  <a:solidFill>
                    <a:srgbClr val="382B83"/>
                  </a:solidFill>
                </a:rPr>
                <a:t> </a:t>
              </a:r>
              <a:r>
                <a:rPr lang="en-AU" dirty="0" err="1">
                  <a:solidFill>
                    <a:srgbClr val="382B83"/>
                  </a:solidFill>
                </a:rPr>
                <a:t>phân</a:t>
              </a:r>
              <a:r>
                <a:rPr lang="en-AU" dirty="0">
                  <a:solidFill>
                    <a:srgbClr val="382B83"/>
                  </a:solidFill>
                </a:rPr>
                <a:t> </a:t>
              </a:r>
              <a:r>
                <a:rPr lang="en-AU" dirty="0" err="1">
                  <a:solidFill>
                    <a:srgbClr val="382B83"/>
                  </a:solidFill>
                </a:rPr>
                <a:t>tích</a:t>
              </a:r>
              <a:r>
                <a:rPr lang="en-AU" dirty="0">
                  <a:solidFill>
                    <a:srgbClr val="382B83"/>
                  </a:solidFill>
                </a:rPr>
                <a:t> </a:t>
              </a:r>
              <a:r>
                <a:rPr lang="en-AU" dirty="0" err="1">
                  <a:solidFill>
                    <a:srgbClr val="382B83"/>
                  </a:solidFill>
                </a:rPr>
                <a:t>toàn</a:t>
              </a:r>
              <a:r>
                <a:rPr lang="en-AU" dirty="0">
                  <a:solidFill>
                    <a:srgbClr val="382B83"/>
                  </a:solidFill>
                </a:rPr>
                <a:t> </a:t>
              </a:r>
              <a:r>
                <a:rPr lang="en-AU" dirty="0" err="1">
                  <a:solidFill>
                    <a:srgbClr val="382B83"/>
                  </a:solidFill>
                </a:rPr>
                <a:t>diện</a:t>
              </a:r>
              <a:r>
                <a:rPr lang="en-AU" dirty="0">
                  <a:solidFill>
                    <a:srgbClr val="382B83"/>
                  </a:solidFill>
                </a:rPr>
                <a:t> </a:t>
              </a:r>
              <a:r>
                <a:rPr lang="en-AU" dirty="0" err="1">
                  <a:solidFill>
                    <a:srgbClr val="382B83"/>
                  </a:solidFill>
                </a:rPr>
                <a:t>công</a:t>
              </a:r>
              <a:r>
                <a:rPr lang="en-AU" dirty="0">
                  <a:solidFill>
                    <a:srgbClr val="382B83"/>
                  </a:solidFill>
                </a:rPr>
                <a:t> </a:t>
              </a:r>
              <a:r>
                <a:rPr lang="en-AU" dirty="0" err="1">
                  <a:solidFill>
                    <a:srgbClr val="382B83"/>
                  </a:solidFill>
                </a:rPr>
                <a:t>bằng</a:t>
              </a:r>
              <a:r>
                <a:rPr lang="en-AU" dirty="0">
                  <a:solidFill>
                    <a:srgbClr val="382B83"/>
                  </a:solidFill>
                </a:rPr>
                <a:t> </a:t>
              </a:r>
              <a:r>
                <a:rPr lang="en-AU" dirty="0" err="1">
                  <a:solidFill>
                    <a:srgbClr val="382B83"/>
                  </a:solidFill>
                </a:rPr>
                <a:t>lương</a:t>
              </a:r>
              <a:r>
                <a:rPr lang="en-AU" dirty="0">
                  <a:solidFill>
                    <a:srgbClr val="382B83"/>
                  </a:solidFill>
                </a:rPr>
                <a:t> </a:t>
              </a:r>
              <a:r>
                <a:rPr lang="en-AU" dirty="0" err="1">
                  <a:solidFill>
                    <a:srgbClr val="382B83"/>
                  </a:solidFill>
                </a:rPr>
                <a:t>thưởng</a:t>
              </a:r>
              <a:r>
                <a:rPr lang="en-AU" dirty="0">
                  <a:solidFill>
                    <a:srgbClr val="382B83"/>
                  </a:solidFill>
                </a:rPr>
                <a:t> </a:t>
              </a:r>
              <a:r>
                <a:rPr lang="en-AU" dirty="0" err="1">
                  <a:solidFill>
                    <a:srgbClr val="382B83"/>
                  </a:solidFill>
                </a:rPr>
                <a:t>bất</a:t>
              </a:r>
              <a:r>
                <a:rPr lang="en-AU" dirty="0">
                  <a:solidFill>
                    <a:srgbClr val="382B83"/>
                  </a:solidFill>
                </a:rPr>
                <a:t> </a:t>
              </a:r>
              <a:r>
                <a:rPr lang="en-AU" dirty="0" err="1">
                  <a:solidFill>
                    <a:srgbClr val="382B83"/>
                  </a:solidFill>
                </a:rPr>
                <a:t>kể</a:t>
              </a:r>
              <a:r>
                <a:rPr lang="en-AU" dirty="0">
                  <a:solidFill>
                    <a:srgbClr val="382B83"/>
                  </a:solidFill>
                </a:rPr>
                <a:t> </a:t>
              </a:r>
              <a:r>
                <a:rPr lang="en-AU" dirty="0" err="1">
                  <a:solidFill>
                    <a:srgbClr val="382B83"/>
                  </a:solidFill>
                </a:rPr>
                <a:t>giới</a:t>
              </a:r>
              <a:endParaRPr lang="en-US" dirty="0">
                <a:solidFill>
                  <a:srgbClr val="382B83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382B8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2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8EAF884F-98BD-D645-9B20-D072CB8B2DD8}"/>
              </a:ext>
            </a:extLst>
          </p:cNvPr>
          <p:cNvGrpSpPr/>
          <p:nvPr/>
        </p:nvGrpSpPr>
        <p:grpSpPr>
          <a:xfrm>
            <a:off x="-3861" y="-91455"/>
            <a:ext cx="12207437" cy="1688761"/>
            <a:chOff x="-3861" y="-91455"/>
            <a:chExt cx="12207437" cy="1943406"/>
          </a:xfrm>
        </p:grpSpPr>
        <p:pic>
          <p:nvPicPr>
            <p:cNvPr id="13" name="Content Placeholder 6">
              <a:extLst>
                <a:ext uri="{FF2B5EF4-FFF2-40B4-BE49-F238E27FC236}">
                  <a16:creationId xmlns="" xmlns:a16="http://schemas.microsoft.com/office/drawing/2014/main" id="{10E6A524-09D5-9140-B77E-6E7E1D010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5128155" y="-5223471"/>
              <a:ext cx="1943406" cy="12207437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 flipH="1">
              <a:off x="6096324" y="474205"/>
              <a:ext cx="5884792" cy="406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4. ĐỀ XUẤT / KHUYẾN NGHỊ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A28F52D2-C8B8-7A45-8209-562C59DA54E6}"/>
              </a:ext>
            </a:extLst>
          </p:cNvPr>
          <p:cNvGrpSpPr/>
          <p:nvPr/>
        </p:nvGrpSpPr>
        <p:grpSpPr>
          <a:xfrm>
            <a:off x="1674349" y="2201813"/>
            <a:ext cx="2846791" cy="370812"/>
            <a:chOff x="1678596" y="2707899"/>
            <a:chExt cx="2846791" cy="370812"/>
          </a:xfrm>
        </p:grpSpPr>
        <p:sp>
          <p:nvSpPr>
            <p:cNvPr id="15" name="Rounded Rectangle 14">
              <a:extLst>
                <a:ext uri="{FF2B5EF4-FFF2-40B4-BE49-F238E27FC236}">
                  <a16:creationId xmlns="" xmlns:a16="http://schemas.microsoft.com/office/drawing/2014/main" id="{FA3E41B0-B525-AF41-BD11-82241778AAD1}"/>
                </a:ext>
              </a:extLst>
            </p:cNvPr>
            <p:cNvSpPr/>
            <p:nvPr/>
          </p:nvSpPr>
          <p:spPr>
            <a:xfrm>
              <a:off x="1678596" y="2707899"/>
              <a:ext cx="2846791" cy="370812"/>
            </a:xfrm>
            <a:prstGeom prst="roundRect">
              <a:avLst/>
            </a:prstGeom>
            <a:solidFill>
              <a:srgbClr val="382B8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DA9A804-A2C7-FA4F-9FC4-383CEE4EC1B2}"/>
                </a:ext>
              </a:extLst>
            </p:cNvPr>
            <p:cNvSpPr txBox="1"/>
            <p:nvPr/>
          </p:nvSpPr>
          <p:spPr>
            <a:xfrm>
              <a:off x="2485017" y="2709379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Mục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đích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6A35990B-1B11-5249-9614-3852D283E26F}"/>
              </a:ext>
            </a:extLst>
          </p:cNvPr>
          <p:cNvGrpSpPr/>
          <p:nvPr/>
        </p:nvGrpSpPr>
        <p:grpSpPr>
          <a:xfrm>
            <a:off x="7356805" y="2170066"/>
            <a:ext cx="3060410" cy="364374"/>
            <a:chOff x="7060476" y="2730736"/>
            <a:chExt cx="2846791" cy="396494"/>
          </a:xfrm>
        </p:grpSpPr>
        <p:sp>
          <p:nvSpPr>
            <p:cNvPr id="21" name="Rounded Rectangle 20">
              <a:extLst>
                <a:ext uri="{FF2B5EF4-FFF2-40B4-BE49-F238E27FC236}">
                  <a16:creationId xmlns="" xmlns:a16="http://schemas.microsoft.com/office/drawing/2014/main" id="{CCC7774E-CFB7-F74D-8B54-9AFB96A3BD1F}"/>
                </a:ext>
              </a:extLst>
            </p:cNvPr>
            <p:cNvSpPr/>
            <p:nvPr/>
          </p:nvSpPr>
          <p:spPr>
            <a:xfrm>
              <a:off x="7060476" y="2756418"/>
              <a:ext cx="2846791" cy="370812"/>
            </a:xfrm>
            <a:prstGeom prst="roundRect">
              <a:avLst/>
            </a:prstGeom>
            <a:solidFill>
              <a:srgbClr val="EF883A"/>
            </a:solidFill>
            <a:ln w="28575">
              <a:solidFill>
                <a:srgbClr val="EF88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2D14340-6D95-C244-A6C4-28C7BEC5709D}"/>
                </a:ext>
              </a:extLst>
            </p:cNvPr>
            <p:cNvSpPr txBox="1"/>
            <p:nvPr/>
          </p:nvSpPr>
          <p:spPr>
            <a:xfrm>
              <a:off x="7555845" y="2730736"/>
              <a:ext cx="1920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Hoạt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động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đề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xuất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F160B486-99AA-1B47-83D0-DF1297F42DA5}"/>
              </a:ext>
            </a:extLst>
          </p:cNvPr>
          <p:cNvGrpSpPr/>
          <p:nvPr/>
        </p:nvGrpSpPr>
        <p:grpSpPr>
          <a:xfrm>
            <a:off x="278166" y="2742981"/>
            <a:ext cx="5288009" cy="3496034"/>
            <a:chOff x="343055" y="3457528"/>
            <a:chExt cx="5288009" cy="3496034"/>
          </a:xfrm>
        </p:grpSpPr>
        <p:sp>
          <p:nvSpPr>
            <p:cNvPr id="22" name="Rounded Rectangle 21">
              <a:extLst>
                <a:ext uri="{FF2B5EF4-FFF2-40B4-BE49-F238E27FC236}">
                  <a16:creationId xmlns="" xmlns:a16="http://schemas.microsoft.com/office/drawing/2014/main" id="{E040DCC3-CCC7-F446-9C23-EF5FEA9CAC42}"/>
                </a:ext>
              </a:extLst>
            </p:cNvPr>
            <p:cNvSpPr/>
            <p:nvPr/>
          </p:nvSpPr>
          <p:spPr>
            <a:xfrm>
              <a:off x="343055" y="3457528"/>
              <a:ext cx="5288009" cy="3496034"/>
            </a:xfrm>
            <a:prstGeom prst="roundRect">
              <a:avLst/>
            </a:prstGeom>
            <a:noFill/>
            <a:ln w="28575">
              <a:solidFill>
                <a:srgbClr val="382B83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7B79DDBE-0F06-8E44-A5EA-4D29EB449699}"/>
                </a:ext>
              </a:extLst>
            </p:cNvPr>
            <p:cNvSpPr txBox="1"/>
            <p:nvPr/>
          </p:nvSpPr>
          <p:spPr>
            <a:xfrm>
              <a:off x="435648" y="3644708"/>
              <a:ext cx="5068091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spc="75" dirty="0" err="1">
                  <a:solidFill>
                    <a:srgbClr val="382B83"/>
                  </a:solidFill>
                </a:rPr>
                <a:t>Đặt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bình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đẳng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giới</a:t>
              </a:r>
              <a:r>
                <a:rPr lang="en-AU" sz="1600" spc="75" dirty="0">
                  <a:solidFill>
                    <a:srgbClr val="382B83"/>
                  </a:solidFill>
                </a:rPr>
                <a:t>,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cân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bằng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thành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phần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giới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và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mục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tiêu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giữ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chân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nhân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tài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là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một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phần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của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các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mục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tiêu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thực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hiện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của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các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nhà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lãnh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đạo</a:t>
              </a:r>
              <a:endParaRPr lang="en-AU" sz="1600" spc="75" dirty="0">
                <a:solidFill>
                  <a:srgbClr val="382B83"/>
                </a:solidFill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spc="75" dirty="0" err="1">
                  <a:solidFill>
                    <a:srgbClr val="382B83"/>
                  </a:solidFill>
                </a:rPr>
                <a:t>Cung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cấp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một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cách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thực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hiện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giám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sát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sự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dịch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chuyển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của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nhân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viên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và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phân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tích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dữ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liệu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theo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giới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tính</a:t>
              </a:r>
              <a:endParaRPr lang="en-US" sz="1600" spc="75" dirty="0">
                <a:solidFill>
                  <a:srgbClr val="382B83"/>
                </a:solidFill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spc="75" dirty="0" err="1">
                  <a:solidFill>
                    <a:srgbClr val="382B83"/>
                  </a:solidFill>
                </a:rPr>
                <a:t>Cung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cấp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một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cái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nhìn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sâu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hơn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để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giải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thích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tỉ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lệ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phụ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nữ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ở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cấp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điều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hành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thấp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err="1">
                  <a:solidFill>
                    <a:srgbClr val="382B83"/>
                  </a:solidFill>
                </a:rPr>
                <a:t>tại</a:t>
              </a:r>
              <a:r>
                <a:rPr lang="en-AU" sz="1600" spc="75">
                  <a:solidFill>
                    <a:srgbClr val="382B83"/>
                  </a:solidFill>
                </a:rPr>
                <a:t> </a:t>
              </a:r>
              <a:r>
                <a:rPr lang="en-AU" sz="1600" spc="75" smtClean="0">
                  <a:solidFill>
                    <a:srgbClr val="382B83"/>
                  </a:solidFill>
                </a:rPr>
                <a:t>${comName}</a:t>
              </a:r>
              <a:endParaRPr lang="en-US" sz="1600" spc="75" dirty="0">
                <a:solidFill>
                  <a:srgbClr val="382B83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rgbClr val="382B83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53C2A71-993B-3C4C-A809-D4B4635CE465}"/>
              </a:ext>
            </a:extLst>
          </p:cNvPr>
          <p:cNvGrpSpPr/>
          <p:nvPr/>
        </p:nvGrpSpPr>
        <p:grpSpPr>
          <a:xfrm>
            <a:off x="5681922" y="2638808"/>
            <a:ext cx="6425198" cy="4039783"/>
            <a:chOff x="5681922" y="2638808"/>
            <a:chExt cx="6425198" cy="4039783"/>
          </a:xfrm>
        </p:grpSpPr>
        <p:sp>
          <p:nvSpPr>
            <p:cNvPr id="27" name="Rounded Rectangle 26">
              <a:extLst>
                <a:ext uri="{FF2B5EF4-FFF2-40B4-BE49-F238E27FC236}">
                  <a16:creationId xmlns="" xmlns:a16="http://schemas.microsoft.com/office/drawing/2014/main" id="{6801EEAE-6350-E341-88E9-6370069ED594}"/>
                </a:ext>
              </a:extLst>
            </p:cNvPr>
            <p:cNvSpPr/>
            <p:nvPr/>
          </p:nvSpPr>
          <p:spPr>
            <a:xfrm>
              <a:off x="5681922" y="2638808"/>
              <a:ext cx="6425198" cy="4039783"/>
            </a:xfrm>
            <a:prstGeom prst="roundRect">
              <a:avLst/>
            </a:prstGeom>
            <a:noFill/>
            <a:ln w="28575">
              <a:solidFill>
                <a:srgbClr val="EF883A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E61C39C0-7425-9144-8EC0-D98C763FA4B2}"/>
                </a:ext>
              </a:extLst>
            </p:cNvPr>
            <p:cNvSpPr txBox="1"/>
            <p:nvPr/>
          </p:nvSpPr>
          <p:spPr>
            <a:xfrm>
              <a:off x="5774146" y="2741167"/>
              <a:ext cx="6099411" cy="3747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marR="0" lvl="0" indent="-34290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AU" sz="1600" spc="75" dirty="0" err="1">
                  <a:solidFill>
                    <a:srgbClr val="382B83"/>
                  </a:solidFill>
                </a:rPr>
                <a:t>Thực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hiện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khảo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sát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nhân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viên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hoặc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phỏng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vấn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sâu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với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những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người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chủ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chốt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để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hiểu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rõ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hơn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tại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sao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US" sz="1600" dirty="0" err="1">
                  <a:solidFill>
                    <a:srgbClr val="382B83"/>
                  </a:solidFill>
                </a:rPr>
                <a:t>tỉ</a:t>
              </a:r>
              <a:r>
                <a:rPr lang="en-US" sz="1600" dirty="0">
                  <a:solidFill>
                    <a:srgbClr val="382B83"/>
                  </a:solidFill>
                </a:rPr>
                <a:t> </a:t>
              </a:r>
              <a:r>
                <a:rPr lang="en-US" sz="1600" dirty="0" err="1">
                  <a:solidFill>
                    <a:srgbClr val="382B83"/>
                  </a:solidFill>
                </a:rPr>
                <a:t>lệ</a:t>
              </a:r>
              <a:r>
                <a:rPr lang="en-US" sz="1600" dirty="0">
                  <a:solidFill>
                    <a:srgbClr val="382B83"/>
                  </a:solidFill>
                </a:rPr>
                <a:t> </a:t>
              </a:r>
              <a:r>
                <a:rPr lang="en-US" sz="1600" dirty="0" err="1">
                  <a:solidFill>
                    <a:srgbClr val="382B83"/>
                  </a:solidFill>
                </a:rPr>
                <a:t>phụ</a:t>
              </a:r>
              <a:r>
                <a:rPr lang="en-US" sz="1600" dirty="0">
                  <a:solidFill>
                    <a:srgbClr val="382B83"/>
                  </a:solidFill>
                </a:rPr>
                <a:t> </a:t>
              </a:r>
              <a:r>
                <a:rPr lang="en-US" sz="1600" dirty="0" err="1">
                  <a:solidFill>
                    <a:srgbClr val="382B83"/>
                  </a:solidFill>
                </a:rPr>
                <a:t>nữ</a:t>
              </a:r>
              <a:r>
                <a:rPr lang="en-US" sz="1600" dirty="0">
                  <a:solidFill>
                    <a:srgbClr val="382B83"/>
                  </a:solidFill>
                </a:rPr>
                <a:t> </a:t>
              </a:r>
              <a:r>
                <a:rPr lang="en-US" sz="1600" dirty="0" err="1">
                  <a:solidFill>
                    <a:srgbClr val="382B83"/>
                  </a:solidFill>
                </a:rPr>
                <a:t>ở</a:t>
              </a:r>
              <a:r>
                <a:rPr lang="en-US" sz="1600" dirty="0">
                  <a:solidFill>
                    <a:srgbClr val="382B83"/>
                  </a:solidFill>
                </a:rPr>
                <a:t> </a:t>
              </a:r>
              <a:r>
                <a:rPr lang="en-US" sz="1600" dirty="0" err="1">
                  <a:solidFill>
                    <a:srgbClr val="382B83"/>
                  </a:solidFill>
                </a:rPr>
                <a:t>cấp</a:t>
              </a:r>
              <a:r>
                <a:rPr lang="en-US" sz="1600" dirty="0">
                  <a:solidFill>
                    <a:srgbClr val="382B83"/>
                  </a:solidFill>
                </a:rPr>
                <a:t> </a:t>
              </a:r>
              <a:r>
                <a:rPr lang="en-US" sz="1600" dirty="0" err="1">
                  <a:solidFill>
                    <a:srgbClr val="382B83"/>
                  </a:solidFill>
                </a:rPr>
                <a:t>điều</a:t>
              </a:r>
              <a:r>
                <a:rPr lang="en-US" sz="1600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hành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ở</a:t>
              </a:r>
              <a:r>
                <a:rPr lang="en-AU" sz="1600" spc="75" dirty="0">
                  <a:solidFill>
                    <a:srgbClr val="382B83"/>
                  </a:solidFill>
                </a:rPr>
                <a:t> SGF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lại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thấp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endParaRPr lang="en-US" sz="1600" dirty="0">
                <a:solidFill>
                  <a:srgbClr val="382B83"/>
                </a:solidFill>
              </a:endParaRPr>
            </a:p>
            <a:p>
              <a:pPr marL="342900" marR="0" lvl="0" indent="-34290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AU" sz="1600" spc="75" dirty="0" err="1">
                  <a:solidFill>
                    <a:srgbClr val="382B83"/>
                  </a:solidFill>
                </a:rPr>
                <a:t>Sử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dụng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công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cụ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tính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toán</a:t>
              </a:r>
              <a:r>
                <a:rPr lang="en-AU" sz="1600" b="1" spc="75" dirty="0">
                  <a:solidFill>
                    <a:srgbClr val="382B83"/>
                  </a:solidFill>
                </a:rPr>
                <a:t> chi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phí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thay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thế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nhân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viên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để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ước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tính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số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tiền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của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Sài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Gòn</a:t>
              </a:r>
              <a:r>
                <a:rPr lang="en-AU" sz="1600" spc="75" dirty="0">
                  <a:solidFill>
                    <a:srgbClr val="382B83"/>
                  </a:solidFill>
                </a:rPr>
                <a:t> Food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sẽ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phải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sử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dụng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trong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năm</a:t>
              </a:r>
              <a:r>
                <a:rPr lang="en-AU" sz="1600" spc="75" dirty="0">
                  <a:solidFill>
                    <a:srgbClr val="382B83"/>
                  </a:solidFill>
                </a:rPr>
                <a:t> 2019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nếu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họ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có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mức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thay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thế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nhân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viên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cao</a:t>
              </a:r>
              <a:r>
                <a:rPr lang="en-AU" sz="1600" spc="75" dirty="0">
                  <a:solidFill>
                    <a:srgbClr val="382B83"/>
                  </a:solidFill>
                </a:rPr>
                <a:t>.</a:t>
              </a:r>
              <a:endParaRPr lang="en-US" sz="1600" dirty="0">
                <a:solidFill>
                  <a:srgbClr val="382B83"/>
                </a:solidFill>
              </a:endParaRPr>
            </a:p>
            <a:p>
              <a:pPr marL="342900" marR="0" lvl="0" indent="-34290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AU" sz="1600" spc="75" dirty="0" err="1">
                  <a:solidFill>
                    <a:srgbClr val="382B83"/>
                  </a:solidFill>
                </a:rPr>
                <a:t>Khuyến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khích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sự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tham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gia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của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lãnh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đạo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>
                  <a:solidFill>
                    <a:srgbClr val="382B83"/>
                  </a:solidFill>
                </a:rPr>
                <a:t>SGF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để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tăng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sự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hài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lòng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và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tỷ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lệ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giữ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chân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nhân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viên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của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công</a:t>
              </a:r>
              <a:r>
                <a:rPr lang="en-AU" sz="1600" spc="75" dirty="0">
                  <a:solidFill>
                    <a:srgbClr val="382B83"/>
                  </a:solidFill>
                </a:rPr>
                <a:t> ty</a:t>
              </a:r>
              <a:endParaRPr lang="en-US" sz="1600" dirty="0">
                <a:solidFill>
                  <a:srgbClr val="382B83"/>
                </a:solidFill>
              </a:endParaRPr>
            </a:p>
            <a:p>
              <a:pPr marL="342900" marR="0" lvl="0" indent="-34290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AU" sz="1600" b="1" spc="75" dirty="0" err="1">
                  <a:solidFill>
                    <a:srgbClr val="382B83"/>
                  </a:solidFill>
                </a:rPr>
                <a:t>Phát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triển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hệ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thống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giám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sát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và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phân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tích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dữ</a:t>
              </a:r>
              <a:r>
                <a:rPr lang="en-AU" sz="1600" b="1" spc="75" dirty="0">
                  <a:solidFill>
                    <a:srgbClr val="382B83"/>
                  </a:solidFill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</a:rPr>
                <a:t>liệu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về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chuyển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dịch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của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nhân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viên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theo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giới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tính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và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Cấp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độ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trách</a:t>
              </a:r>
              <a:r>
                <a:rPr lang="en-AU" sz="1600" spc="75" dirty="0">
                  <a:solidFill>
                    <a:srgbClr val="382B83"/>
                  </a:solidFill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</a:rPr>
                <a:t>nhiệm</a:t>
              </a:r>
              <a:endParaRPr lang="en-US" sz="1600" dirty="0">
                <a:solidFill>
                  <a:srgbClr val="382B8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93675A52-A753-EF48-A9A2-A8F341919D06}"/>
              </a:ext>
            </a:extLst>
          </p:cNvPr>
          <p:cNvGrpSpPr/>
          <p:nvPr/>
        </p:nvGrpSpPr>
        <p:grpSpPr>
          <a:xfrm>
            <a:off x="203257" y="1256714"/>
            <a:ext cx="5804763" cy="748619"/>
            <a:chOff x="240603" y="1741248"/>
            <a:chExt cx="5628157" cy="807720"/>
          </a:xfrm>
        </p:grpSpPr>
        <p:sp>
          <p:nvSpPr>
            <p:cNvPr id="25" name="Chevron 24">
              <a:extLst>
                <a:ext uri="{FF2B5EF4-FFF2-40B4-BE49-F238E27FC236}">
                  <a16:creationId xmlns="" xmlns:a16="http://schemas.microsoft.com/office/drawing/2014/main" id="{B09A56CC-71BA-0040-9AAE-7757604DAD63}"/>
                </a:ext>
              </a:extLst>
            </p:cNvPr>
            <p:cNvSpPr/>
            <p:nvPr/>
          </p:nvSpPr>
          <p:spPr>
            <a:xfrm>
              <a:off x="1004704" y="1764081"/>
              <a:ext cx="4864056" cy="764600"/>
            </a:xfrm>
            <a:prstGeom prst="chevron">
              <a:avLst/>
            </a:prstGeom>
            <a:noFill/>
            <a:ln w="38100">
              <a:solidFill>
                <a:srgbClr val="EF88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0812B541-3E22-8743-BD0E-6B327E907D3E}"/>
                </a:ext>
              </a:extLst>
            </p:cNvPr>
            <p:cNvSpPr txBox="1"/>
            <p:nvPr/>
          </p:nvSpPr>
          <p:spPr>
            <a:xfrm>
              <a:off x="1359823" y="1821006"/>
              <a:ext cx="4282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spc="75" dirty="0" err="1">
                  <a:solidFill>
                    <a:srgbClr val="382B83"/>
                  </a:solidFill>
                </a:rPr>
                <a:t>Lĩnh</a:t>
              </a:r>
              <a:r>
                <a:rPr lang="en-AU" b="1" spc="75" dirty="0">
                  <a:solidFill>
                    <a:srgbClr val="382B83"/>
                  </a:solidFill>
                </a:rPr>
                <a:t> </a:t>
              </a:r>
              <a:r>
                <a:rPr lang="en-AU" b="1" spc="75" dirty="0" err="1">
                  <a:solidFill>
                    <a:srgbClr val="382B83"/>
                  </a:solidFill>
                </a:rPr>
                <a:t>vực</a:t>
              </a:r>
              <a:r>
                <a:rPr lang="en-AU" b="1" spc="75" dirty="0">
                  <a:solidFill>
                    <a:srgbClr val="382B83"/>
                  </a:solidFill>
                </a:rPr>
                <a:t> </a:t>
              </a:r>
              <a:r>
                <a:rPr lang="en-AU" b="1" spc="75" dirty="0" err="1">
                  <a:solidFill>
                    <a:srgbClr val="382B83"/>
                  </a:solidFill>
                </a:rPr>
                <a:t>trọng</a:t>
              </a:r>
              <a:r>
                <a:rPr lang="en-AU" b="1" spc="75" dirty="0">
                  <a:solidFill>
                    <a:srgbClr val="382B83"/>
                  </a:solidFill>
                </a:rPr>
                <a:t> </a:t>
              </a:r>
              <a:r>
                <a:rPr lang="en-AU" b="1" spc="75" dirty="0" err="1">
                  <a:solidFill>
                    <a:srgbClr val="382B83"/>
                  </a:solidFill>
                </a:rPr>
                <a:t>điểm</a:t>
              </a:r>
              <a:endParaRPr lang="en-AU" b="1" spc="75" dirty="0">
                <a:solidFill>
                  <a:srgbClr val="382B83"/>
                </a:solidFill>
              </a:endParaRPr>
            </a:p>
            <a:p>
              <a:r>
                <a:rPr lang="en-AU" b="1" spc="75" dirty="0">
                  <a:solidFill>
                    <a:srgbClr val="382B83"/>
                  </a:solidFill>
                </a:rPr>
                <a:t>FA-4 </a:t>
              </a:r>
              <a:r>
                <a:rPr lang="en-AU" b="1" spc="75" dirty="0" err="1">
                  <a:solidFill>
                    <a:srgbClr val="382B83"/>
                  </a:solidFill>
                </a:rPr>
                <a:t>Lực</a:t>
              </a:r>
              <a:r>
                <a:rPr lang="en-AU" b="1" spc="75" dirty="0">
                  <a:solidFill>
                    <a:srgbClr val="382B83"/>
                  </a:solidFill>
                </a:rPr>
                <a:t> </a:t>
              </a:r>
              <a:r>
                <a:rPr lang="en-AU" b="1" spc="75" dirty="0" err="1">
                  <a:solidFill>
                    <a:srgbClr val="382B83"/>
                  </a:solidFill>
                </a:rPr>
                <a:t>lượng</a:t>
              </a:r>
              <a:r>
                <a:rPr lang="en-AU" b="1" spc="75" dirty="0">
                  <a:solidFill>
                    <a:srgbClr val="382B83"/>
                  </a:solidFill>
                </a:rPr>
                <a:t> lao </a:t>
              </a:r>
              <a:r>
                <a:rPr lang="en-AU" b="1" spc="75" dirty="0" err="1">
                  <a:solidFill>
                    <a:srgbClr val="382B83"/>
                  </a:solidFill>
                </a:rPr>
                <a:t>động</a:t>
              </a:r>
              <a:r>
                <a:rPr lang="en-AU" b="1" spc="75" dirty="0">
                  <a:solidFill>
                    <a:srgbClr val="382B83"/>
                  </a:solidFill>
                </a:rPr>
                <a:t> </a:t>
              </a:r>
              <a:r>
                <a:rPr lang="en-AU" b="1" spc="75" dirty="0" err="1">
                  <a:solidFill>
                    <a:srgbClr val="382B83"/>
                  </a:solidFill>
                </a:rPr>
                <a:t>cân</a:t>
              </a:r>
              <a:r>
                <a:rPr lang="en-AU" b="1" spc="75" dirty="0">
                  <a:solidFill>
                    <a:srgbClr val="382B83"/>
                  </a:solidFill>
                </a:rPr>
                <a:t> </a:t>
              </a:r>
              <a:r>
                <a:rPr lang="en-AU" b="1" spc="75" dirty="0" err="1">
                  <a:solidFill>
                    <a:srgbClr val="382B83"/>
                  </a:solidFill>
                </a:rPr>
                <a:t>bằng</a:t>
              </a:r>
              <a:r>
                <a:rPr lang="en-AU" b="1" spc="75" dirty="0">
                  <a:solidFill>
                    <a:srgbClr val="382B83"/>
                  </a:solidFill>
                </a:rPr>
                <a:t> </a:t>
              </a:r>
              <a:r>
                <a:rPr lang="en-AU" b="1" spc="75" dirty="0" err="1">
                  <a:solidFill>
                    <a:srgbClr val="382B83"/>
                  </a:solidFill>
                </a:rPr>
                <a:t>giới</a:t>
              </a:r>
              <a:endParaRPr lang="en-US" b="1" spc="75" dirty="0">
                <a:solidFill>
                  <a:srgbClr val="382B8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="" xmlns:a16="http://schemas.microsoft.com/office/drawing/2014/main" id="{F991A98F-A89A-EA48-B378-24D34F9D2B89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03" y="1741248"/>
              <a:ext cx="807720" cy="8077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371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5" y="-33174"/>
            <a:ext cx="4920699" cy="6891174"/>
          </a:xfrm>
        </p:spPr>
      </p:pic>
      <p:sp>
        <p:nvSpPr>
          <p:cNvPr id="12" name="Rectangle 11"/>
          <p:cNvSpPr/>
          <p:nvPr/>
        </p:nvSpPr>
        <p:spPr>
          <a:xfrm>
            <a:off x="574536" y="3041445"/>
            <a:ext cx="19087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 DUNG CHÍNH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6906DF14-8801-334D-BA27-61B972F7DE24}"/>
              </a:ext>
            </a:extLst>
          </p:cNvPr>
          <p:cNvGrpSpPr/>
          <p:nvPr/>
        </p:nvGrpSpPr>
        <p:grpSpPr>
          <a:xfrm>
            <a:off x="4779265" y="1374536"/>
            <a:ext cx="2244623" cy="1140272"/>
            <a:chOff x="4626077" y="625028"/>
            <a:chExt cx="2244623" cy="1140272"/>
          </a:xfrm>
        </p:grpSpPr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67D96805-7790-AD4F-835D-A403B6278FF2}"/>
                </a:ext>
              </a:extLst>
            </p:cNvPr>
            <p:cNvSpPr txBox="1"/>
            <p:nvPr/>
          </p:nvSpPr>
          <p:spPr>
            <a:xfrm>
              <a:off x="4626077" y="625028"/>
              <a:ext cx="2244623" cy="1140272"/>
            </a:xfrm>
            <a:prstGeom prst="rect">
              <a:avLst/>
            </a:prstGeom>
            <a:noFill/>
            <a:ln w="28575">
              <a:solidFill>
                <a:srgbClr val="EF883A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893455BF-0A9A-D146-9437-033902733642}"/>
                </a:ext>
              </a:extLst>
            </p:cNvPr>
            <p:cNvSpPr txBox="1"/>
            <p:nvPr/>
          </p:nvSpPr>
          <p:spPr>
            <a:xfrm>
              <a:off x="4676877" y="688528"/>
              <a:ext cx="2149031" cy="1015663"/>
            </a:xfrm>
            <a:prstGeom prst="rect">
              <a:avLst/>
            </a:prstGeom>
            <a:noFill/>
            <a:ln>
              <a:solidFill>
                <a:srgbClr val="EF883A"/>
              </a:solidFill>
              <a:prstDash val="lg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382B83"/>
                  </a:solidFill>
                </a:rPr>
                <a:t>1. GIỚI THIỆU VÀ TÓM TẮT KẾT QUẢ ĐÁNH GIÁ CHÍNH</a:t>
              </a:r>
              <a:endParaRPr lang="en-US" sz="2000" dirty="0">
                <a:solidFill>
                  <a:srgbClr val="382B83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22B35AA-EC00-A145-804C-51B8F486B55E}"/>
              </a:ext>
            </a:extLst>
          </p:cNvPr>
          <p:cNvGrpSpPr/>
          <p:nvPr/>
        </p:nvGrpSpPr>
        <p:grpSpPr>
          <a:xfrm>
            <a:off x="8448804" y="1374536"/>
            <a:ext cx="2244623" cy="1140272"/>
            <a:chOff x="8295616" y="625028"/>
            <a:chExt cx="2244623" cy="1140272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024B591-1B1F-5549-A54A-BC80BEB625E3}"/>
                </a:ext>
              </a:extLst>
            </p:cNvPr>
            <p:cNvSpPr txBox="1"/>
            <p:nvPr/>
          </p:nvSpPr>
          <p:spPr>
            <a:xfrm>
              <a:off x="8295616" y="625028"/>
              <a:ext cx="2244623" cy="1140272"/>
            </a:xfrm>
            <a:prstGeom prst="rect">
              <a:avLst/>
            </a:prstGeom>
            <a:noFill/>
            <a:ln w="28575">
              <a:solidFill>
                <a:srgbClr val="EF883A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7ED6CCE9-8DD9-2A42-8F3D-A1C2E7848064}"/>
                </a:ext>
              </a:extLst>
            </p:cNvPr>
            <p:cNvSpPr txBox="1"/>
            <p:nvPr/>
          </p:nvSpPr>
          <p:spPr>
            <a:xfrm>
              <a:off x="8363953" y="686297"/>
              <a:ext cx="2090140" cy="1015663"/>
            </a:xfrm>
            <a:prstGeom prst="rect">
              <a:avLst/>
            </a:prstGeom>
            <a:noFill/>
            <a:ln>
              <a:solidFill>
                <a:srgbClr val="EF883A"/>
              </a:solidFill>
              <a:prstDash val="lgDashDot"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382B83"/>
                  </a:solidFill>
                </a:rPr>
                <a:t>2. PHÂN TÍCH </a:t>
              </a:r>
            </a:p>
            <a:p>
              <a:pPr lvl="0" algn="ctr"/>
              <a:r>
                <a:rPr lang="en-US" sz="2000" b="1" dirty="0">
                  <a:solidFill>
                    <a:srgbClr val="382B83"/>
                  </a:solidFill>
                </a:rPr>
                <a:t>DỮ LIỆU NGUỒN NHÂN LỰC</a:t>
              </a:r>
              <a:endParaRPr lang="en-US" sz="2000" dirty="0">
                <a:solidFill>
                  <a:srgbClr val="382B83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569C9123-FE05-2049-AB3C-F938392DA755}"/>
              </a:ext>
            </a:extLst>
          </p:cNvPr>
          <p:cNvGrpSpPr/>
          <p:nvPr/>
        </p:nvGrpSpPr>
        <p:grpSpPr>
          <a:xfrm>
            <a:off x="4964118" y="4196227"/>
            <a:ext cx="1814238" cy="920220"/>
            <a:chOff x="4810930" y="3446719"/>
            <a:chExt cx="1814238" cy="920220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65EB06E4-7E7A-F546-9467-5D332640F162}"/>
                </a:ext>
              </a:extLst>
            </p:cNvPr>
            <p:cNvSpPr txBox="1"/>
            <p:nvPr/>
          </p:nvSpPr>
          <p:spPr>
            <a:xfrm>
              <a:off x="4810930" y="3446719"/>
              <a:ext cx="1814238" cy="920220"/>
            </a:xfrm>
            <a:prstGeom prst="rect">
              <a:avLst/>
            </a:prstGeom>
            <a:noFill/>
            <a:ln w="28575">
              <a:solidFill>
                <a:srgbClr val="EF883A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FDCCBD2A-424E-434E-B0C6-4E10D3F890A4}"/>
                </a:ext>
              </a:extLst>
            </p:cNvPr>
            <p:cNvSpPr txBox="1"/>
            <p:nvPr/>
          </p:nvSpPr>
          <p:spPr>
            <a:xfrm>
              <a:off x="4877249" y="3540868"/>
              <a:ext cx="1686975" cy="707886"/>
            </a:xfrm>
            <a:prstGeom prst="rect">
              <a:avLst/>
            </a:prstGeom>
            <a:noFill/>
            <a:ln>
              <a:solidFill>
                <a:srgbClr val="EF883A"/>
              </a:solidFill>
              <a:prstDash val="lgDashDot"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000" b="1" dirty="0">
                  <a:solidFill>
                    <a:srgbClr val="382B83"/>
                  </a:solidFill>
                </a:rPr>
                <a:t>4. ĐỀ XUẤT/ KHUYẾN NGHỊ</a:t>
              </a:r>
              <a:r>
                <a:rPr lang="en-US" sz="1200" b="1" dirty="0">
                  <a:solidFill>
                    <a:srgbClr val="382B83"/>
                  </a:solidFill>
                </a:rPr>
                <a:t> </a:t>
              </a:r>
              <a:endParaRPr lang="en-US" sz="1200" dirty="0">
                <a:solidFill>
                  <a:srgbClr val="382B83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99A512A-D76C-494F-9B28-C6C60A730550}"/>
              </a:ext>
            </a:extLst>
          </p:cNvPr>
          <p:cNvGrpSpPr/>
          <p:nvPr/>
        </p:nvGrpSpPr>
        <p:grpSpPr>
          <a:xfrm>
            <a:off x="8289280" y="4060824"/>
            <a:ext cx="2555201" cy="1184412"/>
            <a:chOff x="8136092" y="3311316"/>
            <a:chExt cx="2555201" cy="1184412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7BF014C2-4964-564F-9C56-50207F374E28}"/>
                </a:ext>
              </a:extLst>
            </p:cNvPr>
            <p:cNvSpPr txBox="1"/>
            <p:nvPr/>
          </p:nvSpPr>
          <p:spPr>
            <a:xfrm>
              <a:off x="8136092" y="3311316"/>
              <a:ext cx="2555201" cy="1184412"/>
            </a:xfrm>
            <a:prstGeom prst="rect">
              <a:avLst/>
            </a:prstGeom>
            <a:noFill/>
            <a:ln w="28575">
              <a:solidFill>
                <a:srgbClr val="EF883A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404A971C-3309-3442-B086-387786AD4A5C}"/>
                </a:ext>
              </a:extLst>
            </p:cNvPr>
            <p:cNvSpPr txBox="1"/>
            <p:nvPr/>
          </p:nvSpPr>
          <p:spPr>
            <a:xfrm>
              <a:off x="8218512" y="3402417"/>
              <a:ext cx="2387551" cy="1000359"/>
            </a:xfrm>
            <a:prstGeom prst="rect">
              <a:avLst/>
            </a:prstGeom>
            <a:noFill/>
            <a:ln>
              <a:solidFill>
                <a:srgbClr val="EF883A"/>
              </a:solidFill>
              <a:prstDash val="lgDashDot"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900" b="1" dirty="0">
                  <a:solidFill>
                    <a:srgbClr val="382B83"/>
                  </a:solidFill>
                </a:rPr>
                <a:t>3. KẾT QUẢ ĐÁNH GIÁ VÀ NHỮNG LĨNH VỰC CẦN CẢI THIỆN</a:t>
              </a:r>
              <a:endParaRPr lang="en-US" sz="1900" dirty="0">
                <a:solidFill>
                  <a:srgbClr val="382B83"/>
                </a:solidFill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37794AC5-FD8F-C14A-B67C-6803FDA311DA}"/>
              </a:ext>
            </a:extLst>
          </p:cNvPr>
          <p:cNvCxnSpPr>
            <a:cxnSpLocks/>
          </p:cNvCxnSpPr>
          <p:nvPr/>
        </p:nvCxnSpPr>
        <p:spPr>
          <a:xfrm>
            <a:off x="7208820" y="1944672"/>
            <a:ext cx="1071910" cy="0"/>
          </a:xfrm>
          <a:prstGeom prst="straightConnector1">
            <a:avLst/>
          </a:prstGeom>
          <a:ln w="19050">
            <a:solidFill>
              <a:srgbClr val="EF88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FEF2F862-378B-9946-B92F-0A691E7A6DFD}"/>
              </a:ext>
            </a:extLst>
          </p:cNvPr>
          <p:cNvCxnSpPr>
            <a:cxnSpLocks/>
          </p:cNvCxnSpPr>
          <p:nvPr/>
        </p:nvCxnSpPr>
        <p:spPr>
          <a:xfrm>
            <a:off x="9539877" y="2637762"/>
            <a:ext cx="0" cy="1292268"/>
          </a:xfrm>
          <a:prstGeom prst="straightConnector1">
            <a:avLst/>
          </a:prstGeom>
          <a:ln w="19050">
            <a:solidFill>
              <a:srgbClr val="EF88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B0770227-1E0A-F246-847E-06EAB621563F}"/>
              </a:ext>
            </a:extLst>
          </p:cNvPr>
          <p:cNvCxnSpPr>
            <a:cxnSpLocks/>
          </p:cNvCxnSpPr>
          <p:nvPr/>
        </p:nvCxnSpPr>
        <p:spPr>
          <a:xfrm flipH="1">
            <a:off x="6861358" y="4682399"/>
            <a:ext cx="1338550" cy="0"/>
          </a:xfrm>
          <a:prstGeom prst="straightConnector1">
            <a:avLst/>
          </a:prstGeom>
          <a:ln w="19050">
            <a:solidFill>
              <a:srgbClr val="EF88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F55C555B-0EF8-9741-BF46-73AC4C7E9046}"/>
              </a:ext>
            </a:extLst>
          </p:cNvPr>
          <p:cNvCxnSpPr>
            <a:cxnSpLocks/>
          </p:cNvCxnSpPr>
          <p:nvPr/>
        </p:nvCxnSpPr>
        <p:spPr>
          <a:xfrm flipV="1">
            <a:off x="5871237" y="2656050"/>
            <a:ext cx="0" cy="1423062"/>
          </a:xfrm>
          <a:prstGeom prst="straightConnector1">
            <a:avLst/>
          </a:prstGeom>
          <a:ln w="19050">
            <a:solidFill>
              <a:srgbClr val="EF88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92727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8EAF884F-98BD-D645-9B20-D072CB8B2DD8}"/>
              </a:ext>
            </a:extLst>
          </p:cNvPr>
          <p:cNvGrpSpPr/>
          <p:nvPr/>
        </p:nvGrpSpPr>
        <p:grpSpPr>
          <a:xfrm>
            <a:off x="-3861" y="-91455"/>
            <a:ext cx="12207437" cy="1688761"/>
            <a:chOff x="-3861" y="-91455"/>
            <a:chExt cx="12207437" cy="1943406"/>
          </a:xfrm>
        </p:grpSpPr>
        <p:pic>
          <p:nvPicPr>
            <p:cNvPr id="13" name="Content Placeholder 6">
              <a:extLst>
                <a:ext uri="{FF2B5EF4-FFF2-40B4-BE49-F238E27FC236}">
                  <a16:creationId xmlns="" xmlns:a16="http://schemas.microsoft.com/office/drawing/2014/main" id="{10E6A524-09D5-9140-B77E-6E7E1D010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5128155" y="-5223471"/>
              <a:ext cx="1943406" cy="12207437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 flipH="1">
              <a:off x="6096324" y="474205"/>
              <a:ext cx="5884792" cy="406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4. ĐỀ XUẤT / KHUYẾN NGHỊ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A28F52D2-C8B8-7A45-8209-562C59DA54E6}"/>
              </a:ext>
            </a:extLst>
          </p:cNvPr>
          <p:cNvGrpSpPr/>
          <p:nvPr/>
        </p:nvGrpSpPr>
        <p:grpSpPr>
          <a:xfrm>
            <a:off x="1602949" y="2473374"/>
            <a:ext cx="2846791" cy="370812"/>
            <a:chOff x="1678596" y="2707899"/>
            <a:chExt cx="2846791" cy="370812"/>
          </a:xfrm>
        </p:grpSpPr>
        <p:sp>
          <p:nvSpPr>
            <p:cNvPr id="15" name="Rounded Rectangle 14">
              <a:extLst>
                <a:ext uri="{FF2B5EF4-FFF2-40B4-BE49-F238E27FC236}">
                  <a16:creationId xmlns="" xmlns:a16="http://schemas.microsoft.com/office/drawing/2014/main" id="{FA3E41B0-B525-AF41-BD11-82241778AAD1}"/>
                </a:ext>
              </a:extLst>
            </p:cNvPr>
            <p:cNvSpPr/>
            <p:nvPr/>
          </p:nvSpPr>
          <p:spPr>
            <a:xfrm>
              <a:off x="1678596" y="2707899"/>
              <a:ext cx="2846791" cy="370812"/>
            </a:xfrm>
            <a:prstGeom prst="roundRect">
              <a:avLst/>
            </a:prstGeom>
            <a:solidFill>
              <a:srgbClr val="382B8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DA9A804-A2C7-FA4F-9FC4-383CEE4EC1B2}"/>
                </a:ext>
              </a:extLst>
            </p:cNvPr>
            <p:cNvSpPr txBox="1"/>
            <p:nvPr/>
          </p:nvSpPr>
          <p:spPr>
            <a:xfrm>
              <a:off x="2485017" y="2709379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Mục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đích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6A35990B-1B11-5249-9614-3852D283E26F}"/>
              </a:ext>
            </a:extLst>
          </p:cNvPr>
          <p:cNvGrpSpPr/>
          <p:nvPr/>
        </p:nvGrpSpPr>
        <p:grpSpPr>
          <a:xfrm>
            <a:off x="7407815" y="2449773"/>
            <a:ext cx="3060410" cy="364374"/>
            <a:chOff x="7060476" y="2730736"/>
            <a:chExt cx="2846791" cy="396494"/>
          </a:xfrm>
        </p:grpSpPr>
        <p:sp>
          <p:nvSpPr>
            <p:cNvPr id="21" name="Rounded Rectangle 20">
              <a:extLst>
                <a:ext uri="{FF2B5EF4-FFF2-40B4-BE49-F238E27FC236}">
                  <a16:creationId xmlns="" xmlns:a16="http://schemas.microsoft.com/office/drawing/2014/main" id="{CCC7774E-CFB7-F74D-8B54-9AFB96A3BD1F}"/>
                </a:ext>
              </a:extLst>
            </p:cNvPr>
            <p:cNvSpPr/>
            <p:nvPr/>
          </p:nvSpPr>
          <p:spPr>
            <a:xfrm>
              <a:off x="7060476" y="2756418"/>
              <a:ext cx="2846791" cy="370812"/>
            </a:xfrm>
            <a:prstGeom prst="roundRect">
              <a:avLst/>
            </a:prstGeom>
            <a:solidFill>
              <a:srgbClr val="EF883A"/>
            </a:solidFill>
            <a:ln w="28575">
              <a:solidFill>
                <a:srgbClr val="EF88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2D14340-6D95-C244-A6C4-28C7BEC5709D}"/>
                </a:ext>
              </a:extLst>
            </p:cNvPr>
            <p:cNvSpPr txBox="1"/>
            <p:nvPr/>
          </p:nvSpPr>
          <p:spPr>
            <a:xfrm>
              <a:off x="7555845" y="2730736"/>
              <a:ext cx="1920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Hoạt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động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đề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xuất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F160B486-99AA-1B47-83D0-DF1297F42DA5}"/>
              </a:ext>
            </a:extLst>
          </p:cNvPr>
          <p:cNvGrpSpPr/>
          <p:nvPr/>
        </p:nvGrpSpPr>
        <p:grpSpPr>
          <a:xfrm>
            <a:off x="782850" y="3056664"/>
            <a:ext cx="4486990" cy="1612176"/>
            <a:chOff x="343055" y="3457528"/>
            <a:chExt cx="5288009" cy="5727478"/>
          </a:xfrm>
        </p:grpSpPr>
        <p:sp>
          <p:nvSpPr>
            <p:cNvPr id="22" name="Rounded Rectangle 21">
              <a:extLst>
                <a:ext uri="{FF2B5EF4-FFF2-40B4-BE49-F238E27FC236}">
                  <a16:creationId xmlns="" xmlns:a16="http://schemas.microsoft.com/office/drawing/2014/main" id="{E040DCC3-CCC7-F446-9C23-EF5FEA9CAC42}"/>
                </a:ext>
              </a:extLst>
            </p:cNvPr>
            <p:cNvSpPr/>
            <p:nvPr/>
          </p:nvSpPr>
          <p:spPr>
            <a:xfrm>
              <a:off x="343055" y="3457528"/>
              <a:ext cx="5288009" cy="4972233"/>
            </a:xfrm>
            <a:prstGeom prst="roundRect">
              <a:avLst/>
            </a:prstGeom>
            <a:noFill/>
            <a:ln w="28575">
              <a:solidFill>
                <a:srgbClr val="382B83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7B79DDBE-0F06-8E44-A5EA-4D29EB449699}"/>
                </a:ext>
              </a:extLst>
            </p:cNvPr>
            <p:cNvSpPr txBox="1"/>
            <p:nvPr/>
          </p:nvSpPr>
          <p:spPr>
            <a:xfrm>
              <a:off x="521837" y="3744105"/>
              <a:ext cx="4930446" cy="5440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Một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giải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pháp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chiến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lược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để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giải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quyết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sự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rơi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rụng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phụ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nữ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ở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cấp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quản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cấp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trung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trở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lên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600" spc="75" dirty="0">
                <a:solidFill>
                  <a:srgbClr val="382B8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rgbClr val="382B83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53C2A71-993B-3C4C-A809-D4B4635CE465}"/>
              </a:ext>
            </a:extLst>
          </p:cNvPr>
          <p:cNvGrpSpPr/>
          <p:nvPr/>
        </p:nvGrpSpPr>
        <p:grpSpPr>
          <a:xfrm>
            <a:off x="5848682" y="2987965"/>
            <a:ext cx="5672843" cy="3378112"/>
            <a:chOff x="5813022" y="2729586"/>
            <a:chExt cx="6425198" cy="4415509"/>
          </a:xfrm>
        </p:grpSpPr>
        <p:sp>
          <p:nvSpPr>
            <p:cNvPr id="27" name="Rounded Rectangle 26">
              <a:extLst>
                <a:ext uri="{FF2B5EF4-FFF2-40B4-BE49-F238E27FC236}">
                  <a16:creationId xmlns="" xmlns:a16="http://schemas.microsoft.com/office/drawing/2014/main" id="{6801EEAE-6350-E341-88E9-6370069ED594}"/>
                </a:ext>
              </a:extLst>
            </p:cNvPr>
            <p:cNvSpPr/>
            <p:nvPr/>
          </p:nvSpPr>
          <p:spPr>
            <a:xfrm>
              <a:off x="5813022" y="2729586"/>
              <a:ext cx="6425198" cy="4415509"/>
            </a:xfrm>
            <a:prstGeom prst="roundRect">
              <a:avLst/>
            </a:prstGeom>
            <a:noFill/>
            <a:ln w="28575">
              <a:solidFill>
                <a:srgbClr val="EF883A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E61C39C0-7425-9144-8EC0-D98C763FA4B2}"/>
                </a:ext>
              </a:extLst>
            </p:cNvPr>
            <p:cNvSpPr txBox="1"/>
            <p:nvPr/>
          </p:nvSpPr>
          <p:spPr>
            <a:xfrm>
              <a:off x="6032117" y="2951720"/>
              <a:ext cx="5951677" cy="3932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marR="0" lvl="0" indent="-34290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Đảm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bảo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khả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năng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tiếp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cận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bình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đẳng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tới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nhiệm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vụ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quan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trọng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phát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triển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sự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nghiệp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cho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nam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nữ</a:t>
              </a:r>
              <a:endParaRPr lang="en-US" sz="1600" spc="75" dirty="0">
                <a:solidFill>
                  <a:srgbClr val="382B8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0" indent="-34290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lập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chương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trợ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hỗ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trợ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năng</a:t>
              </a:r>
              <a:endParaRPr lang="en-US" sz="1600" spc="75" dirty="0">
                <a:solidFill>
                  <a:srgbClr val="382B8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0" indent="-34290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Đặt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mục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tiêu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cho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tính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ở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nhóm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năng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hàng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đầu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đảm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bảo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rằng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cả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nam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nữ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đều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đại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như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nhau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nhóm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năng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hàng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đầu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ở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mọi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cấp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trách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nhiệm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ty</a:t>
              </a:r>
              <a:endParaRPr lang="en-US" sz="1600" dirty="0">
                <a:solidFill>
                  <a:srgbClr val="382B8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Chevron 30">
            <a:extLst>
              <a:ext uri="{FF2B5EF4-FFF2-40B4-BE49-F238E27FC236}">
                <a16:creationId xmlns="" xmlns:a16="http://schemas.microsoft.com/office/drawing/2014/main" id="{182E5905-4B85-FE42-83E8-32CC007B2751}"/>
              </a:ext>
            </a:extLst>
          </p:cNvPr>
          <p:cNvSpPr/>
          <p:nvPr/>
        </p:nvSpPr>
        <p:spPr>
          <a:xfrm>
            <a:off x="1079185" y="1282259"/>
            <a:ext cx="5654596" cy="661781"/>
          </a:xfrm>
          <a:prstGeom prst="chevron">
            <a:avLst/>
          </a:prstGeom>
          <a:noFill/>
          <a:ln w="38100">
            <a:solidFill>
              <a:srgbClr val="EF88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2B83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862F0F9-E769-4D4F-9C20-922BB0327470}"/>
              </a:ext>
            </a:extLst>
          </p:cNvPr>
          <p:cNvSpPr txBox="1"/>
          <p:nvPr/>
        </p:nvSpPr>
        <p:spPr>
          <a:xfrm>
            <a:off x="1395803" y="1304460"/>
            <a:ext cx="5294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spc="75" dirty="0" err="1">
                <a:solidFill>
                  <a:srgbClr val="382B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Lĩnh</a:t>
            </a:r>
            <a:r>
              <a:rPr lang="en-AU" b="1" spc="75" dirty="0">
                <a:solidFill>
                  <a:srgbClr val="382B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b="1" spc="75" dirty="0" err="1">
                <a:solidFill>
                  <a:srgbClr val="382B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vực</a:t>
            </a:r>
            <a:r>
              <a:rPr lang="en-AU" b="1" spc="75" dirty="0">
                <a:solidFill>
                  <a:srgbClr val="382B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b="1" spc="75" dirty="0" err="1">
                <a:solidFill>
                  <a:srgbClr val="382B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r>
              <a:rPr lang="en-AU" b="1" spc="75" dirty="0">
                <a:solidFill>
                  <a:srgbClr val="382B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b="1" spc="75" dirty="0" err="1">
                <a:solidFill>
                  <a:srgbClr val="382B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endParaRPr lang="en-AU" b="1" spc="75" dirty="0">
              <a:solidFill>
                <a:srgbClr val="382B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b="1" spc="75" dirty="0">
                <a:solidFill>
                  <a:srgbClr val="382B8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FA-9</a:t>
            </a:r>
            <a:r>
              <a:rPr lang="en-US" b="1" spc="75" dirty="0">
                <a:solidFill>
                  <a:srgbClr val="382B8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AU" b="1" spc="75" dirty="0" err="1">
                <a:solidFill>
                  <a:srgbClr val="382B8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Quản</a:t>
            </a:r>
            <a:r>
              <a:rPr lang="en-AU" b="1" spc="75" dirty="0">
                <a:solidFill>
                  <a:srgbClr val="382B8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AU" b="1" spc="75" dirty="0" err="1">
                <a:solidFill>
                  <a:srgbClr val="382B8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lý</a:t>
            </a:r>
            <a:r>
              <a:rPr lang="en-AU" b="1" spc="75" dirty="0">
                <a:solidFill>
                  <a:srgbClr val="382B8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AU" b="1" spc="75" dirty="0" err="1">
                <a:solidFill>
                  <a:srgbClr val="382B8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tài</a:t>
            </a:r>
            <a:r>
              <a:rPr lang="en-AU" b="1" spc="75" dirty="0">
                <a:solidFill>
                  <a:srgbClr val="382B8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AU" b="1" spc="75" dirty="0" err="1">
                <a:solidFill>
                  <a:srgbClr val="382B8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năng</a:t>
            </a:r>
            <a:r>
              <a:rPr lang="en-AU" b="1" spc="75" dirty="0">
                <a:solidFill>
                  <a:srgbClr val="382B8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AU" b="1" spc="75" dirty="0" err="1">
                <a:solidFill>
                  <a:srgbClr val="382B8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</a:t>
            </a:r>
            <a:r>
              <a:rPr lang="en-AU" b="1" spc="75" dirty="0">
                <a:solidFill>
                  <a:srgbClr val="382B8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AU" b="1" spc="75" dirty="0" err="1">
                <a:solidFill>
                  <a:srgbClr val="382B8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lập</a:t>
            </a:r>
            <a:r>
              <a:rPr lang="en-AU" b="1" spc="75" dirty="0">
                <a:solidFill>
                  <a:srgbClr val="382B8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AU" b="1" spc="75" dirty="0" err="1">
                <a:solidFill>
                  <a:srgbClr val="382B8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kế</a:t>
            </a:r>
            <a:r>
              <a:rPr lang="en-AU" b="1" spc="75" dirty="0">
                <a:solidFill>
                  <a:srgbClr val="382B8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AU" b="1" spc="75" dirty="0" err="1">
                <a:solidFill>
                  <a:srgbClr val="382B8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hoạch</a:t>
            </a:r>
            <a:r>
              <a:rPr lang="en-AU" b="1" spc="75" dirty="0">
                <a:solidFill>
                  <a:srgbClr val="382B8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AU" b="1" spc="75" dirty="0" err="1">
                <a:solidFill>
                  <a:srgbClr val="382B8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kế</a:t>
            </a:r>
            <a:r>
              <a:rPr lang="en-AU" b="1" spc="75" dirty="0">
                <a:solidFill>
                  <a:srgbClr val="382B8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AU" b="1" spc="75" dirty="0" err="1">
                <a:solidFill>
                  <a:srgbClr val="382B8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nhiệm</a:t>
            </a:r>
            <a:r>
              <a:rPr lang="en-AU" b="1" spc="75" dirty="0">
                <a:solidFill>
                  <a:srgbClr val="382B8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b="1" dirty="0">
              <a:solidFill>
                <a:srgbClr val="382B83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884EDC5-4CE0-0444-9342-E7B00C8F1FD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41" y="1250069"/>
            <a:ext cx="801019" cy="754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44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8EAF884F-98BD-D645-9B20-D072CB8B2DD8}"/>
              </a:ext>
            </a:extLst>
          </p:cNvPr>
          <p:cNvGrpSpPr/>
          <p:nvPr/>
        </p:nvGrpSpPr>
        <p:grpSpPr>
          <a:xfrm>
            <a:off x="-3861" y="-91455"/>
            <a:ext cx="12207437" cy="1688761"/>
            <a:chOff x="-3861" y="-91455"/>
            <a:chExt cx="12207437" cy="1943406"/>
          </a:xfrm>
        </p:grpSpPr>
        <p:pic>
          <p:nvPicPr>
            <p:cNvPr id="13" name="Content Placeholder 6">
              <a:extLst>
                <a:ext uri="{FF2B5EF4-FFF2-40B4-BE49-F238E27FC236}">
                  <a16:creationId xmlns="" xmlns:a16="http://schemas.microsoft.com/office/drawing/2014/main" id="{10E6A524-09D5-9140-B77E-6E7E1D010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5128155" y="-5223471"/>
              <a:ext cx="1943406" cy="12207437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 flipH="1">
              <a:off x="6096324" y="474205"/>
              <a:ext cx="5884792" cy="406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4. ĐỀ XUẤT / KHUYẾN NGHỊ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A28F52D2-C8B8-7A45-8209-562C59DA54E6}"/>
              </a:ext>
            </a:extLst>
          </p:cNvPr>
          <p:cNvGrpSpPr/>
          <p:nvPr/>
        </p:nvGrpSpPr>
        <p:grpSpPr>
          <a:xfrm>
            <a:off x="1602949" y="2473374"/>
            <a:ext cx="2846791" cy="370812"/>
            <a:chOff x="1678596" y="2707899"/>
            <a:chExt cx="2846791" cy="370812"/>
          </a:xfrm>
        </p:grpSpPr>
        <p:sp>
          <p:nvSpPr>
            <p:cNvPr id="15" name="Rounded Rectangle 14">
              <a:extLst>
                <a:ext uri="{FF2B5EF4-FFF2-40B4-BE49-F238E27FC236}">
                  <a16:creationId xmlns="" xmlns:a16="http://schemas.microsoft.com/office/drawing/2014/main" id="{FA3E41B0-B525-AF41-BD11-82241778AAD1}"/>
                </a:ext>
              </a:extLst>
            </p:cNvPr>
            <p:cNvSpPr/>
            <p:nvPr/>
          </p:nvSpPr>
          <p:spPr>
            <a:xfrm>
              <a:off x="1678596" y="2707899"/>
              <a:ext cx="2846791" cy="370812"/>
            </a:xfrm>
            <a:prstGeom prst="roundRect">
              <a:avLst/>
            </a:prstGeom>
            <a:solidFill>
              <a:srgbClr val="382B8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DA9A804-A2C7-FA4F-9FC4-383CEE4EC1B2}"/>
                </a:ext>
              </a:extLst>
            </p:cNvPr>
            <p:cNvSpPr txBox="1"/>
            <p:nvPr/>
          </p:nvSpPr>
          <p:spPr>
            <a:xfrm>
              <a:off x="2485017" y="2709379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Mục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đích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6A35990B-1B11-5249-9614-3852D283E26F}"/>
              </a:ext>
            </a:extLst>
          </p:cNvPr>
          <p:cNvGrpSpPr/>
          <p:nvPr/>
        </p:nvGrpSpPr>
        <p:grpSpPr>
          <a:xfrm>
            <a:off x="7407815" y="2449773"/>
            <a:ext cx="3060410" cy="364374"/>
            <a:chOff x="7060476" y="2730736"/>
            <a:chExt cx="2846791" cy="396494"/>
          </a:xfrm>
        </p:grpSpPr>
        <p:sp>
          <p:nvSpPr>
            <p:cNvPr id="21" name="Rounded Rectangle 20">
              <a:extLst>
                <a:ext uri="{FF2B5EF4-FFF2-40B4-BE49-F238E27FC236}">
                  <a16:creationId xmlns="" xmlns:a16="http://schemas.microsoft.com/office/drawing/2014/main" id="{CCC7774E-CFB7-F74D-8B54-9AFB96A3BD1F}"/>
                </a:ext>
              </a:extLst>
            </p:cNvPr>
            <p:cNvSpPr/>
            <p:nvPr/>
          </p:nvSpPr>
          <p:spPr>
            <a:xfrm>
              <a:off x="7060476" y="2756418"/>
              <a:ext cx="2846791" cy="370812"/>
            </a:xfrm>
            <a:prstGeom prst="roundRect">
              <a:avLst/>
            </a:prstGeom>
            <a:solidFill>
              <a:srgbClr val="EF883A"/>
            </a:solidFill>
            <a:ln w="28575">
              <a:solidFill>
                <a:srgbClr val="EF88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2D14340-6D95-C244-A6C4-28C7BEC5709D}"/>
                </a:ext>
              </a:extLst>
            </p:cNvPr>
            <p:cNvSpPr txBox="1"/>
            <p:nvPr/>
          </p:nvSpPr>
          <p:spPr>
            <a:xfrm>
              <a:off x="7555845" y="2730736"/>
              <a:ext cx="1920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Hoạt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động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đề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xuất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F160B486-99AA-1B47-83D0-DF1297F42DA5}"/>
              </a:ext>
            </a:extLst>
          </p:cNvPr>
          <p:cNvGrpSpPr/>
          <p:nvPr/>
        </p:nvGrpSpPr>
        <p:grpSpPr>
          <a:xfrm>
            <a:off x="782850" y="3056664"/>
            <a:ext cx="4486990" cy="1781554"/>
            <a:chOff x="343055" y="3457528"/>
            <a:chExt cx="5288009" cy="6329217"/>
          </a:xfrm>
        </p:grpSpPr>
        <p:sp>
          <p:nvSpPr>
            <p:cNvPr id="22" name="Rounded Rectangle 21">
              <a:extLst>
                <a:ext uri="{FF2B5EF4-FFF2-40B4-BE49-F238E27FC236}">
                  <a16:creationId xmlns="" xmlns:a16="http://schemas.microsoft.com/office/drawing/2014/main" id="{E040DCC3-CCC7-F446-9C23-EF5FEA9CAC42}"/>
                </a:ext>
              </a:extLst>
            </p:cNvPr>
            <p:cNvSpPr/>
            <p:nvPr/>
          </p:nvSpPr>
          <p:spPr>
            <a:xfrm>
              <a:off x="343055" y="3457528"/>
              <a:ext cx="5288009" cy="6329217"/>
            </a:xfrm>
            <a:prstGeom prst="roundRect">
              <a:avLst/>
            </a:prstGeom>
            <a:noFill/>
            <a:ln w="28575">
              <a:solidFill>
                <a:srgbClr val="382B83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7B79DDBE-0F06-8E44-A5EA-4D29EB449699}"/>
                </a:ext>
              </a:extLst>
            </p:cNvPr>
            <p:cNvSpPr txBox="1"/>
            <p:nvPr/>
          </p:nvSpPr>
          <p:spPr>
            <a:xfrm>
              <a:off x="521837" y="3744105"/>
              <a:ext cx="4930446" cy="544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Một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chính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sách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hoặc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chiến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lược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chống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quấy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rối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phân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biệt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đối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xử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dựa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tính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với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một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quy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khiếu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nại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chính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áp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600" spc="75" dirty="0">
                <a:solidFill>
                  <a:srgbClr val="382B8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53C2A71-993B-3C4C-A809-D4B4635CE465}"/>
              </a:ext>
            </a:extLst>
          </p:cNvPr>
          <p:cNvGrpSpPr/>
          <p:nvPr/>
        </p:nvGrpSpPr>
        <p:grpSpPr>
          <a:xfrm>
            <a:off x="5756082" y="2987966"/>
            <a:ext cx="5672843" cy="2787803"/>
            <a:chOff x="5708142" y="2729588"/>
            <a:chExt cx="6425198" cy="3643920"/>
          </a:xfrm>
        </p:grpSpPr>
        <p:sp>
          <p:nvSpPr>
            <p:cNvPr id="27" name="Rounded Rectangle 26">
              <a:extLst>
                <a:ext uri="{FF2B5EF4-FFF2-40B4-BE49-F238E27FC236}">
                  <a16:creationId xmlns="" xmlns:a16="http://schemas.microsoft.com/office/drawing/2014/main" id="{6801EEAE-6350-E341-88E9-6370069ED594}"/>
                </a:ext>
              </a:extLst>
            </p:cNvPr>
            <p:cNvSpPr/>
            <p:nvPr/>
          </p:nvSpPr>
          <p:spPr>
            <a:xfrm>
              <a:off x="5708142" y="2729588"/>
              <a:ext cx="6425198" cy="3643920"/>
            </a:xfrm>
            <a:prstGeom prst="roundRect">
              <a:avLst/>
            </a:prstGeom>
            <a:noFill/>
            <a:ln w="28575">
              <a:solidFill>
                <a:srgbClr val="EF883A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E61C39C0-7425-9144-8EC0-D98C763FA4B2}"/>
                </a:ext>
              </a:extLst>
            </p:cNvPr>
            <p:cNvSpPr txBox="1"/>
            <p:nvPr/>
          </p:nvSpPr>
          <p:spPr>
            <a:xfrm>
              <a:off x="6032118" y="2951720"/>
              <a:ext cx="5724805" cy="2967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marR="0" lvl="0" indent="-34290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Tiến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hành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đào</a:t>
              </a:r>
              <a:r>
                <a:rPr lang="en-US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tạo</a:t>
              </a:r>
              <a:r>
                <a:rPr lang="en-US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 </a:t>
              </a:r>
              <a:r>
                <a:rPr lang="en-US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tư</a:t>
              </a:r>
              <a:r>
                <a:rPr lang="en-US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vấn</a:t>
              </a:r>
              <a:r>
                <a:rPr lang="en-US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thường</a:t>
              </a:r>
              <a:r>
                <a:rPr lang="en-US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xuyên</a:t>
              </a:r>
              <a:r>
                <a:rPr lang="en-US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cho</a:t>
              </a:r>
              <a:r>
                <a:rPr lang="en-US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tất</a:t>
              </a:r>
              <a:r>
                <a:rPr lang="en-US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cả</a:t>
              </a:r>
              <a:r>
                <a:rPr lang="en-US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nhân</a:t>
              </a:r>
              <a:r>
                <a:rPr lang="en-US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viên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chống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quấy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rối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phân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biệt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đối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xử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dựa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tính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quấy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rối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tình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dục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phòng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chống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bắt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nạt</a:t>
              </a:r>
              <a:r>
                <a:rPr lang="en-US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600" spc="75" dirty="0">
                <a:solidFill>
                  <a:srgbClr val="382B8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0" indent="-34290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Xây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dựng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giám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sát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đánh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giá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quấy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rối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phân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biệt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đối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xử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dựa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tính</a:t>
              </a:r>
              <a:endParaRPr lang="en-US" sz="1600" spc="75" dirty="0">
                <a:solidFill>
                  <a:srgbClr val="382B8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ED8373A-FF43-3444-B384-28F21F532799}"/>
              </a:ext>
            </a:extLst>
          </p:cNvPr>
          <p:cNvGrpSpPr/>
          <p:nvPr/>
        </p:nvGrpSpPr>
        <p:grpSpPr>
          <a:xfrm>
            <a:off x="138404" y="1303762"/>
            <a:ext cx="6950803" cy="830997"/>
            <a:chOff x="126830" y="1247911"/>
            <a:chExt cx="6950803" cy="830997"/>
          </a:xfrm>
        </p:grpSpPr>
        <p:sp>
          <p:nvSpPr>
            <p:cNvPr id="25" name="Chevron 24">
              <a:extLst>
                <a:ext uri="{FF2B5EF4-FFF2-40B4-BE49-F238E27FC236}">
                  <a16:creationId xmlns="" xmlns:a16="http://schemas.microsoft.com/office/drawing/2014/main" id="{9D254883-9624-2D4A-A65E-611477206074}"/>
                </a:ext>
              </a:extLst>
            </p:cNvPr>
            <p:cNvSpPr/>
            <p:nvPr/>
          </p:nvSpPr>
          <p:spPr>
            <a:xfrm>
              <a:off x="782850" y="1275610"/>
              <a:ext cx="6294783" cy="798526"/>
            </a:xfrm>
            <a:prstGeom prst="chevron">
              <a:avLst/>
            </a:prstGeom>
            <a:noFill/>
            <a:ln w="38100">
              <a:solidFill>
                <a:srgbClr val="EF88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A758E2C9-9574-6540-AD87-6E31227DF5C0}"/>
                </a:ext>
              </a:extLst>
            </p:cNvPr>
            <p:cNvSpPr txBox="1"/>
            <p:nvPr/>
          </p:nvSpPr>
          <p:spPr>
            <a:xfrm>
              <a:off x="1259876" y="1247911"/>
              <a:ext cx="5698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b="1" spc="75" dirty="0" err="1">
                  <a:solidFill>
                    <a:srgbClr val="382B8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Lĩnh</a:t>
              </a:r>
              <a:r>
                <a:rPr lang="en-AU" sz="1600" b="1" spc="75" dirty="0">
                  <a:solidFill>
                    <a:srgbClr val="382B8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vực</a:t>
              </a:r>
              <a:r>
                <a:rPr lang="en-AU" sz="1600" b="1" spc="75" dirty="0">
                  <a:solidFill>
                    <a:srgbClr val="382B8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trọng</a:t>
              </a:r>
              <a:r>
                <a:rPr lang="en-AU" sz="1600" b="1" spc="75" dirty="0">
                  <a:solidFill>
                    <a:srgbClr val="382B8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điểm</a:t>
              </a:r>
              <a:endParaRPr lang="en-AU" sz="1600" b="1" spc="75" dirty="0">
                <a:solidFill>
                  <a:srgbClr val="382B83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AU" sz="1600" b="1" spc="75" dirty="0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FA-6</a:t>
              </a:r>
              <a:r>
                <a:rPr lang="en-US" sz="1600" b="1" spc="75" dirty="0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Ngăn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chặn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và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giải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quyết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quấy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rối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và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phân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biệt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đối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xử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dựa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trên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giới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tính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quấy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rối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và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bắt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nạt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tình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dục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và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bạo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lực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gia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đình</a:t>
              </a:r>
              <a:r>
                <a:rPr lang="en-US" sz="1600" b="1" dirty="0">
                  <a:solidFill>
                    <a:srgbClr val="382B83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405F6FDE-9DA1-9740-BFA1-69BEB2751B3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30" y="1248171"/>
              <a:ext cx="807720" cy="8077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1926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8EAF884F-98BD-D645-9B20-D072CB8B2DD8}"/>
              </a:ext>
            </a:extLst>
          </p:cNvPr>
          <p:cNvGrpSpPr/>
          <p:nvPr/>
        </p:nvGrpSpPr>
        <p:grpSpPr>
          <a:xfrm>
            <a:off x="-3861" y="-91455"/>
            <a:ext cx="12207437" cy="1561439"/>
            <a:chOff x="-3861" y="-91455"/>
            <a:chExt cx="12207437" cy="1943406"/>
          </a:xfrm>
        </p:grpSpPr>
        <p:pic>
          <p:nvPicPr>
            <p:cNvPr id="13" name="Content Placeholder 6">
              <a:extLst>
                <a:ext uri="{FF2B5EF4-FFF2-40B4-BE49-F238E27FC236}">
                  <a16:creationId xmlns="" xmlns:a16="http://schemas.microsoft.com/office/drawing/2014/main" id="{10E6A524-09D5-9140-B77E-6E7E1D010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5128155" y="-5223471"/>
              <a:ext cx="1943406" cy="12207437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 flipH="1">
              <a:off x="6096324" y="474205"/>
              <a:ext cx="5884792" cy="406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4. ĐỀ XUẤT / KHUYẾN NGHỊ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A28F52D2-C8B8-7A45-8209-562C59DA54E6}"/>
              </a:ext>
            </a:extLst>
          </p:cNvPr>
          <p:cNvGrpSpPr/>
          <p:nvPr/>
        </p:nvGrpSpPr>
        <p:grpSpPr>
          <a:xfrm>
            <a:off x="810787" y="2322224"/>
            <a:ext cx="2846791" cy="370812"/>
            <a:chOff x="1678596" y="2707899"/>
            <a:chExt cx="2846791" cy="370812"/>
          </a:xfrm>
        </p:grpSpPr>
        <p:sp>
          <p:nvSpPr>
            <p:cNvPr id="15" name="Rounded Rectangle 14">
              <a:extLst>
                <a:ext uri="{FF2B5EF4-FFF2-40B4-BE49-F238E27FC236}">
                  <a16:creationId xmlns="" xmlns:a16="http://schemas.microsoft.com/office/drawing/2014/main" id="{FA3E41B0-B525-AF41-BD11-82241778AAD1}"/>
                </a:ext>
              </a:extLst>
            </p:cNvPr>
            <p:cNvSpPr/>
            <p:nvPr/>
          </p:nvSpPr>
          <p:spPr>
            <a:xfrm>
              <a:off x="1678596" y="2707899"/>
              <a:ext cx="2846791" cy="370812"/>
            </a:xfrm>
            <a:prstGeom prst="roundRect">
              <a:avLst/>
            </a:prstGeom>
            <a:solidFill>
              <a:srgbClr val="382B8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DA9A804-A2C7-FA4F-9FC4-383CEE4EC1B2}"/>
                </a:ext>
              </a:extLst>
            </p:cNvPr>
            <p:cNvSpPr txBox="1"/>
            <p:nvPr/>
          </p:nvSpPr>
          <p:spPr>
            <a:xfrm>
              <a:off x="2485017" y="2709379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Mục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đích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6A35990B-1B11-5249-9614-3852D283E26F}"/>
              </a:ext>
            </a:extLst>
          </p:cNvPr>
          <p:cNvGrpSpPr/>
          <p:nvPr/>
        </p:nvGrpSpPr>
        <p:grpSpPr>
          <a:xfrm>
            <a:off x="6663643" y="2298623"/>
            <a:ext cx="3060410" cy="364374"/>
            <a:chOff x="7060476" y="2730736"/>
            <a:chExt cx="2846791" cy="396494"/>
          </a:xfrm>
        </p:grpSpPr>
        <p:sp>
          <p:nvSpPr>
            <p:cNvPr id="21" name="Rounded Rectangle 20">
              <a:extLst>
                <a:ext uri="{FF2B5EF4-FFF2-40B4-BE49-F238E27FC236}">
                  <a16:creationId xmlns="" xmlns:a16="http://schemas.microsoft.com/office/drawing/2014/main" id="{CCC7774E-CFB7-F74D-8B54-9AFB96A3BD1F}"/>
                </a:ext>
              </a:extLst>
            </p:cNvPr>
            <p:cNvSpPr/>
            <p:nvPr/>
          </p:nvSpPr>
          <p:spPr>
            <a:xfrm>
              <a:off x="7060476" y="2756418"/>
              <a:ext cx="2846791" cy="370812"/>
            </a:xfrm>
            <a:prstGeom prst="roundRect">
              <a:avLst/>
            </a:prstGeom>
            <a:solidFill>
              <a:srgbClr val="EF883A"/>
            </a:solidFill>
            <a:ln w="28575">
              <a:solidFill>
                <a:srgbClr val="EF88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2D14340-6D95-C244-A6C4-28C7BEC5709D}"/>
                </a:ext>
              </a:extLst>
            </p:cNvPr>
            <p:cNvSpPr txBox="1"/>
            <p:nvPr/>
          </p:nvSpPr>
          <p:spPr>
            <a:xfrm>
              <a:off x="7555845" y="2730736"/>
              <a:ext cx="1920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Hoạt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động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đề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xuất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B79DDBE-0F06-8E44-A5EA-4D29EB449699}"/>
              </a:ext>
            </a:extLst>
          </p:cNvPr>
          <p:cNvSpPr txBox="1"/>
          <p:nvPr/>
        </p:nvSpPr>
        <p:spPr>
          <a:xfrm>
            <a:off x="590780" y="3061802"/>
            <a:ext cx="3571690" cy="1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82B83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Tuyển</a:t>
            </a:r>
            <a:r>
              <a:rPr lang="en-US" sz="1600" dirty="0">
                <a:solidFill>
                  <a:srgbClr val="382B83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82B83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rgbClr val="382B83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382B83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tuyển</a:t>
            </a:r>
            <a:r>
              <a:rPr lang="en-US" sz="1600" dirty="0">
                <a:solidFill>
                  <a:srgbClr val="382B83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82B83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600" dirty="0">
                <a:solidFill>
                  <a:srgbClr val="382B83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82B83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382B83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82B83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thăng</a:t>
            </a:r>
            <a:r>
              <a:rPr lang="en-US" sz="1600" dirty="0">
                <a:solidFill>
                  <a:srgbClr val="382B83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82B83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solidFill>
                  <a:srgbClr val="382B83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1600" dirty="0" err="1">
                <a:solidFill>
                  <a:srgbClr val="382B83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lăng</a:t>
            </a:r>
            <a:r>
              <a:rPr lang="en-US" sz="1600" dirty="0">
                <a:solidFill>
                  <a:srgbClr val="382B83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82B83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kính</a:t>
            </a:r>
            <a:r>
              <a:rPr lang="en-US" sz="1600" dirty="0">
                <a:solidFill>
                  <a:srgbClr val="382B83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82B83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endParaRPr lang="en-US" sz="1600" dirty="0">
              <a:solidFill>
                <a:srgbClr val="382B8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61C39C0-7425-9144-8EC0-D98C763FA4B2}"/>
              </a:ext>
            </a:extLst>
          </p:cNvPr>
          <p:cNvSpPr txBox="1"/>
          <p:nvPr/>
        </p:nvSpPr>
        <p:spPr>
          <a:xfrm>
            <a:off x="4390146" y="2881732"/>
            <a:ext cx="749969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nhạy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500" spc="75" dirty="0">
              <a:solidFill>
                <a:srgbClr val="382B83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1500" spc="75" dirty="0">
              <a:solidFill>
                <a:srgbClr val="382B83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​​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thăng</a:t>
            </a:r>
            <a:r>
              <a:rPr lang="en-US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endParaRPr lang="en-US" sz="1500" spc="75" dirty="0">
              <a:solidFill>
                <a:srgbClr val="382B83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1500" spc="75" dirty="0">
              <a:solidFill>
                <a:srgbClr val="382B83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1500" spc="75" dirty="0">
              <a:solidFill>
                <a:srgbClr val="382B83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ở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cẩn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ở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1500" spc="75" dirty="0">
              <a:solidFill>
                <a:srgbClr val="382B83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b="1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AU" sz="1500" b="1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mời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AU" sz="15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500" spc="75" dirty="0" err="1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1500" spc="75" dirty="0">
              <a:solidFill>
                <a:srgbClr val="382B83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6715F447-7FFA-8148-BC72-89E3CF83BDF3}"/>
              </a:ext>
            </a:extLst>
          </p:cNvPr>
          <p:cNvGrpSpPr/>
          <p:nvPr/>
        </p:nvGrpSpPr>
        <p:grpSpPr>
          <a:xfrm>
            <a:off x="215393" y="1189864"/>
            <a:ext cx="6637741" cy="730596"/>
            <a:chOff x="114371" y="1156660"/>
            <a:chExt cx="6637741" cy="730596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F9FBC65-C8BF-9248-BF15-5411F3C268F8}"/>
                </a:ext>
              </a:extLst>
            </p:cNvPr>
            <p:cNvGrpSpPr/>
            <p:nvPr/>
          </p:nvGrpSpPr>
          <p:grpSpPr>
            <a:xfrm>
              <a:off x="1487880" y="1186311"/>
              <a:ext cx="5264232" cy="676508"/>
              <a:chOff x="1835121" y="1257048"/>
              <a:chExt cx="5264232" cy="676508"/>
            </a:xfrm>
          </p:grpSpPr>
          <p:sp>
            <p:nvSpPr>
              <p:cNvPr id="33" name="Chevron 32">
                <a:extLst>
                  <a:ext uri="{FF2B5EF4-FFF2-40B4-BE49-F238E27FC236}">
                    <a16:creationId xmlns="" xmlns:a16="http://schemas.microsoft.com/office/drawing/2014/main" id="{CA7FD325-3E7C-5542-9124-F08F28E75991}"/>
                  </a:ext>
                </a:extLst>
              </p:cNvPr>
              <p:cNvSpPr/>
              <p:nvPr/>
            </p:nvSpPr>
            <p:spPr>
              <a:xfrm>
                <a:off x="1835121" y="1257048"/>
                <a:ext cx="5264232" cy="676508"/>
              </a:xfrm>
              <a:prstGeom prst="chevron">
                <a:avLst/>
              </a:prstGeom>
              <a:noFill/>
              <a:ln w="38100">
                <a:solidFill>
                  <a:srgbClr val="EF88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69EAC5B7-12DF-2741-9BAE-701EDBC2136C}"/>
                  </a:ext>
                </a:extLst>
              </p:cNvPr>
              <p:cNvSpPr txBox="1"/>
              <p:nvPr/>
            </p:nvSpPr>
            <p:spPr>
              <a:xfrm>
                <a:off x="2220327" y="1287225"/>
                <a:ext cx="48790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spc="75" dirty="0" err="1">
                    <a:solidFill>
                      <a:srgbClr val="382B83"/>
                    </a:solidFill>
                    <a:cs typeface="Calibri" panose="020F0502020204030204" pitchFamily="34" charset="0"/>
                  </a:rPr>
                  <a:t>Lĩnh</a:t>
                </a:r>
                <a:r>
                  <a:rPr lang="en-AU" b="1" spc="75" dirty="0">
                    <a:solidFill>
                      <a:srgbClr val="382B83"/>
                    </a:solidFill>
                    <a:cs typeface="Calibri" panose="020F0502020204030204" pitchFamily="34" charset="0"/>
                  </a:rPr>
                  <a:t> </a:t>
                </a:r>
                <a:r>
                  <a:rPr lang="en-AU" b="1" spc="75" dirty="0" err="1">
                    <a:solidFill>
                      <a:srgbClr val="382B83"/>
                    </a:solidFill>
                    <a:cs typeface="Calibri" panose="020F0502020204030204" pitchFamily="34" charset="0"/>
                  </a:rPr>
                  <a:t>vực</a:t>
                </a:r>
                <a:r>
                  <a:rPr lang="en-AU" b="1" spc="75" dirty="0">
                    <a:solidFill>
                      <a:srgbClr val="382B83"/>
                    </a:solidFill>
                    <a:cs typeface="Calibri" panose="020F0502020204030204" pitchFamily="34" charset="0"/>
                  </a:rPr>
                  <a:t> </a:t>
                </a:r>
                <a:r>
                  <a:rPr lang="en-AU" b="1" spc="75" dirty="0" err="1">
                    <a:solidFill>
                      <a:srgbClr val="382B83"/>
                    </a:solidFill>
                    <a:cs typeface="Calibri" panose="020F0502020204030204" pitchFamily="34" charset="0"/>
                  </a:rPr>
                  <a:t>trọng</a:t>
                </a:r>
                <a:r>
                  <a:rPr lang="en-AU" b="1" spc="75" dirty="0">
                    <a:solidFill>
                      <a:srgbClr val="382B83"/>
                    </a:solidFill>
                    <a:cs typeface="Calibri" panose="020F0502020204030204" pitchFamily="34" charset="0"/>
                  </a:rPr>
                  <a:t> </a:t>
                </a:r>
                <a:r>
                  <a:rPr lang="en-AU" b="1" spc="75" dirty="0" err="1">
                    <a:solidFill>
                      <a:srgbClr val="382B83"/>
                    </a:solidFill>
                    <a:cs typeface="Calibri" panose="020F0502020204030204" pitchFamily="34" charset="0"/>
                  </a:rPr>
                  <a:t>điểm</a:t>
                </a:r>
                <a:endParaRPr lang="en-AU" b="1" spc="75" dirty="0">
                  <a:solidFill>
                    <a:srgbClr val="382B83"/>
                  </a:solidFill>
                  <a:cs typeface="Calibri" panose="020F0502020204030204" pitchFamily="34" charset="0"/>
                </a:endParaRPr>
              </a:p>
              <a:p>
                <a:r>
                  <a:rPr lang="en-AU" b="1" spc="75" dirty="0">
                    <a:solidFill>
                      <a:srgbClr val="382B83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FA-8</a:t>
                </a:r>
                <a:r>
                  <a:rPr lang="en-US" b="1" spc="75" dirty="0">
                    <a:solidFill>
                      <a:srgbClr val="382B83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b="1" spc="75" dirty="0" err="1">
                    <a:solidFill>
                      <a:srgbClr val="382B83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Tuyển</a:t>
                </a:r>
                <a:r>
                  <a:rPr lang="en-AU" b="1" spc="75" dirty="0">
                    <a:solidFill>
                      <a:srgbClr val="382B83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b="1" spc="75" dirty="0" err="1">
                    <a:solidFill>
                      <a:srgbClr val="382B83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AU" b="1" spc="75" dirty="0">
                    <a:solidFill>
                      <a:srgbClr val="382B83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AU" b="1" spc="75" dirty="0" err="1">
                    <a:solidFill>
                      <a:srgbClr val="382B83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tuyển</a:t>
                </a:r>
                <a:r>
                  <a:rPr lang="en-AU" b="1" spc="75" dirty="0">
                    <a:solidFill>
                      <a:srgbClr val="382B83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b="1" spc="75" dirty="0" err="1">
                    <a:solidFill>
                      <a:srgbClr val="382B83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AU" b="1" spc="75" dirty="0">
                    <a:solidFill>
                      <a:srgbClr val="382B83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b="1" spc="75" dirty="0" err="1">
                    <a:solidFill>
                      <a:srgbClr val="382B83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AU" b="1" spc="75" dirty="0">
                    <a:solidFill>
                      <a:srgbClr val="382B83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b="1" spc="75" dirty="0" err="1">
                    <a:solidFill>
                      <a:srgbClr val="382B83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thăng</a:t>
                </a:r>
                <a:r>
                  <a:rPr lang="en-AU" b="1" spc="75" dirty="0">
                    <a:solidFill>
                      <a:srgbClr val="382B83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b="1" spc="75" dirty="0" err="1">
                    <a:solidFill>
                      <a:srgbClr val="382B83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chức</a:t>
                </a:r>
                <a:endParaRPr lang="en-US" b="1" spc="75" dirty="0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FA023E24-DD94-6E44-B36D-BF3A7E8662A1}"/>
                </a:ext>
              </a:extLst>
            </p:cNvPr>
            <p:cNvGrpSpPr/>
            <p:nvPr/>
          </p:nvGrpSpPr>
          <p:grpSpPr>
            <a:xfrm>
              <a:off x="114371" y="1156660"/>
              <a:ext cx="1480490" cy="730596"/>
              <a:chOff x="114371" y="1156660"/>
              <a:chExt cx="1480490" cy="730596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="" xmlns:a16="http://schemas.microsoft.com/office/drawing/2014/main" id="{52A1A87A-16EC-4B4B-ADED-F6DFE6F3774B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7835" y="1160230"/>
                <a:ext cx="727026" cy="7270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" name="Picture 36">
                <a:extLst>
                  <a:ext uri="{FF2B5EF4-FFF2-40B4-BE49-F238E27FC236}">
                    <a16:creationId xmlns="" xmlns:a16="http://schemas.microsoft.com/office/drawing/2014/main" id="{CF4DFEFC-3567-A942-859D-084D551B5F89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371" y="1156660"/>
                <a:ext cx="727026" cy="7270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A6CB0A4-E143-6B4D-96D5-BA2919A830D3}"/>
              </a:ext>
            </a:extLst>
          </p:cNvPr>
          <p:cNvCxnSpPr/>
          <p:nvPr/>
        </p:nvCxnSpPr>
        <p:spPr>
          <a:xfrm>
            <a:off x="4179209" y="2693036"/>
            <a:ext cx="0" cy="3974348"/>
          </a:xfrm>
          <a:prstGeom prst="line">
            <a:avLst/>
          </a:prstGeom>
          <a:ln w="28575">
            <a:solidFill>
              <a:srgbClr val="382B83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30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8EAF884F-98BD-D645-9B20-D072CB8B2DD8}"/>
              </a:ext>
            </a:extLst>
          </p:cNvPr>
          <p:cNvGrpSpPr/>
          <p:nvPr/>
        </p:nvGrpSpPr>
        <p:grpSpPr>
          <a:xfrm>
            <a:off x="-3861" y="-91455"/>
            <a:ext cx="12207437" cy="1688761"/>
            <a:chOff x="-3861" y="-91455"/>
            <a:chExt cx="12207437" cy="1943406"/>
          </a:xfrm>
        </p:grpSpPr>
        <p:pic>
          <p:nvPicPr>
            <p:cNvPr id="13" name="Content Placeholder 6">
              <a:extLst>
                <a:ext uri="{FF2B5EF4-FFF2-40B4-BE49-F238E27FC236}">
                  <a16:creationId xmlns="" xmlns:a16="http://schemas.microsoft.com/office/drawing/2014/main" id="{10E6A524-09D5-9140-B77E-6E7E1D010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5128155" y="-5223471"/>
              <a:ext cx="1943406" cy="12207437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 flipH="1">
              <a:off x="6096324" y="474205"/>
              <a:ext cx="5884792" cy="4060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4. ĐỀ XUẤT / KHUYẾN NGHỊ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A28F52D2-C8B8-7A45-8209-562C59DA54E6}"/>
              </a:ext>
            </a:extLst>
          </p:cNvPr>
          <p:cNvGrpSpPr/>
          <p:nvPr/>
        </p:nvGrpSpPr>
        <p:grpSpPr>
          <a:xfrm>
            <a:off x="1602949" y="2473374"/>
            <a:ext cx="2846791" cy="370812"/>
            <a:chOff x="1678596" y="2707899"/>
            <a:chExt cx="2846791" cy="370812"/>
          </a:xfrm>
        </p:grpSpPr>
        <p:sp>
          <p:nvSpPr>
            <p:cNvPr id="15" name="Rounded Rectangle 14">
              <a:extLst>
                <a:ext uri="{FF2B5EF4-FFF2-40B4-BE49-F238E27FC236}">
                  <a16:creationId xmlns="" xmlns:a16="http://schemas.microsoft.com/office/drawing/2014/main" id="{FA3E41B0-B525-AF41-BD11-82241778AAD1}"/>
                </a:ext>
              </a:extLst>
            </p:cNvPr>
            <p:cNvSpPr/>
            <p:nvPr/>
          </p:nvSpPr>
          <p:spPr>
            <a:xfrm>
              <a:off x="1678596" y="2707899"/>
              <a:ext cx="2846791" cy="370812"/>
            </a:xfrm>
            <a:prstGeom prst="roundRect">
              <a:avLst/>
            </a:prstGeom>
            <a:solidFill>
              <a:srgbClr val="382B8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DA9A804-A2C7-FA4F-9FC4-383CEE4EC1B2}"/>
                </a:ext>
              </a:extLst>
            </p:cNvPr>
            <p:cNvSpPr txBox="1"/>
            <p:nvPr/>
          </p:nvSpPr>
          <p:spPr>
            <a:xfrm>
              <a:off x="2485017" y="2709379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Mục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đích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6A35990B-1B11-5249-9614-3852D283E26F}"/>
              </a:ext>
            </a:extLst>
          </p:cNvPr>
          <p:cNvGrpSpPr/>
          <p:nvPr/>
        </p:nvGrpSpPr>
        <p:grpSpPr>
          <a:xfrm>
            <a:off x="7407815" y="2449773"/>
            <a:ext cx="3060410" cy="364374"/>
            <a:chOff x="7060476" y="2730736"/>
            <a:chExt cx="2846791" cy="396494"/>
          </a:xfrm>
        </p:grpSpPr>
        <p:sp>
          <p:nvSpPr>
            <p:cNvPr id="21" name="Rounded Rectangle 20">
              <a:extLst>
                <a:ext uri="{FF2B5EF4-FFF2-40B4-BE49-F238E27FC236}">
                  <a16:creationId xmlns="" xmlns:a16="http://schemas.microsoft.com/office/drawing/2014/main" id="{CCC7774E-CFB7-F74D-8B54-9AFB96A3BD1F}"/>
                </a:ext>
              </a:extLst>
            </p:cNvPr>
            <p:cNvSpPr/>
            <p:nvPr/>
          </p:nvSpPr>
          <p:spPr>
            <a:xfrm>
              <a:off x="7060476" y="2756418"/>
              <a:ext cx="2846791" cy="370812"/>
            </a:xfrm>
            <a:prstGeom prst="roundRect">
              <a:avLst/>
            </a:prstGeom>
            <a:solidFill>
              <a:srgbClr val="EF883A"/>
            </a:solidFill>
            <a:ln w="28575">
              <a:solidFill>
                <a:srgbClr val="EF88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2D14340-6D95-C244-A6C4-28C7BEC5709D}"/>
                </a:ext>
              </a:extLst>
            </p:cNvPr>
            <p:cNvSpPr txBox="1"/>
            <p:nvPr/>
          </p:nvSpPr>
          <p:spPr>
            <a:xfrm>
              <a:off x="7555845" y="2730736"/>
              <a:ext cx="1920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Hoạt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động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đề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xuất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F160B486-99AA-1B47-83D0-DF1297F42DA5}"/>
              </a:ext>
            </a:extLst>
          </p:cNvPr>
          <p:cNvGrpSpPr/>
          <p:nvPr/>
        </p:nvGrpSpPr>
        <p:grpSpPr>
          <a:xfrm>
            <a:off x="782850" y="3056664"/>
            <a:ext cx="4486990" cy="2151944"/>
            <a:chOff x="343055" y="3457528"/>
            <a:chExt cx="5288009" cy="7645078"/>
          </a:xfrm>
        </p:grpSpPr>
        <p:sp>
          <p:nvSpPr>
            <p:cNvPr id="22" name="Rounded Rectangle 21">
              <a:extLst>
                <a:ext uri="{FF2B5EF4-FFF2-40B4-BE49-F238E27FC236}">
                  <a16:creationId xmlns="" xmlns:a16="http://schemas.microsoft.com/office/drawing/2014/main" id="{E040DCC3-CCC7-F446-9C23-EF5FEA9CAC42}"/>
                </a:ext>
              </a:extLst>
            </p:cNvPr>
            <p:cNvSpPr/>
            <p:nvPr/>
          </p:nvSpPr>
          <p:spPr>
            <a:xfrm>
              <a:off x="343055" y="3457528"/>
              <a:ext cx="5288009" cy="7645078"/>
            </a:xfrm>
            <a:prstGeom prst="roundRect">
              <a:avLst/>
            </a:prstGeom>
            <a:noFill/>
            <a:ln w="28575">
              <a:solidFill>
                <a:srgbClr val="382B83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7B79DDBE-0F06-8E44-A5EA-4D29EB449699}"/>
                </a:ext>
              </a:extLst>
            </p:cNvPr>
            <p:cNvSpPr txBox="1"/>
            <p:nvPr/>
          </p:nvSpPr>
          <p:spPr>
            <a:xfrm>
              <a:off x="521837" y="3744105"/>
              <a:ext cx="4930446" cy="6888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Đánh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giá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tế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trải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nghiệm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nhân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viên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chế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làm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việc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linh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hoạt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tại</a:t>
              </a:r>
              <a:r>
                <a:rPr lang="en-AU" sz="1600" spc="75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smtClean="0">
                  <a:solidFill>
                    <a:srgbClr val="382B83"/>
                  </a:solidFill>
                </a:rPr>
                <a:t>${comName}</a:t>
              </a:r>
              <a:endParaRPr lang="en-AU" sz="1600" spc="75" dirty="0">
                <a:solidFill>
                  <a:srgbClr val="382B8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lượng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tính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sẽ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thu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thập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thông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qua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khảo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sát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nhân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viên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600" spc="75" dirty="0">
                <a:solidFill>
                  <a:srgbClr val="382B8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53C2A71-993B-3C4C-A809-D4B4635CE465}"/>
              </a:ext>
            </a:extLst>
          </p:cNvPr>
          <p:cNvGrpSpPr/>
          <p:nvPr/>
        </p:nvGrpSpPr>
        <p:grpSpPr>
          <a:xfrm>
            <a:off x="5779231" y="3012288"/>
            <a:ext cx="5672843" cy="2787803"/>
            <a:chOff x="5708142" y="2729588"/>
            <a:chExt cx="6425198" cy="3643920"/>
          </a:xfrm>
        </p:grpSpPr>
        <p:sp>
          <p:nvSpPr>
            <p:cNvPr id="27" name="Rounded Rectangle 26">
              <a:extLst>
                <a:ext uri="{FF2B5EF4-FFF2-40B4-BE49-F238E27FC236}">
                  <a16:creationId xmlns="" xmlns:a16="http://schemas.microsoft.com/office/drawing/2014/main" id="{6801EEAE-6350-E341-88E9-6370069ED594}"/>
                </a:ext>
              </a:extLst>
            </p:cNvPr>
            <p:cNvSpPr/>
            <p:nvPr/>
          </p:nvSpPr>
          <p:spPr>
            <a:xfrm>
              <a:off x="5708142" y="2729588"/>
              <a:ext cx="6425198" cy="3643920"/>
            </a:xfrm>
            <a:prstGeom prst="roundRect">
              <a:avLst/>
            </a:prstGeom>
            <a:noFill/>
            <a:ln w="28575">
              <a:solidFill>
                <a:srgbClr val="EF883A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E61C39C0-7425-9144-8EC0-D98C763FA4B2}"/>
                </a:ext>
              </a:extLst>
            </p:cNvPr>
            <p:cNvSpPr txBox="1"/>
            <p:nvPr/>
          </p:nvSpPr>
          <p:spPr>
            <a:xfrm>
              <a:off x="6058338" y="2833508"/>
              <a:ext cx="5724805" cy="34999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marR="0" lvl="0" indent="-34290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hiện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một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cuộc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khảo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sát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thông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qua GESSA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để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đánh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giá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trải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nghiệm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nhân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viên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nam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nữ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chế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làm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việc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linh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hoạt</a:t>
              </a:r>
              <a:r>
                <a:rPr lang="en-AU" sz="1600" spc="75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smtClean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sz="1600" smtClean="0">
                  <a:solidFill>
                    <a:srgbClr val="382B83"/>
                  </a:solidFill>
                </a:rPr>
                <a:t> ${comName}</a:t>
              </a:r>
              <a:endParaRPr lang="en-US" sz="1600" spc="75" dirty="0">
                <a:solidFill>
                  <a:srgbClr val="382B8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marR="0" lvl="0" indent="-34290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Áp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bộ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cụ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xây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dựng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chính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sách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làm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việc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linh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b="1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hoạt</a:t>
              </a:r>
              <a:r>
                <a:rPr lang="en-AU" sz="1600" b="1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do VBCWE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phát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triển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để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cải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thiện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lĩnh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vực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600" spc="75" dirty="0" err="1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này</a:t>
              </a:r>
              <a:r>
                <a:rPr lang="en-AU" sz="1600" spc="75" dirty="0">
                  <a:solidFill>
                    <a:srgbClr val="382B83"/>
                  </a:solidFill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endParaRPr lang="en-US" sz="1600" spc="75" dirty="0">
                <a:solidFill>
                  <a:srgbClr val="382B8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0EF2B43-0E06-DE41-94AB-4812ED60CCEC}"/>
              </a:ext>
            </a:extLst>
          </p:cNvPr>
          <p:cNvGrpSpPr/>
          <p:nvPr/>
        </p:nvGrpSpPr>
        <p:grpSpPr>
          <a:xfrm>
            <a:off x="130036" y="1302261"/>
            <a:ext cx="6665655" cy="882868"/>
            <a:chOff x="256006" y="1239390"/>
            <a:chExt cx="6665655" cy="882868"/>
          </a:xfrm>
        </p:grpSpPr>
        <p:sp>
          <p:nvSpPr>
            <p:cNvPr id="31" name="Chevron 30">
              <a:extLst>
                <a:ext uri="{FF2B5EF4-FFF2-40B4-BE49-F238E27FC236}">
                  <a16:creationId xmlns="" xmlns:a16="http://schemas.microsoft.com/office/drawing/2014/main" id="{BE841C26-9A2A-574B-9E8C-6A132724364D}"/>
                </a:ext>
              </a:extLst>
            </p:cNvPr>
            <p:cNvSpPr/>
            <p:nvPr/>
          </p:nvSpPr>
          <p:spPr>
            <a:xfrm>
              <a:off x="886166" y="1262222"/>
              <a:ext cx="6035495" cy="860036"/>
            </a:xfrm>
            <a:prstGeom prst="chevron">
              <a:avLst/>
            </a:prstGeom>
            <a:noFill/>
            <a:ln w="38100">
              <a:solidFill>
                <a:srgbClr val="EF88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97AF168A-3FD9-174D-8779-696457589756}"/>
                </a:ext>
              </a:extLst>
            </p:cNvPr>
            <p:cNvSpPr txBox="1"/>
            <p:nvPr/>
          </p:nvSpPr>
          <p:spPr>
            <a:xfrm>
              <a:off x="1241286" y="1239390"/>
              <a:ext cx="5553053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700" b="1" spc="75" dirty="0" err="1">
                  <a:solidFill>
                    <a:srgbClr val="382B83"/>
                  </a:solidFill>
                </a:rPr>
                <a:t>Lĩnh</a:t>
              </a:r>
              <a:r>
                <a:rPr lang="en-AU" sz="1700" b="1" spc="75" dirty="0">
                  <a:solidFill>
                    <a:srgbClr val="382B83"/>
                  </a:solidFill>
                </a:rPr>
                <a:t> </a:t>
              </a:r>
              <a:r>
                <a:rPr lang="en-AU" sz="1700" b="1" spc="75" dirty="0" err="1">
                  <a:solidFill>
                    <a:srgbClr val="382B83"/>
                  </a:solidFill>
                </a:rPr>
                <a:t>vực</a:t>
              </a:r>
              <a:r>
                <a:rPr lang="en-AU" sz="1700" b="1" spc="75" dirty="0">
                  <a:solidFill>
                    <a:srgbClr val="382B83"/>
                  </a:solidFill>
                </a:rPr>
                <a:t> </a:t>
              </a:r>
              <a:r>
                <a:rPr lang="en-AU" sz="1700" b="1" spc="75" dirty="0" err="1">
                  <a:solidFill>
                    <a:srgbClr val="382B83"/>
                  </a:solidFill>
                </a:rPr>
                <a:t>trọng</a:t>
              </a:r>
              <a:r>
                <a:rPr lang="en-AU" sz="1700" b="1" spc="75" dirty="0">
                  <a:solidFill>
                    <a:srgbClr val="382B83"/>
                  </a:solidFill>
                </a:rPr>
                <a:t> </a:t>
              </a:r>
              <a:r>
                <a:rPr lang="en-AU" sz="1700" b="1" spc="75" dirty="0" err="1">
                  <a:solidFill>
                    <a:srgbClr val="382B83"/>
                  </a:solidFill>
                </a:rPr>
                <a:t>điểm</a:t>
              </a:r>
              <a:endParaRPr lang="en-AU" sz="1700" b="1" spc="75" dirty="0">
                <a:solidFill>
                  <a:srgbClr val="382B83"/>
                </a:solidFill>
              </a:endParaRPr>
            </a:p>
            <a:p>
              <a:r>
                <a:rPr lang="en-AU" sz="1700" b="1" spc="75" dirty="0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FA-5</a:t>
              </a:r>
              <a:r>
                <a:rPr lang="en-US" sz="1700" b="1" spc="75" dirty="0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700" b="1" spc="75" dirty="0" err="1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Chính</a:t>
              </a:r>
              <a:r>
                <a:rPr lang="en-AU" sz="1700" b="1" spc="75" dirty="0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700" b="1" spc="75" dirty="0" err="1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r>
                <a:rPr lang="en-AU" sz="1700" b="1" spc="75" dirty="0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700" b="1" spc="75" dirty="0" err="1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hóa</a:t>
              </a:r>
              <a:r>
                <a:rPr lang="en-AU" sz="1700" b="1" spc="75" dirty="0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700" b="1" spc="75" dirty="0" err="1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chế</a:t>
              </a:r>
              <a:r>
                <a:rPr lang="en-AU" sz="1700" b="1" spc="75" dirty="0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700" b="1" spc="75" dirty="0" err="1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độ</a:t>
              </a:r>
              <a:r>
                <a:rPr lang="en-AU" sz="1700" b="1" spc="75" dirty="0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700" b="1" spc="75" dirty="0" err="1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làm</a:t>
              </a:r>
              <a:r>
                <a:rPr lang="en-AU" sz="1700" b="1" spc="75" dirty="0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700" b="1" spc="75" dirty="0" err="1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việc</a:t>
              </a:r>
              <a:r>
                <a:rPr lang="en-AU" sz="1700" b="1" spc="75" dirty="0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700" b="1" spc="75" dirty="0" err="1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linh</a:t>
              </a:r>
              <a:r>
                <a:rPr lang="en-AU" sz="1700" b="1" spc="75" dirty="0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700" b="1" spc="75" dirty="0" err="1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hoạt</a:t>
              </a:r>
              <a:r>
                <a:rPr lang="en-AU" sz="1700" b="1" spc="75" dirty="0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700" b="1" spc="75" dirty="0" err="1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để</a:t>
              </a:r>
              <a:r>
                <a:rPr lang="en-AU" sz="1700" b="1" spc="75" dirty="0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700" b="1" spc="75" dirty="0" err="1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tăng</a:t>
              </a:r>
              <a:r>
                <a:rPr lang="en-AU" sz="1700" b="1" spc="75" dirty="0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700" b="1" spc="75" dirty="0" err="1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hiệu</a:t>
              </a:r>
              <a:r>
                <a:rPr lang="en-AU" sz="1700" b="1" spc="75" dirty="0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700" b="1" spc="75" dirty="0" err="1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suất</a:t>
              </a:r>
              <a:r>
                <a:rPr lang="en-AU" sz="1700" b="1" spc="75" dirty="0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700" b="1" spc="75" dirty="0" err="1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AU" sz="1700" b="1" spc="75" dirty="0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700" b="1" spc="75" dirty="0" err="1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hỗ</a:t>
              </a:r>
              <a:r>
                <a:rPr lang="en-AU" sz="1700" b="1" spc="75" dirty="0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700" b="1" spc="75" dirty="0" err="1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trợ</a:t>
              </a:r>
              <a:r>
                <a:rPr lang="en-AU" sz="1700" b="1" spc="75" dirty="0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700" b="1" spc="75" dirty="0" err="1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nhân</a:t>
              </a:r>
              <a:r>
                <a:rPr lang="en-AU" sz="1700" b="1" spc="75" dirty="0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1700" b="1" spc="75" dirty="0" err="1">
                  <a:solidFill>
                    <a:srgbClr val="382B8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sự</a:t>
              </a:r>
              <a:endParaRPr lang="en-US" sz="1700" b="1" dirty="0">
                <a:solidFill>
                  <a:srgbClr val="382B83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="" xmlns:a16="http://schemas.microsoft.com/office/drawing/2014/main" id="{C8B08D27-59AA-1949-A717-C81E84C205A9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06" y="1298883"/>
              <a:ext cx="807720" cy="8077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7105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037945" y="1718639"/>
            <a:ext cx="0" cy="14131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85829" y="6139543"/>
            <a:ext cx="177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www.vbcwe.com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hlinkClick r:id="rId4"/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385" y="5918919"/>
            <a:ext cx="477862" cy="47786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6701247" y="6134746"/>
            <a:ext cx="933269" cy="336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/VBCWE</a:t>
            </a:r>
            <a:endParaRPr lang="en-US" sz="200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hlinkClick r:id="rId6"/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961" y="5918919"/>
            <a:ext cx="486914" cy="486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8355875" y="6134746"/>
            <a:ext cx="933269" cy="336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/VBCWE</a:t>
            </a:r>
            <a:endParaRPr lang="en-US" sz="200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3385" y="2078618"/>
            <a:ext cx="5277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MẠNG LƯỚI DOANH NGHIỆP VIỆT NAM HỖ TRỢ PHÁT TRIỂN QUYỀN NĂNG PHỤ NỮ (VBCWE)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29" y="1718639"/>
            <a:ext cx="2573594" cy="10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5992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BD966E57-9272-9945-9259-C0D904147443}"/>
              </a:ext>
            </a:extLst>
          </p:cNvPr>
          <p:cNvGrpSpPr/>
          <p:nvPr/>
        </p:nvGrpSpPr>
        <p:grpSpPr>
          <a:xfrm>
            <a:off x="959488" y="3389865"/>
            <a:ext cx="4883172" cy="1217868"/>
            <a:chOff x="959488" y="3389865"/>
            <a:chExt cx="4883172" cy="1217868"/>
          </a:xfrm>
        </p:grpSpPr>
        <p:sp>
          <p:nvSpPr>
            <p:cNvPr id="22" name="Rounded Rectangle 21">
              <a:extLst>
                <a:ext uri="{FF2B5EF4-FFF2-40B4-BE49-F238E27FC236}">
                  <a16:creationId xmlns="" xmlns:a16="http://schemas.microsoft.com/office/drawing/2014/main" id="{41300B67-A87D-DD40-BA13-D139E4930993}"/>
                </a:ext>
              </a:extLst>
            </p:cNvPr>
            <p:cNvSpPr/>
            <p:nvPr/>
          </p:nvSpPr>
          <p:spPr>
            <a:xfrm>
              <a:off x="959488" y="3389865"/>
              <a:ext cx="4883172" cy="1217868"/>
            </a:xfrm>
            <a:prstGeom prst="roundRect">
              <a:avLst/>
            </a:prstGeom>
            <a:noFill/>
            <a:ln w="28575">
              <a:solidFill>
                <a:srgbClr val="EF883A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82B83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B7845BFB-9693-C14B-AD35-0F92F73DDBC6}"/>
                </a:ext>
              </a:extLst>
            </p:cNvPr>
            <p:cNvSpPr txBox="1"/>
            <p:nvPr/>
          </p:nvSpPr>
          <p:spPr>
            <a:xfrm>
              <a:off x="1617254" y="3658506"/>
              <a:ext cx="3483763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AU" sz="1900" b="1" dirty="0" err="1">
                  <a:solidFill>
                    <a:srgbClr val="382B83"/>
                  </a:solidFill>
                  <a:ea typeface="Segoe UI Symbol" panose="020B0502040204020203" pitchFamily="34" charset="0"/>
                </a:rPr>
                <a:t>Giai</a:t>
              </a:r>
              <a:r>
                <a:rPr lang="en-AU" sz="1900" b="1" dirty="0">
                  <a:solidFill>
                    <a:srgbClr val="382B83"/>
                  </a:solidFill>
                  <a:ea typeface="Segoe UI Symbol" panose="020B0502040204020203" pitchFamily="34" charset="0"/>
                </a:rPr>
                <a:t> </a:t>
              </a:r>
              <a:r>
                <a:rPr lang="en-AU" sz="1900" b="1" dirty="0" err="1">
                  <a:solidFill>
                    <a:srgbClr val="382B83"/>
                  </a:solidFill>
                  <a:ea typeface="Segoe UI Symbol" panose="020B0502040204020203" pitchFamily="34" charset="0"/>
                </a:rPr>
                <a:t>đoạn</a:t>
              </a:r>
              <a:r>
                <a:rPr lang="en-AU" sz="1900" b="1" dirty="0">
                  <a:solidFill>
                    <a:srgbClr val="382B83"/>
                  </a:solidFill>
                  <a:ea typeface="Segoe UI Symbol" panose="020B0502040204020203" pitchFamily="34" charset="0"/>
                </a:rPr>
                <a:t> 1</a:t>
              </a:r>
            </a:p>
            <a:p>
              <a:pPr lvl="0" algn="ctr"/>
              <a:r>
                <a:rPr lang="en-US" sz="1900" b="1" dirty="0" err="1">
                  <a:solidFill>
                    <a:srgbClr val="382B83"/>
                  </a:solidFill>
                  <a:ea typeface="Segoe UI Symbol" panose="020B0502040204020203" pitchFamily="34" charset="0"/>
                </a:rPr>
                <a:t>Báo</a:t>
              </a:r>
              <a:r>
                <a:rPr lang="en-US" sz="1900" b="1" dirty="0">
                  <a:solidFill>
                    <a:srgbClr val="382B83"/>
                  </a:solidFill>
                  <a:ea typeface="Segoe UI Symbol" panose="020B0502040204020203" pitchFamily="34" charset="0"/>
                </a:rPr>
                <a:t> </a:t>
              </a:r>
              <a:r>
                <a:rPr lang="en-US" sz="1900" b="1" dirty="0" err="1">
                  <a:solidFill>
                    <a:srgbClr val="382B83"/>
                  </a:solidFill>
                  <a:ea typeface="Segoe UI Symbol" panose="020B0502040204020203" pitchFamily="34" charset="0"/>
                </a:rPr>
                <a:t>cáo</a:t>
              </a:r>
              <a:r>
                <a:rPr lang="en-US" sz="1900" b="1" dirty="0">
                  <a:solidFill>
                    <a:srgbClr val="382B83"/>
                  </a:solidFill>
                  <a:ea typeface="Segoe UI Symbol" panose="020B0502040204020203" pitchFamily="34" charset="0"/>
                </a:rPr>
                <a:t> </a:t>
              </a:r>
              <a:r>
                <a:rPr lang="en-US" sz="1900" b="1" dirty="0" err="1">
                  <a:solidFill>
                    <a:srgbClr val="382B83"/>
                  </a:solidFill>
                  <a:ea typeface="Segoe UI Symbol" panose="020B0502040204020203" pitchFamily="34" charset="0"/>
                </a:rPr>
                <a:t>chẩn</a:t>
              </a:r>
              <a:r>
                <a:rPr lang="en-US" sz="1900" b="1" dirty="0">
                  <a:solidFill>
                    <a:srgbClr val="382B83"/>
                  </a:solidFill>
                  <a:ea typeface="Segoe UI Symbol" panose="020B0502040204020203" pitchFamily="34" charset="0"/>
                </a:rPr>
                <a:t> </a:t>
              </a:r>
              <a:r>
                <a:rPr lang="en-US" sz="1900" b="1" dirty="0" err="1">
                  <a:solidFill>
                    <a:srgbClr val="382B83"/>
                  </a:solidFill>
                  <a:ea typeface="Segoe UI Symbol" panose="020B0502040204020203" pitchFamily="34" charset="0"/>
                </a:rPr>
                <a:t>đoán</a:t>
              </a:r>
              <a:r>
                <a:rPr lang="en-US" sz="1900" b="1" dirty="0">
                  <a:solidFill>
                    <a:srgbClr val="382B83"/>
                  </a:solidFill>
                  <a:ea typeface="Segoe UI Symbol" panose="020B0502040204020203" pitchFamily="34" charset="0"/>
                </a:rPr>
                <a:t> WGE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059E4ED2-0C6D-E541-8204-D3C6AF72478B}"/>
              </a:ext>
            </a:extLst>
          </p:cNvPr>
          <p:cNvGrpSpPr/>
          <p:nvPr/>
        </p:nvGrpSpPr>
        <p:grpSpPr>
          <a:xfrm>
            <a:off x="1" y="-87084"/>
            <a:ext cx="12192000" cy="2161218"/>
            <a:chOff x="1" y="-87084"/>
            <a:chExt cx="12192000" cy="2161218"/>
          </a:xfrm>
        </p:grpSpPr>
        <p:pic>
          <p:nvPicPr>
            <p:cNvPr id="13" name="Content Placeholder 6">
              <a:extLst>
                <a:ext uri="{FF2B5EF4-FFF2-40B4-BE49-F238E27FC236}">
                  <a16:creationId xmlns="" xmlns:a16="http://schemas.microsoft.com/office/drawing/2014/main" id="{10E6A524-09D5-9140-B77E-6E7E1D010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5015392" y="-5102475"/>
              <a:ext cx="2161218" cy="12192000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>
              <a:off x="5292191" y="216159"/>
              <a:ext cx="659566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1. GIỚI THIỆU LỘ TRÌNH ĐÁNH GIÁ, KẾT QUẢ </a:t>
              </a: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VÀ CHIẾN LƯỢC BÌNH ĐẲNG GIỚI (GEARS1)</a:t>
              </a:r>
            </a:p>
          </p:txBody>
        </p:sp>
      </p:grpSp>
      <p:sp>
        <p:nvSpPr>
          <p:cNvPr id="14" name="Round Diagonal Corner Rectangle 13">
            <a:extLst>
              <a:ext uri="{FF2B5EF4-FFF2-40B4-BE49-F238E27FC236}">
                <a16:creationId xmlns="" xmlns:a16="http://schemas.microsoft.com/office/drawing/2014/main" id="{D705BDB8-8F43-AC4C-953A-BB14EC5343C1}"/>
              </a:ext>
            </a:extLst>
          </p:cNvPr>
          <p:cNvSpPr/>
          <p:nvPr/>
        </p:nvSpPr>
        <p:spPr>
          <a:xfrm>
            <a:off x="287499" y="4967824"/>
            <a:ext cx="1955434" cy="1691013"/>
          </a:xfrm>
          <a:prstGeom prst="round2DiagRect">
            <a:avLst/>
          </a:prstGeom>
          <a:noFill/>
          <a:ln w="28575">
            <a:solidFill>
              <a:srgbClr val="382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2B83"/>
              </a:solidFill>
            </a:endParaRPr>
          </a:p>
        </p:txBody>
      </p:sp>
      <p:sp>
        <p:nvSpPr>
          <p:cNvPr id="18" name="Round Diagonal Corner Rectangle 17">
            <a:extLst>
              <a:ext uri="{FF2B5EF4-FFF2-40B4-BE49-F238E27FC236}">
                <a16:creationId xmlns="" xmlns:a16="http://schemas.microsoft.com/office/drawing/2014/main" id="{B49289F9-B941-C945-B7B7-084321D05857}"/>
              </a:ext>
            </a:extLst>
          </p:cNvPr>
          <p:cNvSpPr/>
          <p:nvPr/>
        </p:nvSpPr>
        <p:spPr>
          <a:xfrm>
            <a:off x="2283797" y="4971949"/>
            <a:ext cx="1955434" cy="1691013"/>
          </a:xfrm>
          <a:prstGeom prst="round2DiagRect">
            <a:avLst/>
          </a:prstGeom>
          <a:noFill/>
          <a:ln w="28575">
            <a:solidFill>
              <a:srgbClr val="382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2B83"/>
              </a:solidFill>
            </a:endParaRPr>
          </a:p>
        </p:txBody>
      </p:sp>
      <p:sp>
        <p:nvSpPr>
          <p:cNvPr id="19" name="Round Diagonal Corner Rectangle 18">
            <a:extLst>
              <a:ext uri="{FF2B5EF4-FFF2-40B4-BE49-F238E27FC236}">
                <a16:creationId xmlns="" xmlns:a16="http://schemas.microsoft.com/office/drawing/2014/main" id="{C4CF3864-0116-2C4E-BDE3-3FD25F32137F}"/>
              </a:ext>
            </a:extLst>
          </p:cNvPr>
          <p:cNvSpPr/>
          <p:nvPr/>
        </p:nvSpPr>
        <p:spPr>
          <a:xfrm>
            <a:off x="4280095" y="4945444"/>
            <a:ext cx="1955434" cy="1691013"/>
          </a:xfrm>
          <a:prstGeom prst="round2DiagRect">
            <a:avLst/>
          </a:prstGeom>
          <a:noFill/>
          <a:ln w="28575">
            <a:solidFill>
              <a:srgbClr val="382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2B83"/>
              </a:solidFill>
            </a:endParaRPr>
          </a:p>
        </p:txBody>
      </p:sp>
      <p:sp>
        <p:nvSpPr>
          <p:cNvPr id="20" name="Round Diagonal Corner Rectangle 19">
            <a:extLst>
              <a:ext uri="{FF2B5EF4-FFF2-40B4-BE49-F238E27FC236}">
                <a16:creationId xmlns="" xmlns:a16="http://schemas.microsoft.com/office/drawing/2014/main" id="{F60874BF-2F44-B646-B620-BDF0E655446B}"/>
              </a:ext>
            </a:extLst>
          </p:cNvPr>
          <p:cNvSpPr/>
          <p:nvPr/>
        </p:nvSpPr>
        <p:spPr>
          <a:xfrm flipH="1">
            <a:off x="6840085" y="4967824"/>
            <a:ext cx="2373304" cy="1668635"/>
          </a:xfrm>
          <a:prstGeom prst="round2DiagRect">
            <a:avLst/>
          </a:prstGeom>
          <a:noFill/>
          <a:ln w="28575">
            <a:solidFill>
              <a:srgbClr val="382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Diagonal Corner Rectangle 20">
            <a:extLst>
              <a:ext uri="{FF2B5EF4-FFF2-40B4-BE49-F238E27FC236}">
                <a16:creationId xmlns="" xmlns:a16="http://schemas.microsoft.com/office/drawing/2014/main" id="{540C70A3-26C4-DF4D-A1B8-EA024E2C161A}"/>
              </a:ext>
            </a:extLst>
          </p:cNvPr>
          <p:cNvSpPr/>
          <p:nvPr/>
        </p:nvSpPr>
        <p:spPr>
          <a:xfrm>
            <a:off x="9319408" y="4945446"/>
            <a:ext cx="2364907" cy="1691013"/>
          </a:xfrm>
          <a:prstGeom prst="round2DiagRect">
            <a:avLst/>
          </a:prstGeom>
          <a:noFill/>
          <a:ln w="28575">
            <a:solidFill>
              <a:srgbClr val="382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415F81AF-828E-6543-A906-CB808A37833C}"/>
              </a:ext>
            </a:extLst>
          </p:cNvPr>
          <p:cNvSpPr txBox="1">
            <a:spLocks/>
          </p:cNvSpPr>
          <p:nvPr/>
        </p:nvSpPr>
        <p:spPr>
          <a:xfrm>
            <a:off x="200026" y="1823667"/>
            <a:ext cx="6640059" cy="13602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err="1">
                <a:solidFill>
                  <a:srgbClr val="382B83"/>
                </a:solidFill>
              </a:rPr>
              <a:t>Là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một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lộ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trình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đánh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giá</a:t>
            </a:r>
            <a:r>
              <a:rPr lang="en-US" sz="2000" dirty="0">
                <a:solidFill>
                  <a:srgbClr val="382B83"/>
                </a:solidFill>
              </a:rPr>
              <a:t>, </a:t>
            </a:r>
            <a:r>
              <a:rPr lang="en-US" sz="2000" dirty="0" err="1">
                <a:solidFill>
                  <a:srgbClr val="382B83"/>
                </a:solidFill>
              </a:rPr>
              <a:t>chẩn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đoán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thực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trạng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bình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đẳng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giới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của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Công</a:t>
            </a:r>
            <a:r>
              <a:rPr lang="en-US" sz="2000" dirty="0">
                <a:solidFill>
                  <a:srgbClr val="382B83"/>
                </a:solidFill>
              </a:rPr>
              <a:t> ty, </a:t>
            </a:r>
            <a:r>
              <a:rPr lang="en-US" sz="2000" dirty="0" err="1">
                <a:solidFill>
                  <a:srgbClr val="382B83"/>
                </a:solidFill>
              </a:rPr>
              <a:t>giúp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Công</a:t>
            </a:r>
            <a:r>
              <a:rPr lang="en-US" sz="2000" dirty="0">
                <a:solidFill>
                  <a:srgbClr val="382B83"/>
                </a:solidFill>
              </a:rPr>
              <a:t> ty </a:t>
            </a:r>
            <a:r>
              <a:rPr lang="en-US" sz="2000" dirty="0" err="1">
                <a:solidFill>
                  <a:srgbClr val="382B83"/>
                </a:solidFill>
              </a:rPr>
              <a:t>biết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được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về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các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lỗ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hổng</a:t>
            </a:r>
            <a:r>
              <a:rPr lang="en-US" sz="2000" dirty="0">
                <a:solidFill>
                  <a:srgbClr val="382B83"/>
                </a:solidFill>
              </a:rPr>
              <a:t>, </a:t>
            </a:r>
            <a:r>
              <a:rPr lang="en-US" sz="2000" dirty="0" err="1">
                <a:solidFill>
                  <a:srgbClr val="382B83"/>
                </a:solidFill>
              </a:rPr>
              <a:t>cơ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hội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và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thế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mạnh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trong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các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chiến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lược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liên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quan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đến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bình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đẳng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giới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tại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nơi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làm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việc</a:t>
            </a:r>
            <a:r>
              <a:rPr lang="en-US" sz="2000" dirty="0">
                <a:solidFill>
                  <a:srgbClr val="382B83"/>
                </a:solidFill>
              </a:rPr>
              <a:t> (WGE) </a:t>
            </a:r>
            <a:r>
              <a:rPr lang="en-US" sz="2000" dirty="0" err="1">
                <a:solidFill>
                  <a:srgbClr val="382B83"/>
                </a:solidFill>
              </a:rPr>
              <a:t>hiện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tại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của</a:t>
            </a:r>
            <a:r>
              <a:rPr lang="en-US" sz="2000" dirty="0">
                <a:solidFill>
                  <a:srgbClr val="382B83"/>
                </a:solidFill>
              </a:rPr>
              <a:t> </a:t>
            </a:r>
            <a:r>
              <a:rPr lang="en-US" sz="2000" dirty="0" err="1">
                <a:solidFill>
                  <a:srgbClr val="382B83"/>
                </a:solidFill>
              </a:rPr>
              <a:t>Công</a:t>
            </a:r>
            <a:r>
              <a:rPr lang="en-US" sz="2000" dirty="0">
                <a:solidFill>
                  <a:srgbClr val="382B83"/>
                </a:solidFill>
              </a:rPr>
              <a:t> ty.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63561CA-BDF2-BB4E-B241-551AD66C667D}"/>
              </a:ext>
            </a:extLst>
          </p:cNvPr>
          <p:cNvSpPr txBox="1"/>
          <p:nvPr/>
        </p:nvSpPr>
        <p:spPr>
          <a:xfrm>
            <a:off x="438564" y="5411708"/>
            <a:ext cx="1900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82B83"/>
                </a:solidFill>
              </a:rPr>
              <a:t>Kiểm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định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thông</a:t>
            </a:r>
            <a:r>
              <a:rPr lang="en-US" dirty="0">
                <a:solidFill>
                  <a:srgbClr val="382B83"/>
                </a:solidFill>
              </a:rPr>
              <a:t> tin </a:t>
            </a:r>
            <a:r>
              <a:rPr lang="en-US" dirty="0" err="1">
                <a:solidFill>
                  <a:srgbClr val="382B83"/>
                </a:solidFill>
              </a:rPr>
              <a:t>về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tình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hình</a:t>
            </a:r>
            <a:r>
              <a:rPr lang="en-US" dirty="0">
                <a:solidFill>
                  <a:srgbClr val="382B83"/>
                </a:solidFill>
              </a:rPr>
              <a:t> WGE </a:t>
            </a:r>
            <a:r>
              <a:rPr lang="en-US" err="1">
                <a:solidFill>
                  <a:srgbClr val="382B83"/>
                </a:solidFill>
              </a:rPr>
              <a:t>tại</a:t>
            </a:r>
            <a:r>
              <a:rPr lang="en-US">
                <a:solidFill>
                  <a:srgbClr val="382B83"/>
                </a:solidFill>
              </a:rPr>
              <a:t> </a:t>
            </a:r>
            <a:r>
              <a:rPr lang="en-US" smtClean="0">
                <a:solidFill>
                  <a:srgbClr val="382B83"/>
                </a:solidFill>
              </a:rPr>
              <a:t>${comName} </a:t>
            </a:r>
            <a:endParaRPr lang="en-US" dirty="0">
              <a:solidFill>
                <a:srgbClr val="382B83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E23A8D93-29BC-6B4D-A063-20BD142CE2E4}"/>
              </a:ext>
            </a:extLst>
          </p:cNvPr>
          <p:cNvSpPr txBox="1"/>
          <p:nvPr/>
        </p:nvSpPr>
        <p:spPr>
          <a:xfrm>
            <a:off x="2366675" y="5103674"/>
            <a:ext cx="1900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82B83"/>
                </a:solidFill>
              </a:rPr>
              <a:t>Xác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thực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dựa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trên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bằng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chứng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về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khung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chính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sách</a:t>
            </a:r>
            <a:r>
              <a:rPr lang="en-US" dirty="0">
                <a:solidFill>
                  <a:srgbClr val="382B83"/>
                </a:solidFill>
              </a:rPr>
              <a:t>, </a:t>
            </a:r>
            <a:r>
              <a:rPr lang="en-US" dirty="0" err="1">
                <a:solidFill>
                  <a:srgbClr val="382B83"/>
                </a:solidFill>
              </a:rPr>
              <a:t>tác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động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đến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bình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đẳng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giới</a:t>
            </a:r>
            <a:endParaRPr lang="en-US" dirty="0">
              <a:solidFill>
                <a:srgbClr val="382B83"/>
              </a:solidFill>
            </a:endParaRPr>
          </a:p>
          <a:p>
            <a:endParaRPr lang="en-US" dirty="0">
              <a:solidFill>
                <a:srgbClr val="382B8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F93BC2-588E-7A4D-9F00-A4DA428027AD}"/>
              </a:ext>
            </a:extLst>
          </p:cNvPr>
          <p:cNvSpPr txBox="1"/>
          <p:nvPr/>
        </p:nvSpPr>
        <p:spPr>
          <a:xfrm>
            <a:off x="4367456" y="5519172"/>
            <a:ext cx="1900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82B83"/>
                </a:solidFill>
              </a:rPr>
              <a:t>Xác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định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lĩnh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vực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cần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cải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thiện</a:t>
            </a:r>
            <a:endParaRPr lang="en-US" dirty="0">
              <a:solidFill>
                <a:srgbClr val="382B83"/>
              </a:solidFill>
            </a:endParaRPr>
          </a:p>
          <a:p>
            <a:endParaRPr lang="en-US" dirty="0">
              <a:solidFill>
                <a:srgbClr val="382B83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4E1A018-0E8E-1E4F-9714-5A6EDD948296}"/>
              </a:ext>
            </a:extLst>
          </p:cNvPr>
          <p:cNvSpPr txBox="1"/>
          <p:nvPr/>
        </p:nvSpPr>
        <p:spPr>
          <a:xfrm>
            <a:off x="7077609" y="5351665"/>
            <a:ext cx="2135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82B83"/>
                </a:solidFill>
              </a:rPr>
              <a:t>Dựa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trên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báo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cáo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điểm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số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và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khuyến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nghị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của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Giai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đoạn</a:t>
            </a:r>
            <a:r>
              <a:rPr lang="en-US" dirty="0">
                <a:solidFill>
                  <a:srgbClr val="382B83"/>
                </a:solidFill>
              </a:rPr>
              <a:t> 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58820332-4D94-3248-96F9-8E32BAE209F0}"/>
              </a:ext>
            </a:extLst>
          </p:cNvPr>
          <p:cNvGrpSpPr/>
          <p:nvPr/>
        </p:nvGrpSpPr>
        <p:grpSpPr>
          <a:xfrm>
            <a:off x="6721434" y="3348949"/>
            <a:ext cx="5166424" cy="1258784"/>
            <a:chOff x="6721434" y="3348949"/>
            <a:chExt cx="5166424" cy="1258784"/>
          </a:xfrm>
        </p:grpSpPr>
        <p:sp>
          <p:nvSpPr>
            <p:cNvPr id="3" name="Rounded Rectangle 2">
              <a:extLst>
                <a:ext uri="{FF2B5EF4-FFF2-40B4-BE49-F238E27FC236}">
                  <a16:creationId xmlns="" xmlns:a16="http://schemas.microsoft.com/office/drawing/2014/main" id="{EBE05299-F6DC-B14D-BE7D-A03C1E767AF4}"/>
                </a:ext>
              </a:extLst>
            </p:cNvPr>
            <p:cNvSpPr/>
            <p:nvPr/>
          </p:nvSpPr>
          <p:spPr>
            <a:xfrm>
              <a:off x="6721434" y="3348949"/>
              <a:ext cx="5166424" cy="125878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EF883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82B83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F86E78E3-238B-7A40-A298-F746C9A7920F}"/>
                </a:ext>
              </a:extLst>
            </p:cNvPr>
            <p:cNvSpPr txBox="1"/>
            <p:nvPr/>
          </p:nvSpPr>
          <p:spPr>
            <a:xfrm>
              <a:off x="6940612" y="3432080"/>
              <a:ext cx="4813411" cy="1015663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AU" sz="2000" b="1" dirty="0" err="1">
                  <a:solidFill>
                    <a:srgbClr val="382B83"/>
                  </a:solidFill>
                  <a:ea typeface="Cambria Math" panose="02040503050406030204" pitchFamily="18" charset="0"/>
                </a:rPr>
                <a:t>Giai</a:t>
              </a:r>
              <a:r>
                <a:rPr lang="en-AU" sz="2000" b="1" dirty="0">
                  <a:solidFill>
                    <a:srgbClr val="382B83"/>
                  </a:solidFill>
                  <a:ea typeface="Cambria Math" panose="02040503050406030204" pitchFamily="18" charset="0"/>
                </a:rPr>
                <a:t> </a:t>
              </a:r>
              <a:r>
                <a:rPr lang="en-AU" sz="2000" b="1" dirty="0" err="1">
                  <a:solidFill>
                    <a:srgbClr val="382B83"/>
                  </a:solidFill>
                  <a:ea typeface="Cambria Math" panose="02040503050406030204" pitchFamily="18" charset="0"/>
                </a:rPr>
                <a:t>đoạn</a:t>
              </a:r>
              <a:r>
                <a:rPr lang="en-AU" sz="2000" b="1" dirty="0">
                  <a:solidFill>
                    <a:srgbClr val="382B83"/>
                  </a:solidFill>
                  <a:ea typeface="Cambria Math" panose="02040503050406030204" pitchFamily="18" charset="0"/>
                </a:rPr>
                <a:t> 2</a:t>
              </a:r>
            </a:p>
            <a:p>
              <a:pPr lvl="0"/>
              <a:r>
                <a:rPr lang="en-US" sz="2000" b="1" dirty="0" err="1">
                  <a:solidFill>
                    <a:srgbClr val="382B83"/>
                  </a:solidFill>
                  <a:ea typeface="Cambria Math" panose="02040503050406030204" pitchFamily="18" charset="0"/>
                </a:rPr>
                <a:t>Phân</a:t>
              </a:r>
              <a:r>
                <a:rPr lang="en-US" sz="2000" b="1" dirty="0">
                  <a:solidFill>
                    <a:srgbClr val="382B83"/>
                  </a:solidFill>
                  <a:ea typeface="Cambria Math" panose="02040503050406030204" pitchFamily="18" charset="0"/>
                </a:rPr>
                <a:t> </a:t>
              </a:r>
              <a:r>
                <a:rPr lang="en-US" sz="2000" b="1" dirty="0" err="1">
                  <a:solidFill>
                    <a:srgbClr val="382B83"/>
                  </a:solidFill>
                  <a:ea typeface="Cambria Math" panose="02040503050406030204" pitchFamily="18" charset="0"/>
                </a:rPr>
                <a:t>tích</a:t>
              </a:r>
              <a:r>
                <a:rPr lang="en-US" sz="2000" b="1" dirty="0">
                  <a:solidFill>
                    <a:srgbClr val="382B83"/>
                  </a:solidFill>
                  <a:ea typeface="Cambria Math" panose="02040503050406030204" pitchFamily="18" charset="0"/>
                </a:rPr>
                <a:t> </a:t>
              </a:r>
              <a:r>
                <a:rPr lang="en-US" sz="2000" b="1" dirty="0" err="1">
                  <a:solidFill>
                    <a:srgbClr val="382B83"/>
                  </a:solidFill>
                  <a:ea typeface="Cambria Math" panose="02040503050406030204" pitchFamily="18" charset="0"/>
                </a:rPr>
                <a:t>tập</a:t>
              </a:r>
              <a:r>
                <a:rPr lang="en-US" sz="2000" b="1" dirty="0">
                  <a:solidFill>
                    <a:srgbClr val="382B83"/>
                  </a:solidFill>
                  <a:ea typeface="Cambria Math" panose="02040503050406030204" pitchFamily="18" charset="0"/>
                </a:rPr>
                <a:t> </a:t>
              </a:r>
              <a:r>
                <a:rPr lang="en-US" sz="2000" b="1" dirty="0" err="1">
                  <a:solidFill>
                    <a:srgbClr val="382B83"/>
                  </a:solidFill>
                  <a:ea typeface="Cambria Math" panose="02040503050406030204" pitchFamily="18" charset="0"/>
                </a:rPr>
                <a:t>trung</a:t>
              </a:r>
              <a:r>
                <a:rPr lang="en-US" sz="2000" b="1" dirty="0">
                  <a:solidFill>
                    <a:srgbClr val="382B83"/>
                  </a:solidFill>
                  <a:ea typeface="Cambria Math" panose="02040503050406030204" pitchFamily="18" charset="0"/>
                </a:rPr>
                <a:t> </a:t>
              </a:r>
              <a:r>
                <a:rPr lang="en-US" sz="2000" b="1" dirty="0" err="1">
                  <a:solidFill>
                    <a:srgbClr val="382B83"/>
                  </a:solidFill>
                  <a:ea typeface="Cambria Math" panose="02040503050406030204" pitchFamily="18" charset="0"/>
                </a:rPr>
                <a:t>và</a:t>
              </a:r>
              <a:r>
                <a:rPr lang="en-US" sz="2000" b="1" dirty="0">
                  <a:solidFill>
                    <a:srgbClr val="382B83"/>
                  </a:solidFill>
                  <a:ea typeface="Cambria Math" panose="02040503050406030204" pitchFamily="18" charset="0"/>
                </a:rPr>
                <a:t> </a:t>
              </a:r>
              <a:r>
                <a:rPr lang="en-US" sz="2000" b="1" dirty="0" err="1">
                  <a:solidFill>
                    <a:srgbClr val="382B83"/>
                  </a:solidFill>
                  <a:ea typeface="Cambria Math" panose="02040503050406030204" pitchFamily="18" charset="0"/>
                </a:rPr>
                <a:t>toàn</a:t>
              </a:r>
              <a:r>
                <a:rPr lang="en-US" sz="2000" b="1" dirty="0">
                  <a:solidFill>
                    <a:srgbClr val="382B83"/>
                  </a:solidFill>
                  <a:ea typeface="Cambria Math" panose="02040503050406030204" pitchFamily="18" charset="0"/>
                </a:rPr>
                <a:t> </a:t>
              </a:r>
              <a:r>
                <a:rPr lang="en-US" sz="2000" b="1" dirty="0" err="1">
                  <a:solidFill>
                    <a:srgbClr val="382B83"/>
                  </a:solidFill>
                  <a:ea typeface="Cambria Math" panose="02040503050406030204" pitchFamily="18" charset="0"/>
                </a:rPr>
                <a:t>diện</a:t>
              </a:r>
              <a:r>
                <a:rPr lang="en-US" sz="2000" b="1" dirty="0">
                  <a:solidFill>
                    <a:srgbClr val="382B83"/>
                  </a:solidFill>
                  <a:ea typeface="Cambria Math" panose="02040503050406030204" pitchFamily="18" charset="0"/>
                </a:rPr>
                <a:t> </a:t>
              </a:r>
              <a:r>
                <a:rPr lang="en-US" sz="2000" b="1" dirty="0" err="1">
                  <a:solidFill>
                    <a:srgbClr val="382B83"/>
                  </a:solidFill>
                  <a:ea typeface="Cambria Math" panose="02040503050406030204" pitchFamily="18" charset="0"/>
                </a:rPr>
                <a:t>về</a:t>
              </a:r>
              <a:r>
                <a:rPr lang="en-US" sz="2000" b="1" dirty="0">
                  <a:solidFill>
                    <a:srgbClr val="382B83"/>
                  </a:solidFill>
                  <a:ea typeface="Cambria Math" panose="02040503050406030204" pitchFamily="18" charset="0"/>
                </a:rPr>
                <a:t> </a:t>
              </a:r>
              <a:r>
                <a:rPr lang="en-US" sz="2000" b="1" dirty="0" err="1">
                  <a:solidFill>
                    <a:srgbClr val="382B83"/>
                  </a:solidFill>
                  <a:ea typeface="Cambria Math" panose="02040503050406030204" pitchFamily="18" charset="0"/>
                </a:rPr>
                <a:t>kế</a:t>
              </a:r>
              <a:r>
                <a:rPr lang="en-US" sz="2000" b="1" dirty="0">
                  <a:solidFill>
                    <a:srgbClr val="382B83"/>
                  </a:solidFill>
                  <a:ea typeface="Cambria Math" panose="02040503050406030204" pitchFamily="18" charset="0"/>
                </a:rPr>
                <a:t> </a:t>
              </a:r>
              <a:r>
                <a:rPr lang="en-US" sz="2000" b="1" dirty="0" err="1">
                  <a:solidFill>
                    <a:srgbClr val="382B83"/>
                  </a:solidFill>
                  <a:ea typeface="Cambria Math" panose="02040503050406030204" pitchFamily="18" charset="0"/>
                </a:rPr>
                <a:t>hoạch</a:t>
              </a:r>
              <a:r>
                <a:rPr lang="en-US" sz="2000" b="1" dirty="0">
                  <a:solidFill>
                    <a:srgbClr val="382B83"/>
                  </a:solidFill>
                  <a:ea typeface="Cambria Math" panose="02040503050406030204" pitchFamily="18" charset="0"/>
                </a:rPr>
                <a:t> </a:t>
              </a:r>
              <a:r>
                <a:rPr lang="en-US" sz="2000" b="1" dirty="0" err="1">
                  <a:solidFill>
                    <a:srgbClr val="382B83"/>
                  </a:solidFill>
                  <a:ea typeface="Cambria Math" panose="02040503050406030204" pitchFamily="18" charset="0"/>
                </a:rPr>
                <a:t>hành</a:t>
              </a:r>
              <a:r>
                <a:rPr lang="en-US" sz="2000" b="1" dirty="0">
                  <a:solidFill>
                    <a:srgbClr val="382B83"/>
                  </a:solidFill>
                  <a:ea typeface="Cambria Math" panose="02040503050406030204" pitchFamily="18" charset="0"/>
                </a:rPr>
                <a:t> </a:t>
              </a:r>
              <a:r>
                <a:rPr lang="en-US" sz="2000" b="1" dirty="0" err="1">
                  <a:solidFill>
                    <a:srgbClr val="382B83"/>
                  </a:solidFill>
                  <a:ea typeface="Cambria Math" panose="02040503050406030204" pitchFamily="18" charset="0"/>
                </a:rPr>
                <a:t>động</a:t>
              </a:r>
              <a:r>
                <a:rPr lang="en-US" sz="2000" b="1" dirty="0">
                  <a:solidFill>
                    <a:srgbClr val="382B83"/>
                  </a:solidFill>
                  <a:ea typeface="Cambria Math" panose="02040503050406030204" pitchFamily="18" charset="0"/>
                </a:rPr>
                <a:t> </a:t>
              </a:r>
              <a:r>
                <a:rPr lang="en-US" sz="2000" b="1" dirty="0" err="1">
                  <a:solidFill>
                    <a:srgbClr val="382B83"/>
                  </a:solidFill>
                  <a:ea typeface="Cambria Math" panose="02040503050406030204" pitchFamily="18" charset="0"/>
                </a:rPr>
                <a:t>về</a:t>
              </a:r>
              <a:r>
                <a:rPr lang="en-US" sz="2000" b="1" dirty="0">
                  <a:solidFill>
                    <a:srgbClr val="382B83"/>
                  </a:solidFill>
                  <a:ea typeface="Cambria Math" panose="02040503050406030204" pitchFamily="18" charset="0"/>
                </a:rPr>
                <a:t> WGE </a:t>
              </a:r>
              <a:r>
                <a:rPr lang="en-US" sz="2000" b="1" err="1">
                  <a:solidFill>
                    <a:srgbClr val="382B83"/>
                  </a:solidFill>
                  <a:ea typeface="Cambria Math" panose="02040503050406030204" pitchFamily="18" charset="0"/>
                </a:rPr>
                <a:t>của</a:t>
              </a:r>
              <a:r>
                <a:rPr lang="en-US" sz="2000" b="1">
                  <a:solidFill>
                    <a:srgbClr val="382B83"/>
                  </a:solidFill>
                  <a:ea typeface="Cambria Math" panose="02040503050406030204" pitchFamily="18" charset="0"/>
                </a:rPr>
                <a:t> </a:t>
              </a:r>
              <a:r>
                <a:rPr lang="en-US" sz="2000" b="1" smtClean="0">
                  <a:solidFill>
                    <a:srgbClr val="382B83"/>
                  </a:solidFill>
                  <a:ea typeface="Cambria Math" panose="02040503050406030204" pitchFamily="18" charset="0"/>
                </a:rPr>
                <a:t>${comName}</a:t>
              </a:r>
              <a:endParaRPr lang="en-US" sz="2000" b="1" dirty="0">
                <a:solidFill>
                  <a:srgbClr val="382B83"/>
                </a:solidFill>
                <a:ea typeface="Cambria Math" panose="02040503050406030204" pitchFamily="18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D427D10-D8A3-E143-AEDF-3AC9F62EB6F6}"/>
              </a:ext>
            </a:extLst>
          </p:cNvPr>
          <p:cNvSpPr txBox="1"/>
          <p:nvPr/>
        </p:nvSpPr>
        <p:spPr>
          <a:xfrm>
            <a:off x="9551466" y="5367790"/>
            <a:ext cx="1900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82B83"/>
                </a:solidFill>
              </a:rPr>
              <a:t>Quyết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định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lĩnh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vực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trọng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tâm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ưu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tiên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và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hành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động</a:t>
            </a:r>
            <a:endParaRPr lang="en-US" dirty="0">
              <a:solidFill>
                <a:srgbClr val="382B8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9F7E239-5DD6-6A4E-8C76-7D7B10FF9B82}"/>
              </a:ext>
            </a:extLst>
          </p:cNvPr>
          <p:cNvSpPr/>
          <p:nvPr/>
        </p:nvSpPr>
        <p:spPr>
          <a:xfrm>
            <a:off x="116901" y="3168299"/>
            <a:ext cx="6343278" cy="3606576"/>
          </a:xfrm>
          <a:prstGeom prst="rect">
            <a:avLst/>
          </a:prstGeom>
          <a:noFill/>
          <a:ln w="57150">
            <a:solidFill>
              <a:srgbClr val="EF88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118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EDB46CEC-D2DF-F344-A91F-3887FC38FF3C}"/>
              </a:ext>
            </a:extLst>
          </p:cNvPr>
          <p:cNvGrpSpPr/>
          <p:nvPr/>
        </p:nvGrpSpPr>
        <p:grpSpPr>
          <a:xfrm>
            <a:off x="1" y="-26225"/>
            <a:ext cx="12192002" cy="2049579"/>
            <a:chOff x="1" y="-26225"/>
            <a:chExt cx="12192002" cy="2049579"/>
          </a:xfrm>
        </p:grpSpPr>
        <p:pic>
          <p:nvPicPr>
            <p:cNvPr id="13" name="Content Placeholder 6">
              <a:extLst>
                <a:ext uri="{FF2B5EF4-FFF2-40B4-BE49-F238E27FC236}">
                  <a16:creationId xmlns="" xmlns:a16="http://schemas.microsoft.com/office/drawing/2014/main" id="{10E6A524-09D5-9140-B77E-6E7E1D010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071212" y="-5097436"/>
              <a:ext cx="2049579" cy="12192002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>
              <a:off x="303865" y="408265"/>
              <a:ext cx="61940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1. GIỚI THIỆU LỘ TRÌNH ĐÁNH GIÁ, KẾT QUẢ </a:t>
              </a:r>
            </a:p>
            <a:p>
              <a:r>
                <a:rPr lang="en-US" sz="22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VÀ CHIẾN LƯỢC BÌNH ĐẲNG GIỚI (GEARS1)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C0C424E7-C409-D64D-A6E1-2B2AF9B91C25}"/>
              </a:ext>
            </a:extLst>
          </p:cNvPr>
          <p:cNvGrpSpPr/>
          <p:nvPr/>
        </p:nvGrpSpPr>
        <p:grpSpPr>
          <a:xfrm>
            <a:off x="1926234" y="1730830"/>
            <a:ext cx="8509964" cy="4523873"/>
            <a:chOff x="1592079" y="2074132"/>
            <a:chExt cx="8509964" cy="4523873"/>
          </a:xfrm>
        </p:grpSpPr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4B12EAD2-9A5F-A646-B8C0-BD71206BD9E9}"/>
                </a:ext>
              </a:extLst>
            </p:cNvPr>
            <p:cNvGrpSpPr/>
            <p:nvPr/>
          </p:nvGrpSpPr>
          <p:grpSpPr>
            <a:xfrm>
              <a:off x="1592079" y="3332523"/>
              <a:ext cx="2043531" cy="1262970"/>
              <a:chOff x="1592079" y="3332523"/>
              <a:chExt cx="2043531" cy="1262970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="" xmlns:a16="http://schemas.microsoft.com/office/drawing/2014/main" id="{069E5C4B-3E7B-2744-969A-BD313351B338}"/>
                  </a:ext>
                </a:extLst>
              </p:cNvPr>
              <p:cNvSpPr/>
              <p:nvPr/>
            </p:nvSpPr>
            <p:spPr>
              <a:xfrm>
                <a:off x="1592079" y="3332523"/>
                <a:ext cx="2043531" cy="1262970"/>
              </a:xfrm>
              <a:prstGeom prst="roundRect">
                <a:avLst/>
              </a:prstGeom>
              <a:solidFill>
                <a:srgbClr val="382B8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A029DFFA-EDDD-9349-B4B5-7CBA479A2174}"/>
                  </a:ext>
                </a:extLst>
              </p:cNvPr>
              <p:cNvSpPr txBox="1"/>
              <p:nvPr/>
            </p:nvSpPr>
            <p:spPr>
              <a:xfrm>
                <a:off x="1869821" y="3733175"/>
                <a:ext cx="1659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NỀN TẢNG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B2B69A78-1C5A-1E4B-96FF-3B3BFF3534BE}"/>
                </a:ext>
              </a:extLst>
            </p:cNvPr>
            <p:cNvGrpSpPr/>
            <p:nvPr/>
          </p:nvGrpSpPr>
          <p:grpSpPr>
            <a:xfrm>
              <a:off x="3729445" y="2983706"/>
              <a:ext cx="2043531" cy="1634809"/>
              <a:chOff x="3729445" y="2983706"/>
              <a:chExt cx="2043531" cy="1634809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="" xmlns:a16="http://schemas.microsoft.com/office/drawing/2014/main" id="{81E49074-AAE2-F046-B3EF-0D345E51A77E}"/>
                  </a:ext>
                </a:extLst>
              </p:cNvPr>
              <p:cNvSpPr/>
              <p:nvPr/>
            </p:nvSpPr>
            <p:spPr>
              <a:xfrm>
                <a:off x="3729445" y="2983706"/>
                <a:ext cx="2043531" cy="1634809"/>
              </a:xfrm>
              <a:prstGeom prst="roundRect">
                <a:avLst/>
              </a:prstGeom>
              <a:solidFill>
                <a:srgbClr val="EF883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D56B2758-84C0-BB42-92DD-7A767B7E538C}"/>
                  </a:ext>
                </a:extLst>
              </p:cNvPr>
              <p:cNvSpPr txBox="1"/>
              <p:nvPr/>
            </p:nvSpPr>
            <p:spPr>
              <a:xfrm>
                <a:off x="4019622" y="3576878"/>
                <a:ext cx="1659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TÍCH CỰC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22257110-F2BF-F84C-96BA-E40173E0C1D8}"/>
                </a:ext>
              </a:extLst>
            </p:cNvPr>
            <p:cNvGrpSpPr/>
            <p:nvPr/>
          </p:nvGrpSpPr>
          <p:grpSpPr>
            <a:xfrm>
              <a:off x="5863989" y="2589787"/>
              <a:ext cx="2089105" cy="2039338"/>
              <a:chOff x="5863989" y="2589787"/>
              <a:chExt cx="2089105" cy="2039338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="" xmlns:a16="http://schemas.microsoft.com/office/drawing/2014/main" id="{613D2CFD-C4FC-954E-8784-B4CCCDFF2EE0}"/>
                  </a:ext>
                </a:extLst>
              </p:cNvPr>
              <p:cNvSpPr/>
              <p:nvPr/>
            </p:nvSpPr>
            <p:spPr>
              <a:xfrm>
                <a:off x="5863989" y="2589787"/>
                <a:ext cx="2043531" cy="2039338"/>
              </a:xfrm>
              <a:prstGeom prst="roundRect">
                <a:avLst/>
              </a:prstGeom>
              <a:solidFill>
                <a:srgbClr val="382B8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899D7895-09B4-9244-9084-DCC980B12BE3}"/>
                  </a:ext>
                </a:extLst>
              </p:cNvPr>
              <p:cNvSpPr txBox="1"/>
              <p:nvPr/>
            </p:nvSpPr>
            <p:spPr>
              <a:xfrm>
                <a:off x="6040262" y="3399165"/>
                <a:ext cx="1912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CHIẾN LƯỢC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96CB5829-87F8-4540-9C15-E3319C86D3FF}"/>
                </a:ext>
              </a:extLst>
            </p:cNvPr>
            <p:cNvGrpSpPr/>
            <p:nvPr/>
          </p:nvGrpSpPr>
          <p:grpSpPr>
            <a:xfrm>
              <a:off x="7998668" y="2074132"/>
              <a:ext cx="2043531" cy="2521361"/>
              <a:chOff x="7998668" y="2074132"/>
              <a:chExt cx="2043531" cy="2521361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="" xmlns:a16="http://schemas.microsoft.com/office/drawing/2014/main" id="{EB9D6376-77AC-1144-961A-D48976B95FF0}"/>
                  </a:ext>
                </a:extLst>
              </p:cNvPr>
              <p:cNvSpPr/>
              <p:nvPr/>
            </p:nvSpPr>
            <p:spPr>
              <a:xfrm>
                <a:off x="7998668" y="2074132"/>
                <a:ext cx="2043531" cy="2521361"/>
              </a:xfrm>
              <a:prstGeom prst="roundRect">
                <a:avLst/>
              </a:prstGeom>
              <a:solidFill>
                <a:srgbClr val="EF883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84553951-31EF-3D4E-9097-7A55BA621121}"/>
                  </a:ext>
                </a:extLst>
              </p:cNvPr>
              <p:cNvSpPr txBox="1"/>
              <p:nvPr/>
            </p:nvSpPr>
            <p:spPr>
              <a:xfrm>
                <a:off x="8323277" y="3103980"/>
                <a:ext cx="13943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DẪN ĐẦU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A721CF15-503B-7C44-AD28-12D62CDA17CB}"/>
                </a:ext>
              </a:extLst>
            </p:cNvPr>
            <p:cNvSpPr txBox="1"/>
            <p:nvPr/>
          </p:nvSpPr>
          <p:spPr>
            <a:xfrm>
              <a:off x="1719580" y="4782338"/>
              <a:ext cx="1882141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382B83"/>
                  </a:solidFill>
                </a:rPr>
                <a:t>Thang </a:t>
              </a:r>
              <a:r>
                <a:rPr lang="en-US" sz="1600" dirty="0" err="1">
                  <a:solidFill>
                    <a:srgbClr val="382B83"/>
                  </a:solidFill>
                </a:rPr>
                <a:t>điểm</a:t>
              </a:r>
              <a:r>
                <a:rPr lang="en-US" sz="1600" dirty="0">
                  <a:solidFill>
                    <a:srgbClr val="382B83"/>
                  </a:solidFill>
                </a:rPr>
                <a:t> 0-25</a:t>
              </a:r>
              <a:endParaRPr lang="en-US" sz="1500" dirty="0">
                <a:solidFill>
                  <a:srgbClr val="382B83"/>
                </a:solidFill>
              </a:endParaRPr>
            </a:p>
            <a:p>
              <a:endParaRPr lang="en-US" sz="1500" dirty="0">
                <a:solidFill>
                  <a:srgbClr val="382B83"/>
                </a:solidFill>
              </a:endParaRPr>
            </a:p>
            <a:p>
              <a:r>
                <a:rPr lang="en-US" sz="1500" dirty="0" err="1">
                  <a:solidFill>
                    <a:srgbClr val="382B83"/>
                  </a:solidFill>
                </a:rPr>
                <a:t>Tổ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chức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tuân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thủ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luật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pháp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và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quy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định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quốc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gia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B481A1A1-587B-DC45-805B-E8366D26979B}"/>
                </a:ext>
              </a:extLst>
            </p:cNvPr>
            <p:cNvSpPr txBox="1"/>
            <p:nvPr/>
          </p:nvSpPr>
          <p:spPr>
            <a:xfrm>
              <a:off x="3796368" y="4759040"/>
              <a:ext cx="2105620" cy="1838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382B83"/>
                  </a:solidFill>
                </a:rPr>
                <a:t>Thang </a:t>
              </a:r>
              <a:r>
                <a:rPr lang="en-US" sz="1600" dirty="0" err="1">
                  <a:solidFill>
                    <a:srgbClr val="382B83"/>
                  </a:solidFill>
                </a:rPr>
                <a:t>điểm</a:t>
              </a:r>
              <a:r>
                <a:rPr lang="en-US" sz="1600" dirty="0">
                  <a:solidFill>
                    <a:srgbClr val="382B83"/>
                  </a:solidFill>
                </a:rPr>
                <a:t> 26-50</a:t>
              </a:r>
            </a:p>
            <a:p>
              <a:endParaRPr lang="en-US" sz="1350" b="1" dirty="0">
                <a:solidFill>
                  <a:srgbClr val="382B83"/>
                </a:solidFill>
              </a:endParaRPr>
            </a:p>
            <a:p>
              <a:r>
                <a:rPr lang="en-US" sz="1400" dirty="0" err="1">
                  <a:solidFill>
                    <a:srgbClr val="382B83"/>
                  </a:solidFill>
                </a:rPr>
                <a:t>Tổ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chức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đang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sử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dụng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một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cách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tiếp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cận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chiến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lược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để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biến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ý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tưởng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thành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hành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động</a:t>
              </a:r>
              <a:r>
                <a:rPr lang="en-US" sz="1400" dirty="0">
                  <a:solidFill>
                    <a:srgbClr val="382B83"/>
                  </a:solidFill>
                </a:rPr>
                <a:t>, </a:t>
              </a:r>
              <a:r>
                <a:rPr lang="en-US" sz="1400" dirty="0" err="1">
                  <a:solidFill>
                    <a:srgbClr val="382B83"/>
                  </a:solidFill>
                </a:rPr>
                <a:t>được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hỗ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trợ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bằng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cách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truyền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đạt</a:t>
              </a:r>
              <a:r>
                <a:rPr lang="en-US" sz="1400" dirty="0">
                  <a:solidFill>
                    <a:srgbClr val="382B83"/>
                  </a:solidFill>
                </a:rPr>
                <a:t> cam </a:t>
              </a:r>
              <a:r>
                <a:rPr lang="en-US" sz="1400" dirty="0" err="1">
                  <a:solidFill>
                    <a:srgbClr val="382B83"/>
                  </a:solidFill>
                </a:rPr>
                <a:t>kết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về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bình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đẳng</a:t>
              </a:r>
              <a:r>
                <a:rPr lang="en-US" sz="1400" dirty="0">
                  <a:solidFill>
                    <a:srgbClr val="382B83"/>
                  </a:solidFill>
                </a:rPr>
                <a:t> </a:t>
              </a:r>
              <a:r>
                <a:rPr lang="en-US" sz="1400" dirty="0" err="1">
                  <a:solidFill>
                    <a:srgbClr val="382B83"/>
                  </a:solidFill>
                </a:rPr>
                <a:t>giới</a:t>
              </a:r>
              <a:endParaRPr lang="en-US" sz="1400" dirty="0">
                <a:solidFill>
                  <a:srgbClr val="382B83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52F319AA-8ABF-8D4B-A126-B0E06A0AEB6D}"/>
                </a:ext>
              </a:extLst>
            </p:cNvPr>
            <p:cNvSpPr txBox="1"/>
            <p:nvPr/>
          </p:nvSpPr>
          <p:spPr>
            <a:xfrm>
              <a:off x="6010507" y="4809054"/>
              <a:ext cx="1938903" cy="1738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382B83"/>
                  </a:solidFill>
                </a:rPr>
                <a:t>Thang </a:t>
              </a:r>
              <a:r>
                <a:rPr lang="en-US" sz="1600" dirty="0" err="1">
                  <a:solidFill>
                    <a:srgbClr val="382B83"/>
                  </a:solidFill>
                </a:rPr>
                <a:t>điểm</a:t>
              </a:r>
              <a:r>
                <a:rPr lang="en-US" sz="1600" dirty="0">
                  <a:solidFill>
                    <a:srgbClr val="382B83"/>
                  </a:solidFill>
                </a:rPr>
                <a:t> 51-75</a:t>
              </a:r>
            </a:p>
            <a:p>
              <a:endParaRPr lang="en-US" sz="1500" dirty="0">
                <a:solidFill>
                  <a:srgbClr val="382B83"/>
                </a:solidFill>
              </a:endParaRPr>
            </a:p>
            <a:p>
              <a:r>
                <a:rPr lang="en-US" sz="1500" dirty="0" err="1">
                  <a:solidFill>
                    <a:srgbClr val="382B83"/>
                  </a:solidFill>
                </a:rPr>
                <a:t>Tổ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chức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có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sự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liên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kết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mang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tính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toàn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thể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về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bình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đẳng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giới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để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hỗ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trợ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các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ưu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tiên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kinh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doanh</a:t>
              </a:r>
              <a:endParaRPr lang="en-US" sz="1500" dirty="0">
                <a:solidFill>
                  <a:srgbClr val="382B83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22EC4286-DF27-2E47-9494-A9E195142470}"/>
                </a:ext>
              </a:extLst>
            </p:cNvPr>
            <p:cNvSpPr txBox="1"/>
            <p:nvPr/>
          </p:nvSpPr>
          <p:spPr>
            <a:xfrm>
              <a:off x="8079175" y="4809054"/>
              <a:ext cx="2022868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382B83"/>
                  </a:solidFill>
                </a:rPr>
                <a:t>Thang </a:t>
              </a:r>
              <a:r>
                <a:rPr lang="en-US" sz="1600" dirty="0" err="1">
                  <a:solidFill>
                    <a:srgbClr val="382B83"/>
                  </a:solidFill>
                </a:rPr>
                <a:t>điểm</a:t>
              </a:r>
              <a:r>
                <a:rPr lang="en-US" sz="1600" dirty="0">
                  <a:solidFill>
                    <a:srgbClr val="382B83"/>
                  </a:solidFill>
                </a:rPr>
                <a:t> 76-100</a:t>
              </a:r>
            </a:p>
            <a:p>
              <a:endParaRPr lang="en-US" sz="1500" dirty="0">
                <a:solidFill>
                  <a:srgbClr val="382B83"/>
                </a:solidFill>
              </a:endParaRPr>
            </a:p>
            <a:p>
              <a:r>
                <a:rPr lang="en-US" sz="1500" dirty="0" err="1">
                  <a:solidFill>
                    <a:srgbClr val="382B83"/>
                  </a:solidFill>
                </a:rPr>
                <a:t>Tổ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chức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đang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giải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quyết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toàn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diện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vấn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đề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bình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đẳng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giới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bằng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cách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tiếp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cận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tích</a:t>
              </a:r>
              <a:r>
                <a:rPr lang="en-US" sz="1500" dirty="0">
                  <a:solidFill>
                    <a:srgbClr val="382B83"/>
                  </a:solidFill>
                </a:rPr>
                <a:t> </a:t>
              </a:r>
              <a:r>
                <a:rPr lang="en-US" sz="1500" dirty="0" err="1">
                  <a:solidFill>
                    <a:srgbClr val="382B83"/>
                  </a:solidFill>
                </a:rPr>
                <a:t>hợp</a:t>
              </a:r>
              <a:endParaRPr lang="en-US" sz="1500" dirty="0">
                <a:solidFill>
                  <a:srgbClr val="382B83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0192AFF1-7EAD-204D-B62D-5067C98AB3D6}"/>
                </a:ext>
              </a:extLst>
            </p:cNvPr>
            <p:cNvCxnSpPr/>
            <p:nvPr/>
          </p:nvCxnSpPr>
          <p:spPr>
            <a:xfrm>
              <a:off x="3666603" y="4759040"/>
              <a:ext cx="0" cy="1838965"/>
            </a:xfrm>
            <a:prstGeom prst="line">
              <a:avLst/>
            </a:prstGeom>
            <a:ln>
              <a:solidFill>
                <a:srgbClr val="382B8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C2448347-451F-EA4E-90D3-205A663134FC}"/>
                </a:ext>
              </a:extLst>
            </p:cNvPr>
            <p:cNvCxnSpPr/>
            <p:nvPr/>
          </p:nvCxnSpPr>
          <p:spPr>
            <a:xfrm>
              <a:off x="5863989" y="4736241"/>
              <a:ext cx="0" cy="1838965"/>
            </a:xfrm>
            <a:prstGeom prst="line">
              <a:avLst/>
            </a:prstGeom>
            <a:ln>
              <a:solidFill>
                <a:srgbClr val="382B8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C3EF7E4D-7FA4-E149-852F-ACD459C9F65C}"/>
                </a:ext>
              </a:extLst>
            </p:cNvPr>
            <p:cNvCxnSpPr/>
            <p:nvPr/>
          </p:nvCxnSpPr>
          <p:spPr>
            <a:xfrm>
              <a:off x="7993816" y="4759040"/>
              <a:ext cx="0" cy="1838965"/>
            </a:xfrm>
            <a:prstGeom prst="line">
              <a:avLst/>
            </a:prstGeom>
            <a:ln>
              <a:solidFill>
                <a:srgbClr val="382B8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033696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CF91AE0B-2A1D-AE43-92CD-0EE51B7686F4}"/>
              </a:ext>
            </a:extLst>
          </p:cNvPr>
          <p:cNvGrpSpPr/>
          <p:nvPr/>
        </p:nvGrpSpPr>
        <p:grpSpPr>
          <a:xfrm>
            <a:off x="6680413" y="-141668"/>
            <a:ext cx="5611279" cy="6999668"/>
            <a:chOff x="6680413" y="-141668"/>
            <a:chExt cx="5611279" cy="6999668"/>
          </a:xfrm>
        </p:grpSpPr>
        <p:pic>
          <p:nvPicPr>
            <p:cNvPr id="9" name="Content Placeholder 8">
              <a:extLst>
                <a:ext uri="{FF2B5EF4-FFF2-40B4-BE49-F238E27FC236}">
                  <a16:creationId xmlns="" xmlns:a16="http://schemas.microsoft.com/office/drawing/2014/main" id="{F2A009BD-682A-0C48-96A5-089BA14AA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80413" y="-141668"/>
              <a:ext cx="5611279" cy="699966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5F76D4C3-DDF0-4248-BB49-4A5846BBA6AC}"/>
                </a:ext>
              </a:extLst>
            </p:cNvPr>
            <p:cNvSpPr/>
            <p:nvPr/>
          </p:nvSpPr>
          <p:spPr>
            <a:xfrm>
              <a:off x="8448085" y="3712576"/>
              <a:ext cx="374391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1. GIỚI THIỆU LỘ TRÌNH ĐÁNH GIÁ, KẾT QUẢ VÀ CHIẾN LƯỢC BÌNH ĐẲNG GIỚI (GEARS1)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6FADF5B9-B073-0F45-8344-951DF089B935}"/>
                </a:ext>
              </a:extLst>
            </p:cNvPr>
            <p:cNvSpPr txBox="1"/>
            <p:nvPr/>
          </p:nvSpPr>
          <p:spPr>
            <a:xfrm>
              <a:off x="9435313" y="5085233"/>
              <a:ext cx="2756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[TÓM TẮT KẾT QUẢ] </a:t>
              </a:r>
              <a:endParaRPr lang="en-US" sz="2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EC4BC81C-6129-C344-B10B-209018494BD1}"/>
              </a:ext>
            </a:extLst>
          </p:cNvPr>
          <p:cNvGrpSpPr/>
          <p:nvPr/>
        </p:nvGrpSpPr>
        <p:grpSpPr>
          <a:xfrm>
            <a:off x="703782" y="407724"/>
            <a:ext cx="7429645" cy="2340938"/>
            <a:chOff x="622759" y="245678"/>
            <a:chExt cx="7429645" cy="2340938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71F36E8C-AA58-EB48-B0C9-9C648C889A28}"/>
                </a:ext>
              </a:extLst>
            </p:cNvPr>
            <p:cNvGrpSpPr/>
            <p:nvPr/>
          </p:nvGrpSpPr>
          <p:grpSpPr>
            <a:xfrm>
              <a:off x="624452" y="245678"/>
              <a:ext cx="7421707" cy="698030"/>
              <a:chOff x="624452" y="245678"/>
              <a:chExt cx="7421707" cy="69803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="" xmlns:a16="http://schemas.microsoft.com/office/drawing/2014/main" id="{2168AA72-192E-AA4C-ABB8-D04C8304D651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452" y="245678"/>
                <a:ext cx="688448" cy="6884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Chevron 19">
                <a:extLst>
                  <a:ext uri="{FF2B5EF4-FFF2-40B4-BE49-F238E27FC236}">
                    <a16:creationId xmlns="" xmlns:a16="http://schemas.microsoft.com/office/drawing/2014/main" id="{59244035-9C85-8F44-8EB5-0E4676148047}"/>
                  </a:ext>
                </a:extLst>
              </p:cNvPr>
              <p:cNvSpPr/>
              <p:nvPr/>
            </p:nvSpPr>
            <p:spPr>
              <a:xfrm>
                <a:off x="1476341" y="261798"/>
                <a:ext cx="6569818" cy="673587"/>
              </a:xfrm>
              <a:prstGeom prst="chevron">
                <a:avLst/>
              </a:prstGeom>
              <a:noFill/>
              <a:ln w="19050">
                <a:solidFill>
                  <a:srgbClr val="EF883A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F6452042-C056-094B-8C17-FC37D87869EF}"/>
                  </a:ext>
                </a:extLst>
              </p:cNvPr>
              <p:cNvSpPr txBox="1"/>
              <p:nvPr/>
            </p:nvSpPr>
            <p:spPr>
              <a:xfrm>
                <a:off x="1907655" y="266600"/>
                <a:ext cx="5707191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b="1" dirty="0" err="1">
                    <a:solidFill>
                      <a:srgbClr val="EF883A"/>
                    </a:solidFill>
                  </a:rPr>
                  <a:t>Lĩnh</a:t>
                </a:r>
                <a:r>
                  <a:rPr lang="en-US" sz="1900" b="1" dirty="0">
                    <a:solidFill>
                      <a:srgbClr val="EF883A"/>
                    </a:solidFill>
                  </a:rPr>
                  <a:t> </a:t>
                </a:r>
                <a:r>
                  <a:rPr lang="en-US" sz="1900" b="1" dirty="0" err="1">
                    <a:solidFill>
                      <a:srgbClr val="EF883A"/>
                    </a:solidFill>
                  </a:rPr>
                  <a:t>vực</a:t>
                </a:r>
                <a:r>
                  <a:rPr lang="en-US" sz="1900" b="1" dirty="0">
                    <a:solidFill>
                      <a:srgbClr val="EF883A"/>
                    </a:solidFill>
                  </a:rPr>
                  <a:t> </a:t>
                </a:r>
                <a:r>
                  <a:rPr lang="en-US" sz="1900" b="1" dirty="0" err="1">
                    <a:solidFill>
                      <a:srgbClr val="EF883A"/>
                    </a:solidFill>
                  </a:rPr>
                  <a:t>trọng</a:t>
                </a:r>
                <a:r>
                  <a:rPr lang="en-US" sz="1900" b="1" dirty="0">
                    <a:solidFill>
                      <a:srgbClr val="EF883A"/>
                    </a:solidFill>
                  </a:rPr>
                  <a:t> </a:t>
                </a:r>
                <a:r>
                  <a:rPr lang="en-US" sz="1900" b="1" dirty="0" err="1">
                    <a:solidFill>
                      <a:srgbClr val="EF883A"/>
                    </a:solidFill>
                  </a:rPr>
                  <a:t>tâm</a:t>
                </a:r>
                <a:r>
                  <a:rPr lang="en-US" sz="1900" b="1" dirty="0">
                    <a:solidFill>
                      <a:srgbClr val="EF883A"/>
                    </a:solidFill>
                  </a:rPr>
                  <a:t> </a:t>
                </a:r>
                <a:r>
                  <a:rPr lang="en-US" sz="1900" b="1" dirty="0" err="1">
                    <a:solidFill>
                      <a:srgbClr val="EF883A"/>
                    </a:solidFill>
                  </a:rPr>
                  <a:t>dẫn</a:t>
                </a:r>
                <a:r>
                  <a:rPr lang="en-US" sz="1900" b="1" dirty="0">
                    <a:solidFill>
                      <a:srgbClr val="EF883A"/>
                    </a:solidFill>
                  </a:rPr>
                  <a:t> </a:t>
                </a:r>
                <a:r>
                  <a:rPr lang="en-US" sz="1900" b="1" dirty="0" err="1">
                    <a:solidFill>
                      <a:srgbClr val="EF883A"/>
                    </a:solidFill>
                  </a:rPr>
                  <a:t>đầu</a:t>
                </a:r>
                <a:r>
                  <a:rPr lang="en-US" sz="1900" dirty="0">
                    <a:solidFill>
                      <a:srgbClr val="382B83"/>
                    </a:solidFill>
                  </a:rPr>
                  <a:t>: </a:t>
                </a:r>
                <a:r>
                  <a:rPr lang="en-US" sz="1900" dirty="0" err="1">
                    <a:solidFill>
                      <a:srgbClr val="382B83"/>
                    </a:solidFill>
                  </a:rPr>
                  <a:t>Lồng</a:t>
                </a:r>
                <a:r>
                  <a:rPr lang="en-US" sz="1900" dirty="0">
                    <a:solidFill>
                      <a:srgbClr val="382B83"/>
                    </a:solidFill>
                  </a:rPr>
                  <a:t> </a:t>
                </a:r>
                <a:r>
                  <a:rPr lang="en-US" sz="1900" dirty="0" err="1">
                    <a:solidFill>
                      <a:srgbClr val="382B83"/>
                    </a:solidFill>
                  </a:rPr>
                  <a:t>ghép</a:t>
                </a:r>
                <a:r>
                  <a:rPr lang="en-US" sz="1900" dirty="0">
                    <a:solidFill>
                      <a:srgbClr val="382B83"/>
                    </a:solidFill>
                  </a:rPr>
                  <a:t> </a:t>
                </a:r>
                <a:r>
                  <a:rPr lang="en-US" sz="1900" dirty="0" err="1">
                    <a:solidFill>
                      <a:srgbClr val="382B83"/>
                    </a:solidFill>
                  </a:rPr>
                  <a:t>chế</a:t>
                </a:r>
                <a:r>
                  <a:rPr lang="en-US" sz="1900" dirty="0">
                    <a:solidFill>
                      <a:srgbClr val="382B83"/>
                    </a:solidFill>
                  </a:rPr>
                  <a:t> </a:t>
                </a:r>
                <a:r>
                  <a:rPr lang="en-US" sz="1900" dirty="0" err="1">
                    <a:solidFill>
                      <a:srgbClr val="382B83"/>
                    </a:solidFill>
                  </a:rPr>
                  <a:t>độ</a:t>
                </a:r>
                <a:r>
                  <a:rPr lang="en-US" sz="1900" dirty="0">
                    <a:solidFill>
                      <a:srgbClr val="382B83"/>
                    </a:solidFill>
                  </a:rPr>
                  <a:t> </a:t>
                </a:r>
                <a:r>
                  <a:rPr lang="en-US" sz="1900" dirty="0" err="1">
                    <a:solidFill>
                      <a:srgbClr val="382B83"/>
                    </a:solidFill>
                  </a:rPr>
                  <a:t>làm</a:t>
                </a:r>
                <a:r>
                  <a:rPr lang="en-US" sz="1900" dirty="0">
                    <a:solidFill>
                      <a:srgbClr val="382B83"/>
                    </a:solidFill>
                  </a:rPr>
                  <a:t> </a:t>
                </a:r>
                <a:r>
                  <a:rPr lang="en-US" sz="1900" dirty="0" err="1">
                    <a:solidFill>
                      <a:srgbClr val="382B83"/>
                    </a:solidFill>
                  </a:rPr>
                  <a:t>việc</a:t>
                </a:r>
                <a:r>
                  <a:rPr lang="en-US" sz="1900" dirty="0">
                    <a:solidFill>
                      <a:srgbClr val="382B83"/>
                    </a:solidFill>
                  </a:rPr>
                  <a:t> </a:t>
                </a:r>
                <a:r>
                  <a:rPr lang="en-US" sz="1900" dirty="0" err="1">
                    <a:solidFill>
                      <a:srgbClr val="382B83"/>
                    </a:solidFill>
                  </a:rPr>
                  <a:t>linh</a:t>
                </a:r>
                <a:r>
                  <a:rPr lang="en-US" sz="1900" dirty="0">
                    <a:solidFill>
                      <a:srgbClr val="382B83"/>
                    </a:solidFill>
                  </a:rPr>
                  <a:t> </a:t>
                </a:r>
                <a:r>
                  <a:rPr lang="en-US" sz="1900" dirty="0" err="1">
                    <a:solidFill>
                      <a:srgbClr val="382B83"/>
                    </a:solidFill>
                  </a:rPr>
                  <a:t>hoạt</a:t>
                </a:r>
                <a:endParaRPr lang="en-US" sz="1900" dirty="0">
                  <a:solidFill>
                    <a:srgbClr val="382B83"/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992565AE-42DB-D849-BEF3-BECE532ACC6E}"/>
                </a:ext>
              </a:extLst>
            </p:cNvPr>
            <p:cNvGrpSpPr/>
            <p:nvPr/>
          </p:nvGrpSpPr>
          <p:grpSpPr>
            <a:xfrm>
              <a:off x="622759" y="1049889"/>
              <a:ext cx="7423400" cy="728200"/>
              <a:chOff x="622758" y="1142892"/>
              <a:chExt cx="7423400" cy="72820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="" xmlns:a16="http://schemas.microsoft.com/office/drawing/2014/main" id="{FBB0906C-373A-1540-B8A5-96932C13B9D3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758" y="1180624"/>
                <a:ext cx="690468" cy="6904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" name="Chevron 24">
                <a:extLst>
                  <a:ext uri="{FF2B5EF4-FFF2-40B4-BE49-F238E27FC236}">
                    <a16:creationId xmlns="" xmlns:a16="http://schemas.microsoft.com/office/drawing/2014/main" id="{36330ADA-E148-DD45-A008-1AB66FA087CF}"/>
                  </a:ext>
                </a:extLst>
              </p:cNvPr>
              <p:cNvSpPr/>
              <p:nvPr/>
            </p:nvSpPr>
            <p:spPr>
              <a:xfrm>
                <a:off x="1455545" y="1165325"/>
                <a:ext cx="6590613" cy="673587"/>
              </a:xfrm>
              <a:prstGeom prst="chevron">
                <a:avLst/>
              </a:prstGeom>
              <a:noFill/>
              <a:ln w="19050">
                <a:solidFill>
                  <a:srgbClr val="EF883A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4970A8E8-2AA2-0746-B8A8-028CCF1598C6}"/>
                  </a:ext>
                </a:extLst>
              </p:cNvPr>
              <p:cNvSpPr txBox="1"/>
              <p:nvPr/>
            </p:nvSpPr>
            <p:spPr>
              <a:xfrm>
                <a:off x="1902450" y="1142892"/>
                <a:ext cx="571239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b="1" dirty="0" err="1">
                    <a:solidFill>
                      <a:srgbClr val="EF883A"/>
                    </a:solidFill>
                  </a:rPr>
                  <a:t>Lĩnh</a:t>
                </a:r>
                <a:r>
                  <a:rPr lang="en-US" sz="1900" b="1" dirty="0">
                    <a:solidFill>
                      <a:srgbClr val="EF883A"/>
                    </a:solidFill>
                  </a:rPr>
                  <a:t> </a:t>
                </a:r>
                <a:r>
                  <a:rPr lang="en-US" sz="1900" b="1" dirty="0" err="1">
                    <a:solidFill>
                      <a:srgbClr val="EF883A"/>
                    </a:solidFill>
                  </a:rPr>
                  <a:t>vực</a:t>
                </a:r>
                <a:r>
                  <a:rPr lang="en-US" sz="1900" b="1" dirty="0">
                    <a:solidFill>
                      <a:srgbClr val="EF883A"/>
                    </a:solidFill>
                  </a:rPr>
                  <a:t> </a:t>
                </a:r>
                <a:r>
                  <a:rPr lang="en-US" sz="1900" b="1" dirty="0" err="1">
                    <a:solidFill>
                      <a:srgbClr val="EF883A"/>
                    </a:solidFill>
                  </a:rPr>
                  <a:t>trọng</a:t>
                </a:r>
                <a:r>
                  <a:rPr lang="en-US" sz="1900" b="1" dirty="0">
                    <a:solidFill>
                      <a:srgbClr val="EF883A"/>
                    </a:solidFill>
                  </a:rPr>
                  <a:t> </a:t>
                </a:r>
                <a:r>
                  <a:rPr lang="en-US" sz="1900" b="1" dirty="0" err="1">
                    <a:solidFill>
                      <a:srgbClr val="EF883A"/>
                    </a:solidFill>
                  </a:rPr>
                  <a:t>tâm</a:t>
                </a:r>
                <a:r>
                  <a:rPr lang="en-US" sz="1900" b="1" dirty="0">
                    <a:solidFill>
                      <a:srgbClr val="EF883A"/>
                    </a:solidFill>
                  </a:rPr>
                  <a:t> </a:t>
                </a:r>
                <a:r>
                  <a:rPr lang="en-US" sz="1900" b="1" dirty="0" err="1">
                    <a:solidFill>
                      <a:srgbClr val="EF883A"/>
                    </a:solidFill>
                  </a:rPr>
                  <a:t>nền</a:t>
                </a:r>
                <a:r>
                  <a:rPr lang="en-US" sz="1900" b="1" dirty="0">
                    <a:solidFill>
                      <a:srgbClr val="EF883A"/>
                    </a:solidFill>
                  </a:rPr>
                  <a:t> </a:t>
                </a:r>
                <a:r>
                  <a:rPr lang="en-US" sz="1900" b="1" dirty="0" err="1">
                    <a:solidFill>
                      <a:srgbClr val="EF883A"/>
                    </a:solidFill>
                  </a:rPr>
                  <a:t>tảng</a:t>
                </a:r>
                <a:r>
                  <a:rPr lang="en-US" sz="1900" b="1" dirty="0">
                    <a:solidFill>
                      <a:srgbClr val="EF883A"/>
                    </a:solidFill>
                  </a:rPr>
                  <a:t>: </a:t>
                </a:r>
                <a:r>
                  <a:rPr lang="en-US" sz="1900" dirty="0" err="1">
                    <a:solidFill>
                      <a:srgbClr val="382B83"/>
                    </a:solidFill>
                  </a:rPr>
                  <a:t>Bình</a:t>
                </a:r>
                <a:r>
                  <a:rPr lang="en-US" sz="1900" dirty="0">
                    <a:solidFill>
                      <a:srgbClr val="382B83"/>
                    </a:solidFill>
                  </a:rPr>
                  <a:t> </a:t>
                </a:r>
                <a:r>
                  <a:rPr lang="en-US" sz="1900" dirty="0" err="1">
                    <a:solidFill>
                      <a:srgbClr val="382B83"/>
                    </a:solidFill>
                  </a:rPr>
                  <a:t>đẳng</a:t>
                </a:r>
                <a:r>
                  <a:rPr lang="en-US" sz="1900" dirty="0">
                    <a:solidFill>
                      <a:srgbClr val="382B83"/>
                    </a:solidFill>
                  </a:rPr>
                  <a:t> </a:t>
                </a:r>
                <a:r>
                  <a:rPr lang="en-US" sz="1900" dirty="0" err="1">
                    <a:solidFill>
                      <a:srgbClr val="382B83"/>
                    </a:solidFill>
                  </a:rPr>
                  <a:t>giới</a:t>
                </a:r>
                <a:r>
                  <a:rPr lang="en-US" sz="1900" dirty="0">
                    <a:solidFill>
                      <a:srgbClr val="382B83"/>
                    </a:solidFill>
                  </a:rPr>
                  <a:t> </a:t>
                </a:r>
                <a:r>
                  <a:rPr lang="en-US" sz="1900" dirty="0" err="1">
                    <a:solidFill>
                      <a:srgbClr val="382B83"/>
                    </a:solidFill>
                  </a:rPr>
                  <a:t>đối</a:t>
                </a:r>
                <a:r>
                  <a:rPr lang="en-US" sz="1900" dirty="0">
                    <a:solidFill>
                      <a:srgbClr val="382B83"/>
                    </a:solidFill>
                  </a:rPr>
                  <a:t> </a:t>
                </a:r>
                <a:r>
                  <a:rPr lang="en-US" sz="1900" dirty="0" err="1">
                    <a:solidFill>
                      <a:srgbClr val="382B83"/>
                    </a:solidFill>
                  </a:rPr>
                  <a:t>với</a:t>
                </a:r>
                <a:r>
                  <a:rPr lang="en-US" sz="1900" dirty="0">
                    <a:solidFill>
                      <a:srgbClr val="382B83"/>
                    </a:solidFill>
                  </a:rPr>
                  <a:t> </a:t>
                </a:r>
                <a:r>
                  <a:rPr lang="en-US" sz="1900" dirty="0" err="1">
                    <a:solidFill>
                      <a:srgbClr val="382B83"/>
                    </a:solidFill>
                  </a:rPr>
                  <a:t>lương</a:t>
                </a:r>
                <a:r>
                  <a:rPr lang="en-US" sz="1900" dirty="0">
                    <a:solidFill>
                      <a:srgbClr val="382B83"/>
                    </a:solidFill>
                  </a:rPr>
                  <a:t> </a:t>
                </a:r>
                <a:r>
                  <a:rPr lang="en-US" sz="1900" dirty="0" err="1">
                    <a:solidFill>
                      <a:srgbClr val="382B83"/>
                    </a:solidFill>
                  </a:rPr>
                  <a:t>thưởng</a:t>
                </a:r>
                <a:endParaRPr lang="en-US" sz="1900" dirty="0">
                  <a:solidFill>
                    <a:srgbClr val="382B83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D90E72B7-E4DD-C04D-94DB-5F60CC8300B3}"/>
                </a:ext>
              </a:extLst>
            </p:cNvPr>
            <p:cNvGrpSpPr/>
            <p:nvPr/>
          </p:nvGrpSpPr>
          <p:grpSpPr>
            <a:xfrm>
              <a:off x="629004" y="1903434"/>
              <a:ext cx="7423400" cy="683182"/>
              <a:chOff x="622758" y="1969660"/>
              <a:chExt cx="7423400" cy="683182"/>
            </a:xfrm>
          </p:grpSpPr>
          <p:sp>
            <p:nvSpPr>
              <p:cNvPr id="35" name="Chevron 34">
                <a:extLst>
                  <a:ext uri="{FF2B5EF4-FFF2-40B4-BE49-F238E27FC236}">
                    <a16:creationId xmlns="" xmlns:a16="http://schemas.microsoft.com/office/drawing/2014/main" id="{ADD54F7F-7A1A-7740-8360-C5EB16C74BC1}"/>
                  </a:ext>
                </a:extLst>
              </p:cNvPr>
              <p:cNvSpPr/>
              <p:nvPr/>
            </p:nvSpPr>
            <p:spPr>
              <a:xfrm>
                <a:off x="1455545" y="1969660"/>
                <a:ext cx="6590613" cy="673587"/>
              </a:xfrm>
              <a:prstGeom prst="chevron">
                <a:avLst/>
              </a:prstGeom>
              <a:noFill/>
              <a:ln w="19050">
                <a:solidFill>
                  <a:srgbClr val="EF883A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="" xmlns:a16="http://schemas.microsoft.com/office/drawing/2014/main" id="{A91CA362-E8F6-6741-808D-F3EED423A454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758" y="1969660"/>
                <a:ext cx="683182" cy="6831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3D3AECCE-DCB1-D24A-8E57-4CFCC4536C6A}"/>
                  </a:ext>
                </a:extLst>
              </p:cNvPr>
              <p:cNvSpPr txBox="1"/>
              <p:nvPr/>
            </p:nvSpPr>
            <p:spPr>
              <a:xfrm>
                <a:off x="1946045" y="2102517"/>
                <a:ext cx="4055887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b="1" dirty="0" err="1">
                    <a:solidFill>
                      <a:srgbClr val="EF883A"/>
                    </a:solidFill>
                  </a:rPr>
                  <a:t>Lĩnh</a:t>
                </a:r>
                <a:r>
                  <a:rPr lang="en-US" sz="1900" b="1" dirty="0">
                    <a:solidFill>
                      <a:srgbClr val="EF883A"/>
                    </a:solidFill>
                  </a:rPr>
                  <a:t> </a:t>
                </a:r>
                <a:r>
                  <a:rPr lang="en-US" sz="1900" b="1" dirty="0" err="1">
                    <a:solidFill>
                      <a:srgbClr val="EF883A"/>
                    </a:solidFill>
                  </a:rPr>
                  <a:t>vực</a:t>
                </a:r>
                <a:r>
                  <a:rPr lang="en-US" sz="1900" b="1" dirty="0">
                    <a:solidFill>
                      <a:srgbClr val="EF883A"/>
                    </a:solidFill>
                  </a:rPr>
                  <a:t> </a:t>
                </a:r>
                <a:r>
                  <a:rPr lang="en-US" sz="1900" b="1" dirty="0" err="1">
                    <a:solidFill>
                      <a:srgbClr val="EF883A"/>
                    </a:solidFill>
                  </a:rPr>
                  <a:t>trọng</a:t>
                </a:r>
                <a:r>
                  <a:rPr lang="en-US" sz="1900" b="1" dirty="0">
                    <a:solidFill>
                      <a:srgbClr val="EF883A"/>
                    </a:solidFill>
                  </a:rPr>
                  <a:t> </a:t>
                </a:r>
                <a:r>
                  <a:rPr lang="en-US" sz="1900" b="1" dirty="0" err="1">
                    <a:solidFill>
                      <a:srgbClr val="EF883A"/>
                    </a:solidFill>
                  </a:rPr>
                  <a:t>tâm</a:t>
                </a:r>
                <a:r>
                  <a:rPr lang="en-US" sz="1900" b="1" dirty="0">
                    <a:solidFill>
                      <a:srgbClr val="EF883A"/>
                    </a:solidFill>
                  </a:rPr>
                  <a:t> </a:t>
                </a:r>
                <a:r>
                  <a:rPr lang="en-US" sz="1900" b="1" dirty="0" err="1">
                    <a:solidFill>
                      <a:srgbClr val="EF883A"/>
                    </a:solidFill>
                  </a:rPr>
                  <a:t>cần</a:t>
                </a:r>
                <a:r>
                  <a:rPr lang="en-US" sz="1900" b="1" dirty="0">
                    <a:solidFill>
                      <a:srgbClr val="EF883A"/>
                    </a:solidFill>
                  </a:rPr>
                  <a:t> </a:t>
                </a:r>
                <a:r>
                  <a:rPr lang="en-US" sz="1900" b="1" dirty="0" err="1">
                    <a:solidFill>
                      <a:srgbClr val="EF883A"/>
                    </a:solidFill>
                  </a:rPr>
                  <a:t>cải</a:t>
                </a:r>
                <a:r>
                  <a:rPr lang="en-US" sz="1900" b="1" dirty="0">
                    <a:solidFill>
                      <a:srgbClr val="EF883A"/>
                    </a:solidFill>
                  </a:rPr>
                  <a:t> </a:t>
                </a:r>
                <a:r>
                  <a:rPr lang="en-US" sz="1900" b="1" dirty="0" err="1">
                    <a:solidFill>
                      <a:srgbClr val="EF883A"/>
                    </a:solidFill>
                  </a:rPr>
                  <a:t>thiện</a:t>
                </a:r>
                <a:endParaRPr lang="en-US" sz="1900" b="1" dirty="0">
                  <a:solidFill>
                    <a:srgbClr val="EF883A"/>
                  </a:solidFill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6637067-DD20-FC4D-922D-32F9ACA7E93B}"/>
              </a:ext>
            </a:extLst>
          </p:cNvPr>
          <p:cNvSpPr txBox="1"/>
          <p:nvPr/>
        </p:nvSpPr>
        <p:spPr>
          <a:xfrm>
            <a:off x="1476341" y="2935443"/>
            <a:ext cx="6512084" cy="3373359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82B83"/>
                </a:solidFill>
              </a:rPr>
              <a:t>Thành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phần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giới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trong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lực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lượng</a:t>
            </a:r>
            <a:r>
              <a:rPr lang="en-US" dirty="0">
                <a:solidFill>
                  <a:srgbClr val="382B83"/>
                </a:solidFill>
              </a:rPr>
              <a:t> lao </a:t>
            </a:r>
            <a:r>
              <a:rPr lang="en-US" dirty="0" err="1">
                <a:solidFill>
                  <a:srgbClr val="382B83"/>
                </a:solidFill>
              </a:rPr>
              <a:t>động</a:t>
            </a:r>
            <a:r>
              <a:rPr lang="en-US" dirty="0">
                <a:solidFill>
                  <a:srgbClr val="382B83"/>
                </a:solidFill>
              </a:rPr>
              <a:t>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82B83"/>
                </a:solidFill>
              </a:rPr>
              <a:t>Ngăn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chặn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và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giải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quyết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tình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trạng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quấy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rối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và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phân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biệt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đối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xử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dựa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trên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giới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tính</a:t>
            </a:r>
            <a:r>
              <a:rPr lang="en-US" dirty="0">
                <a:solidFill>
                  <a:srgbClr val="382B83"/>
                </a:solidFill>
              </a:rPr>
              <a:t>, </a:t>
            </a:r>
            <a:r>
              <a:rPr lang="en-US" dirty="0" err="1">
                <a:solidFill>
                  <a:srgbClr val="382B83"/>
                </a:solidFill>
              </a:rPr>
              <a:t>quấy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rối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tình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dục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và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bắt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nạt</a:t>
            </a:r>
            <a:r>
              <a:rPr lang="en-US" dirty="0">
                <a:solidFill>
                  <a:srgbClr val="382B83"/>
                </a:solidFill>
              </a:rPr>
              <a:t>, </a:t>
            </a:r>
            <a:r>
              <a:rPr lang="en-US" dirty="0" err="1">
                <a:solidFill>
                  <a:srgbClr val="382B83"/>
                </a:solidFill>
              </a:rPr>
              <a:t>bạo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lực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gia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đình</a:t>
            </a:r>
            <a:r>
              <a:rPr lang="en-US" dirty="0">
                <a:solidFill>
                  <a:srgbClr val="382B83"/>
                </a:solidFill>
              </a:rPr>
              <a:t>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82B83"/>
                </a:solidFill>
              </a:rPr>
              <a:t>Tuyển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dụng</a:t>
            </a:r>
            <a:r>
              <a:rPr lang="en-US" dirty="0">
                <a:solidFill>
                  <a:srgbClr val="382B83"/>
                </a:solidFill>
              </a:rPr>
              <a:t>, </a:t>
            </a:r>
            <a:r>
              <a:rPr lang="en-US" dirty="0" err="1">
                <a:solidFill>
                  <a:srgbClr val="382B83"/>
                </a:solidFill>
              </a:rPr>
              <a:t>lựa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chọn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và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thăng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tiến</a:t>
            </a:r>
            <a:r>
              <a:rPr lang="en-US" dirty="0">
                <a:solidFill>
                  <a:srgbClr val="382B83"/>
                </a:solidFill>
              </a:rPr>
              <a:t>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82B83"/>
                </a:solidFill>
              </a:rPr>
              <a:t>Lãnh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đạo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và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trách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nhiệm</a:t>
            </a:r>
            <a:r>
              <a:rPr lang="en-US" dirty="0">
                <a:solidFill>
                  <a:srgbClr val="382B83"/>
                </a:solidFill>
              </a:rPr>
              <a:t>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82B83"/>
                </a:solidFill>
              </a:rPr>
              <a:t>Quản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lý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tài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năng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và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kế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hoạch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kế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nhiệm</a:t>
            </a:r>
            <a:r>
              <a:rPr lang="en-US" dirty="0">
                <a:solidFill>
                  <a:srgbClr val="382B83"/>
                </a:solidFill>
              </a:rPr>
              <a:t>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82B83"/>
                </a:solidFill>
              </a:rPr>
              <a:t>Quản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lý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tài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năng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và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kế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hoạch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kế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nhiệm</a:t>
            </a:r>
            <a:r>
              <a:rPr lang="en-US" dirty="0">
                <a:solidFill>
                  <a:srgbClr val="382B83"/>
                </a:solidFill>
              </a:rPr>
              <a:t>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82B83"/>
                </a:solidFill>
              </a:rPr>
              <a:t>Phát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triển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chuyên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môn</a:t>
            </a:r>
            <a:r>
              <a:rPr lang="en-US" dirty="0">
                <a:solidFill>
                  <a:srgbClr val="382B83"/>
                </a:solidFill>
              </a:rPr>
              <a:t>, </a:t>
            </a:r>
            <a:r>
              <a:rPr lang="en-US" dirty="0" err="1">
                <a:solidFill>
                  <a:srgbClr val="382B83"/>
                </a:solidFill>
              </a:rPr>
              <a:t>cố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vấn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và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tài</a:t>
            </a:r>
            <a:r>
              <a:rPr lang="en-US" dirty="0">
                <a:solidFill>
                  <a:srgbClr val="382B83"/>
                </a:solidFill>
              </a:rPr>
              <a:t> </a:t>
            </a:r>
            <a:r>
              <a:rPr lang="en-US" dirty="0" err="1">
                <a:solidFill>
                  <a:srgbClr val="382B83"/>
                </a:solidFill>
              </a:rPr>
              <a:t>trợ</a:t>
            </a:r>
            <a:endParaRPr lang="en-US" dirty="0">
              <a:solidFill>
                <a:srgbClr val="382B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557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894CAD6-ACAC-0A4C-BD13-38C315058100}"/>
              </a:ext>
            </a:extLst>
          </p:cNvPr>
          <p:cNvGrpSpPr/>
          <p:nvPr/>
        </p:nvGrpSpPr>
        <p:grpSpPr>
          <a:xfrm>
            <a:off x="-91226" y="-128789"/>
            <a:ext cx="4616927" cy="6986789"/>
            <a:chOff x="-91225" y="-128789"/>
            <a:chExt cx="4948976" cy="6986789"/>
          </a:xfrm>
        </p:grpSpPr>
        <p:pic>
          <p:nvPicPr>
            <p:cNvPr id="8" name="Content Placeholder 8">
              <a:extLst>
                <a:ext uri="{FF2B5EF4-FFF2-40B4-BE49-F238E27FC236}">
                  <a16:creationId xmlns="" xmlns:a16="http://schemas.microsoft.com/office/drawing/2014/main" id="{7BFD6863-9CB7-E542-88FA-BCBEC05E2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1225" y="-128789"/>
              <a:ext cx="4948976" cy="698678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94C72CC-C3EB-5041-A54D-22276473A9BF}"/>
                </a:ext>
              </a:extLst>
            </p:cNvPr>
            <p:cNvSpPr/>
            <p:nvPr/>
          </p:nvSpPr>
          <p:spPr>
            <a:xfrm>
              <a:off x="6562" y="4136504"/>
              <a:ext cx="3166618" cy="877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7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1. GIỚI THIỆU LỘ TRÌNH ĐÁNH GIÁ, KẾT QUẢ VÀ CHIẾN LƯỢC BÌNH ĐẲNG GIỚI (GEARS1)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87CED40E-590D-B342-B2CE-0BC0486DAE16}"/>
                </a:ext>
              </a:extLst>
            </p:cNvPr>
            <p:cNvSpPr txBox="1"/>
            <p:nvPr/>
          </p:nvSpPr>
          <p:spPr>
            <a:xfrm>
              <a:off x="168013" y="5206225"/>
              <a:ext cx="2489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[TÓM TẮT KẾT QUẢ] </a:t>
              </a:r>
              <a:endParaRPr lang="en-US" sz="1700" dirty="0"/>
            </a:p>
          </p:txBody>
        </p:sp>
      </p:grp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09672877"/>
              </p:ext>
            </p:extLst>
          </p:nvPr>
        </p:nvGraphicFramePr>
        <p:xfrm>
          <a:off x="3542514" y="157685"/>
          <a:ext cx="8579355" cy="6582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481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CD2A3EE0-BC35-D941-8630-4CA3A7D916FB}"/>
              </a:ext>
            </a:extLst>
          </p:cNvPr>
          <p:cNvGrpSpPr/>
          <p:nvPr/>
        </p:nvGrpSpPr>
        <p:grpSpPr>
          <a:xfrm>
            <a:off x="8076034" y="-103031"/>
            <a:ext cx="4172647" cy="6961031"/>
            <a:chOff x="8076034" y="-103031"/>
            <a:chExt cx="4172647" cy="6961031"/>
          </a:xfrm>
        </p:grpSpPr>
        <p:pic>
          <p:nvPicPr>
            <p:cNvPr id="8" name="Content Placeholder 8">
              <a:extLst>
                <a:ext uri="{FF2B5EF4-FFF2-40B4-BE49-F238E27FC236}">
                  <a16:creationId xmlns="" xmlns:a16="http://schemas.microsoft.com/office/drawing/2014/main" id="{7BFD6863-9CB7-E542-88FA-BCBEC05E2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076034" y="-103031"/>
              <a:ext cx="4172647" cy="696103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94C72CC-C3EB-5041-A54D-22276473A9BF}"/>
                </a:ext>
              </a:extLst>
            </p:cNvPr>
            <p:cNvSpPr/>
            <p:nvPr/>
          </p:nvSpPr>
          <p:spPr>
            <a:xfrm>
              <a:off x="9533499" y="4367206"/>
              <a:ext cx="271518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1. GIỚI THIỆU LỘ TRÌNH ĐÁNH GIÁ, KẾT QUẢ VÀ CHIẾN LƯỢC BÌNH ĐẲNG GIỚI (GEARS1)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87CED40E-590D-B342-B2CE-0BC0486DAE16}"/>
                </a:ext>
              </a:extLst>
            </p:cNvPr>
            <p:cNvSpPr txBox="1"/>
            <p:nvPr/>
          </p:nvSpPr>
          <p:spPr>
            <a:xfrm>
              <a:off x="9533499" y="5444424"/>
              <a:ext cx="248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[TÓM TẮT KẾT QUẢ] </a:t>
              </a:r>
              <a:endParaRPr lang="en-US" sz="1600" dirty="0"/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="" xmlns:a16="http://schemas.microsoft.com/office/drawing/2014/main" id="{EB42C425-FB60-5A4E-B436-8A69FA7EC7A2}"/>
              </a:ext>
            </a:extLst>
          </p:cNvPr>
          <p:cNvSpPr/>
          <p:nvPr/>
        </p:nvSpPr>
        <p:spPr>
          <a:xfrm>
            <a:off x="634347" y="441604"/>
            <a:ext cx="4142543" cy="520861"/>
          </a:xfrm>
          <a:prstGeom prst="roundRect">
            <a:avLst/>
          </a:prstGeom>
          <a:solidFill>
            <a:srgbClr val="EF88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err="1">
                <a:solidFill>
                  <a:schemeClr val="bg1"/>
                </a:solidFill>
              </a:rPr>
              <a:t>Thành</a:t>
            </a:r>
            <a:r>
              <a:rPr lang="en-US" sz="1900" b="1" dirty="0">
                <a:solidFill>
                  <a:schemeClr val="bg1"/>
                </a:solidFill>
              </a:rPr>
              <a:t> </a:t>
            </a:r>
            <a:r>
              <a:rPr lang="en-US" sz="1900" b="1" dirty="0" err="1">
                <a:solidFill>
                  <a:schemeClr val="bg1"/>
                </a:solidFill>
              </a:rPr>
              <a:t>phần</a:t>
            </a:r>
            <a:r>
              <a:rPr lang="en-US" sz="1900" b="1" dirty="0">
                <a:solidFill>
                  <a:schemeClr val="bg1"/>
                </a:solidFill>
              </a:rPr>
              <a:t> </a:t>
            </a:r>
            <a:r>
              <a:rPr lang="en-US" sz="1900" b="1" dirty="0" err="1">
                <a:solidFill>
                  <a:schemeClr val="bg1"/>
                </a:solidFill>
              </a:rPr>
              <a:t>giới</a:t>
            </a:r>
            <a:endParaRPr lang="en-US" sz="1900" b="1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2F90E664-777B-8B4A-9334-6F17E525D1D1}"/>
              </a:ext>
            </a:extLst>
          </p:cNvPr>
          <p:cNvGrpSpPr/>
          <p:nvPr/>
        </p:nvGrpSpPr>
        <p:grpSpPr>
          <a:xfrm>
            <a:off x="944008" y="1173311"/>
            <a:ext cx="7333982" cy="1956122"/>
            <a:chOff x="833377" y="1064871"/>
            <a:chExt cx="7333982" cy="1956122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C7E1A826-5400-D34A-8971-420E0A4DB110}"/>
                </a:ext>
              </a:extLst>
            </p:cNvPr>
            <p:cNvSpPr txBox="1"/>
            <p:nvPr/>
          </p:nvSpPr>
          <p:spPr>
            <a:xfrm>
              <a:off x="924700" y="1165769"/>
              <a:ext cx="7151335" cy="1754326"/>
            </a:xfrm>
            <a:prstGeom prst="rect">
              <a:avLst/>
            </a:prstGeom>
            <a:noFill/>
            <a:ln w="28575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rgbClr val="382B83"/>
                  </a:solidFill>
                </a:rPr>
                <a:t>Nhìn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err="1">
                  <a:solidFill>
                    <a:srgbClr val="382B83"/>
                  </a:solidFill>
                </a:rPr>
                <a:t>chung</a:t>
              </a:r>
              <a:r>
                <a:rPr lang="en-US">
                  <a:solidFill>
                    <a:srgbClr val="382B83"/>
                  </a:solidFill>
                </a:rPr>
                <a:t> </a:t>
              </a:r>
              <a:r>
                <a:rPr lang="en-US" smtClean="0">
                  <a:solidFill>
                    <a:srgbClr val="382B83"/>
                  </a:solidFill>
                </a:rPr>
                <a:t>${comName} </a:t>
              </a:r>
              <a:r>
                <a:rPr lang="en-US" dirty="0" err="1">
                  <a:solidFill>
                    <a:srgbClr val="382B83"/>
                  </a:solidFill>
                </a:rPr>
                <a:t>đã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đạt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được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một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thành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phần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giới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tính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cân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bằng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tổng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thể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với</a:t>
              </a:r>
              <a:r>
                <a:rPr lang="en-US" dirty="0">
                  <a:solidFill>
                    <a:srgbClr val="382B83"/>
                  </a:solidFill>
                </a:rPr>
                <a:t> 54% </a:t>
              </a:r>
              <a:r>
                <a:rPr lang="en-US" dirty="0" err="1">
                  <a:solidFill>
                    <a:srgbClr val="382B83"/>
                  </a:solidFill>
                </a:rPr>
                <a:t>phụ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nữ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và</a:t>
              </a:r>
              <a:r>
                <a:rPr lang="en-US" dirty="0">
                  <a:solidFill>
                    <a:srgbClr val="382B83"/>
                  </a:solidFill>
                </a:rPr>
                <a:t> 46% </a:t>
              </a:r>
              <a:r>
                <a:rPr lang="en-US" dirty="0" err="1">
                  <a:solidFill>
                    <a:srgbClr val="382B83"/>
                  </a:solidFill>
                </a:rPr>
                <a:t>nam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giới</a:t>
              </a:r>
              <a:r>
                <a:rPr lang="en-US" dirty="0">
                  <a:solidFill>
                    <a:srgbClr val="382B83"/>
                  </a:solidFill>
                </a:rPr>
                <a:t>, </a:t>
              </a:r>
              <a:r>
                <a:rPr lang="en-US" dirty="0" err="1">
                  <a:solidFill>
                    <a:srgbClr val="382B83"/>
                  </a:solidFill>
                </a:rPr>
                <a:t>đặc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biệt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ở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nhóm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nhân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viên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nghiệp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vụ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và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quản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lý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cấp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trung</a:t>
              </a:r>
              <a:endParaRPr lang="en-US" dirty="0">
                <a:solidFill>
                  <a:srgbClr val="382B83"/>
                </a:solidFill>
              </a:endParaRPr>
            </a:p>
            <a:p>
              <a:endParaRPr lang="en-US" dirty="0">
                <a:solidFill>
                  <a:srgbClr val="382B83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rgbClr val="382B83"/>
                  </a:solidFill>
                </a:rPr>
                <a:t>Tỷ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lệ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phụ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nữ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ở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cấp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quản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lý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cấp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cao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và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điều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hành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có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thể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được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cải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thiện</a:t>
              </a:r>
              <a:r>
                <a:rPr lang="en-US" dirty="0">
                  <a:solidFill>
                    <a:srgbClr val="382B83"/>
                  </a:solidFill>
                </a:rPr>
                <a:t> do </a:t>
              </a:r>
              <a:r>
                <a:rPr lang="en-US" dirty="0" err="1">
                  <a:solidFill>
                    <a:srgbClr val="382B83"/>
                  </a:solidFill>
                </a:rPr>
                <a:t>tỷ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lệ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tương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đối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còn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chưa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cao</a:t>
              </a:r>
              <a:endParaRPr lang="en-US" dirty="0">
                <a:solidFill>
                  <a:srgbClr val="382B83"/>
                </a:solidFill>
              </a:endParaRP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="" xmlns:a16="http://schemas.microsoft.com/office/drawing/2014/main" id="{C3D563CA-8A35-3B40-809F-64562FEAC51E}"/>
                </a:ext>
              </a:extLst>
            </p:cNvPr>
            <p:cNvSpPr/>
            <p:nvPr/>
          </p:nvSpPr>
          <p:spPr>
            <a:xfrm>
              <a:off x="833377" y="1064871"/>
              <a:ext cx="7333982" cy="1956122"/>
            </a:xfrm>
            <a:prstGeom prst="roundRect">
              <a:avLst/>
            </a:prstGeom>
            <a:noFill/>
            <a:ln w="28575">
              <a:solidFill>
                <a:srgbClr val="EF88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="" xmlns:a16="http://schemas.microsoft.com/office/drawing/2014/main" id="{0B10A6BF-DA7F-2F41-920B-760D2ED08754}"/>
              </a:ext>
            </a:extLst>
          </p:cNvPr>
          <p:cNvSpPr/>
          <p:nvPr/>
        </p:nvSpPr>
        <p:spPr>
          <a:xfrm>
            <a:off x="4381961" y="3773347"/>
            <a:ext cx="4244821" cy="591799"/>
          </a:xfrm>
          <a:prstGeom prst="roundRect">
            <a:avLst/>
          </a:prstGeom>
          <a:solidFill>
            <a:srgbClr val="382B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err="1"/>
              <a:t>Thành</a:t>
            </a:r>
            <a:r>
              <a:rPr lang="en-US" sz="1900" b="1" dirty="0"/>
              <a:t> </a:t>
            </a:r>
            <a:r>
              <a:rPr lang="en-US" sz="1900" b="1" dirty="0" err="1"/>
              <a:t>phần</a:t>
            </a:r>
            <a:r>
              <a:rPr lang="en-US" sz="1900" b="1" dirty="0"/>
              <a:t> </a:t>
            </a:r>
            <a:r>
              <a:rPr lang="en-US" sz="1900" b="1" dirty="0" err="1"/>
              <a:t>giới</a:t>
            </a:r>
            <a:r>
              <a:rPr lang="en-US" sz="1900" b="1" dirty="0"/>
              <a:t> </a:t>
            </a:r>
            <a:r>
              <a:rPr lang="en-US" sz="1900" b="1" dirty="0" err="1"/>
              <a:t>theo</a:t>
            </a:r>
            <a:r>
              <a:rPr lang="en-US" sz="1900" b="1" dirty="0"/>
              <a:t> </a:t>
            </a:r>
            <a:r>
              <a:rPr lang="en-US" sz="1900" b="1" dirty="0" err="1"/>
              <a:t>nghề</a:t>
            </a:r>
            <a:r>
              <a:rPr lang="en-US" sz="1900" b="1" dirty="0"/>
              <a:t> </a:t>
            </a:r>
            <a:r>
              <a:rPr lang="en-US" sz="1900" b="1" dirty="0" err="1"/>
              <a:t>nghiệp</a:t>
            </a:r>
            <a:endParaRPr lang="en-US" sz="19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D4211E48-76DA-8D47-9449-47E3563F9632}"/>
              </a:ext>
            </a:extLst>
          </p:cNvPr>
          <p:cNvGrpSpPr/>
          <p:nvPr/>
        </p:nvGrpSpPr>
        <p:grpSpPr>
          <a:xfrm>
            <a:off x="545355" y="4592221"/>
            <a:ext cx="7673212" cy="1704405"/>
            <a:chOff x="1131555" y="4575992"/>
            <a:chExt cx="7673212" cy="1704405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F1A6EA42-EDB6-D243-9B9E-001EFD13DB91}"/>
                </a:ext>
              </a:extLst>
            </p:cNvPr>
            <p:cNvSpPr txBox="1"/>
            <p:nvPr/>
          </p:nvSpPr>
          <p:spPr>
            <a:xfrm>
              <a:off x="1131555" y="4689531"/>
              <a:ext cx="749522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9113" indent="-285750"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dirty="0" err="1">
                  <a:solidFill>
                    <a:srgbClr val="382B83"/>
                  </a:solidFill>
                </a:rPr>
                <a:t>Có</a:t>
              </a:r>
              <a:r>
                <a:rPr lang="en-US" dirty="0">
                  <a:solidFill>
                    <a:srgbClr val="382B83"/>
                  </a:solidFill>
                </a:rPr>
                <a:t> 2 </a:t>
              </a:r>
              <a:r>
                <a:rPr lang="en-US" dirty="0" err="1">
                  <a:solidFill>
                    <a:srgbClr val="382B83"/>
                  </a:solidFill>
                </a:rPr>
                <a:t>nhóm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nghề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chỉ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có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nữ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giới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và</a:t>
              </a:r>
              <a:r>
                <a:rPr lang="en-US" dirty="0">
                  <a:solidFill>
                    <a:srgbClr val="382B83"/>
                  </a:solidFill>
                </a:rPr>
                <a:t> 5 </a:t>
              </a:r>
              <a:r>
                <a:rPr lang="en-US" dirty="0" err="1">
                  <a:solidFill>
                    <a:srgbClr val="382B83"/>
                  </a:solidFill>
                </a:rPr>
                <a:t>nhóm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nghề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chỉ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có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nam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giới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tham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gia</a:t>
              </a:r>
              <a:endParaRPr lang="en-US" dirty="0">
                <a:solidFill>
                  <a:srgbClr val="382B83"/>
                </a:solidFill>
              </a:endParaRPr>
            </a:p>
            <a:p>
              <a:pPr marL="233363">
                <a:spcAft>
                  <a:spcPts val="0"/>
                </a:spcAft>
                <a:buClrTx/>
                <a:buSzTx/>
                <a:defRPr/>
              </a:pPr>
              <a:r>
                <a:rPr lang="en-US" dirty="0">
                  <a:solidFill>
                    <a:srgbClr val="382B83"/>
                  </a:solidFill>
                </a:rPr>
                <a:t> </a:t>
              </a:r>
            </a:p>
            <a:p>
              <a:pPr marL="519113" indent="-285750"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smtClean="0">
                  <a:solidFill>
                    <a:srgbClr val="382B83"/>
                  </a:solidFill>
                </a:rPr>
                <a:t>${comName} </a:t>
              </a:r>
              <a:r>
                <a:rPr lang="en-US" dirty="0" err="1">
                  <a:solidFill>
                    <a:srgbClr val="382B83"/>
                  </a:solidFill>
                </a:rPr>
                <a:t>đã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làm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rất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tốt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trong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việc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đưa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nhân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viên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nữ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vào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lĩnh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vực</a:t>
              </a:r>
              <a:r>
                <a:rPr lang="en-US" dirty="0">
                  <a:solidFill>
                    <a:srgbClr val="382B83"/>
                  </a:solidFill>
                </a:rPr>
                <a:t> STEM, </a:t>
              </a:r>
              <a:r>
                <a:rPr lang="en-US" dirty="0" err="1">
                  <a:solidFill>
                    <a:srgbClr val="382B83"/>
                  </a:solidFill>
                </a:rPr>
                <a:t>ví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dụ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như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điều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hành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sản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xuất</a:t>
              </a:r>
              <a:r>
                <a:rPr lang="en-US" dirty="0">
                  <a:solidFill>
                    <a:srgbClr val="382B83"/>
                  </a:solidFill>
                </a:rPr>
                <a:t> (75% </a:t>
              </a:r>
              <a:r>
                <a:rPr lang="en-US" dirty="0" err="1">
                  <a:solidFill>
                    <a:srgbClr val="382B83"/>
                  </a:solidFill>
                </a:rPr>
                <a:t>nữ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giới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chiếm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đại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đa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số</a:t>
              </a:r>
              <a:r>
                <a:rPr lang="en-US" dirty="0">
                  <a:solidFill>
                    <a:srgbClr val="382B83"/>
                  </a:solidFill>
                </a:rPr>
                <a:t>) </a:t>
              </a:r>
              <a:r>
                <a:rPr lang="en-US" dirty="0" err="1">
                  <a:solidFill>
                    <a:srgbClr val="382B83"/>
                  </a:solidFill>
                </a:rPr>
                <a:t>hoặc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các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chuyên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gia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liên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kết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khoa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học</a:t>
              </a:r>
              <a:r>
                <a:rPr lang="en-US" dirty="0">
                  <a:solidFill>
                    <a:srgbClr val="382B83"/>
                  </a:solidFill>
                </a:rPr>
                <a:t> &amp; </a:t>
              </a:r>
              <a:r>
                <a:rPr lang="en-US" dirty="0" err="1">
                  <a:solidFill>
                    <a:srgbClr val="382B83"/>
                  </a:solidFill>
                </a:rPr>
                <a:t>kỹ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thuật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="" xmlns:a16="http://schemas.microsoft.com/office/drawing/2014/main" id="{51CE9FF3-1D94-024E-AA00-41EF415BBC0A}"/>
                </a:ext>
              </a:extLst>
            </p:cNvPr>
            <p:cNvSpPr/>
            <p:nvPr/>
          </p:nvSpPr>
          <p:spPr>
            <a:xfrm>
              <a:off x="1281223" y="4575992"/>
              <a:ext cx="7523544" cy="1704405"/>
            </a:xfrm>
            <a:prstGeom prst="roundRect">
              <a:avLst/>
            </a:prstGeom>
            <a:noFill/>
            <a:ln w="28575">
              <a:solidFill>
                <a:srgbClr val="382B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4385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CD6BCC53-B3AB-B846-9BCF-78375695271E}"/>
              </a:ext>
            </a:extLst>
          </p:cNvPr>
          <p:cNvSpPr/>
          <p:nvPr/>
        </p:nvSpPr>
        <p:spPr>
          <a:xfrm>
            <a:off x="4444678" y="1162964"/>
            <a:ext cx="3814386" cy="544010"/>
          </a:xfrm>
          <a:prstGeom prst="roundRect">
            <a:avLst/>
          </a:prstGeom>
          <a:solidFill>
            <a:srgbClr val="EF883A"/>
          </a:solidFill>
          <a:ln>
            <a:solidFill>
              <a:srgbClr val="382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Tuyển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Thăng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endParaRPr lang="en-US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A6674871-AB19-8046-992D-614D0485F781}"/>
              </a:ext>
            </a:extLst>
          </p:cNvPr>
          <p:cNvGrpSpPr/>
          <p:nvPr/>
        </p:nvGrpSpPr>
        <p:grpSpPr>
          <a:xfrm>
            <a:off x="0" y="-81023"/>
            <a:ext cx="4616927" cy="6939023"/>
            <a:chOff x="-91225" y="-128789"/>
            <a:chExt cx="4948976" cy="6986789"/>
          </a:xfrm>
        </p:grpSpPr>
        <p:pic>
          <p:nvPicPr>
            <p:cNvPr id="13" name="Content Placeholder 8">
              <a:extLst>
                <a:ext uri="{FF2B5EF4-FFF2-40B4-BE49-F238E27FC236}">
                  <a16:creationId xmlns="" xmlns:a16="http://schemas.microsoft.com/office/drawing/2014/main" id="{A42CAB57-7EC2-084F-80AC-CDC3C1D72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1225" y="-128789"/>
              <a:ext cx="4948976" cy="698678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1D516841-6E88-C843-A9C3-7586395CA8D7}"/>
                </a:ext>
              </a:extLst>
            </p:cNvPr>
            <p:cNvSpPr/>
            <p:nvPr/>
          </p:nvSpPr>
          <p:spPr>
            <a:xfrm>
              <a:off x="6562" y="4136504"/>
              <a:ext cx="3166618" cy="8771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7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1. GIỚI THIỆU LỘ TRÌNH ĐÁNH GIÁ, KẾT QUẢ VÀ CHIẾN LƯỢC BÌNH ĐẲNG GIỚI (GEARS1)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B32BB675-625E-7D4B-9878-ADEAC570129F}"/>
                </a:ext>
              </a:extLst>
            </p:cNvPr>
            <p:cNvSpPr txBox="1"/>
            <p:nvPr/>
          </p:nvSpPr>
          <p:spPr>
            <a:xfrm>
              <a:off x="168013" y="5206225"/>
              <a:ext cx="2489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[TÓM TẮT KẾT QUẢ] </a:t>
              </a:r>
              <a:endParaRPr lang="en-US" sz="1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B23BB82C-C0AA-DF4C-A3C6-6476275E1334}"/>
              </a:ext>
            </a:extLst>
          </p:cNvPr>
          <p:cNvGrpSpPr/>
          <p:nvPr/>
        </p:nvGrpSpPr>
        <p:grpSpPr>
          <a:xfrm>
            <a:off x="3957856" y="2172296"/>
            <a:ext cx="7627717" cy="3368232"/>
            <a:chOff x="3957856" y="2172296"/>
            <a:chExt cx="7627717" cy="3368232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C7E1A826-5400-D34A-8971-420E0A4DB110}"/>
                </a:ext>
              </a:extLst>
            </p:cNvPr>
            <p:cNvSpPr txBox="1"/>
            <p:nvPr/>
          </p:nvSpPr>
          <p:spPr>
            <a:xfrm>
              <a:off x="4271059" y="2363831"/>
              <a:ext cx="6852212" cy="30008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marL="519113" indent="-285750">
                <a:lnSpc>
                  <a:spcPct val="150000"/>
                </a:lnSpc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dirty="0">
                  <a:solidFill>
                    <a:srgbClr val="382B83"/>
                  </a:solidFill>
                </a:rPr>
                <a:t>Xu </a:t>
              </a:r>
              <a:r>
                <a:rPr lang="en-US" dirty="0" err="1">
                  <a:solidFill>
                    <a:srgbClr val="382B83"/>
                  </a:solidFill>
                </a:rPr>
                <a:t>hướng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tuyển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nhiều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nữ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cho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nhân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viên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nghiệp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vụ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và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vị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trí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quản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lý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giám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sát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là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phổ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biến</a:t>
              </a:r>
              <a:endParaRPr lang="en-US" dirty="0">
                <a:solidFill>
                  <a:srgbClr val="382B83"/>
                </a:solidFill>
              </a:endParaRPr>
            </a:p>
            <a:p>
              <a:pPr marL="519113" indent="-285750">
                <a:lnSpc>
                  <a:spcPct val="150000"/>
                </a:lnSpc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dirty="0" err="1">
                  <a:solidFill>
                    <a:srgbClr val="382B83"/>
                  </a:solidFill>
                </a:rPr>
                <a:t>Ở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cấp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quản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lý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cấp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trung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và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cấp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cao</a:t>
              </a:r>
              <a:r>
                <a:rPr lang="en-US" dirty="0">
                  <a:solidFill>
                    <a:srgbClr val="382B83"/>
                  </a:solidFill>
                </a:rPr>
                <a:t>, </a:t>
              </a:r>
              <a:r>
                <a:rPr lang="en-US" dirty="0" err="1">
                  <a:solidFill>
                    <a:srgbClr val="382B83"/>
                  </a:solidFill>
                </a:rPr>
                <a:t>chính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sách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tuyển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dụng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và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thăng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tiến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trong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kỳ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đánh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giá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thiên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về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nam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giới</a:t>
              </a:r>
              <a:endParaRPr lang="en-US" dirty="0">
                <a:solidFill>
                  <a:srgbClr val="382B83"/>
                </a:solidFill>
              </a:endParaRPr>
            </a:p>
            <a:p>
              <a:pPr marL="519113" indent="-285750">
                <a:lnSpc>
                  <a:spcPct val="150000"/>
                </a:lnSpc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dirty="0">
                  <a:solidFill>
                    <a:srgbClr val="382B83"/>
                  </a:solidFill>
                </a:rPr>
                <a:t>60% </a:t>
              </a:r>
              <a:r>
                <a:rPr lang="en-US" dirty="0" err="1">
                  <a:solidFill>
                    <a:srgbClr val="382B83"/>
                  </a:solidFill>
                </a:rPr>
                <a:t>nhân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viên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nữ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được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thăng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chức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err="1">
                  <a:solidFill>
                    <a:srgbClr val="382B83"/>
                  </a:solidFill>
                </a:rPr>
                <a:t>tại</a:t>
              </a:r>
              <a:r>
                <a:rPr lang="en-US">
                  <a:solidFill>
                    <a:srgbClr val="382B83"/>
                  </a:solidFill>
                </a:rPr>
                <a:t> </a:t>
              </a:r>
              <a:r>
                <a:rPr lang="en-US" smtClean="0">
                  <a:solidFill>
                    <a:srgbClr val="382B83"/>
                  </a:solidFill>
                </a:rPr>
                <a:t>${comName} </a:t>
              </a:r>
              <a:r>
                <a:rPr lang="en-US" dirty="0">
                  <a:solidFill>
                    <a:srgbClr val="382B83"/>
                  </a:solidFill>
                </a:rPr>
                <a:t>, </a:t>
              </a:r>
              <a:r>
                <a:rPr lang="en-US" dirty="0" err="1">
                  <a:solidFill>
                    <a:srgbClr val="382B83"/>
                  </a:solidFill>
                </a:rPr>
                <a:t>nhưng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chủ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yếu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ở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các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vị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trí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cấp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thấp</a:t>
              </a:r>
              <a:r>
                <a:rPr lang="en-US" dirty="0">
                  <a:solidFill>
                    <a:srgbClr val="382B83"/>
                  </a:solidFill>
                </a:rPr>
                <a:t>; </a:t>
              </a:r>
              <a:r>
                <a:rPr lang="en-US" dirty="0" err="1">
                  <a:solidFill>
                    <a:srgbClr val="382B83"/>
                  </a:solidFill>
                </a:rPr>
                <a:t>không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có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sự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dịch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chuyển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nào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ở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cấp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cao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nhất</a:t>
              </a:r>
              <a:r>
                <a:rPr lang="en-US" dirty="0">
                  <a:solidFill>
                    <a:srgbClr val="382B83"/>
                  </a:solidFill>
                </a:rPr>
                <a:t> bao </a:t>
              </a:r>
              <a:r>
                <a:rPr lang="en-US" dirty="0" err="1">
                  <a:solidFill>
                    <a:srgbClr val="382B83"/>
                  </a:solidFill>
                </a:rPr>
                <a:t>gồm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quản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lý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cấp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cao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và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cấp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điều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hành</a:t>
              </a:r>
              <a:endParaRPr lang="en-US" dirty="0">
                <a:solidFill>
                  <a:srgbClr val="382B83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="" xmlns:a16="http://schemas.microsoft.com/office/drawing/2014/main" id="{E8B39E93-95E2-2E46-9B9F-A19205603D2A}"/>
                </a:ext>
              </a:extLst>
            </p:cNvPr>
            <p:cNvSpPr/>
            <p:nvPr/>
          </p:nvSpPr>
          <p:spPr>
            <a:xfrm>
              <a:off x="3957856" y="2172296"/>
              <a:ext cx="7627717" cy="3368232"/>
            </a:xfrm>
            <a:prstGeom prst="roundRect">
              <a:avLst/>
            </a:prstGeom>
            <a:noFill/>
            <a:ln w="28575">
              <a:solidFill>
                <a:srgbClr val="EF88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129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3140CE4-6049-8040-AC55-D9FA77E29C1B}"/>
              </a:ext>
            </a:extLst>
          </p:cNvPr>
          <p:cNvGrpSpPr/>
          <p:nvPr/>
        </p:nvGrpSpPr>
        <p:grpSpPr>
          <a:xfrm>
            <a:off x="8019353" y="-91456"/>
            <a:ext cx="4172647" cy="6961031"/>
            <a:chOff x="8076034" y="-103031"/>
            <a:chExt cx="4172647" cy="6961031"/>
          </a:xfrm>
        </p:grpSpPr>
        <p:pic>
          <p:nvPicPr>
            <p:cNvPr id="13" name="Content Placeholder 8">
              <a:extLst>
                <a:ext uri="{FF2B5EF4-FFF2-40B4-BE49-F238E27FC236}">
                  <a16:creationId xmlns="" xmlns:a16="http://schemas.microsoft.com/office/drawing/2014/main" id="{0529236B-7701-2D4F-BD37-27450B972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076034" y="-103031"/>
              <a:ext cx="4172647" cy="6961031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7516B61F-DF8E-EA46-B124-8BFFDA305274}"/>
                </a:ext>
              </a:extLst>
            </p:cNvPr>
            <p:cNvSpPr/>
            <p:nvPr/>
          </p:nvSpPr>
          <p:spPr>
            <a:xfrm>
              <a:off x="9533499" y="4367206"/>
              <a:ext cx="271518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1. GIỚI THIỆU LỘ TRÌNH ĐÁNH GIÁ, KẾT QUẢ VÀ CHIẾN LƯỢC BÌNH ĐẲNG GIỚI (GEARS1)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EA7A6169-E417-FD4B-8A9C-C6A58464561F}"/>
                </a:ext>
              </a:extLst>
            </p:cNvPr>
            <p:cNvSpPr txBox="1"/>
            <p:nvPr/>
          </p:nvSpPr>
          <p:spPr>
            <a:xfrm>
              <a:off x="9533499" y="5444424"/>
              <a:ext cx="248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Segoe UI" panose="020B0502040204020203" pitchFamily="34" charset="0"/>
                </a:rPr>
                <a:t>[TÓM TẮT KẾT QUẢ] </a:t>
              </a:r>
              <a:endParaRPr lang="en-US" sz="1600" dirty="0"/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="" xmlns:a16="http://schemas.microsoft.com/office/drawing/2014/main" id="{14545D5F-C9C2-6A4E-B5F3-FEB651269752}"/>
              </a:ext>
            </a:extLst>
          </p:cNvPr>
          <p:cNvSpPr/>
          <p:nvPr/>
        </p:nvSpPr>
        <p:spPr>
          <a:xfrm>
            <a:off x="495722" y="237781"/>
            <a:ext cx="3740611" cy="474636"/>
          </a:xfrm>
          <a:prstGeom prst="roundRect">
            <a:avLst/>
          </a:prstGeom>
          <a:solidFill>
            <a:srgbClr val="382B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 err="1"/>
              <a:t>Giữ</a:t>
            </a:r>
            <a:r>
              <a:rPr lang="en-US" sz="2100" b="1" dirty="0"/>
              <a:t> </a:t>
            </a:r>
            <a:r>
              <a:rPr lang="en-US" sz="2100" b="1" dirty="0" err="1"/>
              <a:t>chân</a:t>
            </a:r>
            <a:r>
              <a:rPr lang="en-US" sz="2100" b="1" dirty="0"/>
              <a:t> </a:t>
            </a:r>
            <a:r>
              <a:rPr lang="en-US" sz="2100" b="1" dirty="0" err="1"/>
              <a:t>nhân</a:t>
            </a:r>
            <a:r>
              <a:rPr lang="en-US" sz="2100" b="1" dirty="0"/>
              <a:t> </a:t>
            </a:r>
            <a:r>
              <a:rPr lang="en-US" sz="2100" b="1" dirty="0" err="1"/>
              <a:t>tài</a:t>
            </a:r>
            <a:endParaRPr lang="en-US" sz="21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FAED310-970E-454C-B463-035B302561FA}"/>
              </a:ext>
            </a:extLst>
          </p:cNvPr>
          <p:cNvGrpSpPr/>
          <p:nvPr/>
        </p:nvGrpSpPr>
        <p:grpSpPr>
          <a:xfrm>
            <a:off x="1061660" y="817786"/>
            <a:ext cx="7304267" cy="2641087"/>
            <a:chOff x="404472" y="1088930"/>
            <a:chExt cx="7304267" cy="2788586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C7E1A826-5400-D34A-8971-420E0A4DB110}"/>
                </a:ext>
              </a:extLst>
            </p:cNvPr>
            <p:cNvSpPr txBox="1"/>
            <p:nvPr/>
          </p:nvSpPr>
          <p:spPr>
            <a:xfrm>
              <a:off x="404472" y="1112081"/>
              <a:ext cx="6598212" cy="2729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9113" indent="-285750" algn="just">
                <a:lnSpc>
                  <a:spcPct val="150000"/>
                </a:lnSpc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dirty="0" err="1">
                  <a:solidFill>
                    <a:srgbClr val="382B83"/>
                  </a:solidFill>
                </a:rPr>
                <a:t>Tỷ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lệ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giữ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chân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nhân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viên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nữ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cao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hơn</a:t>
              </a:r>
              <a:r>
                <a:rPr lang="en-US" dirty="0">
                  <a:solidFill>
                    <a:srgbClr val="382B83"/>
                  </a:solidFill>
                </a:rPr>
                <a:t> so </a:t>
              </a:r>
              <a:r>
                <a:rPr lang="en-US" dirty="0" err="1">
                  <a:solidFill>
                    <a:srgbClr val="382B83"/>
                  </a:solidFill>
                </a:rPr>
                <a:t>với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đồng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nghiệp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nam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ở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cấp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nhân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viên</a:t>
              </a:r>
              <a:r>
                <a:rPr lang="en-US" dirty="0">
                  <a:solidFill>
                    <a:srgbClr val="382B83"/>
                  </a:solidFill>
                </a:rPr>
                <a:t>, </a:t>
              </a:r>
              <a:r>
                <a:rPr lang="en-US" dirty="0" err="1">
                  <a:solidFill>
                    <a:srgbClr val="382B83"/>
                  </a:solidFill>
                </a:rPr>
                <a:t>giám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sát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và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cấp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điều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hành</a:t>
              </a:r>
              <a:endParaRPr lang="en-US" dirty="0">
                <a:solidFill>
                  <a:srgbClr val="382B83"/>
                </a:solidFill>
              </a:endParaRPr>
            </a:p>
            <a:p>
              <a:pPr marL="519113" indent="-285750" algn="just">
                <a:lnSpc>
                  <a:spcPct val="150000"/>
                </a:lnSpc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dirty="0" err="1">
                  <a:solidFill>
                    <a:srgbClr val="382B83"/>
                  </a:solidFill>
                </a:rPr>
                <a:t>Tỷ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lệ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giữ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chân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nhân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viên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nam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cao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hơn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đối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với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nhân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viên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nam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ở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quản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lý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cấp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trung</a:t>
              </a:r>
              <a:endParaRPr lang="en-US" dirty="0">
                <a:solidFill>
                  <a:srgbClr val="382B83"/>
                </a:solidFill>
              </a:endParaRPr>
            </a:p>
            <a:p>
              <a:pPr marL="519113" indent="-285750" algn="just">
                <a:lnSpc>
                  <a:spcPct val="150000"/>
                </a:lnSpc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smtClean="0">
                  <a:solidFill>
                    <a:srgbClr val="382B83"/>
                  </a:solidFill>
                </a:rPr>
                <a:t>${comName} </a:t>
              </a:r>
              <a:r>
                <a:rPr lang="en-US" dirty="0" err="1">
                  <a:solidFill>
                    <a:srgbClr val="382B83"/>
                  </a:solidFill>
                </a:rPr>
                <a:t>nên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cân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nhắc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mối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liên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kết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nguy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cơ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giữa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chính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sách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quản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lý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tài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năng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hiện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tại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và</a:t>
              </a:r>
              <a:r>
                <a:rPr lang="en-US" dirty="0">
                  <a:solidFill>
                    <a:srgbClr val="382B83"/>
                  </a:solidFill>
                </a:rPr>
                <a:t> chi </a:t>
              </a:r>
              <a:r>
                <a:rPr lang="en-US" dirty="0" err="1">
                  <a:solidFill>
                    <a:srgbClr val="382B83"/>
                  </a:solidFill>
                </a:rPr>
                <a:t>phí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nhân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viên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nghỉ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việc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="" xmlns:a16="http://schemas.microsoft.com/office/drawing/2014/main" id="{FFD1C3CB-65CA-A240-8266-7A84B1208628}"/>
                </a:ext>
              </a:extLst>
            </p:cNvPr>
            <p:cNvSpPr/>
            <p:nvPr/>
          </p:nvSpPr>
          <p:spPr>
            <a:xfrm>
              <a:off x="473010" y="1088930"/>
              <a:ext cx="7235729" cy="2788586"/>
            </a:xfrm>
            <a:prstGeom prst="roundRect">
              <a:avLst/>
            </a:prstGeom>
            <a:noFill/>
            <a:ln w="28575">
              <a:solidFill>
                <a:srgbClr val="382B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="" xmlns:a16="http://schemas.microsoft.com/office/drawing/2014/main" id="{CE53B5A8-B175-AC43-859C-44E7E59FC99C}"/>
              </a:ext>
            </a:extLst>
          </p:cNvPr>
          <p:cNvSpPr/>
          <p:nvPr/>
        </p:nvSpPr>
        <p:spPr>
          <a:xfrm>
            <a:off x="3460832" y="3659530"/>
            <a:ext cx="5625296" cy="708019"/>
          </a:xfrm>
          <a:prstGeom prst="roundRect">
            <a:avLst/>
          </a:prstGeom>
          <a:solidFill>
            <a:srgbClr val="EF88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 </a:t>
            </a:r>
            <a:r>
              <a:rPr lang="en-US" dirty="0" err="1">
                <a:solidFill>
                  <a:schemeClr val="bg1"/>
                </a:solidFill>
              </a:rPr>
              <a:t>sánh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hình</a:t>
            </a:r>
            <a:r>
              <a:rPr lang="en-US" dirty="0">
                <a:solidFill>
                  <a:schemeClr val="bg1"/>
                </a:solidFill>
              </a:rPr>
              <a:t> WGE (</a:t>
            </a:r>
            <a:r>
              <a:rPr lang="en-US" dirty="0" err="1">
                <a:solidFill>
                  <a:schemeClr val="bg1"/>
                </a:solidFill>
              </a:rPr>
              <a:t>tỷ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cấp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nhiệm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err="1">
                <a:solidFill>
                  <a:schemeClr val="bg1"/>
                </a:solidFill>
              </a:rPr>
              <a:t>của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smtClean="0">
                <a:solidFill>
                  <a:schemeClr val="bg1"/>
                </a:solidFill>
              </a:rPr>
              <a:t>${comName} </a:t>
            </a:r>
            <a:r>
              <a:rPr lang="en-US" dirty="0" err="1">
                <a:solidFill>
                  <a:schemeClr val="bg1"/>
                </a:solidFill>
              </a:rPr>
              <a:t>với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doanh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nghiệp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Việt</a:t>
            </a:r>
            <a:r>
              <a:rPr lang="en-US" dirty="0">
                <a:solidFill>
                  <a:schemeClr val="bg1"/>
                </a:solidFill>
              </a:rPr>
              <a:t> Nam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549646B2-3B83-A44C-8125-30BC00BD300E}"/>
              </a:ext>
            </a:extLst>
          </p:cNvPr>
          <p:cNvGrpSpPr/>
          <p:nvPr/>
        </p:nvGrpSpPr>
        <p:grpSpPr>
          <a:xfrm>
            <a:off x="324092" y="4463403"/>
            <a:ext cx="8044405" cy="2256540"/>
            <a:chOff x="196770" y="4613035"/>
            <a:chExt cx="8044405" cy="2256540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F1A6EA42-EDB6-D243-9B9E-001EFD13DB91}"/>
                </a:ext>
              </a:extLst>
            </p:cNvPr>
            <p:cNvSpPr txBox="1"/>
            <p:nvPr/>
          </p:nvSpPr>
          <p:spPr>
            <a:xfrm>
              <a:off x="360448" y="4677873"/>
              <a:ext cx="7495227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9113" indent="-285750">
                <a:lnSpc>
                  <a:spcPct val="150000"/>
                </a:lnSpc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dirty="0">
                  <a:solidFill>
                    <a:srgbClr val="382B83"/>
                  </a:solidFill>
                </a:rPr>
                <a:t>So </a:t>
              </a:r>
              <a:r>
                <a:rPr lang="en-US" dirty="0" err="1">
                  <a:solidFill>
                    <a:srgbClr val="382B83"/>
                  </a:solidFill>
                </a:rPr>
                <a:t>với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Cơ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cấu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giới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tính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err="1">
                  <a:solidFill>
                    <a:srgbClr val="382B83"/>
                  </a:solidFill>
                </a:rPr>
                <a:t>tại</a:t>
              </a:r>
              <a:r>
                <a:rPr lang="en-US">
                  <a:solidFill>
                    <a:srgbClr val="382B83"/>
                  </a:solidFill>
                </a:rPr>
                <a:t> </a:t>
              </a:r>
              <a:r>
                <a:rPr lang="en-US" smtClean="0">
                  <a:solidFill>
                    <a:srgbClr val="382B83"/>
                  </a:solidFill>
                </a:rPr>
                <a:t>${comName} </a:t>
              </a:r>
              <a:r>
                <a:rPr lang="en-US" dirty="0" err="1">
                  <a:solidFill>
                    <a:srgbClr val="382B83"/>
                  </a:solidFill>
                </a:rPr>
                <a:t>cân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bằng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trong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toàn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lực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lượng</a:t>
              </a:r>
              <a:r>
                <a:rPr lang="en-US" dirty="0">
                  <a:solidFill>
                    <a:srgbClr val="382B83"/>
                  </a:solidFill>
                </a:rPr>
                <a:t> lao </a:t>
              </a:r>
              <a:r>
                <a:rPr lang="en-US" dirty="0" err="1">
                  <a:solidFill>
                    <a:srgbClr val="382B83"/>
                  </a:solidFill>
                </a:rPr>
                <a:t>động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và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ở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cấp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độ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nhân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viên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nghiệp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vụ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</a:p>
            <a:p>
              <a:pPr marL="519113" indent="-285750">
                <a:lnSpc>
                  <a:spcPct val="150000"/>
                </a:lnSpc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dirty="0" err="1">
                  <a:solidFill>
                    <a:srgbClr val="382B83"/>
                  </a:solidFill>
                </a:rPr>
                <a:t>Tỷ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lệ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nữ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ở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vai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trò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quản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lý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giám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sát</a:t>
              </a:r>
              <a:r>
                <a:rPr lang="en-US" dirty="0">
                  <a:solidFill>
                    <a:srgbClr val="382B83"/>
                  </a:solidFill>
                </a:rPr>
                <a:t>, </a:t>
              </a:r>
              <a:r>
                <a:rPr lang="en-US" dirty="0" err="1">
                  <a:solidFill>
                    <a:srgbClr val="382B83"/>
                  </a:solidFill>
                </a:rPr>
                <a:t>quản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lý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cấp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trung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và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quản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lý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điều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hành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err="1">
                  <a:solidFill>
                    <a:srgbClr val="382B83"/>
                  </a:solidFill>
                </a:rPr>
                <a:t>tại</a:t>
              </a:r>
              <a:r>
                <a:rPr lang="en-US">
                  <a:solidFill>
                    <a:srgbClr val="382B83"/>
                  </a:solidFill>
                </a:rPr>
                <a:t> </a:t>
              </a:r>
              <a:r>
                <a:rPr lang="en-US" smtClean="0">
                  <a:solidFill>
                    <a:srgbClr val="382B83"/>
                  </a:solidFill>
                </a:rPr>
                <a:t>${comName} </a:t>
              </a:r>
              <a:r>
                <a:rPr lang="en-US" dirty="0" err="1">
                  <a:solidFill>
                    <a:srgbClr val="382B83"/>
                  </a:solidFill>
                </a:rPr>
                <a:t>đều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cao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hơn</a:t>
              </a:r>
              <a:r>
                <a:rPr lang="en-US" dirty="0">
                  <a:solidFill>
                    <a:srgbClr val="382B83"/>
                  </a:solidFill>
                </a:rPr>
                <a:t> so </a:t>
              </a:r>
              <a:r>
                <a:rPr lang="en-US" dirty="0" err="1">
                  <a:solidFill>
                    <a:srgbClr val="382B83"/>
                  </a:solidFill>
                </a:rPr>
                <a:t>với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các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công</a:t>
              </a:r>
              <a:r>
                <a:rPr lang="en-US" dirty="0">
                  <a:solidFill>
                    <a:srgbClr val="382B83"/>
                  </a:solidFill>
                </a:rPr>
                <a:t> ty </a:t>
              </a:r>
              <a:r>
                <a:rPr lang="en-US" dirty="0" err="1">
                  <a:solidFill>
                    <a:srgbClr val="382B83"/>
                  </a:solidFill>
                </a:rPr>
                <a:t>khác</a:t>
              </a:r>
              <a:r>
                <a:rPr lang="en-US" dirty="0">
                  <a:solidFill>
                    <a:srgbClr val="382B83"/>
                  </a:solidFill>
                </a:rPr>
                <a:t>, </a:t>
              </a:r>
              <a:r>
                <a:rPr lang="en-US" dirty="0" err="1">
                  <a:solidFill>
                    <a:srgbClr val="382B83"/>
                  </a:solidFill>
                </a:rPr>
                <a:t>nhưng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tỷ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lệ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nữ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tại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cấp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quản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lý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cấp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cao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thấp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hơn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trung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bình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tại</a:t>
              </a:r>
              <a:r>
                <a:rPr lang="en-US" dirty="0">
                  <a:solidFill>
                    <a:srgbClr val="382B83"/>
                  </a:solidFill>
                </a:rPr>
                <a:t> </a:t>
              </a:r>
              <a:r>
                <a:rPr lang="en-US" dirty="0" err="1">
                  <a:solidFill>
                    <a:srgbClr val="382B83"/>
                  </a:solidFill>
                </a:rPr>
                <a:t>Việt</a:t>
              </a:r>
              <a:r>
                <a:rPr lang="en-US" dirty="0">
                  <a:solidFill>
                    <a:srgbClr val="382B83"/>
                  </a:solidFill>
                </a:rPr>
                <a:t> Nam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="" xmlns:a16="http://schemas.microsoft.com/office/drawing/2014/main" id="{BDD27898-9158-DB4E-BCE4-329D49C710EC}"/>
                </a:ext>
              </a:extLst>
            </p:cNvPr>
            <p:cNvSpPr/>
            <p:nvPr/>
          </p:nvSpPr>
          <p:spPr>
            <a:xfrm>
              <a:off x="196770" y="4613035"/>
              <a:ext cx="8044405" cy="2256540"/>
            </a:xfrm>
            <a:prstGeom prst="roundRect">
              <a:avLst/>
            </a:prstGeom>
            <a:noFill/>
            <a:ln w="28575">
              <a:solidFill>
                <a:srgbClr val="EF88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255199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</TotalTime>
  <Words>2211</Words>
  <Application>Microsoft Office PowerPoint</Application>
  <PresentationFormat>Widescreen</PresentationFormat>
  <Paragraphs>171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Segoe UI Historic</vt:lpstr>
      <vt:lpstr>Arial</vt:lpstr>
      <vt:lpstr>Calibri</vt:lpstr>
      <vt:lpstr>Calibri Light</vt:lpstr>
      <vt:lpstr>Cambria Math</vt:lpstr>
      <vt:lpstr>Palatino Linotype</vt:lpstr>
      <vt:lpstr>Segoe UI</vt:lpstr>
      <vt:lpstr>Segoe UI Symbol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</dc:creator>
  <cp:lastModifiedBy>Dao The Dung</cp:lastModifiedBy>
  <cp:revision>250</cp:revision>
  <dcterms:created xsi:type="dcterms:W3CDTF">2020-08-10T06:56:09Z</dcterms:created>
  <dcterms:modified xsi:type="dcterms:W3CDTF">2021-01-05T04:43:24Z</dcterms:modified>
</cp:coreProperties>
</file>