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02"/>
  </p:notesMasterIdLst>
  <p:handoutMasterIdLst>
    <p:handoutMasterId r:id="rId103"/>
  </p:handoutMasterIdLst>
  <p:sldIdLst>
    <p:sldId id="267" r:id="rId2"/>
    <p:sldId id="268" r:id="rId3"/>
    <p:sldId id="269" r:id="rId4"/>
    <p:sldId id="270" r:id="rId5"/>
    <p:sldId id="271" r:id="rId6"/>
    <p:sldId id="272" r:id="rId7"/>
    <p:sldId id="273" r:id="rId8"/>
    <p:sldId id="274" r:id="rId9"/>
    <p:sldId id="275" r:id="rId10"/>
    <p:sldId id="276" r:id="rId11"/>
    <p:sldId id="329" r:id="rId12"/>
    <p:sldId id="327" r:id="rId13"/>
    <p:sldId id="328" r:id="rId14"/>
    <p:sldId id="330" r:id="rId15"/>
    <p:sldId id="320" r:id="rId16"/>
    <p:sldId id="322" r:id="rId17"/>
    <p:sldId id="323" r:id="rId18"/>
    <p:sldId id="321" r:id="rId19"/>
    <p:sldId id="325" r:id="rId20"/>
    <p:sldId id="324" r:id="rId21"/>
    <p:sldId id="331" r:id="rId22"/>
    <p:sldId id="326" r:id="rId23"/>
    <p:sldId id="277" r:id="rId24"/>
    <p:sldId id="278" r:id="rId25"/>
    <p:sldId id="332" r:id="rId26"/>
    <p:sldId id="279" r:id="rId27"/>
    <p:sldId id="280" r:id="rId28"/>
    <p:sldId id="333" r:id="rId29"/>
    <p:sldId id="281" r:id="rId30"/>
    <p:sldId id="282" r:id="rId31"/>
    <p:sldId id="283" r:id="rId32"/>
    <p:sldId id="284" r:id="rId33"/>
    <p:sldId id="285" r:id="rId34"/>
    <p:sldId id="286" r:id="rId35"/>
    <p:sldId id="287" r:id="rId36"/>
    <p:sldId id="289" r:id="rId37"/>
    <p:sldId id="290" r:id="rId38"/>
    <p:sldId id="288" r:id="rId39"/>
    <p:sldId id="351" r:id="rId40"/>
    <p:sldId id="339" r:id="rId41"/>
    <p:sldId id="340" r:id="rId42"/>
    <p:sldId id="341" r:id="rId43"/>
    <p:sldId id="342" r:id="rId44"/>
    <p:sldId id="343" r:id="rId45"/>
    <p:sldId id="344" r:id="rId46"/>
    <p:sldId id="345" r:id="rId47"/>
    <p:sldId id="346" r:id="rId48"/>
    <p:sldId id="347" r:id="rId49"/>
    <p:sldId id="348" r:id="rId50"/>
    <p:sldId id="349" r:id="rId51"/>
    <p:sldId id="292" r:id="rId52"/>
    <p:sldId id="294" r:id="rId53"/>
    <p:sldId id="293" r:id="rId54"/>
    <p:sldId id="295" r:id="rId55"/>
    <p:sldId id="296" r:id="rId56"/>
    <p:sldId id="297" r:id="rId57"/>
    <p:sldId id="352" r:id="rId58"/>
    <p:sldId id="353" r:id="rId59"/>
    <p:sldId id="354" r:id="rId60"/>
    <p:sldId id="355" r:id="rId61"/>
    <p:sldId id="356" r:id="rId62"/>
    <p:sldId id="357" r:id="rId63"/>
    <p:sldId id="358" r:id="rId64"/>
    <p:sldId id="359" r:id="rId65"/>
    <p:sldId id="360" r:id="rId66"/>
    <p:sldId id="361" r:id="rId67"/>
    <p:sldId id="299" r:id="rId68"/>
    <p:sldId id="300" r:id="rId69"/>
    <p:sldId id="298" r:id="rId70"/>
    <p:sldId id="301" r:id="rId71"/>
    <p:sldId id="302" r:id="rId72"/>
    <p:sldId id="303" r:id="rId73"/>
    <p:sldId id="363" r:id="rId74"/>
    <p:sldId id="364" r:id="rId75"/>
    <p:sldId id="365" r:id="rId76"/>
    <p:sldId id="366" r:id="rId77"/>
    <p:sldId id="367" r:id="rId78"/>
    <p:sldId id="368" r:id="rId79"/>
    <p:sldId id="369" r:id="rId80"/>
    <p:sldId id="370" r:id="rId81"/>
    <p:sldId id="371" r:id="rId82"/>
    <p:sldId id="372" r:id="rId83"/>
    <p:sldId id="384" r:id="rId84"/>
    <p:sldId id="385" r:id="rId85"/>
    <p:sldId id="386" r:id="rId86"/>
    <p:sldId id="387" r:id="rId87"/>
    <p:sldId id="388" r:id="rId88"/>
    <p:sldId id="389" r:id="rId89"/>
    <p:sldId id="310" r:id="rId90"/>
    <p:sldId id="334" r:id="rId91"/>
    <p:sldId id="316" r:id="rId92"/>
    <p:sldId id="314" r:id="rId93"/>
    <p:sldId id="315" r:id="rId94"/>
    <p:sldId id="317" r:id="rId95"/>
    <p:sldId id="318" r:id="rId96"/>
    <p:sldId id="319" r:id="rId97"/>
    <p:sldId id="398" r:id="rId98"/>
    <p:sldId id="399" r:id="rId99"/>
    <p:sldId id="400" r:id="rId100"/>
    <p:sldId id="401" r:id="rId10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AU"/>
          </a:p>
        </p:txBody>
      </p:sp>
      <p:sp>
        <p:nvSpPr>
          <p:cNvPr id="911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AU"/>
          </a:p>
        </p:txBody>
      </p:sp>
      <p:sp>
        <p:nvSpPr>
          <p:cNvPr id="911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AU"/>
          </a:p>
        </p:txBody>
      </p:sp>
      <p:sp>
        <p:nvSpPr>
          <p:cNvPr id="911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4F3DE5FC-AFD7-8D41-97AE-556867D08C7D}" type="slidenum">
              <a:rPr lang="en-AU"/>
              <a:pPr>
                <a:defRPr/>
              </a:pPr>
              <a:t>‹#›</a:t>
            </a:fld>
            <a:endParaRPr lang="en-AU"/>
          </a:p>
        </p:txBody>
      </p:sp>
    </p:spTree>
    <p:extLst>
      <p:ext uri="{BB962C8B-B14F-4D97-AF65-F5344CB8AC3E}">
        <p14:creationId xmlns:p14="http://schemas.microsoft.com/office/powerpoint/2010/main" val="1805155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527A4A59-7A87-0A46-9FB6-3DC6B1F1D23A}" type="slidenum">
              <a:rPr lang="en-US"/>
              <a:pPr>
                <a:defRPr/>
              </a:pPr>
              <a:t>‹#›</a:t>
            </a:fld>
            <a:endParaRPr lang="en-US"/>
          </a:p>
        </p:txBody>
      </p:sp>
    </p:spTree>
    <p:extLst>
      <p:ext uri="{BB962C8B-B14F-4D97-AF65-F5344CB8AC3E}">
        <p14:creationId xmlns:p14="http://schemas.microsoft.com/office/powerpoint/2010/main" val="14891805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n.wikipedia.org/wiki/Dynamic_random_access_memory"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en.wikipedia.org/wiki/Finite_state_machine" TargetMode="External"/><Relationship Id="rId5" Type="http://schemas.openxmlformats.org/officeDocument/2006/relationships/hyperlink" Target="http://en.wikipedia.org/wiki/Clock_signal" TargetMode="External"/><Relationship Id="rId4" Type="http://schemas.openxmlformats.org/officeDocument/2006/relationships/hyperlink" Target="http://en.wikipedia.org/wiki/DRAM"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D966C9A-47DE-BB41-BEAE-5DC330619EF9}" type="slidenum">
              <a:rPr lang="en-US" sz="1200">
                <a:latin typeface="Arial" charset="0"/>
              </a:rPr>
              <a:pPr/>
              <a:t>1</a:t>
            </a:fld>
            <a:endParaRPr lang="en-US"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E199CF6-6469-364F-9307-E984DDA1A47F}" type="slidenum">
              <a:rPr lang="en-US" sz="1200">
                <a:latin typeface="Arial" charset="0"/>
              </a:rPr>
              <a:pPr/>
              <a:t>10</a:t>
            </a:fld>
            <a:endParaRPr lang="en-US" sz="1200">
              <a:latin typeface="Arial"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B29760AC-9D44-5C49-9A8B-C89CE1EC34B0}" type="slidenum">
              <a:rPr lang="en-US" sz="1200">
                <a:latin typeface="Arial" charset="0"/>
              </a:rPr>
              <a:pPr algn="r" eaLnBrk="1" hangingPunct="1"/>
              <a:t>11</a:t>
            </a:fld>
            <a:endParaRPr lang="en-US" sz="1200">
              <a:latin typeface="Arial"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1A98155-4292-4844-B2CE-50B86EA7DA2B}" type="slidenum">
              <a:rPr lang="en-US" sz="1200">
                <a:latin typeface="Arial" charset="0"/>
              </a:rPr>
              <a:pPr/>
              <a:t>12</a:t>
            </a:fld>
            <a:endParaRPr lang="en-US" sz="1200">
              <a:latin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1946641-1673-A145-807C-78EED9421C1A}" type="slidenum">
              <a:rPr lang="en-US" sz="1200">
                <a:latin typeface="Arial" charset="0"/>
              </a:rPr>
              <a:pPr/>
              <a:t>13</a:t>
            </a:fld>
            <a:endParaRPr lang="en-US" sz="1200">
              <a:latin typeface="Arial"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3C655E44-5D43-1B4F-82C1-BA37BAA9D9CC}" type="slidenum">
              <a:rPr lang="en-US" sz="1200">
                <a:latin typeface="Arial" charset="0"/>
              </a:rPr>
              <a:pPr algn="r" eaLnBrk="1" hangingPunct="1"/>
              <a:t>14</a:t>
            </a:fld>
            <a:endParaRPr lang="en-US" sz="1200">
              <a:latin typeface="Arial"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DA9993D-A741-5843-9DDC-A6D85BFB6312}" type="slidenum">
              <a:rPr lang="en-US" sz="1200">
                <a:latin typeface="Arial" charset="0"/>
              </a:rPr>
              <a:pPr/>
              <a:t>15</a:t>
            </a:fld>
            <a:endParaRPr lang="en-US" sz="1200">
              <a:latin typeface="Arial"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2B9DE8D-6C69-3344-926A-A1C942E002EE}" type="slidenum">
              <a:rPr lang="en-US" sz="1200">
                <a:latin typeface="Arial" charset="0"/>
              </a:rPr>
              <a:pPr/>
              <a:t>16</a:t>
            </a:fld>
            <a:endParaRPr lang="en-US" sz="1200">
              <a:latin typeface="Arial"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203D45D-1849-1945-8A69-04A0B5ABFE85}" type="slidenum">
              <a:rPr lang="en-US" sz="1200">
                <a:latin typeface="Arial" charset="0"/>
              </a:rPr>
              <a:pPr/>
              <a:t>17</a:t>
            </a:fld>
            <a:endParaRPr lang="en-US" sz="1200">
              <a:latin typeface="Arial"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1C2F391-7336-1C46-8D6A-51CFAED7BE85}" type="slidenum">
              <a:rPr lang="en-US" sz="1200">
                <a:latin typeface="Arial" charset="0"/>
              </a:rPr>
              <a:pPr/>
              <a:t>18</a:t>
            </a:fld>
            <a:endParaRPr lang="en-US" sz="1200">
              <a:latin typeface="Arial"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39C7B29-E73C-9D4F-A40D-6E61DF2FAC8C}" type="slidenum">
              <a:rPr lang="en-US" sz="1200">
                <a:latin typeface="Arial" charset="0"/>
              </a:rPr>
              <a:pPr/>
              <a:t>19</a:t>
            </a:fld>
            <a:endParaRPr lang="en-US" sz="1200">
              <a:latin typeface="Arial"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E423CA6-C07D-0E46-96C0-18B1265061C9}" type="slidenum">
              <a:rPr lang="en-US" sz="1200">
                <a:latin typeface="Arial" charset="0"/>
              </a:rPr>
              <a:pPr/>
              <a:t>2</a:t>
            </a:fld>
            <a:endParaRPr lang="en-US" sz="1200">
              <a:latin typeface="Arial"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18B74E1-5DFD-414D-9424-6A473E2BE7E3}" type="slidenum">
              <a:rPr lang="en-US" sz="1200">
                <a:latin typeface="Arial" charset="0"/>
              </a:rPr>
              <a:pPr/>
              <a:t>20</a:t>
            </a:fld>
            <a:endParaRPr lang="en-US" sz="1200">
              <a:latin typeface="Arial"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07FDE994-008D-D345-B467-19A5F1C03C4C}" type="slidenum">
              <a:rPr lang="en-US" sz="1200">
                <a:latin typeface="Arial" charset="0"/>
              </a:rPr>
              <a:pPr algn="r" eaLnBrk="1" hangingPunct="1"/>
              <a:t>21</a:t>
            </a:fld>
            <a:endParaRPr lang="en-US" sz="1200">
              <a:latin typeface="Arial"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8095B00-FBF6-E14E-9D99-D9C5D5CB8163}" type="slidenum">
              <a:rPr lang="en-US" sz="1200">
                <a:latin typeface="Arial" charset="0"/>
              </a:rPr>
              <a:pPr/>
              <a:t>22</a:t>
            </a:fld>
            <a:endParaRPr lang="en-US" sz="1200">
              <a:latin typeface="Arial"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b="1" dirty="0"/>
              <a:t>Synchronous dynamic random access memory</a:t>
            </a:r>
            <a:r>
              <a:rPr lang="en-AU" dirty="0"/>
              <a:t> (</a:t>
            </a:r>
            <a:r>
              <a:rPr lang="en-AU" b="1" dirty="0"/>
              <a:t>SDRAM</a:t>
            </a:r>
            <a:r>
              <a:rPr lang="en-AU" dirty="0"/>
              <a:t>) is </a:t>
            </a:r>
            <a:r>
              <a:rPr lang="en-AU" dirty="0">
                <a:hlinkClick r:id="rId3" tooltip="Dynamic random access memory"/>
              </a:rPr>
              <a:t>dynamic random access memory</a:t>
            </a:r>
            <a:r>
              <a:rPr lang="en-AU" dirty="0"/>
              <a:t> (DRAM) that has a synchronous interface. Traditionally, dynamic random access memory (</a:t>
            </a:r>
            <a:r>
              <a:rPr lang="en-AU" dirty="0">
                <a:hlinkClick r:id="rId4" tooltip="DRAM"/>
              </a:rPr>
              <a:t>DRAM</a:t>
            </a:r>
            <a:r>
              <a:rPr lang="en-AU" dirty="0"/>
              <a:t>) has an asynchronous interface which means that it responds as quickly as possible to changes in control inputs. SDRAM has a synchronous interface, meaning that it waits for a </a:t>
            </a:r>
            <a:r>
              <a:rPr lang="en-AU" dirty="0">
                <a:hlinkClick r:id="rId5" tooltip="Clock signal"/>
              </a:rPr>
              <a:t>clock signal</a:t>
            </a:r>
            <a:r>
              <a:rPr lang="en-AU" dirty="0"/>
              <a:t> before responding to control inputs and is therefore synchronized with the computer's system bus. The clock is used to drive an internal </a:t>
            </a:r>
            <a:r>
              <a:rPr lang="en-AU" dirty="0">
                <a:hlinkClick r:id="rId6" tooltip="Finite state machine"/>
              </a:rPr>
              <a:t>finite state machine</a:t>
            </a:r>
            <a:r>
              <a:rPr lang="en-AU" dirty="0"/>
              <a:t> that pipelines incoming instructions. This allows the chip to have a more complex pattern of operation than asynchronous </a:t>
            </a:r>
            <a:r>
              <a:rPr lang="en-AU" dirty="0">
                <a:hlinkClick r:id="rId4" tooltip="DRAM"/>
              </a:rPr>
              <a:t>DRAM</a:t>
            </a:r>
            <a:r>
              <a:rPr lang="en-AU" dirty="0"/>
              <a:t> which does not have a synchronized interface. </a:t>
            </a:r>
          </a:p>
          <a:p>
            <a:endParaRPr lang="en-US" dirty="0"/>
          </a:p>
          <a:p>
            <a:r>
              <a:rPr lang="en-US" dirty="0"/>
              <a:t>While the access latency of DRAM is fundamentally limited by the DRAM array, DRAM has very high potential bandwidth because each internal read is actually a row of many thousands of bits. To make more of this bandwidth available to users, a double data rate interface was developed. This uses the same commands, accepted once per cycle, but reads or writes two words of data per clock cycle.</a:t>
            </a:r>
          </a:p>
          <a:p>
            <a:endParaRPr lang="en-US" dirty="0"/>
          </a:p>
          <a:p>
            <a:r>
              <a:rPr lang="en-US" dirty="0"/>
              <a:t>DDR2 SDRAM is very similar to DDR SDRAM, but doubles the minimum read or write unit again, to 4 consecutive words. The bus protocol was also simplified to allow higher performance operation. (In particular, the "burst terminate" command is deleted.) This allows the bus rate of the SDRAM to be doubled without increasing the clock rate of internal RAM operations; instead, internal operations are performed in units 4 times as wide as SDRAM. Also, an extra bank address pin (BA2) was added to allow 8 banks on large RAM chips.</a:t>
            </a:r>
          </a:p>
          <a:p>
            <a:endParaRPr lang="en-US" dirty="0"/>
          </a:p>
          <a:p>
            <a:r>
              <a:rPr lang="en-US" dirty="0"/>
              <a:t>DDR3 continues the trend, doubling the minimum read or write unit to 8 consecutive words. This allows another doubling of bandwidth and external bus rate without having to change the clock rate of internal operations, just the width. To maintain 800 M transfers/s (both edges of a 400 MHz clock), the internal RAM array has to perform 100 M fetches per second.</a:t>
            </a:r>
          </a:p>
          <a:p>
            <a:endParaRPr lang="en-AU" dirty="0"/>
          </a:p>
          <a:p>
            <a:pPr eaLnBrk="1" hangingPunct="1"/>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64CB266-C258-CB48-81A1-A61C4D22C39D}" type="slidenum">
              <a:rPr lang="en-US" sz="1200">
                <a:latin typeface="Arial" charset="0"/>
              </a:rPr>
              <a:pPr/>
              <a:t>23</a:t>
            </a:fld>
            <a:endParaRPr lang="en-US" sz="1200">
              <a:latin typeface="Arial"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433877B-10A5-7749-A659-5AC3D2B648F7}" type="slidenum">
              <a:rPr lang="en-US" sz="1200">
                <a:latin typeface="Arial" charset="0"/>
              </a:rPr>
              <a:pPr/>
              <a:t>24</a:t>
            </a:fld>
            <a:endParaRPr lang="en-US" sz="1200">
              <a:latin typeface="Arial"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 Ý tưởng sử dụng cache là mức 1 trong phân cấp bộ nhớ là giữ thông tin mong muốn được CPU sử dụng thường xuyên trong cache. Kết quả cuối cùng là, tại một thời điểm, khi VXL có yêu cầu tham chiếu bộ nhớ thì yêu cầu đó đầu tiên sẽ được tìm kiếm trong cache.</a:t>
            </a:r>
          </a:p>
          <a:p>
            <a:pPr eaLnBrk="1" hangingPunct="1"/>
            <a:r>
              <a:rPr lang="en-AU"/>
              <a:t>- Nếu yêu cầu tương ứng với phần tử đã có trong cache -&gt; cache hit else cache miss -&gt; chuyển dữ liệu từ bộ nhớ vào cache</a:t>
            </a:r>
          </a:p>
          <a:p>
            <a:pPr eaLnBrk="1" hangingPunct="1"/>
            <a:r>
              <a:rPr lang="en-AU"/>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595A782A-6A10-D844-A933-9C09747430CA}" type="slidenum">
              <a:rPr lang="en-US" sz="1200">
                <a:latin typeface="Arial" charset="0"/>
              </a:rPr>
              <a:pPr algn="r" eaLnBrk="1" hangingPunct="1"/>
              <a:t>25</a:t>
            </a:fld>
            <a:endParaRPr lang="en-US" sz="1200">
              <a:latin typeface="Arial"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 Ý tưởng sử dụng cache là mức 1 trong phân cấp bộ nhớ là giữ thông tin mong muốn được CPU sử dụng thường xuyên trong cache. Kết quả cuối cùng là, tại một thời điểm, khi VXL có yêu cầu tham chiếu bộ nhớ thì yêu cầu đó đầu tiên sẽ được tìm kiếm trong cache.</a:t>
            </a:r>
          </a:p>
          <a:p>
            <a:pPr eaLnBrk="1" hangingPunct="1"/>
            <a:r>
              <a:rPr lang="en-AU"/>
              <a:t>- Nếu yêu cầu tương ứng với phần tử đã có trong cache -&gt; cache hit else cache miss -&gt; chuyển dữ liệu từ bộ nhớ vào cache</a:t>
            </a:r>
          </a:p>
          <a:p>
            <a:pPr eaLnBrk="1" hangingPunct="1"/>
            <a:r>
              <a:rPr lang="en-AU"/>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8D47D23-2E16-F640-A200-76E5ACF8AEC0}" type="slidenum">
              <a:rPr lang="en-US" sz="1200">
                <a:latin typeface="Arial" charset="0"/>
              </a:rPr>
              <a:pPr/>
              <a:t>26</a:t>
            </a:fld>
            <a:endParaRPr lang="en-US" sz="1200">
              <a:latin typeface="Arial"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3721A61-DBED-9D4F-AD5A-F32C7D8379D7}" type="slidenum">
              <a:rPr lang="en-US" sz="1200">
                <a:latin typeface="Arial" charset="0"/>
              </a:rPr>
              <a:pPr/>
              <a:t>27</a:t>
            </a:fld>
            <a:endParaRPr lang="en-US" sz="1200">
              <a:latin typeface="Arial"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292B9BB0-BDD2-5B44-8D82-7218DACA9FD6}" type="slidenum">
              <a:rPr lang="en-US" sz="1200">
                <a:latin typeface="Arial" charset="0"/>
              </a:rPr>
              <a:pPr algn="r" eaLnBrk="1" hangingPunct="1"/>
              <a:t>28</a:t>
            </a:fld>
            <a:endParaRPr lang="en-US" sz="1200">
              <a:latin typeface="Arial"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2A83FFA-24AD-2B4E-90C8-F0379A59485F}" type="slidenum">
              <a:rPr lang="en-US" sz="1200">
                <a:latin typeface="Arial" charset="0"/>
              </a:rPr>
              <a:pPr/>
              <a:t>29</a:t>
            </a:fld>
            <a:endParaRPr lang="en-US" sz="1200">
              <a:latin typeface="Arial"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AD5BA2E-98FF-3743-9916-24A88EE1886A}" type="slidenum">
              <a:rPr lang="en-US" sz="1200">
                <a:latin typeface="Arial" charset="0"/>
              </a:rPr>
              <a:pPr/>
              <a:t>3</a:t>
            </a:fld>
            <a:endParaRPr lang="en-US" sz="1200">
              <a:latin typeface="Arial"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Tertiary: thứ 3</a:t>
            </a:r>
          </a:p>
          <a:p>
            <a:pPr eaLnBrk="1" hangingPunct="1">
              <a:buFontTx/>
              <a:buChar char="-"/>
            </a:pPr>
            <a:r>
              <a:rPr lang="en-AU"/>
              <a:t>Càng theo chiều xuống dưới thì giảm chi phí, tăng dung lượng nhưng tốc độ chậm</a:t>
            </a:r>
          </a:p>
          <a:p>
            <a:pPr eaLnBrk="1" hangingPunct="1">
              <a:buFontTx/>
              <a:buChar char="-"/>
            </a:pPr>
            <a:r>
              <a:rPr lang="en-AU"/>
              <a:t>Nếu chỉ sử dụng bộ nhớ tốc độ nhanh nhất thì rất tốt nhưng đắt nhất</a:t>
            </a:r>
          </a:p>
          <a:p>
            <a:pPr eaLnBrk="1" hangingPunct="1">
              <a:buFontTx/>
              <a:buChar char="-"/>
            </a:pPr>
            <a:r>
              <a:rPr lang="en-AU"/>
              <a:t>Chiến lược thỏa hiệp là tổ chức dữ liệu và chương trình trong bộ nhớ sao cho các từ nhớ cần tới sẽ có mặt thường xuyên trong bộ nhớ tốc độ cao</a:t>
            </a:r>
          </a:p>
          <a:p>
            <a:pPr eaLnBrk="1" hangingPunct="1">
              <a:buFontTx/>
              <a:buChar char="-"/>
            </a:pPr>
            <a:r>
              <a:rPr lang="en-AU"/>
              <a:t>=&gt; cache: lưu các từ dc sử dụng thường xuyên trong đó. Nếu cache được thiết kế tốt thì hầu hết các từ CPU muốn truy cập tới MEM đều có trong cache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AC622C7-07F5-464D-BCF2-256FD615CCE4}" type="slidenum">
              <a:rPr lang="en-US" sz="1200">
                <a:latin typeface="Arial" charset="0"/>
              </a:rPr>
              <a:pPr/>
              <a:t>30</a:t>
            </a:fld>
            <a:endParaRPr lang="en-US" sz="1200">
              <a:latin typeface="Arial"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 Khi CPU muốn đọc 1 từ nhớ, trước tiên nó kiểm tra trong cache có chưa? Nếu chưa, một khối nhớ gồm số lượng cố định từ nhớ được đọc từ MEM vào Cache và sau đó từ nhớ sẽ đc đọc vào CPU</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B61C46C-80E6-2943-9781-81FEB9A4CC48}" type="slidenum">
              <a:rPr lang="en-US" sz="1200">
                <a:latin typeface="Arial" charset="0"/>
              </a:rPr>
              <a:pPr/>
              <a:t>31</a:t>
            </a:fld>
            <a:endParaRPr lang="en-US" sz="1200">
              <a:latin typeface="Arial"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66FB073-2133-B84D-8F52-B33A8357CF5F}" type="slidenum">
              <a:rPr lang="en-US" sz="1200">
                <a:latin typeface="Arial" charset="0"/>
              </a:rPr>
              <a:pPr/>
              <a:t>32</a:t>
            </a:fld>
            <a:endParaRPr lang="en-US" sz="1200">
              <a:latin typeface="Arial"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Tx/>
              <a:buChar char="-"/>
            </a:pPr>
            <a:r>
              <a:rPr lang="en-AU"/>
              <a:t>Kiến trúc cache de cap toi viec cache dc bo tri vao vi tri nao trong quan he voi cpu va mem</a:t>
            </a:r>
          </a:p>
          <a:p>
            <a:pPr eaLnBrk="1" hangingPunct="1">
              <a:buFontTx/>
              <a:buChar char="-"/>
            </a:pPr>
            <a:r>
              <a:rPr lang="en-AU"/>
              <a:t>Kiến trúc kiểu ngang hàng – bình đẳng</a:t>
            </a:r>
          </a:p>
          <a:p>
            <a:pPr eaLnBrk="1" hangingPunct="1">
              <a:buFontTx/>
              <a:buChar char="-"/>
            </a:pPr>
            <a:r>
              <a:rPr lang="en-AU"/>
              <a:t>Thiết kế đơn giản, dễ thực hiện</a:t>
            </a:r>
          </a:p>
          <a:p>
            <a:pPr eaLnBrk="1" hangingPunct="1">
              <a:buFontTx/>
              <a:buChar char="-"/>
            </a:pPr>
            <a:r>
              <a:rPr lang="en-AU"/>
              <a:t>Hit chậm do cache kết nối với CPU sử dụng bus hệ thống, thường có tần số làm việc ko cao và băng thông hẹp</a:t>
            </a:r>
          </a:p>
          <a:p>
            <a:pPr eaLnBrk="1" hangingPunct="1">
              <a:buFontTx/>
              <a:buChar char="-"/>
            </a:pPr>
            <a:r>
              <a:rPr lang="en-AU"/>
              <a:t>Miss nhanh vì khi CPU ko tìm thấy mục dữ liệu trong cache nó đồng thời tìm trong bộ nhớ chính cùng 1 chu kỳ xung nhịp</a:t>
            </a:r>
          </a:p>
          <a:p>
            <a:pPr eaLnBrk="1" hangingPunct="1">
              <a:buFontTx/>
              <a:buChar char="-"/>
            </a:pPr>
            <a:r>
              <a:rPr lang="en-AU"/>
              <a:t>CPU ko thể truy cập tới Cache nếu có thành phần khác đang dùng bus để truy cập MEM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1568346-6972-F240-88B4-B5772D6D7638}" type="slidenum">
              <a:rPr lang="en-US" sz="1200">
                <a:latin typeface="Arial" charset="0"/>
              </a:rPr>
              <a:pPr/>
              <a:t>33</a:t>
            </a:fld>
            <a:endParaRPr lang="en-US" sz="1200">
              <a:latin typeface="Arial"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Tx/>
              <a:buChar char="-"/>
            </a:pPr>
            <a:r>
              <a:rPr lang="en-AU"/>
              <a:t>Kiến trúc kiểu phân cấp/ chia cấp</a:t>
            </a:r>
          </a:p>
          <a:p>
            <a:pPr eaLnBrk="1" hangingPunct="1">
              <a:buFontTx/>
              <a:buChar char="-"/>
            </a:pPr>
            <a:r>
              <a:rPr lang="en-AU"/>
              <a:t>Cache kết nối với CPU = bus riêng tốc độ cao, băng thông lớn, thường là bus mặt sau (BSB – Back Side Bus). </a:t>
            </a:r>
          </a:p>
          <a:p>
            <a:pPr eaLnBrk="1" hangingPunct="1">
              <a:buFontTx/>
              <a:buChar char="-"/>
            </a:pPr>
            <a:r>
              <a:rPr lang="en-AU"/>
              <a:t>Cache kết nối với MEM qua bus hệ thống hay bus mặt trước (FSB – Front Side Bus)</a:t>
            </a:r>
          </a:p>
          <a:p>
            <a:pPr eaLnBrk="1" hangingPunct="1">
              <a:buFontTx/>
              <a:buChar char="-"/>
            </a:pPr>
            <a:r>
              <a:rPr lang="en-AU"/>
              <a:t>Miss chậm vì khi CPU không tìm thấy dữ liệu trong cache nó cần tìm trong mem tại 1 xung nhịp tiếp theo</a:t>
            </a:r>
          </a:p>
          <a:p>
            <a:pPr eaLnBrk="1" hangingPunct="1">
              <a:buFontTx/>
              <a:buChar char="-"/>
            </a:pPr>
            <a:r>
              <a:rPr lang="en-AU"/>
              <a:t>Cho phép CPU chạy với cache trogn khi bus master khác vẫn truy cập bộ nhớ chính -&gt; phức tạp vì phải kiểm soát các truy cập đến phần còn lại hệ thống -&gt; tăng giá thành</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6F8CC7F-641D-8F4B-B391-5D6E8520D298}" type="slidenum">
              <a:rPr lang="en-US" sz="1200">
                <a:latin typeface="Arial" charset="0"/>
              </a:rPr>
              <a:pPr/>
              <a:t>34</a:t>
            </a:fld>
            <a:endParaRPr lang="en-US" sz="1200">
              <a:latin typeface="Arial"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Kích thước cache nhỏ hơn nhiều so với MEM. Tại 1 thời điểm chỉ có một phần nhỏ thông tin của mem đc chuyển vào cache</a:t>
            </a:r>
          </a:p>
          <a:p>
            <a:pPr eaLnBrk="1" hangingPunct="1">
              <a:buFont typeface="Symbol" charset="0"/>
              <a:buChar char="Þ"/>
            </a:pPr>
            <a:r>
              <a:rPr lang="en-AU"/>
              <a:t>Phải xây dựng mô hình tổ chức/ ánh xạ trao đổi dữ liệu giữa các phần tử trong MEM và cache ntn để hệ thống nhớ đạt tốc độ truy cập tối ưu</a:t>
            </a:r>
          </a:p>
          <a:p>
            <a:pPr eaLnBrk="1" hangingPunct="1">
              <a:buFont typeface="Symbol" charset="0"/>
              <a:buChar char="Þ"/>
            </a:pPr>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1FB79B5-F063-6244-81FC-20E4678EF4DD}" type="slidenum">
              <a:rPr lang="en-US" sz="1200">
                <a:latin typeface="Arial" charset="0"/>
              </a:rPr>
              <a:pPr/>
              <a:t>35</a:t>
            </a:fld>
            <a:endParaRPr lang="en-US" sz="1200">
              <a:latin typeface="Arial"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43B5812-FAE4-6F46-9098-AAFE33F68A01}" type="slidenum">
              <a:rPr lang="en-US" sz="1200">
                <a:latin typeface="Arial" charset="0"/>
              </a:rPr>
              <a:pPr/>
              <a:t>36</a:t>
            </a:fld>
            <a:endParaRPr lang="en-US" sz="1200">
              <a:latin typeface="Arial"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027C0FE-0796-914F-800D-D9D1EC9E6DB1}" type="slidenum">
              <a:rPr lang="en-US" sz="1200">
                <a:latin typeface="Arial" charset="0"/>
              </a:rPr>
              <a:pPr/>
              <a:t>37</a:t>
            </a:fld>
            <a:endParaRPr lang="en-US" sz="1200">
              <a:latin typeface="Arial"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Tx/>
              <a:buChar char="-"/>
            </a:pPr>
            <a:r>
              <a:rPr lang="en-AU"/>
              <a:t>Tại mọi thời điểm luôn có cố định m dòng bộ nhớ cùng cạnh 1 dòng cache. Khi biết đc địa chỉ của dòng trong mem, ta biết vị trí nó trong cache</a:t>
            </a:r>
          </a:p>
          <a:p>
            <a:pPr eaLnBrk="1" hangingPunct="1">
              <a:buFontTx/>
              <a:buChar char="-"/>
            </a:pPr>
            <a:r>
              <a:rPr lang="en-AU"/>
              <a:t>Để quản lý các ô được nạp, cache sử dụng địa chỉ ánh xạ trực tiếp gồm 3 thành phần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F300D65-E612-5546-93F6-0924BDA88423}" type="slidenum">
              <a:rPr lang="en-US" sz="1200">
                <a:latin typeface="Arial" charset="0"/>
              </a:rPr>
              <a:pPr/>
              <a:t>38</a:t>
            </a:fld>
            <a:endParaRPr lang="en-US" sz="1200">
              <a:latin typeface="Arial"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DEFE057-5AC7-444C-8C93-D490A7D186E1}" type="slidenum">
              <a:rPr lang="en-US" sz="1200">
                <a:latin typeface="Arial" charset="0"/>
              </a:rPr>
              <a:pPr/>
              <a:t>39</a:t>
            </a:fld>
            <a:endParaRPr lang="en-US" sz="1200">
              <a:latin typeface="Arial"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EE7917E-691B-AD47-A575-D013ACDC5752}" type="slidenum">
              <a:rPr lang="en-US" sz="1200">
                <a:latin typeface="Arial" charset="0"/>
              </a:rPr>
              <a:pPr/>
              <a:t>4</a:t>
            </a:fld>
            <a:endParaRPr lang="en-US" sz="1200">
              <a:latin typeface="Arial"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Tx/>
              <a:buChar char="-"/>
            </a:pPr>
            <a:r>
              <a:rPr lang="en-AU"/>
              <a:t>Phân cấp bộ nhớ đặc trưng bởi 1 số tham số:</a:t>
            </a:r>
          </a:p>
          <a:p>
            <a:pPr lvl="1" eaLnBrk="1" hangingPunct="1">
              <a:buFontTx/>
              <a:buChar char="-"/>
            </a:pPr>
            <a:r>
              <a:rPr lang="en-AU"/>
              <a:t>Access type: hành động diễn ra về mặt vật lý trong các thao tác đọc/ ghi</a:t>
            </a:r>
          </a:p>
          <a:p>
            <a:pPr lvl="1" eaLnBrk="1" hangingPunct="1">
              <a:buFontTx/>
              <a:buChar char="-"/>
            </a:pPr>
            <a:r>
              <a:rPr lang="en-AU"/>
              <a:t>Capacity: định lượng theo bytes</a:t>
            </a:r>
          </a:p>
          <a:p>
            <a:pPr lvl="1" eaLnBrk="1" hangingPunct="1">
              <a:buFontTx/>
              <a:buChar char="-"/>
            </a:pPr>
            <a:r>
              <a:rPr lang="en-AU"/>
              <a:t>Latency: khoảng thời gian tính từ khi có yêu cầu cần thông tin đến khi truy cập bit đầu tiên của thông tin đó</a:t>
            </a:r>
          </a:p>
          <a:p>
            <a:pPr lvl="1" eaLnBrk="1" hangingPunct="1">
              <a:buFontTx/>
              <a:buChar char="-"/>
            </a:pPr>
            <a:r>
              <a:rPr lang="en-AU"/>
              <a:t>Bandwith: thước đo số lượng bit/ s có thể truy cập</a:t>
            </a:r>
          </a:p>
          <a:p>
            <a:pPr lvl="1" eaLnBrk="1" hangingPunct="1">
              <a:buFontTx/>
              <a:buChar char="-"/>
            </a:pPr>
            <a:r>
              <a:rPr lang="en-AU"/>
              <a:t>Cost: $/ MB</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Rot="1" noChangeAspect="1" noChangeArrowheads="1" noTextEdit="1"/>
          </p:cNvSpPr>
          <p:nvPr>
            <p:ph type="sldImg"/>
          </p:nvPr>
        </p:nvSpPr>
        <p:spPr>
          <a:xfrm>
            <a:off x="1149350" y="688975"/>
            <a:ext cx="4560888" cy="3422650"/>
          </a:xfrm>
          <a:ln/>
          <a:extLst>
            <a:ext uri="{FAA26D3D-D897-4be2-8F04-BA451C77F1D7}">
              <ma14:placeholderFlag xmlns="" xmlns:ma14="http://schemas.microsoft.com/office/mac/drawingml/2011/main" val="1"/>
            </a:ext>
          </a:extLst>
        </p:spPr>
      </p:sp>
      <p:sp>
        <p:nvSpPr>
          <p:cNvPr id="1300483" name="Rectangle 3"/>
          <p:cNvSpPr>
            <a:spLocks noGrp="1" noChangeArrowheads="1"/>
          </p:cNvSpPr>
          <p:nvPr>
            <p:ph type="body" idx="1"/>
          </p:nvPr>
        </p:nvSpPr>
        <p:spPr>
          <a:xfrm>
            <a:off x="909341" y="4343703"/>
            <a:ext cx="5039320" cy="4119940"/>
          </a:xfrm>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02531"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04579"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06627"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08675"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10723"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12771"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14819"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16867"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18915"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D11BE74-C7E3-EB45-A56A-391611092E64}" type="slidenum">
              <a:rPr lang="en-US" sz="1200">
                <a:latin typeface="Arial" charset="0"/>
              </a:rPr>
              <a:pPr/>
              <a:t>5</a:t>
            </a:fld>
            <a:endParaRPr lang="en-US" sz="1200">
              <a:latin typeface="Arial"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20963"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EFCE46F-728F-8146-BBDF-3A1ECE508994}" type="slidenum">
              <a:rPr lang="en-US" sz="1200">
                <a:latin typeface="Arial" charset="0"/>
              </a:rPr>
              <a:pPr/>
              <a:t>51</a:t>
            </a:fld>
            <a:endParaRPr lang="en-US" sz="1200">
              <a:latin typeface="Arial"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 Tạo dòng nút cổ chai, có dòng cache nhiều dòng mem chờ, có dòng rỗi</a:t>
            </a:r>
          </a:p>
          <a:p>
            <a:pPr eaLnBrk="1" hangingPunct="1"/>
            <a:endParaRPr lang="en-A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D93EF12-D114-174F-9ADC-62E67D000D6F}" type="slidenum">
              <a:rPr lang="en-US" sz="1200">
                <a:latin typeface="Arial" charset="0"/>
              </a:rPr>
              <a:pPr/>
              <a:t>52</a:t>
            </a:fld>
            <a:endParaRPr lang="en-US" sz="1200">
              <a:latin typeface="Arial"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F0C68E2-7584-B04A-B0A1-B57852D98B65}" type="slidenum">
              <a:rPr lang="en-US" sz="1200">
                <a:latin typeface="Arial" charset="0"/>
              </a:rPr>
              <a:pPr/>
              <a:t>53</a:t>
            </a:fld>
            <a:endParaRPr lang="en-US" sz="1200">
              <a:latin typeface="Arial"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B415409-9F29-F346-8CDA-58879B59E14B}" type="slidenum">
              <a:rPr lang="en-US" sz="1200">
                <a:latin typeface="Arial" charset="0"/>
              </a:rPr>
              <a:pPr/>
              <a:t>54</a:t>
            </a:fld>
            <a:endParaRPr lang="en-US" sz="1200">
              <a:latin typeface="Arial"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 Phần địa chỉ line như trong ánh xạ trực tiếp bỏ vì bộ nhớ chỉ còn là 1 trang duy nhất với m dòng</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0A81730-4272-9442-A9B1-0B58A4A1C811}" type="slidenum">
              <a:rPr lang="en-US" sz="1200">
                <a:latin typeface="Arial" charset="0"/>
              </a:rPr>
              <a:pPr/>
              <a:t>55</a:t>
            </a:fld>
            <a:endParaRPr lang="en-US" sz="1200">
              <a:latin typeface="Arial"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2" eaLnBrk="1" hangingPunct="1"/>
            <a:r>
              <a:rPr lang="en-US">
                <a:latin typeface="Times New Roman" charset="0"/>
                <a:cs typeface="Times New Roman" charset="0"/>
              </a:rPr>
              <a:t>Kích thước bộ nhớ = 4GB</a:t>
            </a:r>
          </a:p>
          <a:p>
            <a:pPr eaLnBrk="1" hangingPunct="1"/>
            <a:endParaRPr lang="en-A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E3CC606-BE5B-E943-9341-833D15CF0C7E}" type="slidenum">
              <a:rPr lang="en-US" sz="1200">
                <a:latin typeface="Arial" charset="0"/>
              </a:rPr>
              <a:pPr/>
              <a:t>56</a:t>
            </a:fld>
            <a:endParaRPr lang="en-US" sz="1200">
              <a:latin typeface="Arial"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 Khi biết dòng trong mem vẫn chưa tìm đc vị trí trong cache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27107"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29155"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1203"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ED7D39F-B626-0942-AC14-B2B943AEBD00}" type="slidenum">
              <a:rPr lang="en-US" sz="1200">
                <a:latin typeface="Arial" charset="0"/>
              </a:rPr>
              <a:pPr/>
              <a:t>6</a:t>
            </a:fld>
            <a:endParaRPr lang="en-US" sz="1200">
              <a:latin typeface="Arial"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3251"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5299"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3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7347"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9395"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1443"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3491"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5539"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89F2231-00B7-0748-AE1E-CAAC411585AB}" type="slidenum">
              <a:rPr lang="en-US" sz="1200">
                <a:latin typeface="Arial" charset="0"/>
              </a:rPr>
              <a:pPr/>
              <a:t>67</a:t>
            </a:fld>
            <a:endParaRPr lang="en-US" sz="1200">
              <a:latin typeface="Arial"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97D33A2-1986-7D44-9AD2-8BECA41ABA37}" type="slidenum">
              <a:rPr lang="en-US" sz="1200">
                <a:latin typeface="Arial" charset="0"/>
              </a:rPr>
              <a:pPr/>
              <a:t>68</a:t>
            </a:fld>
            <a:endParaRPr lang="en-US" sz="1200">
              <a:latin typeface="Arial"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F5269DD-BF34-F54B-9A09-DA77E12AEF89}" type="slidenum">
              <a:rPr lang="en-US" sz="1200">
                <a:latin typeface="Arial" charset="0"/>
              </a:rPr>
              <a:pPr/>
              <a:t>69</a:t>
            </a:fld>
            <a:endParaRPr lang="en-US" sz="1200">
              <a:latin typeface="Arial"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ACB09FA-B2DB-C14E-8B78-26C143E92D5B}" type="slidenum">
              <a:rPr lang="en-US" sz="1200">
                <a:latin typeface="Arial" charset="0"/>
              </a:rPr>
              <a:pPr/>
              <a:t>7</a:t>
            </a:fld>
            <a:endParaRPr lang="en-US" sz="1200">
              <a:latin typeface="Arial"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 Hiệu quả của phân cấp bộ nhớ phụ thuộc vào nguyên lý ít phải di chuyển thông tin vào bộ nhớ tốc độ nhanh và truy cập nó nhiều lần trước khi thay nó bởi một thông tin khác</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75528E3-EFE4-AB44-8BCE-AF99409B6CD6}" type="slidenum">
              <a:rPr lang="en-US" sz="1200">
                <a:latin typeface="Arial" charset="0"/>
              </a:rPr>
              <a:pPr/>
              <a:t>70</a:t>
            </a:fld>
            <a:endParaRPr lang="en-US" sz="1200">
              <a:latin typeface="Arial"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A1ADCEC-8970-7E4B-91CA-3B01A49A2A30}" type="slidenum">
              <a:rPr lang="en-US" sz="1200">
                <a:latin typeface="Arial" charset="0"/>
              </a:rPr>
              <a:pPr/>
              <a:t>71</a:t>
            </a:fld>
            <a:endParaRPr lang="en-US" sz="1200">
              <a:latin typeface="Arial"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F49E1C7-2269-8E47-B0DB-AB885D296736}" type="slidenum">
              <a:rPr lang="en-US" sz="1200">
                <a:latin typeface="Arial" charset="0"/>
              </a:rPr>
              <a:pPr/>
              <a:t>72</a:t>
            </a:fld>
            <a:endParaRPr lang="en-US" sz="1200">
              <a:latin typeface="Arial"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Tx/>
              <a:buChar char="-"/>
            </a:pPr>
            <a:r>
              <a:rPr lang="en-AU"/>
              <a:t>Kết hợp hài hòa giữa ax mềm từ trang nhớ tới đường cache và ax cố định từ dòng của trang tới dòng của đường cache</a:t>
            </a:r>
          </a:p>
          <a:p>
            <a:pPr eaLnBrk="1" hangingPunct="1">
              <a:buFontTx/>
              <a:buChar char="-"/>
            </a:pPr>
            <a:r>
              <a:rPr lang="en-AU"/>
              <a:t>Phân bố sử dụng ko gian cache tốt hơn</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53731"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55779"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57827"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59875"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61923"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63971"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66019"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005744E-895E-F348-A18D-31C1A4C221EC}" type="slidenum">
              <a:rPr lang="en-US" sz="1200">
                <a:latin typeface="Arial" charset="0"/>
              </a:rPr>
              <a:pPr/>
              <a:t>8</a:t>
            </a:fld>
            <a:endParaRPr lang="en-US" sz="1200">
              <a:latin typeface="Arial"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68067"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70115"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72163" name="Rectangle 3"/>
          <p:cNvSpPr>
            <a:spLocks noGrp="1" noChangeArrowheads="1"/>
          </p:cNvSpPr>
          <p:nvPr>
            <p:ph type="body" idx="1"/>
          </p:nvPr>
        </p:nvSpPr>
        <p:spPr>
          <a:xfrm>
            <a:off x="686098" y="4343704"/>
            <a:ext cx="5485805" cy="4113892"/>
          </a:xfrm>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E7B3BD7-F586-CD49-A9E2-06044FD59ECC}" type="slidenum">
              <a:rPr lang="en-US" sz="1200">
                <a:latin typeface="Arial" charset="0"/>
              </a:rPr>
              <a:pPr/>
              <a:t>83</a:t>
            </a:fld>
            <a:endParaRPr lang="en-US" sz="1200">
              <a:latin typeface="Arial"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a:t>Việc trao đổi thông tin giữa CPU – cache và giữa cache – bộ nhớ chính là một trong các vấn đề có ảnh hưởng lớn đến hiệu năng cache. Câu hỏi đặt ra là cần có chính sách trao đổi hay đọc ghi thông tin giữa các thành phần này như thế nào để đạt được hệ số hit cao nhất và giảm thiểu miss</a:t>
            </a:r>
          </a:p>
          <a:p>
            <a:r>
              <a:rPr lang="en-AU"/>
              <a:t>Hit case: time cpu truy cập dữ liệu = thời gian truy cập cache</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34172CA-4CC4-8C4D-B577-7A6A06FDBEF2}" type="slidenum">
              <a:rPr lang="en-US" sz="1200">
                <a:latin typeface="Arial" charset="0"/>
              </a:rPr>
              <a:pPr/>
              <a:t>84</a:t>
            </a:fld>
            <a:endParaRPr lang="en-US" sz="1200">
              <a:latin typeface="Arial"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Tx/>
              <a:buChar char="-"/>
            </a:pPr>
            <a:r>
              <a:rPr lang="en-AU" dirty="0" err="1"/>
              <a:t>Ghi</a:t>
            </a:r>
            <a:r>
              <a:rPr lang="en-AU" dirty="0"/>
              <a:t> </a:t>
            </a:r>
            <a:r>
              <a:rPr lang="en-AU" dirty="0" err="1"/>
              <a:t>thẳng</a:t>
            </a:r>
            <a:r>
              <a:rPr lang="en-AU" dirty="0"/>
              <a:t>: </a:t>
            </a:r>
            <a:r>
              <a:rPr lang="en-AU" dirty="0" err="1"/>
              <a:t>đảm</a:t>
            </a:r>
            <a:r>
              <a:rPr lang="en-AU" dirty="0"/>
              <a:t> </a:t>
            </a:r>
            <a:r>
              <a:rPr lang="en-AU" dirty="0" err="1"/>
              <a:t>bảo</a:t>
            </a:r>
            <a:r>
              <a:rPr lang="en-AU" dirty="0"/>
              <a:t> </a:t>
            </a:r>
            <a:r>
              <a:rPr lang="en-AU" dirty="0" err="1"/>
              <a:t>nhất</a:t>
            </a:r>
            <a:r>
              <a:rPr lang="en-AU" dirty="0"/>
              <a:t> </a:t>
            </a:r>
            <a:r>
              <a:rPr lang="en-AU" dirty="0" err="1"/>
              <a:t>quán</a:t>
            </a:r>
            <a:r>
              <a:rPr lang="en-AU" dirty="0"/>
              <a:t> </a:t>
            </a:r>
            <a:r>
              <a:rPr lang="en-AU" dirty="0" err="1"/>
              <a:t>dữ</a:t>
            </a:r>
            <a:r>
              <a:rPr lang="en-AU" dirty="0"/>
              <a:t> </a:t>
            </a:r>
            <a:r>
              <a:rPr lang="en-AU" dirty="0" err="1"/>
              <a:t>liệu</a:t>
            </a:r>
            <a:r>
              <a:rPr lang="en-AU" dirty="0"/>
              <a:t> </a:t>
            </a:r>
            <a:r>
              <a:rPr lang="en-AU" dirty="0" err="1"/>
              <a:t>giữa</a:t>
            </a:r>
            <a:r>
              <a:rPr lang="en-AU" dirty="0"/>
              <a:t> cache </a:t>
            </a:r>
            <a:r>
              <a:rPr lang="en-AU" dirty="0" err="1"/>
              <a:t>và</a:t>
            </a:r>
            <a:r>
              <a:rPr lang="en-AU" dirty="0"/>
              <a:t> </a:t>
            </a:r>
            <a:r>
              <a:rPr lang="en-AU" dirty="0" err="1"/>
              <a:t>mem</a:t>
            </a:r>
            <a:r>
              <a:rPr lang="en-AU" dirty="0"/>
              <a:t> </a:t>
            </a:r>
            <a:r>
              <a:rPr lang="en-AU" dirty="0" err="1"/>
              <a:t>chính</a:t>
            </a:r>
            <a:r>
              <a:rPr lang="en-AU" dirty="0"/>
              <a:t>, </a:t>
            </a:r>
            <a:r>
              <a:rPr lang="en-AU" dirty="0" err="1"/>
              <a:t>gây</a:t>
            </a:r>
            <a:r>
              <a:rPr lang="en-AU" dirty="0"/>
              <a:t> </a:t>
            </a:r>
            <a:r>
              <a:rPr lang="en-AU" dirty="0" err="1"/>
              <a:t>chậm</a:t>
            </a:r>
            <a:r>
              <a:rPr lang="en-AU" dirty="0"/>
              <a:t> </a:t>
            </a:r>
            <a:r>
              <a:rPr lang="en-AU" dirty="0" err="1"/>
              <a:t>trễ</a:t>
            </a:r>
            <a:r>
              <a:rPr lang="en-AU" dirty="0"/>
              <a:t> </a:t>
            </a:r>
            <a:r>
              <a:rPr lang="en-AU" dirty="0" err="1"/>
              <a:t>và</a:t>
            </a:r>
            <a:r>
              <a:rPr lang="en-AU" dirty="0"/>
              <a:t> </a:t>
            </a:r>
            <a:r>
              <a:rPr lang="en-AU" dirty="0" err="1"/>
              <a:t>tốn</a:t>
            </a:r>
            <a:r>
              <a:rPr lang="en-AU" dirty="0"/>
              <a:t> </a:t>
            </a:r>
            <a:r>
              <a:rPr lang="en-AU" dirty="0" err="1"/>
              <a:t>nhiều</a:t>
            </a:r>
            <a:r>
              <a:rPr lang="en-AU" dirty="0"/>
              <a:t> </a:t>
            </a:r>
            <a:r>
              <a:rPr lang="en-AU" dirty="0" err="1"/>
              <a:t>băng</a:t>
            </a:r>
            <a:r>
              <a:rPr lang="en-AU" dirty="0"/>
              <a:t> </a:t>
            </a:r>
            <a:r>
              <a:rPr lang="en-AU" dirty="0" err="1"/>
              <a:t>thông</a:t>
            </a:r>
            <a:r>
              <a:rPr lang="en-AU" dirty="0"/>
              <a:t> </a:t>
            </a:r>
            <a:r>
              <a:rPr lang="en-AU" dirty="0" err="1"/>
              <a:t>khi</a:t>
            </a:r>
            <a:r>
              <a:rPr lang="en-AU" dirty="0"/>
              <a:t> </a:t>
            </a:r>
            <a:r>
              <a:rPr lang="en-AU" dirty="0" err="1"/>
              <a:t>tần</a:t>
            </a:r>
            <a:r>
              <a:rPr lang="en-AU" dirty="0"/>
              <a:t> </a:t>
            </a:r>
            <a:r>
              <a:rPr lang="en-AU" dirty="0" err="1"/>
              <a:t>suất</a:t>
            </a:r>
            <a:r>
              <a:rPr lang="en-AU" dirty="0"/>
              <a:t> </a:t>
            </a:r>
            <a:r>
              <a:rPr lang="en-AU" dirty="0" err="1"/>
              <a:t>ghi</a:t>
            </a:r>
            <a:r>
              <a:rPr lang="en-AU" dirty="0"/>
              <a:t> </a:t>
            </a:r>
            <a:r>
              <a:rPr lang="en-AU" dirty="0" err="1"/>
              <a:t>lớn</a:t>
            </a:r>
            <a:r>
              <a:rPr lang="en-AU" dirty="0"/>
              <a:t> </a:t>
            </a:r>
            <a:r>
              <a:rPr lang="en-AU" dirty="0" err="1"/>
              <a:t>với</a:t>
            </a:r>
            <a:r>
              <a:rPr lang="en-AU" dirty="0"/>
              <a:t> </a:t>
            </a:r>
            <a:r>
              <a:rPr lang="en-AU" dirty="0" err="1"/>
              <a:t>nhiều</a:t>
            </a:r>
            <a:r>
              <a:rPr lang="en-AU" dirty="0"/>
              <a:t> </a:t>
            </a:r>
            <a:r>
              <a:rPr lang="en-AU" dirty="0" err="1"/>
              <a:t>mẩu</a:t>
            </a:r>
            <a:r>
              <a:rPr lang="en-AU" dirty="0"/>
              <a:t> tin </a:t>
            </a:r>
            <a:r>
              <a:rPr lang="en-AU" dirty="0" err="1"/>
              <a:t>kích</a:t>
            </a:r>
            <a:r>
              <a:rPr lang="en-AU" dirty="0"/>
              <a:t> </a:t>
            </a:r>
            <a:r>
              <a:rPr lang="en-AU" dirty="0" err="1"/>
              <a:t>thước</a:t>
            </a:r>
            <a:r>
              <a:rPr lang="en-AU" dirty="0"/>
              <a:t> </a:t>
            </a:r>
            <a:r>
              <a:rPr lang="en-AU" dirty="0" err="1"/>
              <a:t>nhỏ</a:t>
            </a:r>
            <a:endParaRPr lang="en-AU" dirty="0"/>
          </a:p>
          <a:p>
            <a:pPr eaLnBrk="1" hangingPunct="1">
              <a:buFontTx/>
              <a:buChar char="-"/>
            </a:pPr>
            <a:r>
              <a:rPr lang="en-AU" dirty="0" err="1"/>
              <a:t>Ghi</a:t>
            </a:r>
            <a:r>
              <a:rPr lang="en-AU" dirty="0"/>
              <a:t> </a:t>
            </a:r>
            <a:r>
              <a:rPr lang="en-AU" dirty="0" err="1"/>
              <a:t>trễ</a:t>
            </a:r>
            <a:r>
              <a:rPr lang="en-AU" dirty="0"/>
              <a:t>: </a:t>
            </a:r>
            <a:r>
              <a:rPr lang="en-AU" dirty="0" err="1"/>
              <a:t>mẩu</a:t>
            </a:r>
            <a:r>
              <a:rPr lang="en-AU" dirty="0"/>
              <a:t> tin dc </a:t>
            </a:r>
            <a:r>
              <a:rPr lang="en-AU" dirty="0" err="1"/>
              <a:t>ghi</a:t>
            </a:r>
            <a:r>
              <a:rPr lang="en-AU" dirty="0"/>
              <a:t> </a:t>
            </a:r>
            <a:r>
              <a:rPr lang="en-AU" dirty="0" err="1"/>
              <a:t>ra</a:t>
            </a:r>
            <a:r>
              <a:rPr lang="en-AU" dirty="0"/>
              <a:t> cache </a:t>
            </a:r>
            <a:r>
              <a:rPr lang="en-AU" dirty="0" err="1"/>
              <a:t>nhiều</a:t>
            </a:r>
            <a:r>
              <a:rPr lang="en-AU" dirty="0"/>
              <a:t> </a:t>
            </a:r>
            <a:r>
              <a:rPr lang="en-AU" dirty="0" err="1"/>
              <a:t>lần</a:t>
            </a:r>
            <a:r>
              <a:rPr lang="en-AU" dirty="0"/>
              <a:t>, </a:t>
            </a:r>
            <a:r>
              <a:rPr lang="en-AU" dirty="0" err="1"/>
              <a:t>ghi</a:t>
            </a:r>
            <a:r>
              <a:rPr lang="en-AU" dirty="0"/>
              <a:t> </a:t>
            </a:r>
            <a:r>
              <a:rPr lang="en-AU" dirty="0" err="1"/>
              <a:t>mem</a:t>
            </a:r>
            <a:r>
              <a:rPr lang="en-AU" dirty="0"/>
              <a:t> 1 </a:t>
            </a:r>
            <a:r>
              <a:rPr lang="en-AU" dirty="0" err="1"/>
              <a:t>lần</a:t>
            </a:r>
            <a:r>
              <a:rPr lang="en-AU" dirty="0"/>
              <a:t> </a:t>
            </a:r>
            <a:r>
              <a:rPr lang="en-AU" dirty="0" err="1"/>
              <a:t>giúp</a:t>
            </a:r>
            <a:r>
              <a:rPr lang="en-AU" dirty="0"/>
              <a:t> </a:t>
            </a:r>
            <a:r>
              <a:rPr lang="en-AU" dirty="0" err="1"/>
              <a:t>tăng</a:t>
            </a:r>
            <a:r>
              <a:rPr lang="en-AU" dirty="0"/>
              <a:t> </a:t>
            </a:r>
            <a:r>
              <a:rPr lang="en-AU" dirty="0" err="1"/>
              <a:t>tốc</a:t>
            </a:r>
            <a:r>
              <a:rPr lang="en-AU" dirty="0"/>
              <a:t> </a:t>
            </a:r>
            <a:r>
              <a:rPr lang="en-AU" dirty="0" err="1"/>
              <a:t>độ</a:t>
            </a:r>
            <a:r>
              <a:rPr lang="en-AU" dirty="0"/>
              <a:t> </a:t>
            </a:r>
            <a:r>
              <a:rPr lang="en-AU" dirty="0" err="1"/>
              <a:t>giảm</a:t>
            </a:r>
            <a:r>
              <a:rPr lang="en-AU" dirty="0"/>
              <a:t> </a:t>
            </a:r>
            <a:r>
              <a:rPr lang="en-AU" dirty="0" err="1"/>
              <a:t>băng</a:t>
            </a:r>
            <a:r>
              <a:rPr lang="en-AU" dirty="0"/>
              <a:t> </a:t>
            </a:r>
            <a:r>
              <a:rPr lang="en-AU" dirty="0" err="1"/>
              <a:t>thông</a:t>
            </a:r>
            <a:r>
              <a:rPr lang="en-AU" dirty="0"/>
              <a:t>, </a:t>
            </a:r>
            <a:r>
              <a:rPr lang="en-AU" dirty="0" err="1"/>
              <a:t>được</a:t>
            </a:r>
            <a:r>
              <a:rPr lang="en-AU" dirty="0"/>
              <a:t> </a:t>
            </a:r>
            <a:r>
              <a:rPr lang="en-AU" dirty="0" err="1"/>
              <a:t>ứng</a:t>
            </a:r>
            <a:r>
              <a:rPr lang="en-AU" dirty="0"/>
              <a:t> </a:t>
            </a:r>
            <a:r>
              <a:rPr lang="en-AU" dirty="0" err="1"/>
              <a:t>dụng</a:t>
            </a:r>
            <a:r>
              <a:rPr lang="en-AU" dirty="0"/>
              <a:t> </a:t>
            </a:r>
            <a:r>
              <a:rPr lang="en-AU" dirty="0" err="1"/>
              <a:t>rộng</a:t>
            </a:r>
            <a:r>
              <a:rPr lang="en-AU" dirty="0"/>
              <a:t> </a:t>
            </a:r>
            <a:r>
              <a:rPr lang="en-AU" dirty="0" err="1"/>
              <a:t>rãi</a:t>
            </a:r>
            <a:endParaRPr lang="en-AU" dirty="0"/>
          </a:p>
          <a:p>
            <a:pPr eaLnBrk="1" hangingPunct="1">
              <a:buFontTx/>
              <a:buChar char="-"/>
            </a:pPr>
            <a:r>
              <a:rPr lang="en-AU" dirty="0" err="1"/>
              <a:t>Ghi</a:t>
            </a:r>
            <a:r>
              <a:rPr lang="en-AU" dirty="0"/>
              <a:t> </a:t>
            </a:r>
            <a:r>
              <a:rPr lang="en-AU" dirty="0" err="1"/>
              <a:t>có</a:t>
            </a:r>
            <a:r>
              <a:rPr lang="en-AU" dirty="0"/>
              <a:t> </a:t>
            </a:r>
            <a:r>
              <a:rPr lang="en-AU" dirty="0" err="1"/>
              <a:t>đọc</a:t>
            </a:r>
            <a:r>
              <a:rPr lang="en-AU" dirty="0"/>
              <a:t> </a:t>
            </a:r>
            <a:r>
              <a:rPr lang="en-AU" dirty="0" err="1"/>
              <a:t>lại</a:t>
            </a:r>
            <a:r>
              <a:rPr lang="en-AU" dirty="0"/>
              <a:t>: </a:t>
            </a:r>
            <a:r>
              <a:rPr lang="en-AU" dirty="0" err="1"/>
              <a:t>đọc</a:t>
            </a:r>
            <a:r>
              <a:rPr lang="en-AU" dirty="0"/>
              <a:t> </a:t>
            </a:r>
            <a:r>
              <a:rPr lang="en-AU" dirty="0" err="1"/>
              <a:t>lại</a:t>
            </a:r>
            <a:r>
              <a:rPr lang="en-AU" dirty="0"/>
              <a:t> </a:t>
            </a:r>
            <a:r>
              <a:rPr lang="en-AU" dirty="0" err="1"/>
              <a:t>mẩu</a:t>
            </a:r>
            <a:r>
              <a:rPr lang="en-AU" dirty="0"/>
              <a:t> tin </a:t>
            </a:r>
            <a:r>
              <a:rPr lang="en-AU" dirty="0" err="1"/>
              <a:t>vừa</a:t>
            </a:r>
            <a:r>
              <a:rPr lang="en-AU" dirty="0"/>
              <a:t> </a:t>
            </a:r>
            <a:r>
              <a:rPr lang="en-AU" dirty="0" err="1"/>
              <a:t>ghi</a:t>
            </a:r>
            <a:r>
              <a:rPr lang="en-AU" dirty="0"/>
              <a:t> </a:t>
            </a:r>
            <a:r>
              <a:rPr lang="en-AU" dirty="0" err="1"/>
              <a:t>từ</a:t>
            </a:r>
            <a:r>
              <a:rPr lang="en-AU" dirty="0"/>
              <a:t> </a:t>
            </a:r>
            <a:r>
              <a:rPr lang="en-AU" dirty="0" err="1"/>
              <a:t>mem</a:t>
            </a:r>
            <a:r>
              <a:rPr lang="en-AU" dirty="0"/>
              <a:t> </a:t>
            </a:r>
            <a:r>
              <a:rPr lang="en-AU" dirty="0" err="1"/>
              <a:t>vào</a:t>
            </a:r>
            <a:r>
              <a:rPr lang="en-AU" dirty="0"/>
              <a:t> cache </a:t>
            </a:r>
            <a:r>
              <a:rPr lang="en-AU" dirty="0" err="1"/>
              <a:t>giúp</a:t>
            </a:r>
            <a:r>
              <a:rPr lang="en-AU" dirty="0"/>
              <a:t> </a:t>
            </a:r>
            <a:r>
              <a:rPr lang="en-AU" dirty="0" err="1"/>
              <a:t>giảm</a:t>
            </a:r>
            <a:r>
              <a:rPr lang="en-AU" dirty="0"/>
              <a:t> miss </a:t>
            </a:r>
            <a:r>
              <a:rPr lang="en-AU" dirty="0" err="1"/>
              <a:t>lần</a:t>
            </a:r>
            <a:r>
              <a:rPr lang="en-AU" dirty="0"/>
              <a:t> </a:t>
            </a:r>
            <a:r>
              <a:rPr lang="en-AU" dirty="0" err="1"/>
              <a:t>đọc</a:t>
            </a:r>
            <a:r>
              <a:rPr lang="en-AU" dirty="0"/>
              <a:t> </a:t>
            </a:r>
            <a:r>
              <a:rPr lang="en-AU" dirty="0" err="1"/>
              <a:t>kế</a:t>
            </a:r>
            <a:r>
              <a:rPr lang="en-AU" dirty="0"/>
              <a:t> </a:t>
            </a:r>
            <a:r>
              <a:rPr lang="en-AU" dirty="0" err="1"/>
              <a:t>tiếp</a:t>
            </a:r>
            <a:r>
              <a:rPr lang="en-AU" dirty="0"/>
              <a:t> </a:t>
            </a:r>
            <a:r>
              <a:rPr lang="en-AU" dirty="0" err="1"/>
              <a:t>áp</a:t>
            </a:r>
            <a:r>
              <a:rPr lang="en-AU" dirty="0"/>
              <a:t> </a:t>
            </a:r>
            <a:r>
              <a:rPr lang="en-AU" dirty="0" err="1"/>
              <a:t>dụng</a:t>
            </a:r>
            <a:r>
              <a:rPr lang="en-AU" dirty="0"/>
              <a:t> </a:t>
            </a:r>
            <a:r>
              <a:rPr lang="en-AU" dirty="0" err="1"/>
              <a:t>nguyên</a:t>
            </a:r>
            <a:r>
              <a:rPr lang="en-AU" dirty="0"/>
              <a:t> </a:t>
            </a:r>
            <a:r>
              <a:rPr lang="en-AU" dirty="0" err="1"/>
              <a:t>lý</a:t>
            </a:r>
            <a:r>
              <a:rPr lang="en-AU" dirty="0"/>
              <a:t> </a:t>
            </a:r>
            <a:r>
              <a:rPr lang="en-AU" dirty="0" err="1"/>
              <a:t>cục</a:t>
            </a:r>
            <a:r>
              <a:rPr lang="en-AU" dirty="0"/>
              <a:t> </a:t>
            </a:r>
            <a:r>
              <a:rPr lang="en-AU" dirty="0" err="1"/>
              <a:t>bộ</a:t>
            </a:r>
            <a:r>
              <a:rPr lang="en-AU" dirty="0"/>
              <a:t> time, </a:t>
            </a:r>
            <a:r>
              <a:rPr lang="en-AU" dirty="0" err="1"/>
              <a:t>mẩu</a:t>
            </a:r>
            <a:r>
              <a:rPr lang="en-AU" dirty="0"/>
              <a:t> tin </a:t>
            </a:r>
            <a:r>
              <a:rPr lang="en-AU" dirty="0" err="1"/>
              <a:t>vừa</a:t>
            </a:r>
            <a:r>
              <a:rPr lang="en-AU" dirty="0"/>
              <a:t> dc </a:t>
            </a:r>
            <a:r>
              <a:rPr lang="en-AU" dirty="0" err="1"/>
              <a:t>truy</a:t>
            </a:r>
            <a:r>
              <a:rPr lang="en-AU" dirty="0"/>
              <a:t> </a:t>
            </a:r>
            <a:r>
              <a:rPr lang="en-AU" dirty="0" err="1"/>
              <a:t>nhaa</a:t>
            </a:r>
            <a:r>
              <a:rPr lang="en-AU" dirty="0"/>
              <a:t>\p co the dc </a:t>
            </a:r>
            <a:r>
              <a:rPr lang="en-AU" dirty="0" err="1"/>
              <a:t>truy</a:t>
            </a:r>
            <a:r>
              <a:rPr lang="en-AU" dirty="0"/>
              <a:t> </a:t>
            </a:r>
            <a:r>
              <a:rPr lang="en-AU" dirty="0" err="1"/>
              <a:t>nhập</a:t>
            </a:r>
            <a:r>
              <a:rPr lang="en-AU" dirty="0"/>
              <a:t> </a:t>
            </a:r>
            <a:r>
              <a:rPr lang="en-AU" dirty="0" err="1"/>
              <a:t>trong</a:t>
            </a:r>
            <a:r>
              <a:rPr lang="en-AU" dirty="0"/>
              <a:t> </a:t>
            </a:r>
            <a:r>
              <a:rPr lang="en-AU" dirty="0" err="1"/>
              <a:t>tương</a:t>
            </a:r>
            <a:r>
              <a:rPr lang="en-AU" dirty="0"/>
              <a:t> </a:t>
            </a:r>
            <a:r>
              <a:rPr lang="en-AU" dirty="0" err="1"/>
              <a:t>lai</a:t>
            </a:r>
            <a:r>
              <a:rPr lang="en-AU" dirty="0"/>
              <a:t> </a:t>
            </a:r>
            <a:r>
              <a:rPr lang="en-AU" dirty="0" err="1"/>
              <a:t>gần</a:t>
            </a:r>
            <a:r>
              <a:rPr lang="en-AU" dirty="0"/>
              <a:t>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D7BF7ED-5E07-5042-83A6-D2B3E2E373C7}" type="slidenum">
              <a:rPr lang="en-US" sz="1200">
                <a:latin typeface="Arial" charset="0"/>
              </a:rPr>
              <a:pPr/>
              <a:t>85</a:t>
            </a:fld>
            <a:endParaRPr lang="en-US" sz="1200">
              <a:latin typeface="Arial"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5A3FC82-9064-474A-8CCA-BC0BE77766F9}" type="slidenum">
              <a:rPr lang="en-US" sz="1200">
                <a:latin typeface="Arial" charset="0"/>
              </a:rPr>
              <a:pPr/>
              <a:t>86</a:t>
            </a:fld>
            <a:endParaRPr lang="en-US" sz="1200">
              <a:latin typeface="Arial"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46DCF97-FE65-664C-8EEB-E47E369862FC}" type="slidenum">
              <a:rPr lang="en-US" sz="1200">
                <a:latin typeface="Arial" charset="0"/>
              </a:rPr>
              <a:pPr/>
              <a:t>87</a:t>
            </a:fld>
            <a:endParaRPr lang="en-US" sz="1200">
              <a:latin typeface="Arial"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37D0F2D-095C-F041-A913-C03696E4BE16}" type="slidenum">
              <a:rPr lang="en-US" sz="1200">
                <a:latin typeface="Arial" charset="0"/>
              </a:rPr>
              <a:pPr/>
              <a:t>88</a:t>
            </a:fld>
            <a:endParaRPr lang="en-US" sz="1200">
              <a:latin typeface="Arial"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E30DFCD-59EC-9D42-ADC2-E53A590F9F54}" type="slidenum">
              <a:rPr lang="en-US" sz="1200">
                <a:latin typeface="Arial" charset="0"/>
              </a:rPr>
              <a:pPr/>
              <a:t>89</a:t>
            </a:fld>
            <a:endParaRPr lang="en-US" sz="1200">
              <a:latin typeface="Arial"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a:t>Hiệu năng của cache (Cache Performance) có thể được đánh giá tổng thể theo thời gian truy nhập trung bình của CPU đến hệ thống nhớ</a:t>
            </a:r>
          </a:p>
          <a:p>
            <a:pPr eaLnBrk="1" hangingPunct="1"/>
            <a:r>
              <a:rPr lang="en-AU"/>
              <a:t>Miss penalty: thời gian thay thế block + thời gian vận chuyển nó tới VXL</a:t>
            </a:r>
          </a:p>
          <a:p>
            <a:pPr eaLnBrk="1" hangingPunct="1"/>
            <a:r>
              <a:rPr lang="en-AU"/>
              <a:t>Taccess: time truy cập trung bình hệ thống nhớ</a:t>
            </a:r>
          </a:p>
          <a:p>
            <a:pPr eaLnBrk="1" hangingPunct="1"/>
            <a:r>
              <a:rPr lang="en-AU"/>
              <a:t>Tmem: time truy cập bộ nhớ chính</a:t>
            </a:r>
          </a:p>
          <a:p>
            <a:pPr eaLnBrk="1" hangingPunct="1"/>
            <a:r>
              <a:rPr lang="en-AU"/>
              <a:t>Tcache: time truy cập cache</a:t>
            </a:r>
          </a:p>
          <a:p>
            <a:pPr eaLnBrk="1" hangingPunct="1"/>
            <a:endParaRPr lang="en-AU"/>
          </a:p>
          <a:p>
            <a:r>
              <a:rPr lang="en-AU"/>
              <a:t>thời gian truy nhập trung bình hệ thống nhớ tiệm cận thời gian truy nhập cache với trường hợp cache đạt hệ số hit cao</a:t>
            </a:r>
          </a:p>
          <a:p>
            <a:pPr eaLnBrk="1" hangingPunct="1"/>
            <a:endParaRPr lang="en-AU"/>
          </a:p>
          <a:p>
            <a:pPr eaLnBrk="1" hangingPunct="1"/>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6A4B4DE-9FFC-DC45-A507-1113106DBED8}" type="slidenum">
              <a:rPr lang="en-US" sz="1200">
                <a:latin typeface="Arial" charset="0"/>
              </a:rPr>
              <a:pPr/>
              <a:t>9</a:t>
            </a:fld>
            <a:endParaRPr lang="en-US" sz="1200">
              <a:latin typeface="Arial"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46B3DE79-8114-E141-8707-CFD5DF9F5C94}" type="slidenum">
              <a:rPr lang="en-US" sz="1200">
                <a:latin typeface="Arial" charset="0"/>
              </a:rPr>
              <a:pPr algn="r" eaLnBrk="1" hangingPunct="1"/>
              <a:t>90</a:t>
            </a:fld>
            <a:endParaRPr lang="en-US" sz="1200">
              <a:latin typeface="Arial" charset="0"/>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E30EADD-866B-E649-BF18-619800A27D77}" type="slidenum">
              <a:rPr lang="en-US" sz="1200">
                <a:latin typeface="Arial" charset="0"/>
              </a:rPr>
              <a:pPr/>
              <a:t>91</a:t>
            </a:fld>
            <a:endParaRPr lang="en-US" sz="1200">
              <a:latin typeface="Arial"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Tx/>
              <a:buChar char="-"/>
            </a:pPr>
            <a:r>
              <a:rPr lang="en-AU"/>
              <a:t>Nếu 1 mức: CPU ko tìm thấy data trong cache =&gt; truy cập vào MEM qua bus=&gt; lâu</a:t>
            </a:r>
          </a:p>
          <a:p>
            <a:pPr eaLnBrk="1" hangingPunct="1">
              <a:buFontTx/>
              <a:buChar char="-"/>
            </a:pPr>
            <a:r>
              <a:rPr lang="en-AU"/>
              <a:t>Thường 2 mức cache: onchip và offchip external cache(L2)</a:t>
            </a:r>
          </a:p>
          <a:p>
            <a:pPr eaLnBrk="1" hangingPunct="1">
              <a:buFontTx/>
              <a:buChar char="-"/>
            </a:pPr>
            <a:r>
              <a:rPr lang="en-AU"/>
              <a:t>L2 dùng SRAM tốc độ nhanh hơn</a:t>
            </a:r>
          </a:p>
          <a:p>
            <a:pPr eaLnBrk="1" hangingPunct="1">
              <a:buFontTx/>
              <a:buChar char="-"/>
            </a:pPr>
            <a:r>
              <a:rPr lang="en-AU"/>
              <a:t>Một số VXL còn tích hợp cache L2 trên chip</a:t>
            </a:r>
          </a:p>
          <a:p>
            <a:pPr eaLnBrk="1" hangingPunct="1">
              <a:buFontTx/>
              <a:buChar char="-"/>
            </a:pPr>
            <a:r>
              <a:rPr lang="en-AU"/>
              <a:t>Phức tạp về mặt thiết kế</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8AA052A-AB65-0747-80DC-63042BD210C0}" type="slidenum">
              <a:rPr lang="en-US" sz="1200">
                <a:latin typeface="Arial" charset="0"/>
              </a:rPr>
              <a:pPr/>
              <a:t>92</a:t>
            </a:fld>
            <a:endParaRPr lang="en-US" sz="1200">
              <a:latin typeface="Arial"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DB3C71E-2D8C-DB4C-9BAE-9073D9BA6742}" type="slidenum">
              <a:rPr lang="en-US" sz="1200">
                <a:latin typeface="Arial" charset="0"/>
              </a:rPr>
              <a:pPr/>
              <a:t>93</a:t>
            </a:fld>
            <a:endParaRPr lang="en-US" sz="1200">
              <a:latin typeface="Arial"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t>Hiệu quả mang lại không thực sự cao, do CPU không trực tiếp đọc/ghi các mức cache này. Hơn nữa, các mức cache cao hơn trao đổi dữ liệu với cache L1 theo khối, nên việc hỗ trợ nhiều lệnh truy nhập đồng thời không có nhiều ý nghĩa</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B223693-1F83-6B4E-98A3-BD6214DD591A}" type="slidenum">
              <a:rPr lang="en-US" sz="1200">
                <a:latin typeface="Arial" charset="0"/>
              </a:rPr>
              <a:pPr/>
              <a:t>94</a:t>
            </a:fld>
            <a:endParaRPr lang="en-US" sz="1200">
              <a:latin typeface="Arial"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5CF86EF-CD3D-DA44-A78B-CAB933A6F9E9}" type="slidenum">
              <a:rPr lang="en-US" sz="1200">
                <a:latin typeface="Arial" charset="0"/>
              </a:rPr>
              <a:pPr/>
              <a:t>95</a:t>
            </a:fld>
            <a:endParaRPr lang="en-US" sz="1200">
              <a:latin typeface="Arial"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84DE284-75DD-D140-AAE5-B4D066E895BE}" type="slidenum">
              <a:rPr lang="en-US" sz="1200">
                <a:latin typeface="Arial" charset="0"/>
              </a:rPr>
              <a:pPr/>
              <a:t>96</a:t>
            </a:fld>
            <a:endParaRPr lang="en-US" sz="1200">
              <a:latin typeface="Arial"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Rot="1" noChangeAspect="1" noChangeArrowheads="1" noTextEdit="1"/>
          </p:cNvSpPr>
          <p:nvPr>
            <p:ph type="sldImg"/>
          </p:nvPr>
        </p:nvSpPr>
        <p:spPr>
          <a:xfrm>
            <a:off x="1154113" y="690563"/>
            <a:ext cx="4554537" cy="3417887"/>
          </a:xfrm>
          <a:ln/>
          <a:extLst>
            <a:ext uri="{FAA26D3D-D897-4be2-8F04-BA451C77F1D7}">
              <ma14:placeholderFlag xmlns="" xmlns:ma14="http://schemas.microsoft.com/office/mac/drawingml/2011/main" val="1"/>
            </a:ext>
          </a:extLst>
        </p:spPr>
      </p:sp>
      <p:sp>
        <p:nvSpPr>
          <p:cNvPr id="1396739" name="Rectangle 3"/>
          <p:cNvSpPr>
            <a:spLocks noGrp="1" noChangeArrowheads="1"/>
          </p:cNvSpPr>
          <p:nvPr>
            <p:ph type="body" idx="1"/>
          </p:nvPr>
        </p:nvSpPr>
        <p:spPr>
          <a:xfrm>
            <a:off x="913805" y="4342191"/>
            <a:ext cx="5030391" cy="4116917"/>
          </a:xfrm>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p:cNvSpPr>
            <a:spLocks noGrp="1" noRot="1" noChangeAspect="1" noChangeArrowheads="1" noTextEdit="1"/>
          </p:cNvSpPr>
          <p:nvPr>
            <p:ph type="sldImg"/>
          </p:nvPr>
        </p:nvSpPr>
        <p:spPr>
          <a:xfrm>
            <a:off x="1154113" y="690563"/>
            <a:ext cx="4554537" cy="3417887"/>
          </a:xfrm>
          <a:ln/>
          <a:extLst>
            <a:ext uri="{FAA26D3D-D897-4be2-8F04-BA451C77F1D7}">
              <ma14:placeholderFlag xmlns="" xmlns:ma14="http://schemas.microsoft.com/office/mac/drawingml/2011/main" val="1"/>
            </a:ext>
          </a:extLst>
        </p:spPr>
      </p:sp>
      <p:sp>
        <p:nvSpPr>
          <p:cNvPr id="1398787" name="Rectangle 3"/>
          <p:cNvSpPr>
            <a:spLocks noGrp="1" noChangeArrowheads="1"/>
          </p:cNvSpPr>
          <p:nvPr>
            <p:ph type="body" idx="1"/>
          </p:nvPr>
        </p:nvSpPr>
        <p:spPr>
          <a:xfrm>
            <a:off x="913805" y="4342191"/>
            <a:ext cx="5030391" cy="4116917"/>
          </a:xfrm>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Rot="1" noChangeAspect="1" noChangeArrowheads="1" noTextEdit="1"/>
          </p:cNvSpPr>
          <p:nvPr>
            <p:ph type="sldImg"/>
          </p:nvPr>
        </p:nvSpPr>
        <p:spPr>
          <a:xfrm>
            <a:off x="1154113" y="690563"/>
            <a:ext cx="4554537" cy="3417887"/>
          </a:xfrm>
          <a:ln/>
          <a:extLst>
            <a:ext uri="{FAA26D3D-D897-4be2-8F04-BA451C77F1D7}">
              <ma14:placeholderFlag xmlns="" xmlns:ma14="http://schemas.microsoft.com/office/mac/drawingml/2011/main" val="1"/>
            </a:ext>
          </a:extLst>
        </p:spPr>
      </p:sp>
      <p:sp>
        <p:nvSpPr>
          <p:cNvPr id="1400835" name="Rectangle 3"/>
          <p:cNvSpPr>
            <a:spLocks noGrp="1" noChangeArrowheads="1"/>
          </p:cNvSpPr>
          <p:nvPr>
            <p:ph type="body" idx="1"/>
          </p:nvPr>
        </p:nvSpPr>
        <p:spPr>
          <a:xfrm>
            <a:off x="913805" y="4342191"/>
            <a:ext cx="5030391" cy="4116917"/>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endParaRPr lang="en-US" altLang="en-US">
                <a:ea typeface="+mn-ea"/>
                <a:cs typeface="+mn-cs"/>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endParaRPr lang="en-US" altLang="en-US">
                <a:ea typeface="+mn-ea"/>
                <a:cs typeface="+mn-cs"/>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endParaRPr lang="en-US" altLang="en-US">
                <a:ea typeface="+mn-ea"/>
                <a:cs typeface="+mn-cs"/>
              </a:endParaRPr>
            </a:p>
          </p:txBody>
        </p:sp>
      </p:grpSp>
      <p:sp>
        <p:nvSpPr>
          <p:cNvPr id="40962"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4096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r>
              <a:rPr lang="en-US"/>
              <a:t>Fall 2009</a:t>
            </a:r>
          </a:p>
        </p:txBody>
      </p:sp>
      <p:sp>
        <p:nvSpPr>
          <p:cNvPr id="9" name="Rectangle 5"/>
          <p:cNvSpPr>
            <a:spLocks noGrp="1" noChangeArrowheads="1"/>
          </p:cNvSpPr>
          <p:nvPr>
            <p:ph type="ftr" sz="quarter" idx="11"/>
          </p:nvPr>
        </p:nvSpPr>
        <p:spPr/>
        <p:txBody>
          <a:bodyPr/>
          <a:lstStyle>
            <a:lvl1pPr>
              <a:defRPr/>
            </a:lvl1pPr>
          </a:lstStyle>
          <a:p>
            <a:pPr>
              <a:defRPr/>
            </a:pPr>
            <a:r>
              <a:rPr lang="en-US"/>
              <a:t>Computer Architecture - Introduction</a:t>
            </a:r>
          </a:p>
        </p:txBody>
      </p:sp>
      <p:sp>
        <p:nvSpPr>
          <p:cNvPr id="10" name="Rectangle 6"/>
          <p:cNvSpPr>
            <a:spLocks noGrp="1" noChangeArrowheads="1"/>
          </p:cNvSpPr>
          <p:nvPr>
            <p:ph type="sldNum" sz="quarter" idx="12"/>
          </p:nvPr>
        </p:nvSpPr>
        <p:spPr/>
        <p:txBody>
          <a:bodyPr/>
          <a:lstStyle>
            <a:lvl1pPr>
              <a:defRPr/>
            </a:lvl1pPr>
          </a:lstStyle>
          <a:p>
            <a:pPr>
              <a:defRPr/>
            </a:pPr>
            <a:fld id="{27068E52-F2C8-664C-8337-E38DDF47ED14}" type="slidenum">
              <a:rPr lang="en-US"/>
              <a:pPr>
                <a:defRPr/>
              </a:pPr>
              <a:t>‹#›</a:t>
            </a:fld>
            <a:endParaRPr lang="en-US"/>
          </a:p>
        </p:txBody>
      </p:sp>
    </p:spTree>
    <p:extLst>
      <p:ext uri="{BB962C8B-B14F-4D97-AF65-F5344CB8AC3E}">
        <p14:creationId xmlns:p14="http://schemas.microsoft.com/office/powerpoint/2010/main" val="227796645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6" name="Rectangle 6"/>
          <p:cNvSpPr>
            <a:spLocks noGrp="1" noChangeArrowheads="1"/>
          </p:cNvSpPr>
          <p:nvPr>
            <p:ph type="sldNum" sz="quarter" idx="12"/>
          </p:nvPr>
        </p:nvSpPr>
        <p:spPr>
          <a:ln/>
        </p:spPr>
        <p:txBody>
          <a:bodyPr/>
          <a:lstStyle>
            <a:lvl1pPr>
              <a:defRPr/>
            </a:lvl1pPr>
          </a:lstStyle>
          <a:p>
            <a:pPr>
              <a:defRPr/>
            </a:pPr>
            <a:fld id="{5E3EB72F-BF9A-4F4E-A7DC-4F2108FE8A09}" type="slidenum">
              <a:rPr lang="en-US"/>
              <a:pPr>
                <a:defRPr/>
              </a:pPr>
              <a:t>‹#›</a:t>
            </a:fld>
            <a:endParaRPr lang="en-US"/>
          </a:p>
        </p:txBody>
      </p:sp>
    </p:spTree>
    <p:extLst>
      <p:ext uri="{BB962C8B-B14F-4D97-AF65-F5344CB8AC3E}">
        <p14:creationId xmlns:p14="http://schemas.microsoft.com/office/powerpoint/2010/main" val="1953628817"/>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6" name="Rectangle 6"/>
          <p:cNvSpPr>
            <a:spLocks noGrp="1" noChangeArrowheads="1"/>
          </p:cNvSpPr>
          <p:nvPr>
            <p:ph type="sldNum" sz="quarter" idx="12"/>
          </p:nvPr>
        </p:nvSpPr>
        <p:spPr>
          <a:ln/>
        </p:spPr>
        <p:txBody>
          <a:bodyPr/>
          <a:lstStyle>
            <a:lvl1pPr>
              <a:defRPr/>
            </a:lvl1pPr>
          </a:lstStyle>
          <a:p>
            <a:pPr>
              <a:defRPr/>
            </a:pPr>
            <a:fld id="{CD80F43B-5B4F-6141-A4AD-302608E1A2A0}" type="slidenum">
              <a:rPr lang="en-US"/>
              <a:pPr>
                <a:defRPr/>
              </a:pPr>
              <a:t>‹#›</a:t>
            </a:fld>
            <a:endParaRPr lang="en-US"/>
          </a:p>
        </p:txBody>
      </p:sp>
    </p:spTree>
    <p:extLst>
      <p:ext uri="{BB962C8B-B14F-4D97-AF65-F5344CB8AC3E}">
        <p14:creationId xmlns:p14="http://schemas.microsoft.com/office/powerpoint/2010/main" val="2056380984"/>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162800" cy="1143000"/>
          </a:xfrm>
        </p:spPr>
        <p:txBody>
          <a:bodyPr/>
          <a:lstStyle/>
          <a:p>
            <a:r>
              <a:rPr lang="en-US"/>
              <a:t>Click to edit Master title style</a:t>
            </a:r>
          </a:p>
        </p:txBody>
      </p:sp>
      <p:sp>
        <p:nvSpPr>
          <p:cNvPr id="3" name="Text Placeholder 2"/>
          <p:cNvSpPr>
            <a:spLocks noGrp="1"/>
          </p:cNvSpPr>
          <p:nvPr>
            <p:ph type="body" sz="half" idx="1"/>
          </p:nvPr>
        </p:nvSpPr>
        <p:spPr>
          <a:xfrm>
            <a:off x="990600" y="1524000"/>
            <a:ext cx="3505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50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657600"/>
            <a:ext cx="350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44993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6" name="Rectangle 6"/>
          <p:cNvSpPr>
            <a:spLocks noGrp="1" noChangeArrowheads="1"/>
          </p:cNvSpPr>
          <p:nvPr>
            <p:ph type="sldNum" sz="quarter" idx="12"/>
          </p:nvPr>
        </p:nvSpPr>
        <p:spPr>
          <a:ln/>
        </p:spPr>
        <p:txBody>
          <a:bodyPr/>
          <a:lstStyle>
            <a:lvl1pPr>
              <a:defRPr/>
            </a:lvl1pPr>
          </a:lstStyle>
          <a:p>
            <a:pPr>
              <a:defRPr/>
            </a:pPr>
            <a:fld id="{C033D6DB-E983-0A48-BD20-8CA5216B1984}" type="slidenum">
              <a:rPr lang="en-US"/>
              <a:pPr>
                <a:defRPr/>
              </a:pPr>
              <a:t>‹#›</a:t>
            </a:fld>
            <a:endParaRPr lang="en-US"/>
          </a:p>
        </p:txBody>
      </p:sp>
    </p:spTree>
    <p:extLst>
      <p:ext uri="{BB962C8B-B14F-4D97-AF65-F5344CB8AC3E}">
        <p14:creationId xmlns:p14="http://schemas.microsoft.com/office/powerpoint/2010/main" val="31615935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6" name="Rectangle 6"/>
          <p:cNvSpPr>
            <a:spLocks noGrp="1" noChangeArrowheads="1"/>
          </p:cNvSpPr>
          <p:nvPr>
            <p:ph type="sldNum" sz="quarter" idx="12"/>
          </p:nvPr>
        </p:nvSpPr>
        <p:spPr>
          <a:ln/>
        </p:spPr>
        <p:txBody>
          <a:bodyPr/>
          <a:lstStyle>
            <a:lvl1pPr>
              <a:defRPr/>
            </a:lvl1pPr>
          </a:lstStyle>
          <a:p>
            <a:pPr>
              <a:defRPr/>
            </a:pPr>
            <a:fld id="{F710BCF5-5E37-1341-9D99-EA81300E5232}" type="slidenum">
              <a:rPr lang="en-US"/>
              <a:pPr>
                <a:defRPr/>
              </a:pPr>
              <a:t>‹#›</a:t>
            </a:fld>
            <a:endParaRPr lang="en-US"/>
          </a:p>
        </p:txBody>
      </p:sp>
    </p:spTree>
    <p:extLst>
      <p:ext uri="{BB962C8B-B14F-4D97-AF65-F5344CB8AC3E}">
        <p14:creationId xmlns:p14="http://schemas.microsoft.com/office/powerpoint/2010/main" val="329969884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7" name="Rectangle 6"/>
          <p:cNvSpPr>
            <a:spLocks noGrp="1" noChangeArrowheads="1"/>
          </p:cNvSpPr>
          <p:nvPr>
            <p:ph type="sldNum" sz="quarter" idx="12"/>
          </p:nvPr>
        </p:nvSpPr>
        <p:spPr>
          <a:ln/>
        </p:spPr>
        <p:txBody>
          <a:bodyPr/>
          <a:lstStyle>
            <a:lvl1pPr>
              <a:defRPr/>
            </a:lvl1pPr>
          </a:lstStyle>
          <a:p>
            <a:pPr>
              <a:defRPr/>
            </a:pPr>
            <a:fld id="{B1A27770-5C8A-0B4A-829F-D22839C59AFD}" type="slidenum">
              <a:rPr lang="en-US"/>
              <a:pPr>
                <a:defRPr/>
              </a:pPr>
              <a:t>‹#›</a:t>
            </a:fld>
            <a:endParaRPr lang="en-US"/>
          </a:p>
        </p:txBody>
      </p:sp>
    </p:spTree>
    <p:extLst>
      <p:ext uri="{BB962C8B-B14F-4D97-AF65-F5344CB8AC3E}">
        <p14:creationId xmlns:p14="http://schemas.microsoft.com/office/powerpoint/2010/main" val="2804922358"/>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9" name="Rectangle 6"/>
          <p:cNvSpPr>
            <a:spLocks noGrp="1" noChangeArrowheads="1"/>
          </p:cNvSpPr>
          <p:nvPr>
            <p:ph type="sldNum" sz="quarter" idx="12"/>
          </p:nvPr>
        </p:nvSpPr>
        <p:spPr>
          <a:ln/>
        </p:spPr>
        <p:txBody>
          <a:bodyPr/>
          <a:lstStyle>
            <a:lvl1pPr>
              <a:defRPr/>
            </a:lvl1pPr>
          </a:lstStyle>
          <a:p>
            <a:pPr>
              <a:defRPr/>
            </a:pPr>
            <a:fld id="{E9B3C002-17D6-D94B-8C47-DE0BD225C707}" type="slidenum">
              <a:rPr lang="en-US"/>
              <a:pPr>
                <a:defRPr/>
              </a:pPr>
              <a:t>‹#›</a:t>
            </a:fld>
            <a:endParaRPr lang="en-US"/>
          </a:p>
        </p:txBody>
      </p:sp>
    </p:spTree>
    <p:extLst>
      <p:ext uri="{BB962C8B-B14F-4D97-AF65-F5344CB8AC3E}">
        <p14:creationId xmlns:p14="http://schemas.microsoft.com/office/powerpoint/2010/main" val="1902752420"/>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5" name="Rectangle 6"/>
          <p:cNvSpPr>
            <a:spLocks noGrp="1" noChangeArrowheads="1"/>
          </p:cNvSpPr>
          <p:nvPr>
            <p:ph type="sldNum" sz="quarter" idx="12"/>
          </p:nvPr>
        </p:nvSpPr>
        <p:spPr>
          <a:ln/>
        </p:spPr>
        <p:txBody>
          <a:bodyPr/>
          <a:lstStyle>
            <a:lvl1pPr>
              <a:defRPr/>
            </a:lvl1pPr>
          </a:lstStyle>
          <a:p>
            <a:pPr>
              <a:defRPr/>
            </a:pPr>
            <a:fld id="{27278604-71F2-444B-A56F-38B16BBE4E29}" type="slidenum">
              <a:rPr lang="en-US"/>
              <a:pPr>
                <a:defRPr/>
              </a:pPr>
              <a:t>‹#›</a:t>
            </a:fld>
            <a:endParaRPr lang="en-US"/>
          </a:p>
        </p:txBody>
      </p:sp>
    </p:spTree>
    <p:extLst>
      <p:ext uri="{BB962C8B-B14F-4D97-AF65-F5344CB8AC3E}">
        <p14:creationId xmlns:p14="http://schemas.microsoft.com/office/powerpoint/2010/main" val="2701455478"/>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4" name="Rectangle 6"/>
          <p:cNvSpPr>
            <a:spLocks noGrp="1" noChangeArrowheads="1"/>
          </p:cNvSpPr>
          <p:nvPr>
            <p:ph type="sldNum" sz="quarter" idx="12"/>
          </p:nvPr>
        </p:nvSpPr>
        <p:spPr>
          <a:ln/>
        </p:spPr>
        <p:txBody>
          <a:bodyPr/>
          <a:lstStyle>
            <a:lvl1pPr>
              <a:defRPr/>
            </a:lvl1pPr>
          </a:lstStyle>
          <a:p>
            <a:pPr>
              <a:defRPr/>
            </a:pPr>
            <a:fld id="{DFDBDE33-957D-2E49-8D1D-BF4AFFA02EB5}" type="slidenum">
              <a:rPr lang="en-US"/>
              <a:pPr>
                <a:defRPr/>
              </a:pPr>
              <a:t>‹#›</a:t>
            </a:fld>
            <a:endParaRPr lang="en-US"/>
          </a:p>
        </p:txBody>
      </p:sp>
    </p:spTree>
    <p:extLst>
      <p:ext uri="{BB962C8B-B14F-4D97-AF65-F5344CB8AC3E}">
        <p14:creationId xmlns:p14="http://schemas.microsoft.com/office/powerpoint/2010/main" val="2464989356"/>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7" name="Rectangle 6"/>
          <p:cNvSpPr>
            <a:spLocks noGrp="1" noChangeArrowheads="1"/>
          </p:cNvSpPr>
          <p:nvPr>
            <p:ph type="sldNum" sz="quarter" idx="12"/>
          </p:nvPr>
        </p:nvSpPr>
        <p:spPr>
          <a:ln/>
        </p:spPr>
        <p:txBody>
          <a:bodyPr/>
          <a:lstStyle>
            <a:lvl1pPr>
              <a:defRPr/>
            </a:lvl1pPr>
          </a:lstStyle>
          <a:p>
            <a:pPr>
              <a:defRPr/>
            </a:pPr>
            <a:fld id="{4401A628-FCD6-8D44-858B-649BB26A7DF3}" type="slidenum">
              <a:rPr lang="en-US"/>
              <a:pPr>
                <a:defRPr/>
              </a:pPr>
              <a:t>‹#›</a:t>
            </a:fld>
            <a:endParaRPr lang="en-US"/>
          </a:p>
        </p:txBody>
      </p:sp>
    </p:spTree>
    <p:extLst>
      <p:ext uri="{BB962C8B-B14F-4D97-AF65-F5344CB8AC3E}">
        <p14:creationId xmlns:p14="http://schemas.microsoft.com/office/powerpoint/2010/main" val="3107424640"/>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Computer Architecture - Introduction</a:t>
            </a:r>
          </a:p>
        </p:txBody>
      </p:sp>
      <p:sp>
        <p:nvSpPr>
          <p:cNvPr id="7" name="Rectangle 6"/>
          <p:cNvSpPr>
            <a:spLocks noGrp="1" noChangeArrowheads="1"/>
          </p:cNvSpPr>
          <p:nvPr>
            <p:ph type="sldNum" sz="quarter" idx="12"/>
          </p:nvPr>
        </p:nvSpPr>
        <p:spPr>
          <a:ln/>
        </p:spPr>
        <p:txBody>
          <a:bodyPr/>
          <a:lstStyle>
            <a:lvl1pPr>
              <a:defRPr/>
            </a:lvl1pPr>
          </a:lstStyle>
          <a:p>
            <a:pPr>
              <a:defRPr/>
            </a:pPr>
            <a:fld id="{F9740C6B-198A-DB40-9162-FF72C11433D5}" type="slidenum">
              <a:rPr lang="en-US"/>
              <a:pPr>
                <a:defRPr/>
              </a:pPr>
              <a:t>‹#›</a:t>
            </a:fld>
            <a:endParaRPr lang="en-US"/>
          </a:p>
        </p:txBody>
      </p:sp>
    </p:spTree>
    <p:extLst>
      <p:ext uri="{BB962C8B-B14F-4D97-AF65-F5344CB8AC3E}">
        <p14:creationId xmlns:p14="http://schemas.microsoft.com/office/powerpoint/2010/main" val="2400902601"/>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940"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Verdana" panose="020B0604030504040204" pitchFamily="34" charset="0"/>
                <a:ea typeface="+mn-ea"/>
                <a:cs typeface="+mn-cs"/>
              </a:defRPr>
            </a:lvl1pPr>
          </a:lstStyle>
          <a:p>
            <a:pPr>
              <a:defRPr/>
            </a:pPr>
            <a:r>
              <a:rPr lang="en-US"/>
              <a:t>Fall 2009</a:t>
            </a:r>
          </a:p>
        </p:txBody>
      </p:sp>
      <p:sp>
        <p:nvSpPr>
          <p:cNvPr id="3994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Verdana" panose="020B0604030504040204" pitchFamily="34" charset="0"/>
                <a:ea typeface="+mn-ea"/>
                <a:cs typeface="+mn-cs"/>
              </a:defRPr>
            </a:lvl1pPr>
          </a:lstStyle>
          <a:p>
            <a:pPr>
              <a:defRPr/>
            </a:pPr>
            <a:r>
              <a:rPr lang="en-US"/>
              <a:t>Computer Architecture - Introduction</a:t>
            </a:r>
          </a:p>
        </p:txBody>
      </p:sp>
      <p:sp>
        <p:nvSpPr>
          <p:cNvPr id="39942"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cs typeface="+mn-cs"/>
              </a:defRPr>
            </a:lvl1pPr>
          </a:lstStyle>
          <a:p>
            <a:pPr>
              <a:defRPr/>
            </a:pPr>
            <a:fld id="{4C1EB50C-29CB-6B4D-A4EF-0B4BE820A758}" type="slidenum">
              <a:rPr lang="en-US"/>
              <a:pPr>
                <a:defRPr/>
              </a:pPr>
              <a:t>‹#›</a:t>
            </a:fld>
            <a:endParaRPr lang="en-US"/>
          </a:p>
        </p:txBody>
      </p:sp>
      <p:sp>
        <p:nvSpPr>
          <p:cNvPr id="1031"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defRPr/>
            </a:pPr>
            <a:endParaRPr lang="en-AU" altLang="en-US" sz="2400">
              <a:latin typeface="Times New Roman" pitchFamily="18" charset="0"/>
              <a:ea typeface="+mn-ea"/>
              <a:cs typeface="+mn-cs"/>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defRPr/>
            </a:pPr>
            <a:endParaRPr lang="en-AU" altLang="en-US" sz="2400">
              <a:latin typeface="Times New Roman" pitchFamily="18" charset="0"/>
              <a:ea typeface="+mn-ea"/>
              <a:cs typeface="+mn-cs"/>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defRPr/>
            </a:pPr>
            <a:endParaRPr lang="en-AU" altLang="en-US" sz="2400">
              <a:latin typeface="Times New Roman"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4046"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7" r:id="rId12"/>
  </p:sldLayoutIdLst>
  <p:transition>
    <p:fade thruBlk="1"/>
  </p:transition>
  <p:hf hdr="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p"/>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2"/>
        </a:buClr>
        <a:buSzPct val="75000"/>
        <a:buFont typeface="Wingdings" charset="0"/>
        <a:buChar char="n"/>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accent1"/>
        </a:buClr>
        <a:buSzPct val="65000"/>
        <a:buFont typeface="Wingdings" charset="0"/>
        <a:buChar char="p"/>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bg2"/>
        </a:buClr>
        <a:buFont typeface="Wingdings" charset="0"/>
        <a:buChar char="§"/>
        <a:defRPr>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tx2"/>
        </a:buClr>
        <a:buSzPct val="80000"/>
        <a:buFont typeface="Wingdings" charset="0"/>
        <a:buChar char="§"/>
        <a:defRPr>
          <a:solidFill>
            <a:schemeClr val="tx1"/>
          </a:solidFill>
          <a:latin typeface="+mn-lt"/>
          <a:ea typeface="ＭＳ Ｐゴシック"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upload.wikimedia.org/wikipedia/commons/3/31/SRAM_Cell_(6_Transistors).sv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upload.wikimedia.org/wikipedia/commons/3/3d/Square_array_of_mosfet_cells_read.p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ctrTitle"/>
          </p:nvPr>
        </p:nvSpPr>
        <p:spPr>
          <a:xfrm>
            <a:off x="457200" y="2708920"/>
            <a:ext cx="8229600" cy="2268538"/>
          </a:xfrm>
        </p:spPr>
        <p:txBody>
          <a:bodyPr/>
          <a:lstStyle/>
          <a:p>
            <a:pPr eaLnBrk="1" hangingPunct="1"/>
            <a:br>
              <a:rPr lang="en-US" sz="5200" dirty="0">
                <a:latin typeface="Times New Roman" charset="0"/>
                <a:cs typeface="Times New Roman" charset="0"/>
              </a:rPr>
            </a:br>
            <a:br>
              <a:rPr lang="en-US" sz="5200" dirty="0">
                <a:latin typeface="Times New Roman" charset="0"/>
                <a:cs typeface="Times New Roman" charset="0"/>
              </a:rPr>
            </a:br>
            <a:br>
              <a:rPr lang="en-US" sz="5200" dirty="0">
                <a:latin typeface="Times New Roman" charset="0"/>
                <a:cs typeface="Times New Roman" charset="0"/>
              </a:rPr>
            </a:br>
            <a:br>
              <a:rPr lang="en-US" sz="5200" dirty="0">
                <a:latin typeface="Times New Roman" charset="0"/>
                <a:cs typeface="Times New Roman" charset="0"/>
              </a:rPr>
            </a:br>
            <a:br>
              <a:rPr lang="en-US" sz="5200" dirty="0">
                <a:latin typeface="Times New Roman" charset="0"/>
                <a:cs typeface="Times New Roman" charset="0"/>
              </a:rPr>
            </a:br>
            <a:br>
              <a:rPr lang="en-US" sz="5200" dirty="0">
                <a:latin typeface="Times New Roman" charset="0"/>
                <a:cs typeface="Times New Roman" charset="0"/>
              </a:rPr>
            </a:br>
            <a:br>
              <a:rPr lang="en-US" sz="5200" dirty="0">
                <a:latin typeface="Times New Roman" charset="0"/>
                <a:cs typeface="Times New Roman" charset="0"/>
              </a:rPr>
            </a:br>
            <a:r>
              <a:rPr lang="en-US" sz="5200" dirty="0" err="1">
                <a:latin typeface="Times New Roman" charset="0"/>
                <a:cs typeface="Times New Roman" charset="0"/>
              </a:rPr>
              <a:t>Chương</a:t>
            </a:r>
            <a:r>
              <a:rPr lang="en-US" sz="5200" dirty="0">
                <a:latin typeface="Times New Roman" charset="0"/>
                <a:cs typeface="Times New Roman" charset="0"/>
              </a:rPr>
              <a:t> 3: </a:t>
            </a:r>
            <a:r>
              <a:rPr lang="en-US" sz="5200" dirty="0" err="1">
                <a:latin typeface="Times New Roman" charset="0"/>
                <a:cs typeface="Times New Roman" charset="0"/>
              </a:rPr>
              <a:t>Hệ</a:t>
            </a:r>
            <a:r>
              <a:rPr lang="en-US" sz="5200" dirty="0">
                <a:latin typeface="Times New Roman" charset="0"/>
                <a:cs typeface="Times New Roman" charset="0"/>
              </a:rPr>
              <a:t> </a:t>
            </a:r>
            <a:r>
              <a:rPr lang="en-US" sz="5200" dirty="0" err="1">
                <a:latin typeface="Times New Roman" charset="0"/>
                <a:cs typeface="Times New Roman" charset="0"/>
              </a:rPr>
              <a:t>thống</a:t>
            </a:r>
            <a:r>
              <a:rPr lang="en-US" sz="5200" dirty="0">
                <a:latin typeface="Times New Roman" charset="0"/>
                <a:cs typeface="Times New Roman" charset="0"/>
              </a:rPr>
              <a:t> </a:t>
            </a:r>
            <a:r>
              <a:rPr lang="en-US" sz="5200" dirty="0" err="1">
                <a:latin typeface="Times New Roman" charset="0"/>
                <a:cs typeface="Times New Roman" charset="0"/>
              </a:rPr>
              <a:t>bộ</a:t>
            </a:r>
            <a:r>
              <a:rPr lang="en-US" sz="5200" dirty="0">
                <a:latin typeface="Times New Roman" charset="0"/>
                <a:cs typeface="Times New Roman" charset="0"/>
              </a:rPr>
              <a:t> </a:t>
            </a:r>
            <a:r>
              <a:rPr lang="en-US" sz="5200" dirty="0" err="1">
                <a:latin typeface="Times New Roman" charset="0"/>
                <a:cs typeface="Times New Roman" charset="0"/>
              </a:rPr>
              <a:t>nhớ</a:t>
            </a:r>
            <a:r>
              <a:rPr lang="en-US" sz="5200" dirty="0">
                <a:latin typeface="Times New Roman" charset="0"/>
                <a:cs typeface="Times New Roman" charset="0"/>
              </a:rPr>
              <a:t> </a:t>
            </a:r>
            <a:r>
              <a:rPr lang="en-US" sz="5200" dirty="0" err="1">
                <a:latin typeface="Times New Roman" charset="0"/>
                <a:cs typeface="Times New Roman" charset="0"/>
              </a:rPr>
              <a:t>và</a:t>
            </a:r>
            <a:r>
              <a:rPr lang="en-US" sz="5200" dirty="0">
                <a:latin typeface="Times New Roman" charset="0"/>
                <a:cs typeface="Times New Roman" charset="0"/>
              </a:rPr>
              <a:t> </a:t>
            </a:r>
            <a:r>
              <a:rPr lang="en-US" sz="5200" dirty="0" err="1">
                <a:latin typeface="Times New Roman" charset="0"/>
                <a:cs typeface="Times New Roman" charset="0"/>
              </a:rPr>
              <a:t>bộ</a:t>
            </a:r>
            <a:r>
              <a:rPr lang="en-US" sz="5200" dirty="0">
                <a:latin typeface="Times New Roman" charset="0"/>
                <a:cs typeface="Times New Roman" charset="0"/>
              </a:rPr>
              <a:t> </a:t>
            </a:r>
            <a:r>
              <a:rPr lang="en-US" sz="5200" dirty="0" err="1">
                <a:latin typeface="Times New Roman" charset="0"/>
                <a:cs typeface="Times New Roman" charset="0"/>
              </a:rPr>
              <a:t>nhớ</a:t>
            </a:r>
            <a:r>
              <a:rPr lang="en-US" sz="5200" dirty="0">
                <a:latin typeface="Times New Roman" charset="0"/>
                <a:cs typeface="Times New Roman" charset="0"/>
              </a:rPr>
              <a:t> cache</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1E159BD-7D89-0A44-A55B-09E54CE60B9A}" type="slidenum">
              <a:rPr lang="en-US" sz="1000"/>
              <a:pPr/>
              <a:t>10</a:t>
            </a:fld>
            <a:endParaRPr lang="en-US" sz="1000"/>
          </a:p>
        </p:txBody>
      </p:sp>
      <p:sp>
        <p:nvSpPr>
          <p:cNvPr id="33794" name="Rectangle 2"/>
          <p:cNvSpPr>
            <a:spLocks noGrp="1" noChangeArrowheads="1"/>
          </p:cNvSpPr>
          <p:nvPr>
            <p:ph type="title"/>
          </p:nvPr>
        </p:nvSpPr>
        <p:spPr/>
        <p:txBody>
          <a:bodyPr/>
          <a:lstStyle/>
          <a:p>
            <a:pPr eaLnBrk="1" hangingPunct="1"/>
            <a:r>
              <a:rPr lang="en-US">
                <a:latin typeface="Times New Roman" charset="0"/>
                <a:cs typeface="Times New Roman" charset="0"/>
              </a:rPr>
              <a:t>Tổ chức của thiết bị nhớ</a:t>
            </a:r>
          </a:p>
        </p:txBody>
      </p:sp>
      <p:sp>
        <p:nvSpPr>
          <p:cNvPr id="21507" name="Rectangle 3"/>
          <p:cNvSpPr>
            <a:spLocks noGrp="1" noChangeArrowheads="1"/>
          </p:cNvSpPr>
          <p:nvPr>
            <p:ph type="body" idx="1"/>
          </p:nvPr>
        </p:nvSpPr>
        <p:spPr>
          <a:xfrm>
            <a:off x="611188" y="1428750"/>
            <a:ext cx="8075612" cy="4530725"/>
          </a:xfrm>
        </p:spPr>
        <p:txBody>
          <a:bodyPr/>
          <a:lstStyle/>
          <a:p>
            <a:pPr eaLnBrk="1" hangingPunct="1"/>
            <a:r>
              <a:rPr lang="en-US">
                <a:latin typeface="Times New Roman" charset="0"/>
                <a:cs typeface="Times New Roman" charset="0"/>
              </a:rPr>
              <a:t>Address lines: </a:t>
            </a:r>
          </a:p>
          <a:p>
            <a:pPr lvl="1" eaLnBrk="1" hangingPunct="1"/>
            <a:r>
              <a:rPr lang="en-US">
                <a:latin typeface="Times New Roman" charset="0"/>
                <a:cs typeface="Times New Roman" charset="0"/>
              </a:rPr>
              <a:t>Các đường địa chỉ nối tới bus A, </a:t>
            </a:r>
          </a:p>
          <a:p>
            <a:pPr lvl="1" eaLnBrk="1" hangingPunct="1"/>
            <a:r>
              <a:rPr lang="en-US">
                <a:latin typeface="Times New Roman" charset="0"/>
                <a:cs typeface="Times New Roman" charset="0"/>
              </a:rPr>
              <a:t>Truyền tín hiệu địa chỉ từ CPU tới mạch nhớ</a:t>
            </a:r>
          </a:p>
          <a:p>
            <a:pPr eaLnBrk="1" hangingPunct="1"/>
            <a:r>
              <a:rPr lang="en-US">
                <a:latin typeface="Times New Roman" charset="0"/>
                <a:cs typeface="Times New Roman" charset="0"/>
              </a:rPr>
              <a:t>Address decoder:</a:t>
            </a:r>
          </a:p>
          <a:p>
            <a:pPr lvl="1" eaLnBrk="1" hangingPunct="1"/>
            <a:r>
              <a:rPr lang="en-US">
                <a:latin typeface="Times New Roman" charset="0"/>
                <a:cs typeface="Times New Roman" charset="0"/>
              </a:rPr>
              <a:t>Bộ giải mã địa chỉ</a:t>
            </a:r>
          </a:p>
          <a:p>
            <a:pPr lvl="1" eaLnBrk="1" hangingPunct="1"/>
            <a:r>
              <a:rPr lang="en-US">
                <a:latin typeface="Times New Roman" charset="0"/>
                <a:cs typeface="Times New Roman" charset="0"/>
              </a:rPr>
              <a:t>Sử dụng địa chỉ để chọn ra và kích hoạt ô nhớ/dòng nhớ cần truy nhập</a:t>
            </a:r>
          </a:p>
          <a:p>
            <a:pPr eaLnBrk="1" hangingPunct="1"/>
            <a:r>
              <a:rPr lang="en-US">
                <a:latin typeface="Times New Roman" charset="0"/>
                <a:cs typeface="Times New Roman" charset="0"/>
              </a:rPr>
              <a:t>Data lines:</a:t>
            </a:r>
          </a:p>
          <a:p>
            <a:pPr lvl="1" eaLnBrk="1" hangingPunct="1"/>
            <a:r>
              <a:rPr lang="en-US">
                <a:latin typeface="Times New Roman" charset="0"/>
                <a:cs typeface="Times New Roman" charset="0"/>
              </a:rPr>
              <a:t>Các đường dữ liệu kết nối với bus D</a:t>
            </a:r>
          </a:p>
          <a:p>
            <a:pPr lvl="1" eaLnBrk="1" hangingPunct="1"/>
            <a:r>
              <a:rPr lang="en-US">
                <a:latin typeface="Times New Roman" charset="0"/>
                <a:cs typeface="Times New Roman" charset="0"/>
              </a:rPr>
              <a:t>Truyền dữ liệu từ bộ nhớ về CPU và ngược lại</a:t>
            </a:r>
          </a:p>
          <a:p>
            <a:pPr eaLnBrk="1" hangingPunct="1"/>
            <a:endParaRPr lang="en-US" sz="3200">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7"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1" name="Rectangle 3"/>
          <p:cNvSpPr>
            <a:spLocks noGrp="1" noChangeArrowheads="1"/>
          </p:cNvSpPr>
          <p:nvPr>
            <p:ph type="body" idx="1"/>
          </p:nvPr>
        </p:nvSpPr>
        <p:spPr>
          <a:xfrm>
            <a:off x="381000" y="1403429"/>
            <a:ext cx="8382000" cy="4114800"/>
          </a:xfrm>
        </p:spPr>
        <p:txBody>
          <a:bodyPr/>
          <a:lstStyle/>
          <a:p>
            <a:r>
              <a:rPr lang="en-US" dirty="0" err="1"/>
              <a:t>Cần</a:t>
            </a:r>
            <a:r>
              <a:rPr lang="en-US" dirty="0"/>
              <a:t> bao </a:t>
            </a:r>
            <a:r>
              <a:rPr lang="en-US" dirty="0" err="1"/>
              <a:t>nhiêu</a:t>
            </a:r>
            <a:r>
              <a:rPr lang="en-US" dirty="0"/>
              <a:t> bit </a:t>
            </a:r>
            <a:r>
              <a:rPr lang="en-US" dirty="0" err="1"/>
              <a:t>cho</a:t>
            </a:r>
            <a:r>
              <a:rPr lang="en-US" dirty="0"/>
              <a:t> </a:t>
            </a:r>
            <a:r>
              <a:rPr lang="en-US" dirty="0" err="1"/>
              <a:t>bộ</a:t>
            </a:r>
            <a:r>
              <a:rPr lang="en-US" dirty="0"/>
              <a:t> </a:t>
            </a:r>
            <a:r>
              <a:rPr lang="en-US" dirty="0" err="1"/>
              <a:t>nhớ</a:t>
            </a:r>
            <a:r>
              <a:rPr lang="en-US" dirty="0"/>
              <a:t> cache 64Kb </a:t>
            </a:r>
            <a:r>
              <a:rPr lang="en-US" dirty="0" err="1"/>
              <a:t>ánh</a:t>
            </a:r>
            <a:r>
              <a:rPr lang="en-US" dirty="0"/>
              <a:t> </a:t>
            </a:r>
            <a:r>
              <a:rPr lang="en-US" dirty="0" err="1"/>
              <a:t>xạ</a:t>
            </a:r>
            <a:r>
              <a:rPr lang="en-US" dirty="0"/>
              <a:t> </a:t>
            </a:r>
            <a:r>
              <a:rPr lang="en-US" dirty="0" err="1"/>
              <a:t>trực</a:t>
            </a:r>
            <a:r>
              <a:rPr lang="en-US" dirty="0"/>
              <a:t> </a:t>
            </a:r>
            <a:r>
              <a:rPr lang="en-US" dirty="0" err="1"/>
              <a:t>tiếp</a:t>
            </a:r>
            <a:r>
              <a:rPr lang="en-US" dirty="0"/>
              <a:t> </a:t>
            </a:r>
            <a:r>
              <a:rPr lang="en-US" dirty="0" err="1"/>
              <a:t>với</a:t>
            </a:r>
            <a:r>
              <a:rPr lang="en-US" dirty="0"/>
              <a:t> 8 </a:t>
            </a:r>
            <a:r>
              <a:rPr lang="en-US" dirty="0" err="1"/>
              <a:t>từ</a:t>
            </a:r>
            <a:r>
              <a:rPr lang="en-US" dirty="0"/>
              <a:t> </a:t>
            </a:r>
            <a:r>
              <a:rPr lang="en-US" dirty="0" err="1"/>
              <a:t>nhớ</a:t>
            </a:r>
            <a:r>
              <a:rPr lang="en-US" dirty="0"/>
              <a:t> </a:t>
            </a:r>
            <a:r>
              <a:rPr lang="en-US" dirty="0" err="1"/>
              <a:t>một</a:t>
            </a:r>
            <a:r>
              <a:rPr lang="en-US" dirty="0"/>
              <a:t> </a:t>
            </a:r>
            <a:r>
              <a:rPr lang="en-US" dirty="0" err="1"/>
              <a:t>dòng</a:t>
            </a:r>
            <a:r>
              <a:rPr lang="en-US" dirty="0"/>
              <a:t> cache, </a:t>
            </a:r>
            <a:r>
              <a:rPr lang="en-US" dirty="0" err="1"/>
              <a:t>giả</a:t>
            </a:r>
            <a:r>
              <a:rPr lang="en-US" dirty="0"/>
              <a:t> </a:t>
            </a:r>
            <a:r>
              <a:rPr lang="en-US" dirty="0" err="1"/>
              <a:t>sử</a:t>
            </a:r>
            <a:r>
              <a:rPr lang="en-US" dirty="0"/>
              <a:t>  </a:t>
            </a:r>
            <a:r>
              <a:rPr lang="en-US" dirty="0" err="1"/>
              <a:t>đường</a:t>
            </a:r>
            <a:r>
              <a:rPr lang="en-US" dirty="0"/>
              <a:t> </a:t>
            </a:r>
            <a:r>
              <a:rPr lang="en-US" dirty="0" err="1"/>
              <a:t>địa</a:t>
            </a:r>
            <a:r>
              <a:rPr lang="en-US" dirty="0"/>
              <a:t> </a:t>
            </a:r>
            <a:r>
              <a:rPr lang="en-US" dirty="0" err="1"/>
              <a:t>chỉ</a:t>
            </a:r>
            <a:r>
              <a:rPr lang="en-US" dirty="0"/>
              <a:t> 32 bit? </a:t>
            </a:r>
          </a:p>
          <a:p>
            <a:pPr lvl="1"/>
            <a:r>
              <a:rPr lang="en-US" dirty="0"/>
              <a:t>64 Kbytes = 2^14 words = (2^14)/8 = 2^11 blocks</a:t>
            </a:r>
          </a:p>
          <a:p>
            <a:pPr lvl="1"/>
            <a:r>
              <a:rPr lang="en-US" dirty="0"/>
              <a:t>block size = 32 bytes =&gt; offset size = 5 bits, </a:t>
            </a:r>
          </a:p>
          <a:p>
            <a:pPr lvl="1"/>
            <a:r>
              <a:rPr lang="en-US" dirty="0"/>
              <a:t>#sets = #blocks = 2^11 =&gt; index size = 11 bits</a:t>
            </a:r>
          </a:p>
          <a:p>
            <a:pPr lvl="1"/>
            <a:r>
              <a:rPr lang="en-US" dirty="0"/>
              <a:t>tag size = address size - index size - offset size = 32 - 11 - 5 = 16 bits </a:t>
            </a:r>
          </a:p>
          <a:p>
            <a:pPr lvl="1"/>
            <a:r>
              <a:rPr lang="en-US" dirty="0"/>
              <a:t>bits/block = data bits + tag bits + valid bit = 8x32 + 16 + 1 = 273 bits</a:t>
            </a:r>
          </a:p>
          <a:p>
            <a:pPr lvl="1"/>
            <a:r>
              <a:rPr lang="en-US" dirty="0"/>
              <a:t>bits in cache = #blocks x bits/block = 2^11 x 273 = 68.25 Kbytes</a:t>
            </a:r>
          </a:p>
          <a:p>
            <a:r>
              <a:rPr lang="vi-VN" dirty="0">
                <a:solidFill>
                  <a:schemeClr val="hlink"/>
                </a:solidFill>
              </a:rPr>
              <a:t>Tăng kích thước khối =&gt; giảm số bit trong bộ đệm</a:t>
            </a:r>
            <a:endParaRPr lang="en-US" dirty="0">
              <a:solidFill>
                <a:schemeClr val="hlink"/>
              </a:solidFill>
            </a:endParaRPr>
          </a:p>
        </p:txBody>
      </p:sp>
      <p:sp>
        <p:nvSpPr>
          <p:cNvPr id="6" name="Rectangle 2">
            <a:extLst>
              <a:ext uri="{FF2B5EF4-FFF2-40B4-BE49-F238E27FC236}">
                <a16:creationId xmlns:a16="http://schemas.microsoft.com/office/drawing/2014/main" id="{59BBFEBB-BC58-3F4D-B9CC-8932467626E6}"/>
              </a:ext>
            </a:extLst>
          </p:cNvPr>
          <p:cNvSpPr txBox="1">
            <a:spLocks noChangeArrowheads="1"/>
          </p:cNvSpPr>
          <p:nvPr/>
        </p:nvSpPr>
        <p:spPr bwMode="auto">
          <a:xfrm>
            <a:off x="990600" y="260429"/>
            <a:ext cx="716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1pPr>
            <a:lvl2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a:lstStyle>
          <a:p>
            <a:r>
              <a:rPr lang="en-US" sz="3600" kern="0"/>
              <a:t>Tính toán số lượng bit cho Cache</a:t>
            </a:r>
            <a:endParaRPr lang="en-US" sz="3600" kern="0" dirty="0"/>
          </a:p>
        </p:txBody>
      </p:sp>
    </p:spTree>
    <p:extLst>
      <p:ext uri="{BB962C8B-B14F-4D97-AF65-F5344CB8AC3E}">
        <p14:creationId xmlns:p14="http://schemas.microsoft.com/office/powerpoint/2010/main" val="285852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txBox="1">
            <a:spLocks noGrp="1"/>
          </p:cNvSpPr>
          <p:nvPr/>
        </p:nvSpPr>
        <p:spPr bwMode="auto">
          <a:xfrm>
            <a:off x="6553200" y="62484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186DC1FE-0125-3D48-B956-56FFB2F481CA}" type="slidenum">
              <a:rPr lang="en-US" sz="1000"/>
              <a:pPr algn="r" eaLnBrk="1" hangingPunct="1"/>
              <a:t>11</a:t>
            </a:fld>
            <a:endParaRPr lang="en-US" sz="1000"/>
          </a:p>
        </p:txBody>
      </p:sp>
      <p:sp>
        <p:nvSpPr>
          <p:cNvPr id="35842" name="Rectangle 2"/>
          <p:cNvSpPr>
            <a:spLocks noGrp="1" noChangeArrowheads="1"/>
          </p:cNvSpPr>
          <p:nvPr>
            <p:ph type="title" idx="4294967295"/>
          </p:nvPr>
        </p:nvSpPr>
        <p:spPr/>
        <p:txBody>
          <a:bodyPr/>
          <a:lstStyle/>
          <a:p>
            <a:pPr eaLnBrk="1" hangingPunct="1"/>
            <a:r>
              <a:rPr lang="en-US">
                <a:latin typeface="Times New Roman" charset="0"/>
                <a:cs typeface="Times New Roman" charset="0"/>
              </a:rPr>
              <a:t>Tổ chức của thiết bị nhớ</a:t>
            </a:r>
          </a:p>
        </p:txBody>
      </p:sp>
      <p:sp>
        <p:nvSpPr>
          <p:cNvPr id="21507" name="Rectangle 3"/>
          <p:cNvSpPr>
            <a:spLocks noGrp="1" noChangeArrowheads="1"/>
          </p:cNvSpPr>
          <p:nvPr>
            <p:ph type="body" idx="4294967295"/>
          </p:nvPr>
        </p:nvSpPr>
        <p:spPr>
          <a:xfrm>
            <a:off x="611188" y="1428750"/>
            <a:ext cx="8075612" cy="4530725"/>
          </a:xfrm>
        </p:spPr>
        <p:txBody>
          <a:bodyPr/>
          <a:lstStyle/>
          <a:p>
            <a:pPr eaLnBrk="1" hangingPunct="1"/>
            <a:r>
              <a:rPr lang="en-US">
                <a:latin typeface="Times New Roman" charset="0"/>
                <a:cs typeface="Times New Roman" charset="0"/>
              </a:rPr>
              <a:t>Chip select CS:</a:t>
            </a:r>
          </a:p>
          <a:p>
            <a:pPr lvl="1" eaLnBrk="1" hangingPunct="1"/>
            <a:r>
              <a:rPr lang="en-US">
                <a:latin typeface="Times New Roman" charset="0"/>
                <a:cs typeface="Times New Roman" charset="0"/>
              </a:rPr>
              <a:t>Chân tín hiệu chọn chip </a:t>
            </a:r>
          </a:p>
          <a:p>
            <a:pPr lvl="1" eaLnBrk="1" hangingPunct="1"/>
            <a:r>
              <a:rPr lang="en-US">
                <a:latin typeface="Times New Roman" charset="0"/>
                <a:cs typeface="Times New Roman" charset="0"/>
              </a:rPr>
              <a:t>Chip nhớ được kích hoạt khi CS=0. Thông thường CPU chỉ làm việc với 1 chip nhớ tại 1 thời điểm</a:t>
            </a:r>
          </a:p>
          <a:p>
            <a:pPr eaLnBrk="1" hangingPunct="1"/>
            <a:r>
              <a:rPr lang="en-US">
                <a:latin typeface="Times New Roman" charset="0"/>
                <a:cs typeface="Times New Roman" charset="0"/>
              </a:rPr>
              <a:t>Write enable WE:</a:t>
            </a:r>
          </a:p>
          <a:p>
            <a:pPr lvl="1" eaLnBrk="1" hangingPunct="1"/>
            <a:r>
              <a:rPr lang="en-US">
                <a:latin typeface="Times New Roman" charset="0"/>
                <a:cs typeface="Times New Roman" charset="0"/>
              </a:rPr>
              <a:t>Chân tín hiệu cho phép ghi </a:t>
            </a:r>
          </a:p>
          <a:p>
            <a:pPr lvl="1" eaLnBrk="1" hangingPunct="1"/>
            <a:r>
              <a:rPr lang="en-US">
                <a:latin typeface="Times New Roman" charset="0"/>
                <a:cs typeface="Times New Roman" charset="0"/>
              </a:rPr>
              <a:t>Cho phép ghi vào đường nhớ khi WE =0</a:t>
            </a:r>
          </a:p>
          <a:p>
            <a:pPr eaLnBrk="1" hangingPunct="1"/>
            <a:r>
              <a:rPr lang="en-US">
                <a:latin typeface="Times New Roman" charset="0"/>
                <a:cs typeface="Times New Roman" charset="0"/>
              </a:rPr>
              <a:t>Read enable RE:</a:t>
            </a:r>
          </a:p>
          <a:p>
            <a:pPr lvl="1" eaLnBrk="1" hangingPunct="1"/>
            <a:r>
              <a:rPr lang="en-US">
                <a:latin typeface="Times New Roman" charset="0"/>
                <a:cs typeface="Times New Roman" charset="0"/>
              </a:rPr>
              <a:t>Chân tín hiệu cho phép đọc</a:t>
            </a:r>
          </a:p>
          <a:p>
            <a:pPr lvl="1" eaLnBrk="1" hangingPunct="1"/>
            <a:r>
              <a:rPr lang="en-US">
                <a:latin typeface="Times New Roman" charset="0"/>
                <a:cs typeface="Times New Roman" charset="0"/>
              </a:rPr>
              <a:t>Cho phép đọc dữ liệu từ đường nhớ khi RE =0</a:t>
            </a:r>
            <a:endParaRPr lang="en-US" sz="2800">
              <a:latin typeface="Times New Roman" charset="0"/>
              <a:cs typeface="Times New Roman" charset="0"/>
            </a:endParaRPr>
          </a:p>
          <a:p>
            <a:pPr eaLnBrk="1" hangingPunct="1"/>
            <a:endParaRPr lang="en-US" sz="3200">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7"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063E46C-9D77-7C42-949B-26D3EC97C2E0}" type="slidenum">
              <a:rPr lang="en-US" sz="1000"/>
              <a:pPr/>
              <a:t>12</a:t>
            </a:fld>
            <a:endParaRPr lang="en-US" sz="1000"/>
          </a:p>
        </p:txBody>
      </p:sp>
      <p:sp>
        <p:nvSpPr>
          <p:cNvPr id="37890"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3. Bộ nhớ ROM</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ROM (Read Only Memory): là bộ nhớ chỉ đọc</a:t>
            </a:r>
          </a:p>
          <a:p>
            <a:pPr lvl="1" eaLnBrk="1" hangingPunct="1"/>
            <a:r>
              <a:rPr lang="en-US">
                <a:latin typeface="Times New Roman" charset="0"/>
                <a:cs typeface="Times New Roman" charset="0"/>
              </a:rPr>
              <a:t>Ghi thông tin vào ROM bằng cách sử dụng các thiết bị hoặc phương pháp đặc biệt</a:t>
            </a:r>
          </a:p>
          <a:p>
            <a:pPr eaLnBrk="1" hangingPunct="1"/>
            <a:r>
              <a:rPr lang="en-US">
                <a:latin typeface="Times New Roman" charset="0"/>
                <a:cs typeface="Times New Roman" charset="0"/>
              </a:rPr>
              <a:t>ROM là bộ nhớ ổn định: tất cả thông tin vẫn được duy trì khi mất nguồn nuôi</a:t>
            </a:r>
          </a:p>
          <a:p>
            <a:pPr eaLnBrk="1" hangingPunct="1"/>
            <a:r>
              <a:rPr lang="en-US">
                <a:latin typeface="Times New Roman" charset="0"/>
                <a:cs typeface="Times New Roman" charset="0"/>
              </a:rPr>
              <a:t>Là bộ nhớ bán dẫn: mỗi ô nhớ là một cổng bán dẫn</a:t>
            </a:r>
          </a:p>
          <a:p>
            <a:pPr eaLnBrk="1" hangingPunct="1"/>
            <a:r>
              <a:rPr lang="en-US">
                <a:latin typeface="Times New Roman" charset="0"/>
                <a:cs typeface="Times New Roman" charset="0"/>
              </a:rPr>
              <a:t>Thường dùng để lưu trữ thông tin hệ thống: thông tin phần cứng và BIOS</a:t>
            </a: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buFont typeface="Wingdings" charset="0"/>
              <a:buNone/>
            </a:pPr>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4" end="14"/>
                                            </p:txEl>
                                          </p:spTgt>
                                        </p:tgtEl>
                                        <p:attrNameLst>
                                          <p:attrName>style.visibility</p:attrName>
                                        </p:attrNameLst>
                                      </p:cBhvr>
                                      <p:to>
                                        <p:strVal val="visible"/>
                                      </p:to>
                                    </p:set>
                                    <p:animEffect transition="in" filter="checkerboard(across)">
                                      <p:cBhvr>
                                        <p:cTn id="7" dur="500"/>
                                        <p:tgtEl>
                                          <p:spTgt spid="21507">
                                            <p:txEl>
                                              <p:pRg st="14" end="1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2"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9D1C0C8-3DF2-8B43-B57E-55AA4FE4ABB2}" type="slidenum">
              <a:rPr lang="en-US" sz="1000"/>
              <a:pPr/>
              <a:t>13</a:t>
            </a:fld>
            <a:endParaRPr lang="en-US" sz="1000"/>
          </a:p>
        </p:txBody>
      </p:sp>
      <p:sp>
        <p:nvSpPr>
          <p:cNvPr id="39938"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loại ROM</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endParaRPr lang="en-US">
              <a:latin typeface="Times New Roman" charset="0"/>
              <a:cs typeface="Times New Roman" charset="0"/>
            </a:endParaRPr>
          </a:p>
          <a:p>
            <a:pPr eaLnBrk="1" hangingPunct="1"/>
            <a:r>
              <a:rPr lang="en-US">
                <a:latin typeface="Times New Roman" charset="0"/>
                <a:cs typeface="Times New Roman" charset="0"/>
              </a:rPr>
              <a:t>ROM nguyên thủy (Ordinary ROM): </a:t>
            </a:r>
          </a:p>
          <a:p>
            <a:pPr lvl="1" eaLnBrk="1" hangingPunct="1"/>
            <a:r>
              <a:rPr lang="en-US">
                <a:latin typeface="Times New Roman" charset="0"/>
                <a:cs typeface="Times New Roman" charset="0"/>
              </a:rPr>
              <a:t>ROM các thế hệ đầu tiên</a:t>
            </a:r>
          </a:p>
          <a:p>
            <a:pPr lvl="1" eaLnBrk="1" hangingPunct="1"/>
            <a:r>
              <a:rPr lang="en-US">
                <a:latin typeface="Times New Roman" charset="0"/>
                <a:cs typeface="Times New Roman" charset="0"/>
              </a:rPr>
              <a:t>Sử dụng tia cực tím để ghi thông tin</a:t>
            </a:r>
          </a:p>
          <a:p>
            <a:pPr eaLnBrk="1" hangingPunct="1"/>
            <a:r>
              <a:rPr lang="en-US">
                <a:latin typeface="Times New Roman" charset="0"/>
                <a:cs typeface="Times New Roman" charset="0"/>
              </a:rPr>
              <a:t>PROM (Programmable ROM)</a:t>
            </a:r>
          </a:p>
          <a:p>
            <a:pPr lvl="1" eaLnBrk="1" hangingPunct="1"/>
            <a:r>
              <a:rPr lang="en-US">
                <a:latin typeface="Times New Roman" charset="0"/>
                <a:cs typeface="Times New Roman" charset="0"/>
              </a:rPr>
              <a:t> ROM có thể lập trình</a:t>
            </a:r>
          </a:p>
          <a:p>
            <a:pPr lvl="1" eaLnBrk="1" hangingPunct="1"/>
            <a:r>
              <a:rPr lang="en-US">
                <a:latin typeface="Times New Roman" charset="0"/>
                <a:cs typeface="Times New Roman" charset="0"/>
              </a:rPr>
              <a:t>Thông tin có thể được ghi vào PROM nhờ thiết bị đặc biệt gọi là bộ lập trình PROM</a:t>
            </a: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buFont typeface="Wingdings" charset="0"/>
              <a:buNone/>
            </a:pPr>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8" end="18"/>
                                            </p:txEl>
                                          </p:spTgt>
                                        </p:tgtEl>
                                        <p:attrNameLst>
                                          <p:attrName>style.visibility</p:attrName>
                                        </p:attrNameLst>
                                      </p:cBhvr>
                                      <p:to>
                                        <p:strVal val="visible"/>
                                      </p:to>
                                    </p:set>
                                    <p:animEffect transition="in" filter="checkerboard(across)">
                                      <p:cBhvr>
                                        <p:cTn id="7" dur="500"/>
                                        <p:tgtEl>
                                          <p:spTgt spid="21507">
                                            <p:txEl>
                                              <p:pRg st="18" end="1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txBox="1">
            <a:spLocks noGrp="1"/>
          </p:cNvSpPr>
          <p:nvPr/>
        </p:nvSpPr>
        <p:spPr bwMode="auto">
          <a:xfrm>
            <a:off x="6553200" y="62484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4877C80B-00A0-6544-AA1C-6444E12E01C6}" type="slidenum">
              <a:rPr lang="en-US" sz="1000"/>
              <a:pPr algn="r" eaLnBrk="1" hangingPunct="1"/>
              <a:t>14</a:t>
            </a:fld>
            <a:endParaRPr lang="en-US" sz="1000"/>
          </a:p>
        </p:txBody>
      </p:sp>
      <p:sp>
        <p:nvSpPr>
          <p:cNvPr id="41986" name="Rectangle 2"/>
          <p:cNvSpPr>
            <a:spLocks noGrp="1" noChangeArrowheads="1"/>
          </p:cNvSpPr>
          <p:nvPr>
            <p:ph type="title" idx="4294967295"/>
          </p:nvPr>
        </p:nvSpPr>
        <p:spPr>
          <a:xfrm>
            <a:off x="285750" y="71438"/>
            <a:ext cx="8858250" cy="1139825"/>
          </a:xfrm>
        </p:spPr>
        <p:txBody>
          <a:bodyPr/>
          <a:lstStyle/>
          <a:p>
            <a:pPr eaLnBrk="1" hangingPunct="1"/>
            <a:r>
              <a:rPr lang="en-US" sz="4000">
                <a:latin typeface="Times New Roman" charset="0"/>
                <a:cs typeface="Times New Roman" charset="0"/>
              </a:rPr>
              <a:t>Các loại ROM</a:t>
            </a:r>
          </a:p>
        </p:txBody>
      </p:sp>
      <p:sp>
        <p:nvSpPr>
          <p:cNvPr id="21507" name="Rectangle 3"/>
          <p:cNvSpPr>
            <a:spLocks noGrp="1" noChangeArrowheads="1"/>
          </p:cNvSpPr>
          <p:nvPr>
            <p:ph type="body" idx="4294967295"/>
          </p:nvPr>
        </p:nvSpPr>
        <p:spPr>
          <a:xfrm>
            <a:off x="611188" y="1428750"/>
            <a:ext cx="8389937" cy="4929188"/>
          </a:xfrm>
        </p:spPr>
        <p:txBody>
          <a:bodyPr/>
          <a:lstStyle/>
          <a:p>
            <a:pPr eaLnBrk="1" hangingPunct="1"/>
            <a:endParaRPr lang="en-AU">
              <a:latin typeface="Times New Roman" charset="0"/>
              <a:cs typeface="Times New Roman" charset="0"/>
            </a:endParaRPr>
          </a:p>
          <a:p>
            <a:pPr eaLnBrk="1" hangingPunct="1"/>
            <a:r>
              <a:rPr lang="en-AU">
                <a:latin typeface="Times New Roman" charset="0"/>
                <a:cs typeface="Times New Roman" charset="0"/>
              </a:rPr>
              <a:t>EPROM (</a:t>
            </a:r>
            <a:r>
              <a:rPr lang="en-US">
                <a:latin typeface="Times New Roman" charset="0"/>
                <a:cs typeface="Times New Roman" charset="0"/>
              </a:rPr>
              <a:t>Erasable programmable read-only memory)</a:t>
            </a:r>
          </a:p>
          <a:p>
            <a:pPr lvl="1" eaLnBrk="1" hangingPunct="1"/>
            <a:r>
              <a:rPr lang="en-US">
                <a:latin typeface="Times New Roman" charset="0"/>
                <a:cs typeface="Times New Roman" charset="0"/>
              </a:rPr>
              <a:t>Là ROM có thể lập trình và xóa được</a:t>
            </a:r>
          </a:p>
          <a:p>
            <a:pPr lvl="1" eaLnBrk="1" hangingPunct="1"/>
            <a:r>
              <a:rPr lang="en-US">
                <a:latin typeface="Times New Roman" charset="0"/>
                <a:cs typeface="Times New Roman" charset="0"/>
              </a:rPr>
              <a:t>Thông tin trong EPROM có thể xóa bằng cách chiếu các tia cực tím có cường độ cao</a:t>
            </a:r>
          </a:p>
          <a:p>
            <a:pPr eaLnBrk="1" hangingPunct="1"/>
            <a:r>
              <a:rPr lang="en-US">
                <a:latin typeface="Times New Roman" charset="0"/>
                <a:cs typeface="Times New Roman" charset="0"/>
              </a:rPr>
              <a:t>EEPROM </a:t>
            </a:r>
            <a:r>
              <a:rPr lang="en-US">
                <a:latin typeface="Times New Roman" charset="0"/>
              </a:rPr>
              <a:t>(Electrically Erasable PROM</a:t>
            </a:r>
            <a:r>
              <a:rPr lang="en-US">
                <a:latin typeface="Times New Roman" charset="0"/>
                <a:cs typeface="Times New Roman" charset="0"/>
              </a:rPr>
              <a:t> : </a:t>
            </a:r>
          </a:p>
          <a:p>
            <a:pPr lvl="1" eaLnBrk="1" hangingPunct="1"/>
            <a:r>
              <a:rPr lang="en-US">
                <a:latin typeface="Times New Roman" charset="0"/>
                <a:cs typeface="Times New Roman" charset="0"/>
              </a:rPr>
              <a:t>Là PROM có thể xóa được thông tin bằng điện</a:t>
            </a:r>
          </a:p>
          <a:p>
            <a:pPr lvl="1" eaLnBrk="1" hangingPunct="1"/>
            <a:r>
              <a:rPr lang="en-US">
                <a:latin typeface="Times New Roman" charset="0"/>
                <a:cs typeface="Times New Roman" charset="0"/>
              </a:rPr>
              <a:t>Có thể ghi được thông tin sử dụng phần mềm chuyên dụng</a:t>
            </a: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buFont typeface="Wingdings" charset="0"/>
              <a:buNone/>
            </a:pPr>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8" end="18"/>
                                            </p:txEl>
                                          </p:spTgt>
                                        </p:tgtEl>
                                        <p:attrNameLst>
                                          <p:attrName>style.visibility</p:attrName>
                                        </p:attrNameLst>
                                      </p:cBhvr>
                                      <p:to>
                                        <p:strVal val="visible"/>
                                      </p:to>
                                    </p:set>
                                    <p:animEffect transition="in" filter="checkerboard(across)">
                                      <p:cBhvr>
                                        <p:cTn id="7" dur="500"/>
                                        <p:tgtEl>
                                          <p:spTgt spid="21507">
                                            <p:txEl>
                                              <p:pRg st="18" end="1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12" dur="500"/>
                                        <p:tgtEl>
                                          <p:spTgt spid="2150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BA53D59-B7B3-794F-B679-8BE5E88D9029}" type="slidenum">
              <a:rPr lang="en-US" sz="1000"/>
              <a:pPr/>
              <a:t>15</a:t>
            </a:fld>
            <a:endParaRPr lang="en-US" sz="1000"/>
          </a:p>
        </p:txBody>
      </p:sp>
      <p:sp>
        <p:nvSpPr>
          <p:cNvPr id="44034"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4. Bộ nhớ RAM</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RAM (Random Access Memory) là bộ nhớ truy cập ngẫu nhiên </a:t>
            </a:r>
          </a:p>
          <a:p>
            <a:pPr lvl="1" eaLnBrk="1" hangingPunct="1"/>
            <a:r>
              <a:rPr lang="en-US" sz="2000">
                <a:latin typeface="Times New Roman" charset="0"/>
                <a:cs typeface="Times New Roman" charset="0"/>
              </a:rPr>
              <a:t>Mỗi ô nhớ có thể được truy cập một cách ngẫu nhiên không theo trật tự nào</a:t>
            </a:r>
          </a:p>
          <a:p>
            <a:pPr lvl="1" eaLnBrk="1" hangingPunct="1"/>
            <a:r>
              <a:rPr lang="en-US" sz="2000">
                <a:latin typeface="Times New Roman" charset="0"/>
                <a:cs typeface="Times New Roman" charset="0"/>
              </a:rPr>
              <a:t>Tốc độ truy cập các ô nhớ là tương đương</a:t>
            </a:r>
          </a:p>
          <a:p>
            <a:pPr eaLnBrk="1" hangingPunct="1"/>
            <a:r>
              <a:rPr lang="en-US">
                <a:latin typeface="Times New Roman" charset="0"/>
                <a:cs typeface="Times New Roman" charset="0"/>
              </a:rPr>
              <a:t>Là bộ nhớ không ổn định (dễ bay hơi): mọi thông tin lưu trữ sẽ bị mất khi tắt nguồn</a:t>
            </a:r>
          </a:p>
          <a:p>
            <a:pPr eaLnBrk="1" hangingPunct="1"/>
            <a:r>
              <a:rPr lang="en-US">
                <a:latin typeface="Times New Roman" charset="0"/>
                <a:cs typeface="Times New Roman" charset="0"/>
              </a:rPr>
              <a:t>Là bộ nhớ bán dẫn. Mỗi ô nhớ là một cổng bán dẫn</a:t>
            </a:r>
          </a:p>
          <a:p>
            <a:pPr eaLnBrk="1" hangingPunct="1"/>
            <a:r>
              <a:rPr lang="en-US">
                <a:latin typeface="Times New Roman" charset="0"/>
                <a:cs typeface="Times New Roman" charset="0"/>
              </a:rPr>
              <a:t>Sử dụng để lưu trữ thông tin hệ thống và của người dùng</a:t>
            </a:r>
          </a:p>
          <a:p>
            <a:pPr lvl="1" eaLnBrk="1" hangingPunct="1"/>
            <a:r>
              <a:rPr lang="en-US" sz="2000">
                <a:latin typeface="Times New Roman" charset="0"/>
                <a:cs typeface="Times New Roman" charset="0"/>
              </a:rPr>
              <a:t>Thông tin hệ thống: thông tin phần cứng &amp; hệ điều hành</a:t>
            </a:r>
          </a:p>
          <a:p>
            <a:pPr lvl="1" eaLnBrk="1" hangingPunct="1"/>
            <a:r>
              <a:rPr lang="en-US" sz="2000">
                <a:latin typeface="Times New Roman" charset="0"/>
                <a:cs typeface="Times New Roman" charset="0"/>
              </a:rPr>
              <a:t>Thông tin người dùng: mã lệnh và dữ liệu các chương trình ứng dụng</a:t>
            </a:r>
          </a:p>
          <a:p>
            <a:pPr lvl="2" eaLnBrk="1" hangingPunct="1"/>
            <a:endParaRPr lang="en-US" sz="1800">
              <a:latin typeface="Times New Roman" charset="0"/>
              <a:cs typeface="Times New Roman" charset="0"/>
            </a:endParaRPr>
          </a:p>
          <a:p>
            <a:pPr lvl="1" eaLnBrk="1" hangingPunct="1">
              <a:buFont typeface="Symbol" charset="0"/>
              <a:buChar char="Þ"/>
            </a:pPr>
            <a:endParaRPr lang="en-US" sz="2000">
              <a:latin typeface="Times New Roman" charset="0"/>
              <a:cs typeface="Times New Roman" charset="0"/>
            </a:endParaRPr>
          </a:p>
          <a:p>
            <a:pPr lvl="1" eaLnBrk="1" hangingPunct="1"/>
            <a:endParaRPr lang="en-US" sz="2000">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4" end="14"/>
                                            </p:txEl>
                                          </p:spTgt>
                                        </p:tgtEl>
                                        <p:attrNameLst>
                                          <p:attrName>style.visibility</p:attrName>
                                        </p:attrNameLst>
                                      </p:cBhvr>
                                      <p:to>
                                        <p:strVal val="visible"/>
                                      </p:to>
                                    </p:set>
                                    <p:animEffect transition="in" filter="checkerboard(across)">
                                      <p:cBhvr>
                                        <p:cTn id="7" dur="500"/>
                                        <p:tgtEl>
                                          <p:spTgt spid="21507">
                                            <p:txEl>
                                              <p:pRg st="14" end="1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7" dur="500"/>
                                        <p:tgtEl>
                                          <p:spTgt spid="2150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42" dur="500"/>
                                        <p:tgtEl>
                                          <p:spTgt spid="2150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B5765CC-5BB6-494D-B337-484D165CCFA7}" type="slidenum">
              <a:rPr lang="en-US" sz="1000"/>
              <a:pPr/>
              <a:t>16</a:t>
            </a:fld>
            <a:endParaRPr lang="en-US" sz="1000"/>
          </a:p>
        </p:txBody>
      </p:sp>
      <p:sp>
        <p:nvSpPr>
          <p:cNvPr id="46082"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loại RAM</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RAM tĩnh (SRAM): </a:t>
            </a:r>
          </a:p>
          <a:p>
            <a:pPr lvl="1" eaLnBrk="1" hangingPunct="1"/>
            <a:r>
              <a:rPr lang="en-US">
                <a:latin typeface="Times New Roman" charset="0"/>
                <a:cs typeface="Times New Roman" charset="0"/>
              </a:rPr>
              <a:t>Mỗi bit của SRAM là một mạch lật flip-flop</a:t>
            </a:r>
          </a:p>
          <a:p>
            <a:pPr lvl="1" eaLnBrk="1" hangingPunct="1"/>
            <a:r>
              <a:rPr lang="en-US">
                <a:latin typeface="Times New Roman" charset="0"/>
                <a:cs typeface="Times New Roman" charset="0"/>
              </a:rPr>
              <a:t>Thông tin lưu trong các bit SRAM luôn ổn định, không cần phải làm tươi định kỳ</a:t>
            </a:r>
          </a:p>
          <a:p>
            <a:pPr lvl="1" eaLnBrk="1" hangingPunct="1"/>
            <a:r>
              <a:rPr lang="en-US">
                <a:latin typeface="Times New Roman" charset="0"/>
                <a:cs typeface="Times New Roman" charset="0"/>
              </a:rPr>
              <a:t>SRAM nhanh nhưng đắt hơn DRAM</a:t>
            </a:r>
          </a:p>
          <a:p>
            <a:pPr eaLnBrk="1" hangingPunct="1"/>
            <a:r>
              <a:rPr lang="en-US">
                <a:latin typeface="Times New Roman" charset="0"/>
                <a:cs typeface="Times New Roman" charset="0"/>
              </a:rPr>
              <a:t>RAM động (DRAM):</a:t>
            </a:r>
          </a:p>
          <a:p>
            <a:pPr lvl="1" eaLnBrk="1" hangingPunct="1"/>
            <a:r>
              <a:rPr lang="en-US">
                <a:latin typeface="Times New Roman" charset="0"/>
                <a:cs typeface="Times New Roman" charset="0"/>
              </a:rPr>
              <a:t>Mỗi bit của DRAM dựa trên tụ điện</a:t>
            </a:r>
          </a:p>
          <a:p>
            <a:pPr lvl="1" eaLnBrk="1" hangingPunct="1"/>
            <a:r>
              <a:rPr lang="en-US">
                <a:latin typeface="Times New Roman" charset="0"/>
                <a:cs typeface="Times New Roman" charset="0"/>
              </a:rPr>
              <a:t>Thông tin lưu trong bit DRAM không được ổn định, và phải được làm tươi định kỳ</a:t>
            </a:r>
          </a:p>
          <a:p>
            <a:pPr lvl="1" eaLnBrk="1" hangingPunct="1"/>
            <a:r>
              <a:rPr lang="en-US">
                <a:latin typeface="Times New Roman" charset="0"/>
                <a:cs typeface="Times New Roman" charset="0"/>
              </a:rPr>
              <a:t>DRAM chậm hơn SRAM nhưng rẻ hơn</a:t>
            </a: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4" end="14"/>
                                            </p:txEl>
                                          </p:spTgt>
                                        </p:tgtEl>
                                        <p:attrNameLst>
                                          <p:attrName>style.visibility</p:attrName>
                                        </p:attrNameLst>
                                      </p:cBhvr>
                                      <p:to>
                                        <p:strVal val="visible"/>
                                      </p:to>
                                    </p:set>
                                    <p:animEffect transition="in" filter="checkerboard(across)">
                                      <p:cBhvr>
                                        <p:cTn id="7" dur="500"/>
                                        <p:tgtEl>
                                          <p:spTgt spid="21507">
                                            <p:txEl>
                                              <p:pRg st="14" end="1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7" dur="500"/>
                                        <p:tgtEl>
                                          <p:spTgt spid="2150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42" dur="500"/>
                                        <p:tgtEl>
                                          <p:spTgt spid="2150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39645B0-49C7-244E-8B1F-93EDD2FFCB1E}" type="slidenum">
              <a:rPr lang="en-US" sz="1000"/>
              <a:pPr/>
              <a:t>17</a:t>
            </a:fld>
            <a:endParaRPr lang="en-US" sz="1000"/>
          </a:p>
        </p:txBody>
      </p:sp>
      <p:sp>
        <p:nvSpPr>
          <p:cNvPr id="48130"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Cấu tạo SRAM</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48132" name="Group 36"/>
          <p:cNvGrpSpPr>
            <a:grpSpLocks/>
          </p:cNvGrpSpPr>
          <p:nvPr/>
        </p:nvGrpSpPr>
        <p:grpSpPr bwMode="auto">
          <a:xfrm>
            <a:off x="1116013" y="2420938"/>
            <a:ext cx="2447925" cy="1906587"/>
            <a:chOff x="340" y="1500"/>
            <a:chExt cx="1542" cy="1201"/>
          </a:xfrm>
        </p:grpSpPr>
        <p:sp>
          <p:nvSpPr>
            <p:cNvPr id="48136" name="Line 7"/>
            <p:cNvSpPr>
              <a:spLocks noChangeShapeType="1"/>
            </p:cNvSpPr>
            <p:nvPr/>
          </p:nvSpPr>
          <p:spPr bwMode="auto">
            <a:xfrm>
              <a:off x="789" y="1842"/>
              <a:ext cx="0" cy="313"/>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37" name="Line 8"/>
            <p:cNvSpPr>
              <a:spLocks noChangeShapeType="1"/>
            </p:cNvSpPr>
            <p:nvPr/>
          </p:nvSpPr>
          <p:spPr bwMode="auto">
            <a:xfrm>
              <a:off x="1493" y="1842"/>
              <a:ext cx="0" cy="313"/>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38" name="Line 9"/>
            <p:cNvSpPr>
              <a:spLocks noChangeShapeType="1"/>
            </p:cNvSpPr>
            <p:nvPr/>
          </p:nvSpPr>
          <p:spPr bwMode="auto">
            <a:xfrm>
              <a:off x="839" y="1878"/>
              <a:ext cx="0" cy="24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39" name="Line 10"/>
            <p:cNvSpPr>
              <a:spLocks noChangeShapeType="1"/>
            </p:cNvSpPr>
            <p:nvPr/>
          </p:nvSpPr>
          <p:spPr bwMode="auto">
            <a:xfrm>
              <a:off x="1437" y="1878"/>
              <a:ext cx="0" cy="24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0" name="Line 11"/>
            <p:cNvSpPr>
              <a:spLocks noChangeShapeType="1"/>
            </p:cNvSpPr>
            <p:nvPr/>
          </p:nvSpPr>
          <p:spPr bwMode="auto">
            <a:xfrm>
              <a:off x="839" y="1984"/>
              <a:ext cx="18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1" name="Line 12"/>
            <p:cNvSpPr>
              <a:spLocks noChangeShapeType="1"/>
            </p:cNvSpPr>
            <p:nvPr/>
          </p:nvSpPr>
          <p:spPr bwMode="auto">
            <a:xfrm>
              <a:off x="1251" y="1984"/>
              <a:ext cx="18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2" name="Line 13"/>
            <p:cNvSpPr>
              <a:spLocks noChangeShapeType="1"/>
            </p:cNvSpPr>
            <p:nvPr/>
          </p:nvSpPr>
          <p:spPr bwMode="auto">
            <a:xfrm>
              <a:off x="1493" y="1899"/>
              <a:ext cx="18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3" name="Line 14"/>
            <p:cNvSpPr>
              <a:spLocks noChangeShapeType="1"/>
            </p:cNvSpPr>
            <p:nvPr/>
          </p:nvSpPr>
          <p:spPr bwMode="auto">
            <a:xfrm>
              <a:off x="1493" y="2084"/>
              <a:ext cx="18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4" name="Line 15"/>
            <p:cNvSpPr>
              <a:spLocks noChangeShapeType="1"/>
            </p:cNvSpPr>
            <p:nvPr/>
          </p:nvSpPr>
          <p:spPr bwMode="auto">
            <a:xfrm>
              <a:off x="604" y="2084"/>
              <a:ext cx="18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5" name="Line 16"/>
            <p:cNvSpPr>
              <a:spLocks noChangeShapeType="1"/>
            </p:cNvSpPr>
            <p:nvPr/>
          </p:nvSpPr>
          <p:spPr bwMode="auto">
            <a:xfrm>
              <a:off x="597" y="1899"/>
              <a:ext cx="18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6" name="Line 17"/>
            <p:cNvSpPr>
              <a:spLocks noChangeShapeType="1"/>
            </p:cNvSpPr>
            <p:nvPr/>
          </p:nvSpPr>
          <p:spPr bwMode="auto">
            <a:xfrm>
              <a:off x="1671" y="2084"/>
              <a:ext cx="0" cy="39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7" name="Line 18"/>
            <p:cNvSpPr>
              <a:spLocks noChangeShapeType="1"/>
            </p:cNvSpPr>
            <p:nvPr/>
          </p:nvSpPr>
          <p:spPr bwMode="auto">
            <a:xfrm>
              <a:off x="597" y="2084"/>
              <a:ext cx="0" cy="39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8" name="Line 19"/>
            <p:cNvSpPr>
              <a:spLocks noChangeShapeType="1"/>
            </p:cNvSpPr>
            <p:nvPr/>
          </p:nvSpPr>
          <p:spPr bwMode="auto">
            <a:xfrm>
              <a:off x="590" y="2475"/>
              <a:ext cx="107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49" name="Line 20"/>
            <p:cNvSpPr>
              <a:spLocks noChangeShapeType="1"/>
            </p:cNvSpPr>
            <p:nvPr/>
          </p:nvSpPr>
          <p:spPr bwMode="auto">
            <a:xfrm>
              <a:off x="1124" y="2482"/>
              <a:ext cx="0" cy="1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0" name="Line 21"/>
            <p:cNvSpPr>
              <a:spLocks noChangeShapeType="1"/>
            </p:cNvSpPr>
            <p:nvPr/>
          </p:nvSpPr>
          <p:spPr bwMode="auto">
            <a:xfrm>
              <a:off x="1010" y="2638"/>
              <a:ext cx="24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1" name="Line 22"/>
            <p:cNvSpPr>
              <a:spLocks noChangeShapeType="1"/>
            </p:cNvSpPr>
            <p:nvPr/>
          </p:nvSpPr>
          <p:spPr bwMode="auto">
            <a:xfrm>
              <a:off x="1045" y="2667"/>
              <a:ext cx="17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2" name="Line 23"/>
            <p:cNvSpPr>
              <a:spLocks noChangeShapeType="1"/>
            </p:cNvSpPr>
            <p:nvPr/>
          </p:nvSpPr>
          <p:spPr bwMode="auto">
            <a:xfrm>
              <a:off x="1089" y="2701"/>
              <a:ext cx="1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3" name="Line 24"/>
            <p:cNvSpPr>
              <a:spLocks noChangeShapeType="1"/>
            </p:cNvSpPr>
            <p:nvPr/>
          </p:nvSpPr>
          <p:spPr bwMode="auto">
            <a:xfrm>
              <a:off x="1671" y="1500"/>
              <a:ext cx="0" cy="39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4" name="Line 25"/>
            <p:cNvSpPr>
              <a:spLocks noChangeShapeType="1"/>
            </p:cNvSpPr>
            <p:nvPr/>
          </p:nvSpPr>
          <p:spPr bwMode="auto">
            <a:xfrm>
              <a:off x="590" y="1500"/>
              <a:ext cx="0" cy="39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5" name="Line 26"/>
            <p:cNvSpPr>
              <a:spLocks noChangeShapeType="1"/>
            </p:cNvSpPr>
            <p:nvPr/>
          </p:nvSpPr>
          <p:spPr bwMode="auto">
            <a:xfrm>
              <a:off x="597" y="1572"/>
              <a:ext cx="34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6" name="Line 27"/>
            <p:cNvSpPr>
              <a:spLocks noChangeShapeType="1"/>
            </p:cNvSpPr>
            <p:nvPr/>
          </p:nvSpPr>
          <p:spPr bwMode="auto">
            <a:xfrm>
              <a:off x="1323" y="1572"/>
              <a:ext cx="34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7" name="Line 28"/>
            <p:cNvSpPr>
              <a:spLocks noChangeShapeType="1"/>
            </p:cNvSpPr>
            <p:nvPr/>
          </p:nvSpPr>
          <p:spPr bwMode="auto">
            <a:xfrm>
              <a:off x="925" y="1572"/>
              <a:ext cx="334" cy="41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8" name="Line 29"/>
            <p:cNvSpPr>
              <a:spLocks noChangeShapeType="1"/>
            </p:cNvSpPr>
            <p:nvPr/>
          </p:nvSpPr>
          <p:spPr bwMode="auto">
            <a:xfrm flipV="1">
              <a:off x="1017" y="1572"/>
              <a:ext cx="299"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48159" name="Text Box 30"/>
            <p:cNvSpPr txBox="1">
              <a:spLocks noChangeArrowheads="1"/>
            </p:cNvSpPr>
            <p:nvPr/>
          </p:nvSpPr>
          <p:spPr bwMode="auto">
            <a:xfrm>
              <a:off x="1202" y="1962"/>
              <a:ext cx="22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a:t>B</a:t>
              </a:r>
            </a:p>
          </p:txBody>
        </p:sp>
        <p:sp>
          <p:nvSpPr>
            <p:cNvPr id="48160" name="Text Box 31"/>
            <p:cNvSpPr txBox="1">
              <a:spLocks noChangeArrowheads="1"/>
            </p:cNvSpPr>
            <p:nvPr/>
          </p:nvSpPr>
          <p:spPr bwMode="auto">
            <a:xfrm>
              <a:off x="1655" y="2160"/>
              <a:ext cx="22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a:t>E</a:t>
              </a:r>
            </a:p>
          </p:txBody>
        </p:sp>
        <p:sp>
          <p:nvSpPr>
            <p:cNvPr id="48161" name="Text Box 32"/>
            <p:cNvSpPr txBox="1">
              <a:spLocks noChangeArrowheads="1"/>
            </p:cNvSpPr>
            <p:nvPr/>
          </p:nvSpPr>
          <p:spPr bwMode="auto">
            <a:xfrm>
              <a:off x="340" y="1616"/>
              <a:ext cx="22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a:t>C</a:t>
              </a:r>
            </a:p>
          </p:txBody>
        </p:sp>
        <p:sp>
          <p:nvSpPr>
            <p:cNvPr id="48162" name="Text Box 33"/>
            <p:cNvSpPr txBox="1">
              <a:spLocks noChangeArrowheads="1"/>
            </p:cNvSpPr>
            <p:nvPr/>
          </p:nvSpPr>
          <p:spPr bwMode="auto">
            <a:xfrm>
              <a:off x="1655" y="1616"/>
              <a:ext cx="22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a:t>C</a:t>
              </a:r>
            </a:p>
          </p:txBody>
        </p:sp>
        <p:sp>
          <p:nvSpPr>
            <p:cNvPr id="48163" name="Text Box 34"/>
            <p:cNvSpPr txBox="1">
              <a:spLocks noChangeArrowheads="1"/>
            </p:cNvSpPr>
            <p:nvPr/>
          </p:nvSpPr>
          <p:spPr bwMode="auto">
            <a:xfrm>
              <a:off x="876" y="1962"/>
              <a:ext cx="22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a:t>B</a:t>
              </a:r>
            </a:p>
          </p:txBody>
        </p:sp>
        <p:sp>
          <p:nvSpPr>
            <p:cNvPr id="48164" name="Text Box 35"/>
            <p:cNvSpPr txBox="1">
              <a:spLocks noChangeArrowheads="1"/>
            </p:cNvSpPr>
            <p:nvPr/>
          </p:nvSpPr>
          <p:spPr bwMode="auto">
            <a:xfrm>
              <a:off x="361" y="2160"/>
              <a:ext cx="22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a:t>E</a:t>
              </a:r>
            </a:p>
          </p:txBody>
        </p:sp>
      </p:grpSp>
      <p:pic>
        <p:nvPicPr>
          <p:cNvPr id="48133" name="Picture 5" descr="File:SRAM Cell (6 Transistors).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916113"/>
            <a:ext cx="4248150" cy="318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895" name="Text Box 37"/>
          <p:cNvSpPr txBox="1">
            <a:spLocks noChangeArrowheads="1"/>
          </p:cNvSpPr>
          <p:nvPr/>
        </p:nvSpPr>
        <p:spPr bwMode="auto">
          <a:xfrm>
            <a:off x="1095375" y="5367338"/>
            <a:ext cx="2260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800">
                <a:solidFill>
                  <a:schemeClr val="tx1"/>
                </a:solidFill>
                <a:latin typeface="Verdana" charset="0"/>
                <a:ea typeface="ＭＳ Ｐゴシック" charset="0"/>
              </a:defRPr>
            </a:lvl1pPr>
            <a:lvl2pPr>
              <a:defRPr sz="2400">
                <a:solidFill>
                  <a:schemeClr val="tx1"/>
                </a:solidFill>
                <a:latin typeface="Verdana" charset="0"/>
                <a:ea typeface="ＭＳ Ｐゴシック" charset="0"/>
              </a:defRPr>
            </a:lvl2pPr>
            <a:lvl3pPr>
              <a:defRPr sz="2000">
                <a:solidFill>
                  <a:schemeClr val="tx1"/>
                </a:solidFill>
                <a:latin typeface="Verdana" charset="0"/>
                <a:ea typeface="ＭＳ Ｐゴシック" charset="0"/>
              </a:defRPr>
            </a:lvl3pPr>
            <a:lvl4pPr>
              <a:defRPr>
                <a:solidFill>
                  <a:schemeClr val="tx1"/>
                </a:solidFill>
                <a:latin typeface="Verdana" charset="0"/>
                <a:ea typeface="ＭＳ Ｐゴシック" charset="0"/>
              </a:defRPr>
            </a:lvl4pPr>
            <a:lvl5pPr>
              <a:defRPr>
                <a:solidFill>
                  <a:schemeClr val="tx1"/>
                </a:solidFill>
                <a:latin typeface="Verdana" charset="0"/>
                <a:ea typeface="ＭＳ Ｐゴシック" charset="0"/>
              </a:defRPr>
            </a:lvl5pPr>
            <a:lvl6pPr eaLnBrk="0" hangingPunct="0">
              <a:buFont typeface="Wingdings" charset="0"/>
              <a:defRPr>
                <a:solidFill>
                  <a:schemeClr val="tx1"/>
                </a:solidFill>
                <a:latin typeface="Verdana" charset="0"/>
                <a:ea typeface="ＭＳ Ｐゴシック" charset="0"/>
              </a:defRPr>
            </a:lvl6pPr>
            <a:lvl7pPr eaLnBrk="0" hangingPunct="0">
              <a:buFont typeface="Wingdings" charset="0"/>
              <a:defRPr>
                <a:solidFill>
                  <a:schemeClr val="tx1"/>
                </a:solidFill>
                <a:latin typeface="Verdana" charset="0"/>
                <a:ea typeface="ＭＳ Ｐゴシック" charset="0"/>
              </a:defRPr>
            </a:lvl7pPr>
            <a:lvl8pPr eaLnBrk="0" hangingPunct="0">
              <a:buFont typeface="Wingdings" charset="0"/>
              <a:defRPr>
                <a:solidFill>
                  <a:schemeClr val="tx1"/>
                </a:solidFill>
                <a:latin typeface="Verdana" charset="0"/>
                <a:ea typeface="ＭＳ Ｐゴシック" charset="0"/>
              </a:defRPr>
            </a:lvl8pPr>
            <a:lvl9pPr eaLnBrk="0" hangingPunct="0">
              <a:buFont typeface="Wingdings" charset="0"/>
              <a:defRPr>
                <a:solidFill>
                  <a:schemeClr val="tx1"/>
                </a:solidFill>
                <a:latin typeface="Verdana" charset="0"/>
                <a:ea typeface="ＭＳ Ｐゴシック" charset="0"/>
              </a:defRPr>
            </a:lvl9pPr>
          </a:lstStyle>
          <a:p>
            <a:pPr>
              <a:defRPr/>
            </a:pPr>
            <a:r>
              <a:rPr lang="en-US" sz="1800">
                <a:latin typeface="Times New Roman" charset="0"/>
                <a:cs typeface="+mn-cs"/>
              </a:rPr>
              <a:t>Một mạch lật đơn giản</a:t>
            </a:r>
          </a:p>
        </p:txBody>
      </p:sp>
      <p:sp>
        <p:nvSpPr>
          <p:cNvPr id="37896" name="Text Box 38"/>
          <p:cNvSpPr txBox="1">
            <a:spLocks noChangeArrowheads="1"/>
          </p:cNvSpPr>
          <p:nvPr/>
        </p:nvSpPr>
        <p:spPr bwMode="auto">
          <a:xfrm>
            <a:off x="4859338" y="5445125"/>
            <a:ext cx="25590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800">
                <a:solidFill>
                  <a:schemeClr val="tx1"/>
                </a:solidFill>
                <a:latin typeface="Verdana" charset="0"/>
                <a:ea typeface="ＭＳ Ｐゴシック" charset="0"/>
              </a:defRPr>
            </a:lvl1pPr>
            <a:lvl2pPr>
              <a:defRPr sz="2400">
                <a:solidFill>
                  <a:schemeClr val="tx1"/>
                </a:solidFill>
                <a:latin typeface="Verdana" charset="0"/>
                <a:ea typeface="ＭＳ Ｐゴシック" charset="0"/>
              </a:defRPr>
            </a:lvl2pPr>
            <a:lvl3pPr>
              <a:defRPr sz="2000">
                <a:solidFill>
                  <a:schemeClr val="tx1"/>
                </a:solidFill>
                <a:latin typeface="Verdana" charset="0"/>
                <a:ea typeface="ＭＳ Ｐゴシック" charset="0"/>
              </a:defRPr>
            </a:lvl3pPr>
            <a:lvl4pPr>
              <a:defRPr>
                <a:solidFill>
                  <a:schemeClr val="tx1"/>
                </a:solidFill>
                <a:latin typeface="Verdana" charset="0"/>
                <a:ea typeface="ＭＳ Ｐゴシック" charset="0"/>
              </a:defRPr>
            </a:lvl4pPr>
            <a:lvl5pPr>
              <a:defRPr>
                <a:solidFill>
                  <a:schemeClr val="tx1"/>
                </a:solidFill>
                <a:latin typeface="Verdana" charset="0"/>
                <a:ea typeface="ＭＳ Ｐゴシック" charset="0"/>
              </a:defRPr>
            </a:lvl5pPr>
            <a:lvl6pPr eaLnBrk="0" hangingPunct="0">
              <a:buFont typeface="Wingdings" charset="0"/>
              <a:defRPr>
                <a:solidFill>
                  <a:schemeClr val="tx1"/>
                </a:solidFill>
                <a:latin typeface="Verdana" charset="0"/>
                <a:ea typeface="ＭＳ Ｐゴシック" charset="0"/>
              </a:defRPr>
            </a:lvl6pPr>
            <a:lvl7pPr eaLnBrk="0" hangingPunct="0">
              <a:buFont typeface="Wingdings" charset="0"/>
              <a:defRPr>
                <a:solidFill>
                  <a:schemeClr val="tx1"/>
                </a:solidFill>
                <a:latin typeface="Verdana" charset="0"/>
                <a:ea typeface="ＭＳ Ｐゴシック" charset="0"/>
              </a:defRPr>
            </a:lvl7pPr>
            <a:lvl8pPr eaLnBrk="0" hangingPunct="0">
              <a:buFont typeface="Wingdings" charset="0"/>
              <a:defRPr>
                <a:solidFill>
                  <a:schemeClr val="tx1"/>
                </a:solidFill>
                <a:latin typeface="Verdana" charset="0"/>
                <a:ea typeface="ＭＳ Ｐゴシック" charset="0"/>
              </a:defRPr>
            </a:lvl8pPr>
            <a:lvl9pPr eaLnBrk="0" hangingPunct="0">
              <a:buFont typeface="Wingdings" charset="0"/>
              <a:defRPr>
                <a:solidFill>
                  <a:schemeClr val="tx1"/>
                </a:solidFill>
                <a:latin typeface="Verdana" charset="0"/>
                <a:ea typeface="ＭＳ Ｐゴシック" charset="0"/>
              </a:defRPr>
            </a:lvl9pPr>
          </a:lstStyle>
          <a:p>
            <a:pPr>
              <a:defRPr/>
            </a:pPr>
            <a:r>
              <a:rPr lang="en-US" sz="1800">
                <a:latin typeface="Times New Roman" charset="0"/>
                <a:cs typeface="+mn-cs"/>
              </a:rPr>
              <a:t>Một ô nhớ SRAM loại 6T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1486F3C-EE42-5E46-8E63-8276013FF0F1}" type="slidenum">
              <a:rPr lang="en-US" sz="1000"/>
              <a:pPr/>
              <a:t>18</a:t>
            </a:fld>
            <a:endParaRPr lang="en-US" sz="1000"/>
          </a:p>
        </p:txBody>
      </p:sp>
      <p:sp>
        <p:nvSpPr>
          <p:cNvPr id="50178"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đặc điểm của SRAM</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SRAM sử dụng mạch lật trigơ lưỡng ổn (bistable latching circuit) để lưu 1 bit thông tin</a:t>
            </a:r>
          </a:p>
          <a:p>
            <a:pPr eaLnBrk="1" hangingPunct="1"/>
            <a:r>
              <a:rPr lang="en-US">
                <a:latin typeface="Times New Roman" charset="0"/>
                <a:cs typeface="Times New Roman" charset="0"/>
              </a:rPr>
              <a:t>Mỗi mạch lật lưu 1 bit thường sử dụng 6, 8, 10 transistor (gọi là mạch 6T, 8T, 10T)</a:t>
            </a:r>
          </a:p>
          <a:p>
            <a:pPr eaLnBrk="1" hangingPunct="1"/>
            <a:r>
              <a:rPr lang="en-US">
                <a:latin typeface="Times New Roman" charset="0"/>
                <a:cs typeface="Times New Roman" charset="0"/>
              </a:rPr>
              <a:t>SRAM thường có tốc độ truy cập nhanh vì:</a:t>
            </a:r>
          </a:p>
          <a:p>
            <a:pPr lvl="1" eaLnBrk="1" hangingPunct="1"/>
            <a:r>
              <a:rPr lang="en-US">
                <a:latin typeface="Times New Roman" charset="0"/>
                <a:cs typeface="Times New Roman" charset="0"/>
              </a:rPr>
              <a:t>Các bit có cấu trúc đối xứng</a:t>
            </a:r>
          </a:p>
          <a:p>
            <a:pPr lvl="1" eaLnBrk="1" hangingPunct="1"/>
            <a:r>
              <a:rPr lang="en-US">
                <a:latin typeface="Times New Roman" charset="0"/>
                <a:cs typeface="Times New Roman" charset="0"/>
              </a:rPr>
              <a:t>Các mạch nhớ SRAM chấp nhận tất cả các chân địa chỉ tại một thời điểm (không dồn kênh)</a:t>
            </a:r>
          </a:p>
          <a:p>
            <a:pPr eaLnBrk="1" hangingPunct="1"/>
            <a:r>
              <a:rPr lang="en-US">
                <a:latin typeface="Times New Roman" charset="0"/>
                <a:cs typeface="Times New Roman" charset="0"/>
              </a:rPr>
              <a:t>SRAM đắt vì:</a:t>
            </a:r>
          </a:p>
          <a:p>
            <a:pPr lvl="1" eaLnBrk="1" hangingPunct="1"/>
            <a:r>
              <a:rPr lang="en-US">
                <a:latin typeface="Times New Roman" charset="0"/>
                <a:cs typeface="Times New Roman" charset="0"/>
              </a:rPr>
              <a:t>Nó sử dụng nhiều transistor cho một bit hơn DRAM</a:t>
            </a:r>
          </a:p>
          <a:p>
            <a:pPr lvl="1" eaLnBrk="1" hangingPunct="1"/>
            <a:r>
              <a:rPr lang="en-US">
                <a:latin typeface="Times New Roman" charset="0"/>
                <a:cs typeface="Times New Roman" charset="0"/>
              </a:rPr>
              <a:t>Vì cấu trúc bên trong phức tạp hơn, mật độ của SRAM thấp hơn DRAM</a:t>
            </a:r>
          </a:p>
          <a:p>
            <a:pPr eaLnBrk="1" hangingPunct="1">
              <a:buFont typeface="Wingdings" charset="0"/>
              <a:buNone/>
            </a:pPr>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5" end="15"/>
                                            </p:txEl>
                                          </p:spTgt>
                                        </p:tgtEl>
                                        <p:attrNameLst>
                                          <p:attrName>style.visibility</p:attrName>
                                        </p:attrNameLst>
                                      </p:cBhvr>
                                      <p:to>
                                        <p:strVal val="visible"/>
                                      </p:to>
                                    </p:set>
                                    <p:animEffect transition="in" filter="checkerboard(across)">
                                      <p:cBhvr>
                                        <p:cTn id="7" dur="500"/>
                                        <p:tgtEl>
                                          <p:spTgt spid="21507">
                                            <p:txEl>
                                              <p:pRg st="15" end="1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7" dur="500"/>
                                        <p:tgtEl>
                                          <p:spTgt spid="2150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42" dur="500"/>
                                        <p:tgtEl>
                                          <p:spTgt spid="2150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4C84281-B757-F149-8984-9A628EFE6D78}" type="slidenum">
              <a:rPr lang="en-US" sz="1000"/>
              <a:pPr/>
              <a:t>19</a:t>
            </a:fld>
            <a:endParaRPr lang="en-US" sz="1000"/>
          </a:p>
        </p:txBody>
      </p:sp>
      <p:sp>
        <p:nvSpPr>
          <p:cNvPr id="52226"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Cấu tạo DRAM</a:t>
            </a:r>
          </a:p>
        </p:txBody>
      </p:sp>
      <p:sp>
        <p:nvSpPr>
          <p:cNvPr id="2" name="Rectangle 3"/>
          <p:cNvSpPr>
            <a:spLocks noGrp="1" noChangeArrowheads="1"/>
          </p:cNvSpPr>
          <p:nvPr>
            <p:ph type="body" idx="1"/>
          </p:nvPr>
        </p:nvSpPr>
        <p:spPr>
          <a:xfrm>
            <a:off x="611188" y="1428750"/>
            <a:ext cx="8389937" cy="4929188"/>
          </a:xfrm>
        </p:spPr>
        <p:txBody>
          <a:bodyPr/>
          <a:lstStyle/>
          <a:p>
            <a:pPr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52228" name="Group 42"/>
          <p:cNvGrpSpPr>
            <a:grpSpLocks/>
          </p:cNvGrpSpPr>
          <p:nvPr/>
        </p:nvGrpSpPr>
        <p:grpSpPr bwMode="auto">
          <a:xfrm>
            <a:off x="1692275" y="2205038"/>
            <a:ext cx="2592388" cy="3103562"/>
            <a:chOff x="1202" y="1434"/>
            <a:chExt cx="1633" cy="1955"/>
          </a:xfrm>
        </p:grpSpPr>
        <p:grpSp>
          <p:nvGrpSpPr>
            <p:cNvPr id="52230" name="Group 38"/>
            <p:cNvGrpSpPr>
              <a:grpSpLocks/>
            </p:cNvGrpSpPr>
            <p:nvPr/>
          </p:nvGrpSpPr>
          <p:grpSpPr bwMode="auto">
            <a:xfrm>
              <a:off x="1429" y="1434"/>
              <a:ext cx="614" cy="1435"/>
              <a:chOff x="1292" y="1291"/>
              <a:chExt cx="614" cy="1435"/>
            </a:xfrm>
          </p:grpSpPr>
          <p:sp>
            <p:nvSpPr>
              <p:cNvPr id="52234" name="Line 7"/>
              <p:cNvSpPr>
                <a:spLocks noChangeShapeType="1"/>
              </p:cNvSpPr>
              <p:nvPr/>
            </p:nvSpPr>
            <p:spPr bwMode="auto">
              <a:xfrm>
                <a:off x="1671" y="1633"/>
                <a:ext cx="0" cy="313"/>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35" name="Line 9"/>
              <p:cNvSpPr>
                <a:spLocks noChangeShapeType="1"/>
              </p:cNvSpPr>
              <p:nvPr/>
            </p:nvSpPr>
            <p:spPr bwMode="auto">
              <a:xfrm>
                <a:off x="1721" y="1669"/>
                <a:ext cx="0" cy="24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36" name="Line 11"/>
              <p:cNvSpPr>
                <a:spLocks noChangeShapeType="1"/>
              </p:cNvSpPr>
              <p:nvPr/>
            </p:nvSpPr>
            <p:spPr bwMode="auto">
              <a:xfrm>
                <a:off x="1721" y="1775"/>
                <a:ext cx="18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37" name="Line 15"/>
              <p:cNvSpPr>
                <a:spLocks noChangeShapeType="1"/>
              </p:cNvSpPr>
              <p:nvPr/>
            </p:nvSpPr>
            <p:spPr bwMode="auto">
              <a:xfrm>
                <a:off x="1486" y="1875"/>
                <a:ext cx="18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38" name="Line 16"/>
              <p:cNvSpPr>
                <a:spLocks noChangeShapeType="1"/>
              </p:cNvSpPr>
              <p:nvPr/>
            </p:nvSpPr>
            <p:spPr bwMode="auto">
              <a:xfrm>
                <a:off x="1479" y="1690"/>
                <a:ext cx="18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39" name="Line 18"/>
              <p:cNvSpPr>
                <a:spLocks noChangeShapeType="1"/>
              </p:cNvSpPr>
              <p:nvPr/>
            </p:nvSpPr>
            <p:spPr bwMode="auto">
              <a:xfrm>
                <a:off x="1479" y="1875"/>
                <a:ext cx="0" cy="4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40" name="Line 20"/>
              <p:cNvSpPr>
                <a:spLocks noChangeShapeType="1"/>
              </p:cNvSpPr>
              <p:nvPr/>
            </p:nvSpPr>
            <p:spPr bwMode="auto">
              <a:xfrm>
                <a:off x="1487" y="2407"/>
                <a:ext cx="0" cy="24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41" name="Line 21"/>
              <p:cNvSpPr>
                <a:spLocks noChangeShapeType="1"/>
              </p:cNvSpPr>
              <p:nvPr/>
            </p:nvSpPr>
            <p:spPr bwMode="auto">
              <a:xfrm>
                <a:off x="1373" y="2663"/>
                <a:ext cx="24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42" name="Line 22"/>
              <p:cNvSpPr>
                <a:spLocks noChangeShapeType="1"/>
              </p:cNvSpPr>
              <p:nvPr/>
            </p:nvSpPr>
            <p:spPr bwMode="auto">
              <a:xfrm>
                <a:off x="1408" y="2692"/>
                <a:ext cx="17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43" name="Line 23"/>
              <p:cNvSpPr>
                <a:spLocks noChangeShapeType="1"/>
              </p:cNvSpPr>
              <p:nvPr/>
            </p:nvSpPr>
            <p:spPr bwMode="auto">
              <a:xfrm>
                <a:off x="1452" y="2726"/>
                <a:ext cx="1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44" name="Line 25"/>
              <p:cNvSpPr>
                <a:spLocks noChangeShapeType="1"/>
              </p:cNvSpPr>
              <p:nvPr/>
            </p:nvSpPr>
            <p:spPr bwMode="auto">
              <a:xfrm>
                <a:off x="1472" y="1291"/>
                <a:ext cx="0" cy="39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45" name="Line 36"/>
              <p:cNvSpPr>
                <a:spLocks noChangeShapeType="1"/>
              </p:cNvSpPr>
              <p:nvPr/>
            </p:nvSpPr>
            <p:spPr bwMode="auto">
              <a:xfrm>
                <a:off x="1292" y="2296"/>
                <a:ext cx="393"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52246" name="Line 37"/>
              <p:cNvSpPr>
                <a:spLocks noChangeShapeType="1"/>
              </p:cNvSpPr>
              <p:nvPr/>
            </p:nvSpPr>
            <p:spPr bwMode="auto">
              <a:xfrm>
                <a:off x="1292" y="2389"/>
                <a:ext cx="393"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
          <p:nvSpPr>
            <p:cNvPr id="52231" name="Text Box 39"/>
            <p:cNvSpPr txBox="1">
              <a:spLocks noChangeArrowheads="1"/>
            </p:cNvSpPr>
            <p:nvPr/>
          </p:nvSpPr>
          <p:spPr bwMode="auto">
            <a:xfrm>
              <a:off x="1973" y="2387"/>
              <a:ext cx="8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a:t>Capacitor</a:t>
              </a:r>
            </a:p>
          </p:txBody>
        </p:sp>
        <p:sp>
          <p:nvSpPr>
            <p:cNvPr id="52232" name="Text Box 40"/>
            <p:cNvSpPr txBox="1">
              <a:spLocks noChangeArrowheads="1"/>
            </p:cNvSpPr>
            <p:nvPr/>
          </p:nvSpPr>
          <p:spPr bwMode="auto">
            <a:xfrm>
              <a:off x="1746" y="1480"/>
              <a:ext cx="8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a:t>Transistor</a:t>
              </a:r>
            </a:p>
          </p:txBody>
        </p:sp>
        <p:sp>
          <p:nvSpPr>
            <p:cNvPr id="52233" name="Text Box 41"/>
            <p:cNvSpPr txBox="1">
              <a:spLocks noChangeArrowheads="1"/>
            </p:cNvSpPr>
            <p:nvPr/>
          </p:nvSpPr>
          <p:spPr bwMode="auto">
            <a:xfrm>
              <a:off x="1202" y="3158"/>
              <a:ext cx="127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a:t>Một bit DRAM</a:t>
              </a:r>
            </a:p>
          </p:txBody>
        </p:sp>
      </p:grpSp>
      <p:pic>
        <p:nvPicPr>
          <p:cNvPr id="52229" name="Picture 5" descr="File:Square array of mosfet cells read.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484313"/>
            <a:ext cx="3221038" cy="4751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checkerboard(across)">
                                      <p:cBhvr>
                                        <p:cTn id="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BFB578C-B290-654A-9813-4B943AEA72B4}" type="slidenum">
              <a:rPr lang="en-US" sz="1000"/>
              <a:pPr/>
              <a:t>2</a:t>
            </a:fld>
            <a:endParaRPr lang="en-US" sz="1000"/>
          </a:p>
        </p:txBody>
      </p:sp>
      <p:sp>
        <p:nvSpPr>
          <p:cNvPr id="17410" name="Rectangle 2"/>
          <p:cNvSpPr>
            <a:spLocks noGrp="1" noChangeArrowheads="1"/>
          </p:cNvSpPr>
          <p:nvPr>
            <p:ph type="title"/>
          </p:nvPr>
        </p:nvSpPr>
        <p:spPr/>
        <p:txBody>
          <a:bodyPr/>
          <a:lstStyle/>
          <a:p>
            <a:pPr eaLnBrk="1" hangingPunct="1"/>
            <a:r>
              <a:rPr lang="en-US">
                <a:latin typeface="Times New Roman" charset="0"/>
                <a:cs typeface="Times New Roman" charset="0"/>
              </a:rPr>
              <a:t>Chương 4: Nội dung chính</a:t>
            </a:r>
          </a:p>
        </p:txBody>
      </p:sp>
      <p:sp>
        <p:nvSpPr>
          <p:cNvPr id="21507" name="Rectangle 3"/>
          <p:cNvSpPr>
            <a:spLocks noGrp="1" noChangeArrowheads="1"/>
          </p:cNvSpPr>
          <p:nvPr>
            <p:ph type="body" idx="1"/>
          </p:nvPr>
        </p:nvSpPr>
        <p:spPr>
          <a:xfrm>
            <a:off x="611188" y="1600200"/>
            <a:ext cx="8075612" cy="4530725"/>
          </a:xfrm>
        </p:spPr>
        <p:txBody>
          <a:bodyPr/>
          <a:lstStyle/>
          <a:p>
            <a:pPr marL="533400" indent="-533400" eaLnBrk="1" hangingPunct="1">
              <a:buFont typeface="Wingdings" charset="0"/>
              <a:buAutoNum type="arabicPeriod"/>
            </a:pPr>
            <a:r>
              <a:rPr lang="en-US">
                <a:latin typeface="Times New Roman" charset="0"/>
                <a:cs typeface="Times New Roman" charset="0"/>
              </a:rPr>
              <a:t>Giới thiệu về bộ nhớ trong và mô hình phân cấp bộ nhớ</a:t>
            </a:r>
          </a:p>
          <a:p>
            <a:pPr marL="533400" indent="-533400" eaLnBrk="1" hangingPunct="1">
              <a:buFont typeface="Wingdings" charset="0"/>
              <a:buAutoNum type="arabicPeriod"/>
            </a:pPr>
            <a:r>
              <a:rPr lang="en-US">
                <a:latin typeface="Times New Roman" charset="0"/>
                <a:cs typeface="Times New Roman" charset="0"/>
              </a:rPr>
              <a:t>Phân loại bộ nhớ và tổ chức mạch nhớ</a:t>
            </a:r>
          </a:p>
          <a:p>
            <a:pPr marL="533400" indent="-533400" eaLnBrk="1" hangingPunct="1">
              <a:buFont typeface="Wingdings" charset="0"/>
              <a:buAutoNum type="arabicPeriod"/>
            </a:pPr>
            <a:r>
              <a:rPr lang="en-US">
                <a:latin typeface="Times New Roman" charset="0"/>
                <a:cs typeface="Times New Roman" charset="0"/>
              </a:rPr>
              <a:t>ROM</a:t>
            </a:r>
          </a:p>
          <a:p>
            <a:pPr marL="533400" indent="-533400" eaLnBrk="1" hangingPunct="1">
              <a:buFont typeface="Wingdings" charset="0"/>
              <a:buAutoNum type="arabicPeriod"/>
            </a:pPr>
            <a:r>
              <a:rPr lang="en-US">
                <a:latin typeface="Times New Roman" charset="0"/>
                <a:cs typeface="Times New Roman" charset="0"/>
              </a:rPr>
              <a:t>RAM</a:t>
            </a:r>
          </a:p>
          <a:p>
            <a:pPr marL="533400" indent="-533400" eaLnBrk="1" hangingPunct="1">
              <a:buFont typeface="Wingdings" charset="0"/>
              <a:buAutoNum type="arabicPeriod"/>
            </a:pPr>
            <a:r>
              <a:rPr lang="en-US">
                <a:latin typeface="Times New Roman" charset="0"/>
                <a:cs typeface="Times New Roman" charset="0"/>
              </a:rPr>
              <a:t>Bộ nhớ cache</a:t>
            </a:r>
          </a:p>
          <a:p>
            <a:pPr marL="533400" indent="-533400" eaLnBrk="1" hangingPunct="1">
              <a:buFont typeface="Wingdings" charset="0"/>
              <a:buNone/>
            </a:pPr>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9A097F5-9B54-974D-A018-F863541B90E6}" type="slidenum">
              <a:rPr lang="en-US" sz="1000"/>
              <a:pPr/>
              <a:t>20</a:t>
            </a:fld>
            <a:endParaRPr lang="en-US" sz="1000"/>
          </a:p>
        </p:txBody>
      </p:sp>
      <p:sp>
        <p:nvSpPr>
          <p:cNvPr id="54274"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đặc điểm của DRAM</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Bit của DRAM dựa trên 1 tụ điện và 1 transistor. </a:t>
            </a:r>
          </a:p>
          <a:p>
            <a:pPr lvl="1" eaLnBrk="1" hangingPunct="1"/>
            <a:r>
              <a:rPr lang="en-US">
                <a:latin typeface="Times New Roman" charset="0"/>
                <a:cs typeface="Times New Roman" charset="0"/>
              </a:rPr>
              <a:t>2 mức tích điện của tụ sẽ biểu diễn 2 mức logic: </a:t>
            </a:r>
          </a:p>
          <a:p>
            <a:pPr lvl="2" eaLnBrk="1" hangingPunct="1"/>
            <a:r>
              <a:rPr lang="en-US">
                <a:latin typeface="Times New Roman" charset="0"/>
                <a:cs typeface="Times New Roman" charset="0"/>
              </a:rPr>
              <a:t>Không tích điện: mức 0 </a:t>
            </a:r>
          </a:p>
          <a:p>
            <a:pPr lvl="2" eaLnBrk="1" hangingPunct="1"/>
            <a:r>
              <a:rPr lang="en-US">
                <a:latin typeface="Times New Roman" charset="0"/>
                <a:cs typeface="Times New Roman" charset="0"/>
              </a:rPr>
              <a:t>Tích đầy điện: mức 1</a:t>
            </a:r>
          </a:p>
          <a:p>
            <a:pPr eaLnBrk="1" hangingPunct="1"/>
            <a:r>
              <a:rPr lang="en-US">
                <a:latin typeface="Times New Roman" charset="0"/>
                <a:cs typeface="Times New Roman" charset="0"/>
              </a:rPr>
              <a:t>Do tụ thường tự phóng điện, điện tích trong tụ điện có xu hướng bị tổn hao </a:t>
            </a:r>
          </a:p>
          <a:p>
            <a:pPr lvl="1" eaLnBrk="1" hangingPunct="1"/>
            <a:r>
              <a:rPr lang="en-US">
                <a:latin typeface="Times New Roman" charset="0"/>
                <a:cs typeface="Times New Roman" charset="0"/>
              </a:rPr>
              <a:t>Cần nạp lại thông tin trong tụ thường xuyên để tránh mất thông tin</a:t>
            </a:r>
          </a:p>
          <a:p>
            <a:pPr lvl="1" eaLnBrk="1" hangingPunct="1"/>
            <a:r>
              <a:rPr lang="en-US">
                <a:latin typeface="Times New Roman" charset="0"/>
                <a:cs typeface="Times New Roman" charset="0"/>
              </a:rPr>
              <a:t>Việc nạp lại thông tin cho tụ là quá trình làm tươi (refresh), phải theo định kỳ</a:t>
            </a:r>
          </a:p>
          <a:p>
            <a:pPr lvl="2" eaLnBrk="1" hangingPunct="1">
              <a:buFont typeface="Wingdings" charset="0"/>
              <a:buNone/>
            </a:pPr>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3" end="13"/>
                                            </p:txEl>
                                          </p:spTgt>
                                        </p:tgtEl>
                                        <p:attrNameLst>
                                          <p:attrName>style.visibility</p:attrName>
                                        </p:attrNameLst>
                                      </p:cBhvr>
                                      <p:to>
                                        <p:strVal val="visible"/>
                                      </p:to>
                                    </p:set>
                                    <p:animEffect transition="in" filter="checkerboard(across)">
                                      <p:cBhvr>
                                        <p:cTn id="7" dur="500"/>
                                        <p:tgtEl>
                                          <p:spTgt spid="21507">
                                            <p:txEl>
                                              <p:pRg st="13" end="1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7" dur="500"/>
                                        <p:tgtEl>
                                          <p:spTgt spid="2150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42"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txBox="1">
            <a:spLocks noGrp="1"/>
          </p:cNvSpPr>
          <p:nvPr/>
        </p:nvSpPr>
        <p:spPr bwMode="auto">
          <a:xfrm>
            <a:off x="6553200" y="62484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6594F332-4E20-004A-B785-D0FAEFBEAAAB}" type="slidenum">
              <a:rPr lang="en-US" sz="1000"/>
              <a:pPr algn="r" eaLnBrk="1" hangingPunct="1"/>
              <a:t>21</a:t>
            </a:fld>
            <a:endParaRPr lang="en-US" sz="1000"/>
          </a:p>
        </p:txBody>
      </p:sp>
      <p:sp>
        <p:nvSpPr>
          <p:cNvPr id="56322" name="Rectangle 2"/>
          <p:cNvSpPr>
            <a:spLocks noGrp="1" noChangeArrowheads="1"/>
          </p:cNvSpPr>
          <p:nvPr>
            <p:ph type="title" idx="4294967295"/>
          </p:nvPr>
        </p:nvSpPr>
        <p:spPr>
          <a:xfrm>
            <a:off x="285750" y="71438"/>
            <a:ext cx="8858250" cy="1139825"/>
          </a:xfrm>
        </p:spPr>
        <p:txBody>
          <a:bodyPr/>
          <a:lstStyle/>
          <a:p>
            <a:pPr eaLnBrk="1" hangingPunct="1"/>
            <a:r>
              <a:rPr lang="en-US" sz="4000">
                <a:latin typeface="Times New Roman" charset="0"/>
                <a:cs typeface="Times New Roman" charset="0"/>
              </a:rPr>
              <a:t>Các đặc điểm của DRAM</a:t>
            </a:r>
          </a:p>
        </p:txBody>
      </p:sp>
      <p:sp>
        <p:nvSpPr>
          <p:cNvPr id="21507" name="Rectangle 3"/>
          <p:cNvSpPr>
            <a:spLocks noGrp="1" noChangeArrowheads="1"/>
          </p:cNvSpPr>
          <p:nvPr>
            <p:ph type="body" idx="4294967295"/>
          </p:nvPr>
        </p:nvSpPr>
        <p:spPr>
          <a:xfrm>
            <a:off x="611188" y="1428750"/>
            <a:ext cx="8389937" cy="4929188"/>
          </a:xfrm>
        </p:spPr>
        <p:txBody>
          <a:bodyPr/>
          <a:lstStyle/>
          <a:p>
            <a:pPr eaLnBrk="1" hangingPunct="1"/>
            <a:r>
              <a:rPr lang="en-US">
                <a:latin typeface="Times New Roman" charset="0"/>
                <a:cs typeface="Times New Roman" charset="0"/>
              </a:rPr>
              <a:t>Các bit nhớ của DRAM thường được sắp xếp thành ma trận:</a:t>
            </a:r>
          </a:p>
          <a:p>
            <a:pPr lvl="1" eaLnBrk="1" hangingPunct="1"/>
            <a:r>
              <a:rPr lang="en-US" sz="2000">
                <a:latin typeface="Times New Roman" charset="0"/>
                <a:cs typeface="Times New Roman" charset="0"/>
              </a:rPr>
              <a:t>Một tụ + một transitor -&gt; một bit</a:t>
            </a:r>
          </a:p>
          <a:p>
            <a:pPr lvl="1" eaLnBrk="1" hangingPunct="1"/>
            <a:r>
              <a:rPr lang="en-US" sz="2000">
                <a:latin typeface="Times New Roman" charset="0"/>
                <a:cs typeface="Times New Roman" charset="0"/>
              </a:rPr>
              <a:t>Các bit được tập hợp thành các cột và dòng</a:t>
            </a:r>
          </a:p>
          <a:p>
            <a:pPr eaLnBrk="1" hangingPunct="1"/>
            <a:r>
              <a:rPr lang="en-US">
                <a:latin typeface="Times New Roman" charset="0"/>
                <a:cs typeface="Times New Roman" charset="0"/>
              </a:rPr>
              <a:t>DRAM chậm hơn SRAM vì:</a:t>
            </a:r>
          </a:p>
          <a:p>
            <a:pPr lvl="1" eaLnBrk="1" hangingPunct="1"/>
            <a:r>
              <a:rPr lang="en-US" sz="2000">
                <a:latin typeface="Times New Roman" charset="0"/>
                <a:cs typeface="Times New Roman" charset="0"/>
              </a:rPr>
              <a:t>Cần làm tươi định kỳ </a:t>
            </a:r>
          </a:p>
          <a:p>
            <a:pPr lvl="1" eaLnBrk="1" hangingPunct="1"/>
            <a:r>
              <a:rPr lang="en-US" sz="2000">
                <a:latin typeface="Times New Roman" charset="0"/>
                <a:cs typeface="Times New Roman" charset="0"/>
              </a:rPr>
              <a:t>Quá trình nạp điện tụ mất thời gian</a:t>
            </a:r>
          </a:p>
          <a:p>
            <a:pPr lvl="1" eaLnBrk="1" hangingPunct="1"/>
            <a:r>
              <a:rPr lang="en-US" sz="2000">
                <a:latin typeface="Times New Roman" charset="0"/>
                <a:cs typeface="Times New Roman" charset="0"/>
              </a:rPr>
              <a:t>Các mạch DRAM thường dùng kỹ thuật dồn kênh (địa chỉ cột/ hàng) để tiết kiệm đường địa chỉ</a:t>
            </a:r>
          </a:p>
          <a:p>
            <a:pPr eaLnBrk="1" hangingPunct="1"/>
            <a:r>
              <a:rPr lang="en-US">
                <a:latin typeface="Times New Roman" charset="0"/>
                <a:cs typeface="Times New Roman" charset="0"/>
              </a:rPr>
              <a:t>DRAM rẻ hơn SRAM vì:</a:t>
            </a:r>
          </a:p>
          <a:p>
            <a:pPr lvl="1" eaLnBrk="1" hangingPunct="1"/>
            <a:r>
              <a:rPr lang="en-US">
                <a:latin typeface="Times New Roman" charset="0"/>
                <a:cs typeface="Times New Roman" charset="0"/>
              </a:rPr>
              <a:t>Cấu trúc đơn giản, sử dụng ít transistor </a:t>
            </a:r>
          </a:p>
          <a:p>
            <a:pPr lvl="1" eaLnBrk="1" hangingPunct="1"/>
            <a:r>
              <a:rPr lang="en-US">
                <a:latin typeface="Times New Roman" charset="0"/>
                <a:cs typeface="Times New Roman" charset="0"/>
              </a:rPr>
              <a:t>Mật độ cấy cao hơn </a:t>
            </a:r>
          </a:p>
          <a:p>
            <a:pPr eaLnBrk="1" hangingPunct="1"/>
            <a:endParaRPr lang="en-US">
              <a:latin typeface="Times New Roman" charset="0"/>
              <a:cs typeface="Times New Roman" charset="0"/>
            </a:endParaRPr>
          </a:p>
          <a:p>
            <a:pPr eaLnBrk="1" hangingPunct="1">
              <a:buFont typeface="Wingdings" charset="0"/>
              <a:buNone/>
            </a:pPr>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8" end="18"/>
                                            </p:txEl>
                                          </p:spTgt>
                                        </p:tgtEl>
                                        <p:attrNameLst>
                                          <p:attrName>style.visibility</p:attrName>
                                        </p:attrNameLst>
                                      </p:cBhvr>
                                      <p:to>
                                        <p:strVal val="visible"/>
                                      </p:to>
                                    </p:set>
                                    <p:animEffect transition="in" filter="checkerboard(across)">
                                      <p:cBhvr>
                                        <p:cTn id="7" dur="500"/>
                                        <p:tgtEl>
                                          <p:spTgt spid="21507">
                                            <p:txEl>
                                              <p:pRg st="18" end="1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12" dur="500"/>
                                        <p:tgtEl>
                                          <p:spTgt spid="2150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17" dur="500"/>
                                        <p:tgtEl>
                                          <p:spTgt spid="215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22" dur="500"/>
                                        <p:tgtEl>
                                          <p:spTgt spid="2150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27" dur="500"/>
                                        <p:tgtEl>
                                          <p:spTgt spid="2150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32" dur="500"/>
                                        <p:tgtEl>
                                          <p:spTgt spid="2150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37" dur="500"/>
                                        <p:tgtEl>
                                          <p:spTgt spid="2150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42" dur="500"/>
                                        <p:tgtEl>
                                          <p:spTgt spid="2150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7" dur="500"/>
                                        <p:tgtEl>
                                          <p:spTgt spid="21507">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52" dur="500"/>
                                        <p:tgtEl>
                                          <p:spTgt spid="21507">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21507">
                                            <p:txEl>
                                              <p:pRg st="9" end="9"/>
                                            </p:txEl>
                                          </p:spTgt>
                                        </p:tgtEl>
                                        <p:attrNameLst>
                                          <p:attrName>style.visibility</p:attrName>
                                        </p:attrNameLst>
                                      </p:cBhvr>
                                      <p:to>
                                        <p:strVal val="visible"/>
                                      </p:to>
                                    </p:set>
                                    <p:animEffect transition="in" filter="checkerboard(across)">
                                      <p:cBhvr>
                                        <p:cTn id="57" dur="500"/>
                                        <p:tgtEl>
                                          <p:spTgt spid="21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51E4A36-697A-8C45-9E0D-9F7ACD89AB47}" type="slidenum">
              <a:rPr lang="en-US" sz="1000"/>
              <a:pPr/>
              <a:t>22</a:t>
            </a:fld>
            <a:endParaRPr lang="en-US" sz="1000"/>
          </a:p>
        </p:txBody>
      </p:sp>
      <p:sp>
        <p:nvSpPr>
          <p:cNvPr id="58370"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loại DRAM</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dirty="0">
                <a:latin typeface="Times New Roman" charset="0"/>
                <a:cs typeface="Times New Roman" charset="0"/>
              </a:rPr>
              <a:t>SDRAM: Synchronous DRAM</a:t>
            </a:r>
          </a:p>
          <a:p>
            <a:pPr eaLnBrk="1" hangingPunct="1"/>
            <a:r>
              <a:rPr lang="en-US" dirty="0">
                <a:latin typeface="Times New Roman" charset="0"/>
                <a:cs typeface="Times New Roman" charset="0"/>
              </a:rPr>
              <a:t>SRD SDRAM: (Single Data Rate SDRAM) </a:t>
            </a:r>
            <a:r>
              <a:rPr lang="en-US" dirty="0" err="1">
                <a:latin typeface="Times New Roman" charset="0"/>
                <a:cs typeface="Times New Roman" charset="0"/>
              </a:rPr>
              <a:t>chấp</a:t>
            </a:r>
            <a:r>
              <a:rPr lang="en-US" dirty="0">
                <a:latin typeface="Times New Roman" charset="0"/>
                <a:cs typeface="Times New Roman" charset="0"/>
              </a:rPr>
              <a:t> </a:t>
            </a:r>
            <a:r>
              <a:rPr lang="en-US" dirty="0" err="1">
                <a:latin typeface="Times New Roman" charset="0"/>
                <a:cs typeface="Times New Roman" charset="0"/>
              </a:rPr>
              <a:t>nhận</a:t>
            </a:r>
            <a:r>
              <a:rPr lang="en-US" dirty="0">
                <a:latin typeface="Times New Roman" charset="0"/>
                <a:cs typeface="Times New Roman" charset="0"/>
              </a:rPr>
              <a:t> 1 </a:t>
            </a:r>
            <a:r>
              <a:rPr lang="en-US" dirty="0" err="1">
                <a:latin typeface="Times New Roman" charset="0"/>
                <a:cs typeface="Times New Roman" charset="0"/>
              </a:rPr>
              <a:t>thao</a:t>
            </a:r>
            <a:r>
              <a:rPr lang="en-US" dirty="0">
                <a:latin typeface="Times New Roman" charset="0"/>
                <a:cs typeface="Times New Roman" charset="0"/>
              </a:rPr>
              <a:t> </a:t>
            </a:r>
            <a:r>
              <a:rPr lang="en-US" dirty="0" err="1">
                <a:latin typeface="Times New Roman" charset="0"/>
                <a:cs typeface="Times New Roman" charset="0"/>
              </a:rPr>
              <a:t>tác</a:t>
            </a:r>
            <a:r>
              <a:rPr lang="en-US" dirty="0">
                <a:latin typeface="Times New Roman" charset="0"/>
                <a:cs typeface="Times New Roman" charset="0"/>
              </a:rPr>
              <a:t> </a:t>
            </a:r>
            <a:r>
              <a:rPr lang="en-US" dirty="0" err="1">
                <a:latin typeface="Times New Roman" charset="0"/>
                <a:cs typeface="Times New Roman" charset="0"/>
              </a:rPr>
              <a:t>đọc</a:t>
            </a:r>
            <a:r>
              <a:rPr lang="en-US" dirty="0">
                <a:latin typeface="Times New Roman" charset="0"/>
                <a:cs typeface="Times New Roman" charset="0"/>
              </a:rPr>
              <a:t>/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và</a:t>
            </a:r>
            <a:r>
              <a:rPr lang="en-US" dirty="0">
                <a:latin typeface="Times New Roman" charset="0"/>
                <a:cs typeface="Times New Roman" charset="0"/>
              </a:rPr>
              <a:t> </a:t>
            </a:r>
            <a:r>
              <a:rPr lang="en-US" dirty="0" err="1">
                <a:latin typeface="Times New Roman" charset="0"/>
                <a:cs typeface="Times New Roman" charset="0"/>
              </a:rPr>
              <a:t>chuyển</a:t>
            </a:r>
            <a:r>
              <a:rPr lang="en-US" dirty="0">
                <a:latin typeface="Times New Roman" charset="0"/>
                <a:cs typeface="Times New Roman" charset="0"/>
              </a:rPr>
              <a:t> 1 </a:t>
            </a:r>
            <a:r>
              <a:rPr lang="en-US" dirty="0" err="1">
                <a:latin typeface="Times New Roman" charset="0"/>
                <a:cs typeface="Times New Roman" charset="0"/>
              </a:rPr>
              <a:t>từ</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1 </a:t>
            </a:r>
            <a:r>
              <a:rPr lang="en-US" dirty="0" err="1">
                <a:latin typeface="Times New Roman" charset="0"/>
                <a:cs typeface="Times New Roman" charset="0"/>
              </a:rPr>
              <a:t>chu</a:t>
            </a:r>
            <a:r>
              <a:rPr lang="en-US" dirty="0">
                <a:latin typeface="Times New Roman" charset="0"/>
                <a:cs typeface="Times New Roman" charset="0"/>
              </a:rPr>
              <a:t> </a:t>
            </a:r>
            <a:r>
              <a:rPr lang="en-US" dirty="0" err="1">
                <a:latin typeface="Times New Roman" charset="0"/>
                <a:cs typeface="Times New Roman" charset="0"/>
              </a:rPr>
              <a:t>kỳ</a:t>
            </a:r>
            <a:r>
              <a:rPr lang="en-US" dirty="0">
                <a:latin typeface="Times New Roman" charset="0"/>
                <a:cs typeface="Times New Roman" charset="0"/>
              </a:rPr>
              <a:t> </a:t>
            </a:r>
            <a:r>
              <a:rPr lang="en-US" dirty="0" err="1">
                <a:latin typeface="Times New Roman" charset="0"/>
                <a:cs typeface="Times New Roman" charset="0"/>
              </a:rPr>
              <a:t>đồng</a:t>
            </a:r>
            <a:r>
              <a:rPr lang="en-US" dirty="0">
                <a:latin typeface="Times New Roman" charset="0"/>
                <a:cs typeface="Times New Roman" charset="0"/>
              </a:rPr>
              <a:t> </a:t>
            </a:r>
            <a:r>
              <a:rPr lang="en-US" dirty="0" err="1">
                <a:latin typeface="Times New Roman" charset="0"/>
                <a:cs typeface="Times New Roman" charset="0"/>
              </a:rPr>
              <a:t>hồ</a:t>
            </a:r>
            <a:r>
              <a:rPr lang="en-US" dirty="0">
                <a:latin typeface="Times New Roman" charset="0"/>
                <a:cs typeface="Times New Roman" charset="0"/>
              </a:rPr>
              <a:t>; </a:t>
            </a:r>
            <a:r>
              <a:rPr lang="en-US" dirty="0" err="1">
                <a:latin typeface="Times New Roman" charset="0"/>
                <a:cs typeface="Times New Roman" charset="0"/>
              </a:rPr>
              <a:t>tốc</a:t>
            </a:r>
            <a:r>
              <a:rPr lang="en-US" dirty="0">
                <a:latin typeface="Times New Roman" charset="0"/>
                <a:cs typeface="Times New Roman" charset="0"/>
              </a:rPr>
              <a:t> </a:t>
            </a:r>
            <a:r>
              <a:rPr lang="en-US" dirty="0" err="1">
                <a:latin typeface="Times New Roman" charset="0"/>
                <a:cs typeface="Times New Roman" charset="0"/>
              </a:rPr>
              <a:t>độ</a:t>
            </a:r>
            <a:r>
              <a:rPr lang="en-US" dirty="0">
                <a:latin typeface="Times New Roman" charset="0"/>
                <a:cs typeface="Times New Roman" charset="0"/>
              </a:rPr>
              <a:t> 100MHz, 133MHz</a:t>
            </a:r>
          </a:p>
          <a:p>
            <a:pPr eaLnBrk="1" hangingPunct="1"/>
            <a:r>
              <a:rPr lang="en-US" dirty="0">
                <a:latin typeface="Times New Roman" charset="0"/>
                <a:cs typeface="Times New Roman" charset="0"/>
              </a:rPr>
              <a:t>DDR SDRAM:  Double Data Rate SDRAM</a:t>
            </a:r>
          </a:p>
          <a:p>
            <a:pPr lvl="1"/>
            <a:r>
              <a:rPr lang="en-US" dirty="0">
                <a:latin typeface="Times New Roman" charset="0"/>
                <a:cs typeface="Times New Roman" charset="0"/>
              </a:rPr>
              <a:t>DDR1 SDRAM: DDR 266, 333, 400: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khả</a:t>
            </a:r>
            <a:r>
              <a:rPr lang="en-US" dirty="0">
                <a:latin typeface="Times New Roman" charset="0"/>
                <a:cs typeface="Times New Roman" charset="0"/>
              </a:rPr>
              <a:t> </a:t>
            </a:r>
            <a:r>
              <a:rPr lang="en-US" dirty="0" err="1">
                <a:latin typeface="Times New Roman" charset="0"/>
                <a:cs typeface="Times New Roman" charset="0"/>
              </a:rPr>
              <a:t>năng</a:t>
            </a:r>
            <a:r>
              <a:rPr lang="en-US" dirty="0">
                <a:latin typeface="Times New Roman" charset="0"/>
                <a:cs typeface="Times New Roman" charset="0"/>
              </a:rPr>
              <a:t> </a:t>
            </a:r>
            <a:r>
              <a:rPr lang="en-US" dirty="0" err="1">
                <a:latin typeface="Times New Roman" charset="0"/>
                <a:cs typeface="Times New Roman" charset="0"/>
              </a:rPr>
              <a:t>chuyển</a:t>
            </a:r>
            <a:r>
              <a:rPr lang="en-US" dirty="0">
                <a:latin typeface="Times New Roman" charset="0"/>
                <a:cs typeface="Times New Roman" charset="0"/>
              </a:rPr>
              <a:t> 2 </a:t>
            </a:r>
            <a:r>
              <a:rPr lang="en-US" dirty="0" err="1">
                <a:latin typeface="Times New Roman" charset="0"/>
                <a:cs typeface="Times New Roman" charset="0"/>
              </a:rPr>
              <a:t>từ</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1 </a:t>
            </a:r>
            <a:r>
              <a:rPr lang="en-US" dirty="0" err="1">
                <a:latin typeface="Times New Roman" charset="0"/>
                <a:cs typeface="Times New Roman" charset="0"/>
              </a:rPr>
              <a:t>chu</a:t>
            </a:r>
            <a:r>
              <a:rPr lang="en-US" dirty="0">
                <a:latin typeface="Times New Roman" charset="0"/>
                <a:cs typeface="Times New Roman" charset="0"/>
              </a:rPr>
              <a:t> </a:t>
            </a:r>
            <a:r>
              <a:rPr lang="en-US" dirty="0" err="1">
                <a:latin typeface="Times New Roman" charset="0"/>
                <a:cs typeface="Times New Roman" charset="0"/>
              </a:rPr>
              <a:t>kỳ</a:t>
            </a:r>
            <a:endParaRPr lang="en-US" dirty="0">
              <a:latin typeface="Times New Roman" charset="0"/>
              <a:cs typeface="Times New Roman" charset="0"/>
            </a:endParaRPr>
          </a:p>
          <a:p>
            <a:pPr lvl="1"/>
            <a:r>
              <a:rPr lang="en-US" dirty="0">
                <a:latin typeface="Times New Roman" charset="0"/>
                <a:cs typeface="Times New Roman" charset="0"/>
              </a:rPr>
              <a:t>DDR2 SDRAM: DDR2 400, 533, 800: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khả</a:t>
            </a:r>
            <a:r>
              <a:rPr lang="en-US" dirty="0">
                <a:latin typeface="Times New Roman" charset="0"/>
                <a:cs typeface="Times New Roman" charset="0"/>
              </a:rPr>
              <a:t> </a:t>
            </a:r>
            <a:r>
              <a:rPr lang="en-US" dirty="0" err="1">
                <a:latin typeface="Times New Roman" charset="0"/>
                <a:cs typeface="Times New Roman" charset="0"/>
              </a:rPr>
              <a:t>năng</a:t>
            </a:r>
            <a:r>
              <a:rPr lang="en-US" dirty="0">
                <a:latin typeface="Times New Roman" charset="0"/>
                <a:cs typeface="Times New Roman" charset="0"/>
              </a:rPr>
              <a:t> </a:t>
            </a:r>
            <a:r>
              <a:rPr lang="en-US" dirty="0" err="1">
                <a:latin typeface="Times New Roman" charset="0"/>
                <a:cs typeface="Times New Roman" charset="0"/>
              </a:rPr>
              <a:t>chuyển</a:t>
            </a:r>
            <a:r>
              <a:rPr lang="en-US" dirty="0">
                <a:latin typeface="Times New Roman" charset="0"/>
                <a:cs typeface="Times New Roman" charset="0"/>
              </a:rPr>
              <a:t> 4 </a:t>
            </a:r>
            <a:r>
              <a:rPr lang="en-US" dirty="0" err="1">
                <a:latin typeface="Times New Roman" charset="0"/>
                <a:cs typeface="Times New Roman" charset="0"/>
              </a:rPr>
              <a:t>từ</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1 </a:t>
            </a:r>
            <a:r>
              <a:rPr lang="en-US" dirty="0" err="1">
                <a:latin typeface="Times New Roman" charset="0"/>
                <a:cs typeface="Times New Roman" charset="0"/>
              </a:rPr>
              <a:t>chu</a:t>
            </a:r>
            <a:r>
              <a:rPr lang="en-US" dirty="0">
                <a:latin typeface="Times New Roman" charset="0"/>
                <a:cs typeface="Times New Roman" charset="0"/>
              </a:rPr>
              <a:t> </a:t>
            </a:r>
            <a:r>
              <a:rPr lang="en-US" dirty="0" err="1">
                <a:latin typeface="Times New Roman" charset="0"/>
                <a:cs typeface="Times New Roman" charset="0"/>
              </a:rPr>
              <a:t>kỳ</a:t>
            </a:r>
            <a:endParaRPr lang="en-US" dirty="0">
              <a:latin typeface="Times New Roman" charset="0"/>
              <a:cs typeface="Times New Roman" charset="0"/>
            </a:endParaRPr>
          </a:p>
          <a:p>
            <a:pPr lvl="1"/>
            <a:r>
              <a:rPr lang="en-US" dirty="0">
                <a:latin typeface="Times New Roman" charset="0"/>
                <a:cs typeface="Times New Roman" charset="0"/>
              </a:rPr>
              <a:t>DDR3 SDRAM: DDR3 800, 1066, 1333, 1600: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khả</a:t>
            </a:r>
            <a:r>
              <a:rPr lang="en-US" dirty="0">
                <a:latin typeface="Times New Roman" charset="0"/>
                <a:cs typeface="Times New Roman" charset="0"/>
              </a:rPr>
              <a:t> </a:t>
            </a:r>
            <a:r>
              <a:rPr lang="en-US" dirty="0" err="1">
                <a:latin typeface="Times New Roman" charset="0"/>
                <a:cs typeface="Times New Roman" charset="0"/>
              </a:rPr>
              <a:t>năng</a:t>
            </a:r>
            <a:r>
              <a:rPr lang="en-US" dirty="0">
                <a:latin typeface="Times New Roman" charset="0"/>
                <a:cs typeface="Times New Roman" charset="0"/>
              </a:rPr>
              <a:t> </a:t>
            </a:r>
            <a:r>
              <a:rPr lang="en-US" dirty="0" err="1">
                <a:latin typeface="Times New Roman" charset="0"/>
                <a:cs typeface="Times New Roman" charset="0"/>
              </a:rPr>
              <a:t>chuyển</a:t>
            </a:r>
            <a:r>
              <a:rPr lang="en-US" dirty="0">
                <a:latin typeface="Times New Roman" charset="0"/>
                <a:cs typeface="Times New Roman" charset="0"/>
              </a:rPr>
              <a:t> 8 </a:t>
            </a:r>
            <a:r>
              <a:rPr lang="en-US" dirty="0" err="1">
                <a:latin typeface="Times New Roman" charset="0"/>
                <a:cs typeface="Times New Roman" charset="0"/>
              </a:rPr>
              <a:t>từ</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1 </a:t>
            </a:r>
            <a:r>
              <a:rPr lang="en-US" dirty="0" err="1">
                <a:latin typeface="Times New Roman" charset="0"/>
                <a:cs typeface="Times New Roman" charset="0"/>
              </a:rPr>
              <a:t>chu</a:t>
            </a:r>
            <a:r>
              <a:rPr lang="en-US" dirty="0">
                <a:latin typeface="Times New Roman" charset="0"/>
                <a:cs typeface="Times New Roman" charset="0"/>
              </a:rPr>
              <a:t> </a:t>
            </a:r>
            <a:r>
              <a:rPr lang="en-US" dirty="0" err="1">
                <a:latin typeface="Times New Roman" charset="0"/>
                <a:cs typeface="Times New Roman" charset="0"/>
              </a:rPr>
              <a:t>kỳ</a:t>
            </a:r>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buFont typeface="Wingdings" charset="0"/>
              <a:buNone/>
            </a:pPr>
            <a:endParaRPr lang="en-US" dirty="0">
              <a:latin typeface="Times New Roman" charset="0"/>
              <a:cs typeface="Times New Roman" charset="0"/>
            </a:endParaRPr>
          </a:p>
          <a:p>
            <a:pPr lvl="2" eaLnBrk="1" hangingPunct="1"/>
            <a:endParaRPr lang="en-US" dirty="0">
              <a:latin typeface="Times New Roman" charset="0"/>
              <a:cs typeface="Times New Roman" charset="0"/>
            </a:endParaRPr>
          </a:p>
          <a:p>
            <a:pPr lvl="1" eaLnBrk="1" hangingPunct="1">
              <a:buFont typeface="Symbol" charset="0"/>
              <a:buChar char="Þ"/>
            </a:pPr>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1" eaLnBrk="1" hangingPunct="1">
              <a:buFont typeface="Wingdings" charset="0"/>
              <a:buNone/>
            </a:pPr>
            <a:endParaRPr lang="en-US" dirty="0">
              <a:latin typeface="Times New Roman" charset="0"/>
              <a:cs typeface="Times New Roman" charset="0"/>
            </a:endParaRPr>
          </a:p>
          <a:p>
            <a:pPr lvl="1">
              <a:lnSpc>
                <a:spcPct val="90000"/>
              </a:lnSpc>
              <a:buFont typeface="Wingdings" charset="0"/>
              <a:buNone/>
            </a:pPr>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2" eaLnBrk="1" hangingPunct="1">
              <a:buFont typeface="Wingdings" charset="0"/>
              <a:buNone/>
            </a:pPr>
            <a:br>
              <a:rPr lang="en-US" dirty="0">
                <a:latin typeface="Times New Roman" charset="0"/>
                <a:cs typeface="Times New Roman" charset="0"/>
              </a:rPr>
            </a:br>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2"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sz="2400" dirty="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4" end="14"/>
                                            </p:txEl>
                                          </p:spTgt>
                                        </p:tgtEl>
                                        <p:attrNameLst>
                                          <p:attrName>style.visibility</p:attrName>
                                        </p:attrNameLst>
                                      </p:cBhvr>
                                      <p:to>
                                        <p:strVal val="visible"/>
                                      </p:to>
                                    </p:set>
                                    <p:animEffect transition="in" filter="checkerboard(across)">
                                      <p:cBhvr>
                                        <p:cTn id="7" dur="500"/>
                                        <p:tgtEl>
                                          <p:spTgt spid="21507">
                                            <p:txEl>
                                              <p:pRg st="14" end="1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27" dur="500"/>
                                        <p:tgtEl>
                                          <p:spTgt spid="21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32" dur="500"/>
                                        <p:tgtEl>
                                          <p:spTgt spid="2150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7"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12A22B9-5789-6644-9AEF-E9156BB8F0B3}" type="slidenum">
              <a:rPr lang="en-US" sz="1000"/>
              <a:pPr/>
              <a:t>23</a:t>
            </a:fld>
            <a:endParaRPr lang="en-US" sz="1000"/>
          </a:p>
        </p:txBody>
      </p:sp>
      <p:sp>
        <p:nvSpPr>
          <p:cNvPr id="60418" name="Rectangle 2"/>
          <p:cNvSpPr>
            <a:spLocks noGrp="1" noChangeArrowheads="1"/>
          </p:cNvSpPr>
          <p:nvPr>
            <p:ph type="title"/>
          </p:nvPr>
        </p:nvSpPr>
        <p:spPr/>
        <p:txBody>
          <a:bodyPr/>
          <a:lstStyle/>
          <a:p>
            <a:pPr eaLnBrk="1" hangingPunct="1"/>
            <a:r>
              <a:rPr lang="en-US">
                <a:latin typeface="Times New Roman" charset="0"/>
                <a:cs typeface="Times New Roman" charset="0"/>
              </a:rPr>
              <a:t>5. Bộ nhớ cache</a:t>
            </a:r>
          </a:p>
        </p:txBody>
      </p:sp>
      <p:sp>
        <p:nvSpPr>
          <p:cNvPr id="21507" name="Rectangle 3"/>
          <p:cNvSpPr>
            <a:spLocks noGrp="1" noChangeArrowheads="1"/>
          </p:cNvSpPr>
          <p:nvPr>
            <p:ph type="body" idx="1"/>
          </p:nvPr>
        </p:nvSpPr>
        <p:spPr>
          <a:xfrm>
            <a:off x="611188" y="1428750"/>
            <a:ext cx="8075612" cy="4530725"/>
          </a:xfrm>
        </p:spPr>
        <p:txBody>
          <a:bodyPr/>
          <a:lstStyle/>
          <a:p>
            <a:pPr eaLnBrk="1" hangingPunct="1"/>
            <a:r>
              <a:rPr lang="en-US">
                <a:latin typeface="Times New Roman" charset="0"/>
                <a:cs typeface="Times New Roman" charset="0"/>
              </a:rPr>
              <a:t>Cache là gì?</a:t>
            </a:r>
          </a:p>
          <a:p>
            <a:pPr eaLnBrk="1" hangingPunct="1"/>
            <a:r>
              <a:rPr lang="en-US">
                <a:latin typeface="Times New Roman" charset="0"/>
                <a:cs typeface="Times New Roman" charset="0"/>
              </a:rPr>
              <a:t>Vai trò của cache</a:t>
            </a:r>
          </a:p>
          <a:p>
            <a:pPr eaLnBrk="1" hangingPunct="1"/>
            <a:r>
              <a:rPr lang="en-US">
                <a:latin typeface="Times New Roman" charset="0"/>
                <a:cs typeface="Times New Roman" charset="0"/>
              </a:rPr>
              <a:t>Các nguyên lý cơ bản hoạt động của cache</a:t>
            </a:r>
          </a:p>
          <a:p>
            <a:pPr eaLnBrk="1" hangingPunct="1"/>
            <a:r>
              <a:rPr lang="en-US">
                <a:latin typeface="Times New Roman" charset="0"/>
                <a:cs typeface="Times New Roman" charset="0"/>
              </a:rPr>
              <a:t>Kiến trúc cache</a:t>
            </a:r>
          </a:p>
          <a:p>
            <a:pPr eaLnBrk="1" hangingPunct="1"/>
            <a:r>
              <a:rPr lang="en-US">
                <a:latin typeface="Times New Roman" charset="0"/>
                <a:cs typeface="Times New Roman" charset="0"/>
              </a:rPr>
              <a:t>Tổ chức cache</a:t>
            </a:r>
          </a:p>
          <a:p>
            <a:pPr eaLnBrk="1" hangingPunct="1"/>
            <a:r>
              <a:rPr lang="en-US">
                <a:latin typeface="Times New Roman" charset="0"/>
                <a:cs typeface="Times New Roman" charset="0"/>
              </a:rPr>
              <a:t>Đọc/ ghi trong cache</a:t>
            </a:r>
          </a:p>
          <a:p>
            <a:pPr eaLnBrk="1" hangingPunct="1"/>
            <a:r>
              <a:rPr lang="en-US">
                <a:latin typeface="Times New Roman" charset="0"/>
                <a:cs typeface="Times New Roman" charset="0"/>
              </a:rPr>
              <a:t>Các chính sách thay thế</a:t>
            </a:r>
          </a:p>
          <a:p>
            <a:pPr eaLnBrk="1" hangingPunct="1"/>
            <a:r>
              <a:rPr lang="en-US">
                <a:latin typeface="Times New Roman" charset="0"/>
                <a:cs typeface="Times New Roman" charset="0"/>
              </a:rPr>
              <a:t>Cách thức để nâng cao hiệu năng cache</a:t>
            </a: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DFADF54-16B4-0447-999B-B2BCF96EDBCC}" type="slidenum">
              <a:rPr lang="en-US" sz="1000"/>
              <a:pPr/>
              <a:t>24</a:t>
            </a:fld>
            <a:endParaRPr lang="en-US" sz="1000"/>
          </a:p>
        </p:txBody>
      </p:sp>
      <p:sp>
        <p:nvSpPr>
          <p:cNvPr id="62466" name="Rectangle 2"/>
          <p:cNvSpPr>
            <a:spLocks noGrp="1" noChangeArrowheads="1"/>
          </p:cNvSpPr>
          <p:nvPr>
            <p:ph type="title"/>
          </p:nvPr>
        </p:nvSpPr>
        <p:spPr/>
        <p:txBody>
          <a:bodyPr/>
          <a:lstStyle/>
          <a:p>
            <a:pPr eaLnBrk="1" hangingPunct="1"/>
            <a:r>
              <a:rPr lang="en-US">
                <a:latin typeface="Times New Roman" charset="0"/>
                <a:cs typeface="Times New Roman" charset="0"/>
              </a:rPr>
              <a:t>Cache là gì?</a:t>
            </a:r>
          </a:p>
        </p:txBody>
      </p:sp>
      <p:sp>
        <p:nvSpPr>
          <p:cNvPr id="21507" name="Rectangle 3"/>
          <p:cNvSpPr>
            <a:spLocks noGrp="1" noChangeArrowheads="1"/>
          </p:cNvSpPr>
          <p:nvPr>
            <p:ph type="body" idx="1"/>
          </p:nvPr>
        </p:nvSpPr>
        <p:spPr>
          <a:xfrm>
            <a:off x="611188" y="1428750"/>
            <a:ext cx="8247062" cy="4530725"/>
          </a:xfrm>
        </p:spPr>
        <p:txBody>
          <a:bodyPr/>
          <a:lstStyle/>
          <a:p>
            <a:pPr eaLnBrk="1" hangingPunct="1"/>
            <a:r>
              <a:rPr lang="en-US">
                <a:latin typeface="Times New Roman" charset="0"/>
                <a:cs typeface="Times New Roman" charset="0"/>
              </a:rPr>
              <a:t>Cache là thành phần nhớ trong sơ đồ phân cấp bộ nhớ máy tính. </a:t>
            </a:r>
          </a:p>
          <a:p>
            <a:pPr lvl="1" eaLnBrk="1" hangingPunct="1"/>
            <a:r>
              <a:rPr lang="en-US">
                <a:latin typeface="Times New Roman" charset="0"/>
                <a:cs typeface="Times New Roman" charset="0"/>
              </a:rPr>
              <a:t>Nó hoạt động như thành phần trung gian, trung chuyển dữ liệu từ bộ nhớ chính về CPU và ngược lại</a:t>
            </a:r>
          </a:p>
          <a:p>
            <a:pPr eaLnBrk="1" hangingPunct="1"/>
            <a:r>
              <a:rPr lang="en-US">
                <a:latin typeface="Times New Roman" charset="0"/>
                <a:cs typeface="Times New Roman" charset="0"/>
              </a:rPr>
              <a:t>Vị trí của cache:</a:t>
            </a:r>
          </a:p>
          <a:p>
            <a:pPr lvl="1" eaLnBrk="1" hangingPunct="1"/>
            <a:r>
              <a:rPr lang="en-US">
                <a:latin typeface="Times New Roman" charset="0"/>
                <a:cs typeface="Times New Roman" charset="0"/>
              </a:rPr>
              <a:t>Với các hệ thống cũ, cache thường nằm ngoài CPU </a:t>
            </a:r>
          </a:p>
          <a:p>
            <a:pPr lvl="1" eaLnBrk="1" hangingPunct="1"/>
            <a:r>
              <a:rPr lang="en-US">
                <a:latin typeface="Times New Roman" charset="0"/>
                <a:cs typeface="Times New Roman" charset="0"/>
              </a:rPr>
              <a:t>Với các CPU mới, cache thường được tích hợp vào trong CPU</a:t>
            </a:r>
          </a:p>
          <a:p>
            <a:pPr eaLnBrk="1" hangingPunct="1"/>
            <a:endParaRPr lang="en-US" sz="3200">
              <a:latin typeface="Times New Roman" charset="0"/>
              <a:cs typeface="Times New Roman" charset="0"/>
            </a:endParaRPr>
          </a:p>
          <a:p>
            <a:pPr lvl="1" eaLnBrk="1" hangingPunct="1"/>
            <a:endParaRPr lang="en-US" sz="2800">
              <a:latin typeface="Times New Roman" charset="0"/>
              <a:cs typeface="Times New Roman" charset="0"/>
            </a:endParaRPr>
          </a:p>
          <a:p>
            <a:pPr eaLnBrk="1" hangingPunct="1"/>
            <a:endParaRPr lang="en-US" sz="3200">
              <a:latin typeface="Times New Roman" charset="0"/>
              <a:cs typeface="Times New Roman" charset="0"/>
            </a:endParaRPr>
          </a:p>
          <a:p>
            <a:pPr eaLnBrk="1" hangingPunct="1"/>
            <a:endParaRPr lang="en-US">
              <a:latin typeface="Times New Roman" charset="0"/>
              <a:cs typeface="Times New Roman" charset="0"/>
            </a:endParaRPr>
          </a:p>
        </p:txBody>
      </p:sp>
      <p:grpSp>
        <p:nvGrpSpPr>
          <p:cNvPr id="62468" name="Group 6"/>
          <p:cNvGrpSpPr>
            <a:grpSpLocks/>
          </p:cNvGrpSpPr>
          <p:nvPr/>
        </p:nvGrpSpPr>
        <p:grpSpPr bwMode="auto">
          <a:xfrm>
            <a:off x="1676400" y="5373688"/>
            <a:ext cx="5672138" cy="685800"/>
            <a:chOff x="1440" y="2832"/>
            <a:chExt cx="3573" cy="432"/>
          </a:xfrm>
        </p:grpSpPr>
        <p:sp>
          <p:nvSpPr>
            <p:cNvPr id="52230" name="Text Box 7"/>
            <p:cNvSpPr txBox="1">
              <a:spLocks noChangeArrowheads="1"/>
            </p:cNvSpPr>
            <p:nvPr/>
          </p:nvSpPr>
          <p:spPr bwMode="auto">
            <a:xfrm>
              <a:off x="1440" y="2832"/>
              <a:ext cx="960" cy="4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sz="2800">
                  <a:solidFill>
                    <a:schemeClr val="tx1"/>
                  </a:solidFill>
                  <a:latin typeface="Verdana" charset="0"/>
                  <a:ea typeface="ＭＳ Ｐゴシック" charset="0"/>
                </a:defRPr>
              </a:lvl1pPr>
              <a:lvl2pPr>
                <a:defRPr sz="2400">
                  <a:solidFill>
                    <a:schemeClr val="tx1"/>
                  </a:solidFill>
                  <a:latin typeface="Verdana" charset="0"/>
                  <a:ea typeface="ＭＳ Ｐゴシック" charset="0"/>
                </a:defRPr>
              </a:lvl2pPr>
              <a:lvl3pPr>
                <a:defRPr sz="2000">
                  <a:solidFill>
                    <a:schemeClr val="tx1"/>
                  </a:solidFill>
                  <a:latin typeface="Verdana" charset="0"/>
                  <a:ea typeface="ＭＳ Ｐゴシック" charset="0"/>
                </a:defRPr>
              </a:lvl3pPr>
              <a:lvl4pPr>
                <a:defRPr>
                  <a:solidFill>
                    <a:schemeClr val="tx1"/>
                  </a:solidFill>
                  <a:latin typeface="Verdana" charset="0"/>
                  <a:ea typeface="ＭＳ Ｐゴシック" charset="0"/>
                </a:defRPr>
              </a:lvl4pPr>
              <a:lvl5pPr>
                <a:defRPr>
                  <a:solidFill>
                    <a:schemeClr val="tx1"/>
                  </a:solidFill>
                  <a:latin typeface="Verdana" charset="0"/>
                  <a:ea typeface="ＭＳ Ｐゴシック" charset="0"/>
                </a:defRPr>
              </a:lvl5pPr>
              <a:lvl6pPr eaLnBrk="0" hangingPunct="0">
                <a:buFont typeface="Wingdings" charset="0"/>
                <a:defRPr>
                  <a:solidFill>
                    <a:schemeClr val="tx1"/>
                  </a:solidFill>
                  <a:latin typeface="Verdana" charset="0"/>
                  <a:ea typeface="ＭＳ Ｐゴシック" charset="0"/>
                </a:defRPr>
              </a:lvl6pPr>
              <a:lvl7pPr eaLnBrk="0" hangingPunct="0">
                <a:buFont typeface="Wingdings" charset="0"/>
                <a:defRPr>
                  <a:solidFill>
                    <a:schemeClr val="tx1"/>
                  </a:solidFill>
                  <a:latin typeface="Verdana" charset="0"/>
                  <a:ea typeface="ＭＳ Ｐゴシック" charset="0"/>
                </a:defRPr>
              </a:lvl7pPr>
              <a:lvl8pPr eaLnBrk="0" hangingPunct="0">
                <a:buFont typeface="Wingdings" charset="0"/>
                <a:defRPr>
                  <a:solidFill>
                    <a:schemeClr val="tx1"/>
                  </a:solidFill>
                  <a:latin typeface="Verdana" charset="0"/>
                  <a:ea typeface="ＭＳ Ｐゴシック" charset="0"/>
                </a:defRPr>
              </a:lvl8pPr>
              <a:lvl9pPr eaLnBrk="0" hangingPunct="0">
                <a:buFont typeface="Wingdings" charset="0"/>
                <a:defRPr>
                  <a:solidFill>
                    <a:schemeClr val="tx1"/>
                  </a:solidFill>
                  <a:latin typeface="Verdana" charset="0"/>
                  <a:ea typeface="ＭＳ Ｐゴシック" charset="0"/>
                </a:defRPr>
              </a:lvl9pPr>
            </a:lstStyle>
            <a:p>
              <a:pPr algn="ctr" eaLnBrk="1" hangingPunct="1">
                <a:spcBef>
                  <a:spcPct val="50000"/>
                </a:spcBef>
                <a:defRPr/>
              </a:pPr>
              <a:r>
                <a:rPr lang="en-AU" sz="1800" b="1">
                  <a:latin typeface="Arial" charset="0"/>
                  <a:cs typeface="+mn-cs"/>
                </a:rPr>
                <a:t>CPU</a:t>
              </a:r>
            </a:p>
          </p:txBody>
        </p:sp>
        <p:sp>
          <p:nvSpPr>
            <p:cNvPr id="52231" name="Text Box 8"/>
            <p:cNvSpPr txBox="1">
              <a:spLocks noChangeArrowheads="1"/>
            </p:cNvSpPr>
            <p:nvPr/>
          </p:nvSpPr>
          <p:spPr bwMode="auto">
            <a:xfrm>
              <a:off x="2743" y="2832"/>
              <a:ext cx="960" cy="4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sz="2800">
                  <a:solidFill>
                    <a:schemeClr val="tx1"/>
                  </a:solidFill>
                  <a:latin typeface="Verdana" charset="0"/>
                  <a:ea typeface="ＭＳ Ｐゴシック" charset="0"/>
                </a:defRPr>
              </a:lvl1pPr>
              <a:lvl2pPr>
                <a:defRPr sz="2400">
                  <a:solidFill>
                    <a:schemeClr val="tx1"/>
                  </a:solidFill>
                  <a:latin typeface="Verdana" charset="0"/>
                  <a:ea typeface="ＭＳ Ｐゴシック" charset="0"/>
                </a:defRPr>
              </a:lvl2pPr>
              <a:lvl3pPr>
                <a:defRPr sz="2000">
                  <a:solidFill>
                    <a:schemeClr val="tx1"/>
                  </a:solidFill>
                  <a:latin typeface="Verdana" charset="0"/>
                  <a:ea typeface="ＭＳ Ｐゴシック" charset="0"/>
                </a:defRPr>
              </a:lvl3pPr>
              <a:lvl4pPr>
                <a:defRPr>
                  <a:solidFill>
                    <a:schemeClr val="tx1"/>
                  </a:solidFill>
                  <a:latin typeface="Verdana" charset="0"/>
                  <a:ea typeface="ＭＳ Ｐゴシック" charset="0"/>
                </a:defRPr>
              </a:lvl4pPr>
              <a:lvl5pPr>
                <a:defRPr>
                  <a:solidFill>
                    <a:schemeClr val="tx1"/>
                  </a:solidFill>
                  <a:latin typeface="Verdana" charset="0"/>
                  <a:ea typeface="ＭＳ Ｐゴシック" charset="0"/>
                </a:defRPr>
              </a:lvl5pPr>
              <a:lvl6pPr eaLnBrk="0" hangingPunct="0">
                <a:buFont typeface="Wingdings" charset="0"/>
                <a:defRPr>
                  <a:solidFill>
                    <a:schemeClr val="tx1"/>
                  </a:solidFill>
                  <a:latin typeface="Verdana" charset="0"/>
                  <a:ea typeface="ＭＳ Ｐゴシック" charset="0"/>
                </a:defRPr>
              </a:lvl6pPr>
              <a:lvl7pPr eaLnBrk="0" hangingPunct="0">
                <a:buFont typeface="Wingdings" charset="0"/>
                <a:defRPr>
                  <a:solidFill>
                    <a:schemeClr val="tx1"/>
                  </a:solidFill>
                  <a:latin typeface="Verdana" charset="0"/>
                  <a:ea typeface="ＭＳ Ｐゴシック" charset="0"/>
                </a:defRPr>
              </a:lvl7pPr>
              <a:lvl8pPr eaLnBrk="0" hangingPunct="0">
                <a:buFont typeface="Wingdings" charset="0"/>
                <a:defRPr>
                  <a:solidFill>
                    <a:schemeClr val="tx1"/>
                  </a:solidFill>
                  <a:latin typeface="Verdana" charset="0"/>
                  <a:ea typeface="ＭＳ Ｐゴシック" charset="0"/>
                </a:defRPr>
              </a:lvl8pPr>
              <a:lvl9pPr eaLnBrk="0" hangingPunct="0">
                <a:buFont typeface="Wingdings" charset="0"/>
                <a:defRPr>
                  <a:solidFill>
                    <a:schemeClr val="tx1"/>
                  </a:solidFill>
                  <a:latin typeface="Verdana" charset="0"/>
                  <a:ea typeface="ＭＳ Ｐゴシック" charset="0"/>
                </a:defRPr>
              </a:lvl9pPr>
            </a:lstStyle>
            <a:p>
              <a:pPr algn="ctr" eaLnBrk="1" hangingPunct="1">
                <a:spcBef>
                  <a:spcPct val="50000"/>
                </a:spcBef>
                <a:defRPr/>
              </a:pPr>
              <a:r>
                <a:rPr lang="en-AU" sz="1800" b="1">
                  <a:latin typeface="Arial" charset="0"/>
                  <a:cs typeface="+mn-cs"/>
                </a:rPr>
                <a:t>Cache</a:t>
              </a:r>
            </a:p>
          </p:txBody>
        </p:sp>
        <p:sp>
          <p:nvSpPr>
            <p:cNvPr id="52232" name="Line 9"/>
            <p:cNvSpPr>
              <a:spLocks noChangeShapeType="1"/>
            </p:cNvSpPr>
            <p:nvPr/>
          </p:nvSpPr>
          <p:spPr bwMode="auto">
            <a:xfrm>
              <a:off x="2421" y="3045"/>
              <a:ext cx="315" cy="0"/>
            </a:xfrm>
            <a:prstGeom prst="line">
              <a:avLst/>
            </a:prstGeom>
            <a:noFill/>
            <a:ln w="381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2233" name="Text Box 10"/>
            <p:cNvSpPr txBox="1">
              <a:spLocks noChangeArrowheads="1"/>
            </p:cNvSpPr>
            <p:nvPr/>
          </p:nvSpPr>
          <p:spPr bwMode="auto">
            <a:xfrm>
              <a:off x="4053" y="2832"/>
              <a:ext cx="960" cy="4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sz="2800">
                  <a:solidFill>
                    <a:schemeClr val="tx1"/>
                  </a:solidFill>
                  <a:latin typeface="Verdana" charset="0"/>
                  <a:ea typeface="ＭＳ Ｐゴシック" charset="0"/>
                </a:defRPr>
              </a:lvl1pPr>
              <a:lvl2pPr>
                <a:defRPr sz="2400">
                  <a:solidFill>
                    <a:schemeClr val="tx1"/>
                  </a:solidFill>
                  <a:latin typeface="Verdana" charset="0"/>
                  <a:ea typeface="ＭＳ Ｐゴシック" charset="0"/>
                </a:defRPr>
              </a:lvl2pPr>
              <a:lvl3pPr>
                <a:defRPr sz="2000">
                  <a:solidFill>
                    <a:schemeClr val="tx1"/>
                  </a:solidFill>
                  <a:latin typeface="Verdana" charset="0"/>
                  <a:ea typeface="ＭＳ Ｐゴシック" charset="0"/>
                </a:defRPr>
              </a:lvl3pPr>
              <a:lvl4pPr>
                <a:defRPr>
                  <a:solidFill>
                    <a:schemeClr val="tx1"/>
                  </a:solidFill>
                  <a:latin typeface="Verdana" charset="0"/>
                  <a:ea typeface="ＭＳ Ｐゴシック" charset="0"/>
                </a:defRPr>
              </a:lvl4pPr>
              <a:lvl5pPr>
                <a:defRPr>
                  <a:solidFill>
                    <a:schemeClr val="tx1"/>
                  </a:solidFill>
                  <a:latin typeface="Verdana" charset="0"/>
                  <a:ea typeface="ＭＳ Ｐゴシック" charset="0"/>
                </a:defRPr>
              </a:lvl5pPr>
              <a:lvl6pPr eaLnBrk="0" hangingPunct="0">
                <a:buFont typeface="Wingdings" charset="0"/>
                <a:defRPr>
                  <a:solidFill>
                    <a:schemeClr val="tx1"/>
                  </a:solidFill>
                  <a:latin typeface="Verdana" charset="0"/>
                  <a:ea typeface="ＭＳ Ｐゴシック" charset="0"/>
                </a:defRPr>
              </a:lvl6pPr>
              <a:lvl7pPr eaLnBrk="0" hangingPunct="0">
                <a:buFont typeface="Wingdings" charset="0"/>
                <a:defRPr>
                  <a:solidFill>
                    <a:schemeClr val="tx1"/>
                  </a:solidFill>
                  <a:latin typeface="Verdana" charset="0"/>
                  <a:ea typeface="ＭＳ Ｐゴシック" charset="0"/>
                </a:defRPr>
              </a:lvl7pPr>
              <a:lvl8pPr eaLnBrk="0" hangingPunct="0">
                <a:buFont typeface="Wingdings" charset="0"/>
                <a:defRPr>
                  <a:solidFill>
                    <a:schemeClr val="tx1"/>
                  </a:solidFill>
                  <a:latin typeface="Verdana" charset="0"/>
                  <a:ea typeface="ＭＳ Ｐゴシック" charset="0"/>
                </a:defRPr>
              </a:lvl8pPr>
              <a:lvl9pPr eaLnBrk="0" hangingPunct="0">
                <a:buFont typeface="Wingdings" charset="0"/>
                <a:defRPr>
                  <a:solidFill>
                    <a:schemeClr val="tx1"/>
                  </a:solidFill>
                  <a:latin typeface="Verdana" charset="0"/>
                  <a:ea typeface="ＭＳ Ｐゴシック" charset="0"/>
                </a:defRPr>
              </a:lvl9pPr>
            </a:lstStyle>
            <a:p>
              <a:pPr algn="ctr" eaLnBrk="1" hangingPunct="1">
                <a:spcBef>
                  <a:spcPct val="50000"/>
                </a:spcBef>
                <a:defRPr/>
              </a:pPr>
              <a:r>
                <a:rPr lang="en-AU" sz="1800" b="1">
                  <a:latin typeface="Arial" charset="0"/>
                  <a:cs typeface="+mn-cs"/>
                </a:rPr>
                <a:t>Main memory</a:t>
              </a:r>
            </a:p>
          </p:txBody>
        </p:sp>
        <p:sp>
          <p:nvSpPr>
            <p:cNvPr id="52234" name="Line 11"/>
            <p:cNvSpPr>
              <a:spLocks noChangeShapeType="1"/>
            </p:cNvSpPr>
            <p:nvPr/>
          </p:nvSpPr>
          <p:spPr bwMode="auto">
            <a:xfrm>
              <a:off x="3731" y="3045"/>
              <a:ext cx="315" cy="0"/>
            </a:xfrm>
            <a:prstGeom prst="line">
              <a:avLst/>
            </a:prstGeom>
            <a:noFill/>
            <a:ln w="381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p:cNvSpPr txBox="1">
            <a:spLocks noGrp="1"/>
          </p:cNvSpPr>
          <p:nvPr/>
        </p:nvSpPr>
        <p:spPr bwMode="auto">
          <a:xfrm>
            <a:off x="6553200" y="62484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1E5FC509-BD0B-9946-A158-080A4A477285}" type="slidenum">
              <a:rPr lang="en-US" sz="1000"/>
              <a:pPr algn="r" eaLnBrk="1" hangingPunct="1"/>
              <a:t>25</a:t>
            </a:fld>
            <a:endParaRPr lang="en-US" sz="1000"/>
          </a:p>
        </p:txBody>
      </p:sp>
      <p:sp>
        <p:nvSpPr>
          <p:cNvPr id="64514" name="Rectangle 2"/>
          <p:cNvSpPr>
            <a:spLocks noGrp="1" noChangeArrowheads="1"/>
          </p:cNvSpPr>
          <p:nvPr>
            <p:ph type="title" idx="4294967295"/>
          </p:nvPr>
        </p:nvSpPr>
        <p:spPr/>
        <p:txBody>
          <a:bodyPr/>
          <a:lstStyle/>
          <a:p>
            <a:pPr eaLnBrk="1" hangingPunct="1"/>
            <a:r>
              <a:rPr lang="en-US">
                <a:latin typeface="Times New Roman" charset="0"/>
                <a:cs typeface="Times New Roman" charset="0"/>
              </a:rPr>
              <a:t>Cache là gì?</a:t>
            </a:r>
          </a:p>
        </p:txBody>
      </p:sp>
      <p:sp>
        <p:nvSpPr>
          <p:cNvPr id="21507" name="Rectangle 3"/>
          <p:cNvSpPr>
            <a:spLocks noGrp="1" noChangeArrowheads="1"/>
          </p:cNvSpPr>
          <p:nvPr>
            <p:ph type="body" idx="4294967295"/>
          </p:nvPr>
        </p:nvSpPr>
        <p:spPr>
          <a:xfrm>
            <a:off x="611188" y="1428750"/>
            <a:ext cx="8247062" cy="5024438"/>
          </a:xfrm>
        </p:spPr>
        <p:txBody>
          <a:bodyPr/>
          <a:lstStyle/>
          <a:p>
            <a:pPr eaLnBrk="1" hangingPunct="1">
              <a:lnSpc>
                <a:spcPct val="90000"/>
              </a:lnSpc>
            </a:pPr>
            <a:r>
              <a:rPr lang="en-US">
                <a:latin typeface="Times New Roman" charset="0"/>
                <a:cs typeface="Times New Roman" charset="0"/>
              </a:rPr>
              <a:t>Dung lượng cache thường nhỏ: </a:t>
            </a:r>
          </a:p>
          <a:p>
            <a:pPr lvl="1" eaLnBrk="1" hangingPunct="1">
              <a:lnSpc>
                <a:spcPct val="90000"/>
              </a:lnSpc>
            </a:pPr>
            <a:r>
              <a:rPr lang="en-AU">
                <a:latin typeface="Times New Roman" charset="0"/>
                <a:cs typeface="Times New Roman" charset="0"/>
              </a:rPr>
              <a:t>Với các hệ thống cũ: 16K, 32K,..., 128K</a:t>
            </a:r>
          </a:p>
          <a:p>
            <a:pPr lvl="1" eaLnBrk="1" hangingPunct="1">
              <a:lnSpc>
                <a:spcPct val="90000"/>
              </a:lnSpc>
            </a:pPr>
            <a:r>
              <a:rPr lang="en-AU">
                <a:latin typeface="Times New Roman" charset="0"/>
                <a:cs typeface="Times New Roman" charset="0"/>
              </a:rPr>
              <a:t>Với các hệ thống mới: 256K, 512K, 1MB, 2MB, … </a:t>
            </a:r>
          </a:p>
          <a:p>
            <a:pPr eaLnBrk="1" hangingPunct="1">
              <a:lnSpc>
                <a:spcPct val="90000"/>
              </a:lnSpc>
            </a:pPr>
            <a:r>
              <a:rPr lang="en-US">
                <a:latin typeface="Times New Roman" charset="0"/>
                <a:cs typeface="Times New Roman" charset="0"/>
              </a:rPr>
              <a:t>Tốc độ truy nhập của cache nhanh hơn so với tốc độ bộ nhớ chính</a:t>
            </a:r>
          </a:p>
          <a:p>
            <a:pPr eaLnBrk="1" hangingPunct="1">
              <a:lnSpc>
                <a:spcPct val="90000"/>
              </a:lnSpc>
            </a:pPr>
            <a:r>
              <a:rPr lang="en-US">
                <a:latin typeface="Times New Roman" charset="0"/>
                <a:cs typeface="Times New Roman" charset="0"/>
              </a:rPr>
              <a:t>Giá thành cache (tính trên bit) thường đắt hơn so với bộ nhớ chính</a:t>
            </a:r>
          </a:p>
          <a:p>
            <a:pPr eaLnBrk="1" hangingPunct="1">
              <a:lnSpc>
                <a:spcPct val="90000"/>
              </a:lnSpc>
            </a:pPr>
            <a:r>
              <a:rPr lang="en-US">
                <a:latin typeface="Times New Roman" charset="0"/>
                <a:cs typeface="Times New Roman" charset="0"/>
              </a:rPr>
              <a:t>Với các hệ thống CPU mới, cache thường được chia thành nhiều mức:</a:t>
            </a:r>
          </a:p>
          <a:p>
            <a:pPr lvl="1" eaLnBrk="1" hangingPunct="1">
              <a:lnSpc>
                <a:spcPct val="90000"/>
              </a:lnSpc>
            </a:pPr>
            <a:r>
              <a:rPr lang="en-US">
                <a:latin typeface="Times New Roman" charset="0"/>
                <a:cs typeface="Times New Roman" charset="0"/>
              </a:rPr>
              <a:t>Mức 1: 16 – 32 KB có tốc độ rất cao</a:t>
            </a:r>
          </a:p>
          <a:p>
            <a:pPr lvl="1" eaLnBrk="1" hangingPunct="1">
              <a:lnSpc>
                <a:spcPct val="90000"/>
              </a:lnSpc>
            </a:pPr>
            <a:r>
              <a:rPr lang="en-US">
                <a:latin typeface="Times New Roman" charset="0"/>
                <a:cs typeface="Times New Roman" charset="0"/>
              </a:rPr>
              <a:t>Mức 2: 1 -16MB có tốc độ khá cao</a:t>
            </a:r>
          </a:p>
          <a:p>
            <a:pPr lvl="1" eaLnBrk="1" hangingPunct="1">
              <a:lnSpc>
                <a:spcPct val="90000"/>
              </a:lnSpc>
            </a:pPr>
            <a:endParaRPr lang="en-US">
              <a:latin typeface="Times New Roman" charset="0"/>
              <a:cs typeface="Times New Roman" charset="0"/>
            </a:endParaRPr>
          </a:p>
          <a:p>
            <a:pPr eaLnBrk="1" hangingPunct="1">
              <a:lnSpc>
                <a:spcPct val="90000"/>
              </a:lnSpc>
            </a:pPr>
            <a:endParaRPr lang="en-US" sz="3200">
              <a:latin typeface="Times New Roman" charset="0"/>
              <a:cs typeface="Times New Roman" charset="0"/>
            </a:endParaRPr>
          </a:p>
          <a:p>
            <a:pPr eaLnBrk="1" hangingPunct="1">
              <a:lnSpc>
                <a:spcPct val="90000"/>
              </a:lnSpc>
            </a:pPr>
            <a:endParaRPr lang="en-US">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0873BF6-F372-264A-BE7B-AE7E023C57F3}" type="slidenum">
              <a:rPr lang="en-US" sz="1000"/>
              <a:pPr/>
              <a:t>26</a:t>
            </a:fld>
            <a:endParaRPr lang="en-US" sz="1000"/>
          </a:p>
        </p:txBody>
      </p:sp>
      <p:sp>
        <p:nvSpPr>
          <p:cNvPr id="66562" name="Rectangle 2"/>
          <p:cNvSpPr>
            <a:spLocks noGrp="1" noChangeArrowheads="1"/>
          </p:cNvSpPr>
          <p:nvPr>
            <p:ph type="title"/>
          </p:nvPr>
        </p:nvSpPr>
        <p:spPr/>
        <p:txBody>
          <a:bodyPr/>
          <a:lstStyle/>
          <a:p>
            <a:pPr eaLnBrk="1" hangingPunct="1"/>
            <a:r>
              <a:rPr lang="en-US">
                <a:latin typeface="Times New Roman" charset="0"/>
                <a:cs typeface="Times New Roman" charset="0"/>
              </a:rPr>
              <a:t>Vai trò của Cache</a:t>
            </a:r>
          </a:p>
        </p:txBody>
      </p:sp>
      <p:sp>
        <p:nvSpPr>
          <p:cNvPr id="21507" name="Rectangle 3"/>
          <p:cNvSpPr>
            <a:spLocks noGrp="1" noChangeArrowheads="1"/>
          </p:cNvSpPr>
          <p:nvPr>
            <p:ph type="body" idx="1"/>
          </p:nvPr>
        </p:nvSpPr>
        <p:spPr>
          <a:xfrm>
            <a:off x="611188" y="1428750"/>
            <a:ext cx="8247062" cy="4530725"/>
          </a:xfrm>
        </p:spPr>
        <p:txBody>
          <a:bodyPr/>
          <a:lstStyle/>
          <a:p>
            <a:pPr eaLnBrk="1" hangingPunct="1"/>
            <a:r>
              <a:rPr lang="en-US">
                <a:latin typeface="Times New Roman" charset="0"/>
                <a:cs typeface="Times New Roman" charset="0"/>
              </a:rPr>
              <a:t>Nâng cao hiệu năng hệ thống:</a:t>
            </a:r>
          </a:p>
          <a:p>
            <a:pPr lvl="1" eaLnBrk="1" hangingPunct="1"/>
            <a:r>
              <a:rPr lang="en-US">
                <a:latin typeface="Times New Roman" charset="0"/>
                <a:cs typeface="Times New Roman" charset="0"/>
              </a:rPr>
              <a:t>Dung hòa giữa CPU có tốc độ cao và bộ nhớ chính tốc độ thấp (giảm số lượng truy cập trực tiếp của CPU vào bộ nhớ chính)</a:t>
            </a:r>
          </a:p>
          <a:p>
            <a:pPr lvl="1" eaLnBrk="1" hangingPunct="1"/>
            <a:r>
              <a:rPr lang="en-US">
                <a:latin typeface="Times New Roman" charset="0"/>
                <a:cs typeface="Times New Roman" charset="0"/>
              </a:rPr>
              <a:t>Thời gian trung bình CPU truy cập hệ thống bộ nhớ gần bằng thời gian truy cập cache</a:t>
            </a:r>
          </a:p>
          <a:p>
            <a:pPr eaLnBrk="1" hangingPunct="1"/>
            <a:r>
              <a:rPr lang="en-US">
                <a:latin typeface="Times New Roman" charset="0"/>
                <a:cs typeface="Times New Roman" charset="0"/>
              </a:rPr>
              <a:t>Giảm giá thành sản xuất:</a:t>
            </a:r>
          </a:p>
          <a:p>
            <a:pPr lvl="1" eaLnBrk="1" hangingPunct="1"/>
            <a:r>
              <a:rPr lang="en-US">
                <a:latin typeface="Times New Roman" charset="0"/>
                <a:cs typeface="Times New Roman" charset="0"/>
              </a:rPr>
              <a:t>Nếu 2 hệ thống có cùng hiệu năng thì hệ thống có cache sẽ rẻ hơn</a:t>
            </a:r>
          </a:p>
          <a:p>
            <a:pPr lvl="1" eaLnBrk="1" hangingPunct="1"/>
            <a:r>
              <a:rPr lang="en-US">
                <a:latin typeface="Times New Roman" charset="0"/>
                <a:cs typeface="Times New Roman" charset="0"/>
              </a:rPr>
              <a:t>Nếu 2 hệ thống cùng giá thành, hệ thống có cache sẽ nhanh hơn</a:t>
            </a: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2A91AB6-E33D-CB4A-8511-ADABB2CBA6DB}" type="slidenum">
              <a:rPr lang="en-US" sz="1000"/>
              <a:pPr/>
              <a:t>27</a:t>
            </a:fld>
            <a:endParaRPr lang="en-US" sz="1000"/>
          </a:p>
        </p:txBody>
      </p:sp>
      <p:sp>
        <p:nvSpPr>
          <p:cNvPr id="68610" name="Rectangle 2"/>
          <p:cNvSpPr>
            <a:spLocks noGrp="1" noChangeArrowheads="1"/>
          </p:cNvSpPr>
          <p:nvPr>
            <p:ph type="title"/>
          </p:nvPr>
        </p:nvSpPr>
        <p:spPr/>
        <p:txBody>
          <a:bodyPr/>
          <a:lstStyle/>
          <a:p>
            <a:pPr eaLnBrk="1" hangingPunct="1"/>
            <a:r>
              <a:rPr lang="en-US">
                <a:latin typeface="Times New Roman" charset="0"/>
                <a:cs typeface="Times New Roman" charset="0"/>
              </a:rPr>
              <a:t>Các nguyên lý hoạt động của Cache</a:t>
            </a:r>
          </a:p>
        </p:txBody>
      </p:sp>
      <p:sp>
        <p:nvSpPr>
          <p:cNvPr id="21507" name="Rectangle 3"/>
          <p:cNvSpPr>
            <a:spLocks noGrp="1" noChangeArrowheads="1"/>
          </p:cNvSpPr>
          <p:nvPr>
            <p:ph type="body" idx="1"/>
          </p:nvPr>
        </p:nvSpPr>
        <p:spPr>
          <a:xfrm>
            <a:off x="611188" y="1428750"/>
            <a:ext cx="7993062" cy="4530725"/>
          </a:xfrm>
        </p:spPr>
        <p:txBody>
          <a:bodyPr/>
          <a:lstStyle/>
          <a:p>
            <a:pPr eaLnBrk="1" hangingPunct="1"/>
            <a:r>
              <a:rPr lang="en-US">
                <a:latin typeface="Times New Roman" charset="0"/>
                <a:cs typeface="Times New Roman" charset="0"/>
              </a:rPr>
              <a:t>Cache được coi là bộ nhớ thông minh:</a:t>
            </a:r>
          </a:p>
          <a:p>
            <a:pPr lvl="1" eaLnBrk="1" hangingPunct="1"/>
            <a:r>
              <a:rPr lang="en-US">
                <a:latin typeface="Times New Roman" charset="0"/>
                <a:cs typeface="Times New Roman" charset="0"/>
              </a:rPr>
              <a:t>Cache có khả năng đoán trước yêu cầu về lệnh và dữ liệu của CPU</a:t>
            </a:r>
          </a:p>
          <a:p>
            <a:pPr lvl="1" eaLnBrk="1" hangingPunct="1"/>
            <a:r>
              <a:rPr lang="en-US">
                <a:latin typeface="Times New Roman" charset="0"/>
                <a:cs typeface="Times New Roman" charset="0"/>
              </a:rPr>
              <a:t>Dữ liệu và lệnh cần thiết được chuyển trước từ bộ nhớ chính về cache -&gt; CPU chỉ truy nhập cache -&gt; giảm thời gian truy nhập bộ nhớ</a:t>
            </a:r>
          </a:p>
          <a:p>
            <a:pPr eaLnBrk="1" hangingPunct="1"/>
            <a:r>
              <a:rPr lang="en-US">
                <a:latin typeface="Times New Roman" charset="0"/>
                <a:cs typeface="Times New Roman" charset="0"/>
              </a:rPr>
              <a:t>Cache hoạt động dựa trên 2 nguyên lý cơ bản:</a:t>
            </a:r>
          </a:p>
          <a:p>
            <a:pPr lvl="1" eaLnBrk="1" hangingPunct="1"/>
            <a:r>
              <a:rPr lang="en-US">
                <a:latin typeface="Times New Roman" charset="0"/>
                <a:cs typeface="Times New Roman" charset="0"/>
              </a:rPr>
              <a:t>Nguyên lý cục bộ/ lân cận về không gian (spatial locality)</a:t>
            </a:r>
          </a:p>
          <a:p>
            <a:pPr lvl="1" eaLnBrk="1" hangingPunct="1"/>
            <a:r>
              <a:rPr lang="en-US">
                <a:latin typeface="Times New Roman" charset="0"/>
                <a:cs typeface="Times New Roman" charset="0"/>
              </a:rPr>
              <a:t>Nguyên lý cục bộ/ lân cận về thời gian (temporal locality)</a:t>
            </a: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p:cNvSpPr txBox="1">
            <a:spLocks noGrp="1"/>
          </p:cNvSpPr>
          <p:nvPr/>
        </p:nvSpPr>
        <p:spPr bwMode="auto">
          <a:xfrm>
            <a:off x="6553200" y="62484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F0AD968B-8061-894B-97EF-71D01D75B256}" type="slidenum">
              <a:rPr lang="en-US" sz="1000"/>
              <a:pPr algn="r" eaLnBrk="1" hangingPunct="1"/>
              <a:t>28</a:t>
            </a:fld>
            <a:endParaRPr lang="en-US" sz="1000"/>
          </a:p>
        </p:txBody>
      </p:sp>
      <p:sp>
        <p:nvSpPr>
          <p:cNvPr id="70658" name="Rectangle 2"/>
          <p:cNvSpPr>
            <a:spLocks noGrp="1" noChangeArrowheads="1"/>
          </p:cNvSpPr>
          <p:nvPr>
            <p:ph type="title" idx="4294967295"/>
          </p:nvPr>
        </p:nvSpPr>
        <p:spPr/>
        <p:txBody>
          <a:bodyPr/>
          <a:lstStyle/>
          <a:p>
            <a:pPr eaLnBrk="1" hangingPunct="1"/>
            <a:r>
              <a:rPr lang="en-US">
                <a:latin typeface="Times New Roman" charset="0"/>
                <a:cs typeface="Times New Roman" charset="0"/>
              </a:rPr>
              <a:t>Các nguyên lý hoạt động của Cache</a:t>
            </a:r>
          </a:p>
        </p:txBody>
      </p:sp>
      <p:sp>
        <p:nvSpPr>
          <p:cNvPr id="21507" name="Rectangle 3"/>
          <p:cNvSpPr>
            <a:spLocks noGrp="1" noChangeArrowheads="1"/>
          </p:cNvSpPr>
          <p:nvPr>
            <p:ph type="body" idx="4294967295"/>
          </p:nvPr>
        </p:nvSpPr>
        <p:spPr>
          <a:xfrm>
            <a:off x="611188" y="1428750"/>
            <a:ext cx="6675437" cy="4530725"/>
          </a:xfrm>
        </p:spPr>
        <p:txBody>
          <a:bodyPr/>
          <a:lstStyle/>
          <a:p>
            <a:pPr eaLnBrk="1" hangingPunct="1"/>
            <a:r>
              <a:rPr lang="en-US">
                <a:latin typeface="Times New Roman" charset="0"/>
                <a:cs typeface="Times New Roman" charset="0"/>
              </a:rPr>
              <a:t>Cục bộ (lân cận) về không gian:</a:t>
            </a:r>
          </a:p>
          <a:p>
            <a:pPr lvl="1" eaLnBrk="1" hangingPunct="1"/>
            <a:r>
              <a:rPr lang="en-US">
                <a:latin typeface="Times New Roman" charset="0"/>
                <a:cs typeface="Times New Roman" charset="0"/>
              </a:rPr>
              <a:t>Nếu một vị trí bộ nhớ được truy cập, thì khả năng/ xác suất các vị trí gần đó được truy cập trong thời gian gần tới là cao</a:t>
            </a:r>
          </a:p>
          <a:p>
            <a:pPr lvl="1" eaLnBrk="1" hangingPunct="1"/>
            <a:r>
              <a:rPr lang="en-US">
                <a:latin typeface="Times New Roman" charset="0"/>
                <a:cs typeface="Times New Roman" charset="0"/>
              </a:rPr>
              <a:t>Áp dụng với các mục dữ liệu và các lệnh có thứ tự tuần tự theo chương trình</a:t>
            </a:r>
          </a:p>
          <a:p>
            <a:pPr lvl="1" eaLnBrk="1" hangingPunct="1"/>
            <a:r>
              <a:rPr lang="en-US">
                <a:latin typeface="Times New Roman" charset="0"/>
                <a:cs typeface="Times New Roman" charset="0"/>
              </a:rPr>
              <a:t>Hầu hết các lệnh trong chương trình có thứ tự tuần tự, do đó cache đọc một khối lệnh trong bộ nhớ, mà bao gồm cả các phần tử xung quanh vị trí phần tử hiện tại được truy cập</a:t>
            </a: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2" name="Group 16"/>
          <p:cNvGrpSpPr>
            <a:grpSpLocks/>
          </p:cNvGrpSpPr>
          <p:nvPr/>
        </p:nvGrpSpPr>
        <p:grpSpPr bwMode="auto">
          <a:xfrm>
            <a:off x="7429500" y="2349500"/>
            <a:ext cx="1295400" cy="2543175"/>
            <a:chOff x="4513" y="1884"/>
            <a:chExt cx="816" cy="1602"/>
          </a:xfrm>
        </p:grpSpPr>
        <p:sp>
          <p:nvSpPr>
            <p:cNvPr id="70661" name="Rectangle 11"/>
            <p:cNvSpPr>
              <a:spLocks noChangeArrowheads="1"/>
            </p:cNvSpPr>
            <p:nvPr/>
          </p:nvSpPr>
          <p:spPr bwMode="auto">
            <a:xfrm>
              <a:off x="4513" y="1884"/>
              <a:ext cx="816" cy="3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endParaRPr lang="en-AU"/>
            </a:p>
          </p:txBody>
        </p:sp>
        <p:sp>
          <p:nvSpPr>
            <p:cNvPr id="70662" name="Rectangle 12"/>
            <p:cNvSpPr>
              <a:spLocks noChangeArrowheads="1"/>
            </p:cNvSpPr>
            <p:nvPr/>
          </p:nvSpPr>
          <p:spPr bwMode="auto">
            <a:xfrm>
              <a:off x="4513" y="2206"/>
              <a:ext cx="816" cy="3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sz="1400"/>
                <a:t>Neighbour</a:t>
              </a:r>
              <a:br>
                <a:rPr lang="en-AU" sz="1400"/>
              </a:br>
              <a:r>
                <a:rPr lang="en-AU" sz="1400"/>
                <a:t>cell</a:t>
              </a:r>
            </a:p>
          </p:txBody>
        </p:sp>
        <p:sp>
          <p:nvSpPr>
            <p:cNvPr id="70663" name="Rectangle 13"/>
            <p:cNvSpPr>
              <a:spLocks noChangeArrowheads="1"/>
            </p:cNvSpPr>
            <p:nvPr/>
          </p:nvSpPr>
          <p:spPr bwMode="auto">
            <a:xfrm>
              <a:off x="4513" y="2523"/>
              <a:ext cx="816" cy="318"/>
            </a:xfrm>
            <a:prstGeom prst="rect">
              <a:avLst/>
            </a:prstGeom>
            <a:solidFill>
              <a:srgbClr val="33CCCC"/>
            </a:solidFill>
            <a:ln w="9525">
              <a:solidFill>
                <a:schemeClr val="tx1"/>
              </a:solidFill>
              <a:miter lim="800000"/>
              <a:headEnd/>
              <a:tailEnd/>
            </a:ln>
          </p:spPr>
          <p:txBody>
            <a:bodyPr wrap="none" lIns="90000" tIns="46800" rIns="90000" bIns="46800" anchor="ctr"/>
            <a:lstStyle/>
            <a:p>
              <a:pPr algn="ctr"/>
              <a:r>
                <a:rPr lang="en-AU" sz="1400"/>
                <a:t>Current </a:t>
              </a:r>
              <a:br>
                <a:rPr lang="en-AU" sz="1400"/>
              </a:br>
              <a:r>
                <a:rPr lang="en-AU" sz="1400"/>
                <a:t>cell</a:t>
              </a:r>
            </a:p>
          </p:txBody>
        </p:sp>
        <p:sp>
          <p:nvSpPr>
            <p:cNvPr id="70664" name="Rectangle 14"/>
            <p:cNvSpPr>
              <a:spLocks noChangeArrowheads="1"/>
            </p:cNvSpPr>
            <p:nvPr/>
          </p:nvSpPr>
          <p:spPr bwMode="auto">
            <a:xfrm>
              <a:off x="4513" y="2840"/>
              <a:ext cx="816" cy="3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sz="1400"/>
                <a:t>Neighbour</a:t>
              </a:r>
              <a:br>
                <a:rPr lang="en-AU" sz="1400"/>
              </a:br>
              <a:r>
                <a:rPr lang="en-AU" sz="1400"/>
                <a:t>cell</a:t>
              </a:r>
            </a:p>
          </p:txBody>
        </p:sp>
        <p:sp>
          <p:nvSpPr>
            <p:cNvPr id="70665" name="Rectangle 15"/>
            <p:cNvSpPr>
              <a:spLocks noChangeArrowheads="1"/>
            </p:cNvSpPr>
            <p:nvPr/>
          </p:nvSpPr>
          <p:spPr bwMode="auto">
            <a:xfrm>
              <a:off x="4513" y="3168"/>
              <a:ext cx="816" cy="3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endParaRPr lang="en-AU"/>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44745AC-E89E-F347-BB32-7496C6FCA9CC}" type="slidenum">
              <a:rPr lang="en-US" sz="1000"/>
              <a:pPr/>
              <a:t>29</a:t>
            </a:fld>
            <a:endParaRPr lang="en-US" sz="1000"/>
          </a:p>
        </p:txBody>
      </p:sp>
      <p:sp>
        <p:nvSpPr>
          <p:cNvPr id="72706" name="Rectangle 2"/>
          <p:cNvSpPr>
            <a:spLocks noGrp="1" noChangeArrowheads="1"/>
          </p:cNvSpPr>
          <p:nvPr>
            <p:ph type="title"/>
          </p:nvPr>
        </p:nvSpPr>
        <p:spPr/>
        <p:txBody>
          <a:bodyPr/>
          <a:lstStyle/>
          <a:p>
            <a:pPr eaLnBrk="1" hangingPunct="1"/>
            <a:r>
              <a:rPr lang="en-US">
                <a:latin typeface="Times New Roman" charset="0"/>
                <a:cs typeface="Times New Roman" charset="0"/>
              </a:rPr>
              <a:t>Các nguyên lý cơ bản của Cache</a:t>
            </a:r>
          </a:p>
        </p:txBody>
      </p:sp>
      <p:sp>
        <p:nvSpPr>
          <p:cNvPr id="21507" name="Rectangle 3"/>
          <p:cNvSpPr>
            <a:spLocks noGrp="1" noChangeArrowheads="1"/>
          </p:cNvSpPr>
          <p:nvPr>
            <p:ph type="body" idx="1"/>
          </p:nvPr>
        </p:nvSpPr>
        <p:spPr>
          <a:xfrm>
            <a:off x="611188" y="1428750"/>
            <a:ext cx="6032500" cy="4530725"/>
          </a:xfrm>
        </p:spPr>
        <p:txBody>
          <a:bodyPr/>
          <a:lstStyle/>
          <a:p>
            <a:pPr eaLnBrk="1" hangingPunct="1"/>
            <a:r>
              <a:rPr lang="en-US" dirty="0" err="1">
                <a:latin typeface="Times New Roman" charset="0"/>
                <a:cs typeface="Times New Roman" charset="0"/>
              </a:rPr>
              <a:t>Cục</a:t>
            </a:r>
            <a:r>
              <a:rPr lang="en-US" dirty="0">
                <a:latin typeface="Times New Roman" charset="0"/>
                <a:cs typeface="Times New Roman" charset="0"/>
              </a:rPr>
              <a:t> </a:t>
            </a:r>
            <a:r>
              <a:rPr lang="en-US" dirty="0" err="1">
                <a:latin typeface="Times New Roman" charset="0"/>
                <a:cs typeface="Times New Roman" charset="0"/>
              </a:rPr>
              <a:t>bộ</a:t>
            </a:r>
            <a:r>
              <a:rPr lang="en-US" dirty="0">
                <a:latin typeface="Times New Roman" charset="0"/>
                <a:cs typeface="Times New Roman" charset="0"/>
              </a:rPr>
              <a:t> (</a:t>
            </a:r>
            <a:r>
              <a:rPr lang="en-US" dirty="0" err="1">
                <a:latin typeface="Times New Roman" charset="0"/>
                <a:cs typeface="Times New Roman" charset="0"/>
              </a:rPr>
              <a:t>lân</a:t>
            </a:r>
            <a:r>
              <a:rPr lang="en-US" dirty="0">
                <a:latin typeface="Times New Roman" charset="0"/>
                <a:cs typeface="Times New Roman" charset="0"/>
              </a:rPr>
              <a:t> </a:t>
            </a:r>
            <a:r>
              <a:rPr lang="en-US" dirty="0" err="1">
                <a:latin typeface="Times New Roman" charset="0"/>
                <a:cs typeface="Times New Roman" charset="0"/>
              </a:rPr>
              <a:t>cận</a:t>
            </a:r>
            <a:r>
              <a:rPr lang="en-US" dirty="0">
                <a:latin typeface="Times New Roman" charset="0"/>
                <a:cs typeface="Times New Roman" charset="0"/>
              </a:rPr>
              <a:t>) </a:t>
            </a:r>
            <a:r>
              <a:rPr lang="en-US" dirty="0" err="1">
                <a:latin typeface="Times New Roman" charset="0"/>
                <a:cs typeface="Times New Roman" charset="0"/>
              </a:rPr>
              <a:t>về</a:t>
            </a:r>
            <a:r>
              <a:rPr lang="en-US" dirty="0">
                <a:latin typeface="Times New Roman" charset="0"/>
                <a:cs typeface="Times New Roman" charset="0"/>
              </a:rPr>
              <a:t> </a:t>
            </a:r>
            <a:r>
              <a:rPr lang="en-US" dirty="0" err="1">
                <a:latin typeface="Times New Roman" charset="0"/>
                <a:cs typeface="Times New Roman" charset="0"/>
              </a:rPr>
              <a:t>thời</a:t>
            </a:r>
            <a:r>
              <a:rPr lang="en-US" dirty="0">
                <a:latin typeface="Times New Roman" charset="0"/>
                <a:cs typeface="Times New Roman" charset="0"/>
              </a:rPr>
              <a:t> </a:t>
            </a:r>
            <a:r>
              <a:rPr lang="en-US" dirty="0" err="1">
                <a:latin typeface="Times New Roman" charset="0"/>
                <a:cs typeface="Times New Roman" charset="0"/>
              </a:rPr>
              <a:t>gian</a:t>
            </a:r>
            <a:r>
              <a:rPr lang="en-US" dirty="0">
                <a:latin typeface="Times New Roman" charset="0"/>
                <a:cs typeface="Times New Roman" charset="0"/>
              </a:rPr>
              <a:t>:</a:t>
            </a:r>
          </a:p>
          <a:p>
            <a:pPr lvl="1" eaLnBrk="1" hangingPunct="1"/>
            <a:r>
              <a:rPr lang="en-US" dirty="0" err="1">
                <a:latin typeface="Times New Roman" charset="0"/>
                <a:cs typeface="Times New Roman" charset="0"/>
              </a:rPr>
              <a:t>Nếu</a:t>
            </a:r>
            <a:r>
              <a:rPr lang="en-US" dirty="0">
                <a:latin typeface="Times New Roman" charset="0"/>
                <a:cs typeface="Times New Roman" charset="0"/>
              </a:rPr>
              <a:t> </a:t>
            </a:r>
            <a:r>
              <a:rPr lang="en-US" dirty="0" err="1">
                <a:latin typeface="Times New Roman" charset="0"/>
                <a:cs typeface="Times New Roman" charset="0"/>
              </a:rPr>
              <a:t>một</a:t>
            </a:r>
            <a:r>
              <a:rPr lang="en-US" dirty="0">
                <a:latin typeface="Times New Roman" charset="0"/>
                <a:cs typeface="Times New Roman" charset="0"/>
              </a:rPr>
              <a:t> </a:t>
            </a:r>
            <a:r>
              <a:rPr lang="en-US" dirty="0" err="1">
                <a:latin typeface="Times New Roman" charset="0"/>
                <a:cs typeface="Times New Roman" charset="0"/>
              </a:rPr>
              <a:t>vị</a:t>
            </a:r>
            <a:r>
              <a:rPr lang="en-US" dirty="0">
                <a:latin typeface="Times New Roman" charset="0"/>
                <a:cs typeface="Times New Roman" charset="0"/>
              </a:rPr>
              <a:t> </a:t>
            </a:r>
            <a:r>
              <a:rPr lang="en-US" dirty="0" err="1">
                <a:latin typeface="Times New Roman" charset="0"/>
                <a:cs typeface="Times New Roman" charset="0"/>
              </a:rPr>
              <a:t>trí</a:t>
            </a:r>
            <a:r>
              <a:rPr lang="en-US" dirty="0">
                <a:latin typeface="Times New Roman" charset="0"/>
                <a:cs typeface="Times New Roman" charset="0"/>
              </a:rPr>
              <a:t> </a:t>
            </a:r>
            <a:r>
              <a:rPr lang="en-US" dirty="0" err="1">
                <a:latin typeface="Times New Roman" charset="0"/>
                <a:cs typeface="Times New Roman" charset="0"/>
              </a:rPr>
              <a:t>bộ</a:t>
            </a:r>
            <a:r>
              <a:rPr lang="en-US" dirty="0">
                <a:latin typeface="Times New Roman" charset="0"/>
                <a:cs typeface="Times New Roman" charset="0"/>
              </a:rPr>
              <a:t> </a:t>
            </a:r>
            <a:r>
              <a:rPr lang="en-US" dirty="0" err="1">
                <a:latin typeface="Times New Roman" charset="0"/>
                <a:cs typeface="Times New Roman" charset="0"/>
              </a:rPr>
              <a:t>nhớ</a:t>
            </a:r>
            <a:r>
              <a:rPr lang="en-US" dirty="0">
                <a:latin typeface="Times New Roman" charset="0"/>
                <a:cs typeface="Times New Roman" charset="0"/>
              </a:rPr>
              <a:t> </a:t>
            </a:r>
            <a:r>
              <a:rPr lang="en-US" dirty="0" err="1">
                <a:latin typeface="Times New Roman" charset="0"/>
                <a:cs typeface="Times New Roman" charset="0"/>
              </a:rPr>
              <a:t>được</a:t>
            </a:r>
            <a:r>
              <a:rPr lang="en-US" dirty="0">
                <a:latin typeface="Times New Roman" charset="0"/>
                <a:cs typeface="Times New Roman" charset="0"/>
              </a:rPr>
              <a:t> </a:t>
            </a:r>
            <a:r>
              <a:rPr lang="en-US" dirty="0" err="1">
                <a:latin typeface="Times New Roman" charset="0"/>
                <a:cs typeface="Times New Roman" charset="0"/>
              </a:rPr>
              <a:t>truy</a:t>
            </a:r>
            <a:r>
              <a:rPr lang="en-US" dirty="0">
                <a:latin typeface="Times New Roman" charset="0"/>
                <a:cs typeface="Times New Roman" charset="0"/>
              </a:rPr>
              <a:t> </a:t>
            </a:r>
            <a:r>
              <a:rPr lang="en-US" dirty="0" err="1">
                <a:latin typeface="Times New Roman" charset="0"/>
                <a:cs typeface="Times New Roman" charset="0"/>
              </a:rPr>
              <a:t>cập</a:t>
            </a:r>
            <a:r>
              <a:rPr lang="en-US" dirty="0">
                <a:latin typeface="Times New Roman" charset="0"/>
                <a:cs typeface="Times New Roman" charset="0"/>
              </a:rPr>
              <a:t>, </a:t>
            </a:r>
            <a:r>
              <a:rPr lang="en-US" dirty="0" err="1">
                <a:latin typeface="Times New Roman" charset="0"/>
                <a:cs typeface="Times New Roman" charset="0"/>
              </a:rPr>
              <a:t>thì</a:t>
            </a:r>
            <a:r>
              <a:rPr lang="en-US" dirty="0">
                <a:latin typeface="Times New Roman" charset="0"/>
                <a:cs typeface="Times New Roman" charset="0"/>
              </a:rPr>
              <a:t> </a:t>
            </a:r>
            <a:r>
              <a:rPr lang="en-US" dirty="0" err="1">
                <a:latin typeface="Times New Roman" charset="0"/>
                <a:cs typeface="Times New Roman" charset="0"/>
              </a:rPr>
              <a:t>khả</a:t>
            </a:r>
            <a:r>
              <a:rPr lang="en-US" dirty="0">
                <a:latin typeface="Times New Roman" charset="0"/>
                <a:cs typeface="Times New Roman" charset="0"/>
              </a:rPr>
              <a:t> </a:t>
            </a:r>
            <a:r>
              <a:rPr lang="en-US" dirty="0" err="1">
                <a:latin typeface="Times New Roman" charset="0"/>
                <a:cs typeface="Times New Roman" charset="0"/>
              </a:rPr>
              <a:t>năng</a:t>
            </a:r>
            <a:r>
              <a:rPr lang="en-US" dirty="0">
                <a:latin typeface="Times New Roman" charset="0"/>
                <a:cs typeface="Times New Roman" charset="0"/>
              </a:rPr>
              <a:t> </a:t>
            </a:r>
            <a:r>
              <a:rPr lang="en-US" dirty="0" err="1">
                <a:latin typeface="Times New Roman" charset="0"/>
                <a:cs typeface="Times New Roman" charset="0"/>
              </a:rPr>
              <a:t>nó</a:t>
            </a:r>
            <a:r>
              <a:rPr lang="en-US" dirty="0">
                <a:latin typeface="Times New Roman" charset="0"/>
                <a:cs typeface="Times New Roman" charset="0"/>
              </a:rPr>
              <a:t> </a:t>
            </a:r>
            <a:r>
              <a:rPr lang="en-US" dirty="0" err="1">
                <a:latin typeface="Times New Roman" charset="0"/>
                <a:cs typeface="Times New Roman" charset="0"/>
              </a:rPr>
              <a:t>sẽ</a:t>
            </a:r>
            <a:r>
              <a:rPr lang="en-US" dirty="0">
                <a:latin typeface="Times New Roman" charset="0"/>
                <a:cs typeface="Times New Roman" charset="0"/>
              </a:rPr>
              <a:t> </a:t>
            </a:r>
            <a:r>
              <a:rPr lang="en-US" dirty="0" err="1">
                <a:latin typeface="Times New Roman" charset="0"/>
                <a:cs typeface="Times New Roman" charset="0"/>
              </a:rPr>
              <a:t>được</a:t>
            </a:r>
            <a:r>
              <a:rPr lang="en-US" dirty="0">
                <a:latin typeface="Times New Roman" charset="0"/>
                <a:cs typeface="Times New Roman" charset="0"/>
              </a:rPr>
              <a:t> </a:t>
            </a:r>
            <a:r>
              <a:rPr lang="en-US" dirty="0" err="1">
                <a:latin typeface="Times New Roman" charset="0"/>
                <a:cs typeface="Times New Roman" charset="0"/>
              </a:rPr>
              <a:t>truy</a:t>
            </a:r>
            <a:r>
              <a:rPr lang="en-US" dirty="0">
                <a:latin typeface="Times New Roman" charset="0"/>
                <a:cs typeface="Times New Roman" charset="0"/>
              </a:rPr>
              <a:t> </a:t>
            </a:r>
            <a:r>
              <a:rPr lang="en-US" dirty="0" err="1">
                <a:latin typeface="Times New Roman" charset="0"/>
                <a:cs typeface="Times New Roman" charset="0"/>
              </a:rPr>
              <a:t>cập</a:t>
            </a:r>
            <a:r>
              <a:rPr lang="en-US" b="1" dirty="0">
                <a:latin typeface="Times New Roman" charset="0"/>
                <a:cs typeface="Times New Roman" charset="0"/>
              </a:rPr>
              <a:t> </a:t>
            </a:r>
            <a:r>
              <a:rPr lang="en-US" b="1" dirty="0" err="1">
                <a:latin typeface="Times New Roman" charset="0"/>
                <a:cs typeface="Times New Roman" charset="0"/>
              </a:rPr>
              <a:t>lại</a:t>
            </a:r>
            <a:r>
              <a:rPr lang="en-US" b="1"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a:t>
            </a:r>
            <a:r>
              <a:rPr lang="en-US" dirty="0" err="1">
                <a:latin typeface="Times New Roman" charset="0"/>
                <a:cs typeface="Times New Roman" charset="0"/>
              </a:rPr>
              <a:t>thời</a:t>
            </a:r>
            <a:r>
              <a:rPr lang="en-US" dirty="0">
                <a:latin typeface="Times New Roman" charset="0"/>
                <a:cs typeface="Times New Roman" charset="0"/>
              </a:rPr>
              <a:t> </a:t>
            </a:r>
            <a:r>
              <a:rPr lang="en-US" dirty="0" err="1">
                <a:latin typeface="Times New Roman" charset="0"/>
                <a:cs typeface="Times New Roman" charset="0"/>
              </a:rPr>
              <a:t>gian</a:t>
            </a:r>
            <a:r>
              <a:rPr lang="en-US" dirty="0">
                <a:latin typeface="Times New Roman" charset="0"/>
                <a:cs typeface="Times New Roman" charset="0"/>
              </a:rPr>
              <a:t> </a:t>
            </a:r>
            <a:r>
              <a:rPr lang="en-US" dirty="0" err="1">
                <a:latin typeface="Times New Roman" charset="0"/>
                <a:cs typeface="Times New Roman" charset="0"/>
              </a:rPr>
              <a:t>gần</a:t>
            </a:r>
            <a:r>
              <a:rPr lang="en-US" dirty="0">
                <a:latin typeface="Times New Roman" charset="0"/>
                <a:cs typeface="Times New Roman" charset="0"/>
              </a:rPr>
              <a:t> </a:t>
            </a:r>
            <a:r>
              <a:rPr lang="en-US" dirty="0" err="1">
                <a:latin typeface="Times New Roman" charset="0"/>
                <a:cs typeface="Times New Roman" charset="0"/>
              </a:rPr>
              <a:t>tới</a:t>
            </a:r>
            <a:r>
              <a:rPr lang="en-US" dirty="0">
                <a:latin typeface="Times New Roman" charset="0"/>
                <a:cs typeface="Times New Roman" charset="0"/>
              </a:rPr>
              <a:t> </a:t>
            </a:r>
            <a:r>
              <a:rPr lang="en-US" dirty="0" err="1">
                <a:latin typeface="Times New Roman" charset="0"/>
                <a:cs typeface="Times New Roman" charset="0"/>
              </a:rPr>
              <a:t>là</a:t>
            </a:r>
            <a:r>
              <a:rPr lang="en-US" dirty="0">
                <a:latin typeface="Times New Roman" charset="0"/>
                <a:cs typeface="Times New Roman" charset="0"/>
              </a:rPr>
              <a:t> </a:t>
            </a:r>
            <a:r>
              <a:rPr lang="en-US" dirty="0" err="1">
                <a:latin typeface="Times New Roman" charset="0"/>
                <a:cs typeface="Times New Roman" charset="0"/>
              </a:rPr>
              <a:t>cao</a:t>
            </a:r>
            <a:endParaRPr lang="en-US" dirty="0">
              <a:latin typeface="Times New Roman" charset="0"/>
              <a:cs typeface="Times New Roman" charset="0"/>
            </a:endParaRPr>
          </a:p>
          <a:p>
            <a:pPr lvl="1" eaLnBrk="1" hangingPunct="1"/>
            <a:r>
              <a:rPr lang="en-US" dirty="0" err="1">
                <a:latin typeface="Times New Roman" charset="0"/>
                <a:cs typeface="Times New Roman" charset="0"/>
              </a:rPr>
              <a:t>Áp</a:t>
            </a:r>
            <a:r>
              <a:rPr lang="en-US" dirty="0">
                <a:latin typeface="Times New Roman" charset="0"/>
                <a:cs typeface="Times New Roman" charset="0"/>
              </a:rPr>
              <a:t> </a:t>
            </a:r>
            <a:r>
              <a:rPr lang="en-US" dirty="0" err="1">
                <a:latin typeface="Times New Roman" charset="0"/>
                <a:cs typeface="Times New Roman" charset="0"/>
              </a:rPr>
              <a:t>dụng</a:t>
            </a:r>
            <a:r>
              <a:rPr lang="en-US" dirty="0">
                <a:latin typeface="Times New Roman" charset="0"/>
                <a:cs typeface="Times New Roman" charset="0"/>
              </a:rPr>
              <a:t> </a:t>
            </a:r>
            <a:r>
              <a:rPr lang="en-US" dirty="0" err="1">
                <a:latin typeface="Times New Roman" charset="0"/>
                <a:cs typeface="Times New Roman" charset="0"/>
              </a:rPr>
              <a:t>với</a:t>
            </a:r>
            <a:r>
              <a:rPr lang="en-US" dirty="0">
                <a:latin typeface="Times New Roman" charset="0"/>
                <a:cs typeface="Times New Roman" charset="0"/>
              </a:rPr>
              <a:t> </a:t>
            </a:r>
            <a:r>
              <a:rPr lang="en-US" dirty="0" err="1">
                <a:latin typeface="Times New Roman" charset="0"/>
                <a:cs typeface="Times New Roman" charset="0"/>
              </a:rPr>
              <a:t>các</a:t>
            </a:r>
            <a:r>
              <a:rPr lang="en-US" dirty="0">
                <a:latin typeface="Times New Roman" charset="0"/>
                <a:cs typeface="Times New Roman" charset="0"/>
              </a:rPr>
              <a:t> </a:t>
            </a:r>
            <a:r>
              <a:rPr lang="en-US" dirty="0" err="1">
                <a:latin typeface="Times New Roman" charset="0"/>
                <a:cs typeface="Times New Roman" charset="0"/>
              </a:rPr>
              <a:t>mục</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và</a:t>
            </a:r>
            <a:r>
              <a:rPr lang="en-US" dirty="0">
                <a:latin typeface="Times New Roman" charset="0"/>
                <a:cs typeface="Times New Roman" charset="0"/>
              </a:rPr>
              <a:t> </a:t>
            </a:r>
            <a:r>
              <a:rPr lang="en-US" dirty="0" err="1">
                <a:latin typeface="Times New Roman" charset="0"/>
                <a:cs typeface="Times New Roman" charset="0"/>
              </a:rPr>
              <a:t>các</a:t>
            </a:r>
            <a:r>
              <a:rPr lang="en-US" dirty="0">
                <a:latin typeface="Times New Roman" charset="0"/>
                <a:cs typeface="Times New Roman" charset="0"/>
              </a:rPr>
              <a:t> </a:t>
            </a:r>
            <a:r>
              <a:rPr lang="en-US" dirty="0" err="1">
                <a:latin typeface="Times New Roman" charset="0"/>
                <a:cs typeface="Times New Roman" charset="0"/>
              </a:rPr>
              <a:t>lệnh</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a:t>
            </a:r>
            <a:r>
              <a:rPr lang="en-US" dirty="0" err="1">
                <a:latin typeface="Times New Roman" charset="0"/>
                <a:cs typeface="Times New Roman" charset="0"/>
              </a:rPr>
              <a:t>vòng</a:t>
            </a:r>
            <a:r>
              <a:rPr lang="en-US" dirty="0">
                <a:latin typeface="Times New Roman" charset="0"/>
                <a:cs typeface="Times New Roman" charset="0"/>
              </a:rPr>
              <a:t> </a:t>
            </a:r>
            <a:r>
              <a:rPr lang="en-US" dirty="0" err="1">
                <a:latin typeface="Times New Roman" charset="0"/>
                <a:cs typeface="Times New Roman" charset="0"/>
              </a:rPr>
              <a:t>lặp</a:t>
            </a:r>
            <a:endParaRPr lang="en-US" dirty="0">
              <a:latin typeface="Times New Roman" charset="0"/>
              <a:cs typeface="Times New Roman" charset="0"/>
            </a:endParaRPr>
          </a:p>
          <a:p>
            <a:pPr lvl="1" eaLnBrk="1" hangingPunct="1"/>
            <a:r>
              <a:rPr lang="en-US" dirty="0">
                <a:latin typeface="Times New Roman" charset="0"/>
                <a:cs typeface="Times New Roman" charset="0"/>
              </a:rPr>
              <a:t>Cache </a:t>
            </a:r>
            <a:r>
              <a:rPr lang="en-US" dirty="0" err="1">
                <a:latin typeface="Times New Roman" charset="0"/>
                <a:cs typeface="Times New Roman" charset="0"/>
              </a:rPr>
              <a:t>đọc</a:t>
            </a:r>
            <a:r>
              <a:rPr lang="en-US" dirty="0">
                <a:latin typeface="Times New Roman" charset="0"/>
                <a:cs typeface="Times New Roman" charset="0"/>
              </a:rPr>
              <a:t> </a:t>
            </a:r>
            <a:r>
              <a:rPr lang="en-US" dirty="0" err="1">
                <a:latin typeface="Times New Roman" charset="0"/>
                <a:cs typeface="Times New Roman" charset="0"/>
              </a:rPr>
              <a:t>khối</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a:t>
            </a:r>
            <a:r>
              <a:rPr lang="en-US" dirty="0" err="1">
                <a:latin typeface="Times New Roman" charset="0"/>
                <a:cs typeface="Times New Roman" charset="0"/>
              </a:rPr>
              <a:t>bộ</a:t>
            </a:r>
            <a:r>
              <a:rPr lang="en-US" dirty="0">
                <a:latin typeface="Times New Roman" charset="0"/>
                <a:cs typeface="Times New Roman" charset="0"/>
              </a:rPr>
              <a:t> </a:t>
            </a:r>
            <a:r>
              <a:rPr lang="en-US" dirty="0" err="1">
                <a:latin typeface="Times New Roman" charset="0"/>
                <a:cs typeface="Times New Roman" charset="0"/>
              </a:rPr>
              <a:t>nhớ</a:t>
            </a:r>
            <a:r>
              <a:rPr lang="en-US" dirty="0">
                <a:latin typeface="Times New Roman" charset="0"/>
                <a:cs typeface="Times New Roman" charset="0"/>
              </a:rPr>
              <a:t> </a:t>
            </a:r>
            <a:r>
              <a:rPr lang="en-US" dirty="0" err="1">
                <a:latin typeface="Times New Roman" charset="0"/>
                <a:cs typeface="Times New Roman" charset="0"/>
              </a:rPr>
              <a:t>bao</a:t>
            </a:r>
            <a:r>
              <a:rPr lang="en-US" dirty="0">
                <a:latin typeface="Times New Roman" charset="0"/>
                <a:cs typeface="Times New Roman" charset="0"/>
              </a:rPr>
              <a:t> </a:t>
            </a:r>
            <a:r>
              <a:rPr lang="en-US" dirty="0" err="1">
                <a:latin typeface="Times New Roman" charset="0"/>
                <a:cs typeface="Times New Roman" charset="0"/>
              </a:rPr>
              <a:t>gồm</a:t>
            </a:r>
            <a:r>
              <a:rPr lang="en-US" dirty="0">
                <a:latin typeface="Times New Roman" charset="0"/>
                <a:cs typeface="Times New Roman" charset="0"/>
              </a:rPr>
              <a:t> </a:t>
            </a:r>
            <a:r>
              <a:rPr lang="en-US" dirty="0" err="1">
                <a:latin typeface="Times New Roman" charset="0"/>
                <a:cs typeface="Times New Roman" charset="0"/>
              </a:rPr>
              <a:t>tất</a:t>
            </a:r>
            <a:r>
              <a:rPr lang="en-US" dirty="0">
                <a:latin typeface="Times New Roman" charset="0"/>
                <a:cs typeface="Times New Roman" charset="0"/>
              </a:rPr>
              <a:t> </a:t>
            </a:r>
            <a:r>
              <a:rPr lang="en-US" dirty="0" err="1">
                <a:latin typeface="Times New Roman" charset="0"/>
                <a:cs typeface="Times New Roman" charset="0"/>
              </a:rPr>
              <a:t>cả</a:t>
            </a:r>
            <a:r>
              <a:rPr lang="en-US" dirty="0">
                <a:latin typeface="Times New Roman" charset="0"/>
                <a:cs typeface="Times New Roman" charset="0"/>
              </a:rPr>
              <a:t> </a:t>
            </a:r>
            <a:r>
              <a:rPr lang="en-US" dirty="0" err="1">
                <a:latin typeface="Times New Roman" charset="0"/>
                <a:cs typeface="Times New Roman" charset="0"/>
              </a:rPr>
              <a:t>các</a:t>
            </a:r>
            <a:r>
              <a:rPr lang="en-US" dirty="0">
                <a:latin typeface="Times New Roman" charset="0"/>
                <a:cs typeface="Times New Roman" charset="0"/>
              </a:rPr>
              <a:t> </a:t>
            </a:r>
            <a:r>
              <a:rPr lang="en-US" dirty="0" err="1">
                <a:latin typeface="Times New Roman" charset="0"/>
                <a:cs typeface="Times New Roman" charset="0"/>
              </a:rPr>
              <a:t>thành</a:t>
            </a:r>
            <a:r>
              <a:rPr lang="en-US" dirty="0">
                <a:latin typeface="Times New Roman" charset="0"/>
                <a:cs typeface="Times New Roman" charset="0"/>
              </a:rPr>
              <a:t> </a:t>
            </a:r>
            <a:r>
              <a:rPr lang="en-US" dirty="0" err="1">
                <a:latin typeface="Times New Roman" charset="0"/>
                <a:cs typeface="Times New Roman" charset="0"/>
              </a:rPr>
              <a:t>phần</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a:t>
            </a:r>
            <a:r>
              <a:rPr lang="en-US" dirty="0" err="1">
                <a:latin typeface="Times New Roman" charset="0"/>
                <a:cs typeface="Times New Roman" charset="0"/>
              </a:rPr>
              <a:t>vòng</a:t>
            </a:r>
            <a:r>
              <a:rPr lang="en-US" dirty="0">
                <a:latin typeface="Times New Roman" charset="0"/>
                <a:cs typeface="Times New Roman" charset="0"/>
              </a:rPr>
              <a:t> </a:t>
            </a:r>
            <a:r>
              <a:rPr lang="en-US" dirty="0" err="1">
                <a:latin typeface="Times New Roman" charset="0"/>
                <a:cs typeface="Times New Roman" charset="0"/>
              </a:rPr>
              <a:t>lặp</a:t>
            </a:r>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sz="2400" dirty="0">
              <a:latin typeface="Times New Roman" charset="0"/>
              <a:cs typeface="Times New Roman" charset="0"/>
            </a:endParaRPr>
          </a:p>
        </p:txBody>
      </p:sp>
      <p:grpSp>
        <p:nvGrpSpPr>
          <p:cNvPr id="2" name="Group 12"/>
          <p:cNvGrpSpPr>
            <a:grpSpLocks/>
          </p:cNvGrpSpPr>
          <p:nvPr/>
        </p:nvGrpSpPr>
        <p:grpSpPr bwMode="auto">
          <a:xfrm>
            <a:off x="6732588" y="2327275"/>
            <a:ext cx="2159000" cy="2555875"/>
            <a:chOff x="4241" y="1466"/>
            <a:chExt cx="1360" cy="1610"/>
          </a:xfrm>
        </p:grpSpPr>
        <p:sp>
          <p:nvSpPr>
            <p:cNvPr id="72709" name="Rectangle 5"/>
            <p:cNvSpPr>
              <a:spLocks noChangeArrowheads="1"/>
            </p:cNvSpPr>
            <p:nvPr/>
          </p:nvSpPr>
          <p:spPr bwMode="auto">
            <a:xfrm>
              <a:off x="4785" y="1466"/>
              <a:ext cx="816" cy="3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US" sz="1400"/>
                <a:t>Instruction 1</a:t>
              </a:r>
              <a:endParaRPr lang="en-AU" sz="1400"/>
            </a:p>
          </p:txBody>
        </p:sp>
        <p:sp>
          <p:nvSpPr>
            <p:cNvPr id="72710" name="Rectangle 6"/>
            <p:cNvSpPr>
              <a:spLocks noChangeArrowheads="1"/>
            </p:cNvSpPr>
            <p:nvPr/>
          </p:nvSpPr>
          <p:spPr bwMode="auto">
            <a:xfrm>
              <a:off x="4785" y="1788"/>
              <a:ext cx="816" cy="3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US" sz="1400"/>
                <a:t>Instruction 2</a:t>
              </a:r>
              <a:endParaRPr lang="en-AU" sz="1400"/>
            </a:p>
          </p:txBody>
        </p:sp>
        <p:sp>
          <p:nvSpPr>
            <p:cNvPr id="72711" name="Rectangle 7"/>
            <p:cNvSpPr>
              <a:spLocks noChangeArrowheads="1"/>
            </p:cNvSpPr>
            <p:nvPr/>
          </p:nvSpPr>
          <p:spPr bwMode="auto">
            <a:xfrm>
              <a:off x="4785" y="2105"/>
              <a:ext cx="816" cy="3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US" sz="1400"/>
                <a:t>Instruction 3</a:t>
              </a:r>
              <a:endParaRPr lang="en-AU" sz="1400"/>
            </a:p>
          </p:txBody>
        </p:sp>
        <p:sp>
          <p:nvSpPr>
            <p:cNvPr id="72712" name="Rectangle 8"/>
            <p:cNvSpPr>
              <a:spLocks noChangeArrowheads="1"/>
            </p:cNvSpPr>
            <p:nvPr/>
          </p:nvSpPr>
          <p:spPr bwMode="auto">
            <a:xfrm>
              <a:off x="4785" y="2422"/>
              <a:ext cx="816" cy="3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US" sz="1400"/>
                <a:t>Instruction 4</a:t>
              </a:r>
              <a:endParaRPr lang="en-AU" sz="1400"/>
            </a:p>
          </p:txBody>
        </p:sp>
        <p:sp>
          <p:nvSpPr>
            <p:cNvPr id="72713" name="Rectangle 9"/>
            <p:cNvSpPr>
              <a:spLocks noChangeArrowheads="1"/>
            </p:cNvSpPr>
            <p:nvPr/>
          </p:nvSpPr>
          <p:spPr bwMode="auto">
            <a:xfrm>
              <a:off x="4785" y="2750"/>
              <a:ext cx="816" cy="3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US" sz="1400"/>
                <a:t>Instruction 5</a:t>
              </a:r>
              <a:endParaRPr lang="en-AU" sz="1400"/>
            </a:p>
          </p:txBody>
        </p:sp>
        <p:sp>
          <p:nvSpPr>
            <p:cNvPr id="72714" name="Text Box 10"/>
            <p:cNvSpPr txBox="1">
              <a:spLocks noChangeArrowheads="1"/>
            </p:cNvSpPr>
            <p:nvPr/>
          </p:nvSpPr>
          <p:spPr bwMode="auto">
            <a:xfrm>
              <a:off x="4241" y="2750"/>
              <a:ext cx="544"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End of loop</a:t>
              </a:r>
              <a:endParaRPr lang="en-AU" sz="1400"/>
            </a:p>
          </p:txBody>
        </p:sp>
        <p:sp>
          <p:nvSpPr>
            <p:cNvPr id="72715" name="Text Box 11"/>
            <p:cNvSpPr txBox="1">
              <a:spLocks noChangeArrowheads="1"/>
            </p:cNvSpPr>
            <p:nvPr/>
          </p:nvSpPr>
          <p:spPr bwMode="auto">
            <a:xfrm>
              <a:off x="4241" y="1480"/>
              <a:ext cx="544"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Start of loop</a:t>
              </a:r>
              <a:endParaRPr lang="en-AU" sz="1400"/>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1963299-30A9-ED47-9D7C-6C24C523E804}" type="slidenum">
              <a:rPr lang="en-US" sz="1000"/>
              <a:pPr/>
              <a:t>3</a:t>
            </a:fld>
            <a:endParaRPr lang="en-US" sz="1000"/>
          </a:p>
        </p:txBody>
      </p:sp>
      <p:sp>
        <p:nvSpPr>
          <p:cNvPr id="19458" name="Rectangle 2"/>
          <p:cNvSpPr>
            <a:spLocks noGrp="1" noChangeArrowheads="1"/>
          </p:cNvSpPr>
          <p:nvPr>
            <p:ph type="title"/>
          </p:nvPr>
        </p:nvSpPr>
        <p:spPr/>
        <p:txBody>
          <a:bodyPr/>
          <a:lstStyle/>
          <a:p>
            <a:pPr eaLnBrk="1" hangingPunct="1"/>
            <a:r>
              <a:rPr lang="en-US" sz="4000">
                <a:latin typeface="Times New Roman" charset="0"/>
                <a:cs typeface="Times New Roman" charset="0"/>
              </a:rPr>
              <a:t>1. Mô hình phân cấp hệ thống bộ nhớ</a:t>
            </a:r>
          </a:p>
        </p:txBody>
      </p:sp>
      <p:sp>
        <p:nvSpPr>
          <p:cNvPr id="21507" name="Rectangle 3"/>
          <p:cNvSpPr>
            <a:spLocks noGrp="1" noChangeArrowheads="1"/>
          </p:cNvSpPr>
          <p:nvPr>
            <p:ph type="body" idx="1"/>
          </p:nvPr>
        </p:nvSpPr>
        <p:spPr>
          <a:xfrm>
            <a:off x="611188" y="1600200"/>
            <a:ext cx="8075612" cy="4530725"/>
          </a:xfrm>
        </p:spPr>
        <p:txBody>
          <a:bodyPr/>
          <a:lstStyle/>
          <a:p>
            <a:pPr eaLnBrk="1" hangingPunct="1"/>
            <a:endParaRPr lang="en-US" sz="2400">
              <a:latin typeface="Times New Roman" charset="0"/>
              <a:cs typeface="Times New Roman" charset="0"/>
            </a:endParaRPr>
          </a:p>
        </p:txBody>
      </p:sp>
      <p:sp>
        <p:nvSpPr>
          <p:cNvPr id="19460" name="Picture 21"/>
          <p:cNvSpPr>
            <a:spLocks noChangeAspect="1" noChangeArrowheads="1"/>
          </p:cNvSpPr>
          <p:nvPr/>
        </p:nvSpPr>
        <p:spPr bwMode="auto">
          <a:xfrm>
            <a:off x="1187450" y="1700213"/>
            <a:ext cx="7159625" cy="425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pic>
        <p:nvPicPr>
          <p:cNvPr id="19461"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1852613"/>
            <a:ext cx="7159625" cy="425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nodePh="1">
                                  <p:stCondLst>
                                    <p:cond delay="0"/>
                                  </p:stCondLst>
                                  <p:endCondLst>
                                    <p:cond evt="begin" delay="0">
                                      <p:tn val="5"/>
                                    </p:cond>
                                  </p:end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0041AD9-3A67-044A-92CA-285E668EE54D}" type="slidenum">
              <a:rPr lang="en-US" sz="1000"/>
              <a:pPr/>
              <a:t>30</a:t>
            </a:fld>
            <a:endParaRPr lang="en-US" sz="1000"/>
          </a:p>
        </p:txBody>
      </p:sp>
      <p:sp>
        <p:nvSpPr>
          <p:cNvPr id="74754" name="Rectangle 2"/>
          <p:cNvSpPr>
            <a:spLocks noGrp="1" noChangeArrowheads="1"/>
          </p:cNvSpPr>
          <p:nvPr>
            <p:ph type="title"/>
          </p:nvPr>
        </p:nvSpPr>
        <p:spPr/>
        <p:txBody>
          <a:bodyPr/>
          <a:lstStyle/>
          <a:p>
            <a:pPr eaLnBrk="1" hangingPunct="1"/>
            <a:r>
              <a:rPr lang="en-US">
                <a:latin typeface="Times New Roman" charset="0"/>
                <a:cs typeface="Times New Roman" charset="0"/>
              </a:rPr>
              <a:t>Trao đổi dữ liệu</a:t>
            </a:r>
          </a:p>
        </p:txBody>
      </p:sp>
      <p:sp>
        <p:nvSpPr>
          <p:cNvPr id="21507" name="Rectangle 3"/>
          <p:cNvSpPr>
            <a:spLocks noGrp="1" noChangeArrowheads="1"/>
          </p:cNvSpPr>
          <p:nvPr>
            <p:ph type="body" idx="1"/>
          </p:nvPr>
        </p:nvSpPr>
        <p:spPr>
          <a:xfrm>
            <a:off x="611188" y="1428750"/>
            <a:ext cx="8247062" cy="4530725"/>
          </a:xfrm>
        </p:spPr>
        <p:txBody>
          <a:bodyPr/>
          <a:lstStyle/>
          <a:p>
            <a:pPr eaLnBrk="1" hangingPunct="1"/>
            <a:r>
              <a:rPr lang="en-US">
                <a:latin typeface="Times New Roman" charset="0"/>
                <a:cs typeface="Times New Roman" charset="0"/>
              </a:rPr>
              <a:t>CPU đọc/ ghi từng mục dữ liệu riêng biệt từ/ vào cache</a:t>
            </a:r>
          </a:p>
          <a:p>
            <a:pPr eaLnBrk="1" hangingPunct="1"/>
            <a:r>
              <a:rPr lang="en-US">
                <a:latin typeface="Times New Roman" charset="0"/>
                <a:cs typeface="Times New Roman" charset="0"/>
              </a:rPr>
              <a:t>Cache đọc/ ghi khối dữ liệu từ/ vào bộ nhớ</a:t>
            </a: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74756" name="Group 13"/>
          <p:cNvGrpSpPr>
            <a:grpSpLocks/>
          </p:cNvGrpSpPr>
          <p:nvPr/>
        </p:nvGrpSpPr>
        <p:grpSpPr bwMode="auto">
          <a:xfrm>
            <a:off x="1763713" y="4652963"/>
            <a:ext cx="5903912" cy="1377950"/>
            <a:chOff x="1096" y="3067"/>
            <a:chExt cx="3719" cy="868"/>
          </a:xfrm>
        </p:grpSpPr>
        <p:sp>
          <p:nvSpPr>
            <p:cNvPr id="74757" name="Text Box 4"/>
            <p:cNvSpPr txBox="1">
              <a:spLocks noChangeArrowheads="1"/>
            </p:cNvSpPr>
            <p:nvPr/>
          </p:nvSpPr>
          <p:spPr bwMode="auto">
            <a:xfrm>
              <a:off x="1096" y="3067"/>
              <a:ext cx="952" cy="40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0000" tIns="46800" rIns="90000" bIns="46800"/>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a:lnSpc>
                  <a:spcPct val="150000"/>
                </a:lnSpc>
                <a:spcBef>
                  <a:spcPct val="50000"/>
                </a:spcBef>
              </a:pPr>
              <a:r>
                <a:rPr lang="en-US" sz="1800"/>
                <a:t>CPU</a:t>
              </a:r>
              <a:endParaRPr lang="en-AU" sz="1800"/>
            </a:p>
          </p:txBody>
        </p:sp>
        <p:sp>
          <p:nvSpPr>
            <p:cNvPr id="74758" name="Text Box 5"/>
            <p:cNvSpPr txBox="1">
              <a:spLocks noChangeArrowheads="1"/>
            </p:cNvSpPr>
            <p:nvPr/>
          </p:nvSpPr>
          <p:spPr bwMode="auto">
            <a:xfrm>
              <a:off x="2472" y="3067"/>
              <a:ext cx="952" cy="40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0000" tIns="46800" rIns="90000" bIns="46800"/>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a:lnSpc>
                  <a:spcPct val="150000"/>
                </a:lnSpc>
                <a:spcBef>
                  <a:spcPct val="50000"/>
                </a:spcBef>
              </a:pPr>
              <a:r>
                <a:rPr lang="en-US" sz="1800"/>
                <a:t>Cache</a:t>
              </a:r>
              <a:endParaRPr lang="en-AU" sz="1800"/>
            </a:p>
          </p:txBody>
        </p:sp>
        <p:sp>
          <p:nvSpPr>
            <p:cNvPr id="74759" name="Line 6"/>
            <p:cNvSpPr>
              <a:spLocks noChangeShapeType="1"/>
            </p:cNvSpPr>
            <p:nvPr/>
          </p:nvSpPr>
          <p:spPr bwMode="auto">
            <a:xfrm>
              <a:off x="2061" y="3173"/>
              <a:ext cx="39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74760" name="Line 7"/>
            <p:cNvSpPr>
              <a:spLocks noChangeShapeType="1"/>
            </p:cNvSpPr>
            <p:nvPr/>
          </p:nvSpPr>
          <p:spPr bwMode="auto">
            <a:xfrm>
              <a:off x="2061" y="3382"/>
              <a:ext cx="397" cy="0"/>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74761" name="Text Box 8"/>
            <p:cNvSpPr txBox="1">
              <a:spLocks noChangeArrowheads="1"/>
            </p:cNvSpPr>
            <p:nvPr/>
          </p:nvSpPr>
          <p:spPr bwMode="auto">
            <a:xfrm>
              <a:off x="3863" y="3067"/>
              <a:ext cx="952" cy="40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0000" tIns="46800" rIns="90000" bIns="46800"/>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a:lnSpc>
                  <a:spcPct val="150000"/>
                </a:lnSpc>
                <a:spcBef>
                  <a:spcPct val="50000"/>
                </a:spcBef>
              </a:pPr>
              <a:r>
                <a:rPr lang="en-US" sz="1800"/>
                <a:t>Memory</a:t>
              </a:r>
              <a:endParaRPr lang="en-AU" sz="1800"/>
            </a:p>
          </p:txBody>
        </p:sp>
        <p:sp>
          <p:nvSpPr>
            <p:cNvPr id="74762" name="Line 9"/>
            <p:cNvSpPr>
              <a:spLocks noChangeShapeType="1"/>
            </p:cNvSpPr>
            <p:nvPr/>
          </p:nvSpPr>
          <p:spPr bwMode="auto">
            <a:xfrm>
              <a:off x="3452" y="3173"/>
              <a:ext cx="39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74763" name="Line 10"/>
            <p:cNvSpPr>
              <a:spLocks noChangeShapeType="1"/>
            </p:cNvSpPr>
            <p:nvPr/>
          </p:nvSpPr>
          <p:spPr bwMode="auto">
            <a:xfrm>
              <a:off x="3452" y="3382"/>
              <a:ext cx="397" cy="0"/>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74764" name="Text Box 11"/>
            <p:cNvSpPr txBox="1">
              <a:spLocks noChangeArrowheads="1"/>
            </p:cNvSpPr>
            <p:nvPr/>
          </p:nvSpPr>
          <p:spPr bwMode="auto">
            <a:xfrm>
              <a:off x="1927" y="3469"/>
              <a:ext cx="771" cy="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400"/>
                <a:t>Individual </a:t>
              </a:r>
              <a:br>
                <a:rPr lang="en-AU" sz="1400"/>
              </a:br>
              <a:r>
                <a:rPr lang="en-AU" sz="1400"/>
                <a:t>data items:</a:t>
              </a:r>
              <a:br>
                <a:rPr lang="en-AU" sz="1400"/>
              </a:br>
              <a:r>
                <a:rPr lang="en-AU" sz="1400"/>
                <a:t>byte, word</a:t>
              </a:r>
            </a:p>
          </p:txBody>
        </p:sp>
        <p:sp>
          <p:nvSpPr>
            <p:cNvPr id="74765" name="Text Box 12"/>
            <p:cNvSpPr txBox="1">
              <a:spLocks noChangeArrowheads="1"/>
            </p:cNvSpPr>
            <p:nvPr/>
          </p:nvSpPr>
          <p:spPr bwMode="auto">
            <a:xfrm>
              <a:off x="3334" y="3475"/>
              <a:ext cx="847" cy="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400"/>
                <a:t>Block of </a:t>
              </a:r>
              <a:br>
                <a:rPr lang="en-AU" sz="1400"/>
              </a:br>
              <a:r>
                <a:rPr lang="en-AU" sz="1400"/>
                <a:t>data: 16, 32, 64 bytes</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4C231BD-8CB0-4A4A-9DC1-39EC40447A25}" type="slidenum">
              <a:rPr lang="en-US" sz="1000"/>
              <a:pPr/>
              <a:t>31</a:t>
            </a:fld>
            <a:endParaRPr lang="en-US" sz="1000"/>
          </a:p>
        </p:txBody>
      </p:sp>
      <p:sp>
        <p:nvSpPr>
          <p:cNvPr id="76802" name="Rectangle 2"/>
          <p:cNvSpPr>
            <a:spLocks noGrp="1" noChangeArrowheads="1"/>
          </p:cNvSpPr>
          <p:nvPr>
            <p:ph type="title"/>
          </p:nvPr>
        </p:nvSpPr>
        <p:spPr/>
        <p:txBody>
          <a:bodyPr/>
          <a:lstStyle/>
          <a:p>
            <a:pPr eaLnBrk="1" hangingPunct="1"/>
            <a:r>
              <a:rPr lang="en-US">
                <a:latin typeface="Times New Roman" charset="0"/>
                <a:cs typeface="Times New Roman" charset="0"/>
              </a:rPr>
              <a:t>Hệ số Hit và Miss của Cache</a:t>
            </a:r>
          </a:p>
        </p:txBody>
      </p:sp>
      <p:sp>
        <p:nvSpPr>
          <p:cNvPr id="21507" name="Rectangle 3"/>
          <p:cNvSpPr>
            <a:spLocks noGrp="1" noChangeArrowheads="1"/>
          </p:cNvSpPr>
          <p:nvPr>
            <p:ph type="body" idx="1"/>
          </p:nvPr>
        </p:nvSpPr>
        <p:spPr>
          <a:xfrm>
            <a:off x="611188" y="1428750"/>
            <a:ext cx="8247062" cy="4530725"/>
          </a:xfrm>
        </p:spPr>
        <p:txBody>
          <a:bodyPr/>
          <a:lstStyle/>
          <a:p>
            <a:pPr eaLnBrk="1" hangingPunct="1"/>
            <a:r>
              <a:rPr lang="en-US">
                <a:latin typeface="Times New Roman" charset="0"/>
                <a:cs typeface="Times New Roman" charset="0"/>
              </a:rPr>
              <a:t>Hit là sự kiện CPU truy cập tới mục dữ liệu/ mục tin mà tìm được trong cache</a:t>
            </a:r>
          </a:p>
          <a:p>
            <a:pPr lvl="1" eaLnBrk="1" hangingPunct="1"/>
            <a:r>
              <a:rPr lang="en-US">
                <a:latin typeface="Times New Roman" charset="0"/>
                <a:cs typeface="Times New Roman" charset="0"/>
              </a:rPr>
              <a:t>Xác suất xảy ra Hit được gọi là hệ số hit H</a:t>
            </a:r>
          </a:p>
          <a:p>
            <a:pPr lvl="1" eaLnBrk="1" hangingPunct="1"/>
            <a:r>
              <a:rPr lang="en-US">
                <a:latin typeface="Times New Roman" charset="0"/>
                <a:cs typeface="Times New Roman" charset="0"/>
              </a:rPr>
              <a:t>0&lt;= H &lt;= 1</a:t>
            </a:r>
          </a:p>
          <a:p>
            <a:pPr lvl="1" eaLnBrk="1" hangingPunct="1"/>
            <a:r>
              <a:rPr lang="en-US">
                <a:latin typeface="Times New Roman" charset="0"/>
                <a:cs typeface="Times New Roman" charset="0"/>
              </a:rPr>
              <a:t>H càng cao thì cache càng tốt</a:t>
            </a:r>
          </a:p>
          <a:p>
            <a:pPr eaLnBrk="1" hangingPunct="1"/>
            <a:r>
              <a:rPr lang="en-US">
                <a:latin typeface="Times New Roman" charset="0"/>
                <a:cs typeface="Times New Roman" charset="0"/>
              </a:rPr>
              <a:t>Miss là sự kiện CPU truy cập tới mục dữ liệu mà không tìm thấy nó trong cache</a:t>
            </a:r>
          </a:p>
          <a:p>
            <a:pPr lvl="1" eaLnBrk="1" hangingPunct="1"/>
            <a:r>
              <a:rPr lang="en-US">
                <a:latin typeface="Times New Roman" charset="0"/>
                <a:cs typeface="Times New Roman" charset="0"/>
              </a:rPr>
              <a:t>Khả năng xảy ra Miss gọi là hệ số miss hay 1-H</a:t>
            </a:r>
          </a:p>
          <a:p>
            <a:pPr lvl="1" eaLnBrk="1" hangingPunct="1"/>
            <a:r>
              <a:rPr lang="en-US">
                <a:latin typeface="Times New Roman" charset="0"/>
                <a:cs typeface="Times New Roman" charset="0"/>
              </a:rPr>
              <a:t>0&lt;= (1-H) &lt;= 1</a:t>
            </a:r>
          </a:p>
          <a:p>
            <a:pPr lvl="1" eaLnBrk="1" hangingPunct="1"/>
            <a:r>
              <a:rPr lang="en-US">
                <a:latin typeface="Times New Roman" charset="0"/>
                <a:cs typeface="Times New Roman" charset="0"/>
              </a:rPr>
              <a:t>Hệ số miss thấp thì hiệu quả cache cao</a:t>
            </a: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708E8DB-C699-7249-9B72-89DAFACB7662}" type="slidenum">
              <a:rPr lang="en-US" sz="1000"/>
              <a:pPr/>
              <a:t>32</a:t>
            </a:fld>
            <a:endParaRPr lang="en-US" sz="1000"/>
          </a:p>
        </p:txBody>
      </p:sp>
      <p:sp>
        <p:nvSpPr>
          <p:cNvPr id="78850" name="Rectangle 2"/>
          <p:cNvSpPr>
            <a:spLocks noGrp="1" noChangeArrowheads="1"/>
          </p:cNvSpPr>
          <p:nvPr>
            <p:ph type="title"/>
          </p:nvPr>
        </p:nvSpPr>
        <p:spPr/>
        <p:txBody>
          <a:bodyPr/>
          <a:lstStyle/>
          <a:p>
            <a:pPr eaLnBrk="1" hangingPunct="1"/>
            <a:r>
              <a:rPr lang="en-US">
                <a:latin typeface="Times New Roman" charset="0"/>
                <a:cs typeface="Times New Roman" charset="0"/>
              </a:rPr>
              <a:t>Kiến trúc Cache – look aside</a:t>
            </a:r>
          </a:p>
        </p:txBody>
      </p:sp>
      <p:sp>
        <p:nvSpPr>
          <p:cNvPr id="21507" name="Rectangle 3"/>
          <p:cNvSpPr>
            <a:spLocks noGrp="1" noChangeArrowheads="1"/>
          </p:cNvSpPr>
          <p:nvPr>
            <p:ph type="body" idx="1"/>
          </p:nvPr>
        </p:nvSpPr>
        <p:spPr>
          <a:xfrm>
            <a:off x="611188" y="1428750"/>
            <a:ext cx="4175125" cy="4929188"/>
          </a:xfrm>
        </p:spPr>
        <p:txBody>
          <a:bodyPr/>
          <a:lstStyle/>
          <a:p>
            <a:pPr eaLnBrk="1" hangingPunct="1">
              <a:lnSpc>
                <a:spcPct val="90000"/>
              </a:lnSpc>
            </a:pPr>
            <a:r>
              <a:rPr lang="en-US">
                <a:latin typeface="Times New Roman" charset="0"/>
                <a:cs typeface="Times New Roman" charset="0"/>
              </a:rPr>
              <a:t>Cache và bộ nhớ cùng được kết nối tới bus hệ thống</a:t>
            </a:r>
          </a:p>
          <a:p>
            <a:pPr eaLnBrk="1" hangingPunct="1">
              <a:lnSpc>
                <a:spcPct val="90000"/>
              </a:lnSpc>
            </a:pPr>
            <a:r>
              <a:rPr lang="en-US">
                <a:latin typeface="Times New Roman" charset="0"/>
                <a:cs typeface="Times New Roman" charset="0"/>
              </a:rPr>
              <a:t>Cache và bộ nhớ chính “</a:t>
            </a:r>
            <a:r>
              <a:rPr lang="en-US" altLang="ja-JP">
                <a:latin typeface="Times New Roman" charset="0"/>
                <a:cs typeface="Times New Roman" charset="0"/>
              </a:rPr>
              <a:t>thấy</a:t>
            </a:r>
            <a:r>
              <a:rPr lang="en-US">
                <a:latin typeface="Times New Roman" charset="0"/>
                <a:cs typeface="Times New Roman" charset="0"/>
              </a:rPr>
              <a:t>”</a:t>
            </a:r>
            <a:r>
              <a:rPr lang="en-US" altLang="ja-JP">
                <a:latin typeface="Times New Roman" charset="0"/>
                <a:cs typeface="Times New Roman" charset="0"/>
              </a:rPr>
              <a:t> chu kỳ bus CPU tại cùng một thời điểm</a:t>
            </a:r>
          </a:p>
          <a:p>
            <a:pPr eaLnBrk="1" hangingPunct="1">
              <a:lnSpc>
                <a:spcPct val="90000"/>
              </a:lnSpc>
            </a:pPr>
            <a:r>
              <a:rPr lang="vi-VN">
                <a:latin typeface="Times New Roman" charset="0"/>
                <a:cs typeface="Times New Roman" charset="0"/>
              </a:rPr>
              <a:t>Ư</a:t>
            </a:r>
            <a:r>
              <a:rPr lang="en-US">
                <a:latin typeface="Times New Roman" charset="0"/>
                <a:cs typeface="Times New Roman" charset="0"/>
              </a:rPr>
              <a:t>u:</a:t>
            </a:r>
          </a:p>
          <a:p>
            <a:pPr lvl="1" eaLnBrk="1" hangingPunct="1">
              <a:lnSpc>
                <a:spcPct val="90000"/>
              </a:lnSpc>
            </a:pPr>
            <a:r>
              <a:rPr lang="en-US">
                <a:latin typeface="Times New Roman" charset="0"/>
                <a:cs typeface="Times New Roman" charset="0"/>
              </a:rPr>
              <a:t>Thiết kế đơn giản</a:t>
            </a:r>
          </a:p>
          <a:p>
            <a:pPr lvl="1" eaLnBrk="1" hangingPunct="1">
              <a:lnSpc>
                <a:spcPct val="90000"/>
              </a:lnSpc>
            </a:pPr>
            <a:r>
              <a:rPr lang="en-US">
                <a:latin typeface="Times New Roman" charset="0"/>
                <a:cs typeface="Times New Roman" charset="0"/>
              </a:rPr>
              <a:t>Miss nhanh</a:t>
            </a:r>
          </a:p>
          <a:p>
            <a:pPr eaLnBrk="1" hangingPunct="1">
              <a:lnSpc>
                <a:spcPct val="90000"/>
              </a:lnSpc>
            </a:pPr>
            <a:r>
              <a:rPr lang="en-US">
                <a:latin typeface="Times New Roman" charset="0"/>
                <a:cs typeface="Times New Roman" charset="0"/>
              </a:rPr>
              <a:t>Nhược: </a:t>
            </a:r>
          </a:p>
          <a:p>
            <a:pPr lvl="1" eaLnBrk="1" hangingPunct="1">
              <a:lnSpc>
                <a:spcPct val="90000"/>
              </a:lnSpc>
            </a:pPr>
            <a:r>
              <a:rPr lang="en-US">
                <a:latin typeface="Times New Roman" charset="0"/>
                <a:cs typeface="Times New Roman" charset="0"/>
              </a:rPr>
              <a:t>Hit chậm</a:t>
            </a:r>
          </a:p>
          <a:p>
            <a:pPr eaLnBrk="1" hangingPunct="1">
              <a:lnSpc>
                <a:spcPct val="90000"/>
              </a:lnSpc>
            </a:pPr>
            <a:endParaRPr lang="en-US">
              <a:latin typeface="Times New Roman" charset="0"/>
              <a:cs typeface="Times New Roman" charset="0"/>
            </a:endParaRPr>
          </a:p>
          <a:p>
            <a:pPr eaLnBrk="1" hangingPunct="1">
              <a:lnSpc>
                <a:spcPct val="90000"/>
              </a:lnSpc>
            </a:pPr>
            <a:endParaRPr lang="en-US">
              <a:latin typeface="Times New Roman" charset="0"/>
              <a:cs typeface="Times New Roman" charset="0"/>
            </a:endParaRPr>
          </a:p>
          <a:p>
            <a:pPr lvl="1" eaLnBrk="1" hangingPunct="1">
              <a:lnSpc>
                <a:spcPct val="90000"/>
              </a:lnSpc>
            </a:pPr>
            <a:endParaRPr lang="en-US">
              <a:latin typeface="Times New Roman" charset="0"/>
              <a:cs typeface="Times New Roman" charset="0"/>
            </a:endParaRPr>
          </a:p>
          <a:p>
            <a:pPr eaLnBrk="1" hangingPunct="1">
              <a:lnSpc>
                <a:spcPct val="90000"/>
              </a:lnSpc>
            </a:pPr>
            <a:endParaRPr lang="en-US">
              <a:latin typeface="Times New Roman" charset="0"/>
              <a:cs typeface="Times New Roman" charset="0"/>
            </a:endParaRPr>
          </a:p>
          <a:p>
            <a:pPr eaLnBrk="1" hangingPunct="1">
              <a:lnSpc>
                <a:spcPct val="90000"/>
              </a:lnSpc>
            </a:pPr>
            <a:endParaRPr lang="en-US" sz="2400">
              <a:latin typeface="Times New Roman" charset="0"/>
              <a:cs typeface="Times New Roman" charset="0"/>
            </a:endParaRPr>
          </a:p>
        </p:txBody>
      </p:sp>
      <p:grpSp>
        <p:nvGrpSpPr>
          <p:cNvPr id="78852" name="Group 16"/>
          <p:cNvGrpSpPr>
            <a:grpSpLocks/>
          </p:cNvGrpSpPr>
          <p:nvPr/>
        </p:nvGrpSpPr>
        <p:grpSpPr bwMode="auto">
          <a:xfrm>
            <a:off x="6010275" y="1989138"/>
            <a:ext cx="2867025" cy="3559175"/>
            <a:chOff x="3152" y="1415"/>
            <a:chExt cx="1806" cy="2242"/>
          </a:xfrm>
        </p:grpSpPr>
        <p:sp>
          <p:nvSpPr>
            <p:cNvPr id="78854" name="Rectangle 5"/>
            <p:cNvSpPr>
              <a:spLocks noChangeArrowheads="1"/>
            </p:cNvSpPr>
            <p:nvPr/>
          </p:nvSpPr>
          <p:spPr bwMode="auto">
            <a:xfrm>
              <a:off x="4005" y="1960"/>
              <a:ext cx="862" cy="45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Cache</a:t>
              </a:r>
              <a:br>
                <a:rPr lang="en-AU"/>
              </a:br>
              <a:r>
                <a:rPr lang="en-AU"/>
                <a:t>controller</a:t>
              </a:r>
            </a:p>
          </p:txBody>
        </p:sp>
        <p:sp>
          <p:nvSpPr>
            <p:cNvPr id="78855" name="Rectangle 6"/>
            <p:cNvSpPr>
              <a:spLocks noChangeArrowheads="1"/>
            </p:cNvSpPr>
            <p:nvPr/>
          </p:nvSpPr>
          <p:spPr bwMode="auto">
            <a:xfrm>
              <a:off x="4005" y="2558"/>
              <a:ext cx="862" cy="3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Tag RAM</a:t>
              </a:r>
            </a:p>
          </p:txBody>
        </p:sp>
        <p:sp>
          <p:nvSpPr>
            <p:cNvPr id="78856" name="Rectangle 7"/>
            <p:cNvSpPr>
              <a:spLocks noChangeArrowheads="1"/>
            </p:cNvSpPr>
            <p:nvPr/>
          </p:nvSpPr>
          <p:spPr bwMode="auto">
            <a:xfrm>
              <a:off x="4005" y="1481"/>
              <a:ext cx="862" cy="3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SRAM</a:t>
              </a:r>
            </a:p>
          </p:txBody>
        </p:sp>
        <p:sp>
          <p:nvSpPr>
            <p:cNvPr id="78857" name="AutoShape 8"/>
            <p:cNvSpPr>
              <a:spLocks noChangeArrowheads="1"/>
            </p:cNvSpPr>
            <p:nvPr/>
          </p:nvSpPr>
          <p:spPr bwMode="auto">
            <a:xfrm>
              <a:off x="4382" y="1814"/>
              <a:ext cx="120" cy="136"/>
            </a:xfrm>
            <a:prstGeom prst="upDownArrow">
              <a:avLst>
                <a:gd name="adj1" fmla="val 50000"/>
                <a:gd name="adj2" fmla="val 22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sp>
          <p:nvSpPr>
            <p:cNvPr id="78858" name="AutoShape 9"/>
            <p:cNvSpPr>
              <a:spLocks noChangeArrowheads="1"/>
            </p:cNvSpPr>
            <p:nvPr/>
          </p:nvSpPr>
          <p:spPr bwMode="auto">
            <a:xfrm>
              <a:off x="4382" y="2419"/>
              <a:ext cx="120" cy="136"/>
            </a:xfrm>
            <a:prstGeom prst="upDownArrow">
              <a:avLst>
                <a:gd name="adj1" fmla="val 50000"/>
                <a:gd name="adj2" fmla="val 22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sp>
          <p:nvSpPr>
            <p:cNvPr id="78859" name="Rectangle 10"/>
            <p:cNvSpPr>
              <a:spLocks noChangeArrowheads="1"/>
            </p:cNvSpPr>
            <p:nvPr/>
          </p:nvSpPr>
          <p:spPr bwMode="auto">
            <a:xfrm>
              <a:off x="3914" y="1415"/>
              <a:ext cx="1044" cy="154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sp>
          <p:nvSpPr>
            <p:cNvPr id="78860" name="Rectangle 11"/>
            <p:cNvSpPr>
              <a:spLocks noChangeArrowheads="1"/>
            </p:cNvSpPr>
            <p:nvPr/>
          </p:nvSpPr>
          <p:spPr bwMode="auto">
            <a:xfrm>
              <a:off x="3923" y="3067"/>
              <a:ext cx="1027" cy="45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Main</a:t>
              </a:r>
              <a:br>
                <a:rPr lang="en-AU"/>
              </a:br>
              <a:r>
                <a:rPr lang="en-AU"/>
                <a:t>Memory</a:t>
              </a:r>
            </a:p>
          </p:txBody>
        </p:sp>
        <p:sp>
          <p:nvSpPr>
            <p:cNvPr id="78861" name="Rectangle 12"/>
            <p:cNvSpPr>
              <a:spLocks noChangeArrowheads="1"/>
            </p:cNvSpPr>
            <p:nvPr/>
          </p:nvSpPr>
          <p:spPr bwMode="auto">
            <a:xfrm>
              <a:off x="3152" y="1500"/>
              <a:ext cx="635" cy="3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CPU</a:t>
              </a:r>
            </a:p>
          </p:txBody>
        </p:sp>
        <p:sp>
          <p:nvSpPr>
            <p:cNvPr id="78862" name="AutoShape 13"/>
            <p:cNvSpPr>
              <a:spLocks noChangeArrowheads="1"/>
            </p:cNvSpPr>
            <p:nvPr/>
          </p:nvSpPr>
          <p:spPr bwMode="auto">
            <a:xfrm>
              <a:off x="3334" y="1842"/>
              <a:ext cx="305" cy="1815"/>
            </a:xfrm>
            <a:prstGeom prst="upDownArrow">
              <a:avLst>
                <a:gd name="adj1" fmla="val 50000"/>
                <a:gd name="adj2" fmla="val 119016"/>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vert="eaVert" wrap="none" lIns="90000" tIns="46800" rIns="90000" bIns="46800" anchor="ctr"/>
            <a:lstStyle/>
            <a:p>
              <a:pPr algn="ctr"/>
              <a:r>
                <a:rPr lang="en-US" sz="1400"/>
                <a:t>System bus</a:t>
              </a:r>
              <a:endParaRPr lang="en-AU" sz="1400"/>
            </a:p>
          </p:txBody>
        </p:sp>
        <p:sp>
          <p:nvSpPr>
            <p:cNvPr id="78863" name="AutoShape 14"/>
            <p:cNvSpPr>
              <a:spLocks noChangeArrowheads="1"/>
            </p:cNvSpPr>
            <p:nvPr/>
          </p:nvSpPr>
          <p:spPr bwMode="auto">
            <a:xfrm>
              <a:off x="3560" y="3158"/>
              <a:ext cx="363" cy="181"/>
            </a:xfrm>
            <a:prstGeom prst="leftRightArrow">
              <a:avLst>
                <a:gd name="adj1" fmla="val 50000"/>
                <a:gd name="adj2" fmla="val 4011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sp>
          <p:nvSpPr>
            <p:cNvPr id="78864" name="AutoShape 15"/>
            <p:cNvSpPr>
              <a:spLocks noChangeArrowheads="1"/>
            </p:cNvSpPr>
            <p:nvPr/>
          </p:nvSpPr>
          <p:spPr bwMode="auto">
            <a:xfrm>
              <a:off x="3560" y="2103"/>
              <a:ext cx="363" cy="181"/>
            </a:xfrm>
            <a:prstGeom prst="leftRightArrow">
              <a:avLst>
                <a:gd name="adj1" fmla="val 50000"/>
                <a:gd name="adj2" fmla="val 4011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grpSp>
      <p:sp>
        <p:nvSpPr>
          <p:cNvPr id="78853" name="Text Box 18"/>
          <p:cNvSpPr txBox="1">
            <a:spLocks noChangeArrowheads="1"/>
          </p:cNvSpPr>
          <p:nvPr/>
        </p:nvSpPr>
        <p:spPr bwMode="auto">
          <a:xfrm>
            <a:off x="3851275" y="3789363"/>
            <a:ext cx="2160588" cy="173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AU" sz="1800" i="1"/>
              <a:t>SRAM</a:t>
            </a:r>
            <a:r>
              <a:rPr lang="en-AU" sz="1800"/>
              <a:t>: RAM lưu dữ liệu cache</a:t>
            </a:r>
            <a:br>
              <a:rPr lang="en-AU" sz="1800"/>
            </a:br>
            <a:br>
              <a:rPr lang="en-AU" sz="1800"/>
            </a:br>
            <a:r>
              <a:rPr lang="en-AU" sz="1800" i="1"/>
              <a:t>Tag RAM</a:t>
            </a:r>
            <a:r>
              <a:rPr lang="en-AU" sz="1800"/>
              <a:t>: RAM lưu địa chỉ bộ nhớ</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A9A0DA5-83E9-8A4B-BBE3-889CCBF4F479}" type="slidenum">
              <a:rPr lang="en-US" sz="1000"/>
              <a:pPr/>
              <a:t>33</a:t>
            </a:fld>
            <a:endParaRPr lang="en-US" sz="1000"/>
          </a:p>
        </p:txBody>
      </p:sp>
      <p:sp>
        <p:nvSpPr>
          <p:cNvPr id="80898" name="Rectangle 2"/>
          <p:cNvSpPr>
            <a:spLocks noGrp="1" noChangeArrowheads="1"/>
          </p:cNvSpPr>
          <p:nvPr>
            <p:ph type="title"/>
          </p:nvPr>
        </p:nvSpPr>
        <p:spPr/>
        <p:txBody>
          <a:bodyPr/>
          <a:lstStyle/>
          <a:p>
            <a:pPr eaLnBrk="1" hangingPunct="1"/>
            <a:r>
              <a:rPr lang="en-US">
                <a:latin typeface="Times New Roman" charset="0"/>
                <a:cs typeface="Times New Roman" charset="0"/>
              </a:rPr>
              <a:t>Kiến trúc Cache – look through</a:t>
            </a:r>
          </a:p>
        </p:txBody>
      </p:sp>
      <p:sp>
        <p:nvSpPr>
          <p:cNvPr id="2" name="Rectangle 3"/>
          <p:cNvSpPr>
            <a:spLocks noGrp="1" noChangeArrowheads="1"/>
          </p:cNvSpPr>
          <p:nvPr>
            <p:ph type="body" idx="1"/>
          </p:nvPr>
        </p:nvSpPr>
        <p:spPr>
          <a:xfrm>
            <a:off x="611188" y="1428750"/>
            <a:ext cx="4175125" cy="4929188"/>
          </a:xfrm>
        </p:spPr>
        <p:txBody>
          <a:bodyPr/>
          <a:lstStyle/>
          <a:p>
            <a:pPr eaLnBrk="1" hangingPunct="1"/>
            <a:r>
              <a:rPr lang="en-US">
                <a:latin typeface="Times New Roman" charset="0"/>
                <a:cs typeface="Times New Roman" charset="0"/>
              </a:rPr>
              <a:t>Cache nằm giữa CPU và bộ nhớ chính</a:t>
            </a:r>
          </a:p>
          <a:p>
            <a:pPr eaLnBrk="1" hangingPunct="1"/>
            <a:r>
              <a:rPr lang="en-US">
                <a:latin typeface="Times New Roman" charset="0"/>
                <a:cs typeface="Times New Roman" charset="0"/>
              </a:rPr>
              <a:t>Cache “</a:t>
            </a:r>
            <a:r>
              <a:rPr lang="en-US" altLang="ja-JP">
                <a:latin typeface="Times New Roman" charset="0"/>
                <a:cs typeface="Times New Roman" charset="0"/>
              </a:rPr>
              <a:t>thấy</a:t>
            </a:r>
            <a:r>
              <a:rPr lang="en-US">
                <a:latin typeface="Times New Roman" charset="0"/>
                <a:cs typeface="Times New Roman" charset="0"/>
              </a:rPr>
              <a:t>”</a:t>
            </a:r>
            <a:r>
              <a:rPr lang="en-US" altLang="ja-JP">
                <a:latin typeface="Times New Roman" charset="0"/>
                <a:cs typeface="Times New Roman" charset="0"/>
              </a:rPr>
              <a:t> chu kỳ bus CPU trước sau đó nó </a:t>
            </a:r>
            <a:r>
              <a:rPr lang="en-US">
                <a:latin typeface="Times New Roman" charset="0"/>
                <a:cs typeface="Times New Roman" charset="0"/>
              </a:rPr>
              <a:t>“</a:t>
            </a:r>
            <a:r>
              <a:rPr lang="en-US" altLang="ja-JP">
                <a:latin typeface="Times New Roman" charset="0"/>
                <a:cs typeface="Times New Roman" charset="0"/>
              </a:rPr>
              <a:t>truyền</a:t>
            </a:r>
            <a:r>
              <a:rPr lang="en-US">
                <a:latin typeface="Times New Roman" charset="0"/>
                <a:cs typeface="Times New Roman" charset="0"/>
              </a:rPr>
              <a:t>”</a:t>
            </a:r>
            <a:r>
              <a:rPr lang="en-US" altLang="ja-JP">
                <a:latin typeface="Times New Roman" charset="0"/>
                <a:cs typeface="Times New Roman" charset="0"/>
              </a:rPr>
              <a:t> lại cho bộ nhớ chính</a:t>
            </a:r>
          </a:p>
          <a:p>
            <a:pPr eaLnBrk="1" hangingPunct="1"/>
            <a:r>
              <a:rPr lang="vi-VN">
                <a:latin typeface="Times New Roman" charset="0"/>
                <a:cs typeface="Times New Roman" charset="0"/>
              </a:rPr>
              <a:t>Ư</a:t>
            </a:r>
            <a:r>
              <a:rPr lang="en-US">
                <a:latin typeface="Times New Roman" charset="0"/>
                <a:cs typeface="Times New Roman" charset="0"/>
              </a:rPr>
              <a:t>u:</a:t>
            </a:r>
          </a:p>
          <a:p>
            <a:pPr lvl="1" eaLnBrk="1" hangingPunct="1"/>
            <a:r>
              <a:rPr lang="en-US">
                <a:latin typeface="Times New Roman" charset="0"/>
                <a:cs typeface="Times New Roman" charset="0"/>
              </a:rPr>
              <a:t>Hit nhanh</a:t>
            </a:r>
          </a:p>
          <a:p>
            <a:pPr eaLnBrk="1" hangingPunct="1"/>
            <a:r>
              <a:rPr lang="en-US">
                <a:latin typeface="Times New Roman" charset="0"/>
                <a:cs typeface="Times New Roman" charset="0"/>
              </a:rPr>
              <a:t>Nhược:</a:t>
            </a:r>
          </a:p>
          <a:p>
            <a:pPr lvl="1" eaLnBrk="1" hangingPunct="1"/>
            <a:r>
              <a:rPr lang="en-US">
                <a:latin typeface="Times New Roman" charset="0"/>
                <a:cs typeface="Times New Roman" charset="0"/>
              </a:rPr>
              <a:t>Thiết kế phức tạp</a:t>
            </a:r>
          </a:p>
          <a:p>
            <a:pPr lvl="1" eaLnBrk="1" hangingPunct="1"/>
            <a:r>
              <a:rPr lang="en-US">
                <a:latin typeface="Times New Roman" charset="0"/>
                <a:cs typeface="Times New Roman" charset="0"/>
              </a:rPr>
              <a:t>Đắt</a:t>
            </a:r>
          </a:p>
          <a:p>
            <a:pPr lvl="1" eaLnBrk="1" hangingPunct="1"/>
            <a:r>
              <a:rPr lang="en-US">
                <a:latin typeface="Times New Roman" charset="0"/>
                <a:cs typeface="Times New Roman" charset="0"/>
              </a:rPr>
              <a:t>Miss chậm</a:t>
            </a: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80900" name="Group 23"/>
          <p:cNvGrpSpPr>
            <a:grpSpLocks/>
          </p:cNvGrpSpPr>
          <p:nvPr/>
        </p:nvGrpSpPr>
        <p:grpSpPr bwMode="auto">
          <a:xfrm>
            <a:off x="5214938" y="2217738"/>
            <a:ext cx="3529012" cy="3068637"/>
            <a:chOff x="3061" y="1690"/>
            <a:chExt cx="2223" cy="1933"/>
          </a:xfrm>
        </p:grpSpPr>
        <p:sp>
          <p:nvSpPr>
            <p:cNvPr id="80901" name="Rectangle 4"/>
            <p:cNvSpPr>
              <a:spLocks noChangeArrowheads="1"/>
            </p:cNvSpPr>
            <p:nvPr/>
          </p:nvSpPr>
          <p:spPr bwMode="auto">
            <a:xfrm>
              <a:off x="4723" y="2387"/>
              <a:ext cx="481" cy="45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Tag </a:t>
              </a:r>
              <a:br>
                <a:rPr lang="en-AU"/>
              </a:br>
              <a:r>
                <a:rPr lang="en-AU"/>
                <a:t>RAM</a:t>
              </a:r>
            </a:p>
          </p:txBody>
        </p:sp>
        <p:sp>
          <p:nvSpPr>
            <p:cNvPr id="80902" name="Rectangle 9"/>
            <p:cNvSpPr>
              <a:spLocks noChangeArrowheads="1"/>
            </p:cNvSpPr>
            <p:nvPr/>
          </p:nvSpPr>
          <p:spPr bwMode="auto">
            <a:xfrm>
              <a:off x="3061" y="2251"/>
              <a:ext cx="2223" cy="68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sp>
          <p:nvSpPr>
            <p:cNvPr id="80903" name="Rectangle 10"/>
            <p:cNvSpPr>
              <a:spLocks noChangeArrowheads="1"/>
            </p:cNvSpPr>
            <p:nvPr/>
          </p:nvSpPr>
          <p:spPr bwMode="auto">
            <a:xfrm>
              <a:off x="3694" y="3170"/>
              <a:ext cx="1027" cy="45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Main</a:t>
              </a:r>
              <a:br>
                <a:rPr lang="en-AU"/>
              </a:br>
              <a:r>
                <a:rPr lang="en-AU"/>
                <a:t>Memory</a:t>
              </a:r>
            </a:p>
          </p:txBody>
        </p:sp>
        <p:sp>
          <p:nvSpPr>
            <p:cNvPr id="80904" name="Rectangle 11"/>
            <p:cNvSpPr>
              <a:spLocks noChangeArrowheads="1"/>
            </p:cNvSpPr>
            <p:nvPr/>
          </p:nvSpPr>
          <p:spPr bwMode="auto">
            <a:xfrm>
              <a:off x="3860" y="1690"/>
              <a:ext cx="635" cy="3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CPU</a:t>
              </a:r>
            </a:p>
          </p:txBody>
        </p:sp>
        <p:sp>
          <p:nvSpPr>
            <p:cNvPr id="80905" name="Rectangle 17"/>
            <p:cNvSpPr>
              <a:spLocks noChangeArrowheads="1"/>
            </p:cNvSpPr>
            <p:nvPr/>
          </p:nvSpPr>
          <p:spPr bwMode="auto">
            <a:xfrm>
              <a:off x="3789" y="2387"/>
              <a:ext cx="780" cy="45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Cache</a:t>
              </a:r>
              <a:br>
                <a:rPr lang="en-AU"/>
              </a:br>
              <a:r>
                <a:rPr lang="en-AU"/>
                <a:t>controller</a:t>
              </a:r>
            </a:p>
          </p:txBody>
        </p:sp>
        <p:sp>
          <p:nvSpPr>
            <p:cNvPr id="80906" name="Rectangle 18"/>
            <p:cNvSpPr>
              <a:spLocks noChangeArrowheads="1"/>
            </p:cNvSpPr>
            <p:nvPr/>
          </p:nvSpPr>
          <p:spPr bwMode="auto">
            <a:xfrm>
              <a:off x="3145" y="2387"/>
              <a:ext cx="481" cy="45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SRAM</a:t>
              </a:r>
            </a:p>
          </p:txBody>
        </p:sp>
        <p:sp>
          <p:nvSpPr>
            <p:cNvPr id="80907" name="AutoShape 19"/>
            <p:cNvSpPr>
              <a:spLocks noChangeArrowheads="1"/>
            </p:cNvSpPr>
            <p:nvPr/>
          </p:nvSpPr>
          <p:spPr bwMode="auto">
            <a:xfrm>
              <a:off x="3637" y="2523"/>
              <a:ext cx="137" cy="181"/>
            </a:xfrm>
            <a:prstGeom prst="leftRightArrow">
              <a:avLst>
                <a:gd name="adj1" fmla="val 50000"/>
                <a:gd name="adj2" fmla="val 2000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sp>
          <p:nvSpPr>
            <p:cNvPr id="80908" name="AutoShape 20"/>
            <p:cNvSpPr>
              <a:spLocks noChangeArrowheads="1"/>
            </p:cNvSpPr>
            <p:nvPr/>
          </p:nvSpPr>
          <p:spPr bwMode="auto">
            <a:xfrm>
              <a:off x="4579" y="2523"/>
              <a:ext cx="137" cy="181"/>
            </a:xfrm>
            <a:prstGeom prst="leftRightArrow">
              <a:avLst>
                <a:gd name="adj1" fmla="val 50000"/>
                <a:gd name="adj2" fmla="val 2000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sp>
          <p:nvSpPr>
            <p:cNvPr id="80909" name="AutoShape 21"/>
            <p:cNvSpPr>
              <a:spLocks noChangeArrowheads="1"/>
            </p:cNvSpPr>
            <p:nvPr/>
          </p:nvSpPr>
          <p:spPr bwMode="auto">
            <a:xfrm>
              <a:off x="4114" y="2027"/>
              <a:ext cx="172" cy="210"/>
            </a:xfrm>
            <a:prstGeom prst="upDownArrow">
              <a:avLst>
                <a:gd name="adj1" fmla="val 50000"/>
                <a:gd name="adj2" fmla="val 24419"/>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sp>
          <p:nvSpPr>
            <p:cNvPr id="80910" name="AutoShape 22"/>
            <p:cNvSpPr>
              <a:spLocks noChangeArrowheads="1"/>
            </p:cNvSpPr>
            <p:nvPr/>
          </p:nvSpPr>
          <p:spPr bwMode="auto">
            <a:xfrm>
              <a:off x="4114" y="2947"/>
              <a:ext cx="172" cy="210"/>
            </a:xfrm>
            <a:prstGeom prst="upDownArrow">
              <a:avLst>
                <a:gd name="adj1" fmla="val 50000"/>
                <a:gd name="adj2" fmla="val 24419"/>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endParaRPr 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across)">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heckerboard(across)">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heckerboard(across)">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checkerboard(across)">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checkerboard(across)">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checkerboard(across)">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FBB78D4-DBB0-E347-AD4A-A7AD584E71F4}" type="slidenum">
              <a:rPr lang="en-US" sz="1000"/>
              <a:pPr/>
              <a:t>34</a:t>
            </a:fld>
            <a:endParaRPr lang="en-US" sz="1000"/>
          </a:p>
        </p:txBody>
      </p:sp>
      <p:sp>
        <p:nvSpPr>
          <p:cNvPr id="82946" name="Rectangle 2"/>
          <p:cNvSpPr>
            <a:spLocks noGrp="1" noChangeArrowheads="1"/>
          </p:cNvSpPr>
          <p:nvPr>
            <p:ph type="title"/>
          </p:nvPr>
        </p:nvSpPr>
        <p:spPr/>
        <p:txBody>
          <a:bodyPr/>
          <a:lstStyle/>
          <a:p>
            <a:pPr eaLnBrk="1" hangingPunct="1"/>
            <a:r>
              <a:rPr lang="en-US">
                <a:latin typeface="Times New Roman" charset="0"/>
                <a:cs typeface="Times New Roman" charset="0"/>
              </a:rPr>
              <a:t>Tổ chức Cache</a:t>
            </a:r>
          </a:p>
        </p:txBody>
      </p:sp>
      <p:sp>
        <p:nvSpPr>
          <p:cNvPr id="21507" name="Rectangle 3"/>
          <p:cNvSpPr>
            <a:spLocks noGrp="1" noChangeArrowheads="1"/>
          </p:cNvSpPr>
          <p:nvPr>
            <p:ph type="body" idx="1"/>
          </p:nvPr>
        </p:nvSpPr>
        <p:spPr>
          <a:xfrm>
            <a:off x="611188" y="1428750"/>
            <a:ext cx="8175625" cy="4929188"/>
          </a:xfrm>
        </p:spPr>
        <p:txBody>
          <a:bodyPr/>
          <a:lstStyle/>
          <a:p>
            <a:pPr eaLnBrk="1" hangingPunct="1"/>
            <a:r>
              <a:rPr lang="en-US">
                <a:latin typeface="Times New Roman" charset="0"/>
                <a:cs typeface="Times New Roman" charset="0"/>
              </a:rPr>
              <a:t>Tổ chức cache giải quyết vấn đề cache và bộ nhớ chính phối hợp làm việc với nhau như thế nào</a:t>
            </a: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pic>
        <p:nvPicPr>
          <p:cNvPr id="82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5" y="2384425"/>
            <a:ext cx="7029450" cy="3857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0F894BD-C79C-5B48-9DA4-BAD3FFBFF349}" type="slidenum">
              <a:rPr lang="en-US" sz="1000"/>
              <a:pPr/>
              <a:t>35</a:t>
            </a:fld>
            <a:endParaRPr lang="en-US" sz="1000"/>
          </a:p>
        </p:txBody>
      </p:sp>
      <p:sp>
        <p:nvSpPr>
          <p:cNvPr id="84994" name="Rectangle 2"/>
          <p:cNvSpPr>
            <a:spLocks noGrp="1" noChangeArrowheads="1"/>
          </p:cNvSpPr>
          <p:nvPr>
            <p:ph type="title"/>
          </p:nvPr>
        </p:nvSpPr>
        <p:spPr/>
        <p:txBody>
          <a:bodyPr/>
          <a:lstStyle/>
          <a:p>
            <a:pPr eaLnBrk="1" hangingPunct="1"/>
            <a:r>
              <a:rPr lang="en-US">
                <a:latin typeface="Times New Roman" charset="0"/>
                <a:cs typeface="Times New Roman" charset="0"/>
              </a:rPr>
              <a:t>Các kỹ thuật tổ chức Cache</a:t>
            </a:r>
          </a:p>
        </p:txBody>
      </p:sp>
      <p:sp>
        <p:nvSpPr>
          <p:cNvPr id="21507" name="Rectangle 3"/>
          <p:cNvSpPr>
            <a:spLocks noGrp="1" noChangeArrowheads="1"/>
          </p:cNvSpPr>
          <p:nvPr>
            <p:ph type="body" idx="1"/>
          </p:nvPr>
        </p:nvSpPr>
        <p:spPr>
          <a:xfrm>
            <a:off x="611188" y="1428750"/>
            <a:ext cx="8175625" cy="4929188"/>
          </a:xfrm>
        </p:spPr>
        <p:txBody>
          <a:bodyPr/>
          <a:lstStyle/>
          <a:p>
            <a:pPr eaLnBrk="1" hangingPunct="1"/>
            <a:r>
              <a:rPr lang="en-US">
                <a:latin typeface="Times New Roman" charset="0"/>
                <a:cs typeface="Times New Roman" charset="0"/>
              </a:rPr>
              <a:t>Ánh xạ trực tiếp (direct mapping):</a:t>
            </a:r>
          </a:p>
          <a:p>
            <a:pPr lvl="1" eaLnBrk="1" hangingPunct="1"/>
            <a:r>
              <a:rPr lang="en-US">
                <a:latin typeface="Times New Roman" charset="0"/>
                <a:cs typeface="Times New Roman" charset="0"/>
              </a:rPr>
              <a:t>Đơn giản, nhanh </a:t>
            </a:r>
          </a:p>
          <a:p>
            <a:pPr lvl="1" eaLnBrk="1" hangingPunct="1"/>
            <a:r>
              <a:rPr lang="en-US">
                <a:latin typeface="Times New Roman" charset="0"/>
                <a:cs typeface="Times New Roman" charset="0"/>
              </a:rPr>
              <a:t>Ánh xạ cố định</a:t>
            </a:r>
          </a:p>
          <a:p>
            <a:pPr eaLnBrk="1" hangingPunct="1"/>
            <a:r>
              <a:rPr lang="en-US">
                <a:latin typeface="Times New Roman" charset="0"/>
                <a:cs typeface="Times New Roman" charset="0"/>
              </a:rPr>
              <a:t>Ánh xạ kết hợp đầy đủ (fully associative mapping):</a:t>
            </a:r>
          </a:p>
          <a:p>
            <a:pPr lvl="1" eaLnBrk="1" hangingPunct="1"/>
            <a:r>
              <a:rPr lang="en-US">
                <a:latin typeface="Times New Roman" charset="0"/>
                <a:cs typeface="Times New Roman" charset="0"/>
              </a:rPr>
              <a:t>Phức tạp, chậm</a:t>
            </a:r>
          </a:p>
          <a:p>
            <a:pPr lvl="1" eaLnBrk="1" hangingPunct="1"/>
            <a:r>
              <a:rPr lang="en-US">
                <a:latin typeface="Times New Roman" charset="0"/>
                <a:cs typeface="Times New Roman" charset="0"/>
              </a:rPr>
              <a:t>Ánh xạ linh hoạt</a:t>
            </a:r>
          </a:p>
          <a:p>
            <a:pPr eaLnBrk="1" hangingPunct="1"/>
            <a:r>
              <a:rPr lang="en-US">
                <a:latin typeface="Times New Roman" charset="0"/>
                <a:cs typeface="Times New Roman" charset="0"/>
              </a:rPr>
              <a:t>Ánh xạ tập kết hợp/ theo bộ (set): (set associative mapping)</a:t>
            </a:r>
          </a:p>
          <a:p>
            <a:pPr lvl="1" eaLnBrk="1" hangingPunct="1"/>
            <a:r>
              <a:rPr lang="en-US">
                <a:latin typeface="Times New Roman" charset="0"/>
                <a:cs typeface="Times New Roman" charset="0"/>
              </a:rPr>
              <a:t>Phức tạp</a:t>
            </a:r>
          </a:p>
          <a:p>
            <a:pPr lvl="1" eaLnBrk="1" hangingPunct="1"/>
            <a:r>
              <a:rPr lang="en-US">
                <a:latin typeface="Times New Roman" charset="0"/>
                <a:cs typeface="Times New Roman" charset="0"/>
              </a:rPr>
              <a:t>Nhanh, ánh xạ linh hoạt</a:t>
            </a: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7"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B101082-93B4-F345-A23B-DAF132E357A8}" type="slidenum">
              <a:rPr lang="en-US" sz="1000"/>
              <a:pPr/>
              <a:t>36</a:t>
            </a:fld>
            <a:endParaRPr lang="en-US" sz="1000"/>
          </a:p>
        </p:txBody>
      </p:sp>
      <p:sp>
        <p:nvSpPr>
          <p:cNvPr id="87042" name="Rectangle 2"/>
          <p:cNvSpPr>
            <a:spLocks noGrp="1" noChangeArrowheads="1"/>
          </p:cNvSpPr>
          <p:nvPr>
            <p:ph type="title"/>
          </p:nvPr>
        </p:nvSpPr>
        <p:spPr/>
        <p:txBody>
          <a:bodyPr/>
          <a:lstStyle/>
          <a:p>
            <a:pPr eaLnBrk="1" hangingPunct="1"/>
            <a:r>
              <a:rPr lang="en-US">
                <a:latin typeface="Times New Roman" charset="0"/>
                <a:cs typeface="Times New Roman" charset="0"/>
              </a:rPr>
              <a:t>Ánh xạ trực tiếp</a:t>
            </a:r>
          </a:p>
        </p:txBody>
      </p:sp>
      <p:sp>
        <p:nvSpPr>
          <p:cNvPr id="21507" name="Rectangle 3"/>
          <p:cNvSpPr>
            <a:spLocks noGrp="1" noChangeArrowheads="1"/>
          </p:cNvSpPr>
          <p:nvPr>
            <p:ph type="body" idx="1"/>
          </p:nvPr>
        </p:nvSpPr>
        <p:spPr>
          <a:xfrm>
            <a:off x="611188" y="1428750"/>
            <a:ext cx="8532812" cy="4929188"/>
          </a:xfrm>
        </p:spPr>
        <p:txBody>
          <a:bodyPr/>
          <a:lstStyle/>
          <a:p>
            <a:pPr eaLnBrk="1" hangingPunct="1"/>
            <a:r>
              <a:rPr lang="en-US">
                <a:latin typeface="Times New Roman" charset="0"/>
                <a:cs typeface="Times New Roman" charset="0"/>
              </a:rPr>
              <a:t>Cache: </a:t>
            </a:r>
            <a:r>
              <a:rPr lang="en-US" sz="2400">
                <a:latin typeface="Times New Roman" charset="0"/>
                <a:cs typeface="Times New Roman" charset="0"/>
              </a:rPr>
              <a:t>Được chia thành n khối hoặc dòng (block or line), từ Line</a:t>
            </a:r>
            <a:r>
              <a:rPr lang="en-US" sz="2400" baseline="-25000">
                <a:latin typeface="Times New Roman" charset="0"/>
                <a:cs typeface="Times New Roman" charset="0"/>
              </a:rPr>
              <a:t>0</a:t>
            </a:r>
            <a:r>
              <a:rPr lang="en-US" sz="2400">
                <a:latin typeface="Times New Roman" charset="0"/>
                <a:cs typeface="Times New Roman" charset="0"/>
              </a:rPr>
              <a:t> tới Line</a:t>
            </a:r>
            <a:r>
              <a:rPr lang="en-US" sz="2400" baseline="-25000">
                <a:latin typeface="Times New Roman" charset="0"/>
                <a:cs typeface="Times New Roman" charset="0"/>
              </a:rPr>
              <a:t>n-1</a:t>
            </a:r>
            <a:endParaRPr lang="en-US" baseline="-25000">
              <a:latin typeface="Times New Roman" charset="0"/>
              <a:cs typeface="Times New Roman" charset="0"/>
            </a:endParaRPr>
          </a:p>
          <a:p>
            <a:pPr eaLnBrk="1" hangingPunct="1"/>
            <a:r>
              <a:rPr lang="en-US">
                <a:latin typeface="Times New Roman" charset="0"/>
                <a:cs typeface="Times New Roman" charset="0"/>
              </a:rPr>
              <a:t>Bộ nhớ:</a:t>
            </a:r>
          </a:p>
          <a:p>
            <a:pPr lvl="1" eaLnBrk="1" hangingPunct="1"/>
            <a:r>
              <a:rPr lang="en-US">
                <a:latin typeface="Times New Roman" charset="0"/>
                <a:cs typeface="Times New Roman" charset="0"/>
              </a:rPr>
              <a:t>Được chia thành m trang (page), từ page</a:t>
            </a:r>
            <a:r>
              <a:rPr lang="en-US" baseline="-25000">
                <a:latin typeface="Times New Roman" charset="0"/>
                <a:cs typeface="Times New Roman" charset="0"/>
              </a:rPr>
              <a:t>0</a:t>
            </a:r>
            <a:r>
              <a:rPr lang="en-US">
                <a:latin typeface="Times New Roman" charset="0"/>
                <a:cs typeface="Times New Roman" charset="0"/>
              </a:rPr>
              <a:t> tới page</a:t>
            </a:r>
            <a:r>
              <a:rPr lang="en-US" baseline="-25000">
                <a:latin typeface="Times New Roman" charset="0"/>
                <a:cs typeface="Times New Roman" charset="0"/>
              </a:rPr>
              <a:t>m-1</a:t>
            </a:r>
          </a:p>
          <a:p>
            <a:pPr lvl="1" eaLnBrk="1" hangingPunct="1"/>
            <a:r>
              <a:rPr lang="en-US">
                <a:latin typeface="Times New Roman" charset="0"/>
                <a:cs typeface="Times New Roman" charset="0"/>
              </a:rPr>
              <a:t>Mỗi trang bộ nhớ có kích thước bằng cache</a:t>
            </a:r>
          </a:p>
          <a:p>
            <a:pPr lvl="1" eaLnBrk="1" hangingPunct="1"/>
            <a:r>
              <a:rPr lang="en-US">
                <a:latin typeface="Times New Roman" charset="0"/>
                <a:cs typeface="Times New Roman" charset="0"/>
              </a:rPr>
              <a:t>Mỗi trang có n lines, từ Line</a:t>
            </a:r>
            <a:r>
              <a:rPr lang="en-US" baseline="-25000">
                <a:latin typeface="Times New Roman" charset="0"/>
                <a:cs typeface="Times New Roman" charset="0"/>
              </a:rPr>
              <a:t>0</a:t>
            </a:r>
            <a:r>
              <a:rPr lang="en-US">
                <a:latin typeface="Times New Roman" charset="0"/>
                <a:cs typeface="Times New Roman" charset="0"/>
              </a:rPr>
              <a:t> tới Line</a:t>
            </a:r>
            <a:r>
              <a:rPr lang="en-US" baseline="-25000">
                <a:latin typeface="Times New Roman" charset="0"/>
                <a:cs typeface="Times New Roman" charset="0"/>
              </a:rPr>
              <a:t>n-1</a:t>
            </a:r>
          </a:p>
          <a:p>
            <a:pPr eaLnBrk="1" hangingPunct="1"/>
            <a:r>
              <a:rPr lang="en-US">
                <a:latin typeface="Times New Roman" charset="0"/>
                <a:cs typeface="Times New Roman" charset="0"/>
              </a:rPr>
              <a:t>Ánh xạ:</a:t>
            </a:r>
          </a:p>
          <a:p>
            <a:pPr lvl="1" eaLnBrk="1" hangingPunct="1"/>
            <a:r>
              <a:rPr lang="en-US">
                <a:latin typeface="Times New Roman" charset="0"/>
                <a:cs typeface="Times New Roman" charset="0"/>
              </a:rPr>
              <a:t>Line</a:t>
            </a:r>
            <a:r>
              <a:rPr lang="en-US" baseline="-25000">
                <a:latin typeface="Times New Roman" charset="0"/>
                <a:cs typeface="Times New Roman" charset="0"/>
              </a:rPr>
              <a:t>0</a:t>
            </a:r>
            <a:r>
              <a:rPr lang="en-US">
                <a:latin typeface="Times New Roman" charset="0"/>
                <a:cs typeface="Times New Roman" charset="0"/>
              </a:rPr>
              <a:t> của (page</a:t>
            </a:r>
            <a:r>
              <a:rPr lang="en-US" baseline="-25000">
                <a:latin typeface="Times New Roman" charset="0"/>
                <a:cs typeface="Times New Roman" charset="0"/>
              </a:rPr>
              <a:t>0</a:t>
            </a:r>
            <a:r>
              <a:rPr lang="en-US">
                <a:latin typeface="Times New Roman" charset="0"/>
                <a:cs typeface="Times New Roman" charset="0"/>
              </a:rPr>
              <a:t> tới page</a:t>
            </a:r>
            <a:r>
              <a:rPr lang="en-US" baseline="-25000">
                <a:latin typeface="Times New Roman" charset="0"/>
                <a:cs typeface="Times New Roman" charset="0"/>
              </a:rPr>
              <a:t>m-1</a:t>
            </a:r>
            <a:r>
              <a:rPr lang="en-US">
                <a:latin typeface="Times New Roman" charset="0"/>
                <a:cs typeface="Times New Roman" charset="0"/>
              </a:rPr>
              <a:t>) được ánh xạ tới Line</a:t>
            </a:r>
            <a:r>
              <a:rPr lang="en-US" baseline="-25000">
                <a:latin typeface="Times New Roman" charset="0"/>
                <a:cs typeface="Times New Roman" charset="0"/>
              </a:rPr>
              <a:t>0</a:t>
            </a:r>
            <a:r>
              <a:rPr lang="en-US">
                <a:latin typeface="Times New Roman" charset="0"/>
                <a:cs typeface="Times New Roman" charset="0"/>
              </a:rPr>
              <a:t> của cache</a:t>
            </a:r>
          </a:p>
          <a:p>
            <a:pPr lvl="1" eaLnBrk="1" hangingPunct="1"/>
            <a:r>
              <a:rPr lang="en-US">
                <a:latin typeface="Times New Roman" charset="0"/>
                <a:cs typeface="Times New Roman" charset="0"/>
              </a:rPr>
              <a:t>Line</a:t>
            </a:r>
            <a:r>
              <a:rPr lang="en-US" baseline="-25000">
                <a:latin typeface="Times New Roman" charset="0"/>
                <a:cs typeface="Times New Roman" charset="0"/>
              </a:rPr>
              <a:t>1</a:t>
            </a:r>
            <a:r>
              <a:rPr lang="en-US">
                <a:latin typeface="Times New Roman" charset="0"/>
                <a:cs typeface="Times New Roman" charset="0"/>
              </a:rPr>
              <a:t> của (page</a:t>
            </a:r>
            <a:r>
              <a:rPr lang="en-US" baseline="-25000">
                <a:latin typeface="Times New Roman" charset="0"/>
                <a:cs typeface="Times New Roman" charset="0"/>
              </a:rPr>
              <a:t>0</a:t>
            </a:r>
            <a:r>
              <a:rPr lang="en-US">
                <a:latin typeface="Times New Roman" charset="0"/>
                <a:cs typeface="Times New Roman" charset="0"/>
              </a:rPr>
              <a:t> tới page</a:t>
            </a:r>
            <a:r>
              <a:rPr lang="en-US" baseline="-25000">
                <a:latin typeface="Times New Roman" charset="0"/>
                <a:cs typeface="Times New Roman" charset="0"/>
              </a:rPr>
              <a:t>m-1</a:t>
            </a:r>
            <a:r>
              <a:rPr lang="en-US">
                <a:latin typeface="Times New Roman" charset="0"/>
                <a:cs typeface="Times New Roman" charset="0"/>
              </a:rPr>
              <a:t>) được ánh xạ tới Line</a:t>
            </a:r>
            <a:r>
              <a:rPr lang="en-US" baseline="-25000">
                <a:latin typeface="Times New Roman" charset="0"/>
                <a:cs typeface="Times New Roman" charset="0"/>
              </a:rPr>
              <a:t>1</a:t>
            </a:r>
            <a:r>
              <a:rPr lang="en-US">
                <a:latin typeface="Times New Roman" charset="0"/>
                <a:cs typeface="Times New Roman" charset="0"/>
              </a:rPr>
              <a:t> của cache</a:t>
            </a:r>
          </a:p>
          <a:p>
            <a:pPr lvl="1" eaLnBrk="1" hangingPunct="1"/>
            <a:r>
              <a:rPr lang="en-US">
                <a:latin typeface="Times New Roman" charset="0"/>
                <a:cs typeface="Times New Roman" charset="0"/>
              </a:rPr>
              <a:t>….</a:t>
            </a:r>
          </a:p>
          <a:p>
            <a:pPr lvl="1" eaLnBrk="1" hangingPunct="1"/>
            <a:r>
              <a:rPr lang="en-US">
                <a:latin typeface="Times New Roman" charset="0"/>
                <a:cs typeface="Times New Roman" charset="0"/>
              </a:rPr>
              <a:t>Line</a:t>
            </a:r>
            <a:r>
              <a:rPr lang="en-US" baseline="-25000">
                <a:latin typeface="Times New Roman" charset="0"/>
                <a:cs typeface="Times New Roman" charset="0"/>
              </a:rPr>
              <a:t>n-1</a:t>
            </a:r>
            <a:r>
              <a:rPr lang="en-US">
                <a:latin typeface="Times New Roman" charset="0"/>
                <a:cs typeface="Times New Roman" charset="0"/>
              </a:rPr>
              <a:t> của (page</a:t>
            </a:r>
            <a:r>
              <a:rPr lang="en-US" baseline="-25000">
                <a:latin typeface="Times New Roman" charset="0"/>
                <a:cs typeface="Times New Roman" charset="0"/>
              </a:rPr>
              <a:t>0</a:t>
            </a:r>
            <a:r>
              <a:rPr lang="en-US">
                <a:latin typeface="Times New Roman" charset="0"/>
                <a:cs typeface="Times New Roman" charset="0"/>
              </a:rPr>
              <a:t> tới page</a:t>
            </a:r>
            <a:r>
              <a:rPr lang="en-US" baseline="-25000">
                <a:latin typeface="Times New Roman" charset="0"/>
                <a:cs typeface="Times New Roman" charset="0"/>
              </a:rPr>
              <a:t>m-1</a:t>
            </a:r>
            <a:r>
              <a:rPr lang="en-US">
                <a:latin typeface="Times New Roman" charset="0"/>
                <a:cs typeface="Times New Roman" charset="0"/>
              </a:rPr>
              <a:t>) được ánh xạ tới Line</a:t>
            </a:r>
            <a:r>
              <a:rPr lang="en-US" baseline="-25000">
                <a:latin typeface="Times New Roman" charset="0"/>
                <a:cs typeface="Times New Roman" charset="0"/>
              </a:rPr>
              <a:t>n-1</a:t>
            </a:r>
            <a:r>
              <a:rPr lang="en-US">
                <a:latin typeface="Times New Roman" charset="0"/>
                <a:cs typeface="Times New Roman" charset="0"/>
              </a:rPr>
              <a:t> của cache</a:t>
            </a: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7" dur="500"/>
                                        <p:tgtEl>
                                          <p:spTgt spid="215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1507">
                                            <p:txEl>
                                              <p:pRg st="9" end="9"/>
                                            </p:txEl>
                                          </p:spTgt>
                                        </p:tgtEl>
                                        <p:attrNameLst>
                                          <p:attrName>style.visibility</p:attrName>
                                        </p:attrNameLst>
                                      </p:cBhvr>
                                      <p:to>
                                        <p:strVal val="visible"/>
                                      </p:to>
                                    </p:set>
                                    <p:animEffect transition="in" filter="checkerboard(across)">
                                      <p:cBhvr>
                                        <p:cTn id="52" dur="500"/>
                                        <p:tgtEl>
                                          <p:spTgt spid="21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AF0C884-957D-1C47-B40A-1F26A558BC65}" type="slidenum">
              <a:rPr lang="en-US" sz="1000"/>
              <a:pPr/>
              <a:t>37</a:t>
            </a:fld>
            <a:endParaRPr lang="en-US" sz="1000"/>
          </a:p>
        </p:txBody>
      </p:sp>
      <p:sp>
        <p:nvSpPr>
          <p:cNvPr id="89090" name="Rectangle 2"/>
          <p:cNvSpPr>
            <a:spLocks noGrp="1" noChangeArrowheads="1"/>
          </p:cNvSpPr>
          <p:nvPr>
            <p:ph type="title"/>
          </p:nvPr>
        </p:nvSpPr>
        <p:spPr/>
        <p:txBody>
          <a:bodyPr/>
          <a:lstStyle/>
          <a:p>
            <a:pPr eaLnBrk="1" hangingPunct="1"/>
            <a:r>
              <a:rPr lang="en-US">
                <a:latin typeface="Times New Roman" charset="0"/>
                <a:cs typeface="Times New Roman" charset="0"/>
              </a:rPr>
              <a:t>Địa chỉ ánh xạ trực tiếp</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endParaRPr lang="en-US" i="1">
              <a:latin typeface="Times New Roman" charset="0"/>
              <a:cs typeface="Times New Roman" charset="0"/>
            </a:endParaRPr>
          </a:p>
          <a:p>
            <a:pPr eaLnBrk="1" hangingPunct="1"/>
            <a:endParaRPr lang="en-US" i="1">
              <a:latin typeface="Times New Roman" charset="0"/>
              <a:cs typeface="Times New Roman" charset="0"/>
            </a:endParaRPr>
          </a:p>
          <a:p>
            <a:pPr eaLnBrk="1" hangingPunct="1"/>
            <a:endParaRPr lang="en-US" i="1">
              <a:latin typeface="Times New Roman" charset="0"/>
              <a:cs typeface="Times New Roman" charset="0"/>
            </a:endParaRPr>
          </a:p>
          <a:p>
            <a:pPr eaLnBrk="1" hangingPunct="1"/>
            <a:r>
              <a:rPr lang="en-US" i="1">
                <a:latin typeface="Times New Roman" charset="0"/>
                <a:cs typeface="Times New Roman" charset="0"/>
              </a:rPr>
              <a:t>Tag</a:t>
            </a:r>
            <a:r>
              <a:rPr lang="en-US">
                <a:latin typeface="Times New Roman" charset="0"/>
                <a:cs typeface="Times New Roman" charset="0"/>
              </a:rPr>
              <a:t> (bit): là địa chỉ của trang trong bộ nhớ</a:t>
            </a:r>
          </a:p>
          <a:p>
            <a:pPr eaLnBrk="1" hangingPunct="1"/>
            <a:r>
              <a:rPr lang="en-US" i="1">
                <a:latin typeface="Times New Roman" charset="0"/>
                <a:cs typeface="Times New Roman" charset="0"/>
              </a:rPr>
              <a:t>Line</a:t>
            </a:r>
            <a:r>
              <a:rPr lang="en-US">
                <a:latin typeface="Times New Roman" charset="0"/>
                <a:cs typeface="Times New Roman" charset="0"/>
              </a:rPr>
              <a:t> (bit): là địa chỉ của line trong cache</a:t>
            </a:r>
          </a:p>
          <a:p>
            <a:pPr eaLnBrk="1" hangingPunct="1"/>
            <a:r>
              <a:rPr lang="en-US" i="1">
                <a:latin typeface="Times New Roman" charset="0"/>
                <a:cs typeface="Times New Roman" charset="0"/>
              </a:rPr>
              <a:t>Word</a:t>
            </a:r>
            <a:r>
              <a:rPr lang="en-US">
                <a:latin typeface="Times New Roman" charset="0"/>
                <a:cs typeface="Times New Roman" charset="0"/>
              </a:rPr>
              <a:t> (bit): là địa chỉ của word trong line</a:t>
            </a:r>
          </a:p>
          <a:p>
            <a:pPr eaLnBrk="1" hangingPunct="1"/>
            <a:endParaRPr lang="en-US" baseline="-25000">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89092" name="Group 8"/>
          <p:cNvGrpSpPr>
            <a:grpSpLocks/>
          </p:cNvGrpSpPr>
          <p:nvPr/>
        </p:nvGrpSpPr>
        <p:grpSpPr bwMode="auto">
          <a:xfrm>
            <a:off x="2195513" y="1844675"/>
            <a:ext cx="4824412" cy="654050"/>
            <a:chOff x="1383" y="1023"/>
            <a:chExt cx="3039" cy="412"/>
          </a:xfrm>
        </p:grpSpPr>
        <p:sp>
          <p:nvSpPr>
            <p:cNvPr id="89093" name="Rectangle 5"/>
            <p:cNvSpPr>
              <a:spLocks noChangeArrowheads="1"/>
            </p:cNvSpPr>
            <p:nvPr/>
          </p:nvSpPr>
          <p:spPr bwMode="auto">
            <a:xfrm>
              <a:off x="1383" y="1026"/>
              <a:ext cx="3039" cy="40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Tag              Line             Word</a:t>
              </a:r>
            </a:p>
          </p:txBody>
        </p:sp>
        <p:sp>
          <p:nvSpPr>
            <p:cNvPr id="89094" name="Line 6"/>
            <p:cNvSpPr>
              <a:spLocks noChangeShapeType="1"/>
            </p:cNvSpPr>
            <p:nvPr/>
          </p:nvSpPr>
          <p:spPr bwMode="auto">
            <a:xfrm>
              <a:off x="2282" y="1023"/>
              <a:ext cx="0"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89095" name="Line 7"/>
            <p:cNvSpPr>
              <a:spLocks noChangeShapeType="1"/>
            </p:cNvSpPr>
            <p:nvPr/>
          </p:nvSpPr>
          <p:spPr bwMode="auto">
            <a:xfrm>
              <a:off x="3336" y="1023"/>
              <a:ext cx="0"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7" dur="500"/>
                                        <p:tgtEl>
                                          <p:spTgt spid="215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12" dur="500"/>
                                        <p:tgtEl>
                                          <p:spTgt spid="2150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17"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D0D6145-F065-7B47-BD15-86C36EC8BFFC}" type="slidenum">
              <a:rPr lang="en-US" sz="1000"/>
              <a:pPr/>
              <a:t>38</a:t>
            </a:fld>
            <a:endParaRPr lang="en-US" sz="1000"/>
          </a:p>
        </p:txBody>
      </p:sp>
      <p:sp>
        <p:nvSpPr>
          <p:cNvPr id="91138" name="Rectangle 2"/>
          <p:cNvSpPr>
            <a:spLocks noGrp="1" noChangeArrowheads="1"/>
          </p:cNvSpPr>
          <p:nvPr>
            <p:ph type="title"/>
          </p:nvPr>
        </p:nvSpPr>
        <p:spPr/>
        <p:txBody>
          <a:bodyPr/>
          <a:lstStyle/>
          <a:p>
            <a:pPr eaLnBrk="1" hangingPunct="1"/>
            <a:r>
              <a:rPr lang="en-US">
                <a:latin typeface="Times New Roman" charset="0"/>
                <a:cs typeface="Times New Roman" charset="0"/>
              </a:rPr>
              <a:t>Ánh xạ trực tiếp</a:t>
            </a:r>
          </a:p>
        </p:txBody>
      </p:sp>
      <p:sp>
        <p:nvSpPr>
          <p:cNvPr id="91139" name="Rectangle 3"/>
          <p:cNvSpPr>
            <a:spLocks noGrp="1" noChangeArrowheads="1"/>
          </p:cNvSpPr>
          <p:nvPr>
            <p:ph type="body" idx="1"/>
          </p:nvPr>
        </p:nvSpPr>
        <p:spPr>
          <a:xfrm>
            <a:off x="611188" y="1428750"/>
            <a:ext cx="8175625" cy="4929188"/>
          </a:xfrm>
        </p:spPr>
        <p:txBody>
          <a:bodyPr/>
          <a:lstStyle/>
          <a:p>
            <a:pPr marL="457200" lvl="1" indent="0" eaLnBrk="1" hangingPunct="1">
              <a:buFont typeface="Wingdings" charset="0"/>
              <a:buNone/>
            </a:pPr>
            <a:endParaRPr lang="en-US">
              <a:latin typeface="Times New Roman" charset="0"/>
              <a:cs typeface="Times New Roman" charset="0"/>
            </a:endParaRPr>
          </a:p>
          <a:p>
            <a:pPr marL="0" indent="0" eaLnBrk="1" hangingPunct="1">
              <a:buFont typeface="Wingdings" charset="0"/>
              <a:buNone/>
            </a:pPr>
            <a:r>
              <a:rPr lang="en-US">
                <a:latin typeface="Times New Roman" charset="0"/>
                <a:cs typeface="Times New Roman" charset="0"/>
              </a:rPr>
              <a:t>0 … 11\00010\00001</a:t>
            </a:r>
          </a:p>
          <a:p>
            <a:pPr marL="0" indent="0" eaLnBrk="1" hangingPunct="1"/>
            <a:endParaRPr lang="en-US">
              <a:latin typeface="Times New Roman" charset="0"/>
              <a:cs typeface="Times New Roman" charset="0"/>
            </a:endParaRPr>
          </a:p>
          <a:p>
            <a:pPr marL="457200" lvl="1" indent="0" eaLnBrk="1" hangingPunct="1"/>
            <a:endParaRPr lang="en-US">
              <a:latin typeface="Times New Roman" charset="0"/>
              <a:cs typeface="Times New Roman" charset="0"/>
            </a:endParaRPr>
          </a:p>
          <a:p>
            <a:pPr marL="0" indent="0" eaLnBrk="1" hangingPunct="1"/>
            <a:endParaRPr lang="en-US">
              <a:latin typeface="Times New Roman" charset="0"/>
              <a:cs typeface="Times New Roman" charset="0"/>
            </a:endParaRPr>
          </a:p>
          <a:p>
            <a:pPr marL="0" indent="0" eaLnBrk="1" hangingPunct="1"/>
            <a:endParaRPr lang="en-US" sz="2400">
              <a:latin typeface="Times New Roman" charset="0"/>
              <a:cs typeface="Times New Roman" charset="0"/>
            </a:endParaRPr>
          </a:p>
        </p:txBody>
      </p:sp>
      <p:grpSp>
        <p:nvGrpSpPr>
          <p:cNvPr id="91140" name="Group 45"/>
          <p:cNvGrpSpPr>
            <a:grpSpLocks/>
          </p:cNvGrpSpPr>
          <p:nvPr/>
        </p:nvGrpSpPr>
        <p:grpSpPr bwMode="auto">
          <a:xfrm>
            <a:off x="1619250" y="1628775"/>
            <a:ext cx="6265863" cy="4327525"/>
            <a:chOff x="1297" y="1071"/>
            <a:chExt cx="3947" cy="2726"/>
          </a:xfrm>
        </p:grpSpPr>
        <p:sp>
          <p:nvSpPr>
            <p:cNvPr id="91141" name="Rectangle 5"/>
            <p:cNvSpPr>
              <a:spLocks noChangeArrowheads="1"/>
            </p:cNvSpPr>
            <p:nvPr/>
          </p:nvSpPr>
          <p:spPr bwMode="auto">
            <a:xfrm>
              <a:off x="2699" y="1298"/>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91142" name="Rectangle 6"/>
            <p:cNvSpPr>
              <a:spLocks noChangeArrowheads="1"/>
            </p:cNvSpPr>
            <p:nvPr/>
          </p:nvSpPr>
          <p:spPr bwMode="auto">
            <a:xfrm>
              <a:off x="2265" y="1560"/>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91143" name="Rectangle 7"/>
            <p:cNvSpPr>
              <a:spLocks noChangeArrowheads="1"/>
            </p:cNvSpPr>
            <p:nvPr/>
          </p:nvSpPr>
          <p:spPr bwMode="auto">
            <a:xfrm>
              <a:off x="1823" y="1860"/>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grpSp>
          <p:nvGrpSpPr>
            <p:cNvPr id="91144" name="Group 25"/>
            <p:cNvGrpSpPr>
              <a:grpSpLocks/>
            </p:cNvGrpSpPr>
            <p:nvPr/>
          </p:nvGrpSpPr>
          <p:grpSpPr bwMode="auto">
            <a:xfrm>
              <a:off x="4189" y="1979"/>
              <a:ext cx="1055" cy="1361"/>
              <a:chOff x="4189" y="1979"/>
              <a:chExt cx="1055" cy="1361"/>
            </a:xfrm>
          </p:grpSpPr>
          <p:grpSp>
            <p:nvGrpSpPr>
              <p:cNvPr id="91166" name="Group 13"/>
              <p:cNvGrpSpPr>
                <a:grpSpLocks/>
              </p:cNvGrpSpPr>
              <p:nvPr/>
            </p:nvGrpSpPr>
            <p:grpSpPr bwMode="auto">
              <a:xfrm>
                <a:off x="4189" y="1979"/>
                <a:ext cx="1055" cy="1361"/>
                <a:chOff x="4189" y="1979"/>
                <a:chExt cx="1055" cy="1361"/>
              </a:xfrm>
            </p:grpSpPr>
            <p:sp>
              <p:nvSpPr>
                <p:cNvPr id="91170" name="Rectangle 4"/>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91171" name="Line 9"/>
                <p:cNvSpPr>
                  <a:spLocks noChangeShapeType="1"/>
                </p:cNvSpPr>
                <p:nvPr/>
              </p:nvSpPr>
              <p:spPr bwMode="auto">
                <a:xfrm>
                  <a:off x="4189" y="2192"/>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72" name="Line 10"/>
                <p:cNvSpPr>
                  <a:spLocks noChangeShapeType="1"/>
                </p:cNvSpPr>
                <p:nvPr/>
              </p:nvSpPr>
              <p:spPr bwMode="auto">
                <a:xfrm>
                  <a:off x="4189" y="3150"/>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73" name="Line 11"/>
                <p:cNvSpPr>
                  <a:spLocks noChangeShapeType="1"/>
                </p:cNvSpPr>
                <p:nvPr/>
              </p:nvSpPr>
              <p:spPr bwMode="auto">
                <a:xfrm>
                  <a:off x="4189" y="2933"/>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
            <p:nvSpPr>
              <p:cNvPr id="91167" name="Text Box 14"/>
              <p:cNvSpPr txBox="1">
                <a:spLocks noChangeArrowheads="1"/>
              </p:cNvSpPr>
              <p:nvPr/>
            </p:nvSpPr>
            <p:spPr bwMode="auto">
              <a:xfrm>
                <a:off x="4372" y="198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n-1</a:t>
                </a:r>
                <a:endParaRPr lang="en-AU" sz="1400"/>
              </a:p>
            </p:txBody>
          </p:sp>
          <p:sp>
            <p:nvSpPr>
              <p:cNvPr id="91168" name="Text Box 15"/>
              <p:cNvSpPr txBox="1">
                <a:spLocks noChangeArrowheads="1"/>
              </p:cNvSpPr>
              <p:nvPr/>
            </p:nvSpPr>
            <p:spPr bwMode="auto">
              <a:xfrm>
                <a:off x="4372" y="2944"/>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1</a:t>
                </a:r>
                <a:endParaRPr lang="en-AU" sz="1400"/>
              </a:p>
            </p:txBody>
          </p:sp>
          <p:sp>
            <p:nvSpPr>
              <p:cNvPr id="91169" name="Text Box 16"/>
              <p:cNvSpPr txBox="1">
                <a:spLocks noChangeArrowheads="1"/>
              </p:cNvSpPr>
              <p:nvPr/>
            </p:nvSpPr>
            <p:spPr bwMode="auto">
              <a:xfrm>
                <a:off x="4372" y="314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0</a:t>
                </a:r>
                <a:endParaRPr lang="en-AU" sz="1400"/>
              </a:p>
            </p:txBody>
          </p:sp>
        </p:grpSp>
        <p:sp>
          <p:nvSpPr>
            <p:cNvPr id="91145" name="Text Box 17"/>
            <p:cNvSpPr txBox="1">
              <a:spLocks noChangeArrowheads="1"/>
            </p:cNvSpPr>
            <p:nvPr/>
          </p:nvSpPr>
          <p:spPr bwMode="auto">
            <a:xfrm>
              <a:off x="4377" y="3521"/>
              <a:ext cx="57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a:t>Cache</a:t>
              </a:r>
              <a:endParaRPr lang="en-AU" sz="1800"/>
            </a:p>
          </p:txBody>
        </p:sp>
        <p:sp>
          <p:nvSpPr>
            <p:cNvPr id="91146" name="Text Box 18"/>
            <p:cNvSpPr txBox="1">
              <a:spLocks noChangeArrowheads="1"/>
            </p:cNvSpPr>
            <p:nvPr/>
          </p:nvSpPr>
          <p:spPr bwMode="auto">
            <a:xfrm>
              <a:off x="2109" y="3566"/>
              <a:ext cx="75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a:t>Memory</a:t>
              </a:r>
              <a:endParaRPr lang="en-AU" sz="1800"/>
            </a:p>
          </p:txBody>
        </p:sp>
        <p:grpSp>
          <p:nvGrpSpPr>
            <p:cNvPr id="91147" name="Group 26"/>
            <p:cNvGrpSpPr>
              <a:grpSpLocks/>
            </p:cNvGrpSpPr>
            <p:nvPr/>
          </p:nvGrpSpPr>
          <p:grpSpPr bwMode="auto">
            <a:xfrm>
              <a:off x="1338" y="2069"/>
              <a:ext cx="1055" cy="1361"/>
              <a:chOff x="4189" y="1979"/>
              <a:chExt cx="1055" cy="1361"/>
            </a:xfrm>
          </p:grpSpPr>
          <p:grpSp>
            <p:nvGrpSpPr>
              <p:cNvPr id="91158" name="Group 27"/>
              <p:cNvGrpSpPr>
                <a:grpSpLocks/>
              </p:cNvGrpSpPr>
              <p:nvPr/>
            </p:nvGrpSpPr>
            <p:grpSpPr bwMode="auto">
              <a:xfrm>
                <a:off x="4189" y="1979"/>
                <a:ext cx="1055" cy="1361"/>
                <a:chOff x="4189" y="1979"/>
                <a:chExt cx="1055" cy="1361"/>
              </a:xfrm>
            </p:grpSpPr>
            <p:sp>
              <p:nvSpPr>
                <p:cNvPr id="91162" name="Rectangle 28"/>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91163" name="Line 29"/>
                <p:cNvSpPr>
                  <a:spLocks noChangeShapeType="1"/>
                </p:cNvSpPr>
                <p:nvPr/>
              </p:nvSpPr>
              <p:spPr bwMode="auto">
                <a:xfrm>
                  <a:off x="4189" y="2192"/>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64" name="Line 30"/>
                <p:cNvSpPr>
                  <a:spLocks noChangeShapeType="1"/>
                </p:cNvSpPr>
                <p:nvPr/>
              </p:nvSpPr>
              <p:spPr bwMode="auto">
                <a:xfrm>
                  <a:off x="4189" y="3150"/>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65" name="Line 31"/>
                <p:cNvSpPr>
                  <a:spLocks noChangeShapeType="1"/>
                </p:cNvSpPr>
                <p:nvPr/>
              </p:nvSpPr>
              <p:spPr bwMode="auto">
                <a:xfrm>
                  <a:off x="4189" y="2933"/>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
            <p:nvSpPr>
              <p:cNvPr id="91159" name="Text Box 32"/>
              <p:cNvSpPr txBox="1">
                <a:spLocks noChangeArrowheads="1"/>
              </p:cNvSpPr>
              <p:nvPr/>
            </p:nvSpPr>
            <p:spPr bwMode="auto">
              <a:xfrm>
                <a:off x="4372" y="198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n-1</a:t>
                </a:r>
                <a:endParaRPr lang="en-AU" sz="1400"/>
              </a:p>
            </p:txBody>
          </p:sp>
          <p:sp>
            <p:nvSpPr>
              <p:cNvPr id="91160" name="Text Box 33"/>
              <p:cNvSpPr txBox="1">
                <a:spLocks noChangeArrowheads="1"/>
              </p:cNvSpPr>
              <p:nvPr/>
            </p:nvSpPr>
            <p:spPr bwMode="auto">
              <a:xfrm>
                <a:off x="4372" y="2944"/>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1</a:t>
                </a:r>
                <a:endParaRPr lang="en-AU" sz="1400"/>
              </a:p>
            </p:txBody>
          </p:sp>
          <p:sp>
            <p:nvSpPr>
              <p:cNvPr id="91161" name="Text Box 34"/>
              <p:cNvSpPr txBox="1">
                <a:spLocks noChangeArrowheads="1"/>
              </p:cNvSpPr>
              <p:nvPr/>
            </p:nvSpPr>
            <p:spPr bwMode="auto">
              <a:xfrm>
                <a:off x="4372" y="314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0</a:t>
                </a:r>
                <a:endParaRPr lang="en-AU" sz="1400"/>
              </a:p>
            </p:txBody>
          </p:sp>
        </p:grpSp>
        <p:sp>
          <p:nvSpPr>
            <p:cNvPr id="91148" name="Text Box 35"/>
            <p:cNvSpPr txBox="1">
              <a:spLocks noChangeArrowheads="1"/>
            </p:cNvSpPr>
            <p:nvPr/>
          </p:nvSpPr>
          <p:spPr bwMode="auto">
            <a:xfrm>
              <a:off x="1297" y="1868"/>
              <a:ext cx="49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Page 0</a:t>
              </a:r>
              <a:endParaRPr lang="en-AU" sz="1400"/>
            </a:p>
          </p:txBody>
        </p:sp>
        <p:sp>
          <p:nvSpPr>
            <p:cNvPr id="91149" name="Text Box 36"/>
            <p:cNvSpPr txBox="1">
              <a:spLocks noChangeArrowheads="1"/>
            </p:cNvSpPr>
            <p:nvPr/>
          </p:nvSpPr>
          <p:spPr bwMode="auto">
            <a:xfrm>
              <a:off x="1791" y="1661"/>
              <a:ext cx="49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Page 1</a:t>
              </a:r>
              <a:endParaRPr lang="en-AU" sz="1400"/>
            </a:p>
          </p:txBody>
        </p:sp>
        <p:sp>
          <p:nvSpPr>
            <p:cNvPr id="91150" name="Text Box 37"/>
            <p:cNvSpPr txBox="1">
              <a:spLocks noChangeArrowheads="1"/>
            </p:cNvSpPr>
            <p:nvPr/>
          </p:nvSpPr>
          <p:spPr bwMode="auto">
            <a:xfrm>
              <a:off x="2699" y="1071"/>
              <a:ext cx="68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Page m-1</a:t>
              </a:r>
              <a:endParaRPr lang="en-AU" sz="1400"/>
            </a:p>
          </p:txBody>
        </p:sp>
        <p:sp>
          <p:nvSpPr>
            <p:cNvPr id="91151" name="Line 38"/>
            <p:cNvSpPr>
              <a:spLocks noChangeShapeType="1"/>
            </p:cNvSpPr>
            <p:nvPr/>
          </p:nvSpPr>
          <p:spPr bwMode="auto">
            <a:xfrm flipV="1">
              <a:off x="2356" y="3254"/>
              <a:ext cx="1870" cy="97"/>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52" name="Line 39"/>
            <p:cNvSpPr>
              <a:spLocks noChangeShapeType="1"/>
            </p:cNvSpPr>
            <p:nvPr/>
          </p:nvSpPr>
          <p:spPr bwMode="auto">
            <a:xfrm flipV="1">
              <a:off x="2341" y="3037"/>
              <a:ext cx="1923" cy="67"/>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53" name="Line 40"/>
            <p:cNvSpPr>
              <a:spLocks noChangeShapeType="1"/>
            </p:cNvSpPr>
            <p:nvPr/>
          </p:nvSpPr>
          <p:spPr bwMode="auto">
            <a:xfrm flipV="1">
              <a:off x="2290" y="2069"/>
              <a:ext cx="1996" cy="91"/>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54" name="Line 41"/>
            <p:cNvSpPr>
              <a:spLocks noChangeShapeType="1"/>
            </p:cNvSpPr>
            <p:nvPr/>
          </p:nvSpPr>
          <p:spPr bwMode="auto">
            <a:xfrm>
              <a:off x="3696" y="1344"/>
              <a:ext cx="636" cy="68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55" name="Line 42"/>
            <p:cNvSpPr>
              <a:spLocks noChangeShapeType="1"/>
            </p:cNvSpPr>
            <p:nvPr/>
          </p:nvSpPr>
          <p:spPr bwMode="auto">
            <a:xfrm>
              <a:off x="3243" y="1616"/>
              <a:ext cx="1043" cy="408"/>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56" name="Line 43"/>
            <p:cNvSpPr>
              <a:spLocks noChangeShapeType="1"/>
            </p:cNvSpPr>
            <p:nvPr/>
          </p:nvSpPr>
          <p:spPr bwMode="auto">
            <a:xfrm>
              <a:off x="3696" y="2568"/>
              <a:ext cx="499" cy="681"/>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1157" name="Line 44"/>
            <p:cNvSpPr>
              <a:spLocks noChangeShapeType="1"/>
            </p:cNvSpPr>
            <p:nvPr/>
          </p:nvSpPr>
          <p:spPr bwMode="auto">
            <a:xfrm>
              <a:off x="3288" y="2886"/>
              <a:ext cx="953" cy="363"/>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33E632A-ABC6-784D-AB21-DE6F22FF02C3}" type="slidenum">
              <a:rPr lang="en-US" sz="1000"/>
              <a:pPr/>
              <a:t>39</a:t>
            </a:fld>
            <a:endParaRPr lang="en-US" sz="1000"/>
          </a:p>
        </p:txBody>
      </p:sp>
      <p:sp>
        <p:nvSpPr>
          <p:cNvPr id="93186" name="Rectangle 2"/>
          <p:cNvSpPr>
            <a:spLocks noGrp="1" noChangeArrowheads="1"/>
          </p:cNvSpPr>
          <p:nvPr>
            <p:ph type="title"/>
          </p:nvPr>
        </p:nvSpPr>
        <p:spPr/>
        <p:txBody>
          <a:bodyPr/>
          <a:lstStyle/>
          <a:p>
            <a:pPr eaLnBrk="1" hangingPunct="1"/>
            <a:r>
              <a:rPr lang="en-US">
                <a:latin typeface="Times New Roman" charset="0"/>
                <a:cs typeface="Times New Roman" charset="0"/>
              </a:rPr>
              <a:t>Địa chỉ ánh xạ trực tiếp</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dirty="0" err="1">
                <a:latin typeface="Times New Roman" charset="0"/>
                <a:cs typeface="Times New Roman" charset="0"/>
              </a:rPr>
              <a:t>Ví</a:t>
            </a:r>
            <a:r>
              <a:rPr lang="en-US" dirty="0">
                <a:latin typeface="Times New Roman" charset="0"/>
                <a:cs typeface="Times New Roman" charset="0"/>
              </a:rPr>
              <a:t> </a:t>
            </a:r>
            <a:r>
              <a:rPr lang="en-US" dirty="0" err="1">
                <a:latin typeface="Times New Roman" charset="0"/>
                <a:cs typeface="Times New Roman" charset="0"/>
              </a:rPr>
              <a:t>dụ</a:t>
            </a:r>
            <a:r>
              <a:rPr lang="en-US" dirty="0">
                <a:latin typeface="Times New Roman" charset="0"/>
                <a:cs typeface="Times New Roman" charset="0"/>
              </a:rPr>
              <a:t>: </a:t>
            </a:r>
            <a:r>
              <a:rPr lang="en-US" dirty="0" err="1">
                <a:latin typeface="Times New Roman" charset="0"/>
                <a:cs typeface="Times New Roman" charset="0"/>
              </a:rPr>
              <a:t>Tìm</a:t>
            </a:r>
            <a:r>
              <a:rPr lang="en-US" dirty="0">
                <a:latin typeface="Times New Roman" charset="0"/>
                <a:cs typeface="Times New Roman" charset="0"/>
              </a:rPr>
              <a:t> </a:t>
            </a:r>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a:t>
            </a:r>
            <a:r>
              <a:rPr lang="en-US" dirty="0" err="1">
                <a:latin typeface="Times New Roman" charset="0"/>
                <a:cs typeface="Times New Roman" charset="0"/>
              </a:rPr>
              <a:t>trường</a:t>
            </a:r>
            <a:r>
              <a:rPr lang="en-US" dirty="0">
                <a:latin typeface="Times New Roman" charset="0"/>
                <a:cs typeface="Times New Roman" charset="0"/>
              </a:rPr>
              <a:t> </a:t>
            </a:r>
            <a:r>
              <a:rPr lang="en-US" dirty="0" err="1">
                <a:latin typeface="Times New Roman" charset="0"/>
                <a:cs typeface="Times New Roman" charset="0"/>
              </a:rPr>
              <a:t>địa</a:t>
            </a:r>
            <a:r>
              <a:rPr lang="en-US" dirty="0">
                <a:latin typeface="Times New Roman" charset="0"/>
                <a:cs typeface="Times New Roman" charset="0"/>
              </a:rPr>
              <a:t> </a:t>
            </a:r>
            <a:r>
              <a:rPr lang="en-US" dirty="0" err="1">
                <a:latin typeface="Times New Roman" charset="0"/>
                <a:cs typeface="Times New Roman" charset="0"/>
              </a:rPr>
              <a:t>chỉ</a:t>
            </a:r>
            <a:r>
              <a:rPr lang="en-US" dirty="0">
                <a:latin typeface="Times New Roman" charset="0"/>
                <a:cs typeface="Times New Roman" charset="0"/>
              </a:rPr>
              <a:t> (32 bit) </a:t>
            </a:r>
            <a:r>
              <a:rPr lang="en-US" dirty="0" err="1">
                <a:latin typeface="Times New Roman" charset="0"/>
                <a:cs typeface="Times New Roman" charset="0"/>
              </a:rPr>
              <a:t>dùng</a:t>
            </a:r>
            <a:r>
              <a:rPr lang="en-US" dirty="0">
                <a:latin typeface="Times New Roman" charset="0"/>
                <a:cs typeface="Times New Roman" charset="0"/>
              </a:rPr>
              <a:t> direct mapping</a:t>
            </a:r>
          </a:p>
          <a:p>
            <a:pPr lvl="1" eaLnBrk="1" hangingPunct="1"/>
            <a:r>
              <a:rPr lang="en-US" dirty="0" err="1">
                <a:latin typeface="Times New Roman" charset="0"/>
                <a:cs typeface="Times New Roman" charset="0"/>
              </a:rPr>
              <a:t>Đầu</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a:t>
            </a:r>
          </a:p>
          <a:p>
            <a:pPr lvl="2" eaLnBrk="1" hangingPunct="1"/>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a:t>
            </a:r>
            <a:r>
              <a:rPr lang="en-US" dirty="0" err="1">
                <a:latin typeface="Times New Roman" charset="0"/>
                <a:cs typeface="Times New Roman" charset="0"/>
              </a:rPr>
              <a:t>bộ</a:t>
            </a:r>
            <a:r>
              <a:rPr lang="en-US" dirty="0">
                <a:latin typeface="Times New Roman" charset="0"/>
                <a:cs typeface="Times New Roman" charset="0"/>
              </a:rPr>
              <a:t> </a:t>
            </a:r>
            <a:r>
              <a:rPr lang="en-US" dirty="0" err="1">
                <a:latin typeface="Times New Roman" charset="0"/>
                <a:cs typeface="Times New Roman" charset="0"/>
              </a:rPr>
              <a:t>nhớ</a:t>
            </a:r>
            <a:r>
              <a:rPr lang="en-US" dirty="0">
                <a:latin typeface="Times New Roman" charset="0"/>
                <a:cs typeface="Times New Roman" charset="0"/>
              </a:rPr>
              <a:t>: 4GB</a:t>
            </a:r>
          </a:p>
          <a:p>
            <a:pPr lvl="2" eaLnBrk="1" hangingPunct="1"/>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cache: 1KB</a:t>
            </a:r>
          </a:p>
          <a:p>
            <a:pPr lvl="2" eaLnBrk="1" hangingPunct="1"/>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line: 32 byte</a:t>
            </a:r>
          </a:p>
          <a:p>
            <a:pPr lvl="1" eaLnBrk="1" hangingPunct="1"/>
            <a:r>
              <a:rPr lang="en-US" dirty="0" err="1">
                <a:latin typeface="Times New Roman" charset="0"/>
                <a:cs typeface="Times New Roman" charset="0"/>
              </a:rPr>
              <a:t>Đầu</a:t>
            </a:r>
            <a:r>
              <a:rPr lang="en-US" dirty="0">
                <a:latin typeface="Times New Roman" charset="0"/>
                <a:cs typeface="Times New Roman" charset="0"/>
              </a:rPr>
              <a:t> </a:t>
            </a:r>
            <a:r>
              <a:rPr lang="en-US" dirty="0" err="1">
                <a:latin typeface="Times New Roman" charset="0"/>
                <a:cs typeface="Times New Roman" charset="0"/>
              </a:rPr>
              <a:t>ra</a:t>
            </a:r>
            <a:r>
              <a:rPr lang="en-US" dirty="0">
                <a:latin typeface="Times New Roman" charset="0"/>
                <a:cs typeface="Times New Roman" charset="0"/>
              </a:rPr>
              <a:t>:</a:t>
            </a:r>
          </a:p>
          <a:p>
            <a:pPr lvl="2" eaLnBrk="1" hangingPunct="1"/>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line: 32 byte = 2</a:t>
            </a:r>
            <a:r>
              <a:rPr lang="en-US" baseline="30000" dirty="0">
                <a:latin typeface="Times New Roman" charset="0"/>
                <a:cs typeface="Times New Roman" charset="0"/>
              </a:rPr>
              <a:t>5</a:t>
            </a:r>
            <a:r>
              <a:rPr lang="en-US" dirty="0">
                <a:latin typeface="Times New Roman" charset="0"/>
                <a:cs typeface="Times New Roman" charset="0"/>
              </a:rPr>
              <a:t> -&gt; Word = 5 bit</a:t>
            </a:r>
          </a:p>
          <a:p>
            <a:pPr lvl="2" eaLnBrk="1" hangingPunct="1"/>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cache: 1 KB = 2</a:t>
            </a:r>
            <a:r>
              <a:rPr lang="en-US" baseline="30000" dirty="0">
                <a:latin typeface="Times New Roman" charset="0"/>
                <a:cs typeface="Times New Roman" charset="0"/>
              </a:rPr>
              <a:t>10</a:t>
            </a:r>
            <a:r>
              <a:rPr lang="en-US" dirty="0">
                <a:latin typeface="Times New Roman" charset="0"/>
                <a:cs typeface="Times New Roman" charset="0"/>
              </a:rPr>
              <a:t> -&gt; </a:t>
            </a:r>
            <a:r>
              <a:rPr lang="en-US" dirty="0" err="1">
                <a:latin typeface="Times New Roman" charset="0"/>
                <a:cs typeface="Times New Roman" charset="0"/>
              </a:rPr>
              <a:t>có</a:t>
            </a:r>
            <a:r>
              <a:rPr lang="en-US" dirty="0">
                <a:latin typeface="Times New Roman" charset="0"/>
                <a:cs typeface="Times New Roman" charset="0"/>
              </a:rPr>
              <a:t> 2</a:t>
            </a:r>
            <a:r>
              <a:rPr lang="en-US" baseline="30000" dirty="0">
                <a:latin typeface="Times New Roman" charset="0"/>
                <a:cs typeface="Times New Roman" charset="0"/>
              </a:rPr>
              <a:t>10</a:t>
            </a:r>
            <a:r>
              <a:rPr lang="en-US" dirty="0">
                <a:latin typeface="Times New Roman" charset="0"/>
                <a:cs typeface="Times New Roman" charset="0"/>
              </a:rPr>
              <a:t> / 2</a:t>
            </a:r>
            <a:r>
              <a:rPr lang="en-US" baseline="30000" dirty="0">
                <a:latin typeface="Times New Roman" charset="0"/>
                <a:cs typeface="Times New Roman" charset="0"/>
              </a:rPr>
              <a:t>5</a:t>
            </a:r>
            <a:r>
              <a:rPr lang="en-US" dirty="0">
                <a:latin typeface="Times New Roman" charset="0"/>
                <a:cs typeface="Times New Roman" charset="0"/>
              </a:rPr>
              <a:t> = 2</a:t>
            </a:r>
            <a:r>
              <a:rPr lang="en-US" baseline="30000" dirty="0">
                <a:latin typeface="Times New Roman" charset="0"/>
                <a:cs typeface="Times New Roman" charset="0"/>
              </a:rPr>
              <a:t>5</a:t>
            </a:r>
            <a:r>
              <a:rPr lang="en-US" dirty="0">
                <a:latin typeface="Times New Roman" charset="0"/>
                <a:cs typeface="Times New Roman" charset="0"/>
              </a:rPr>
              <a:t> lines -&gt; Line = 5 bit</a:t>
            </a:r>
          </a:p>
          <a:p>
            <a:pPr lvl="2" eaLnBrk="1" hangingPunct="1"/>
            <a:r>
              <a:rPr lang="en-US" dirty="0">
                <a:latin typeface="Times New Roman" charset="0"/>
                <a:cs typeface="Times New Roman" charset="0"/>
              </a:rPr>
              <a:t>Tag = </a:t>
            </a:r>
            <a:r>
              <a:rPr lang="en-US" dirty="0" err="1">
                <a:latin typeface="Times New Roman" charset="0"/>
                <a:cs typeface="Times New Roman" charset="0"/>
              </a:rPr>
              <a:t>địa</a:t>
            </a:r>
            <a:r>
              <a:rPr lang="en-US" dirty="0">
                <a:latin typeface="Times New Roman" charset="0"/>
                <a:cs typeface="Times New Roman" charset="0"/>
              </a:rPr>
              <a:t> </a:t>
            </a:r>
            <a:r>
              <a:rPr lang="en-US" dirty="0" err="1">
                <a:latin typeface="Times New Roman" charset="0"/>
                <a:cs typeface="Times New Roman" charset="0"/>
              </a:rPr>
              <a:t>chỉ</a:t>
            </a:r>
            <a:r>
              <a:rPr lang="en-US" dirty="0">
                <a:latin typeface="Times New Roman" charset="0"/>
                <a:cs typeface="Times New Roman" charset="0"/>
              </a:rPr>
              <a:t> 32 bit – Line – Word = 32 – 5 – 5 = 22 bit</a:t>
            </a:r>
          </a:p>
          <a:p>
            <a:pPr eaLnBrk="1" hangingPunct="1"/>
            <a:endParaRPr lang="en-US" i="1" dirty="0">
              <a:latin typeface="Times New Roman" charset="0"/>
              <a:cs typeface="Times New Roman" charset="0"/>
            </a:endParaRPr>
          </a:p>
          <a:p>
            <a:pPr eaLnBrk="1" hangingPunct="1"/>
            <a:endParaRPr lang="en-US" i="1"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baseline="-25000" dirty="0">
              <a:latin typeface="Times New Roman" charset="0"/>
              <a:cs typeface="Times New Roman" charset="0"/>
            </a:endParaRPr>
          </a:p>
          <a:p>
            <a:pPr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sz="2400" dirty="0">
              <a:latin typeface="Times New Roman" charset="0"/>
              <a:cs typeface="Times New Roman" charset="0"/>
            </a:endParaRPr>
          </a:p>
        </p:txBody>
      </p:sp>
    </p:spTree>
    <p:extLst>
      <p:ext uri="{BB962C8B-B14F-4D97-AF65-F5344CB8AC3E}">
        <p14:creationId xmlns:p14="http://schemas.microsoft.com/office/powerpoint/2010/main" val="349186537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7"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493ACE9-9335-2442-AE6D-A004425A48DB}" type="slidenum">
              <a:rPr lang="en-US" sz="1000"/>
              <a:pPr/>
              <a:t>4</a:t>
            </a:fld>
            <a:endParaRPr lang="en-US" sz="1000"/>
          </a:p>
        </p:txBody>
      </p:sp>
      <p:sp>
        <p:nvSpPr>
          <p:cNvPr id="21506" name="Rectangle 2"/>
          <p:cNvSpPr>
            <a:spLocks noGrp="1" noChangeArrowheads="1"/>
          </p:cNvSpPr>
          <p:nvPr>
            <p:ph type="title"/>
          </p:nvPr>
        </p:nvSpPr>
        <p:spPr/>
        <p:txBody>
          <a:bodyPr/>
          <a:lstStyle/>
          <a:p>
            <a:pPr eaLnBrk="1" hangingPunct="1"/>
            <a:r>
              <a:rPr lang="en-US">
                <a:latin typeface="Times New Roman" charset="0"/>
                <a:cs typeface="Times New Roman" charset="0"/>
              </a:rPr>
              <a:t>Các tham số phân cấp bộ nhớ</a:t>
            </a:r>
          </a:p>
        </p:txBody>
      </p:sp>
      <p:sp>
        <p:nvSpPr>
          <p:cNvPr id="21507" name="Rectangle 3"/>
          <p:cNvSpPr>
            <a:spLocks noGrp="1" noChangeArrowheads="1"/>
          </p:cNvSpPr>
          <p:nvPr>
            <p:ph type="body" idx="1"/>
          </p:nvPr>
        </p:nvSpPr>
        <p:spPr>
          <a:xfrm>
            <a:off x="611188" y="1600200"/>
            <a:ext cx="8075612" cy="4530725"/>
          </a:xfrm>
        </p:spPr>
        <p:txBody>
          <a:bodyPr/>
          <a:lstStyle/>
          <a:p>
            <a:pPr eaLnBrk="1" hangingPunct="1"/>
            <a:endParaRPr lang="en-US" sz="2400">
              <a:latin typeface="Times New Roman" charset="0"/>
              <a:cs typeface="Times New Roman" charset="0"/>
            </a:endParaRPr>
          </a:p>
        </p:txBody>
      </p:sp>
      <p:sp>
        <p:nvSpPr>
          <p:cNvPr id="21508" name="Picture 4"/>
          <p:cNvSpPr>
            <a:spLocks noChangeAspect="1" noChangeArrowheads="1"/>
          </p:cNvSpPr>
          <p:nvPr/>
        </p:nvSpPr>
        <p:spPr bwMode="auto">
          <a:xfrm>
            <a:off x="323850" y="2349500"/>
            <a:ext cx="8629650" cy="235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pic>
        <p:nvPicPr>
          <p:cNvPr id="215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2501900"/>
            <a:ext cx="8629650" cy="235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nodePh="1">
                                  <p:stCondLst>
                                    <p:cond delay="0"/>
                                  </p:stCondLst>
                                  <p:endCondLst>
                                    <p:cond evt="begin" delay="0">
                                      <p:tn val="5"/>
                                    </p:cond>
                                  </p:end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dirty="0" err="1"/>
              <a:t>Ví</a:t>
            </a:r>
            <a:r>
              <a:rPr lang="en-US" dirty="0"/>
              <a:t> </a:t>
            </a:r>
            <a:r>
              <a:rPr lang="en-US" dirty="0" err="1"/>
              <a:t>dụ</a:t>
            </a:r>
            <a:r>
              <a:rPr lang="en-US" dirty="0"/>
              <a:t>: Direct Mapped block</a:t>
            </a:r>
          </a:p>
        </p:txBody>
      </p:sp>
      <p:grpSp>
        <p:nvGrpSpPr>
          <p:cNvPr id="1299459" name="Group 3"/>
          <p:cNvGrpSpPr>
            <a:grpSpLocks/>
          </p:cNvGrpSpPr>
          <p:nvPr/>
        </p:nvGrpSpPr>
        <p:grpSpPr bwMode="auto">
          <a:xfrm>
            <a:off x="1111250" y="1646238"/>
            <a:ext cx="1327150" cy="1401762"/>
            <a:chOff x="700" y="1037"/>
            <a:chExt cx="836" cy="883"/>
          </a:xfrm>
        </p:grpSpPr>
        <p:sp>
          <p:nvSpPr>
            <p:cNvPr id="1299460" name="Rectangle 4"/>
            <p:cNvSpPr>
              <a:spLocks noChangeArrowheads="1"/>
            </p:cNvSpPr>
            <p:nvPr/>
          </p:nvSpPr>
          <p:spPr bwMode="auto">
            <a:xfrm>
              <a:off x="960" y="1248"/>
              <a:ext cx="192" cy="672"/>
            </a:xfrm>
            <a:prstGeom prst="rect">
              <a:avLst/>
            </a:prstGeom>
            <a:solidFill>
              <a:srgbClr val="66FF66"/>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*4</a:t>
              </a:r>
            </a:p>
          </p:txBody>
        </p:sp>
        <p:sp>
          <p:nvSpPr>
            <p:cNvPr id="1299461" name="Rectangle 5"/>
            <p:cNvSpPr>
              <a:spLocks noChangeArrowheads="1"/>
            </p:cNvSpPr>
            <p:nvPr/>
          </p:nvSpPr>
          <p:spPr bwMode="auto">
            <a:xfrm>
              <a:off x="768" y="1248"/>
              <a:ext cx="192" cy="672"/>
            </a:xfrm>
            <a:prstGeom prst="rect">
              <a:avLst/>
            </a:prstGeom>
            <a:solidFill>
              <a:srgbClr val="CCE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*0</a:t>
              </a:r>
            </a:p>
          </p:txBody>
        </p:sp>
        <p:sp>
          <p:nvSpPr>
            <p:cNvPr id="1299462" name="Rectangle 6"/>
            <p:cNvSpPr>
              <a:spLocks noChangeArrowheads="1"/>
            </p:cNvSpPr>
            <p:nvPr/>
          </p:nvSpPr>
          <p:spPr bwMode="auto">
            <a:xfrm>
              <a:off x="1152" y="1248"/>
              <a:ext cx="192" cy="672"/>
            </a:xfrm>
            <a:prstGeom prst="rect">
              <a:avLst/>
            </a:prstGeom>
            <a:solidFill>
              <a:srgbClr val="FFFF99"/>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*8</a:t>
              </a:r>
            </a:p>
          </p:txBody>
        </p:sp>
        <p:sp>
          <p:nvSpPr>
            <p:cNvPr id="1299463" name="Rectangle 7"/>
            <p:cNvSpPr>
              <a:spLocks noChangeArrowheads="1"/>
            </p:cNvSpPr>
            <p:nvPr/>
          </p:nvSpPr>
          <p:spPr bwMode="auto">
            <a:xfrm>
              <a:off x="1344" y="1248"/>
              <a:ext cx="192" cy="672"/>
            </a:xfrm>
            <a:prstGeom prst="rect">
              <a:avLst/>
            </a:prstGeom>
            <a:solidFill>
              <a:srgbClr val="FFC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*C</a:t>
              </a:r>
            </a:p>
          </p:txBody>
        </p:sp>
        <p:sp>
          <p:nvSpPr>
            <p:cNvPr id="1299464" name="Text Box 8"/>
            <p:cNvSpPr txBox="1">
              <a:spLocks noChangeArrowheads="1"/>
            </p:cNvSpPr>
            <p:nvPr/>
          </p:nvSpPr>
          <p:spPr bwMode="auto">
            <a:xfrm>
              <a:off x="700" y="1037"/>
              <a:ext cx="548" cy="231"/>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l"/>
              <a:r>
                <a:rPr lang="en-US">
                  <a:latin typeface="Helvetica" charset="0"/>
                </a:rPr>
                <a:t>Cache</a:t>
              </a:r>
            </a:p>
          </p:txBody>
        </p:sp>
      </p:grpSp>
      <p:grpSp>
        <p:nvGrpSpPr>
          <p:cNvPr id="1299465" name="Group 9"/>
          <p:cNvGrpSpPr>
            <a:grpSpLocks/>
          </p:cNvGrpSpPr>
          <p:nvPr/>
        </p:nvGrpSpPr>
        <p:grpSpPr bwMode="auto">
          <a:xfrm>
            <a:off x="1143000" y="4343400"/>
            <a:ext cx="6172200" cy="1524000"/>
            <a:chOff x="720" y="2736"/>
            <a:chExt cx="3888" cy="960"/>
          </a:xfrm>
        </p:grpSpPr>
        <p:sp>
          <p:nvSpPr>
            <p:cNvPr id="1299466" name="Rectangle 10"/>
            <p:cNvSpPr>
              <a:spLocks noChangeArrowheads="1"/>
            </p:cNvSpPr>
            <p:nvPr/>
          </p:nvSpPr>
          <p:spPr bwMode="auto">
            <a:xfrm>
              <a:off x="960" y="2736"/>
              <a:ext cx="192" cy="672"/>
            </a:xfrm>
            <a:prstGeom prst="rect">
              <a:avLst/>
            </a:prstGeom>
            <a:solidFill>
              <a:srgbClr val="66FF66"/>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04</a:t>
              </a:r>
            </a:p>
          </p:txBody>
        </p:sp>
        <p:sp>
          <p:nvSpPr>
            <p:cNvPr id="1299467" name="Rectangle 11"/>
            <p:cNvSpPr>
              <a:spLocks noChangeArrowheads="1"/>
            </p:cNvSpPr>
            <p:nvPr/>
          </p:nvSpPr>
          <p:spPr bwMode="auto">
            <a:xfrm>
              <a:off x="768" y="2736"/>
              <a:ext cx="192" cy="672"/>
            </a:xfrm>
            <a:prstGeom prst="rect">
              <a:avLst/>
            </a:prstGeom>
            <a:solidFill>
              <a:srgbClr val="CCE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00</a:t>
              </a:r>
            </a:p>
          </p:txBody>
        </p:sp>
        <p:sp>
          <p:nvSpPr>
            <p:cNvPr id="1299468" name="Rectangle 12"/>
            <p:cNvSpPr>
              <a:spLocks noChangeArrowheads="1"/>
            </p:cNvSpPr>
            <p:nvPr/>
          </p:nvSpPr>
          <p:spPr bwMode="auto">
            <a:xfrm>
              <a:off x="1152" y="2736"/>
              <a:ext cx="192" cy="672"/>
            </a:xfrm>
            <a:prstGeom prst="rect">
              <a:avLst/>
            </a:prstGeom>
            <a:solidFill>
              <a:srgbClr val="FFFF99"/>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08</a:t>
              </a:r>
            </a:p>
          </p:txBody>
        </p:sp>
        <p:sp>
          <p:nvSpPr>
            <p:cNvPr id="1299469" name="Rectangle 13"/>
            <p:cNvSpPr>
              <a:spLocks noChangeArrowheads="1"/>
            </p:cNvSpPr>
            <p:nvPr/>
          </p:nvSpPr>
          <p:spPr bwMode="auto">
            <a:xfrm>
              <a:off x="1344" y="2736"/>
              <a:ext cx="192" cy="672"/>
            </a:xfrm>
            <a:prstGeom prst="rect">
              <a:avLst/>
            </a:prstGeom>
            <a:solidFill>
              <a:srgbClr val="FFC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0C</a:t>
              </a:r>
            </a:p>
          </p:txBody>
        </p:sp>
        <p:sp>
          <p:nvSpPr>
            <p:cNvPr id="1299470" name="Rectangle 14"/>
            <p:cNvSpPr>
              <a:spLocks noChangeArrowheads="1"/>
            </p:cNvSpPr>
            <p:nvPr/>
          </p:nvSpPr>
          <p:spPr bwMode="auto">
            <a:xfrm>
              <a:off x="1536" y="2736"/>
              <a:ext cx="192" cy="672"/>
            </a:xfrm>
            <a:prstGeom prst="rect">
              <a:avLst/>
            </a:prstGeom>
            <a:solidFill>
              <a:srgbClr val="CCE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10</a:t>
              </a:r>
            </a:p>
          </p:txBody>
        </p:sp>
        <p:sp>
          <p:nvSpPr>
            <p:cNvPr id="1299471" name="Rectangle 15"/>
            <p:cNvSpPr>
              <a:spLocks noChangeArrowheads="1"/>
            </p:cNvSpPr>
            <p:nvPr/>
          </p:nvSpPr>
          <p:spPr bwMode="auto">
            <a:xfrm>
              <a:off x="1728" y="2736"/>
              <a:ext cx="192" cy="672"/>
            </a:xfrm>
            <a:prstGeom prst="rect">
              <a:avLst/>
            </a:prstGeom>
            <a:solidFill>
              <a:srgbClr val="66FF66"/>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14</a:t>
              </a:r>
            </a:p>
          </p:txBody>
        </p:sp>
        <p:sp>
          <p:nvSpPr>
            <p:cNvPr id="1299472" name="Rectangle 16"/>
            <p:cNvSpPr>
              <a:spLocks noChangeArrowheads="1"/>
            </p:cNvSpPr>
            <p:nvPr/>
          </p:nvSpPr>
          <p:spPr bwMode="auto">
            <a:xfrm>
              <a:off x="1920" y="2736"/>
              <a:ext cx="192" cy="672"/>
            </a:xfrm>
            <a:prstGeom prst="rect">
              <a:avLst/>
            </a:prstGeom>
            <a:solidFill>
              <a:srgbClr val="FFFF99"/>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18</a:t>
              </a:r>
            </a:p>
          </p:txBody>
        </p:sp>
        <p:sp>
          <p:nvSpPr>
            <p:cNvPr id="1299473" name="Rectangle 17"/>
            <p:cNvSpPr>
              <a:spLocks noChangeArrowheads="1"/>
            </p:cNvSpPr>
            <p:nvPr/>
          </p:nvSpPr>
          <p:spPr bwMode="auto">
            <a:xfrm>
              <a:off x="2112" y="2736"/>
              <a:ext cx="192" cy="672"/>
            </a:xfrm>
            <a:prstGeom prst="rect">
              <a:avLst/>
            </a:prstGeom>
            <a:solidFill>
              <a:srgbClr val="FFC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1C</a:t>
              </a:r>
            </a:p>
          </p:txBody>
        </p:sp>
        <p:sp>
          <p:nvSpPr>
            <p:cNvPr id="1299474" name="Rectangle 18"/>
            <p:cNvSpPr>
              <a:spLocks noChangeArrowheads="1"/>
            </p:cNvSpPr>
            <p:nvPr/>
          </p:nvSpPr>
          <p:spPr bwMode="auto">
            <a:xfrm>
              <a:off x="2304" y="2736"/>
              <a:ext cx="192" cy="672"/>
            </a:xfrm>
            <a:prstGeom prst="rect">
              <a:avLst/>
            </a:prstGeom>
            <a:solidFill>
              <a:srgbClr val="CCE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20</a:t>
              </a:r>
            </a:p>
          </p:txBody>
        </p:sp>
        <p:sp>
          <p:nvSpPr>
            <p:cNvPr id="1299475" name="Rectangle 19"/>
            <p:cNvSpPr>
              <a:spLocks noChangeArrowheads="1"/>
            </p:cNvSpPr>
            <p:nvPr/>
          </p:nvSpPr>
          <p:spPr bwMode="auto">
            <a:xfrm>
              <a:off x="2496" y="2736"/>
              <a:ext cx="192" cy="672"/>
            </a:xfrm>
            <a:prstGeom prst="rect">
              <a:avLst/>
            </a:prstGeom>
            <a:solidFill>
              <a:srgbClr val="66FF66"/>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24</a:t>
              </a:r>
            </a:p>
          </p:txBody>
        </p:sp>
        <p:sp>
          <p:nvSpPr>
            <p:cNvPr id="1299476" name="Rectangle 20"/>
            <p:cNvSpPr>
              <a:spLocks noChangeArrowheads="1"/>
            </p:cNvSpPr>
            <p:nvPr/>
          </p:nvSpPr>
          <p:spPr bwMode="auto">
            <a:xfrm>
              <a:off x="2688" y="2736"/>
              <a:ext cx="192" cy="672"/>
            </a:xfrm>
            <a:prstGeom prst="rect">
              <a:avLst/>
            </a:prstGeom>
            <a:solidFill>
              <a:srgbClr val="FFFF99"/>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28</a:t>
              </a:r>
            </a:p>
          </p:txBody>
        </p:sp>
        <p:sp>
          <p:nvSpPr>
            <p:cNvPr id="1299477" name="Rectangle 21"/>
            <p:cNvSpPr>
              <a:spLocks noChangeArrowheads="1"/>
            </p:cNvSpPr>
            <p:nvPr/>
          </p:nvSpPr>
          <p:spPr bwMode="auto">
            <a:xfrm>
              <a:off x="2880" y="2736"/>
              <a:ext cx="192" cy="672"/>
            </a:xfrm>
            <a:prstGeom prst="rect">
              <a:avLst/>
            </a:prstGeom>
            <a:solidFill>
              <a:srgbClr val="FFC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2C</a:t>
              </a:r>
            </a:p>
          </p:txBody>
        </p:sp>
        <p:sp>
          <p:nvSpPr>
            <p:cNvPr id="1299478" name="Rectangle 22"/>
            <p:cNvSpPr>
              <a:spLocks noChangeArrowheads="1"/>
            </p:cNvSpPr>
            <p:nvPr/>
          </p:nvSpPr>
          <p:spPr bwMode="auto">
            <a:xfrm>
              <a:off x="3072" y="2736"/>
              <a:ext cx="192" cy="672"/>
            </a:xfrm>
            <a:prstGeom prst="rect">
              <a:avLst/>
            </a:prstGeom>
            <a:solidFill>
              <a:srgbClr val="CCE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30</a:t>
              </a:r>
            </a:p>
          </p:txBody>
        </p:sp>
        <p:sp>
          <p:nvSpPr>
            <p:cNvPr id="1299479" name="Rectangle 23"/>
            <p:cNvSpPr>
              <a:spLocks noChangeArrowheads="1"/>
            </p:cNvSpPr>
            <p:nvPr/>
          </p:nvSpPr>
          <p:spPr bwMode="auto">
            <a:xfrm>
              <a:off x="3264" y="2736"/>
              <a:ext cx="192" cy="672"/>
            </a:xfrm>
            <a:prstGeom prst="rect">
              <a:avLst/>
            </a:prstGeom>
            <a:solidFill>
              <a:srgbClr val="66FF66"/>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34</a:t>
              </a:r>
            </a:p>
          </p:txBody>
        </p:sp>
        <p:sp>
          <p:nvSpPr>
            <p:cNvPr id="1299480" name="Rectangle 24"/>
            <p:cNvSpPr>
              <a:spLocks noChangeArrowheads="1"/>
            </p:cNvSpPr>
            <p:nvPr/>
          </p:nvSpPr>
          <p:spPr bwMode="auto">
            <a:xfrm>
              <a:off x="3456" y="2736"/>
              <a:ext cx="192" cy="672"/>
            </a:xfrm>
            <a:prstGeom prst="rect">
              <a:avLst/>
            </a:prstGeom>
            <a:solidFill>
              <a:srgbClr val="FFFF99"/>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38</a:t>
              </a:r>
            </a:p>
          </p:txBody>
        </p:sp>
        <p:sp>
          <p:nvSpPr>
            <p:cNvPr id="1299481" name="Rectangle 25"/>
            <p:cNvSpPr>
              <a:spLocks noChangeArrowheads="1"/>
            </p:cNvSpPr>
            <p:nvPr/>
          </p:nvSpPr>
          <p:spPr bwMode="auto">
            <a:xfrm>
              <a:off x="3648" y="2736"/>
              <a:ext cx="192" cy="672"/>
            </a:xfrm>
            <a:prstGeom prst="rect">
              <a:avLst/>
            </a:prstGeom>
            <a:solidFill>
              <a:srgbClr val="FFC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3C</a:t>
              </a:r>
            </a:p>
          </p:txBody>
        </p:sp>
        <p:sp>
          <p:nvSpPr>
            <p:cNvPr id="1299482" name="Rectangle 26"/>
            <p:cNvSpPr>
              <a:spLocks noChangeArrowheads="1"/>
            </p:cNvSpPr>
            <p:nvPr/>
          </p:nvSpPr>
          <p:spPr bwMode="auto">
            <a:xfrm>
              <a:off x="3840" y="2736"/>
              <a:ext cx="192" cy="672"/>
            </a:xfrm>
            <a:prstGeom prst="rect">
              <a:avLst/>
            </a:prstGeom>
            <a:solidFill>
              <a:srgbClr val="CCE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40</a:t>
              </a:r>
            </a:p>
          </p:txBody>
        </p:sp>
        <p:sp>
          <p:nvSpPr>
            <p:cNvPr id="1299483" name="Rectangle 27"/>
            <p:cNvSpPr>
              <a:spLocks noChangeArrowheads="1"/>
            </p:cNvSpPr>
            <p:nvPr/>
          </p:nvSpPr>
          <p:spPr bwMode="auto">
            <a:xfrm>
              <a:off x="4032" y="2736"/>
              <a:ext cx="192" cy="672"/>
            </a:xfrm>
            <a:prstGeom prst="rect">
              <a:avLst/>
            </a:prstGeom>
            <a:solidFill>
              <a:srgbClr val="66FF66"/>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44</a:t>
              </a:r>
            </a:p>
          </p:txBody>
        </p:sp>
        <p:sp>
          <p:nvSpPr>
            <p:cNvPr id="1299484" name="Rectangle 28"/>
            <p:cNvSpPr>
              <a:spLocks noChangeArrowheads="1"/>
            </p:cNvSpPr>
            <p:nvPr/>
          </p:nvSpPr>
          <p:spPr bwMode="auto">
            <a:xfrm>
              <a:off x="4224" y="2736"/>
              <a:ext cx="192" cy="672"/>
            </a:xfrm>
            <a:prstGeom prst="rect">
              <a:avLst/>
            </a:prstGeom>
            <a:solidFill>
              <a:srgbClr val="FFFF99"/>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48</a:t>
              </a:r>
            </a:p>
          </p:txBody>
        </p:sp>
        <p:sp>
          <p:nvSpPr>
            <p:cNvPr id="1299485" name="Rectangle 29"/>
            <p:cNvSpPr>
              <a:spLocks noChangeArrowheads="1"/>
            </p:cNvSpPr>
            <p:nvPr/>
          </p:nvSpPr>
          <p:spPr bwMode="auto">
            <a:xfrm>
              <a:off x="4416" y="2736"/>
              <a:ext cx="192" cy="672"/>
            </a:xfrm>
            <a:prstGeom prst="rect">
              <a:avLst/>
            </a:prstGeom>
            <a:solidFill>
              <a:srgbClr val="FFCCFF"/>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400">
                  <a:latin typeface="Courier New" charset="0"/>
                </a:rPr>
                <a:t>4C</a:t>
              </a:r>
            </a:p>
          </p:txBody>
        </p:sp>
        <p:sp>
          <p:nvSpPr>
            <p:cNvPr id="1299486" name="Text Box 30"/>
            <p:cNvSpPr txBox="1">
              <a:spLocks noChangeArrowheads="1"/>
            </p:cNvSpPr>
            <p:nvPr/>
          </p:nvSpPr>
          <p:spPr bwMode="auto">
            <a:xfrm>
              <a:off x="720" y="3465"/>
              <a:ext cx="668" cy="231"/>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l"/>
              <a:r>
                <a:rPr lang="en-US">
                  <a:latin typeface="Helvetica" charset="0"/>
                </a:rPr>
                <a:t>Memory</a:t>
              </a:r>
            </a:p>
          </p:txBody>
        </p:sp>
      </p:grpSp>
      <p:sp>
        <p:nvSpPr>
          <p:cNvPr id="1299487" name="Line 31"/>
          <p:cNvSpPr>
            <a:spLocks noChangeShapeType="1"/>
          </p:cNvSpPr>
          <p:nvPr/>
        </p:nvSpPr>
        <p:spPr bwMode="auto">
          <a:xfrm flipH="1" flipV="1">
            <a:off x="1371600" y="3124200"/>
            <a:ext cx="2438400" cy="1143000"/>
          </a:xfrm>
          <a:prstGeom prst="line">
            <a:avLst/>
          </a:prstGeom>
          <a:noFill/>
          <a:ln w="57150">
            <a:solidFill>
              <a:srgbClr val="CCEC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99488" name="Line 32"/>
          <p:cNvSpPr>
            <a:spLocks noChangeShapeType="1"/>
          </p:cNvSpPr>
          <p:nvPr/>
        </p:nvSpPr>
        <p:spPr bwMode="auto">
          <a:xfrm flipV="1">
            <a:off x="2286000" y="3124200"/>
            <a:ext cx="0" cy="1143000"/>
          </a:xfrm>
          <a:prstGeom prst="line">
            <a:avLst/>
          </a:prstGeom>
          <a:noFill/>
          <a:ln w="57150">
            <a:solidFill>
              <a:srgbClr val="FFCC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99489" name="Line 33"/>
          <p:cNvSpPr>
            <a:spLocks noChangeShapeType="1"/>
          </p:cNvSpPr>
          <p:nvPr/>
        </p:nvSpPr>
        <p:spPr bwMode="auto">
          <a:xfrm flipH="1" flipV="1">
            <a:off x="2057400" y="3124200"/>
            <a:ext cx="2362200" cy="1143000"/>
          </a:xfrm>
          <a:prstGeom prst="line">
            <a:avLst/>
          </a:prstGeom>
          <a:noFill/>
          <a:ln w="57150">
            <a:solidFill>
              <a:srgbClr val="FFFF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99490" name="Text Box 34"/>
          <p:cNvSpPr txBox="1">
            <a:spLocks noChangeArrowheads="1"/>
          </p:cNvSpPr>
          <p:nvPr/>
        </p:nvSpPr>
        <p:spPr bwMode="auto">
          <a:xfrm>
            <a:off x="2590800" y="2224088"/>
            <a:ext cx="5638800" cy="61118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l"/>
            <a:r>
              <a:rPr lang="en-US" dirty="0">
                <a:latin typeface="Helvetica" charset="0"/>
              </a:rPr>
              <a:t>address maps to </a:t>
            </a:r>
            <a:r>
              <a:rPr lang="en-US" u="sng" dirty="0">
                <a:latin typeface="Helvetica" charset="0"/>
              </a:rPr>
              <a:t>block:</a:t>
            </a:r>
            <a:endParaRPr lang="en-US" dirty="0">
              <a:latin typeface="Helvetica" charset="0"/>
            </a:endParaRPr>
          </a:p>
          <a:p>
            <a:pPr algn="l"/>
            <a:r>
              <a:rPr lang="en-US" sz="1600" dirty="0">
                <a:latin typeface="Helvetica" charset="0"/>
              </a:rPr>
              <a:t>location = </a:t>
            </a:r>
            <a:r>
              <a:rPr lang="en-US" sz="1600" i="1" dirty="0">
                <a:latin typeface="Helvetica" charset="0"/>
              </a:rPr>
              <a:t>(block address</a:t>
            </a:r>
            <a:r>
              <a:rPr lang="en-US" sz="1600" dirty="0">
                <a:latin typeface="Helvetica" charset="0"/>
              </a:rPr>
              <a:t> </a:t>
            </a:r>
            <a:r>
              <a:rPr lang="en-US" sz="1600" dirty="0">
                <a:solidFill>
                  <a:schemeClr val="hlink"/>
                </a:solidFill>
                <a:latin typeface="Helvetica" charset="0"/>
              </a:rPr>
              <a:t>MOD</a:t>
            </a:r>
            <a:r>
              <a:rPr lang="en-US" sz="1600" i="1" dirty="0">
                <a:latin typeface="Helvetica" charset="0"/>
              </a:rPr>
              <a:t> # blocks in cache)</a:t>
            </a:r>
            <a:endParaRPr lang="en-US" dirty="0">
              <a:latin typeface="Helvetica" charset="0"/>
            </a:endParaRPr>
          </a:p>
        </p:txBody>
      </p:sp>
    </p:spTree>
    <p:extLst>
      <p:ext uri="{BB962C8B-B14F-4D97-AF65-F5344CB8AC3E}">
        <p14:creationId xmlns:p14="http://schemas.microsoft.com/office/powerpoint/2010/main" val="899939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99487"/>
                                        </p:tgtEl>
                                        <p:attrNameLst>
                                          <p:attrName>style.visibility</p:attrName>
                                        </p:attrNameLst>
                                      </p:cBhvr>
                                      <p:to>
                                        <p:strVal val="visible"/>
                                      </p:to>
                                    </p:set>
                                    <p:animEffect transition="in" filter="wipe(down)">
                                      <p:cBhvr>
                                        <p:cTn id="7" dur="500"/>
                                        <p:tgtEl>
                                          <p:spTgt spid="12994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99488"/>
                                        </p:tgtEl>
                                        <p:attrNameLst>
                                          <p:attrName>style.visibility</p:attrName>
                                        </p:attrNameLst>
                                      </p:cBhvr>
                                      <p:to>
                                        <p:strVal val="visible"/>
                                      </p:to>
                                    </p:set>
                                    <p:animEffect transition="in" filter="wipe(down)">
                                      <p:cBhvr>
                                        <p:cTn id="12" dur="500"/>
                                        <p:tgtEl>
                                          <p:spTgt spid="1299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99489"/>
                                        </p:tgtEl>
                                        <p:attrNameLst>
                                          <p:attrName>style.visibility</p:attrName>
                                        </p:attrNameLst>
                                      </p:cBhvr>
                                      <p:to>
                                        <p:strVal val="visible"/>
                                      </p:to>
                                    </p:set>
                                    <p:animEffect transition="in" filter="wipe(down)">
                                      <p:cBhvr>
                                        <p:cTn id="17" dur="500"/>
                                        <p:tgtEl>
                                          <p:spTgt spid="1299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487" grpId="0" animBg="1"/>
      <p:bldP spid="1299488" grpId="0" animBg="1"/>
      <p:bldP spid="129948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ChangeArrowheads="1"/>
          </p:cNvSpPr>
          <p:nvPr>
            <p:ph type="title"/>
          </p:nvPr>
        </p:nvSpPr>
        <p:spPr>
          <a:xfrm>
            <a:off x="0" y="152400"/>
            <a:ext cx="9144000" cy="609600"/>
          </a:xfrm>
        </p:spPr>
        <p:txBody>
          <a:bodyPr/>
          <a:lstStyle/>
          <a:p>
            <a:r>
              <a:rPr lang="en-US" dirty="0"/>
              <a:t>   Accessing A Direct-Mapped Cache</a:t>
            </a:r>
          </a:p>
        </p:txBody>
      </p:sp>
      <p:sp>
        <p:nvSpPr>
          <p:cNvPr id="1301507" name="Rectangle 3"/>
          <p:cNvSpPr>
            <a:spLocks noGrp="1" noChangeArrowheads="1"/>
          </p:cNvSpPr>
          <p:nvPr>
            <p:ph type="body" sz="half" idx="1"/>
          </p:nvPr>
        </p:nvSpPr>
        <p:spPr>
          <a:xfrm>
            <a:off x="0" y="914400"/>
            <a:ext cx="8763000" cy="2514600"/>
          </a:xfrm>
        </p:spPr>
        <p:txBody>
          <a:bodyPr/>
          <a:lstStyle/>
          <a:p>
            <a:pPr algn="ctr">
              <a:buFontTx/>
              <a:buNone/>
            </a:pPr>
            <a:endParaRPr lang="en-US" sz="100" dirty="0"/>
          </a:p>
          <a:p>
            <a:r>
              <a:rPr lang="en-US" sz="2000" dirty="0"/>
              <a:t>DM cache contains 4 1-word blocks. Find the # Misses for each cache given this sequence of memory block accesses: 0, 8, 0, 6, 8 </a:t>
            </a:r>
          </a:p>
          <a:p>
            <a:endParaRPr lang="en-US" sz="2000" dirty="0"/>
          </a:p>
          <a:p>
            <a:pPr>
              <a:buFontTx/>
              <a:buNone/>
            </a:pPr>
            <a:r>
              <a:rPr lang="en-US" sz="2000" dirty="0">
                <a:solidFill>
                  <a:srgbClr val="0000CC"/>
                </a:solidFill>
              </a:rPr>
              <a:t>DM Memory Access 1:  Mapping: 0 modulo 4 = 0</a:t>
            </a:r>
          </a:p>
        </p:txBody>
      </p:sp>
      <p:graphicFrame>
        <p:nvGraphicFramePr>
          <p:cNvPr id="1301508" name="Group 4"/>
          <p:cNvGraphicFramePr>
            <a:graphicFrameLocks noGrp="1"/>
          </p:cNvGraphicFramePr>
          <p:nvPr>
            <p:ph sz="quarter" idx="3"/>
          </p:nvPr>
        </p:nvGraphicFramePr>
        <p:xfrm>
          <a:off x="4724400" y="3581400"/>
          <a:ext cx="4114800" cy="2133600"/>
        </p:xfrm>
        <a:graphic>
          <a:graphicData uri="http://schemas.openxmlformats.org/drawingml/2006/table">
            <a:tbl>
              <a:tblPr/>
              <a:tblGrid>
                <a:gridCol w="1676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dirty="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dirty="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01530"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dirty="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dirty="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38763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01507">
                                            <p:txEl>
                                              <p:pRg st="3" end="3"/>
                                            </p:txEl>
                                          </p:spTgt>
                                        </p:tgtEl>
                                        <p:attrNameLst>
                                          <p:attrName>style.visibility</p:attrName>
                                        </p:attrNameLst>
                                      </p:cBhvr>
                                      <p:to>
                                        <p:strVal val="visible"/>
                                      </p:to>
                                    </p:set>
                                    <p:animEffect transition="in" filter="blinds(horizontal)">
                                      <p:cBhvr>
                                        <p:cTn id="7" dur="500"/>
                                        <p:tgtEl>
                                          <p:spTgt spid="130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a:xfrm>
            <a:off x="467544" y="0"/>
            <a:ext cx="8676456" cy="762000"/>
          </a:xfrm>
        </p:spPr>
        <p:txBody>
          <a:bodyPr/>
          <a:lstStyle/>
          <a:p>
            <a:r>
              <a:rPr lang="en-US" dirty="0"/>
              <a:t>Accessing A Direct-Mapped Cache</a:t>
            </a:r>
          </a:p>
        </p:txBody>
      </p:sp>
      <p:sp>
        <p:nvSpPr>
          <p:cNvPr id="1303555" name="Rectangle 3"/>
          <p:cNvSpPr>
            <a:spLocks noGrp="1" noChangeArrowheads="1"/>
          </p:cNvSpPr>
          <p:nvPr>
            <p:ph type="body" sz="half" idx="1"/>
          </p:nvPr>
        </p:nvSpPr>
        <p:spPr>
          <a:xfrm>
            <a:off x="0" y="914400"/>
            <a:ext cx="8763000" cy="2514600"/>
          </a:xfrm>
        </p:spPr>
        <p:txBody>
          <a:bodyPr/>
          <a:lstStyle/>
          <a:p>
            <a:pPr algn="ctr">
              <a:buFontTx/>
              <a:buNone/>
            </a:pPr>
            <a:endParaRPr lang="en-US" sz="100" dirty="0"/>
          </a:p>
          <a:p>
            <a:pPr>
              <a:spcBef>
                <a:spcPct val="0"/>
              </a:spcBef>
              <a:buSzTx/>
              <a:buFontTx/>
              <a:buNone/>
            </a:pPr>
            <a:r>
              <a:rPr lang="en-US" sz="2000" dirty="0"/>
              <a:t>   DM cache contains 4 1-word blocks. Find the # Misses for each cache given this sequence of memory block accesses: 0, 8, 0, 6, 8</a:t>
            </a:r>
          </a:p>
          <a:p>
            <a:pPr>
              <a:spcBef>
                <a:spcPct val="0"/>
              </a:spcBef>
              <a:buSzTx/>
              <a:buFontTx/>
              <a:buNone/>
            </a:pPr>
            <a:endParaRPr lang="en-US" sz="2000" dirty="0"/>
          </a:p>
          <a:p>
            <a:pPr>
              <a:buFontTx/>
              <a:buNone/>
            </a:pPr>
            <a:r>
              <a:rPr lang="en-US" sz="2000" dirty="0">
                <a:solidFill>
                  <a:srgbClr val="0000CC"/>
                </a:solidFill>
              </a:rPr>
              <a:t>DM Memory Access 1:  Mapping: 0 mod 4 = 0</a:t>
            </a:r>
          </a:p>
        </p:txBody>
      </p:sp>
      <p:graphicFrame>
        <p:nvGraphicFramePr>
          <p:cNvPr id="1303556" name="Group 4"/>
          <p:cNvGraphicFramePr>
            <a:graphicFrameLocks noGrp="1"/>
          </p:cNvGraphicFramePr>
          <p:nvPr>
            <p:ph sz="quarter" idx="3"/>
          </p:nvPr>
        </p:nvGraphicFramePr>
        <p:xfrm>
          <a:off x="4495800" y="3429000"/>
          <a:ext cx="4114800" cy="2133600"/>
        </p:xfrm>
        <a:graphic>
          <a:graphicData uri="http://schemas.openxmlformats.org/drawingml/2006/table">
            <a:tbl>
              <a:tblPr/>
              <a:tblGrid>
                <a:gridCol w="15240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03578"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03601" name="Text Box 49"/>
          <p:cNvSpPr txBox="1">
            <a:spLocks noChangeArrowheads="1"/>
          </p:cNvSpPr>
          <p:nvPr/>
        </p:nvSpPr>
        <p:spPr bwMode="auto">
          <a:xfrm>
            <a:off x="4343400" y="6096000"/>
            <a:ext cx="441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is empty: write Mem[0]</a:t>
            </a:r>
          </a:p>
        </p:txBody>
      </p:sp>
    </p:spTree>
    <p:extLst>
      <p:ext uri="{BB962C8B-B14F-4D97-AF65-F5344CB8AC3E}">
        <p14:creationId xmlns:p14="http://schemas.microsoft.com/office/powerpoint/2010/main" val="1964369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a:xfrm>
            <a:off x="0" y="152400"/>
            <a:ext cx="8839200" cy="609600"/>
          </a:xfrm>
        </p:spPr>
        <p:txBody>
          <a:bodyPr/>
          <a:lstStyle/>
          <a:p>
            <a:r>
              <a:rPr lang="en-US" dirty="0"/>
              <a:t>   Accessing A Direct-Mapped Cache</a:t>
            </a:r>
          </a:p>
        </p:txBody>
      </p:sp>
      <p:sp>
        <p:nvSpPr>
          <p:cNvPr id="1305603"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DM cache contains 4 1-word blocks. Find the # Misses for each cache given this sequence of memory block accesses: 0, 8, 0, 6, 8</a:t>
            </a:r>
          </a:p>
          <a:p>
            <a:endParaRPr lang="en-US" sz="2000"/>
          </a:p>
          <a:p>
            <a:pPr>
              <a:buFontTx/>
              <a:buNone/>
            </a:pPr>
            <a:r>
              <a:rPr lang="en-US" sz="2000">
                <a:solidFill>
                  <a:srgbClr val="0000CC"/>
                </a:solidFill>
              </a:rPr>
              <a:t>DM Memory Access 2:  Mapping: 8 mod 4 = 0</a:t>
            </a:r>
          </a:p>
        </p:txBody>
      </p:sp>
      <p:graphicFrame>
        <p:nvGraphicFramePr>
          <p:cNvPr id="1305604" name="Group 4"/>
          <p:cNvGraphicFramePr>
            <a:graphicFrameLocks noGrp="1"/>
          </p:cNvGraphicFramePr>
          <p:nvPr>
            <p:ph sz="quarter" idx="3"/>
          </p:nvPr>
        </p:nvGraphicFramePr>
        <p:xfrm>
          <a:off x="4495800" y="3429000"/>
          <a:ext cx="4114800" cy="2133600"/>
        </p:xfrm>
        <a:graphic>
          <a:graphicData uri="http://schemas.openxmlformats.org/drawingml/2006/table">
            <a:tbl>
              <a:tblPr/>
              <a:tblGrid>
                <a:gridCol w="17526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05626"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6537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05603">
                                            <p:txEl>
                                              <p:pRg st="3" end="3"/>
                                            </p:txEl>
                                          </p:spTgt>
                                        </p:tgtEl>
                                        <p:attrNameLst>
                                          <p:attrName>style.visibility</p:attrName>
                                        </p:attrNameLst>
                                      </p:cBhvr>
                                      <p:to>
                                        <p:strVal val="visible"/>
                                      </p:to>
                                    </p:set>
                                    <p:animEffect transition="in" filter="blinds(horizontal)">
                                      <p:cBhvr>
                                        <p:cTn id="7" dur="500"/>
                                        <p:tgtEl>
                                          <p:spTgt spid="130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p:cNvSpPr>
            <a:spLocks noGrp="1" noChangeArrowheads="1"/>
          </p:cNvSpPr>
          <p:nvPr>
            <p:ph type="title"/>
          </p:nvPr>
        </p:nvSpPr>
        <p:spPr>
          <a:xfrm>
            <a:off x="0" y="152400"/>
            <a:ext cx="8839200" cy="609600"/>
          </a:xfrm>
        </p:spPr>
        <p:txBody>
          <a:bodyPr/>
          <a:lstStyle/>
          <a:p>
            <a:r>
              <a:rPr lang="en-US" dirty="0"/>
              <a:t>   Accessing A Direct-Mapped Cache</a:t>
            </a:r>
          </a:p>
        </p:txBody>
      </p:sp>
      <p:sp>
        <p:nvSpPr>
          <p:cNvPr id="1307651"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DM cache contains 4 1-word blocks. Find the # Misses for each cache given this sequence of memory block accesses: 0, 8, 0, 6, 8</a:t>
            </a:r>
          </a:p>
          <a:p>
            <a:endParaRPr lang="en-US" sz="2000"/>
          </a:p>
          <a:p>
            <a:pPr>
              <a:buFontTx/>
              <a:buNone/>
            </a:pPr>
            <a:r>
              <a:rPr lang="en-US" sz="2000">
                <a:solidFill>
                  <a:srgbClr val="0000CC"/>
                </a:solidFill>
              </a:rPr>
              <a:t>DM Memory Access 2:  Mapping: 8 mod 4 = 0</a:t>
            </a:r>
          </a:p>
        </p:txBody>
      </p:sp>
      <p:graphicFrame>
        <p:nvGraphicFramePr>
          <p:cNvPr id="1307652" name="Group 4"/>
          <p:cNvGraphicFramePr>
            <a:graphicFrameLocks noGrp="1"/>
          </p:cNvGraphicFramePr>
          <p:nvPr>
            <p:ph sz="quarter" idx="3"/>
          </p:nvPr>
        </p:nvGraphicFramePr>
        <p:xfrm>
          <a:off x="4495800" y="3429000"/>
          <a:ext cx="4114800" cy="2133600"/>
        </p:xfrm>
        <a:graphic>
          <a:graphicData uri="http://schemas.openxmlformats.org/drawingml/2006/table">
            <a:tbl>
              <a:tblPr/>
              <a:tblGrid>
                <a:gridCol w="16002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07674"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07697" name="Text Box 49"/>
          <p:cNvSpPr txBox="1">
            <a:spLocks noChangeArrowheads="1"/>
          </p:cNvSpPr>
          <p:nvPr/>
        </p:nvSpPr>
        <p:spPr bwMode="auto">
          <a:xfrm>
            <a:off x="2667000" y="6400800"/>
            <a:ext cx="647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contains Mem[0]. Overwrite with Mem[8]</a:t>
            </a:r>
          </a:p>
        </p:txBody>
      </p:sp>
    </p:spTree>
    <p:extLst>
      <p:ext uri="{BB962C8B-B14F-4D97-AF65-F5344CB8AC3E}">
        <p14:creationId xmlns:p14="http://schemas.microsoft.com/office/powerpoint/2010/main" val="3802163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a:xfrm>
            <a:off x="0" y="152400"/>
            <a:ext cx="8839200" cy="609600"/>
          </a:xfrm>
        </p:spPr>
        <p:txBody>
          <a:bodyPr/>
          <a:lstStyle/>
          <a:p>
            <a:r>
              <a:rPr lang="en-US" dirty="0"/>
              <a:t>  Accessing A Direct-Mapped Cache</a:t>
            </a:r>
          </a:p>
        </p:txBody>
      </p:sp>
      <p:sp>
        <p:nvSpPr>
          <p:cNvPr id="1309699"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DM cache contains 4 1-word blocks. Find the # Misses for each cache given this sequence of memory block accesses: 0, 8, 0, 6, 8</a:t>
            </a:r>
          </a:p>
          <a:p>
            <a:endParaRPr lang="en-US" sz="2000"/>
          </a:p>
          <a:p>
            <a:pPr>
              <a:buFontTx/>
              <a:buNone/>
            </a:pPr>
            <a:r>
              <a:rPr lang="en-US" sz="2000">
                <a:solidFill>
                  <a:srgbClr val="0000CC"/>
                </a:solidFill>
              </a:rPr>
              <a:t>DM Memory Access 3:  Mapping: 0 mod 4 = 0</a:t>
            </a:r>
          </a:p>
        </p:txBody>
      </p:sp>
      <p:graphicFrame>
        <p:nvGraphicFramePr>
          <p:cNvPr id="1309700" name="Group 4"/>
          <p:cNvGraphicFramePr>
            <a:graphicFrameLocks noGrp="1"/>
          </p:cNvGraphicFramePr>
          <p:nvPr>
            <p:ph sz="quarter" idx="3"/>
          </p:nvPr>
        </p:nvGraphicFramePr>
        <p:xfrm>
          <a:off x="4572000" y="3429000"/>
          <a:ext cx="4038600" cy="2133600"/>
        </p:xfrm>
        <a:graphic>
          <a:graphicData uri="http://schemas.openxmlformats.org/drawingml/2006/table">
            <a:tbl>
              <a:tblPr/>
              <a:tblGrid>
                <a:gridCol w="16764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09722"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62260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09699">
                                            <p:txEl>
                                              <p:pRg st="3" end="3"/>
                                            </p:txEl>
                                          </p:spTgt>
                                        </p:tgtEl>
                                        <p:attrNameLst>
                                          <p:attrName>style.visibility</p:attrName>
                                        </p:attrNameLst>
                                      </p:cBhvr>
                                      <p:to>
                                        <p:strVal val="visible"/>
                                      </p:to>
                                    </p:set>
                                    <p:animEffect transition="in" filter="blinds(horizontal)">
                                      <p:cBhvr>
                                        <p:cTn id="7" dur="500"/>
                                        <p:tgtEl>
                                          <p:spTgt spid="130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title"/>
          </p:nvPr>
        </p:nvSpPr>
        <p:spPr>
          <a:xfrm>
            <a:off x="0" y="152400"/>
            <a:ext cx="8839200" cy="609600"/>
          </a:xfrm>
        </p:spPr>
        <p:txBody>
          <a:bodyPr/>
          <a:lstStyle/>
          <a:p>
            <a:r>
              <a:rPr lang="en-US" dirty="0"/>
              <a:t>  Accessing A Direct-Mapped Cache</a:t>
            </a:r>
          </a:p>
        </p:txBody>
      </p:sp>
      <p:sp>
        <p:nvSpPr>
          <p:cNvPr id="1311747"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DM cache contains 4 1-word blocks. Find the # Misses for each cache given this sequence of memory block accesses: 0, 8, 0, 6, 8</a:t>
            </a:r>
          </a:p>
          <a:p>
            <a:endParaRPr lang="en-US" sz="2000"/>
          </a:p>
          <a:p>
            <a:pPr>
              <a:buFontTx/>
              <a:buNone/>
            </a:pPr>
            <a:r>
              <a:rPr lang="en-US" sz="2000">
                <a:solidFill>
                  <a:srgbClr val="0000CC"/>
                </a:solidFill>
              </a:rPr>
              <a:t>DM Memory Access 3:  Mapping: 0 mod 4 = 0</a:t>
            </a:r>
          </a:p>
        </p:txBody>
      </p:sp>
      <p:graphicFrame>
        <p:nvGraphicFramePr>
          <p:cNvPr id="1311748" name="Group 4"/>
          <p:cNvGraphicFramePr>
            <a:graphicFrameLocks noGrp="1"/>
          </p:cNvGraphicFramePr>
          <p:nvPr>
            <p:ph sz="quarter" idx="3"/>
          </p:nvPr>
        </p:nvGraphicFramePr>
        <p:xfrm>
          <a:off x="4572000" y="3429000"/>
          <a:ext cx="4038600" cy="2133600"/>
        </p:xfrm>
        <a:graphic>
          <a:graphicData uri="http://schemas.openxmlformats.org/drawingml/2006/table">
            <a:tbl>
              <a:tblPr/>
              <a:tblGrid>
                <a:gridCol w="1524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11770"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11793" name="Text Box 49"/>
          <p:cNvSpPr txBox="1">
            <a:spLocks noChangeArrowheads="1"/>
          </p:cNvSpPr>
          <p:nvPr/>
        </p:nvSpPr>
        <p:spPr bwMode="auto">
          <a:xfrm>
            <a:off x="2667000" y="6400800"/>
            <a:ext cx="647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contains Mem[8]. Overwrite with Mem[0]</a:t>
            </a:r>
          </a:p>
        </p:txBody>
      </p:sp>
    </p:spTree>
    <p:extLst>
      <p:ext uri="{BB962C8B-B14F-4D97-AF65-F5344CB8AC3E}">
        <p14:creationId xmlns:p14="http://schemas.microsoft.com/office/powerpoint/2010/main" val="1477959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a:xfrm>
            <a:off x="0" y="152400"/>
            <a:ext cx="8839200" cy="609600"/>
          </a:xfrm>
        </p:spPr>
        <p:txBody>
          <a:bodyPr/>
          <a:lstStyle/>
          <a:p>
            <a:r>
              <a:rPr lang="en-US" dirty="0"/>
              <a:t>   Accessing A Direct-Mapped Cache</a:t>
            </a:r>
          </a:p>
        </p:txBody>
      </p:sp>
      <p:sp>
        <p:nvSpPr>
          <p:cNvPr id="1313795"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DM cache contains 4 1-word blocks. Find the # Misses for each cache given this sequence of memory block accesses: 0, 8, 0, 6, 8</a:t>
            </a:r>
          </a:p>
          <a:p>
            <a:endParaRPr lang="en-US" sz="2000"/>
          </a:p>
          <a:p>
            <a:pPr>
              <a:buFontTx/>
              <a:buNone/>
            </a:pPr>
            <a:r>
              <a:rPr lang="en-US" sz="2000">
                <a:solidFill>
                  <a:srgbClr val="0000CC"/>
                </a:solidFill>
              </a:rPr>
              <a:t>DM Memory Access 4:  Mapping: 6 mod 4 = 2</a:t>
            </a:r>
          </a:p>
        </p:txBody>
      </p:sp>
      <p:graphicFrame>
        <p:nvGraphicFramePr>
          <p:cNvPr id="1313796" name="Group 4"/>
          <p:cNvGraphicFramePr>
            <a:graphicFrameLocks noGrp="1"/>
          </p:cNvGraphicFramePr>
          <p:nvPr>
            <p:ph sz="quarter" idx="3"/>
          </p:nvPr>
        </p:nvGraphicFramePr>
        <p:xfrm>
          <a:off x="4495800" y="3429000"/>
          <a:ext cx="4114800" cy="2133600"/>
        </p:xfrm>
        <a:graphic>
          <a:graphicData uri="http://schemas.openxmlformats.org/drawingml/2006/table">
            <a:tbl>
              <a:tblPr/>
              <a:tblGrid>
                <a:gridCol w="15240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13818"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95277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3795">
                                            <p:txEl>
                                              <p:pRg st="3" end="3"/>
                                            </p:txEl>
                                          </p:spTgt>
                                        </p:tgtEl>
                                        <p:attrNameLst>
                                          <p:attrName>style.visibility</p:attrName>
                                        </p:attrNameLst>
                                      </p:cBhvr>
                                      <p:to>
                                        <p:strVal val="visible"/>
                                      </p:to>
                                    </p:set>
                                    <p:animEffect transition="in" filter="blinds(horizontal)">
                                      <p:cBhvr>
                                        <p:cTn id="7" dur="500"/>
                                        <p:tgtEl>
                                          <p:spTgt spid="131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ChangeArrowheads="1"/>
          </p:cNvSpPr>
          <p:nvPr>
            <p:ph type="title"/>
          </p:nvPr>
        </p:nvSpPr>
        <p:spPr>
          <a:xfrm>
            <a:off x="0" y="152400"/>
            <a:ext cx="8839200" cy="609600"/>
          </a:xfrm>
        </p:spPr>
        <p:txBody>
          <a:bodyPr/>
          <a:lstStyle/>
          <a:p>
            <a:r>
              <a:rPr lang="en-US" dirty="0"/>
              <a:t>   Accessing A Direct-Mapped Cache</a:t>
            </a:r>
          </a:p>
        </p:txBody>
      </p:sp>
      <p:sp>
        <p:nvSpPr>
          <p:cNvPr id="1315843"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DM cache contains 4 1-word blocks. Find the # Misses for each cache given this sequence of memory block accesses: 0, 8, 0, 6, 8</a:t>
            </a:r>
          </a:p>
          <a:p>
            <a:endParaRPr lang="en-US" sz="2000"/>
          </a:p>
          <a:p>
            <a:pPr>
              <a:buFontTx/>
              <a:buNone/>
            </a:pPr>
            <a:r>
              <a:rPr lang="en-US" sz="2000">
                <a:solidFill>
                  <a:srgbClr val="0000CC"/>
                </a:solidFill>
              </a:rPr>
              <a:t>DM Memory Access 4:  Mapping: 6 mod 4 = 2</a:t>
            </a:r>
          </a:p>
        </p:txBody>
      </p:sp>
      <p:graphicFrame>
        <p:nvGraphicFramePr>
          <p:cNvPr id="1315844" name="Group 4"/>
          <p:cNvGraphicFramePr>
            <a:graphicFrameLocks noGrp="1"/>
          </p:cNvGraphicFramePr>
          <p:nvPr>
            <p:ph sz="quarter" idx="3"/>
          </p:nvPr>
        </p:nvGraphicFramePr>
        <p:xfrm>
          <a:off x="4572000" y="3429000"/>
          <a:ext cx="4038600" cy="2133600"/>
        </p:xfrm>
        <a:graphic>
          <a:graphicData uri="http://schemas.openxmlformats.org/drawingml/2006/table">
            <a:tbl>
              <a:tblPr/>
              <a:tblGrid>
                <a:gridCol w="13716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15866"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15889" name="Text Box 49"/>
          <p:cNvSpPr txBox="1">
            <a:spLocks noChangeArrowheads="1"/>
          </p:cNvSpPr>
          <p:nvPr/>
        </p:nvSpPr>
        <p:spPr bwMode="auto">
          <a:xfrm>
            <a:off x="4648200" y="6096000"/>
            <a:ext cx="4267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2 empty. Write Mem[6]</a:t>
            </a:r>
          </a:p>
        </p:txBody>
      </p:sp>
    </p:spTree>
    <p:extLst>
      <p:ext uri="{BB962C8B-B14F-4D97-AF65-F5344CB8AC3E}">
        <p14:creationId xmlns:p14="http://schemas.microsoft.com/office/powerpoint/2010/main" val="457592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a:xfrm>
            <a:off x="0" y="152400"/>
            <a:ext cx="8839200" cy="609600"/>
          </a:xfrm>
        </p:spPr>
        <p:txBody>
          <a:bodyPr/>
          <a:lstStyle/>
          <a:p>
            <a:r>
              <a:rPr lang="en-US" dirty="0"/>
              <a:t>   Accessing A Direct-Mapped Cache</a:t>
            </a:r>
          </a:p>
        </p:txBody>
      </p:sp>
      <p:sp>
        <p:nvSpPr>
          <p:cNvPr id="1317891"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DM cache contains 4 1-word blocks. Find the # Misses for each cache given this sequence of memory block accesses: 0, 8, 0, 6, 8</a:t>
            </a:r>
          </a:p>
          <a:p>
            <a:endParaRPr lang="en-US" sz="2000"/>
          </a:p>
          <a:p>
            <a:pPr>
              <a:buFontTx/>
              <a:buNone/>
            </a:pPr>
            <a:r>
              <a:rPr lang="en-US" sz="2000">
                <a:solidFill>
                  <a:srgbClr val="0000CC"/>
                </a:solidFill>
              </a:rPr>
              <a:t>DM Memory Access 5:  Mapping: 8 mod 4 = 0</a:t>
            </a:r>
          </a:p>
        </p:txBody>
      </p:sp>
      <p:graphicFrame>
        <p:nvGraphicFramePr>
          <p:cNvPr id="1317892" name="Group 4"/>
          <p:cNvGraphicFramePr>
            <a:graphicFrameLocks noGrp="1"/>
          </p:cNvGraphicFramePr>
          <p:nvPr>
            <p:ph sz="quarter" idx="3"/>
          </p:nvPr>
        </p:nvGraphicFramePr>
        <p:xfrm>
          <a:off x="4572000" y="3429000"/>
          <a:ext cx="4038600" cy="2133600"/>
        </p:xfrm>
        <a:graphic>
          <a:graphicData uri="http://schemas.openxmlformats.org/drawingml/2006/table">
            <a:tbl>
              <a:tblPr/>
              <a:tblGrid>
                <a:gridCol w="16002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17914"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76652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7891">
                                            <p:txEl>
                                              <p:pRg st="3" end="3"/>
                                            </p:txEl>
                                          </p:spTgt>
                                        </p:tgtEl>
                                        <p:attrNameLst>
                                          <p:attrName>style.visibility</p:attrName>
                                        </p:attrNameLst>
                                      </p:cBhvr>
                                      <p:to>
                                        <p:strVal val="visible"/>
                                      </p:to>
                                    </p:set>
                                    <p:animEffect transition="in" filter="blinds(horizontal)">
                                      <p:cBhvr>
                                        <p:cTn id="7" dur="500"/>
                                        <p:tgtEl>
                                          <p:spTgt spid="131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CF8F068-DA35-1E4B-ADAB-DD9021C58C9F}" type="slidenum">
              <a:rPr lang="en-US" sz="1000"/>
              <a:pPr/>
              <a:t>5</a:t>
            </a:fld>
            <a:endParaRPr lang="en-US" sz="1000"/>
          </a:p>
        </p:txBody>
      </p:sp>
      <p:sp>
        <p:nvSpPr>
          <p:cNvPr id="23554" name="Rectangle 2"/>
          <p:cNvSpPr>
            <a:spLocks noGrp="1" noChangeArrowheads="1"/>
          </p:cNvSpPr>
          <p:nvPr>
            <p:ph type="title"/>
          </p:nvPr>
        </p:nvSpPr>
        <p:spPr/>
        <p:txBody>
          <a:bodyPr/>
          <a:lstStyle/>
          <a:p>
            <a:pPr eaLnBrk="1" hangingPunct="1"/>
            <a:r>
              <a:rPr lang="en-US">
                <a:latin typeface="Times New Roman" charset="0"/>
                <a:cs typeface="Times New Roman" charset="0"/>
              </a:rPr>
              <a:t>Các thành phần phân cấp bộ nhớ</a:t>
            </a:r>
          </a:p>
        </p:txBody>
      </p:sp>
      <p:sp>
        <p:nvSpPr>
          <p:cNvPr id="21507" name="Rectangle 3"/>
          <p:cNvSpPr>
            <a:spLocks noGrp="1" noChangeArrowheads="1"/>
          </p:cNvSpPr>
          <p:nvPr>
            <p:ph type="body" idx="1"/>
          </p:nvPr>
        </p:nvSpPr>
        <p:spPr>
          <a:xfrm>
            <a:off x="611188" y="1600200"/>
            <a:ext cx="8075612" cy="4530725"/>
          </a:xfrm>
        </p:spPr>
        <p:txBody>
          <a:bodyPr/>
          <a:lstStyle/>
          <a:p>
            <a:pPr eaLnBrk="1" hangingPunct="1"/>
            <a:r>
              <a:rPr lang="en-US">
                <a:latin typeface="Times New Roman" charset="0"/>
                <a:cs typeface="Times New Roman" charset="0"/>
              </a:rPr>
              <a:t>Thanh ghi của CPU:</a:t>
            </a:r>
          </a:p>
          <a:p>
            <a:pPr lvl="1" eaLnBrk="1" hangingPunct="1"/>
            <a:r>
              <a:rPr lang="en-US">
                <a:latin typeface="Times New Roman" charset="0"/>
                <a:cs typeface="Times New Roman" charset="0"/>
              </a:rPr>
              <a:t>Kích thước rất nhỏ (vài chục byte tới vài KB)</a:t>
            </a:r>
          </a:p>
          <a:p>
            <a:pPr lvl="1" eaLnBrk="1" hangingPunct="1"/>
            <a:r>
              <a:rPr lang="en-US">
                <a:latin typeface="Times New Roman" charset="0"/>
                <a:cs typeface="Times New Roman" charset="0"/>
              </a:rPr>
              <a:t>Tốc độ rất nhanh, thời gian truy cập khoảng 0.25 ns</a:t>
            </a:r>
          </a:p>
          <a:p>
            <a:pPr lvl="1" eaLnBrk="1" hangingPunct="1"/>
            <a:r>
              <a:rPr lang="en-US">
                <a:latin typeface="Times New Roman" charset="0"/>
                <a:cs typeface="Times New Roman" charset="0"/>
              </a:rPr>
              <a:t>Giá thành đắt</a:t>
            </a:r>
          </a:p>
          <a:p>
            <a:pPr lvl="1" eaLnBrk="1" hangingPunct="1"/>
            <a:r>
              <a:rPr lang="en-US">
                <a:latin typeface="Times New Roman" charset="0"/>
                <a:cs typeface="Times New Roman" charset="0"/>
              </a:rPr>
              <a:t>Lưu trữ tạm thời dữ liệu đầu vào và ra cho các lệnh</a:t>
            </a:r>
          </a:p>
          <a:p>
            <a:pPr eaLnBrk="1" hangingPunct="1"/>
            <a:r>
              <a:rPr lang="en-US">
                <a:latin typeface="Times New Roman" charset="0"/>
                <a:cs typeface="Times New Roman" charset="0"/>
              </a:rPr>
              <a:t>Cache:</a:t>
            </a:r>
          </a:p>
          <a:p>
            <a:pPr lvl="1" eaLnBrk="1" hangingPunct="1"/>
            <a:r>
              <a:rPr lang="en-US">
                <a:latin typeface="Times New Roman" charset="0"/>
                <a:cs typeface="Times New Roman" charset="0"/>
              </a:rPr>
              <a:t>Kích thước nhỏ (64KB tới 16MB)</a:t>
            </a:r>
          </a:p>
          <a:p>
            <a:pPr lvl="1" eaLnBrk="1" hangingPunct="1"/>
            <a:r>
              <a:rPr lang="en-US">
                <a:latin typeface="Times New Roman" charset="0"/>
                <a:cs typeface="Times New Roman" charset="0"/>
              </a:rPr>
              <a:t>Tốc độ nhanh, thời gian truy cập khoảng 1 – 5ns</a:t>
            </a:r>
          </a:p>
          <a:p>
            <a:pPr lvl="1" eaLnBrk="1" hangingPunct="1"/>
            <a:r>
              <a:rPr lang="en-US">
                <a:latin typeface="Times New Roman" charset="0"/>
                <a:cs typeface="Times New Roman" charset="0"/>
              </a:rPr>
              <a:t>Giá thành đắt</a:t>
            </a:r>
          </a:p>
          <a:p>
            <a:pPr lvl="1" eaLnBrk="1" hangingPunct="1"/>
            <a:r>
              <a:rPr lang="en-US">
                <a:latin typeface="Times New Roman" charset="0"/>
                <a:cs typeface="Times New Roman" charset="0"/>
              </a:rPr>
              <a:t>Lưu trữ lệnh và dữ liệu cho CPU</a:t>
            </a:r>
          </a:p>
          <a:p>
            <a:pPr lvl="1" eaLnBrk="1" hangingPunct="1"/>
            <a:r>
              <a:rPr lang="en-US">
                <a:latin typeface="Times New Roman" charset="0"/>
                <a:cs typeface="Times New Roman" charset="0"/>
              </a:rPr>
              <a:t>Còn được gọi là “bộ nhớ thông minh” (smart memory)</a:t>
            </a: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7" dur="500"/>
                                        <p:tgtEl>
                                          <p:spTgt spid="215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1507">
                                            <p:txEl>
                                              <p:pRg st="9" end="9"/>
                                            </p:txEl>
                                          </p:spTgt>
                                        </p:tgtEl>
                                        <p:attrNameLst>
                                          <p:attrName>style.visibility</p:attrName>
                                        </p:attrNameLst>
                                      </p:cBhvr>
                                      <p:to>
                                        <p:strVal val="visible"/>
                                      </p:to>
                                    </p:set>
                                    <p:animEffect transition="in" filter="checkerboard(across)">
                                      <p:cBhvr>
                                        <p:cTn id="52" dur="500"/>
                                        <p:tgtEl>
                                          <p:spTgt spid="2150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21507">
                                            <p:txEl>
                                              <p:pRg st="10" end="10"/>
                                            </p:txEl>
                                          </p:spTgt>
                                        </p:tgtEl>
                                        <p:attrNameLst>
                                          <p:attrName>style.visibility</p:attrName>
                                        </p:attrNameLst>
                                      </p:cBhvr>
                                      <p:to>
                                        <p:strVal val="visible"/>
                                      </p:to>
                                    </p:set>
                                    <p:animEffect transition="in" filter="checkerboard(across)">
                                      <p:cBhvr>
                                        <p:cTn id="57" dur="500"/>
                                        <p:tgtEl>
                                          <p:spTgt spid="21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title"/>
          </p:nvPr>
        </p:nvSpPr>
        <p:spPr>
          <a:xfrm>
            <a:off x="0" y="152400"/>
            <a:ext cx="8839200" cy="609600"/>
          </a:xfrm>
        </p:spPr>
        <p:txBody>
          <a:bodyPr/>
          <a:lstStyle/>
          <a:p>
            <a:r>
              <a:rPr lang="en-US" dirty="0"/>
              <a:t>   Accessing A Direct-Mapped Cache</a:t>
            </a:r>
          </a:p>
        </p:txBody>
      </p:sp>
      <p:sp>
        <p:nvSpPr>
          <p:cNvPr id="1319939"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DM cache contains 4 1-word blocks. Find the # Misses for each cache given this sequence of memory block accesses: 0, 8, 0, 6, 8</a:t>
            </a:r>
          </a:p>
          <a:p>
            <a:endParaRPr lang="en-US" sz="2000">
              <a:solidFill>
                <a:srgbClr val="0000CC"/>
              </a:solidFill>
            </a:endParaRPr>
          </a:p>
          <a:p>
            <a:pPr>
              <a:buFontTx/>
              <a:buNone/>
            </a:pPr>
            <a:r>
              <a:rPr lang="en-US" sz="2000">
                <a:solidFill>
                  <a:srgbClr val="0000CC"/>
                </a:solidFill>
              </a:rPr>
              <a:t>DM Memory Access 5:  Mapping: 8 mod 4 = 0</a:t>
            </a:r>
          </a:p>
        </p:txBody>
      </p:sp>
      <p:graphicFrame>
        <p:nvGraphicFramePr>
          <p:cNvPr id="1319940" name="Group 4"/>
          <p:cNvGraphicFramePr>
            <a:graphicFrameLocks noGrp="1"/>
          </p:cNvGraphicFramePr>
          <p:nvPr>
            <p:ph sz="quarter" idx="3"/>
          </p:nvPr>
        </p:nvGraphicFramePr>
        <p:xfrm>
          <a:off x="4495800" y="3429000"/>
          <a:ext cx="4114800" cy="2133600"/>
        </p:xfrm>
        <a:graphic>
          <a:graphicData uri="http://schemas.openxmlformats.org/drawingml/2006/table">
            <a:tbl>
              <a:tblPr/>
              <a:tblGrid>
                <a:gridCol w="1676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Block 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19962" name="Group 26"/>
          <p:cNvGraphicFramePr>
            <a:graphicFrameLocks noGrp="1"/>
          </p:cNvGraphicFramePr>
          <p:nvPr>
            <p:ph sz="quarter" idx="2"/>
          </p:nvPr>
        </p:nvGraphicFramePr>
        <p:xfrm>
          <a:off x="1250950" y="3409950"/>
          <a:ext cx="3321050" cy="220980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19985" name="Text Box 49"/>
          <p:cNvSpPr txBox="1">
            <a:spLocks noChangeArrowheads="1"/>
          </p:cNvSpPr>
          <p:nvPr/>
        </p:nvSpPr>
        <p:spPr bwMode="auto">
          <a:xfrm>
            <a:off x="2667000" y="6400800"/>
            <a:ext cx="647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contains Mem[0]. Overwrite with Mem[8]</a:t>
            </a:r>
          </a:p>
        </p:txBody>
      </p:sp>
    </p:spTree>
    <p:extLst>
      <p:ext uri="{BB962C8B-B14F-4D97-AF65-F5344CB8AC3E}">
        <p14:creationId xmlns:p14="http://schemas.microsoft.com/office/powerpoint/2010/main" val="2861950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D6C0BB7-9FE9-BB40-8A00-C77CEC2082DE}" type="slidenum">
              <a:rPr lang="en-US" sz="1000"/>
              <a:pPr/>
              <a:t>51</a:t>
            </a:fld>
            <a:endParaRPr lang="en-US" sz="1000"/>
          </a:p>
        </p:txBody>
      </p:sp>
      <p:sp>
        <p:nvSpPr>
          <p:cNvPr id="95234" name="Rectangle 2"/>
          <p:cNvSpPr>
            <a:spLocks noGrp="1" noChangeArrowheads="1"/>
          </p:cNvSpPr>
          <p:nvPr>
            <p:ph type="title"/>
          </p:nvPr>
        </p:nvSpPr>
        <p:spPr/>
        <p:txBody>
          <a:bodyPr/>
          <a:lstStyle/>
          <a:p>
            <a:pPr eaLnBrk="1" hangingPunct="1"/>
            <a:r>
              <a:rPr lang="en-US">
                <a:latin typeface="Times New Roman" charset="0"/>
                <a:cs typeface="Times New Roman" charset="0"/>
              </a:rPr>
              <a:t>Ánh xạ trực tiếp</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vi-VN">
                <a:latin typeface="Times New Roman" charset="0"/>
                <a:cs typeface="Times New Roman" charset="0"/>
              </a:rPr>
              <a:t>Ư</a:t>
            </a:r>
            <a:r>
              <a:rPr lang="en-US">
                <a:latin typeface="Times New Roman" charset="0"/>
                <a:cs typeface="Times New Roman" charset="0"/>
              </a:rPr>
              <a:t>u điểm:</a:t>
            </a:r>
          </a:p>
          <a:p>
            <a:pPr lvl="1" eaLnBrk="1" hangingPunct="1"/>
            <a:r>
              <a:rPr lang="en-US">
                <a:latin typeface="Times New Roman" charset="0"/>
                <a:cs typeface="Times New Roman" charset="0"/>
              </a:rPr>
              <a:t>Thiết kế đơn giản</a:t>
            </a:r>
          </a:p>
          <a:p>
            <a:pPr lvl="1" eaLnBrk="1" hangingPunct="1"/>
            <a:r>
              <a:rPr lang="en-US">
                <a:latin typeface="Times New Roman" charset="0"/>
                <a:cs typeface="Times New Roman" charset="0"/>
              </a:rPr>
              <a:t>Nhanh vì ánh xạ cố định: khi biết địa chỉ bộ nhớ có thể tìm nó trong cache rất nhanh	</a:t>
            </a:r>
          </a:p>
          <a:p>
            <a:pPr eaLnBrk="1" hangingPunct="1"/>
            <a:r>
              <a:rPr lang="en-US">
                <a:latin typeface="Times New Roman" charset="0"/>
                <a:cs typeface="Times New Roman" charset="0"/>
              </a:rPr>
              <a:t>Nhược điểm:</a:t>
            </a:r>
          </a:p>
          <a:p>
            <a:pPr lvl="1" eaLnBrk="1" hangingPunct="1"/>
            <a:r>
              <a:rPr lang="en-US">
                <a:latin typeface="Times New Roman" charset="0"/>
                <a:cs typeface="Times New Roman" charset="0"/>
              </a:rPr>
              <a:t>Vì ánh xạ cố định nên khả năng xảy ra xung đột cao</a:t>
            </a:r>
          </a:p>
          <a:p>
            <a:pPr lvl="1" eaLnBrk="1" hangingPunct="1"/>
            <a:r>
              <a:rPr lang="en-US">
                <a:latin typeface="Times New Roman" charset="0"/>
                <a:cs typeface="Times New Roman" charset="0"/>
              </a:rPr>
              <a:t>Tỷ lệ hit thấp</a:t>
            </a:r>
          </a:p>
          <a:p>
            <a:pPr lvl="1" eaLnBrk="1" hangingPunct="1"/>
            <a:endParaRPr lang="en-US">
              <a:latin typeface="Times New Roman" charset="0"/>
              <a:cs typeface="Times New Roman" charset="0"/>
            </a:endParaRPr>
          </a:p>
          <a:p>
            <a:pPr eaLnBrk="1" hangingPunct="1"/>
            <a:endParaRPr lang="en-US" i="1">
              <a:latin typeface="Times New Roman" charset="0"/>
              <a:cs typeface="Times New Roman" charset="0"/>
            </a:endParaRPr>
          </a:p>
          <a:p>
            <a:pPr eaLnBrk="1" hangingPunct="1"/>
            <a:endParaRPr lang="en-US" i="1">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baseline="-25000">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70DF571-3067-5347-980D-113CA599A5A0}" type="slidenum">
              <a:rPr lang="en-US" sz="1000"/>
              <a:pPr/>
              <a:t>52</a:t>
            </a:fld>
            <a:endParaRPr lang="en-US" sz="1000"/>
          </a:p>
        </p:txBody>
      </p:sp>
      <p:sp>
        <p:nvSpPr>
          <p:cNvPr id="97282" name="Rectangle 2"/>
          <p:cNvSpPr>
            <a:spLocks noGrp="1" noChangeArrowheads="1"/>
          </p:cNvSpPr>
          <p:nvPr>
            <p:ph type="title"/>
          </p:nvPr>
        </p:nvSpPr>
        <p:spPr/>
        <p:txBody>
          <a:bodyPr/>
          <a:lstStyle/>
          <a:p>
            <a:pPr eaLnBrk="1" hangingPunct="1"/>
            <a:r>
              <a:rPr lang="en-US">
                <a:latin typeface="Times New Roman" charset="0"/>
                <a:cs typeface="Times New Roman" charset="0"/>
              </a:rPr>
              <a:t>Ánh xạ kết hợp (liên kết) đầy đủ</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Cache: </a:t>
            </a:r>
            <a:r>
              <a:rPr lang="en-US" sz="2400">
                <a:latin typeface="Times New Roman" charset="0"/>
                <a:cs typeface="Times New Roman" charset="0"/>
              </a:rPr>
              <a:t>Được chia thành n khối hoặc dòng (block or line), từ Line</a:t>
            </a:r>
            <a:r>
              <a:rPr lang="en-US" sz="2400" baseline="-25000">
                <a:latin typeface="Times New Roman" charset="0"/>
                <a:cs typeface="Times New Roman" charset="0"/>
              </a:rPr>
              <a:t>0</a:t>
            </a:r>
            <a:r>
              <a:rPr lang="en-US" sz="2400">
                <a:latin typeface="Times New Roman" charset="0"/>
                <a:cs typeface="Times New Roman" charset="0"/>
              </a:rPr>
              <a:t> tới Line</a:t>
            </a:r>
            <a:r>
              <a:rPr lang="en-US" sz="2400" baseline="-25000">
                <a:latin typeface="Times New Roman" charset="0"/>
                <a:cs typeface="Times New Roman" charset="0"/>
              </a:rPr>
              <a:t>n-1</a:t>
            </a:r>
            <a:endParaRPr lang="en-US" baseline="-25000">
              <a:latin typeface="Times New Roman" charset="0"/>
              <a:cs typeface="Times New Roman" charset="0"/>
            </a:endParaRPr>
          </a:p>
          <a:p>
            <a:pPr eaLnBrk="1" hangingPunct="1"/>
            <a:r>
              <a:rPr lang="en-US">
                <a:latin typeface="Times New Roman" charset="0"/>
                <a:cs typeface="Times New Roman" charset="0"/>
              </a:rPr>
              <a:t>Bộ nhớ:</a:t>
            </a:r>
          </a:p>
          <a:p>
            <a:pPr lvl="1" eaLnBrk="1" hangingPunct="1"/>
            <a:r>
              <a:rPr lang="en-US">
                <a:latin typeface="Times New Roman" charset="0"/>
                <a:cs typeface="Times New Roman" charset="0"/>
              </a:rPr>
              <a:t>Được chia thành m khối hay dòng, từ Line</a:t>
            </a:r>
            <a:r>
              <a:rPr lang="en-US" baseline="-25000">
                <a:latin typeface="Times New Roman" charset="0"/>
                <a:cs typeface="Times New Roman" charset="0"/>
              </a:rPr>
              <a:t>0</a:t>
            </a:r>
            <a:r>
              <a:rPr lang="en-US">
                <a:latin typeface="Times New Roman" charset="0"/>
                <a:cs typeface="Times New Roman" charset="0"/>
              </a:rPr>
              <a:t> tới Line</a:t>
            </a:r>
            <a:r>
              <a:rPr lang="en-US" baseline="-25000">
                <a:latin typeface="Times New Roman" charset="0"/>
                <a:cs typeface="Times New Roman" charset="0"/>
              </a:rPr>
              <a:t>m-1</a:t>
            </a:r>
          </a:p>
          <a:p>
            <a:pPr lvl="1" eaLnBrk="1" hangingPunct="1"/>
            <a:r>
              <a:rPr lang="en-US">
                <a:latin typeface="Times New Roman" charset="0"/>
                <a:cs typeface="Times New Roman" charset="0"/>
              </a:rPr>
              <a:t>Kích thước mỗi dòng cache bằng kích thước một dòng bộ nhớ</a:t>
            </a:r>
          </a:p>
          <a:p>
            <a:pPr lvl="1" eaLnBrk="1" hangingPunct="1"/>
            <a:r>
              <a:rPr lang="en-US">
                <a:latin typeface="Times New Roman" charset="0"/>
                <a:cs typeface="Times New Roman" charset="0"/>
              </a:rPr>
              <a:t>Số lượng dòng trong bộ nhớ có thể lớn hơn nhiều số lương dòng của cache (m &gt;&gt;n)</a:t>
            </a:r>
            <a:endParaRPr lang="en-US" baseline="-25000">
              <a:latin typeface="Times New Roman" charset="0"/>
              <a:cs typeface="Times New Roman" charset="0"/>
            </a:endParaRPr>
          </a:p>
          <a:p>
            <a:pPr eaLnBrk="1" hangingPunct="1"/>
            <a:r>
              <a:rPr lang="en-US">
                <a:latin typeface="Times New Roman" charset="0"/>
                <a:cs typeface="Times New Roman" charset="0"/>
              </a:rPr>
              <a:t>Ánh xạ:</a:t>
            </a:r>
          </a:p>
          <a:p>
            <a:pPr lvl="1" eaLnBrk="1" hangingPunct="1"/>
            <a:r>
              <a:rPr lang="en-US">
                <a:latin typeface="Times New Roman" charset="0"/>
                <a:cs typeface="Times New Roman" charset="0"/>
              </a:rPr>
              <a:t>Một dòng của bộ nhớ có thể ánh xạ tới dòng bất kì của cache</a:t>
            </a:r>
          </a:p>
          <a:p>
            <a:pPr lvl="1" eaLnBrk="1" hangingPunct="1"/>
            <a:r>
              <a:rPr lang="en-US">
                <a:latin typeface="Times New Roman" charset="0"/>
                <a:cs typeface="Times New Roman" charset="0"/>
              </a:rPr>
              <a:t>Line</a:t>
            </a:r>
            <a:r>
              <a:rPr lang="en-US" baseline="-25000">
                <a:latin typeface="Times New Roman" charset="0"/>
                <a:cs typeface="Times New Roman" charset="0"/>
              </a:rPr>
              <a:t>i</a:t>
            </a:r>
            <a:r>
              <a:rPr lang="en-US">
                <a:latin typeface="Times New Roman" charset="0"/>
                <a:cs typeface="Times New Roman" charset="0"/>
              </a:rPr>
              <a:t> của bộ nhớ có thể ánh xạ tới line</a:t>
            </a:r>
            <a:r>
              <a:rPr lang="en-US" baseline="-25000">
                <a:latin typeface="Times New Roman" charset="0"/>
                <a:cs typeface="Times New Roman" charset="0"/>
              </a:rPr>
              <a:t>j</a:t>
            </a:r>
            <a:r>
              <a:rPr lang="en-US">
                <a:latin typeface="Times New Roman" charset="0"/>
                <a:cs typeface="Times New Roman" charset="0"/>
              </a:rPr>
              <a:t> của cache</a:t>
            </a: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17" dur="500"/>
                                        <p:tgtEl>
                                          <p:spTgt spid="215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91BB5B8-6E71-D342-BD19-AA4E8AFBB9C4}" type="slidenum">
              <a:rPr lang="en-US" sz="1000"/>
              <a:pPr/>
              <a:t>53</a:t>
            </a:fld>
            <a:endParaRPr lang="en-US" sz="1000"/>
          </a:p>
        </p:txBody>
      </p:sp>
      <p:sp>
        <p:nvSpPr>
          <p:cNvPr id="99330" name="Rectangle 2"/>
          <p:cNvSpPr>
            <a:spLocks noGrp="1" noChangeArrowheads="1"/>
          </p:cNvSpPr>
          <p:nvPr>
            <p:ph type="title"/>
          </p:nvPr>
        </p:nvSpPr>
        <p:spPr/>
        <p:txBody>
          <a:bodyPr/>
          <a:lstStyle/>
          <a:p>
            <a:pPr eaLnBrk="1" hangingPunct="1"/>
            <a:r>
              <a:rPr lang="en-US">
                <a:latin typeface="Times New Roman" charset="0"/>
                <a:cs typeface="Times New Roman" charset="0"/>
              </a:rPr>
              <a:t>Ánh xạ kết hợp đầy đủ</a:t>
            </a:r>
          </a:p>
        </p:txBody>
      </p:sp>
      <p:sp>
        <p:nvSpPr>
          <p:cNvPr id="99331" name="Rectangle 3"/>
          <p:cNvSpPr>
            <a:spLocks noGrp="1" noChangeArrowheads="1"/>
          </p:cNvSpPr>
          <p:nvPr>
            <p:ph type="body" idx="1"/>
          </p:nvPr>
        </p:nvSpPr>
        <p:spPr>
          <a:xfrm>
            <a:off x="611188" y="1428750"/>
            <a:ext cx="8389937" cy="4929188"/>
          </a:xfrm>
        </p:spPr>
        <p:txBody>
          <a:bodyPr/>
          <a:lstStyle/>
          <a:p>
            <a:pPr lvl="1" eaLnBrk="1" hangingPunct="1"/>
            <a:endParaRPr lang="en-US">
              <a:latin typeface="Times New Roman" charset="0"/>
              <a:cs typeface="Times New Roman" charset="0"/>
            </a:endParaRPr>
          </a:p>
          <a:p>
            <a:pPr eaLnBrk="1" hangingPunct="1"/>
            <a:endParaRPr lang="en-US" i="1">
              <a:latin typeface="Times New Roman" charset="0"/>
              <a:cs typeface="Times New Roman" charset="0"/>
            </a:endParaRPr>
          </a:p>
          <a:p>
            <a:pPr eaLnBrk="1" hangingPunct="1"/>
            <a:endParaRPr lang="en-US" i="1">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baseline="-25000">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r>
              <a:rPr lang="en-US">
                <a:latin typeface="Times New Roman" charset="0"/>
                <a:cs typeface="Times New Roman" charset="0"/>
              </a:rPr>
              <a:t>000…..01\00011</a:t>
            </a: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99332" name="Group 42"/>
          <p:cNvGrpSpPr>
            <a:grpSpLocks/>
          </p:cNvGrpSpPr>
          <p:nvPr/>
        </p:nvGrpSpPr>
        <p:grpSpPr bwMode="auto">
          <a:xfrm>
            <a:off x="1979613" y="1700213"/>
            <a:ext cx="5562600" cy="4400550"/>
            <a:chOff x="1247" y="1071"/>
            <a:chExt cx="3504" cy="2772"/>
          </a:xfrm>
        </p:grpSpPr>
        <p:grpSp>
          <p:nvGrpSpPr>
            <p:cNvPr id="99333" name="Group 8"/>
            <p:cNvGrpSpPr>
              <a:grpSpLocks/>
            </p:cNvGrpSpPr>
            <p:nvPr/>
          </p:nvGrpSpPr>
          <p:grpSpPr bwMode="auto">
            <a:xfrm>
              <a:off x="3696" y="1570"/>
              <a:ext cx="1055" cy="1361"/>
              <a:chOff x="4189" y="1979"/>
              <a:chExt cx="1055" cy="1361"/>
            </a:xfrm>
          </p:grpSpPr>
          <p:grpSp>
            <p:nvGrpSpPr>
              <p:cNvPr id="99347" name="Group 9"/>
              <p:cNvGrpSpPr>
                <a:grpSpLocks/>
              </p:cNvGrpSpPr>
              <p:nvPr/>
            </p:nvGrpSpPr>
            <p:grpSpPr bwMode="auto">
              <a:xfrm>
                <a:off x="4189" y="1979"/>
                <a:ext cx="1055" cy="1361"/>
                <a:chOff x="4189" y="1979"/>
                <a:chExt cx="1055" cy="1361"/>
              </a:xfrm>
            </p:grpSpPr>
            <p:sp>
              <p:nvSpPr>
                <p:cNvPr id="99351" name="Rectangle 10"/>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99352" name="Line 11"/>
                <p:cNvSpPr>
                  <a:spLocks noChangeShapeType="1"/>
                </p:cNvSpPr>
                <p:nvPr/>
              </p:nvSpPr>
              <p:spPr bwMode="auto">
                <a:xfrm>
                  <a:off x="4189" y="2192"/>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9353" name="Line 12"/>
                <p:cNvSpPr>
                  <a:spLocks noChangeShapeType="1"/>
                </p:cNvSpPr>
                <p:nvPr/>
              </p:nvSpPr>
              <p:spPr bwMode="auto">
                <a:xfrm>
                  <a:off x="4189" y="3150"/>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9354" name="Line 13"/>
                <p:cNvSpPr>
                  <a:spLocks noChangeShapeType="1"/>
                </p:cNvSpPr>
                <p:nvPr/>
              </p:nvSpPr>
              <p:spPr bwMode="auto">
                <a:xfrm>
                  <a:off x="4189" y="2933"/>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
            <p:nvSpPr>
              <p:cNvPr id="99348" name="Text Box 14"/>
              <p:cNvSpPr txBox="1">
                <a:spLocks noChangeArrowheads="1"/>
              </p:cNvSpPr>
              <p:nvPr/>
            </p:nvSpPr>
            <p:spPr bwMode="auto">
              <a:xfrm>
                <a:off x="4372" y="198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n-1</a:t>
                </a:r>
                <a:endParaRPr lang="en-AU" sz="1400"/>
              </a:p>
            </p:txBody>
          </p:sp>
          <p:sp>
            <p:nvSpPr>
              <p:cNvPr id="99349" name="Text Box 15"/>
              <p:cNvSpPr txBox="1">
                <a:spLocks noChangeArrowheads="1"/>
              </p:cNvSpPr>
              <p:nvPr/>
            </p:nvSpPr>
            <p:spPr bwMode="auto">
              <a:xfrm>
                <a:off x="4372" y="2944"/>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1</a:t>
                </a:r>
                <a:endParaRPr lang="en-AU" sz="1400"/>
              </a:p>
            </p:txBody>
          </p:sp>
          <p:sp>
            <p:nvSpPr>
              <p:cNvPr id="99350" name="Text Box 16"/>
              <p:cNvSpPr txBox="1">
                <a:spLocks noChangeArrowheads="1"/>
              </p:cNvSpPr>
              <p:nvPr/>
            </p:nvSpPr>
            <p:spPr bwMode="auto">
              <a:xfrm>
                <a:off x="4372" y="314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0</a:t>
                </a:r>
                <a:endParaRPr lang="en-AU" sz="1400"/>
              </a:p>
            </p:txBody>
          </p:sp>
        </p:grpSp>
        <p:sp>
          <p:nvSpPr>
            <p:cNvPr id="99334" name="Text Box 17"/>
            <p:cNvSpPr txBox="1">
              <a:spLocks noChangeArrowheads="1"/>
            </p:cNvSpPr>
            <p:nvPr/>
          </p:nvSpPr>
          <p:spPr bwMode="auto">
            <a:xfrm>
              <a:off x="3923" y="3022"/>
              <a:ext cx="57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a:t>Cache</a:t>
              </a:r>
              <a:endParaRPr lang="en-AU" sz="1800"/>
            </a:p>
          </p:txBody>
        </p:sp>
        <p:sp>
          <p:nvSpPr>
            <p:cNvPr id="99335" name="Text Box 18"/>
            <p:cNvSpPr txBox="1">
              <a:spLocks noChangeArrowheads="1"/>
            </p:cNvSpPr>
            <p:nvPr/>
          </p:nvSpPr>
          <p:spPr bwMode="auto">
            <a:xfrm>
              <a:off x="1338" y="3612"/>
              <a:ext cx="75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a:t>Memory</a:t>
              </a:r>
              <a:endParaRPr lang="en-AU" sz="1800"/>
            </a:p>
          </p:txBody>
        </p:sp>
        <p:sp>
          <p:nvSpPr>
            <p:cNvPr id="99336" name="Rectangle 21"/>
            <p:cNvSpPr>
              <a:spLocks noChangeArrowheads="1"/>
            </p:cNvSpPr>
            <p:nvPr/>
          </p:nvSpPr>
          <p:spPr bwMode="auto">
            <a:xfrm>
              <a:off x="1253" y="1071"/>
              <a:ext cx="1043" cy="249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99337" name="Line 22"/>
            <p:cNvSpPr>
              <a:spLocks noChangeShapeType="1"/>
            </p:cNvSpPr>
            <p:nvPr/>
          </p:nvSpPr>
          <p:spPr bwMode="auto">
            <a:xfrm>
              <a:off x="1247" y="1297"/>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9338" name="Line 23"/>
            <p:cNvSpPr>
              <a:spLocks noChangeShapeType="1"/>
            </p:cNvSpPr>
            <p:nvPr/>
          </p:nvSpPr>
          <p:spPr bwMode="auto">
            <a:xfrm>
              <a:off x="1247" y="3361"/>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9339" name="Line 24"/>
            <p:cNvSpPr>
              <a:spLocks noChangeShapeType="1"/>
            </p:cNvSpPr>
            <p:nvPr/>
          </p:nvSpPr>
          <p:spPr bwMode="auto">
            <a:xfrm>
              <a:off x="1247" y="3156"/>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9340" name="Text Box 25"/>
            <p:cNvSpPr txBox="1">
              <a:spLocks noChangeArrowheads="1"/>
            </p:cNvSpPr>
            <p:nvPr/>
          </p:nvSpPr>
          <p:spPr bwMode="auto">
            <a:xfrm>
              <a:off x="1430" y="108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m-1</a:t>
              </a:r>
              <a:endParaRPr lang="en-AU" sz="1400"/>
            </a:p>
          </p:txBody>
        </p:sp>
        <p:sp>
          <p:nvSpPr>
            <p:cNvPr id="99341" name="Text Box 26"/>
            <p:cNvSpPr txBox="1">
              <a:spLocks noChangeArrowheads="1"/>
            </p:cNvSpPr>
            <p:nvPr/>
          </p:nvSpPr>
          <p:spPr bwMode="auto">
            <a:xfrm>
              <a:off x="1430" y="3143"/>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1</a:t>
              </a:r>
              <a:endParaRPr lang="en-AU" sz="1400"/>
            </a:p>
          </p:txBody>
        </p:sp>
        <p:sp>
          <p:nvSpPr>
            <p:cNvPr id="99342" name="Text Box 27"/>
            <p:cNvSpPr txBox="1">
              <a:spLocks noChangeArrowheads="1"/>
            </p:cNvSpPr>
            <p:nvPr/>
          </p:nvSpPr>
          <p:spPr bwMode="auto">
            <a:xfrm>
              <a:off x="1430" y="3361"/>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0</a:t>
              </a:r>
              <a:endParaRPr lang="en-AU" sz="1400"/>
            </a:p>
          </p:txBody>
        </p:sp>
        <p:sp>
          <p:nvSpPr>
            <p:cNvPr id="99343" name="Line 38"/>
            <p:cNvSpPr>
              <a:spLocks noChangeShapeType="1"/>
            </p:cNvSpPr>
            <p:nvPr/>
          </p:nvSpPr>
          <p:spPr bwMode="auto">
            <a:xfrm flipV="1">
              <a:off x="2245" y="2614"/>
              <a:ext cx="1497" cy="861"/>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9344" name="Line 39"/>
            <p:cNvSpPr>
              <a:spLocks noChangeShapeType="1"/>
            </p:cNvSpPr>
            <p:nvPr/>
          </p:nvSpPr>
          <p:spPr bwMode="auto">
            <a:xfrm flipV="1">
              <a:off x="2245" y="1661"/>
              <a:ext cx="1588" cy="1588"/>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9345" name="Line 40"/>
            <p:cNvSpPr>
              <a:spLocks noChangeShapeType="1"/>
            </p:cNvSpPr>
            <p:nvPr/>
          </p:nvSpPr>
          <p:spPr bwMode="auto">
            <a:xfrm>
              <a:off x="2154" y="1162"/>
              <a:ext cx="1633" cy="1724"/>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99346" name="Line 41"/>
            <p:cNvSpPr>
              <a:spLocks noChangeShapeType="1"/>
            </p:cNvSpPr>
            <p:nvPr/>
          </p:nvSpPr>
          <p:spPr bwMode="auto">
            <a:xfrm flipV="1">
              <a:off x="2200" y="2160"/>
              <a:ext cx="1587" cy="272"/>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F2406C3-EF35-5443-973C-B3C905AB61CF}" type="slidenum">
              <a:rPr lang="en-US" sz="1000"/>
              <a:pPr/>
              <a:t>54</a:t>
            </a:fld>
            <a:endParaRPr lang="en-US" sz="1000"/>
          </a:p>
        </p:txBody>
      </p:sp>
      <p:sp>
        <p:nvSpPr>
          <p:cNvPr id="101378" name="Rectangle 2"/>
          <p:cNvSpPr>
            <a:spLocks noGrp="1" noChangeArrowheads="1"/>
          </p:cNvSpPr>
          <p:nvPr>
            <p:ph type="title"/>
          </p:nvPr>
        </p:nvSpPr>
        <p:spPr/>
        <p:txBody>
          <a:bodyPr/>
          <a:lstStyle/>
          <a:p>
            <a:pPr eaLnBrk="1" hangingPunct="1"/>
            <a:r>
              <a:rPr lang="en-US">
                <a:latin typeface="Times New Roman" charset="0"/>
                <a:cs typeface="Times New Roman" charset="0"/>
              </a:rPr>
              <a:t>Địa chỉ ánh xạ kết hợp đầy đủ</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endParaRPr lang="en-US" i="1">
              <a:latin typeface="Times New Roman" charset="0"/>
              <a:cs typeface="Times New Roman" charset="0"/>
            </a:endParaRPr>
          </a:p>
          <a:p>
            <a:pPr eaLnBrk="1" hangingPunct="1"/>
            <a:endParaRPr lang="en-US" i="1">
              <a:latin typeface="Times New Roman" charset="0"/>
              <a:cs typeface="Times New Roman" charset="0"/>
            </a:endParaRPr>
          </a:p>
          <a:p>
            <a:pPr eaLnBrk="1" hangingPunct="1"/>
            <a:endParaRPr lang="en-US" i="1">
              <a:latin typeface="Times New Roman" charset="0"/>
              <a:cs typeface="Times New Roman" charset="0"/>
            </a:endParaRPr>
          </a:p>
          <a:p>
            <a:pPr eaLnBrk="1" hangingPunct="1"/>
            <a:r>
              <a:rPr lang="en-US" i="1">
                <a:latin typeface="Times New Roman" charset="0"/>
                <a:cs typeface="Times New Roman" charset="0"/>
              </a:rPr>
              <a:t>Tag </a:t>
            </a:r>
            <a:r>
              <a:rPr lang="en-US">
                <a:latin typeface="Times New Roman" charset="0"/>
                <a:cs typeface="Times New Roman" charset="0"/>
              </a:rPr>
              <a:t>(bit) là địa chỉ của line trong  bộ nhớ (page =1)</a:t>
            </a:r>
          </a:p>
          <a:p>
            <a:pPr eaLnBrk="1" hangingPunct="1"/>
            <a:r>
              <a:rPr lang="en-US" i="1">
                <a:latin typeface="Times New Roman" charset="0"/>
                <a:cs typeface="Times New Roman" charset="0"/>
              </a:rPr>
              <a:t>Word</a:t>
            </a:r>
            <a:r>
              <a:rPr lang="en-US">
                <a:latin typeface="Times New Roman" charset="0"/>
                <a:cs typeface="Times New Roman" charset="0"/>
              </a:rPr>
              <a:t> (bit) là địa chỉ của từ trong line</a:t>
            </a: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101380" name="Group 8"/>
          <p:cNvGrpSpPr>
            <a:grpSpLocks/>
          </p:cNvGrpSpPr>
          <p:nvPr/>
        </p:nvGrpSpPr>
        <p:grpSpPr bwMode="auto">
          <a:xfrm>
            <a:off x="2195513" y="1844675"/>
            <a:ext cx="4824412" cy="654050"/>
            <a:chOff x="1383" y="1162"/>
            <a:chExt cx="3039" cy="412"/>
          </a:xfrm>
        </p:grpSpPr>
        <p:sp>
          <p:nvSpPr>
            <p:cNvPr id="101381" name="Rectangle 5"/>
            <p:cNvSpPr>
              <a:spLocks noChangeArrowheads="1"/>
            </p:cNvSpPr>
            <p:nvPr/>
          </p:nvSpPr>
          <p:spPr bwMode="auto">
            <a:xfrm>
              <a:off x="1383" y="1165"/>
              <a:ext cx="3039" cy="40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Tag                           Word</a:t>
              </a:r>
            </a:p>
          </p:txBody>
        </p:sp>
        <p:sp>
          <p:nvSpPr>
            <p:cNvPr id="101382" name="Line 7"/>
            <p:cNvSpPr>
              <a:spLocks noChangeShapeType="1"/>
            </p:cNvSpPr>
            <p:nvPr/>
          </p:nvSpPr>
          <p:spPr bwMode="auto">
            <a:xfrm>
              <a:off x="3336" y="1162"/>
              <a:ext cx="0"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7" dur="500"/>
                                        <p:tgtEl>
                                          <p:spTgt spid="215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12"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16019EB-97D7-6440-9185-0EC0303621CD}" type="slidenum">
              <a:rPr lang="en-US" sz="1000"/>
              <a:pPr/>
              <a:t>55</a:t>
            </a:fld>
            <a:endParaRPr lang="en-US" sz="1000"/>
          </a:p>
        </p:txBody>
      </p:sp>
      <p:sp>
        <p:nvSpPr>
          <p:cNvPr id="103426" name="Rectangle 2"/>
          <p:cNvSpPr>
            <a:spLocks noGrp="1" noChangeArrowheads="1"/>
          </p:cNvSpPr>
          <p:nvPr>
            <p:ph type="title"/>
          </p:nvPr>
        </p:nvSpPr>
        <p:spPr/>
        <p:txBody>
          <a:bodyPr/>
          <a:lstStyle/>
          <a:p>
            <a:pPr eaLnBrk="1" hangingPunct="1"/>
            <a:r>
              <a:rPr lang="en-US">
                <a:latin typeface="Times New Roman" charset="0"/>
                <a:cs typeface="Times New Roman" charset="0"/>
              </a:rPr>
              <a:t>Địa chỉ ánh xạ kết hợp đầy đủ</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endParaRPr lang="en-US" i="1" dirty="0">
              <a:latin typeface="Times New Roman" charset="0"/>
              <a:cs typeface="Times New Roman" charset="0"/>
            </a:endParaRPr>
          </a:p>
          <a:p>
            <a:pPr eaLnBrk="1" hangingPunct="1"/>
            <a:r>
              <a:rPr lang="en-US" dirty="0" err="1">
                <a:latin typeface="Times New Roman" charset="0"/>
                <a:cs typeface="Times New Roman" charset="0"/>
              </a:rPr>
              <a:t>Ví</a:t>
            </a:r>
            <a:r>
              <a:rPr lang="en-US" dirty="0">
                <a:latin typeface="Times New Roman" charset="0"/>
                <a:cs typeface="Times New Roman" charset="0"/>
              </a:rPr>
              <a:t> </a:t>
            </a:r>
            <a:r>
              <a:rPr lang="en-US" dirty="0" err="1">
                <a:latin typeface="Times New Roman" charset="0"/>
                <a:cs typeface="Times New Roman" charset="0"/>
              </a:rPr>
              <a:t>dụ</a:t>
            </a:r>
            <a:r>
              <a:rPr lang="en-US" dirty="0">
                <a:latin typeface="Times New Roman" charset="0"/>
                <a:cs typeface="Times New Roman" charset="0"/>
              </a:rPr>
              <a:t>: </a:t>
            </a:r>
            <a:r>
              <a:rPr lang="en-US" dirty="0" err="1">
                <a:latin typeface="Times New Roman" charset="0"/>
                <a:cs typeface="Times New Roman" charset="0"/>
              </a:rPr>
              <a:t>Tìm</a:t>
            </a:r>
            <a:r>
              <a:rPr lang="en-US" dirty="0">
                <a:latin typeface="Times New Roman" charset="0"/>
                <a:cs typeface="Times New Roman" charset="0"/>
              </a:rPr>
              <a:t> </a:t>
            </a:r>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a:t>
            </a:r>
            <a:r>
              <a:rPr lang="en-US" dirty="0" err="1">
                <a:latin typeface="Times New Roman" charset="0"/>
                <a:cs typeface="Times New Roman" charset="0"/>
              </a:rPr>
              <a:t>các</a:t>
            </a:r>
            <a:r>
              <a:rPr lang="en-US" dirty="0">
                <a:latin typeface="Times New Roman" charset="0"/>
                <a:cs typeface="Times New Roman" charset="0"/>
              </a:rPr>
              <a:t> </a:t>
            </a:r>
            <a:r>
              <a:rPr lang="en-US" dirty="0" err="1">
                <a:latin typeface="Times New Roman" charset="0"/>
                <a:cs typeface="Times New Roman" charset="0"/>
              </a:rPr>
              <a:t>trường</a:t>
            </a:r>
            <a:r>
              <a:rPr lang="en-US" dirty="0">
                <a:latin typeface="Times New Roman" charset="0"/>
                <a:cs typeface="Times New Roman" charset="0"/>
              </a:rPr>
              <a:t> </a:t>
            </a:r>
            <a:r>
              <a:rPr lang="en-US" dirty="0" err="1">
                <a:latin typeface="Times New Roman" charset="0"/>
                <a:cs typeface="Times New Roman" charset="0"/>
              </a:rPr>
              <a:t>địa</a:t>
            </a:r>
            <a:r>
              <a:rPr lang="en-US" dirty="0">
                <a:latin typeface="Times New Roman" charset="0"/>
                <a:cs typeface="Times New Roman" charset="0"/>
              </a:rPr>
              <a:t> </a:t>
            </a:r>
            <a:r>
              <a:rPr lang="en-US" dirty="0" err="1">
                <a:latin typeface="Times New Roman" charset="0"/>
                <a:cs typeface="Times New Roman" charset="0"/>
              </a:rPr>
              <a:t>chỉ</a:t>
            </a:r>
            <a:r>
              <a:rPr lang="en-US" dirty="0">
                <a:latin typeface="Times New Roman" charset="0"/>
                <a:cs typeface="Times New Roman" charset="0"/>
              </a:rPr>
              <a:t> (32 bit)</a:t>
            </a:r>
          </a:p>
          <a:p>
            <a:pPr lvl="1" eaLnBrk="1" hangingPunct="1"/>
            <a:r>
              <a:rPr lang="en-US" dirty="0">
                <a:latin typeface="Times New Roman" charset="0"/>
                <a:cs typeface="Times New Roman" charset="0"/>
              </a:rPr>
              <a:t>Input:</a:t>
            </a:r>
          </a:p>
          <a:p>
            <a:pPr lvl="2" eaLnBrk="1" hangingPunct="1"/>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cache = 1KB</a:t>
            </a:r>
          </a:p>
          <a:p>
            <a:pPr lvl="2" eaLnBrk="1" hangingPunct="1"/>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line = 32 byte</a:t>
            </a:r>
          </a:p>
          <a:p>
            <a:pPr lvl="1" eaLnBrk="1" hangingPunct="1"/>
            <a:r>
              <a:rPr lang="en-US" dirty="0">
                <a:latin typeface="Times New Roman" charset="0"/>
                <a:cs typeface="Times New Roman" charset="0"/>
              </a:rPr>
              <a:t>Output:</a:t>
            </a:r>
          </a:p>
          <a:p>
            <a:pPr lvl="2" eaLnBrk="1" hangingPunct="1"/>
            <a:r>
              <a:rPr lang="en-US" dirty="0" err="1">
                <a:latin typeface="Times New Roman" charset="0"/>
                <a:cs typeface="Times New Roman" charset="0"/>
              </a:rPr>
              <a:t>Kích</a:t>
            </a:r>
            <a:r>
              <a:rPr lang="en-US" dirty="0">
                <a:latin typeface="Times New Roman" charset="0"/>
                <a:cs typeface="Times New Roman" charset="0"/>
              </a:rPr>
              <a:t> </a:t>
            </a:r>
            <a:r>
              <a:rPr lang="en-US" dirty="0" err="1">
                <a:latin typeface="Times New Roman" charset="0"/>
                <a:cs typeface="Times New Roman" charset="0"/>
              </a:rPr>
              <a:t>thước</a:t>
            </a:r>
            <a:r>
              <a:rPr lang="en-US" dirty="0">
                <a:latin typeface="Times New Roman" charset="0"/>
                <a:cs typeface="Times New Roman" charset="0"/>
              </a:rPr>
              <a:t> Line = 32 byte = 2</a:t>
            </a:r>
            <a:r>
              <a:rPr lang="en-US" baseline="30000" dirty="0">
                <a:latin typeface="Times New Roman" charset="0"/>
                <a:cs typeface="Times New Roman" charset="0"/>
              </a:rPr>
              <a:t>5</a:t>
            </a:r>
            <a:r>
              <a:rPr lang="en-US" dirty="0">
                <a:latin typeface="Times New Roman" charset="0"/>
                <a:cs typeface="Times New Roman" charset="0"/>
              </a:rPr>
              <a:t> -&gt; Word = 5 bit</a:t>
            </a:r>
          </a:p>
          <a:p>
            <a:pPr lvl="2" eaLnBrk="1" hangingPunct="1"/>
            <a:r>
              <a:rPr lang="en-US" dirty="0">
                <a:latin typeface="Times New Roman" charset="0"/>
                <a:cs typeface="Times New Roman" charset="0"/>
              </a:rPr>
              <a:t>Tag = 32 bit – word = 32 – 5 = 27 bit</a:t>
            </a:r>
          </a:p>
          <a:p>
            <a:pPr lvl="1"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sz="2400" dirty="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7" dur="500"/>
                                        <p:tgtEl>
                                          <p:spTgt spid="21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2" dur="500"/>
                                        <p:tgtEl>
                                          <p:spTgt spid="21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17" dur="500"/>
                                        <p:tgtEl>
                                          <p:spTgt spid="215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2" dur="500"/>
                                        <p:tgtEl>
                                          <p:spTgt spid="215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27" dur="500"/>
                                        <p:tgtEl>
                                          <p:spTgt spid="21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2" dur="500"/>
                                        <p:tgtEl>
                                          <p:spTgt spid="215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3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A4E3C89-F085-ED4C-91B8-9605861BF623}" type="slidenum">
              <a:rPr lang="en-US" sz="1000"/>
              <a:pPr/>
              <a:t>56</a:t>
            </a:fld>
            <a:endParaRPr lang="en-US" sz="1000"/>
          </a:p>
        </p:txBody>
      </p:sp>
      <p:sp>
        <p:nvSpPr>
          <p:cNvPr id="105474" name="Rectangle 2"/>
          <p:cNvSpPr>
            <a:spLocks noGrp="1" noChangeArrowheads="1"/>
          </p:cNvSpPr>
          <p:nvPr>
            <p:ph type="title"/>
          </p:nvPr>
        </p:nvSpPr>
        <p:spPr/>
        <p:txBody>
          <a:bodyPr/>
          <a:lstStyle/>
          <a:p>
            <a:pPr eaLnBrk="1" hangingPunct="1"/>
            <a:r>
              <a:rPr lang="en-US">
                <a:latin typeface="Times New Roman" charset="0"/>
                <a:cs typeface="Times New Roman" charset="0"/>
              </a:rPr>
              <a:t>Ánh xạ kết hợp đầy đủ</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vi-VN">
                <a:latin typeface="Times New Roman" charset="0"/>
                <a:cs typeface="Times New Roman" charset="0"/>
              </a:rPr>
              <a:t>Ư</a:t>
            </a:r>
            <a:r>
              <a:rPr lang="en-US">
                <a:latin typeface="Times New Roman" charset="0"/>
                <a:cs typeface="Times New Roman" charset="0"/>
              </a:rPr>
              <a:t>u: </a:t>
            </a:r>
          </a:p>
          <a:p>
            <a:pPr lvl="1" eaLnBrk="1" hangingPunct="1"/>
            <a:r>
              <a:rPr lang="en-US">
                <a:latin typeface="Times New Roman" charset="0"/>
                <a:cs typeface="Times New Roman" charset="0"/>
              </a:rPr>
              <a:t>Ít xung đột vì ánh xạ linh hoạt</a:t>
            </a:r>
          </a:p>
          <a:p>
            <a:pPr lvl="1" eaLnBrk="1" hangingPunct="1"/>
            <a:r>
              <a:rPr lang="en-US">
                <a:latin typeface="Times New Roman" charset="0"/>
                <a:cs typeface="Times New Roman" charset="0"/>
              </a:rPr>
              <a:t>Tỉ lệ hit cao hơn</a:t>
            </a:r>
          </a:p>
          <a:p>
            <a:pPr eaLnBrk="1" hangingPunct="1"/>
            <a:r>
              <a:rPr lang="en-US">
                <a:latin typeface="Times New Roman" charset="0"/>
                <a:cs typeface="Times New Roman" charset="0"/>
              </a:rPr>
              <a:t>Nhược:</a:t>
            </a:r>
          </a:p>
          <a:p>
            <a:pPr lvl="1" eaLnBrk="1" hangingPunct="1"/>
            <a:r>
              <a:rPr lang="en-US">
                <a:latin typeface="Times New Roman" charset="0"/>
                <a:cs typeface="Times New Roman" charset="0"/>
              </a:rPr>
              <a:t>Chậm vì phải tìm kiếm địa chỉ bộ nhớ trong cache</a:t>
            </a:r>
          </a:p>
          <a:p>
            <a:pPr lvl="1" eaLnBrk="1" hangingPunct="1"/>
            <a:r>
              <a:rPr lang="en-US">
                <a:latin typeface="Times New Roman" charset="0"/>
                <a:cs typeface="Times New Roman" charset="0"/>
              </a:rPr>
              <a:t>Phức tạp vì có thêm n bộ so sánh địa chỉ trong cache</a:t>
            </a:r>
          </a:p>
          <a:p>
            <a:pPr eaLnBrk="1" hangingPunct="1"/>
            <a:r>
              <a:rPr lang="en-US">
                <a:latin typeface="Times New Roman" charset="0"/>
                <a:cs typeface="Times New Roman" charset="0"/>
              </a:rPr>
              <a:t>Thường sử dụng cho cache có kích thước nhỏ</a:t>
            </a: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Grp="1" noChangeArrowheads="1"/>
          </p:cNvSpPr>
          <p:nvPr>
            <p:ph type="title"/>
          </p:nvPr>
        </p:nvSpPr>
        <p:spPr>
          <a:xfrm>
            <a:off x="0" y="152400"/>
            <a:ext cx="9144000" cy="609600"/>
          </a:xfrm>
        </p:spPr>
        <p:txBody>
          <a:bodyPr/>
          <a:lstStyle/>
          <a:p>
            <a:r>
              <a:rPr lang="en-US" sz="2800" dirty="0"/>
              <a:t>   Example: Accessing A Fully-Associative Cache</a:t>
            </a:r>
          </a:p>
        </p:txBody>
      </p:sp>
      <p:sp>
        <p:nvSpPr>
          <p:cNvPr id="1326083"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1:</a:t>
            </a:r>
          </a:p>
        </p:txBody>
      </p:sp>
      <p:graphicFrame>
        <p:nvGraphicFramePr>
          <p:cNvPr id="1326084" name="Group 4"/>
          <p:cNvGraphicFramePr>
            <a:graphicFrameLocks noGrp="1"/>
          </p:cNvGraphicFramePr>
          <p:nvPr>
            <p:ph sz="quarter" idx="3"/>
          </p:nvPr>
        </p:nvGraphicFramePr>
        <p:xfrm>
          <a:off x="4114800" y="3429000"/>
          <a:ext cx="4953000" cy="1550988"/>
        </p:xfrm>
        <a:graphic>
          <a:graphicData uri="http://schemas.openxmlformats.org/drawingml/2006/table">
            <a:tbl>
              <a:tblPr/>
              <a:tblGrid>
                <a:gridCol w="550863">
                  <a:extLst>
                    <a:ext uri="{9D8B030D-6E8A-4147-A177-3AD203B41FA5}">
                      <a16:colId xmlns:a16="http://schemas.microsoft.com/office/drawing/2014/main" val="20000"/>
                    </a:ext>
                  </a:extLst>
                </a:gridCol>
                <a:gridCol w="1100137">
                  <a:extLst>
                    <a:ext uri="{9D8B030D-6E8A-4147-A177-3AD203B41FA5}">
                      <a16:colId xmlns:a16="http://schemas.microsoft.com/office/drawing/2014/main" val="20001"/>
                    </a:ext>
                  </a:extLst>
                </a:gridCol>
                <a:gridCol w="1100138">
                  <a:extLst>
                    <a:ext uri="{9D8B030D-6E8A-4147-A177-3AD203B41FA5}">
                      <a16:colId xmlns:a16="http://schemas.microsoft.com/office/drawing/2014/main" val="20002"/>
                    </a:ext>
                  </a:extLst>
                </a:gridCol>
                <a:gridCol w="1101725">
                  <a:extLst>
                    <a:ext uri="{9D8B030D-6E8A-4147-A177-3AD203B41FA5}">
                      <a16:colId xmlns:a16="http://schemas.microsoft.com/office/drawing/2014/main" val="20003"/>
                    </a:ext>
                  </a:extLst>
                </a:gridCol>
                <a:gridCol w="1100137">
                  <a:extLst>
                    <a:ext uri="{9D8B030D-6E8A-4147-A177-3AD203B41FA5}">
                      <a16:colId xmlns:a16="http://schemas.microsoft.com/office/drawing/2014/main" val="20004"/>
                    </a:ext>
                  </a:extLst>
                </a:gridCol>
              </a:tblGrid>
              <a:tr h="1550988">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   e</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t</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6124" name="Group 44"/>
          <p:cNvGraphicFramePr>
            <a:graphicFrameLocks noGrp="1"/>
          </p:cNvGraphicFramePr>
          <p:nvPr>
            <p:ph sz="quarter" idx="2"/>
          </p:nvPr>
        </p:nvGraphicFramePr>
        <p:xfrm>
          <a:off x="5334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26123" name="Text Box 43"/>
          <p:cNvSpPr txBox="1">
            <a:spLocks noChangeArrowheads="1"/>
          </p:cNvSpPr>
          <p:nvPr/>
        </p:nvSpPr>
        <p:spPr bwMode="auto">
          <a:xfrm>
            <a:off x="152400" y="6248400"/>
            <a:ext cx="8763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FA Block Replacement Rule: replace least recently used block in set</a:t>
            </a:r>
          </a:p>
        </p:txBody>
      </p:sp>
    </p:spTree>
    <p:extLst>
      <p:ext uri="{BB962C8B-B14F-4D97-AF65-F5344CB8AC3E}">
        <p14:creationId xmlns:p14="http://schemas.microsoft.com/office/powerpoint/2010/main" val="5348089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p:cNvSpPr>
            <a:spLocks noGrp="1" noChangeArrowheads="1"/>
          </p:cNvSpPr>
          <p:nvPr>
            <p:ph type="title"/>
          </p:nvPr>
        </p:nvSpPr>
        <p:spPr>
          <a:xfrm>
            <a:off x="228600" y="152400"/>
            <a:ext cx="8915400" cy="609600"/>
          </a:xfrm>
        </p:spPr>
        <p:txBody>
          <a:bodyPr/>
          <a:lstStyle/>
          <a:p>
            <a:r>
              <a:rPr lang="en-US" sz="2800"/>
              <a:t>Example: Accessing A Fully-Associative Cache</a:t>
            </a:r>
          </a:p>
        </p:txBody>
      </p:sp>
      <p:sp>
        <p:nvSpPr>
          <p:cNvPr id="1328131"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1:</a:t>
            </a:r>
          </a:p>
        </p:txBody>
      </p:sp>
      <p:graphicFrame>
        <p:nvGraphicFramePr>
          <p:cNvPr id="1328173" name="Group 45"/>
          <p:cNvGraphicFramePr>
            <a:graphicFrameLocks noGrp="1"/>
          </p:cNvGraphicFramePr>
          <p:nvPr>
            <p:ph sz="quarter" idx="3"/>
          </p:nvPr>
        </p:nvGraphicFramePr>
        <p:xfrm>
          <a:off x="4191000" y="3429000"/>
          <a:ext cx="4876800" cy="1280160"/>
        </p:xfrm>
        <a:graphic>
          <a:graphicData uri="http://schemas.openxmlformats.org/drawingml/2006/table">
            <a:tbl>
              <a:tblPr/>
              <a:tblGrid>
                <a:gridCol w="54292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2675">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e  t  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8172" name="Group 44"/>
          <p:cNvGraphicFramePr>
            <a:graphicFrameLocks noGrp="1"/>
          </p:cNvGraphicFramePr>
          <p:nvPr>
            <p:ph sz="quarter" idx="2"/>
          </p:nvPr>
        </p:nvGraphicFramePr>
        <p:xfrm>
          <a:off x="6096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28171" name="Text Box 43"/>
          <p:cNvSpPr txBox="1">
            <a:spLocks noChangeArrowheads="1"/>
          </p:cNvSpPr>
          <p:nvPr/>
        </p:nvSpPr>
        <p:spPr bwMode="auto">
          <a:xfrm>
            <a:off x="3505200" y="6248400"/>
            <a:ext cx="525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is empty: write Mem[0] to Block 0</a:t>
            </a:r>
          </a:p>
        </p:txBody>
      </p:sp>
    </p:spTree>
    <p:extLst>
      <p:ext uri="{BB962C8B-B14F-4D97-AF65-F5344CB8AC3E}">
        <p14:creationId xmlns:p14="http://schemas.microsoft.com/office/powerpoint/2010/main" val="4585054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a:xfrm>
            <a:off x="228600" y="152400"/>
            <a:ext cx="8915400" cy="609600"/>
          </a:xfrm>
        </p:spPr>
        <p:txBody>
          <a:bodyPr/>
          <a:lstStyle/>
          <a:p>
            <a:r>
              <a:rPr lang="en-US" sz="2800"/>
              <a:t>Example: Accessing A Fully-Associative Cache</a:t>
            </a:r>
          </a:p>
        </p:txBody>
      </p:sp>
      <p:sp>
        <p:nvSpPr>
          <p:cNvPr id="1330179"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2:</a:t>
            </a:r>
          </a:p>
        </p:txBody>
      </p:sp>
      <p:graphicFrame>
        <p:nvGraphicFramePr>
          <p:cNvPr id="1330220" name="Group 44"/>
          <p:cNvGraphicFramePr>
            <a:graphicFrameLocks noGrp="1"/>
          </p:cNvGraphicFramePr>
          <p:nvPr>
            <p:ph sz="quarter" idx="3"/>
          </p:nvPr>
        </p:nvGraphicFramePr>
        <p:xfrm>
          <a:off x="4191000" y="3429000"/>
          <a:ext cx="4876800" cy="1280160"/>
        </p:xfrm>
        <a:graphic>
          <a:graphicData uri="http://schemas.openxmlformats.org/drawingml/2006/table">
            <a:tbl>
              <a:tblPr/>
              <a:tblGrid>
                <a:gridCol w="54292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2675">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e  t  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0219" name="Group 43"/>
          <p:cNvGraphicFramePr>
            <a:graphicFrameLocks noGrp="1"/>
          </p:cNvGraphicFramePr>
          <p:nvPr>
            <p:ph sz="quarter" idx="2"/>
          </p:nvPr>
        </p:nvGraphicFramePr>
        <p:xfrm>
          <a:off x="6858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577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04A42A5-801B-7149-8BD4-F27388842C47}" type="slidenum">
              <a:rPr lang="en-US" sz="1000"/>
              <a:pPr/>
              <a:t>6</a:t>
            </a:fld>
            <a:endParaRPr lang="en-US" sz="1000"/>
          </a:p>
        </p:txBody>
      </p:sp>
      <p:sp>
        <p:nvSpPr>
          <p:cNvPr id="25602" name="Rectangle 2"/>
          <p:cNvSpPr>
            <a:spLocks noGrp="1" noChangeArrowheads="1"/>
          </p:cNvSpPr>
          <p:nvPr>
            <p:ph type="title"/>
          </p:nvPr>
        </p:nvSpPr>
        <p:spPr/>
        <p:txBody>
          <a:bodyPr/>
          <a:lstStyle/>
          <a:p>
            <a:pPr eaLnBrk="1" hangingPunct="1"/>
            <a:r>
              <a:rPr lang="en-US">
                <a:latin typeface="Times New Roman" charset="0"/>
                <a:cs typeface="Times New Roman" charset="0"/>
              </a:rPr>
              <a:t>Các thành phần phân cấp bộ nhớ</a:t>
            </a:r>
          </a:p>
        </p:txBody>
      </p:sp>
      <p:sp>
        <p:nvSpPr>
          <p:cNvPr id="21507" name="Rectangle 3"/>
          <p:cNvSpPr>
            <a:spLocks noGrp="1" noChangeArrowheads="1"/>
          </p:cNvSpPr>
          <p:nvPr>
            <p:ph type="body" idx="1"/>
          </p:nvPr>
        </p:nvSpPr>
        <p:spPr>
          <a:xfrm>
            <a:off x="611188" y="1428750"/>
            <a:ext cx="8075612" cy="4530725"/>
          </a:xfrm>
        </p:spPr>
        <p:txBody>
          <a:bodyPr/>
          <a:lstStyle/>
          <a:p>
            <a:pPr eaLnBrk="1" hangingPunct="1"/>
            <a:r>
              <a:rPr lang="en-US">
                <a:latin typeface="Times New Roman" charset="0"/>
                <a:cs typeface="Times New Roman" charset="0"/>
              </a:rPr>
              <a:t>Bộ nhớ chính:</a:t>
            </a:r>
          </a:p>
          <a:p>
            <a:pPr lvl="1" eaLnBrk="1" hangingPunct="1"/>
            <a:r>
              <a:rPr lang="en-US">
                <a:latin typeface="Times New Roman" charset="0"/>
                <a:cs typeface="Times New Roman" charset="0"/>
              </a:rPr>
              <a:t>Kích thước lớn, dung lượng từ 256MB tới 4GB cho các hệ 32bits</a:t>
            </a:r>
          </a:p>
          <a:p>
            <a:pPr lvl="1" eaLnBrk="1" hangingPunct="1"/>
            <a:r>
              <a:rPr lang="en-US">
                <a:latin typeface="Times New Roman" charset="0"/>
                <a:cs typeface="Times New Roman" charset="0"/>
              </a:rPr>
              <a:t>Tốc độ chậm, thời gian truy cập từ 50 – 70ns</a:t>
            </a:r>
          </a:p>
          <a:p>
            <a:pPr lvl="1" eaLnBrk="1" hangingPunct="1"/>
            <a:r>
              <a:rPr lang="en-US">
                <a:latin typeface="Times New Roman" charset="0"/>
                <a:cs typeface="Times New Roman" charset="0"/>
              </a:rPr>
              <a:t>Lưu trữ lệnh và dữ liệu cho hệ thống và người dùng</a:t>
            </a:r>
          </a:p>
          <a:p>
            <a:pPr lvl="1" eaLnBrk="1" hangingPunct="1"/>
            <a:r>
              <a:rPr lang="en-US">
                <a:latin typeface="Times New Roman" charset="0"/>
                <a:cs typeface="Times New Roman" charset="0"/>
              </a:rPr>
              <a:t>Giá thành rẻ</a:t>
            </a:r>
          </a:p>
          <a:p>
            <a:pPr eaLnBrk="1" hangingPunct="1"/>
            <a:r>
              <a:rPr lang="en-US">
                <a:latin typeface="Times New Roman" charset="0"/>
                <a:cs typeface="Times New Roman" charset="0"/>
              </a:rPr>
              <a:t>Bộ nhớ phụ:</a:t>
            </a:r>
          </a:p>
          <a:p>
            <a:pPr lvl="1" eaLnBrk="1" hangingPunct="1"/>
            <a:r>
              <a:rPr lang="en-US">
                <a:latin typeface="Times New Roman" charset="0"/>
                <a:cs typeface="Times New Roman" charset="0"/>
              </a:rPr>
              <a:t>Kích thước rất lớn, dung lượng từ 20GB tới 1000GB</a:t>
            </a:r>
          </a:p>
          <a:p>
            <a:pPr lvl="1" eaLnBrk="1" hangingPunct="1"/>
            <a:r>
              <a:rPr lang="en-US">
                <a:latin typeface="Times New Roman" charset="0"/>
                <a:cs typeface="Times New Roman" charset="0"/>
              </a:rPr>
              <a:t>Tốc độ rất chậm, thời gian truy cập khoảng 5ms</a:t>
            </a:r>
          </a:p>
          <a:p>
            <a:pPr lvl="1" eaLnBrk="1" hangingPunct="1"/>
            <a:r>
              <a:rPr lang="en-US">
                <a:latin typeface="Times New Roman" charset="0"/>
                <a:cs typeface="Times New Roman" charset="0"/>
              </a:rPr>
              <a:t>Lưu trữ lượng dữ liệu lớn dưới dạng file trong thời gian lâu dài</a:t>
            </a:r>
          </a:p>
          <a:p>
            <a:pPr lvl="1" eaLnBrk="1" hangingPunct="1"/>
            <a:r>
              <a:rPr lang="en-US">
                <a:latin typeface="Times New Roman" charset="0"/>
                <a:cs typeface="Times New Roman" charset="0"/>
              </a:rPr>
              <a:t>Giá thành rất rẻ</a:t>
            </a: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7" dur="500"/>
                                        <p:tgtEl>
                                          <p:spTgt spid="215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1507">
                                            <p:txEl>
                                              <p:pRg st="9" end="9"/>
                                            </p:txEl>
                                          </p:spTgt>
                                        </p:tgtEl>
                                        <p:attrNameLst>
                                          <p:attrName>style.visibility</p:attrName>
                                        </p:attrNameLst>
                                      </p:cBhvr>
                                      <p:to>
                                        <p:strVal val="visible"/>
                                      </p:to>
                                    </p:set>
                                    <p:animEffect transition="in" filter="checkerboard(across)">
                                      <p:cBhvr>
                                        <p:cTn id="52" dur="500"/>
                                        <p:tgtEl>
                                          <p:spTgt spid="21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a:xfrm>
            <a:off x="228600" y="152400"/>
            <a:ext cx="8915400" cy="609600"/>
          </a:xfrm>
        </p:spPr>
        <p:txBody>
          <a:bodyPr/>
          <a:lstStyle/>
          <a:p>
            <a:r>
              <a:rPr lang="en-US" sz="2800"/>
              <a:t>Example: Accessing A Fully-Associative Cache</a:t>
            </a:r>
          </a:p>
        </p:txBody>
      </p:sp>
      <p:sp>
        <p:nvSpPr>
          <p:cNvPr id="1332227"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2:</a:t>
            </a:r>
          </a:p>
        </p:txBody>
      </p:sp>
      <p:graphicFrame>
        <p:nvGraphicFramePr>
          <p:cNvPr id="1332269" name="Group 45"/>
          <p:cNvGraphicFramePr>
            <a:graphicFrameLocks noGrp="1"/>
          </p:cNvGraphicFramePr>
          <p:nvPr>
            <p:ph sz="quarter" idx="3"/>
          </p:nvPr>
        </p:nvGraphicFramePr>
        <p:xfrm>
          <a:off x="4191000" y="3429000"/>
          <a:ext cx="4876800" cy="1280160"/>
        </p:xfrm>
        <a:graphic>
          <a:graphicData uri="http://schemas.openxmlformats.org/drawingml/2006/table">
            <a:tbl>
              <a:tblPr/>
              <a:tblGrid>
                <a:gridCol w="54292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2675">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e  t  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 [8]</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2268" name="Group 44"/>
          <p:cNvGraphicFramePr>
            <a:graphicFrameLocks noGrp="1"/>
          </p:cNvGraphicFramePr>
          <p:nvPr>
            <p:ph sz="quarter" idx="2"/>
          </p:nvPr>
        </p:nvGraphicFramePr>
        <p:xfrm>
          <a:off x="7620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32267" name="Text Box 43"/>
          <p:cNvSpPr txBox="1">
            <a:spLocks noChangeArrowheads="1"/>
          </p:cNvSpPr>
          <p:nvPr/>
        </p:nvSpPr>
        <p:spPr bwMode="auto">
          <a:xfrm>
            <a:off x="2057400" y="6248400"/>
            <a:ext cx="6096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Blocks 1-3 are LRU: write Mem[8] to Block 1</a:t>
            </a:r>
          </a:p>
        </p:txBody>
      </p:sp>
    </p:spTree>
    <p:extLst>
      <p:ext uri="{BB962C8B-B14F-4D97-AF65-F5344CB8AC3E}">
        <p14:creationId xmlns:p14="http://schemas.microsoft.com/office/powerpoint/2010/main" val="1812916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a:xfrm>
            <a:off x="228600" y="152400"/>
            <a:ext cx="8915400" cy="609600"/>
          </a:xfrm>
        </p:spPr>
        <p:txBody>
          <a:bodyPr/>
          <a:lstStyle/>
          <a:p>
            <a:r>
              <a:rPr lang="en-US" sz="2800"/>
              <a:t>Example: Accessing A Fully-Associative Cache</a:t>
            </a:r>
          </a:p>
        </p:txBody>
      </p:sp>
      <p:sp>
        <p:nvSpPr>
          <p:cNvPr id="1334275"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3:</a:t>
            </a:r>
          </a:p>
        </p:txBody>
      </p:sp>
      <p:graphicFrame>
        <p:nvGraphicFramePr>
          <p:cNvPr id="1334316" name="Group 44"/>
          <p:cNvGraphicFramePr>
            <a:graphicFrameLocks noGrp="1"/>
          </p:cNvGraphicFramePr>
          <p:nvPr>
            <p:ph sz="quarter" idx="3"/>
          </p:nvPr>
        </p:nvGraphicFramePr>
        <p:xfrm>
          <a:off x="4191000" y="3429000"/>
          <a:ext cx="4876800" cy="1280160"/>
        </p:xfrm>
        <a:graphic>
          <a:graphicData uri="http://schemas.openxmlformats.org/drawingml/2006/table">
            <a:tbl>
              <a:tblPr/>
              <a:tblGrid>
                <a:gridCol w="54292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2675">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e  t  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[8]</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4315" name="Group 43"/>
          <p:cNvGraphicFramePr>
            <a:graphicFrameLocks noGrp="1"/>
          </p:cNvGraphicFramePr>
          <p:nvPr>
            <p:ph sz="quarter" idx="2"/>
          </p:nvPr>
        </p:nvGraphicFramePr>
        <p:xfrm>
          <a:off x="7620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9370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a:xfrm>
            <a:off x="228600" y="152400"/>
            <a:ext cx="8915400" cy="609600"/>
          </a:xfrm>
        </p:spPr>
        <p:txBody>
          <a:bodyPr/>
          <a:lstStyle/>
          <a:p>
            <a:r>
              <a:rPr lang="en-US" sz="2800"/>
              <a:t>Example: Accessing A Fully-Associative Cache</a:t>
            </a:r>
          </a:p>
        </p:txBody>
      </p:sp>
      <p:sp>
        <p:nvSpPr>
          <p:cNvPr id="1336323"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3:</a:t>
            </a:r>
          </a:p>
        </p:txBody>
      </p:sp>
      <p:graphicFrame>
        <p:nvGraphicFramePr>
          <p:cNvPr id="1336365" name="Group 45"/>
          <p:cNvGraphicFramePr>
            <a:graphicFrameLocks noGrp="1"/>
          </p:cNvGraphicFramePr>
          <p:nvPr>
            <p:ph sz="quarter" idx="3"/>
          </p:nvPr>
        </p:nvGraphicFramePr>
        <p:xfrm>
          <a:off x="4191000" y="3429000"/>
          <a:ext cx="4876800" cy="1280160"/>
        </p:xfrm>
        <a:graphic>
          <a:graphicData uri="http://schemas.openxmlformats.org/drawingml/2006/table">
            <a:tbl>
              <a:tblPr/>
              <a:tblGrid>
                <a:gridCol w="54292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2675">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e  t  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[8]</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6364" name="Group 44"/>
          <p:cNvGraphicFramePr>
            <a:graphicFrameLocks noGrp="1"/>
          </p:cNvGraphicFramePr>
          <p:nvPr>
            <p:ph sz="quarter" idx="2"/>
          </p:nvPr>
        </p:nvGraphicFramePr>
        <p:xfrm>
          <a:off x="6096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36363" name="Text Box 43"/>
          <p:cNvSpPr txBox="1">
            <a:spLocks noChangeArrowheads="1"/>
          </p:cNvSpPr>
          <p:nvPr/>
        </p:nvSpPr>
        <p:spPr bwMode="auto">
          <a:xfrm>
            <a:off x="4648200" y="6019800"/>
            <a:ext cx="3886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Block 0 contains Mem[0]</a:t>
            </a:r>
          </a:p>
        </p:txBody>
      </p:sp>
    </p:spTree>
    <p:extLst>
      <p:ext uri="{BB962C8B-B14F-4D97-AF65-F5344CB8AC3E}">
        <p14:creationId xmlns:p14="http://schemas.microsoft.com/office/powerpoint/2010/main" val="1092387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p:cNvSpPr>
            <a:spLocks noGrp="1" noChangeArrowheads="1"/>
          </p:cNvSpPr>
          <p:nvPr>
            <p:ph type="title"/>
          </p:nvPr>
        </p:nvSpPr>
        <p:spPr>
          <a:xfrm>
            <a:off x="228600" y="152400"/>
            <a:ext cx="8915400" cy="609600"/>
          </a:xfrm>
        </p:spPr>
        <p:txBody>
          <a:bodyPr/>
          <a:lstStyle/>
          <a:p>
            <a:r>
              <a:rPr lang="en-US" sz="2800"/>
              <a:t>Example: Accessing A Fully-Associative Cache</a:t>
            </a:r>
          </a:p>
        </p:txBody>
      </p:sp>
      <p:sp>
        <p:nvSpPr>
          <p:cNvPr id="1338371"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4:</a:t>
            </a:r>
          </a:p>
        </p:txBody>
      </p:sp>
      <p:graphicFrame>
        <p:nvGraphicFramePr>
          <p:cNvPr id="1338412" name="Group 44"/>
          <p:cNvGraphicFramePr>
            <a:graphicFrameLocks noGrp="1"/>
          </p:cNvGraphicFramePr>
          <p:nvPr>
            <p:ph sz="quarter" idx="3"/>
          </p:nvPr>
        </p:nvGraphicFramePr>
        <p:xfrm>
          <a:off x="4191000" y="3429000"/>
          <a:ext cx="4876800" cy="1280160"/>
        </p:xfrm>
        <a:graphic>
          <a:graphicData uri="http://schemas.openxmlformats.org/drawingml/2006/table">
            <a:tbl>
              <a:tblPr/>
              <a:tblGrid>
                <a:gridCol w="54292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2675">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e  t  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[8]</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8411" name="Group 43"/>
          <p:cNvGraphicFramePr>
            <a:graphicFrameLocks noGrp="1"/>
          </p:cNvGraphicFramePr>
          <p:nvPr>
            <p:ph sz="quarter" idx="2"/>
          </p:nvPr>
        </p:nvGraphicFramePr>
        <p:xfrm>
          <a:off x="685800" y="33528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85903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a:xfrm>
            <a:off x="228600" y="152400"/>
            <a:ext cx="8915400" cy="609600"/>
          </a:xfrm>
        </p:spPr>
        <p:txBody>
          <a:bodyPr/>
          <a:lstStyle/>
          <a:p>
            <a:r>
              <a:rPr lang="en-US" sz="2800"/>
              <a:t>Example: Accessing A Fully-Associative Cache</a:t>
            </a:r>
          </a:p>
        </p:txBody>
      </p:sp>
      <p:sp>
        <p:nvSpPr>
          <p:cNvPr id="1340419"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4:</a:t>
            </a:r>
          </a:p>
        </p:txBody>
      </p:sp>
      <p:graphicFrame>
        <p:nvGraphicFramePr>
          <p:cNvPr id="1340461" name="Group 45"/>
          <p:cNvGraphicFramePr>
            <a:graphicFrameLocks noGrp="1"/>
          </p:cNvGraphicFramePr>
          <p:nvPr>
            <p:ph sz="quarter" idx="3"/>
          </p:nvPr>
        </p:nvGraphicFramePr>
        <p:xfrm>
          <a:off x="4191000" y="3429000"/>
          <a:ext cx="4876800" cy="1280160"/>
        </p:xfrm>
        <a:graphic>
          <a:graphicData uri="http://schemas.openxmlformats.org/drawingml/2006/table">
            <a:tbl>
              <a:tblPr/>
              <a:tblGrid>
                <a:gridCol w="54292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2675">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e  t  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[8]</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 [6]</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0460" name="Group 44"/>
          <p:cNvGraphicFramePr>
            <a:graphicFrameLocks noGrp="1"/>
          </p:cNvGraphicFramePr>
          <p:nvPr>
            <p:ph sz="quarter" idx="2"/>
          </p:nvPr>
        </p:nvGraphicFramePr>
        <p:xfrm>
          <a:off x="7620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40459" name="Text Box 43"/>
          <p:cNvSpPr txBox="1">
            <a:spLocks noChangeArrowheads="1"/>
          </p:cNvSpPr>
          <p:nvPr/>
        </p:nvSpPr>
        <p:spPr bwMode="auto">
          <a:xfrm>
            <a:off x="2667000" y="6248400"/>
            <a:ext cx="594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Blocks 2-3 are LRU : write Mem[6] to Block 2</a:t>
            </a:r>
          </a:p>
        </p:txBody>
      </p:sp>
    </p:spTree>
    <p:extLst>
      <p:ext uri="{BB962C8B-B14F-4D97-AF65-F5344CB8AC3E}">
        <p14:creationId xmlns:p14="http://schemas.microsoft.com/office/powerpoint/2010/main" val="3357369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a:xfrm>
            <a:off x="228600" y="152400"/>
            <a:ext cx="8915400" cy="609600"/>
          </a:xfrm>
        </p:spPr>
        <p:txBody>
          <a:bodyPr/>
          <a:lstStyle/>
          <a:p>
            <a:r>
              <a:rPr lang="en-US" sz="2800"/>
              <a:t>Example: Accessing A Fully-Associative Cache</a:t>
            </a:r>
          </a:p>
        </p:txBody>
      </p:sp>
      <p:sp>
        <p:nvSpPr>
          <p:cNvPr id="1342467"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5:</a:t>
            </a:r>
          </a:p>
        </p:txBody>
      </p:sp>
      <p:graphicFrame>
        <p:nvGraphicFramePr>
          <p:cNvPr id="1342508" name="Group 44"/>
          <p:cNvGraphicFramePr>
            <a:graphicFrameLocks noGrp="1"/>
          </p:cNvGraphicFramePr>
          <p:nvPr>
            <p:ph sz="quarter" idx="3"/>
          </p:nvPr>
        </p:nvGraphicFramePr>
        <p:xfrm>
          <a:off x="4191000" y="3429000"/>
          <a:ext cx="4876800" cy="1280160"/>
        </p:xfrm>
        <a:graphic>
          <a:graphicData uri="http://schemas.openxmlformats.org/drawingml/2006/table">
            <a:tbl>
              <a:tblPr/>
              <a:tblGrid>
                <a:gridCol w="54292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2675">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e  t  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[8]</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[6]</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2507" name="Group 43"/>
          <p:cNvGraphicFramePr>
            <a:graphicFrameLocks noGrp="1"/>
          </p:cNvGraphicFramePr>
          <p:nvPr>
            <p:ph sz="quarter" idx="2"/>
          </p:nvPr>
        </p:nvGraphicFramePr>
        <p:xfrm>
          <a:off x="685800" y="33528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938272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ChangeArrowheads="1"/>
          </p:cNvSpPr>
          <p:nvPr>
            <p:ph type="title"/>
          </p:nvPr>
        </p:nvSpPr>
        <p:spPr>
          <a:xfrm>
            <a:off x="228600" y="152400"/>
            <a:ext cx="8915400" cy="609600"/>
          </a:xfrm>
        </p:spPr>
        <p:txBody>
          <a:bodyPr/>
          <a:lstStyle/>
          <a:p>
            <a:r>
              <a:rPr lang="en-US" sz="2800"/>
              <a:t>Example: Accessing A Fully-Associative Cache</a:t>
            </a:r>
          </a:p>
        </p:txBody>
      </p:sp>
      <p:sp>
        <p:nvSpPr>
          <p:cNvPr id="1344515" name="Rectangle 3"/>
          <p:cNvSpPr>
            <a:spLocks noGrp="1" noChangeArrowheads="1"/>
          </p:cNvSpPr>
          <p:nvPr>
            <p:ph type="body" sz="half" idx="1"/>
          </p:nvPr>
        </p:nvSpPr>
        <p:spPr>
          <a:xfrm>
            <a:off x="0" y="914400"/>
            <a:ext cx="8763000" cy="2514600"/>
          </a:xfrm>
        </p:spPr>
        <p:txBody>
          <a:bodyPr/>
          <a:lstStyle/>
          <a:p>
            <a:pPr algn="ctr">
              <a:buFontTx/>
              <a:buNone/>
            </a:pPr>
            <a:endParaRPr lang="en-US" sz="100"/>
          </a:p>
          <a:p>
            <a:r>
              <a:rPr lang="en-US" sz="2000"/>
              <a:t>Fully-Associative cache contains 4 1-word blocks. Find the # Misses for each cache given this sequence of memory block accesses: 0, 8, 0, 6, 8 </a:t>
            </a:r>
          </a:p>
          <a:p>
            <a:endParaRPr lang="en-US" sz="2000"/>
          </a:p>
          <a:p>
            <a:pPr>
              <a:buFontTx/>
              <a:buNone/>
            </a:pPr>
            <a:r>
              <a:rPr lang="en-US" sz="2000">
                <a:solidFill>
                  <a:srgbClr val="0000CC"/>
                </a:solidFill>
              </a:rPr>
              <a:t>FA Memory Access 5:</a:t>
            </a:r>
          </a:p>
        </p:txBody>
      </p:sp>
      <p:graphicFrame>
        <p:nvGraphicFramePr>
          <p:cNvPr id="1344557" name="Group 45"/>
          <p:cNvGraphicFramePr>
            <a:graphicFrameLocks noGrp="1"/>
          </p:cNvGraphicFramePr>
          <p:nvPr>
            <p:ph sz="quarter" idx="3"/>
          </p:nvPr>
        </p:nvGraphicFramePr>
        <p:xfrm>
          <a:off x="4191000" y="3429000"/>
          <a:ext cx="4876800" cy="1280160"/>
        </p:xfrm>
        <a:graphic>
          <a:graphicData uri="http://schemas.openxmlformats.org/drawingml/2006/table">
            <a:tbl>
              <a:tblPr/>
              <a:tblGrid>
                <a:gridCol w="54292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gridCol w="1082675">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e  t  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 [8]</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[6]</a:t>
                      </a:r>
                    </a:p>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rgbClr val="0000CC"/>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4556" name="Group 44"/>
          <p:cNvGraphicFramePr>
            <a:graphicFrameLocks noGrp="1"/>
          </p:cNvGraphicFramePr>
          <p:nvPr>
            <p:ph sz="quarter" idx="2"/>
          </p:nvPr>
        </p:nvGraphicFramePr>
        <p:xfrm>
          <a:off x="6096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44555" name="Text Box 43"/>
          <p:cNvSpPr txBox="1">
            <a:spLocks noChangeArrowheads="1"/>
          </p:cNvSpPr>
          <p:nvPr/>
        </p:nvSpPr>
        <p:spPr bwMode="auto">
          <a:xfrm>
            <a:off x="4267200" y="6248400"/>
            <a:ext cx="434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Block 1 contains Mem[8]</a:t>
            </a:r>
          </a:p>
        </p:txBody>
      </p:sp>
    </p:spTree>
    <p:extLst>
      <p:ext uri="{BB962C8B-B14F-4D97-AF65-F5344CB8AC3E}">
        <p14:creationId xmlns:p14="http://schemas.microsoft.com/office/powerpoint/2010/main" val="658551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C77B649-B841-9C4B-845E-7DF65B1F7415}" type="slidenum">
              <a:rPr lang="en-US" sz="1000"/>
              <a:pPr/>
              <a:t>67</a:t>
            </a:fld>
            <a:endParaRPr lang="en-US" sz="1000"/>
          </a:p>
        </p:txBody>
      </p:sp>
      <p:sp>
        <p:nvSpPr>
          <p:cNvPr id="107522" name="Rectangle 2"/>
          <p:cNvSpPr>
            <a:spLocks noGrp="1" noChangeArrowheads="1"/>
          </p:cNvSpPr>
          <p:nvPr>
            <p:ph type="title"/>
          </p:nvPr>
        </p:nvSpPr>
        <p:spPr>
          <a:xfrm>
            <a:off x="457200" y="-26988"/>
            <a:ext cx="8507413" cy="1139826"/>
          </a:xfrm>
        </p:spPr>
        <p:txBody>
          <a:bodyPr/>
          <a:lstStyle/>
          <a:p>
            <a:pPr eaLnBrk="1" hangingPunct="1"/>
            <a:r>
              <a:rPr lang="en-US" sz="4000">
                <a:latin typeface="Times New Roman" charset="0"/>
                <a:cs typeface="Times New Roman" charset="0"/>
              </a:rPr>
              <a:t>Ánh xạ tập kết hợp (liên kết theo nhóm)</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endParaRPr lang="en-US">
              <a:latin typeface="Times New Roman" charset="0"/>
              <a:cs typeface="Times New Roman" charset="0"/>
            </a:endParaRPr>
          </a:p>
          <a:p>
            <a:pPr eaLnBrk="1" hangingPunct="1"/>
            <a:r>
              <a:rPr lang="en-US">
                <a:latin typeface="Times New Roman" charset="0"/>
                <a:cs typeface="Times New Roman" charset="0"/>
              </a:rPr>
              <a:t>Cache: </a:t>
            </a:r>
          </a:p>
          <a:p>
            <a:pPr lvl="1" eaLnBrk="1" hangingPunct="1"/>
            <a:r>
              <a:rPr lang="en-US">
                <a:latin typeface="Times New Roman" charset="0"/>
                <a:cs typeface="Times New Roman" charset="0"/>
              </a:rPr>
              <a:t>Được chia thành k đường (ways) có kích thước bằng nhau</a:t>
            </a:r>
          </a:p>
          <a:p>
            <a:pPr lvl="1" eaLnBrk="1" hangingPunct="1"/>
            <a:r>
              <a:rPr lang="en-US">
                <a:latin typeface="Times New Roman" charset="0"/>
                <a:cs typeface="Times New Roman" charset="0"/>
              </a:rPr>
              <a:t>Mỗi đường được chia thành n dòng (block or line), từ Line</a:t>
            </a:r>
            <a:r>
              <a:rPr lang="en-US" baseline="-25000">
                <a:latin typeface="Times New Roman" charset="0"/>
                <a:cs typeface="Times New Roman" charset="0"/>
              </a:rPr>
              <a:t>0</a:t>
            </a:r>
            <a:r>
              <a:rPr lang="en-US">
                <a:latin typeface="Times New Roman" charset="0"/>
                <a:cs typeface="Times New Roman" charset="0"/>
              </a:rPr>
              <a:t> tới Line</a:t>
            </a:r>
            <a:r>
              <a:rPr lang="en-US" baseline="-25000">
                <a:latin typeface="Times New Roman" charset="0"/>
                <a:cs typeface="Times New Roman" charset="0"/>
              </a:rPr>
              <a:t>n-1</a:t>
            </a:r>
          </a:p>
          <a:p>
            <a:pPr eaLnBrk="1" hangingPunct="1"/>
            <a:r>
              <a:rPr lang="en-US">
                <a:latin typeface="Times New Roman" charset="0"/>
                <a:cs typeface="Times New Roman" charset="0"/>
              </a:rPr>
              <a:t>Bộ nhớ:</a:t>
            </a:r>
          </a:p>
          <a:p>
            <a:pPr lvl="1" eaLnBrk="1" hangingPunct="1"/>
            <a:r>
              <a:rPr lang="en-US">
                <a:latin typeface="Times New Roman" charset="0"/>
                <a:cs typeface="Times New Roman" charset="0"/>
              </a:rPr>
              <a:t>Được chia thành m trang, từ page</a:t>
            </a:r>
            <a:r>
              <a:rPr lang="en-US" baseline="-25000">
                <a:latin typeface="Times New Roman" charset="0"/>
                <a:cs typeface="Times New Roman" charset="0"/>
              </a:rPr>
              <a:t>0</a:t>
            </a:r>
            <a:r>
              <a:rPr lang="en-US">
                <a:latin typeface="Times New Roman" charset="0"/>
                <a:cs typeface="Times New Roman" charset="0"/>
              </a:rPr>
              <a:t> tới page</a:t>
            </a:r>
            <a:r>
              <a:rPr lang="en-US" baseline="-25000">
                <a:latin typeface="Times New Roman" charset="0"/>
                <a:cs typeface="Times New Roman" charset="0"/>
              </a:rPr>
              <a:t>m-1</a:t>
            </a:r>
          </a:p>
          <a:p>
            <a:pPr lvl="1" eaLnBrk="1" hangingPunct="1"/>
            <a:r>
              <a:rPr lang="en-US">
                <a:latin typeface="Times New Roman" charset="0"/>
                <a:cs typeface="Times New Roman" charset="0"/>
              </a:rPr>
              <a:t>Kích thước trang page bằng kích thước way của cache</a:t>
            </a:r>
          </a:p>
          <a:p>
            <a:pPr lvl="1" eaLnBrk="1" hangingPunct="1"/>
            <a:r>
              <a:rPr lang="en-US">
                <a:latin typeface="Times New Roman" charset="0"/>
                <a:cs typeface="Times New Roman" charset="0"/>
              </a:rPr>
              <a:t>Mỗi trang có n line, từ Line</a:t>
            </a:r>
            <a:r>
              <a:rPr lang="en-US" baseline="-25000">
                <a:latin typeface="Times New Roman" charset="0"/>
                <a:cs typeface="Times New Roman" charset="0"/>
              </a:rPr>
              <a:t>0</a:t>
            </a:r>
            <a:r>
              <a:rPr lang="en-US">
                <a:latin typeface="Times New Roman" charset="0"/>
                <a:cs typeface="Times New Roman" charset="0"/>
              </a:rPr>
              <a:t> tới Line</a:t>
            </a:r>
            <a:r>
              <a:rPr lang="en-US" baseline="-25000">
                <a:latin typeface="Times New Roman" charset="0"/>
                <a:cs typeface="Times New Roman" charset="0"/>
              </a:rPr>
              <a:t>n-1</a:t>
            </a: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7" dur="500"/>
                                        <p:tgtEl>
                                          <p:spTgt spid="21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2" dur="500"/>
                                        <p:tgtEl>
                                          <p:spTgt spid="21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17" dur="500"/>
                                        <p:tgtEl>
                                          <p:spTgt spid="215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2" dur="500"/>
                                        <p:tgtEl>
                                          <p:spTgt spid="215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27" dur="500"/>
                                        <p:tgtEl>
                                          <p:spTgt spid="2150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5BB3500-DE08-DA46-827A-29FC3AECC79A}" type="slidenum">
              <a:rPr lang="en-US" sz="1000"/>
              <a:pPr/>
              <a:t>68</a:t>
            </a:fld>
            <a:endParaRPr lang="en-US" sz="1000"/>
          </a:p>
        </p:txBody>
      </p:sp>
      <p:sp>
        <p:nvSpPr>
          <p:cNvPr id="109570" name="Rectangle 2"/>
          <p:cNvSpPr>
            <a:spLocks noGrp="1" noChangeArrowheads="1"/>
          </p:cNvSpPr>
          <p:nvPr>
            <p:ph type="title"/>
          </p:nvPr>
        </p:nvSpPr>
        <p:spPr/>
        <p:txBody>
          <a:bodyPr/>
          <a:lstStyle/>
          <a:p>
            <a:pPr eaLnBrk="1" hangingPunct="1"/>
            <a:r>
              <a:rPr lang="en-US">
                <a:latin typeface="Times New Roman" charset="0"/>
                <a:cs typeface="Times New Roman" charset="0"/>
              </a:rPr>
              <a:t>Ánh xạ tập kết hợp</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endParaRPr lang="en-US">
              <a:latin typeface="Times New Roman" charset="0"/>
              <a:cs typeface="Times New Roman" charset="0"/>
            </a:endParaRPr>
          </a:p>
          <a:p>
            <a:pPr eaLnBrk="1" hangingPunct="1"/>
            <a:r>
              <a:rPr lang="en-US">
                <a:latin typeface="Times New Roman" charset="0"/>
                <a:cs typeface="Times New Roman" charset="0"/>
              </a:rPr>
              <a:t>Ánh xạ:</a:t>
            </a:r>
          </a:p>
          <a:p>
            <a:pPr lvl="1" eaLnBrk="1" hangingPunct="1"/>
            <a:r>
              <a:rPr lang="en-US">
                <a:latin typeface="Times New Roman" charset="0"/>
                <a:cs typeface="Times New Roman" charset="0"/>
              </a:rPr>
              <a:t>Page được ánh xạ tới Way (ánh xạ linh hoạt): </a:t>
            </a:r>
          </a:p>
          <a:p>
            <a:pPr lvl="2" eaLnBrk="1" hangingPunct="1"/>
            <a:r>
              <a:rPr lang="en-US">
                <a:latin typeface="Times New Roman" charset="0"/>
                <a:cs typeface="Times New Roman" charset="0"/>
              </a:rPr>
              <a:t>Một page bộ nhớ có thể được ánh xạ tới way bất kì của cache</a:t>
            </a:r>
          </a:p>
          <a:p>
            <a:pPr lvl="1" eaLnBrk="1" hangingPunct="1"/>
            <a:r>
              <a:rPr lang="en-US">
                <a:latin typeface="Times New Roman" charset="0"/>
                <a:cs typeface="Times New Roman" charset="0"/>
              </a:rPr>
              <a:t>Line của page ánh xạ tới line của way (ánh xạ cố định):</a:t>
            </a:r>
          </a:p>
          <a:p>
            <a:pPr lvl="2" eaLnBrk="1" hangingPunct="1"/>
            <a:r>
              <a:rPr lang="en-US">
                <a:latin typeface="Times New Roman" charset="0"/>
                <a:cs typeface="Times New Roman" charset="0"/>
              </a:rPr>
              <a:t>Line</a:t>
            </a:r>
            <a:r>
              <a:rPr lang="en-US" baseline="-25000">
                <a:latin typeface="Times New Roman" charset="0"/>
                <a:cs typeface="Times New Roman" charset="0"/>
              </a:rPr>
              <a:t>0</a:t>
            </a:r>
            <a:r>
              <a:rPr lang="en-US">
                <a:latin typeface="Times New Roman" charset="0"/>
                <a:cs typeface="Times New Roman" charset="0"/>
              </a:rPr>
              <a:t> của page</a:t>
            </a:r>
            <a:r>
              <a:rPr lang="en-US" baseline="-25000">
                <a:latin typeface="Times New Roman" charset="0"/>
                <a:cs typeface="Times New Roman" charset="0"/>
              </a:rPr>
              <a:t>i</a:t>
            </a:r>
            <a:r>
              <a:rPr lang="en-US">
                <a:latin typeface="Times New Roman" charset="0"/>
                <a:cs typeface="Times New Roman" charset="0"/>
              </a:rPr>
              <a:t> được ánh xạ tới Line</a:t>
            </a:r>
            <a:r>
              <a:rPr lang="en-US" baseline="-25000">
                <a:latin typeface="Times New Roman" charset="0"/>
                <a:cs typeface="Times New Roman" charset="0"/>
              </a:rPr>
              <a:t>0</a:t>
            </a:r>
            <a:r>
              <a:rPr lang="en-US">
                <a:latin typeface="Times New Roman" charset="0"/>
                <a:cs typeface="Times New Roman" charset="0"/>
              </a:rPr>
              <a:t> của way</a:t>
            </a:r>
            <a:r>
              <a:rPr lang="en-US" baseline="-25000">
                <a:latin typeface="Times New Roman" charset="0"/>
                <a:cs typeface="Times New Roman" charset="0"/>
              </a:rPr>
              <a:t>j</a:t>
            </a:r>
            <a:r>
              <a:rPr lang="en-US">
                <a:latin typeface="Times New Roman" charset="0"/>
                <a:cs typeface="Times New Roman" charset="0"/>
              </a:rPr>
              <a:t>;  </a:t>
            </a:r>
          </a:p>
          <a:p>
            <a:pPr lvl="2" eaLnBrk="1" hangingPunct="1"/>
            <a:r>
              <a:rPr lang="en-US">
                <a:latin typeface="Times New Roman" charset="0"/>
                <a:cs typeface="Times New Roman" charset="0"/>
              </a:rPr>
              <a:t>Line</a:t>
            </a:r>
            <a:r>
              <a:rPr lang="en-US" baseline="-25000">
                <a:latin typeface="Times New Roman" charset="0"/>
                <a:cs typeface="Times New Roman" charset="0"/>
              </a:rPr>
              <a:t>1</a:t>
            </a:r>
            <a:r>
              <a:rPr lang="en-US">
                <a:latin typeface="Times New Roman" charset="0"/>
                <a:cs typeface="Times New Roman" charset="0"/>
              </a:rPr>
              <a:t> của page</a:t>
            </a:r>
            <a:r>
              <a:rPr lang="en-US" baseline="-25000">
                <a:latin typeface="Times New Roman" charset="0"/>
                <a:cs typeface="Times New Roman" charset="0"/>
              </a:rPr>
              <a:t>i</a:t>
            </a:r>
            <a:r>
              <a:rPr lang="en-US">
                <a:latin typeface="Times New Roman" charset="0"/>
                <a:cs typeface="Times New Roman" charset="0"/>
              </a:rPr>
              <a:t> được ánh xạ tới Line</a:t>
            </a:r>
            <a:r>
              <a:rPr lang="en-US" baseline="-25000">
                <a:latin typeface="Times New Roman" charset="0"/>
                <a:cs typeface="Times New Roman" charset="0"/>
              </a:rPr>
              <a:t>1</a:t>
            </a:r>
            <a:r>
              <a:rPr lang="en-US">
                <a:latin typeface="Times New Roman" charset="0"/>
                <a:cs typeface="Times New Roman" charset="0"/>
              </a:rPr>
              <a:t> của way</a:t>
            </a:r>
            <a:r>
              <a:rPr lang="en-US" baseline="-25000">
                <a:latin typeface="Times New Roman" charset="0"/>
                <a:cs typeface="Times New Roman" charset="0"/>
              </a:rPr>
              <a:t>j</a:t>
            </a:r>
            <a:r>
              <a:rPr lang="en-US">
                <a:latin typeface="Times New Roman" charset="0"/>
                <a:cs typeface="Times New Roman" charset="0"/>
              </a:rPr>
              <a:t>;  </a:t>
            </a:r>
          </a:p>
          <a:p>
            <a:pPr lvl="2" eaLnBrk="1" hangingPunct="1"/>
            <a:r>
              <a:rPr lang="en-US">
                <a:latin typeface="Times New Roman" charset="0"/>
                <a:cs typeface="Times New Roman" charset="0"/>
              </a:rPr>
              <a:t>…</a:t>
            </a:r>
          </a:p>
          <a:p>
            <a:pPr lvl="2" eaLnBrk="1" hangingPunct="1"/>
            <a:r>
              <a:rPr lang="en-US">
                <a:latin typeface="Times New Roman" charset="0"/>
                <a:cs typeface="Times New Roman" charset="0"/>
              </a:rPr>
              <a:t>Line</a:t>
            </a:r>
            <a:r>
              <a:rPr lang="en-US" baseline="-25000">
                <a:latin typeface="Times New Roman" charset="0"/>
                <a:cs typeface="Times New Roman" charset="0"/>
              </a:rPr>
              <a:t>n-1</a:t>
            </a:r>
            <a:r>
              <a:rPr lang="en-US">
                <a:latin typeface="Times New Roman" charset="0"/>
                <a:cs typeface="Times New Roman" charset="0"/>
              </a:rPr>
              <a:t> của page</a:t>
            </a:r>
            <a:r>
              <a:rPr lang="en-US" baseline="-25000">
                <a:latin typeface="Times New Roman" charset="0"/>
                <a:cs typeface="Times New Roman" charset="0"/>
              </a:rPr>
              <a:t>i</a:t>
            </a:r>
            <a:r>
              <a:rPr lang="en-US">
                <a:latin typeface="Times New Roman" charset="0"/>
                <a:cs typeface="Times New Roman" charset="0"/>
              </a:rPr>
              <a:t> được ánh xạ tới Line</a:t>
            </a:r>
            <a:r>
              <a:rPr lang="en-US" baseline="-25000">
                <a:latin typeface="Times New Roman" charset="0"/>
                <a:cs typeface="Times New Roman" charset="0"/>
              </a:rPr>
              <a:t>n-1</a:t>
            </a:r>
            <a:r>
              <a:rPr lang="en-US">
                <a:latin typeface="Times New Roman" charset="0"/>
                <a:cs typeface="Times New Roman" charset="0"/>
              </a:rPr>
              <a:t> của way</a:t>
            </a:r>
            <a:r>
              <a:rPr lang="en-US" baseline="-25000">
                <a:latin typeface="Times New Roman" charset="0"/>
                <a:cs typeface="Times New Roman" charset="0"/>
              </a:rPr>
              <a:t>j</a:t>
            </a:r>
            <a:r>
              <a:rPr lang="en-US">
                <a:latin typeface="Times New Roman" charset="0"/>
                <a:cs typeface="Times New Roman" charset="0"/>
              </a:rPr>
              <a:t>;  </a:t>
            </a: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7" dur="500"/>
                                        <p:tgtEl>
                                          <p:spTgt spid="21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2" dur="500"/>
                                        <p:tgtEl>
                                          <p:spTgt spid="21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17" dur="500"/>
                                        <p:tgtEl>
                                          <p:spTgt spid="215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2" dur="500"/>
                                        <p:tgtEl>
                                          <p:spTgt spid="215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27" dur="500"/>
                                        <p:tgtEl>
                                          <p:spTgt spid="21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2" dur="500"/>
                                        <p:tgtEl>
                                          <p:spTgt spid="215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37" dur="500"/>
                                        <p:tgtEl>
                                          <p:spTgt spid="215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2"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798D20F-1F35-B54B-B337-005E52F0D54D}" type="slidenum">
              <a:rPr lang="en-US" sz="1000"/>
              <a:pPr/>
              <a:t>69</a:t>
            </a:fld>
            <a:endParaRPr lang="en-US" sz="1000"/>
          </a:p>
        </p:txBody>
      </p:sp>
      <p:sp>
        <p:nvSpPr>
          <p:cNvPr id="111618" name="Rectangle 2"/>
          <p:cNvSpPr>
            <a:spLocks noGrp="1" noChangeArrowheads="1"/>
          </p:cNvSpPr>
          <p:nvPr>
            <p:ph type="title"/>
          </p:nvPr>
        </p:nvSpPr>
        <p:spPr/>
        <p:txBody>
          <a:bodyPr/>
          <a:lstStyle/>
          <a:p>
            <a:pPr eaLnBrk="1" hangingPunct="1"/>
            <a:r>
              <a:rPr lang="en-US">
                <a:latin typeface="Times New Roman" charset="0"/>
                <a:cs typeface="Times New Roman" charset="0"/>
              </a:rPr>
              <a:t>Ánh xạ tập kết hợp</a:t>
            </a:r>
          </a:p>
        </p:txBody>
      </p:sp>
      <p:sp>
        <p:nvSpPr>
          <p:cNvPr id="111619" name="Rectangle 3"/>
          <p:cNvSpPr>
            <a:spLocks noGrp="1" noChangeArrowheads="1"/>
          </p:cNvSpPr>
          <p:nvPr>
            <p:ph type="body" idx="1"/>
          </p:nvPr>
        </p:nvSpPr>
        <p:spPr>
          <a:xfrm>
            <a:off x="611188" y="1428750"/>
            <a:ext cx="8389937" cy="4929188"/>
          </a:xfrm>
        </p:spPr>
        <p:txBody>
          <a:bodyPr/>
          <a:lstStyle/>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111620" name="Group 65"/>
          <p:cNvGrpSpPr>
            <a:grpSpLocks/>
          </p:cNvGrpSpPr>
          <p:nvPr/>
        </p:nvGrpSpPr>
        <p:grpSpPr bwMode="auto">
          <a:xfrm>
            <a:off x="906463" y="1628775"/>
            <a:ext cx="7845425" cy="4327525"/>
            <a:chOff x="571" y="1026"/>
            <a:chExt cx="4942" cy="2726"/>
          </a:xfrm>
        </p:grpSpPr>
        <p:sp>
          <p:nvSpPr>
            <p:cNvPr id="111621" name="Rectangle 5"/>
            <p:cNvSpPr>
              <a:spLocks noChangeArrowheads="1"/>
            </p:cNvSpPr>
            <p:nvPr/>
          </p:nvSpPr>
          <p:spPr bwMode="auto">
            <a:xfrm>
              <a:off x="1973" y="1253"/>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111622" name="Rectangle 6"/>
            <p:cNvSpPr>
              <a:spLocks noChangeArrowheads="1"/>
            </p:cNvSpPr>
            <p:nvPr/>
          </p:nvSpPr>
          <p:spPr bwMode="auto">
            <a:xfrm>
              <a:off x="1539" y="1515"/>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111623" name="Rectangle 7"/>
            <p:cNvSpPr>
              <a:spLocks noChangeArrowheads="1"/>
            </p:cNvSpPr>
            <p:nvPr/>
          </p:nvSpPr>
          <p:spPr bwMode="auto">
            <a:xfrm>
              <a:off x="1097" y="1815"/>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grpSp>
          <p:nvGrpSpPr>
            <p:cNvPr id="111624" name="Group 8"/>
            <p:cNvGrpSpPr>
              <a:grpSpLocks/>
            </p:cNvGrpSpPr>
            <p:nvPr/>
          </p:nvGrpSpPr>
          <p:grpSpPr bwMode="auto">
            <a:xfrm>
              <a:off x="3321" y="1934"/>
              <a:ext cx="1055" cy="1361"/>
              <a:chOff x="4189" y="1979"/>
              <a:chExt cx="1055" cy="1361"/>
            </a:xfrm>
          </p:grpSpPr>
          <p:grpSp>
            <p:nvGrpSpPr>
              <p:cNvPr id="111656" name="Group 9"/>
              <p:cNvGrpSpPr>
                <a:grpSpLocks/>
              </p:cNvGrpSpPr>
              <p:nvPr/>
            </p:nvGrpSpPr>
            <p:grpSpPr bwMode="auto">
              <a:xfrm>
                <a:off x="4189" y="1979"/>
                <a:ext cx="1055" cy="1361"/>
                <a:chOff x="4189" y="1979"/>
                <a:chExt cx="1055" cy="1361"/>
              </a:xfrm>
            </p:grpSpPr>
            <p:sp>
              <p:nvSpPr>
                <p:cNvPr id="111660" name="Rectangle 10"/>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111661" name="Line 11"/>
                <p:cNvSpPr>
                  <a:spLocks noChangeShapeType="1"/>
                </p:cNvSpPr>
                <p:nvPr/>
              </p:nvSpPr>
              <p:spPr bwMode="auto">
                <a:xfrm>
                  <a:off x="4189" y="2192"/>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62" name="Line 12"/>
                <p:cNvSpPr>
                  <a:spLocks noChangeShapeType="1"/>
                </p:cNvSpPr>
                <p:nvPr/>
              </p:nvSpPr>
              <p:spPr bwMode="auto">
                <a:xfrm>
                  <a:off x="4189" y="3150"/>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63" name="Line 13"/>
                <p:cNvSpPr>
                  <a:spLocks noChangeShapeType="1"/>
                </p:cNvSpPr>
                <p:nvPr/>
              </p:nvSpPr>
              <p:spPr bwMode="auto">
                <a:xfrm>
                  <a:off x="4189" y="2933"/>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
            <p:nvSpPr>
              <p:cNvPr id="111657" name="Text Box 14"/>
              <p:cNvSpPr txBox="1">
                <a:spLocks noChangeArrowheads="1"/>
              </p:cNvSpPr>
              <p:nvPr/>
            </p:nvSpPr>
            <p:spPr bwMode="auto">
              <a:xfrm>
                <a:off x="4372" y="198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n-1</a:t>
                </a:r>
                <a:endParaRPr lang="en-AU" sz="1400"/>
              </a:p>
            </p:txBody>
          </p:sp>
          <p:sp>
            <p:nvSpPr>
              <p:cNvPr id="111658" name="Text Box 15"/>
              <p:cNvSpPr txBox="1">
                <a:spLocks noChangeArrowheads="1"/>
              </p:cNvSpPr>
              <p:nvPr/>
            </p:nvSpPr>
            <p:spPr bwMode="auto">
              <a:xfrm>
                <a:off x="4372" y="2944"/>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1</a:t>
                </a:r>
                <a:endParaRPr lang="en-AU" sz="1400"/>
              </a:p>
            </p:txBody>
          </p:sp>
          <p:sp>
            <p:nvSpPr>
              <p:cNvPr id="111659" name="Text Box 16"/>
              <p:cNvSpPr txBox="1">
                <a:spLocks noChangeArrowheads="1"/>
              </p:cNvSpPr>
              <p:nvPr/>
            </p:nvSpPr>
            <p:spPr bwMode="auto">
              <a:xfrm>
                <a:off x="4372" y="314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0</a:t>
                </a:r>
                <a:endParaRPr lang="en-AU" sz="1400"/>
              </a:p>
            </p:txBody>
          </p:sp>
        </p:grpSp>
        <p:sp>
          <p:nvSpPr>
            <p:cNvPr id="111625" name="Text Box 17"/>
            <p:cNvSpPr txBox="1">
              <a:spLocks noChangeArrowheads="1"/>
            </p:cNvSpPr>
            <p:nvPr/>
          </p:nvSpPr>
          <p:spPr bwMode="auto">
            <a:xfrm>
              <a:off x="4100" y="3476"/>
              <a:ext cx="57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a:t>Cache</a:t>
              </a:r>
              <a:endParaRPr lang="en-AU" sz="1800"/>
            </a:p>
          </p:txBody>
        </p:sp>
        <p:sp>
          <p:nvSpPr>
            <p:cNvPr id="111626" name="Text Box 18"/>
            <p:cNvSpPr txBox="1">
              <a:spLocks noChangeArrowheads="1"/>
            </p:cNvSpPr>
            <p:nvPr/>
          </p:nvSpPr>
          <p:spPr bwMode="auto">
            <a:xfrm>
              <a:off x="1383" y="3521"/>
              <a:ext cx="75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a:t>Memory</a:t>
              </a:r>
              <a:endParaRPr lang="en-AU" sz="1800"/>
            </a:p>
          </p:txBody>
        </p:sp>
        <p:grpSp>
          <p:nvGrpSpPr>
            <p:cNvPr id="111627" name="Group 19"/>
            <p:cNvGrpSpPr>
              <a:grpSpLocks/>
            </p:cNvGrpSpPr>
            <p:nvPr/>
          </p:nvGrpSpPr>
          <p:grpSpPr bwMode="auto">
            <a:xfrm>
              <a:off x="612" y="2024"/>
              <a:ext cx="1055" cy="1361"/>
              <a:chOff x="4189" y="1979"/>
              <a:chExt cx="1055" cy="1361"/>
            </a:xfrm>
          </p:grpSpPr>
          <p:grpSp>
            <p:nvGrpSpPr>
              <p:cNvPr id="111648" name="Group 20"/>
              <p:cNvGrpSpPr>
                <a:grpSpLocks/>
              </p:cNvGrpSpPr>
              <p:nvPr/>
            </p:nvGrpSpPr>
            <p:grpSpPr bwMode="auto">
              <a:xfrm>
                <a:off x="4189" y="1979"/>
                <a:ext cx="1055" cy="1361"/>
                <a:chOff x="4189" y="1979"/>
                <a:chExt cx="1055" cy="1361"/>
              </a:xfrm>
            </p:grpSpPr>
            <p:sp>
              <p:nvSpPr>
                <p:cNvPr id="111652" name="Rectangle 21"/>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111653" name="Line 22"/>
                <p:cNvSpPr>
                  <a:spLocks noChangeShapeType="1"/>
                </p:cNvSpPr>
                <p:nvPr/>
              </p:nvSpPr>
              <p:spPr bwMode="auto">
                <a:xfrm>
                  <a:off x="4189" y="2192"/>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54" name="Line 23"/>
                <p:cNvSpPr>
                  <a:spLocks noChangeShapeType="1"/>
                </p:cNvSpPr>
                <p:nvPr/>
              </p:nvSpPr>
              <p:spPr bwMode="auto">
                <a:xfrm>
                  <a:off x="4189" y="3150"/>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55" name="Line 24"/>
                <p:cNvSpPr>
                  <a:spLocks noChangeShapeType="1"/>
                </p:cNvSpPr>
                <p:nvPr/>
              </p:nvSpPr>
              <p:spPr bwMode="auto">
                <a:xfrm>
                  <a:off x="4189" y="2933"/>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
            <p:nvSpPr>
              <p:cNvPr id="111649" name="Text Box 25"/>
              <p:cNvSpPr txBox="1">
                <a:spLocks noChangeArrowheads="1"/>
              </p:cNvSpPr>
              <p:nvPr/>
            </p:nvSpPr>
            <p:spPr bwMode="auto">
              <a:xfrm>
                <a:off x="4372" y="198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n-1</a:t>
                </a:r>
                <a:endParaRPr lang="en-AU" sz="1400"/>
              </a:p>
            </p:txBody>
          </p:sp>
          <p:sp>
            <p:nvSpPr>
              <p:cNvPr id="111650" name="Text Box 26"/>
              <p:cNvSpPr txBox="1">
                <a:spLocks noChangeArrowheads="1"/>
              </p:cNvSpPr>
              <p:nvPr/>
            </p:nvSpPr>
            <p:spPr bwMode="auto">
              <a:xfrm>
                <a:off x="4372" y="2944"/>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1</a:t>
                </a:r>
                <a:endParaRPr lang="en-AU" sz="1400"/>
              </a:p>
            </p:txBody>
          </p:sp>
          <p:sp>
            <p:nvSpPr>
              <p:cNvPr id="111651" name="Text Box 27"/>
              <p:cNvSpPr txBox="1">
                <a:spLocks noChangeArrowheads="1"/>
              </p:cNvSpPr>
              <p:nvPr/>
            </p:nvSpPr>
            <p:spPr bwMode="auto">
              <a:xfrm>
                <a:off x="4372" y="314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0</a:t>
                </a:r>
                <a:endParaRPr lang="en-AU" sz="1400"/>
              </a:p>
            </p:txBody>
          </p:sp>
        </p:grpSp>
        <p:sp>
          <p:nvSpPr>
            <p:cNvPr id="111628" name="Text Box 28"/>
            <p:cNvSpPr txBox="1">
              <a:spLocks noChangeArrowheads="1"/>
            </p:cNvSpPr>
            <p:nvPr/>
          </p:nvSpPr>
          <p:spPr bwMode="auto">
            <a:xfrm>
              <a:off x="571" y="1823"/>
              <a:ext cx="49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Page 0</a:t>
              </a:r>
              <a:endParaRPr lang="en-AU" sz="1400"/>
            </a:p>
          </p:txBody>
        </p:sp>
        <p:sp>
          <p:nvSpPr>
            <p:cNvPr id="111629" name="Text Box 29"/>
            <p:cNvSpPr txBox="1">
              <a:spLocks noChangeArrowheads="1"/>
            </p:cNvSpPr>
            <p:nvPr/>
          </p:nvSpPr>
          <p:spPr bwMode="auto">
            <a:xfrm>
              <a:off x="1065" y="1616"/>
              <a:ext cx="49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Page 1</a:t>
              </a:r>
              <a:endParaRPr lang="en-AU" sz="1400"/>
            </a:p>
          </p:txBody>
        </p:sp>
        <p:sp>
          <p:nvSpPr>
            <p:cNvPr id="111630" name="Text Box 30"/>
            <p:cNvSpPr txBox="1">
              <a:spLocks noChangeArrowheads="1"/>
            </p:cNvSpPr>
            <p:nvPr/>
          </p:nvSpPr>
          <p:spPr bwMode="auto">
            <a:xfrm>
              <a:off x="1973" y="1026"/>
              <a:ext cx="68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Page m-1</a:t>
              </a:r>
              <a:endParaRPr lang="en-AU" sz="1400"/>
            </a:p>
          </p:txBody>
        </p:sp>
        <p:grpSp>
          <p:nvGrpSpPr>
            <p:cNvPr id="111631" name="Group 38"/>
            <p:cNvGrpSpPr>
              <a:grpSpLocks/>
            </p:cNvGrpSpPr>
            <p:nvPr/>
          </p:nvGrpSpPr>
          <p:grpSpPr bwMode="auto">
            <a:xfrm>
              <a:off x="4458" y="1934"/>
              <a:ext cx="1055" cy="1361"/>
              <a:chOff x="4189" y="1979"/>
              <a:chExt cx="1055" cy="1361"/>
            </a:xfrm>
          </p:grpSpPr>
          <p:grpSp>
            <p:nvGrpSpPr>
              <p:cNvPr id="111640" name="Group 39"/>
              <p:cNvGrpSpPr>
                <a:grpSpLocks/>
              </p:cNvGrpSpPr>
              <p:nvPr/>
            </p:nvGrpSpPr>
            <p:grpSpPr bwMode="auto">
              <a:xfrm>
                <a:off x="4189" y="1979"/>
                <a:ext cx="1055" cy="1361"/>
                <a:chOff x="4189" y="1979"/>
                <a:chExt cx="1055" cy="1361"/>
              </a:xfrm>
            </p:grpSpPr>
            <p:sp>
              <p:nvSpPr>
                <p:cNvPr id="111644" name="Rectangle 40"/>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lang="en-AU"/>
                </a:p>
              </p:txBody>
            </p:sp>
            <p:sp>
              <p:nvSpPr>
                <p:cNvPr id="111645" name="Line 41"/>
                <p:cNvSpPr>
                  <a:spLocks noChangeShapeType="1"/>
                </p:cNvSpPr>
                <p:nvPr/>
              </p:nvSpPr>
              <p:spPr bwMode="auto">
                <a:xfrm>
                  <a:off x="4189" y="2192"/>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46" name="Line 42"/>
                <p:cNvSpPr>
                  <a:spLocks noChangeShapeType="1"/>
                </p:cNvSpPr>
                <p:nvPr/>
              </p:nvSpPr>
              <p:spPr bwMode="auto">
                <a:xfrm>
                  <a:off x="4189" y="3150"/>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47" name="Line 43"/>
                <p:cNvSpPr>
                  <a:spLocks noChangeShapeType="1"/>
                </p:cNvSpPr>
                <p:nvPr/>
              </p:nvSpPr>
              <p:spPr bwMode="auto">
                <a:xfrm>
                  <a:off x="4189" y="2933"/>
                  <a:ext cx="10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
            <p:nvSpPr>
              <p:cNvPr id="111641" name="Text Box 44"/>
              <p:cNvSpPr txBox="1">
                <a:spLocks noChangeArrowheads="1"/>
              </p:cNvSpPr>
              <p:nvPr/>
            </p:nvSpPr>
            <p:spPr bwMode="auto">
              <a:xfrm>
                <a:off x="4372" y="198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n-1</a:t>
                </a:r>
                <a:endParaRPr lang="en-AU" sz="1400"/>
              </a:p>
            </p:txBody>
          </p:sp>
          <p:sp>
            <p:nvSpPr>
              <p:cNvPr id="111642" name="Text Box 45"/>
              <p:cNvSpPr txBox="1">
                <a:spLocks noChangeArrowheads="1"/>
              </p:cNvSpPr>
              <p:nvPr/>
            </p:nvSpPr>
            <p:spPr bwMode="auto">
              <a:xfrm>
                <a:off x="4372" y="2944"/>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1</a:t>
                </a:r>
                <a:endParaRPr lang="en-AU" sz="1400"/>
              </a:p>
            </p:txBody>
          </p:sp>
          <p:sp>
            <p:nvSpPr>
              <p:cNvPr id="111643" name="Text Box 46"/>
              <p:cNvSpPr txBox="1">
                <a:spLocks noChangeArrowheads="1"/>
              </p:cNvSpPr>
              <p:nvPr/>
            </p:nvSpPr>
            <p:spPr bwMode="auto">
              <a:xfrm>
                <a:off x="4372" y="3146"/>
                <a:ext cx="72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Line 0</a:t>
                </a:r>
                <a:endParaRPr lang="en-AU" sz="1400"/>
              </a:p>
            </p:txBody>
          </p:sp>
        </p:grpSp>
        <p:sp>
          <p:nvSpPr>
            <p:cNvPr id="111632" name="Text Box 47"/>
            <p:cNvSpPr txBox="1">
              <a:spLocks noChangeArrowheads="1"/>
            </p:cNvSpPr>
            <p:nvPr/>
          </p:nvSpPr>
          <p:spPr bwMode="auto">
            <a:xfrm>
              <a:off x="3515" y="1706"/>
              <a:ext cx="68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Way 0</a:t>
              </a:r>
              <a:endParaRPr lang="en-AU" sz="1400"/>
            </a:p>
          </p:txBody>
        </p:sp>
        <p:sp>
          <p:nvSpPr>
            <p:cNvPr id="111633" name="Text Box 58"/>
            <p:cNvSpPr txBox="1">
              <a:spLocks noChangeArrowheads="1"/>
            </p:cNvSpPr>
            <p:nvPr/>
          </p:nvSpPr>
          <p:spPr bwMode="auto">
            <a:xfrm>
              <a:off x="4600" y="1706"/>
              <a:ext cx="68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400"/>
                <a:t>Way 1</a:t>
              </a:r>
              <a:endParaRPr lang="en-AU" sz="1400"/>
            </a:p>
          </p:txBody>
        </p:sp>
        <p:sp>
          <p:nvSpPr>
            <p:cNvPr id="111634" name="Line 59"/>
            <p:cNvSpPr>
              <a:spLocks noChangeShapeType="1"/>
            </p:cNvSpPr>
            <p:nvPr/>
          </p:nvSpPr>
          <p:spPr bwMode="auto">
            <a:xfrm flipV="1">
              <a:off x="1565" y="3203"/>
              <a:ext cx="1814" cy="91"/>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35" name="Line 60"/>
            <p:cNvSpPr>
              <a:spLocks noChangeShapeType="1"/>
            </p:cNvSpPr>
            <p:nvPr/>
          </p:nvSpPr>
          <p:spPr bwMode="auto">
            <a:xfrm flipV="1">
              <a:off x="1565" y="3022"/>
              <a:ext cx="1814" cy="45"/>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36" name="Line 61"/>
            <p:cNvSpPr>
              <a:spLocks noChangeShapeType="1"/>
            </p:cNvSpPr>
            <p:nvPr/>
          </p:nvSpPr>
          <p:spPr bwMode="auto">
            <a:xfrm flipV="1">
              <a:off x="1519" y="2024"/>
              <a:ext cx="1905" cy="91"/>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37" name="Line 62"/>
            <p:cNvSpPr>
              <a:spLocks noChangeShapeType="1"/>
            </p:cNvSpPr>
            <p:nvPr/>
          </p:nvSpPr>
          <p:spPr bwMode="auto">
            <a:xfrm>
              <a:off x="2880" y="1298"/>
              <a:ext cx="1769" cy="681"/>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38" name="Line 63"/>
            <p:cNvSpPr>
              <a:spLocks noChangeShapeType="1"/>
            </p:cNvSpPr>
            <p:nvPr/>
          </p:nvSpPr>
          <p:spPr bwMode="auto">
            <a:xfrm>
              <a:off x="2880" y="2523"/>
              <a:ext cx="1678" cy="68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1639" name="Line 64"/>
            <p:cNvSpPr>
              <a:spLocks noChangeShapeType="1"/>
            </p:cNvSpPr>
            <p:nvPr/>
          </p:nvSpPr>
          <p:spPr bwMode="auto">
            <a:xfrm>
              <a:off x="2925" y="2296"/>
              <a:ext cx="1633" cy="68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DF93FE-E1FA-074C-8440-FC1ED106FE51}" type="slidenum">
              <a:rPr lang="en-US" sz="1000"/>
              <a:pPr/>
              <a:t>7</a:t>
            </a:fld>
            <a:endParaRPr lang="en-US" sz="1000"/>
          </a:p>
        </p:txBody>
      </p:sp>
      <p:sp>
        <p:nvSpPr>
          <p:cNvPr id="27650" name="Rectangle 2"/>
          <p:cNvSpPr>
            <a:spLocks noGrp="1" noChangeArrowheads="1"/>
          </p:cNvSpPr>
          <p:nvPr>
            <p:ph type="title"/>
          </p:nvPr>
        </p:nvSpPr>
        <p:spPr/>
        <p:txBody>
          <a:bodyPr/>
          <a:lstStyle/>
          <a:p>
            <a:pPr eaLnBrk="1" hangingPunct="1"/>
            <a:r>
              <a:rPr lang="en-US">
                <a:latin typeface="Times New Roman" charset="0"/>
                <a:cs typeface="Times New Roman" charset="0"/>
              </a:rPr>
              <a:t>Vai trò của mô hình phân cấp</a:t>
            </a:r>
          </a:p>
        </p:txBody>
      </p:sp>
      <p:sp>
        <p:nvSpPr>
          <p:cNvPr id="21507" name="Rectangle 3"/>
          <p:cNvSpPr>
            <a:spLocks noGrp="1" noChangeArrowheads="1"/>
          </p:cNvSpPr>
          <p:nvPr>
            <p:ph type="body" idx="1"/>
          </p:nvPr>
        </p:nvSpPr>
        <p:spPr>
          <a:xfrm>
            <a:off x="611188" y="1428750"/>
            <a:ext cx="8075612" cy="5095875"/>
          </a:xfrm>
        </p:spPr>
        <p:txBody>
          <a:bodyPr/>
          <a:lstStyle/>
          <a:p>
            <a:pPr eaLnBrk="1" hangingPunct="1"/>
            <a:r>
              <a:rPr lang="en-US">
                <a:latin typeface="Times New Roman" charset="0"/>
                <a:cs typeface="Times New Roman" charset="0"/>
              </a:rPr>
              <a:t>Nâng cao hiệu năng hệ thống:</a:t>
            </a:r>
          </a:p>
          <a:p>
            <a:pPr lvl="1" eaLnBrk="1" hangingPunct="1"/>
            <a:r>
              <a:rPr lang="en-US">
                <a:latin typeface="Times New Roman" charset="0"/>
                <a:cs typeface="Times New Roman" charset="0"/>
              </a:rPr>
              <a:t>Dung hòa được CPU có tốc độ cao với bộ nhớ chính và bộ nhớ phụ có tốc độ thấp</a:t>
            </a:r>
          </a:p>
          <a:p>
            <a:pPr lvl="1" eaLnBrk="1" hangingPunct="1"/>
            <a:r>
              <a:rPr lang="en-US">
                <a:latin typeface="Times New Roman" charset="0"/>
                <a:cs typeface="Times New Roman" charset="0"/>
              </a:rPr>
              <a:t>Thời gian truy cập dữ liệu trung bình của CPU từ hệ thống bộ nhớ gần bằng thời gian truy cập cache</a:t>
            </a:r>
          </a:p>
          <a:p>
            <a:pPr eaLnBrk="1" hangingPunct="1"/>
            <a:r>
              <a:rPr lang="en-US">
                <a:latin typeface="Times New Roman" charset="0"/>
                <a:cs typeface="Times New Roman" charset="0"/>
              </a:rPr>
              <a:t>Giảm giá thành sản xuất:</a:t>
            </a:r>
          </a:p>
          <a:p>
            <a:pPr lvl="1" eaLnBrk="1" hangingPunct="1"/>
            <a:r>
              <a:rPr lang="en-US">
                <a:latin typeface="Times New Roman" charset="0"/>
                <a:cs typeface="Times New Roman" charset="0"/>
              </a:rPr>
              <a:t>Các thành phần đắt tiền sẽ được sử dụng với dung lượng nhỏ hơn</a:t>
            </a:r>
          </a:p>
          <a:p>
            <a:pPr lvl="1" eaLnBrk="1" hangingPunct="1"/>
            <a:r>
              <a:rPr lang="en-US">
                <a:latin typeface="Times New Roman" charset="0"/>
                <a:cs typeface="Times New Roman" charset="0"/>
              </a:rPr>
              <a:t>Các thành phần rẻ hơn được sử dụng với dung lượng lớn hơn</a:t>
            </a:r>
          </a:p>
          <a:p>
            <a:pPr lvl="1" eaLnBrk="1" hangingPunct="1">
              <a:buFont typeface="Wingdings" charset="0"/>
              <a:buNone/>
            </a:pPr>
            <a:r>
              <a:rPr lang="en-US">
                <a:latin typeface="Times New Roman" charset="0"/>
                <a:cs typeface="Times New Roman" charset="0"/>
              </a:rPr>
              <a:t>=&gt; Tổng giá thành của hệ thống nhớ theo mô hình phân cấp sẽ rẻ hơn so với hệ thống nhớ không phân cấp cùng tốc độ</a:t>
            </a: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491B93A-8988-474E-8E02-95D56CF3529E}" type="slidenum">
              <a:rPr lang="en-US" sz="1000"/>
              <a:pPr/>
              <a:t>70</a:t>
            </a:fld>
            <a:endParaRPr lang="en-US" sz="1000"/>
          </a:p>
        </p:txBody>
      </p:sp>
      <p:sp>
        <p:nvSpPr>
          <p:cNvPr id="113666" name="Rectangle 2"/>
          <p:cNvSpPr>
            <a:spLocks noGrp="1" noChangeArrowheads="1"/>
          </p:cNvSpPr>
          <p:nvPr>
            <p:ph type="title"/>
          </p:nvPr>
        </p:nvSpPr>
        <p:spPr/>
        <p:txBody>
          <a:bodyPr/>
          <a:lstStyle/>
          <a:p>
            <a:pPr eaLnBrk="1" hangingPunct="1"/>
            <a:r>
              <a:rPr lang="en-US">
                <a:latin typeface="Times New Roman" charset="0"/>
                <a:cs typeface="Times New Roman" charset="0"/>
              </a:rPr>
              <a:t>Địa chỉ ánh xạ tập kết hợp</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endParaRPr lang="en-US">
              <a:latin typeface="Times New Roman" charset="0"/>
              <a:cs typeface="Times New Roman" charset="0"/>
            </a:endParaRPr>
          </a:p>
          <a:p>
            <a:pPr lvl="1" eaLnBrk="1" hangingPunct="1"/>
            <a:endParaRPr lang="en-US" baseline="-25000">
              <a:latin typeface="Times New Roman" charset="0"/>
              <a:cs typeface="Times New Roman" charset="0"/>
            </a:endParaRPr>
          </a:p>
          <a:p>
            <a:pPr eaLnBrk="1" hangingPunct="1"/>
            <a:endParaRPr lang="en-US" i="1">
              <a:latin typeface="Times New Roman" charset="0"/>
              <a:cs typeface="Times New Roman" charset="0"/>
            </a:endParaRPr>
          </a:p>
          <a:p>
            <a:pPr eaLnBrk="1" hangingPunct="1"/>
            <a:endParaRPr lang="en-US" i="1">
              <a:latin typeface="Times New Roman" charset="0"/>
              <a:cs typeface="Times New Roman" charset="0"/>
            </a:endParaRPr>
          </a:p>
          <a:p>
            <a:pPr eaLnBrk="1" hangingPunct="1"/>
            <a:r>
              <a:rPr lang="en-US" i="1">
                <a:latin typeface="Times New Roman" charset="0"/>
                <a:cs typeface="Times New Roman" charset="0"/>
              </a:rPr>
              <a:t>Tag</a:t>
            </a:r>
            <a:r>
              <a:rPr lang="en-US">
                <a:latin typeface="Times New Roman" charset="0"/>
                <a:cs typeface="Times New Roman" charset="0"/>
              </a:rPr>
              <a:t> (bit): là địa chỉ của trang trong bộ nhớ</a:t>
            </a:r>
          </a:p>
          <a:p>
            <a:pPr eaLnBrk="1" hangingPunct="1"/>
            <a:r>
              <a:rPr lang="en-US" i="1">
                <a:latin typeface="Times New Roman" charset="0"/>
                <a:cs typeface="Times New Roman" charset="0"/>
              </a:rPr>
              <a:t>Set </a:t>
            </a:r>
            <a:r>
              <a:rPr lang="en-US">
                <a:latin typeface="Times New Roman" charset="0"/>
                <a:cs typeface="Times New Roman" charset="0"/>
              </a:rPr>
              <a:t>(bit): là địa chỉ của line trong way của cache</a:t>
            </a:r>
          </a:p>
          <a:p>
            <a:pPr eaLnBrk="1" hangingPunct="1"/>
            <a:r>
              <a:rPr lang="en-US" i="1">
                <a:latin typeface="Times New Roman" charset="0"/>
                <a:cs typeface="Times New Roman" charset="0"/>
              </a:rPr>
              <a:t>Word </a:t>
            </a:r>
            <a:r>
              <a:rPr lang="en-US">
                <a:latin typeface="Times New Roman" charset="0"/>
                <a:cs typeface="Times New Roman" charset="0"/>
              </a:rPr>
              <a:t>(bit): là địa chỉ của word trong line</a:t>
            </a:r>
            <a:endParaRPr lang="en-US" i="1">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grpSp>
        <p:nvGrpSpPr>
          <p:cNvPr id="113668" name="Group 4"/>
          <p:cNvGrpSpPr>
            <a:grpSpLocks/>
          </p:cNvGrpSpPr>
          <p:nvPr/>
        </p:nvGrpSpPr>
        <p:grpSpPr bwMode="auto">
          <a:xfrm>
            <a:off x="2195513" y="2060575"/>
            <a:ext cx="4824412" cy="654050"/>
            <a:chOff x="1383" y="1023"/>
            <a:chExt cx="3039" cy="412"/>
          </a:xfrm>
        </p:grpSpPr>
        <p:sp>
          <p:nvSpPr>
            <p:cNvPr id="113669" name="Rectangle 5"/>
            <p:cNvSpPr>
              <a:spLocks noChangeArrowheads="1"/>
            </p:cNvSpPr>
            <p:nvPr/>
          </p:nvSpPr>
          <p:spPr bwMode="auto">
            <a:xfrm>
              <a:off x="1383" y="1026"/>
              <a:ext cx="3039" cy="40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r>
                <a:rPr lang="en-AU"/>
                <a:t>Tag               Set              Word</a:t>
              </a:r>
            </a:p>
          </p:txBody>
        </p:sp>
        <p:sp>
          <p:nvSpPr>
            <p:cNvPr id="113670" name="Line 6"/>
            <p:cNvSpPr>
              <a:spLocks noChangeShapeType="1"/>
            </p:cNvSpPr>
            <p:nvPr/>
          </p:nvSpPr>
          <p:spPr bwMode="auto">
            <a:xfrm>
              <a:off x="2282" y="1023"/>
              <a:ext cx="0"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sp>
          <p:nvSpPr>
            <p:cNvPr id="113671" name="Line 7"/>
            <p:cNvSpPr>
              <a:spLocks noChangeShapeType="1"/>
            </p:cNvSpPr>
            <p:nvPr/>
          </p:nvSpPr>
          <p:spPr bwMode="auto">
            <a:xfrm>
              <a:off x="3336" y="1023"/>
              <a:ext cx="0"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90000" tIns="46800" rIns="90000" bIns="46800"/>
            <a:lstStyle/>
            <a:p>
              <a:endParaRPr 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7" dur="500"/>
                                        <p:tgtEl>
                                          <p:spTgt spid="2150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12" dur="500"/>
                                        <p:tgtEl>
                                          <p:spTgt spid="2150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1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2216CF3-856E-264C-8976-F469FC977356}" type="slidenum">
              <a:rPr lang="en-US" sz="1000"/>
              <a:pPr/>
              <a:t>71</a:t>
            </a:fld>
            <a:endParaRPr lang="en-US" sz="1000"/>
          </a:p>
        </p:txBody>
      </p:sp>
      <p:sp>
        <p:nvSpPr>
          <p:cNvPr id="115714" name="Rectangle 2"/>
          <p:cNvSpPr>
            <a:spLocks noGrp="1" noChangeArrowheads="1"/>
          </p:cNvSpPr>
          <p:nvPr>
            <p:ph type="title"/>
          </p:nvPr>
        </p:nvSpPr>
        <p:spPr/>
        <p:txBody>
          <a:bodyPr/>
          <a:lstStyle/>
          <a:p>
            <a:pPr eaLnBrk="1" hangingPunct="1"/>
            <a:r>
              <a:rPr lang="en-US">
                <a:latin typeface="Times New Roman" charset="0"/>
                <a:cs typeface="Times New Roman" charset="0"/>
              </a:rPr>
              <a:t>Địa chỉ ánh xạ tập kết hợp</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Ví dụ: </a:t>
            </a:r>
          </a:p>
          <a:p>
            <a:pPr lvl="1" eaLnBrk="1" hangingPunct="1"/>
            <a:r>
              <a:rPr lang="en-US">
                <a:latin typeface="Times New Roman" charset="0"/>
                <a:cs typeface="Times New Roman" charset="0"/>
              </a:rPr>
              <a:t>Input: </a:t>
            </a:r>
          </a:p>
          <a:p>
            <a:pPr lvl="2" eaLnBrk="1" hangingPunct="1"/>
            <a:r>
              <a:rPr lang="en-US">
                <a:latin typeface="Times New Roman" charset="0"/>
                <a:cs typeface="Times New Roman" charset="0"/>
              </a:rPr>
              <a:t>Kích thước bộ nhớ: 4GB</a:t>
            </a:r>
          </a:p>
          <a:p>
            <a:pPr lvl="2" eaLnBrk="1" hangingPunct="1"/>
            <a:r>
              <a:rPr lang="en-US">
                <a:latin typeface="Times New Roman" charset="0"/>
                <a:cs typeface="Times New Roman" charset="0"/>
              </a:rPr>
              <a:t>Kích thước cache: 1KB, 2 ways</a:t>
            </a:r>
          </a:p>
          <a:p>
            <a:pPr lvl="2" eaLnBrk="1" hangingPunct="1"/>
            <a:r>
              <a:rPr lang="en-US">
                <a:latin typeface="Times New Roman" charset="0"/>
                <a:cs typeface="Times New Roman" charset="0"/>
              </a:rPr>
              <a:t>Kích thước Line: 32 byte</a:t>
            </a:r>
          </a:p>
          <a:p>
            <a:pPr lvl="1" eaLnBrk="1" hangingPunct="1"/>
            <a:r>
              <a:rPr lang="en-US">
                <a:latin typeface="Times New Roman" charset="0"/>
                <a:cs typeface="Times New Roman" charset="0"/>
              </a:rPr>
              <a:t>Output:</a:t>
            </a:r>
          </a:p>
          <a:p>
            <a:pPr lvl="2"/>
            <a:r>
              <a:rPr lang="en-US">
                <a:latin typeface="Times New Roman" charset="0"/>
                <a:cs typeface="Times New Roman" charset="0"/>
              </a:rPr>
              <a:t>Line size =32 byte = 2</a:t>
            </a:r>
            <a:r>
              <a:rPr lang="en-US" baseline="30000">
                <a:latin typeface="Times New Roman" charset="0"/>
                <a:cs typeface="Times New Roman" charset="0"/>
              </a:rPr>
              <a:t>5</a:t>
            </a:r>
            <a:r>
              <a:rPr lang="en-US">
                <a:latin typeface="Times New Roman" charset="0"/>
                <a:cs typeface="Times New Roman" charset="0"/>
              </a:rPr>
              <a:t> </a:t>
            </a:r>
            <a:r>
              <a:rPr lang="en-US">
                <a:latin typeface="Times New Roman" charset="0"/>
                <a:cs typeface="Times New Roman" charset="0"/>
                <a:sym typeface="Wingdings" charset="0"/>
              </a:rPr>
              <a:t> </a:t>
            </a:r>
            <a:r>
              <a:rPr lang="en-US">
                <a:latin typeface="Times New Roman" charset="0"/>
                <a:cs typeface="Times New Roman" charset="0"/>
              </a:rPr>
              <a:t>Word = 5 bit</a:t>
            </a:r>
          </a:p>
          <a:p>
            <a:pPr lvl="2"/>
            <a:r>
              <a:rPr lang="en-US">
                <a:latin typeface="Times New Roman" charset="0"/>
                <a:cs typeface="Times New Roman" charset="0"/>
              </a:rPr>
              <a:t>Cache size = 1KB = 2</a:t>
            </a:r>
            <a:r>
              <a:rPr lang="en-US" baseline="30000">
                <a:latin typeface="Times New Roman" charset="0"/>
                <a:cs typeface="Times New Roman" charset="0"/>
              </a:rPr>
              <a:t>10</a:t>
            </a:r>
            <a:r>
              <a:rPr lang="en-US">
                <a:latin typeface="Times New Roman" charset="0"/>
                <a:cs typeface="Times New Roman" charset="0"/>
              </a:rPr>
              <a:t> </a:t>
            </a:r>
            <a:r>
              <a:rPr lang="en-US">
                <a:latin typeface="Times New Roman" charset="0"/>
                <a:cs typeface="Times New Roman" charset="0"/>
                <a:sym typeface="Wingdings" charset="0"/>
              </a:rPr>
              <a:t>có 2</a:t>
            </a:r>
            <a:r>
              <a:rPr lang="en-US" baseline="30000">
                <a:latin typeface="Times New Roman" charset="0"/>
                <a:cs typeface="Times New Roman" charset="0"/>
                <a:sym typeface="Wingdings" charset="0"/>
              </a:rPr>
              <a:t>10</a:t>
            </a:r>
            <a:r>
              <a:rPr lang="en-US">
                <a:latin typeface="Times New Roman" charset="0"/>
                <a:cs typeface="Times New Roman" charset="0"/>
                <a:sym typeface="Wingdings" charset="0"/>
              </a:rPr>
              <a:t> / 2</a:t>
            </a:r>
            <a:r>
              <a:rPr lang="en-US" baseline="30000">
                <a:latin typeface="Times New Roman" charset="0"/>
                <a:cs typeface="Times New Roman" charset="0"/>
                <a:sym typeface="Wingdings" charset="0"/>
              </a:rPr>
              <a:t>5</a:t>
            </a:r>
            <a:r>
              <a:rPr lang="en-US">
                <a:latin typeface="Times New Roman" charset="0"/>
                <a:cs typeface="Times New Roman" charset="0"/>
                <a:sym typeface="Wingdings" charset="0"/>
              </a:rPr>
              <a:t> / 2 = 2</a:t>
            </a:r>
            <a:r>
              <a:rPr lang="en-US" baseline="30000">
                <a:latin typeface="Times New Roman" charset="0"/>
                <a:cs typeface="Times New Roman" charset="0"/>
                <a:sym typeface="Wingdings" charset="0"/>
              </a:rPr>
              <a:t>4</a:t>
            </a:r>
            <a:r>
              <a:rPr lang="en-US">
                <a:latin typeface="Times New Roman" charset="0"/>
                <a:cs typeface="Times New Roman" charset="0"/>
                <a:sym typeface="Wingdings" charset="0"/>
              </a:rPr>
              <a:t> lines trong 1 way  </a:t>
            </a:r>
            <a:r>
              <a:rPr lang="en-US">
                <a:latin typeface="Times New Roman" charset="0"/>
                <a:cs typeface="Times New Roman" charset="0"/>
              </a:rPr>
              <a:t>Set = 4 bit</a:t>
            </a:r>
          </a:p>
          <a:p>
            <a:pPr lvl="2"/>
            <a:r>
              <a:rPr lang="en-US">
                <a:latin typeface="Times New Roman" charset="0"/>
                <a:cs typeface="Times New Roman" charset="0"/>
              </a:rPr>
              <a:t>Tag = 32bit địa chỉ – Set – Word = 32 – 4 – 5 = 23 bit.</a:t>
            </a: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37" dur="500"/>
                                        <p:tgtEl>
                                          <p:spTgt spid="2150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42" dur="500"/>
                                        <p:tgtEl>
                                          <p:spTgt spid="2150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84466F7-2E20-A943-9504-D5DBACDEF367}" type="slidenum">
              <a:rPr lang="en-US" sz="1000"/>
              <a:pPr/>
              <a:t>72</a:t>
            </a:fld>
            <a:endParaRPr lang="en-US" sz="1000"/>
          </a:p>
        </p:txBody>
      </p:sp>
      <p:sp>
        <p:nvSpPr>
          <p:cNvPr id="117762" name="Rectangle 2"/>
          <p:cNvSpPr>
            <a:spLocks noGrp="1" noChangeArrowheads="1"/>
          </p:cNvSpPr>
          <p:nvPr>
            <p:ph type="title"/>
          </p:nvPr>
        </p:nvSpPr>
        <p:spPr/>
        <p:txBody>
          <a:bodyPr/>
          <a:lstStyle/>
          <a:p>
            <a:pPr eaLnBrk="1" hangingPunct="1"/>
            <a:r>
              <a:rPr lang="en-US">
                <a:latin typeface="Times New Roman" charset="0"/>
                <a:cs typeface="Times New Roman" charset="0"/>
              </a:rPr>
              <a:t>Ánh xạ tập kết hợp</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vi-VN">
                <a:latin typeface="Times New Roman" charset="0"/>
                <a:cs typeface="Times New Roman" charset="0"/>
              </a:rPr>
              <a:t>Ư</a:t>
            </a:r>
            <a:r>
              <a:rPr lang="en-US">
                <a:latin typeface="Times New Roman" charset="0"/>
                <a:cs typeface="Times New Roman" charset="0"/>
              </a:rPr>
              <a:t>u:</a:t>
            </a:r>
          </a:p>
          <a:p>
            <a:pPr lvl="1" eaLnBrk="1" hangingPunct="1"/>
            <a:r>
              <a:rPr lang="en-US">
                <a:latin typeface="Times New Roman" charset="0"/>
                <a:cs typeface="Times New Roman" charset="0"/>
              </a:rPr>
              <a:t>Nhanh vì ánh xạ trực tiếp được sử dụng cho ánh xạ dòng </a:t>
            </a:r>
          </a:p>
          <a:p>
            <a:pPr lvl="1" eaLnBrk="1" hangingPunct="1"/>
            <a:r>
              <a:rPr lang="en-US">
                <a:latin typeface="Times New Roman" charset="0"/>
                <a:cs typeface="Times New Roman" charset="0"/>
              </a:rPr>
              <a:t>Ít xung đột vì ánh xạ từ trang nhớ tới đường của cache là linh hoạt</a:t>
            </a:r>
          </a:p>
          <a:p>
            <a:pPr lvl="1" eaLnBrk="1" hangingPunct="1"/>
            <a:r>
              <a:rPr lang="en-US">
                <a:latin typeface="Times New Roman" charset="0"/>
                <a:cs typeface="Times New Roman" charset="0"/>
              </a:rPr>
              <a:t>Tỷ lệ tìm thấy (hit) cao</a:t>
            </a:r>
          </a:p>
          <a:p>
            <a:pPr eaLnBrk="1" hangingPunct="1"/>
            <a:r>
              <a:rPr lang="en-US">
                <a:latin typeface="Times New Roman" charset="0"/>
                <a:cs typeface="Times New Roman" charset="0"/>
              </a:rPr>
              <a:t>Nhược:</a:t>
            </a:r>
          </a:p>
          <a:p>
            <a:pPr lvl="1" eaLnBrk="1" hangingPunct="1"/>
            <a:r>
              <a:rPr lang="en-US">
                <a:latin typeface="Times New Roman" charset="0"/>
                <a:cs typeface="Times New Roman" charset="0"/>
              </a:rPr>
              <a:t>Thiết kế và điều khiển phức tạp vì cache được chia thành các way</a:t>
            </a: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52707"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1:  Mapping: 0 mod 2 = 0</a:t>
            </a:r>
          </a:p>
        </p:txBody>
      </p:sp>
      <p:graphicFrame>
        <p:nvGraphicFramePr>
          <p:cNvPr id="1352708"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52749" name="Group 45"/>
          <p:cNvGraphicFramePr>
            <a:graphicFrameLocks noGrp="1"/>
          </p:cNvGraphicFramePr>
          <p:nvPr>
            <p:ph sz="quarter" idx="2"/>
          </p:nvPr>
        </p:nvGraphicFramePr>
        <p:xfrm>
          <a:off x="8382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52748" name="Text Box 44"/>
          <p:cNvSpPr txBox="1">
            <a:spLocks noChangeArrowheads="1"/>
          </p:cNvSpPr>
          <p:nvPr/>
        </p:nvSpPr>
        <p:spPr bwMode="auto">
          <a:xfrm>
            <a:off x="152400" y="6248400"/>
            <a:ext cx="8763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SA Block Replacement Rule: replace least recently used block in set</a:t>
            </a:r>
          </a:p>
        </p:txBody>
      </p:sp>
    </p:spTree>
    <p:extLst>
      <p:ext uri="{BB962C8B-B14F-4D97-AF65-F5344CB8AC3E}">
        <p14:creationId xmlns:p14="http://schemas.microsoft.com/office/powerpoint/2010/main" val="729165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2707">
                                            <p:txEl>
                                              <p:pRg st="3" end="3"/>
                                            </p:txEl>
                                          </p:spTgt>
                                        </p:tgtEl>
                                        <p:attrNameLst>
                                          <p:attrName>style.visibility</p:attrName>
                                        </p:attrNameLst>
                                      </p:cBhvr>
                                      <p:to>
                                        <p:strVal val="visible"/>
                                      </p:to>
                                    </p:set>
                                    <p:animEffect transition="in" filter="blinds(horizontal)">
                                      <p:cBhvr>
                                        <p:cTn id="7" dur="500"/>
                                        <p:tgtEl>
                                          <p:spTgt spid="1352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54755"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1:  Mapping: 0 mod 2 = 0</a:t>
            </a:r>
          </a:p>
        </p:txBody>
      </p:sp>
      <p:graphicFrame>
        <p:nvGraphicFramePr>
          <p:cNvPr id="1354756"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54797" name="Group 45"/>
          <p:cNvGraphicFramePr>
            <a:graphicFrameLocks noGrp="1"/>
          </p:cNvGraphicFramePr>
          <p:nvPr>
            <p:ph sz="quarter" idx="2"/>
          </p:nvPr>
        </p:nvGraphicFramePr>
        <p:xfrm>
          <a:off x="9144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54796" name="Text Box 44"/>
          <p:cNvSpPr txBox="1">
            <a:spLocks noChangeArrowheads="1"/>
          </p:cNvSpPr>
          <p:nvPr/>
        </p:nvSpPr>
        <p:spPr bwMode="auto">
          <a:xfrm>
            <a:off x="3505200" y="6248400"/>
            <a:ext cx="525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is empty: write Mem[0] to Block 0</a:t>
            </a:r>
          </a:p>
        </p:txBody>
      </p:sp>
    </p:spTree>
    <p:extLst>
      <p:ext uri="{BB962C8B-B14F-4D97-AF65-F5344CB8AC3E}">
        <p14:creationId xmlns:p14="http://schemas.microsoft.com/office/powerpoint/2010/main" val="33049369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56803"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2:  Mapping: 8 mod 2 = 0</a:t>
            </a:r>
          </a:p>
        </p:txBody>
      </p:sp>
      <p:graphicFrame>
        <p:nvGraphicFramePr>
          <p:cNvPr id="1356804"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56844" name="Group 44"/>
          <p:cNvGraphicFramePr>
            <a:graphicFrameLocks noGrp="1"/>
          </p:cNvGraphicFramePr>
          <p:nvPr>
            <p:ph sz="quarter" idx="2"/>
          </p:nvPr>
        </p:nvGraphicFramePr>
        <p:xfrm>
          <a:off x="9906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23777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6803">
                                            <p:txEl>
                                              <p:pRg st="3" end="3"/>
                                            </p:txEl>
                                          </p:spTgt>
                                        </p:tgtEl>
                                        <p:attrNameLst>
                                          <p:attrName>style.visibility</p:attrName>
                                        </p:attrNameLst>
                                      </p:cBhvr>
                                      <p:to>
                                        <p:strVal val="visible"/>
                                      </p:to>
                                    </p:set>
                                    <p:animEffect transition="in" filter="blinds(horizontal)">
                                      <p:cBhvr>
                                        <p:cTn id="7" dur="500"/>
                                        <p:tgtEl>
                                          <p:spTgt spid="135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58851"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2:  Mapping: 8 mod 2 = 0</a:t>
            </a:r>
          </a:p>
        </p:txBody>
      </p:sp>
      <p:graphicFrame>
        <p:nvGraphicFramePr>
          <p:cNvPr id="1358852"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58893" name="Group 45"/>
          <p:cNvGraphicFramePr>
            <a:graphicFrameLocks noGrp="1"/>
          </p:cNvGraphicFramePr>
          <p:nvPr>
            <p:ph sz="quarter" idx="2"/>
          </p:nvPr>
        </p:nvGraphicFramePr>
        <p:xfrm>
          <a:off x="9144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58892" name="Text Box 44"/>
          <p:cNvSpPr txBox="1">
            <a:spLocks noChangeArrowheads="1"/>
          </p:cNvSpPr>
          <p:nvPr/>
        </p:nvSpPr>
        <p:spPr bwMode="auto">
          <a:xfrm>
            <a:off x="3429000" y="6248400"/>
            <a:ext cx="533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Block 1 is LRU: write Mem[8]</a:t>
            </a:r>
          </a:p>
        </p:txBody>
      </p:sp>
    </p:spTree>
    <p:extLst>
      <p:ext uri="{BB962C8B-B14F-4D97-AF65-F5344CB8AC3E}">
        <p14:creationId xmlns:p14="http://schemas.microsoft.com/office/powerpoint/2010/main" val="377608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60899"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3:  Mapping: 0 mod 2 = 0</a:t>
            </a:r>
          </a:p>
        </p:txBody>
      </p:sp>
      <p:graphicFrame>
        <p:nvGraphicFramePr>
          <p:cNvPr id="1360900"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60940" name="Group 44"/>
          <p:cNvGraphicFramePr>
            <a:graphicFrameLocks noGrp="1"/>
          </p:cNvGraphicFramePr>
          <p:nvPr>
            <p:ph sz="quarter" idx="2"/>
          </p:nvPr>
        </p:nvGraphicFramePr>
        <p:xfrm>
          <a:off x="9906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93537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0899">
                                            <p:txEl>
                                              <p:pRg st="3" end="3"/>
                                            </p:txEl>
                                          </p:spTgt>
                                        </p:tgtEl>
                                        <p:attrNameLst>
                                          <p:attrName>style.visibility</p:attrName>
                                        </p:attrNameLst>
                                      </p:cBhvr>
                                      <p:to>
                                        <p:strVal val="visible"/>
                                      </p:to>
                                    </p:set>
                                    <p:animEffect transition="in" filter="blinds(horizontal)">
                                      <p:cBhvr>
                                        <p:cTn id="7" dur="500"/>
                                        <p:tgtEl>
                                          <p:spTgt spid="1360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62947"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3:  Mapping: 0 mod 2 = 0</a:t>
            </a:r>
          </a:p>
        </p:txBody>
      </p:sp>
      <p:graphicFrame>
        <p:nvGraphicFramePr>
          <p:cNvPr id="1362948"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62989" name="Group 45"/>
          <p:cNvGraphicFramePr>
            <a:graphicFrameLocks noGrp="1"/>
          </p:cNvGraphicFramePr>
          <p:nvPr>
            <p:ph sz="quarter" idx="2"/>
          </p:nvPr>
        </p:nvGraphicFramePr>
        <p:xfrm>
          <a:off x="9144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62988" name="Text Box 44"/>
          <p:cNvSpPr txBox="1">
            <a:spLocks noChangeArrowheads="1"/>
          </p:cNvSpPr>
          <p:nvPr/>
        </p:nvSpPr>
        <p:spPr bwMode="auto">
          <a:xfrm>
            <a:off x="3429000" y="6248400"/>
            <a:ext cx="533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Block 0 contains Mem[0]</a:t>
            </a:r>
          </a:p>
        </p:txBody>
      </p:sp>
    </p:spTree>
    <p:extLst>
      <p:ext uri="{BB962C8B-B14F-4D97-AF65-F5344CB8AC3E}">
        <p14:creationId xmlns:p14="http://schemas.microsoft.com/office/powerpoint/2010/main" val="1871979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64995"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4:  Mapping: 6 mod 2 = 0</a:t>
            </a:r>
          </a:p>
        </p:txBody>
      </p:sp>
      <p:graphicFrame>
        <p:nvGraphicFramePr>
          <p:cNvPr id="1364996"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65036" name="Group 44"/>
          <p:cNvGraphicFramePr>
            <a:graphicFrameLocks noGrp="1"/>
          </p:cNvGraphicFramePr>
          <p:nvPr>
            <p:ph sz="quarter" idx="2"/>
          </p:nvPr>
        </p:nvGraphicFramePr>
        <p:xfrm>
          <a:off x="9906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26259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4995">
                                            <p:txEl>
                                              <p:pRg st="3" end="3"/>
                                            </p:txEl>
                                          </p:spTgt>
                                        </p:tgtEl>
                                        <p:attrNameLst>
                                          <p:attrName>style.visibility</p:attrName>
                                        </p:attrNameLst>
                                      </p:cBhvr>
                                      <p:to>
                                        <p:strVal val="visible"/>
                                      </p:to>
                                    </p:set>
                                    <p:animEffect transition="in" filter="blinds(horizontal)">
                                      <p:cBhvr>
                                        <p:cTn id="7" dur="500"/>
                                        <p:tgtEl>
                                          <p:spTgt spid="136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FDD9DC9-95F9-544A-B49C-658172AE0608}" type="slidenum">
              <a:rPr lang="en-US" sz="1000"/>
              <a:pPr/>
              <a:t>8</a:t>
            </a:fld>
            <a:endParaRPr lang="en-US" sz="1000"/>
          </a:p>
        </p:txBody>
      </p:sp>
      <p:sp>
        <p:nvSpPr>
          <p:cNvPr id="29698" name="Rectangle 2"/>
          <p:cNvSpPr>
            <a:spLocks noGrp="1" noChangeArrowheads="1"/>
          </p:cNvSpPr>
          <p:nvPr>
            <p:ph type="title"/>
          </p:nvPr>
        </p:nvSpPr>
        <p:spPr/>
        <p:txBody>
          <a:bodyPr/>
          <a:lstStyle/>
          <a:p>
            <a:pPr eaLnBrk="1" hangingPunct="1"/>
            <a:r>
              <a:rPr lang="en-US">
                <a:latin typeface="Times New Roman" charset="0"/>
                <a:cs typeface="Times New Roman" charset="0"/>
              </a:rPr>
              <a:t>2. Phân loại bộ nhớ</a:t>
            </a:r>
          </a:p>
        </p:txBody>
      </p:sp>
      <p:sp>
        <p:nvSpPr>
          <p:cNvPr id="21507" name="Rectangle 3"/>
          <p:cNvSpPr>
            <a:spLocks noGrp="1" noChangeArrowheads="1"/>
          </p:cNvSpPr>
          <p:nvPr>
            <p:ph type="body" idx="1"/>
          </p:nvPr>
        </p:nvSpPr>
        <p:spPr>
          <a:xfrm>
            <a:off x="611188" y="1428750"/>
            <a:ext cx="8075612" cy="5214938"/>
          </a:xfrm>
        </p:spPr>
        <p:txBody>
          <a:bodyPr/>
          <a:lstStyle/>
          <a:p>
            <a:pPr eaLnBrk="1" hangingPunct="1"/>
            <a:r>
              <a:rPr lang="en-US" dirty="0" err="1">
                <a:latin typeface="Times New Roman" charset="0"/>
                <a:cs typeface="Times New Roman" charset="0"/>
              </a:rPr>
              <a:t>Dựa</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a:t>
            </a:r>
            <a:r>
              <a:rPr lang="en-US" dirty="0" err="1">
                <a:latin typeface="Times New Roman" charset="0"/>
                <a:cs typeface="Times New Roman" charset="0"/>
              </a:rPr>
              <a:t>kiểu</a:t>
            </a:r>
            <a:r>
              <a:rPr lang="en-US" dirty="0">
                <a:latin typeface="Times New Roman" charset="0"/>
                <a:cs typeface="Times New Roman" charset="0"/>
              </a:rPr>
              <a:t> </a:t>
            </a:r>
            <a:r>
              <a:rPr lang="en-US" dirty="0" err="1">
                <a:latin typeface="Times New Roman" charset="0"/>
                <a:cs typeface="Times New Roman" charset="0"/>
              </a:rPr>
              <a:t>truy</a:t>
            </a:r>
            <a:r>
              <a:rPr lang="en-US" dirty="0">
                <a:latin typeface="Times New Roman" charset="0"/>
                <a:cs typeface="Times New Roman" charset="0"/>
              </a:rPr>
              <a:t> </a:t>
            </a:r>
            <a:r>
              <a:rPr lang="en-US" dirty="0" err="1">
                <a:latin typeface="Times New Roman" charset="0"/>
                <a:cs typeface="Times New Roman" charset="0"/>
              </a:rPr>
              <a:t>cập</a:t>
            </a:r>
            <a:r>
              <a:rPr lang="en-US" dirty="0">
                <a:latin typeface="Times New Roman" charset="0"/>
                <a:cs typeface="Times New Roman" charset="0"/>
              </a:rPr>
              <a:t>:</a:t>
            </a:r>
          </a:p>
          <a:p>
            <a:pPr lvl="1" eaLnBrk="1" hangingPunct="1"/>
            <a:r>
              <a:rPr lang="en-US" sz="2000" dirty="0" err="1">
                <a:latin typeface="Times New Roman" charset="0"/>
                <a:cs typeface="Times New Roman" charset="0"/>
              </a:rPr>
              <a:t>Bộ</a:t>
            </a:r>
            <a:r>
              <a:rPr lang="en-US" sz="2000" dirty="0">
                <a:latin typeface="Times New Roman" charset="0"/>
                <a:cs typeface="Times New Roman" charset="0"/>
              </a:rPr>
              <a:t> </a:t>
            </a:r>
            <a:r>
              <a:rPr lang="en-US" sz="2000" dirty="0" err="1">
                <a:latin typeface="Times New Roman" charset="0"/>
                <a:cs typeface="Times New Roman" charset="0"/>
              </a:rPr>
              <a:t>nhớ</a:t>
            </a:r>
            <a:r>
              <a:rPr lang="en-US" sz="2000" dirty="0">
                <a:latin typeface="Times New Roman" charset="0"/>
                <a:cs typeface="Times New Roman" charset="0"/>
              </a:rPr>
              <a:t> </a:t>
            </a:r>
            <a:r>
              <a:rPr lang="en-US" sz="2000" dirty="0" err="1">
                <a:latin typeface="Times New Roman" charset="0"/>
                <a:cs typeface="Times New Roman" charset="0"/>
              </a:rPr>
              <a:t>truy</a:t>
            </a:r>
            <a:r>
              <a:rPr lang="en-US" sz="2000" dirty="0">
                <a:latin typeface="Times New Roman" charset="0"/>
                <a:cs typeface="Times New Roman" charset="0"/>
              </a:rPr>
              <a:t> </a:t>
            </a:r>
            <a:r>
              <a:rPr lang="en-US" sz="2000" dirty="0" err="1">
                <a:latin typeface="Times New Roman" charset="0"/>
                <a:cs typeface="Times New Roman" charset="0"/>
              </a:rPr>
              <a:t>cập</a:t>
            </a:r>
            <a:r>
              <a:rPr lang="en-US" sz="2000" dirty="0">
                <a:latin typeface="Times New Roman" charset="0"/>
                <a:cs typeface="Times New Roman" charset="0"/>
              </a:rPr>
              <a:t> </a:t>
            </a:r>
            <a:r>
              <a:rPr lang="en-US" sz="2000" dirty="0" err="1">
                <a:latin typeface="Times New Roman" charset="0"/>
                <a:cs typeface="Times New Roman" charset="0"/>
              </a:rPr>
              <a:t>ngẫu</a:t>
            </a:r>
            <a:r>
              <a:rPr lang="en-US" sz="2000" dirty="0">
                <a:latin typeface="Times New Roman" charset="0"/>
                <a:cs typeface="Times New Roman" charset="0"/>
              </a:rPr>
              <a:t> </a:t>
            </a:r>
            <a:r>
              <a:rPr lang="en-US" sz="2000" dirty="0" err="1">
                <a:latin typeface="Times New Roman" charset="0"/>
                <a:cs typeface="Times New Roman" charset="0"/>
              </a:rPr>
              <a:t>nhiên</a:t>
            </a:r>
            <a:r>
              <a:rPr lang="en-US" sz="2000" dirty="0">
                <a:latin typeface="Times New Roman" charset="0"/>
                <a:cs typeface="Times New Roman" charset="0"/>
              </a:rPr>
              <a:t> (RAM: </a:t>
            </a:r>
            <a:r>
              <a:rPr lang="en-AU" sz="2000" dirty="0">
                <a:latin typeface="Times New Roman" charset="0"/>
                <a:cs typeface="Times New Roman" charset="0"/>
              </a:rPr>
              <a:t>Random Access Memory)</a:t>
            </a:r>
          </a:p>
          <a:p>
            <a:pPr lvl="1" eaLnBrk="1" hangingPunct="1"/>
            <a:r>
              <a:rPr lang="en-AU" sz="2000" dirty="0" err="1">
                <a:latin typeface="Times New Roman" charset="0"/>
                <a:cs typeface="Times New Roman" charset="0"/>
              </a:rPr>
              <a:t>Bộ</a:t>
            </a:r>
            <a:r>
              <a:rPr lang="en-AU" sz="2000" dirty="0">
                <a:latin typeface="Times New Roman" charset="0"/>
                <a:cs typeface="Times New Roman" charset="0"/>
              </a:rPr>
              <a:t> </a:t>
            </a:r>
            <a:r>
              <a:rPr lang="en-AU" sz="2000" dirty="0" err="1">
                <a:latin typeface="Times New Roman" charset="0"/>
                <a:cs typeface="Times New Roman" charset="0"/>
              </a:rPr>
              <a:t>nhớ</a:t>
            </a:r>
            <a:r>
              <a:rPr lang="en-AU" sz="2000" dirty="0">
                <a:latin typeface="Times New Roman" charset="0"/>
                <a:cs typeface="Times New Roman" charset="0"/>
              </a:rPr>
              <a:t> </a:t>
            </a:r>
            <a:r>
              <a:rPr lang="en-AU" sz="2000" dirty="0" err="1">
                <a:latin typeface="Times New Roman" charset="0"/>
                <a:cs typeface="Times New Roman" charset="0"/>
              </a:rPr>
              <a:t>truy</a:t>
            </a:r>
            <a:r>
              <a:rPr lang="en-AU" sz="2000" dirty="0">
                <a:latin typeface="Times New Roman" charset="0"/>
                <a:cs typeface="Times New Roman" charset="0"/>
              </a:rPr>
              <a:t> </a:t>
            </a:r>
            <a:r>
              <a:rPr lang="en-AU" sz="2000" dirty="0" err="1">
                <a:latin typeface="Times New Roman" charset="0"/>
                <a:cs typeface="Times New Roman" charset="0"/>
              </a:rPr>
              <a:t>cập</a:t>
            </a:r>
            <a:r>
              <a:rPr lang="en-AU" sz="2000" dirty="0">
                <a:latin typeface="Times New Roman" charset="0"/>
                <a:cs typeface="Times New Roman" charset="0"/>
              </a:rPr>
              <a:t> </a:t>
            </a:r>
            <a:r>
              <a:rPr lang="en-AU" sz="2000" dirty="0" err="1">
                <a:latin typeface="Times New Roman" charset="0"/>
                <a:cs typeface="Times New Roman" charset="0"/>
              </a:rPr>
              <a:t>tuần</a:t>
            </a:r>
            <a:r>
              <a:rPr lang="en-AU" sz="2000" dirty="0">
                <a:latin typeface="Times New Roman" charset="0"/>
                <a:cs typeface="Times New Roman" charset="0"/>
              </a:rPr>
              <a:t> </a:t>
            </a:r>
            <a:r>
              <a:rPr lang="en-AU" sz="2000" dirty="0" err="1">
                <a:latin typeface="Times New Roman" charset="0"/>
                <a:cs typeface="Times New Roman" charset="0"/>
              </a:rPr>
              <a:t>tự</a:t>
            </a:r>
            <a:r>
              <a:rPr lang="en-AU" sz="2000" dirty="0">
                <a:latin typeface="Times New Roman" charset="0"/>
                <a:cs typeface="Times New Roman" charset="0"/>
              </a:rPr>
              <a:t> (SAM: Serial Access Memory)</a:t>
            </a:r>
          </a:p>
          <a:p>
            <a:pPr lvl="1" eaLnBrk="1" hangingPunct="1"/>
            <a:r>
              <a:rPr lang="en-AU" sz="2000" dirty="0" err="1">
                <a:latin typeface="Times New Roman" charset="0"/>
                <a:cs typeface="Times New Roman" charset="0"/>
              </a:rPr>
              <a:t>Bộ</a:t>
            </a:r>
            <a:r>
              <a:rPr lang="en-AU" sz="2000" dirty="0">
                <a:latin typeface="Times New Roman" charset="0"/>
                <a:cs typeface="Times New Roman" charset="0"/>
              </a:rPr>
              <a:t> </a:t>
            </a:r>
            <a:r>
              <a:rPr lang="en-AU" sz="2000" dirty="0" err="1">
                <a:latin typeface="Times New Roman" charset="0"/>
                <a:cs typeface="Times New Roman" charset="0"/>
              </a:rPr>
              <a:t>nhớ</a:t>
            </a:r>
            <a:r>
              <a:rPr lang="en-AU" sz="2000" dirty="0">
                <a:latin typeface="Times New Roman" charset="0"/>
                <a:cs typeface="Times New Roman" charset="0"/>
              </a:rPr>
              <a:t> </a:t>
            </a:r>
            <a:r>
              <a:rPr lang="en-AU" sz="2000" dirty="0" err="1">
                <a:latin typeface="Times New Roman" charset="0"/>
                <a:cs typeface="Times New Roman" charset="0"/>
              </a:rPr>
              <a:t>chỉ</a:t>
            </a:r>
            <a:r>
              <a:rPr lang="en-AU" sz="2000" dirty="0">
                <a:latin typeface="Times New Roman" charset="0"/>
                <a:cs typeface="Times New Roman" charset="0"/>
              </a:rPr>
              <a:t> </a:t>
            </a:r>
            <a:r>
              <a:rPr lang="en-AU" sz="2000" dirty="0" err="1">
                <a:latin typeface="Times New Roman" charset="0"/>
                <a:cs typeface="Times New Roman" charset="0"/>
              </a:rPr>
              <a:t>đọc</a:t>
            </a:r>
            <a:r>
              <a:rPr lang="en-AU" sz="2000" dirty="0">
                <a:latin typeface="Times New Roman" charset="0"/>
                <a:cs typeface="Times New Roman" charset="0"/>
              </a:rPr>
              <a:t> (ROM: Read Only Memory)</a:t>
            </a:r>
            <a:endParaRPr lang="en-US" sz="2000" dirty="0">
              <a:latin typeface="Times New Roman" charset="0"/>
              <a:cs typeface="Times New Roman" charset="0"/>
            </a:endParaRPr>
          </a:p>
          <a:p>
            <a:pPr eaLnBrk="1" hangingPunct="1"/>
            <a:r>
              <a:rPr lang="en-US" dirty="0" err="1">
                <a:latin typeface="Times New Roman" charset="0"/>
                <a:cs typeface="Times New Roman" charset="0"/>
              </a:rPr>
              <a:t>Dựa</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a:t>
            </a:r>
            <a:r>
              <a:rPr lang="en-US" dirty="0" err="1">
                <a:latin typeface="Times New Roman" charset="0"/>
                <a:cs typeface="Times New Roman" charset="0"/>
              </a:rPr>
              <a:t>khả</a:t>
            </a:r>
            <a:r>
              <a:rPr lang="en-US" dirty="0">
                <a:latin typeface="Times New Roman" charset="0"/>
                <a:cs typeface="Times New Roman" charset="0"/>
              </a:rPr>
              <a:t> </a:t>
            </a:r>
            <a:r>
              <a:rPr lang="en-US" dirty="0" err="1">
                <a:latin typeface="Times New Roman" charset="0"/>
                <a:cs typeface="Times New Roman" charset="0"/>
              </a:rPr>
              <a:t>năng</a:t>
            </a:r>
            <a:r>
              <a:rPr lang="en-US" dirty="0">
                <a:latin typeface="Times New Roman" charset="0"/>
                <a:cs typeface="Times New Roman" charset="0"/>
              </a:rPr>
              <a:t> </a:t>
            </a:r>
            <a:r>
              <a:rPr lang="en-US" dirty="0" err="1">
                <a:latin typeface="Times New Roman" charset="0"/>
                <a:cs typeface="Times New Roman" charset="0"/>
              </a:rPr>
              <a:t>chịu</a:t>
            </a:r>
            <a:r>
              <a:rPr lang="en-US" dirty="0">
                <a:latin typeface="Times New Roman" charset="0"/>
                <a:cs typeface="Times New Roman" charset="0"/>
              </a:rPr>
              <a:t> </a:t>
            </a:r>
            <a:r>
              <a:rPr lang="en-US" dirty="0" err="1">
                <a:latin typeface="Times New Roman" charset="0"/>
                <a:cs typeface="Times New Roman" charset="0"/>
              </a:rPr>
              <a:t>đựng</a:t>
            </a:r>
            <a:r>
              <a:rPr lang="en-US" dirty="0">
                <a:latin typeface="Times New Roman" charset="0"/>
                <a:cs typeface="Times New Roman" charset="0"/>
              </a:rPr>
              <a:t>/ </a:t>
            </a:r>
            <a:r>
              <a:rPr lang="en-US" dirty="0" err="1">
                <a:latin typeface="Times New Roman" charset="0"/>
                <a:cs typeface="Times New Roman" charset="0"/>
              </a:rPr>
              <a:t>lưu</a:t>
            </a:r>
            <a:r>
              <a:rPr lang="en-US" dirty="0">
                <a:latin typeface="Times New Roman" charset="0"/>
                <a:cs typeface="Times New Roman" charset="0"/>
              </a:rPr>
              <a:t> </a:t>
            </a:r>
            <a:r>
              <a:rPr lang="en-US" dirty="0" err="1">
                <a:latin typeface="Times New Roman" charset="0"/>
                <a:cs typeface="Times New Roman" charset="0"/>
              </a:rPr>
              <a:t>giữ</a:t>
            </a:r>
            <a:r>
              <a:rPr lang="en-US" dirty="0">
                <a:latin typeface="Times New Roman" charset="0"/>
                <a:cs typeface="Times New Roman" charset="0"/>
              </a:rPr>
              <a:t> </a:t>
            </a:r>
            <a:r>
              <a:rPr lang="en-US" dirty="0" err="1">
                <a:latin typeface="Times New Roman" charset="0"/>
                <a:cs typeface="Times New Roman" charset="0"/>
              </a:rPr>
              <a:t>thông</a:t>
            </a:r>
            <a:r>
              <a:rPr lang="en-US" dirty="0">
                <a:latin typeface="Times New Roman" charset="0"/>
                <a:cs typeface="Times New Roman" charset="0"/>
              </a:rPr>
              <a:t> tin:</a:t>
            </a:r>
          </a:p>
          <a:p>
            <a:pPr lvl="1" eaLnBrk="1" hangingPunct="1"/>
            <a:r>
              <a:rPr lang="en-US" sz="2000" dirty="0" err="1">
                <a:latin typeface="Times New Roman" charset="0"/>
                <a:cs typeface="Times New Roman" charset="0"/>
              </a:rPr>
              <a:t>Bộ</a:t>
            </a:r>
            <a:r>
              <a:rPr lang="en-US" sz="2000" dirty="0">
                <a:latin typeface="Times New Roman" charset="0"/>
                <a:cs typeface="Times New Roman" charset="0"/>
              </a:rPr>
              <a:t> </a:t>
            </a:r>
            <a:r>
              <a:rPr lang="en-US" sz="2000" dirty="0" err="1">
                <a:latin typeface="Times New Roman" charset="0"/>
                <a:cs typeface="Times New Roman" charset="0"/>
              </a:rPr>
              <a:t>nhớ</a:t>
            </a:r>
            <a:r>
              <a:rPr lang="en-US" sz="2000" dirty="0">
                <a:latin typeface="Times New Roman" charset="0"/>
                <a:cs typeface="Times New Roman" charset="0"/>
              </a:rPr>
              <a:t> </a:t>
            </a:r>
            <a:r>
              <a:rPr lang="en-US" sz="2000" dirty="0" err="1">
                <a:latin typeface="Times New Roman" charset="0"/>
                <a:cs typeface="Times New Roman" charset="0"/>
              </a:rPr>
              <a:t>không</a:t>
            </a:r>
            <a:r>
              <a:rPr lang="en-US" sz="2000" dirty="0">
                <a:latin typeface="Times New Roman" charset="0"/>
                <a:cs typeface="Times New Roman" charset="0"/>
              </a:rPr>
              <a:t> </a:t>
            </a:r>
            <a:r>
              <a:rPr lang="en-US" sz="2000" dirty="0" err="1">
                <a:latin typeface="Times New Roman" charset="0"/>
                <a:cs typeface="Times New Roman" charset="0"/>
              </a:rPr>
              <a:t>ổn</a:t>
            </a:r>
            <a:r>
              <a:rPr lang="en-US" sz="2000" dirty="0">
                <a:latin typeface="Times New Roman" charset="0"/>
                <a:cs typeface="Times New Roman" charset="0"/>
              </a:rPr>
              <a:t> </a:t>
            </a:r>
            <a:r>
              <a:rPr lang="en-US" sz="2000" dirty="0" err="1">
                <a:latin typeface="Times New Roman" charset="0"/>
                <a:cs typeface="Times New Roman" charset="0"/>
              </a:rPr>
              <a:t>định</a:t>
            </a:r>
            <a:r>
              <a:rPr lang="en-US" sz="2000" dirty="0">
                <a:latin typeface="Times New Roman" charset="0"/>
                <a:cs typeface="Times New Roman" charset="0"/>
              </a:rPr>
              <a:t> (volatile memory): </a:t>
            </a:r>
            <a:r>
              <a:rPr lang="en-US" sz="2000" dirty="0" err="1">
                <a:latin typeface="Times New Roman" charset="0"/>
                <a:cs typeface="Times New Roman" charset="0"/>
              </a:rPr>
              <a:t>thông</a:t>
            </a:r>
            <a:r>
              <a:rPr lang="en-US" sz="2000" dirty="0">
                <a:latin typeface="Times New Roman" charset="0"/>
                <a:cs typeface="Times New Roman" charset="0"/>
              </a:rPr>
              <a:t> tin </a:t>
            </a:r>
            <a:r>
              <a:rPr lang="en-US" sz="2000" dirty="0" err="1">
                <a:latin typeface="Times New Roman" charset="0"/>
                <a:cs typeface="Times New Roman" charset="0"/>
              </a:rPr>
              <a:t>lưu</a:t>
            </a:r>
            <a:r>
              <a:rPr lang="en-US" sz="2000" dirty="0">
                <a:latin typeface="Times New Roman" charset="0"/>
                <a:cs typeface="Times New Roman" charset="0"/>
              </a:rPr>
              <a:t> </a:t>
            </a:r>
            <a:r>
              <a:rPr lang="en-US" sz="2000" dirty="0" err="1">
                <a:latin typeface="Times New Roman" charset="0"/>
                <a:cs typeface="Times New Roman" charset="0"/>
              </a:rPr>
              <a:t>trữ</a:t>
            </a:r>
            <a:r>
              <a:rPr lang="en-US" sz="2000" dirty="0">
                <a:latin typeface="Times New Roman" charset="0"/>
                <a:cs typeface="Times New Roman" charset="0"/>
              </a:rPr>
              <a:t> </a:t>
            </a:r>
            <a:r>
              <a:rPr lang="en-US" sz="2000" dirty="0" err="1">
                <a:latin typeface="Times New Roman" charset="0"/>
                <a:cs typeface="Times New Roman" charset="0"/>
              </a:rPr>
              <a:t>bị</a:t>
            </a:r>
            <a:r>
              <a:rPr lang="en-US" sz="2000" dirty="0">
                <a:latin typeface="Times New Roman" charset="0"/>
                <a:cs typeface="Times New Roman" charset="0"/>
              </a:rPr>
              <a:t> </a:t>
            </a:r>
            <a:r>
              <a:rPr lang="en-US" sz="2000" dirty="0" err="1">
                <a:latin typeface="Times New Roman" charset="0"/>
                <a:cs typeface="Times New Roman" charset="0"/>
              </a:rPr>
              <a:t>mất</a:t>
            </a:r>
            <a:r>
              <a:rPr lang="en-US" sz="2000" dirty="0">
                <a:latin typeface="Times New Roman" charset="0"/>
                <a:cs typeface="Times New Roman" charset="0"/>
              </a:rPr>
              <a:t> </a:t>
            </a:r>
            <a:r>
              <a:rPr lang="en-US" sz="2000" dirty="0" err="1">
                <a:latin typeface="Times New Roman" charset="0"/>
                <a:cs typeface="Times New Roman" charset="0"/>
              </a:rPr>
              <a:t>khi</a:t>
            </a:r>
            <a:r>
              <a:rPr lang="en-US" sz="2000" dirty="0">
                <a:latin typeface="Times New Roman" charset="0"/>
                <a:cs typeface="Times New Roman" charset="0"/>
              </a:rPr>
              <a:t> </a:t>
            </a:r>
            <a:r>
              <a:rPr lang="en-US" sz="2000" dirty="0" err="1">
                <a:latin typeface="Times New Roman" charset="0"/>
                <a:cs typeface="Times New Roman" charset="0"/>
              </a:rPr>
              <a:t>tắt</a:t>
            </a:r>
            <a:r>
              <a:rPr lang="en-US" sz="2000" dirty="0">
                <a:latin typeface="Times New Roman" charset="0"/>
                <a:cs typeface="Times New Roman" charset="0"/>
              </a:rPr>
              <a:t> </a:t>
            </a:r>
            <a:r>
              <a:rPr lang="en-US" sz="2000" dirty="0" err="1">
                <a:latin typeface="Times New Roman" charset="0"/>
                <a:cs typeface="Times New Roman" charset="0"/>
              </a:rPr>
              <a:t>nguồn</a:t>
            </a:r>
            <a:endParaRPr lang="en-US" sz="2000" dirty="0">
              <a:latin typeface="Times New Roman" charset="0"/>
              <a:cs typeface="Times New Roman" charset="0"/>
            </a:endParaRPr>
          </a:p>
          <a:p>
            <a:pPr lvl="1" eaLnBrk="1" hangingPunct="1"/>
            <a:r>
              <a:rPr lang="en-US" sz="2000" dirty="0" err="1">
                <a:latin typeface="Times New Roman" charset="0"/>
                <a:cs typeface="Times New Roman" charset="0"/>
              </a:rPr>
              <a:t>Bộ</a:t>
            </a:r>
            <a:r>
              <a:rPr lang="en-US" sz="2000" dirty="0">
                <a:latin typeface="Times New Roman" charset="0"/>
                <a:cs typeface="Times New Roman" charset="0"/>
              </a:rPr>
              <a:t> </a:t>
            </a:r>
            <a:r>
              <a:rPr lang="en-US" sz="2000" dirty="0" err="1">
                <a:latin typeface="Times New Roman" charset="0"/>
                <a:cs typeface="Times New Roman" charset="0"/>
              </a:rPr>
              <a:t>nhớ</a:t>
            </a:r>
            <a:r>
              <a:rPr lang="en-US" sz="2000" dirty="0">
                <a:latin typeface="Times New Roman" charset="0"/>
                <a:cs typeface="Times New Roman" charset="0"/>
              </a:rPr>
              <a:t> </a:t>
            </a:r>
            <a:r>
              <a:rPr lang="en-US" sz="2000" dirty="0" err="1">
                <a:latin typeface="Times New Roman" charset="0"/>
                <a:cs typeface="Times New Roman" charset="0"/>
              </a:rPr>
              <a:t>ổn</a:t>
            </a:r>
            <a:r>
              <a:rPr lang="en-US" sz="2000" dirty="0">
                <a:latin typeface="Times New Roman" charset="0"/>
                <a:cs typeface="Times New Roman" charset="0"/>
              </a:rPr>
              <a:t> </a:t>
            </a:r>
            <a:r>
              <a:rPr lang="en-US" sz="2000" dirty="0" err="1">
                <a:latin typeface="Times New Roman" charset="0"/>
                <a:cs typeface="Times New Roman" charset="0"/>
              </a:rPr>
              <a:t>định</a:t>
            </a:r>
            <a:r>
              <a:rPr lang="en-US" sz="2000" dirty="0">
                <a:latin typeface="Times New Roman" charset="0"/>
                <a:cs typeface="Times New Roman" charset="0"/>
              </a:rPr>
              <a:t>: </a:t>
            </a:r>
            <a:r>
              <a:rPr lang="en-US" sz="2000" dirty="0" err="1">
                <a:latin typeface="Times New Roman" charset="0"/>
                <a:cs typeface="Times New Roman" charset="0"/>
              </a:rPr>
              <a:t>thông</a:t>
            </a:r>
            <a:r>
              <a:rPr lang="en-US" sz="2000" dirty="0">
                <a:latin typeface="Times New Roman" charset="0"/>
                <a:cs typeface="Times New Roman" charset="0"/>
              </a:rPr>
              <a:t> tin </a:t>
            </a:r>
            <a:r>
              <a:rPr lang="en-US" sz="2000" dirty="0" err="1">
                <a:latin typeface="Times New Roman" charset="0"/>
                <a:cs typeface="Times New Roman" charset="0"/>
              </a:rPr>
              <a:t>lưu</a:t>
            </a:r>
            <a:r>
              <a:rPr lang="en-US" sz="2000" dirty="0">
                <a:latin typeface="Times New Roman" charset="0"/>
                <a:cs typeface="Times New Roman" charset="0"/>
              </a:rPr>
              <a:t> </a:t>
            </a:r>
            <a:r>
              <a:rPr lang="en-US" sz="2000" dirty="0" err="1">
                <a:latin typeface="Times New Roman" charset="0"/>
                <a:cs typeface="Times New Roman" charset="0"/>
              </a:rPr>
              <a:t>trữ</a:t>
            </a:r>
            <a:r>
              <a:rPr lang="en-US" sz="2000" dirty="0">
                <a:latin typeface="Times New Roman" charset="0"/>
                <a:cs typeface="Times New Roman" charset="0"/>
              </a:rPr>
              <a:t> </a:t>
            </a:r>
            <a:r>
              <a:rPr lang="en-US" sz="2000" dirty="0" err="1">
                <a:latin typeface="Times New Roman" charset="0"/>
                <a:cs typeface="Times New Roman" charset="0"/>
              </a:rPr>
              <a:t>được</a:t>
            </a:r>
            <a:r>
              <a:rPr lang="en-US" sz="2000" dirty="0">
                <a:latin typeface="Times New Roman" charset="0"/>
                <a:cs typeface="Times New Roman" charset="0"/>
              </a:rPr>
              <a:t> </a:t>
            </a:r>
            <a:r>
              <a:rPr lang="en-US" sz="2000" dirty="0" err="1">
                <a:latin typeface="Times New Roman" charset="0"/>
                <a:cs typeface="Times New Roman" charset="0"/>
              </a:rPr>
              <a:t>giữ</a:t>
            </a:r>
            <a:r>
              <a:rPr lang="en-US" sz="2000" dirty="0">
                <a:latin typeface="Times New Roman" charset="0"/>
                <a:cs typeface="Times New Roman" charset="0"/>
              </a:rPr>
              <a:t> </a:t>
            </a:r>
            <a:r>
              <a:rPr lang="en-US" sz="2000" dirty="0" err="1">
                <a:latin typeface="Times New Roman" charset="0"/>
                <a:cs typeface="Times New Roman" charset="0"/>
              </a:rPr>
              <a:t>lại</a:t>
            </a:r>
            <a:r>
              <a:rPr lang="en-US" sz="2000" dirty="0">
                <a:latin typeface="Times New Roman" charset="0"/>
                <a:cs typeface="Times New Roman" charset="0"/>
              </a:rPr>
              <a:t> </a:t>
            </a:r>
            <a:r>
              <a:rPr lang="en-US" sz="2000" dirty="0" err="1">
                <a:latin typeface="Times New Roman" charset="0"/>
                <a:cs typeface="Times New Roman" charset="0"/>
              </a:rPr>
              <a:t>khi</a:t>
            </a:r>
            <a:r>
              <a:rPr lang="en-US" sz="2000" dirty="0">
                <a:latin typeface="Times New Roman" charset="0"/>
                <a:cs typeface="Times New Roman" charset="0"/>
              </a:rPr>
              <a:t> </a:t>
            </a:r>
            <a:r>
              <a:rPr lang="en-US" sz="2000" dirty="0" err="1">
                <a:latin typeface="Times New Roman" charset="0"/>
                <a:cs typeface="Times New Roman" charset="0"/>
              </a:rPr>
              <a:t>tắt</a:t>
            </a:r>
            <a:r>
              <a:rPr lang="en-US" sz="2000" dirty="0">
                <a:latin typeface="Times New Roman" charset="0"/>
                <a:cs typeface="Times New Roman" charset="0"/>
              </a:rPr>
              <a:t> </a:t>
            </a:r>
            <a:r>
              <a:rPr lang="en-US" sz="2000" dirty="0" err="1">
                <a:latin typeface="Times New Roman" charset="0"/>
                <a:cs typeface="Times New Roman" charset="0"/>
              </a:rPr>
              <a:t>nguồn</a:t>
            </a:r>
            <a:endParaRPr lang="en-US" dirty="0">
              <a:latin typeface="Times New Roman" charset="0"/>
              <a:cs typeface="Times New Roman" charset="0"/>
            </a:endParaRPr>
          </a:p>
          <a:p>
            <a:pPr eaLnBrk="1" hangingPunct="1"/>
            <a:r>
              <a:rPr lang="en-US" dirty="0" err="1">
                <a:latin typeface="Times New Roman" charset="0"/>
                <a:cs typeface="Times New Roman" charset="0"/>
              </a:rPr>
              <a:t>Dựa</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a:t>
            </a:r>
            <a:r>
              <a:rPr lang="en-US" dirty="0" err="1">
                <a:latin typeface="Times New Roman" charset="0"/>
                <a:cs typeface="Times New Roman" charset="0"/>
              </a:rPr>
              <a:t>công</a:t>
            </a:r>
            <a:r>
              <a:rPr lang="en-US" dirty="0">
                <a:latin typeface="Times New Roman" charset="0"/>
                <a:cs typeface="Times New Roman" charset="0"/>
              </a:rPr>
              <a:t> </a:t>
            </a:r>
            <a:r>
              <a:rPr lang="en-US" dirty="0" err="1">
                <a:latin typeface="Times New Roman" charset="0"/>
                <a:cs typeface="Times New Roman" charset="0"/>
              </a:rPr>
              <a:t>nghệ</a:t>
            </a:r>
            <a:r>
              <a:rPr lang="en-US" dirty="0">
                <a:latin typeface="Times New Roman" charset="0"/>
                <a:cs typeface="Times New Roman" charset="0"/>
              </a:rPr>
              <a:t> </a:t>
            </a:r>
            <a:r>
              <a:rPr lang="en-US" dirty="0" err="1">
                <a:latin typeface="Times New Roman" charset="0"/>
                <a:cs typeface="Times New Roman" charset="0"/>
              </a:rPr>
              <a:t>chế</a:t>
            </a:r>
            <a:r>
              <a:rPr lang="en-US" dirty="0">
                <a:latin typeface="Times New Roman" charset="0"/>
                <a:cs typeface="Times New Roman" charset="0"/>
              </a:rPr>
              <a:t> </a:t>
            </a:r>
            <a:r>
              <a:rPr lang="en-US" dirty="0" err="1">
                <a:latin typeface="Times New Roman" charset="0"/>
                <a:cs typeface="Times New Roman" charset="0"/>
              </a:rPr>
              <a:t>tạo</a:t>
            </a:r>
            <a:r>
              <a:rPr lang="en-US" dirty="0">
                <a:latin typeface="Times New Roman" charset="0"/>
                <a:cs typeface="Times New Roman" charset="0"/>
              </a:rPr>
              <a:t>:</a:t>
            </a:r>
          </a:p>
          <a:p>
            <a:pPr lvl="1" eaLnBrk="1" hangingPunct="1"/>
            <a:r>
              <a:rPr lang="en-US" sz="2000" dirty="0" err="1">
                <a:latin typeface="Times New Roman" charset="0"/>
                <a:cs typeface="Times New Roman" charset="0"/>
              </a:rPr>
              <a:t>Bộ</a:t>
            </a:r>
            <a:r>
              <a:rPr lang="en-US" sz="2000" dirty="0">
                <a:latin typeface="Times New Roman" charset="0"/>
                <a:cs typeface="Times New Roman" charset="0"/>
              </a:rPr>
              <a:t> </a:t>
            </a:r>
            <a:r>
              <a:rPr lang="en-US" sz="2000" dirty="0" err="1">
                <a:latin typeface="Times New Roman" charset="0"/>
                <a:cs typeface="Times New Roman" charset="0"/>
              </a:rPr>
              <a:t>nhớ</a:t>
            </a:r>
            <a:r>
              <a:rPr lang="en-US" sz="2000" dirty="0">
                <a:latin typeface="Times New Roman" charset="0"/>
                <a:cs typeface="Times New Roman" charset="0"/>
              </a:rPr>
              <a:t> </a:t>
            </a:r>
            <a:r>
              <a:rPr lang="en-US" sz="2000" dirty="0" err="1">
                <a:latin typeface="Times New Roman" charset="0"/>
                <a:cs typeface="Times New Roman" charset="0"/>
              </a:rPr>
              <a:t>bán</a:t>
            </a:r>
            <a:r>
              <a:rPr lang="en-US" sz="2000" dirty="0">
                <a:latin typeface="Times New Roman" charset="0"/>
                <a:cs typeface="Times New Roman" charset="0"/>
              </a:rPr>
              <a:t> </a:t>
            </a:r>
            <a:r>
              <a:rPr lang="en-US" sz="2000" dirty="0" err="1">
                <a:latin typeface="Times New Roman" charset="0"/>
                <a:cs typeface="Times New Roman" charset="0"/>
              </a:rPr>
              <a:t>dẫn</a:t>
            </a:r>
            <a:r>
              <a:rPr lang="en-US" sz="2000" dirty="0">
                <a:latin typeface="Times New Roman" charset="0"/>
                <a:cs typeface="Times New Roman" charset="0"/>
              </a:rPr>
              <a:t>: ROM, RAM, SSD</a:t>
            </a:r>
            <a:r>
              <a:rPr lang="en-US" sz="2000">
                <a:latin typeface="Times New Roman" charset="0"/>
                <a:cs typeface="Times New Roman" charset="0"/>
              </a:rPr>
              <a:t>, USB, ...</a:t>
            </a:r>
            <a:endParaRPr lang="en-US" sz="2000" dirty="0">
              <a:latin typeface="Times New Roman" charset="0"/>
              <a:cs typeface="Times New Roman" charset="0"/>
            </a:endParaRPr>
          </a:p>
          <a:p>
            <a:pPr lvl="1" eaLnBrk="1" hangingPunct="1"/>
            <a:r>
              <a:rPr lang="en-US" sz="2000" dirty="0" err="1">
                <a:latin typeface="Times New Roman" charset="0"/>
                <a:cs typeface="Times New Roman" charset="0"/>
              </a:rPr>
              <a:t>Bộ</a:t>
            </a:r>
            <a:r>
              <a:rPr lang="en-US" sz="2000" dirty="0">
                <a:latin typeface="Times New Roman" charset="0"/>
                <a:cs typeface="Times New Roman" charset="0"/>
              </a:rPr>
              <a:t> </a:t>
            </a:r>
            <a:r>
              <a:rPr lang="en-US" sz="2000" dirty="0" err="1">
                <a:latin typeface="Times New Roman" charset="0"/>
                <a:cs typeface="Times New Roman" charset="0"/>
              </a:rPr>
              <a:t>nhớ</a:t>
            </a:r>
            <a:r>
              <a:rPr lang="en-US" sz="2000" dirty="0">
                <a:latin typeface="Times New Roman" charset="0"/>
                <a:cs typeface="Times New Roman" charset="0"/>
              </a:rPr>
              <a:t> </a:t>
            </a:r>
            <a:r>
              <a:rPr lang="en-US" sz="2000" dirty="0" err="1">
                <a:latin typeface="Times New Roman" charset="0"/>
                <a:cs typeface="Times New Roman" charset="0"/>
              </a:rPr>
              <a:t>từ</a:t>
            </a:r>
            <a:r>
              <a:rPr lang="en-US" sz="2000" dirty="0">
                <a:latin typeface="Times New Roman" charset="0"/>
                <a:cs typeface="Times New Roman" charset="0"/>
              </a:rPr>
              <a:t>: HDD, FDD, tape</a:t>
            </a:r>
          </a:p>
          <a:p>
            <a:pPr lvl="1" eaLnBrk="1" hangingPunct="1"/>
            <a:r>
              <a:rPr lang="en-US" sz="2000" dirty="0" err="1">
                <a:latin typeface="Times New Roman" charset="0"/>
                <a:cs typeface="Times New Roman" charset="0"/>
              </a:rPr>
              <a:t>Bộ</a:t>
            </a:r>
            <a:r>
              <a:rPr lang="en-US" sz="2000" dirty="0">
                <a:latin typeface="Times New Roman" charset="0"/>
                <a:cs typeface="Times New Roman" charset="0"/>
              </a:rPr>
              <a:t> </a:t>
            </a:r>
            <a:r>
              <a:rPr lang="en-US" sz="2000" dirty="0" err="1">
                <a:latin typeface="Times New Roman" charset="0"/>
                <a:cs typeface="Times New Roman" charset="0"/>
              </a:rPr>
              <a:t>nhớ</a:t>
            </a:r>
            <a:r>
              <a:rPr lang="en-US" sz="2000" dirty="0">
                <a:latin typeface="Times New Roman" charset="0"/>
                <a:cs typeface="Times New Roman" charset="0"/>
              </a:rPr>
              <a:t> </a:t>
            </a:r>
            <a:r>
              <a:rPr lang="en-US" sz="2000" dirty="0" err="1">
                <a:latin typeface="Times New Roman" charset="0"/>
                <a:cs typeface="Times New Roman" charset="0"/>
              </a:rPr>
              <a:t>quang</a:t>
            </a:r>
            <a:r>
              <a:rPr lang="en-US" sz="2000" dirty="0">
                <a:latin typeface="Times New Roman" charset="0"/>
                <a:cs typeface="Times New Roman" charset="0"/>
              </a:rPr>
              <a:t>: CD, DVD</a:t>
            </a:r>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sz="2400" dirty="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7" dur="500"/>
                                        <p:tgtEl>
                                          <p:spTgt spid="215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1507">
                                            <p:txEl>
                                              <p:pRg st="9" end="9"/>
                                            </p:txEl>
                                          </p:spTgt>
                                        </p:tgtEl>
                                        <p:attrNameLst>
                                          <p:attrName>style.visibility</p:attrName>
                                        </p:attrNameLst>
                                      </p:cBhvr>
                                      <p:to>
                                        <p:strVal val="visible"/>
                                      </p:to>
                                    </p:set>
                                    <p:animEffect transition="in" filter="checkerboard(across)">
                                      <p:cBhvr>
                                        <p:cTn id="52" dur="500"/>
                                        <p:tgtEl>
                                          <p:spTgt spid="2150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21507">
                                            <p:txEl>
                                              <p:pRg st="10" end="10"/>
                                            </p:txEl>
                                          </p:spTgt>
                                        </p:tgtEl>
                                        <p:attrNameLst>
                                          <p:attrName>style.visibility</p:attrName>
                                        </p:attrNameLst>
                                      </p:cBhvr>
                                      <p:to>
                                        <p:strVal val="visible"/>
                                      </p:to>
                                    </p:set>
                                    <p:animEffect transition="in" filter="checkerboard(across)">
                                      <p:cBhvr>
                                        <p:cTn id="57" dur="500"/>
                                        <p:tgtEl>
                                          <p:spTgt spid="21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67043"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4:  Mapping: 6 mod 2 = 0</a:t>
            </a:r>
          </a:p>
        </p:txBody>
      </p:sp>
      <p:graphicFrame>
        <p:nvGraphicFramePr>
          <p:cNvPr id="1367044"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67085" name="Group 45"/>
          <p:cNvGraphicFramePr>
            <a:graphicFrameLocks noGrp="1"/>
          </p:cNvGraphicFramePr>
          <p:nvPr>
            <p:ph sz="quarter" idx="2"/>
          </p:nvPr>
        </p:nvGraphicFramePr>
        <p:xfrm>
          <a:off x="9906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67084" name="Text Box 44"/>
          <p:cNvSpPr txBox="1">
            <a:spLocks noChangeArrowheads="1"/>
          </p:cNvSpPr>
          <p:nvPr/>
        </p:nvSpPr>
        <p:spPr bwMode="auto">
          <a:xfrm>
            <a:off x="2743200" y="6248400"/>
            <a:ext cx="601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Block 1 is LRU: overwrite with  Mem[6]</a:t>
            </a:r>
          </a:p>
        </p:txBody>
      </p:sp>
    </p:spTree>
    <p:extLst>
      <p:ext uri="{BB962C8B-B14F-4D97-AF65-F5344CB8AC3E}">
        <p14:creationId xmlns:p14="http://schemas.microsoft.com/office/powerpoint/2010/main" val="2772540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69091"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5:  Mapping: 8 mod 2 = 0</a:t>
            </a:r>
          </a:p>
        </p:txBody>
      </p:sp>
      <p:graphicFrame>
        <p:nvGraphicFramePr>
          <p:cNvPr id="1369092"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69132" name="Group 44"/>
          <p:cNvGraphicFramePr>
            <a:graphicFrameLocks noGrp="1"/>
          </p:cNvGraphicFramePr>
          <p:nvPr>
            <p:ph sz="quarter" idx="2"/>
          </p:nvPr>
        </p:nvGraphicFramePr>
        <p:xfrm>
          <a:off x="9144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65275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9091">
                                            <p:txEl>
                                              <p:pRg st="3" end="3"/>
                                            </p:txEl>
                                          </p:spTgt>
                                        </p:tgtEl>
                                        <p:attrNameLst>
                                          <p:attrName>style.visibility</p:attrName>
                                        </p:attrNameLst>
                                      </p:cBhvr>
                                      <p:to>
                                        <p:strVal val="visible"/>
                                      </p:to>
                                    </p:set>
                                    <p:animEffect transition="in" filter="blinds(horizontal)">
                                      <p:cBhvr>
                                        <p:cTn id="7" dur="500"/>
                                        <p:tgtEl>
                                          <p:spTgt spid="136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a:xfrm>
            <a:off x="0" y="152400"/>
            <a:ext cx="9144000" cy="609600"/>
          </a:xfrm>
        </p:spPr>
        <p:txBody>
          <a:bodyPr/>
          <a:lstStyle/>
          <a:p>
            <a:r>
              <a:rPr lang="en-US" dirty="0"/>
              <a:t>  Accessing A Set-Associative Cache</a:t>
            </a:r>
          </a:p>
        </p:txBody>
      </p:sp>
      <p:sp>
        <p:nvSpPr>
          <p:cNvPr id="1371139" name="Rectangle 3"/>
          <p:cNvSpPr>
            <a:spLocks noGrp="1" noChangeArrowheads="1"/>
          </p:cNvSpPr>
          <p:nvPr>
            <p:ph type="body" sz="half" idx="1"/>
          </p:nvPr>
        </p:nvSpPr>
        <p:spPr>
          <a:xfrm>
            <a:off x="0" y="914400"/>
            <a:ext cx="9144000" cy="2514600"/>
          </a:xfrm>
        </p:spPr>
        <p:txBody>
          <a:bodyPr/>
          <a:lstStyle/>
          <a:p>
            <a:pPr algn="ctr">
              <a:buFontTx/>
              <a:buNone/>
            </a:pPr>
            <a:endParaRPr lang="en-US" sz="100"/>
          </a:p>
          <a:p>
            <a:r>
              <a:rPr lang="en-US" sz="2000">
                <a:solidFill>
                  <a:srgbClr val="0000CC"/>
                </a:solidFill>
              </a:rPr>
              <a:t>2-way Set-Associative cache contains 2 sets, 2 one-word blocks each. Find the # Misses for each cache given this sequence of memory block accesses: 0, 8, 0, 6, 8 </a:t>
            </a:r>
          </a:p>
          <a:p>
            <a:endParaRPr lang="en-US" sz="2000">
              <a:solidFill>
                <a:srgbClr val="0000CC"/>
              </a:solidFill>
            </a:endParaRPr>
          </a:p>
          <a:p>
            <a:pPr>
              <a:buFontTx/>
              <a:buNone/>
            </a:pPr>
            <a:r>
              <a:rPr lang="en-US" sz="2000">
                <a:solidFill>
                  <a:srgbClr val="0000CC"/>
                </a:solidFill>
              </a:rPr>
              <a:t>SA Memory Access 5:  Mapping: 8 mod 2 = 0</a:t>
            </a:r>
          </a:p>
        </p:txBody>
      </p:sp>
      <p:graphicFrame>
        <p:nvGraphicFramePr>
          <p:cNvPr id="1371140" name="Group 4"/>
          <p:cNvGraphicFramePr>
            <a:graphicFrameLocks noGrp="1"/>
          </p:cNvGraphicFramePr>
          <p:nvPr>
            <p:ph sz="quarter" idx="3"/>
          </p:nvPr>
        </p:nvGraphicFramePr>
        <p:xfrm>
          <a:off x="4419600" y="3429000"/>
          <a:ext cx="4572000" cy="106680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Mem[8]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Set 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71181" name="Group 45"/>
          <p:cNvGraphicFramePr>
            <a:graphicFrameLocks noGrp="1"/>
          </p:cNvGraphicFramePr>
          <p:nvPr>
            <p:ph sz="quarter" idx="2"/>
          </p:nvPr>
        </p:nvGraphicFramePr>
        <p:xfrm>
          <a:off x="990600" y="3429000"/>
          <a:ext cx="3321050" cy="2194560"/>
        </p:xfrm>
        <a:graphic>
          <a:graphicData uri="http://schemas.openxmlformats.org/drawingml/2006/table">
            <a:tbl>
              <a:tblPr/>
              <a:tblGrid>
                <a:gridCol w="1660525">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Mem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DM Hit/Miss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rgbClr val="0000CC"/>
                          </a:solidFill>
                          <a:effectLst/>
                          <a:latin typeface="Arial" charset="0"/>
                          <a:ea typeface="ＭＳ Ｐゴシック"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71180" name="Text Box 44"/>
          <p:cNvSpPr txBox="1">
            <a:spLocks noChangeArrowheads="1"/>
          </p:cNvSpPr>
          <p:nvPr/>
        </p:nvSpPr>
        <p:spPr bwMode="auto">
          <a:xfrm>
            <a:off x="2743200" y="6248400"/>
            <a:ext cx="601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400" b="0">
                <a:solidFill>
                  <a:srgbClr val="CC0000"/>
                </a:solidFill>
                <a:latin typeface="Times New Roman" charset="0"/>
              </a:rPr>
              <a:t>Set 0, Block 0 is LRU: overwrite with  Mem[8]</a:t>
            </a:r>
          </a:p>
        </p:txBody>
      </p:sp>
    </p:spTree>
    <p:extLst>
      <p:ext uri="{BB962C8B-B14F-4D97-AF65-F5344CB8AC3E}">
        <p14:creationId xmlns:p14="http://schemas.microsoft.com/office/powerpoint/2010/main" val="3095891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55581EE-4BE5-FA4D-A5B7-2524F9FD4D53}" type="slidenum">
              <a:rPr lang="en-US" sz="1000"/>
              <a:pPr/>
              <a:t>83</a:t>
            </a:fld>
            <a:endParaRPr lang="en-US" sz="1000"/>
          </a:p>
        </p:txBody>
      </p:sp>
      <p:sp>
        <p:nvSpPr>
          <p:cNvPr id="119810" name="Rectangle 2"/>
          <p:cNvSpPr>
            <a:spLocks noGrp="1" noChangeArrowheads="1"/>
          </p:cNvSpPr>
          <p:nvPr>
            <p:ph type="title"/>
          </p:nvPr>
        </p:nvSpPr>
        <p:spPr/>
        <p:txBody>
          <a:bodyPr/>
          <a:lstStyle/>
          <a:p>
            <a:pPr eaLnBrk="1" hangingPunct="1"/>
            <a:r>
              <a:rPr lang="en-US">
                <a:latin typeface="Times New Roman" charset="0"/>
                <a:cs typeface="Times New Roman" charset="0"/>
              </a:rPr>
              <a:t>Đọc/ ghi thông tin trong cache</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Thao tác đọc:</a:t>
            </a:r>
          </a:p>
          <a:p>
            <a:pPr lvl="1" eaLnBrk="1" hangingPunct="1"/>
            <a:r>
              <a:rPr lang="en-US">
                <a:latin typeface="Times New Roman" charset="0"/>
                <a:cs typeface="Times New Roman" charset="0"/>
              </a:rPr>
              <a:t>Trường hợp tìm thấy (hit case): mục dữ liệu yêu cầu tìm thấy trong cache</a:t>
            </a:r>
          </a:p>
          <a:p>
            <a:pPr lvl="2" eaLnBrk="1" hangingPunct="1"/>
            <a:r>
              <a:rPr lang="en-US">
                <a:latin typeface="Times New Roman" charset="0"/>
                <a:cs typeface="Times New Roman" charset="0"/>
              </a:rPr>
              <a:t>Mục dữ liệu được đọc từ cache vào CPU</a:t>
            </a:r>
          </a:p>
          <a:p>
            <a:pPr lvl="2" eaLnBrk="1" hangingPunct="1"/>
            <a:r>
              <a:rPr lang="en-US">
                <a:latin typeface="Times New Roman" charset="0"/>
                <a:cs typeface="Times New Roman" charset="0"/>
              </a:rPr>
              <a:t>Bộ nhớ chính không tham gia</a:t>
            </a:r>
          </a:p>
          <a:p>
            <a:pPr lvl="1" eaLnBrk="1" hangingPunct="1"/>
            <a:r>
              <a:rPr lang="en-US">
                <a:latin typeface="Times New Roman" charset="0"/>
                <a:cs typeface="Times New Roman" charset="0"/>
              </a:rPr>
              <a:t>Trường hợp không tìm thấy (miss case):</a:t>
            </a:r>
          </a:p>
          <a:p>
            <a:pPr lvl="2" eaLnBrk="1" hangingPunct="1"/>
            <a:r>
              <a:rPr lang="en-US">
                <a:latin typeface="Times New Roman" charset="0"/>
                <a:cs typeface="Times New Roman" charset="0"/>
              </a:rPr>
              <a:t>Mục dữ liệu được đọc từ bộ nhớ vào cache</a:t>
            </a:r>
          </a:p>
          <a:p>
            <a:pPr lvl="2" eaLnBrk="1" hangingPunct="1"/>
            <a:r>
              <a:rPr lang="en-US">
                <a:latin typeface="Times New Roman" charset="0"/>
                <a:cs typeface="Times New Roman" charset="0"/>
              </a:rPr>
              <a:t>Sau đó dữ liệu được chuyển từ cache vào CPU</a:t>
            </a:r>
          </a:p>
          <a:p>
            <a:pPr lvl="2" eaLnBrk="1" hangingPunct="1">
              <a:buFont typeface="Symbol" charset="0"/>
              <a:buChar char="Þ"/>
            </a:pPr>
            <a:r>
              <a:rPr lang="en-US">
                <a:latin typeface="Times New Roman" charset="0"/>
                <a:cs typeface="Times New Roman" charset="0"/>
              </a:rPr>
              <a:t>Miss penalty: thời gian truy cập mục dữ liệu bằng tổng thời gian truy cập cache và bộ nhớ chính</a:t>
            </a:r>
          </a:p>
          <a:p>
            <a:pPr lvl="2" eaLnBrk="1" hangingPunct="1">
              <a:buFont typeface="Symbol" charset="0"/>
              <a:buChar char="Þ"/>
            </a:pPr>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extLst>
      <p:ext uri="{BB962C8B-B14F-4D97-AF65-F5344CB8AC3E}">
        <p14:creationId xmlns:p14="http://schemas.microsoft.com/office/powerpoint/2010/main" val="150494400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024C977-E572-F04F-ADDD-0CD624DB63D4}" type="slidenum">
              <a:rPr lang="en-US" sz="1000"/>
              <a:pPr/>
              <a:t>84</a:t>
            </a:fld>
            <a:endParaRPr lang="en-US" sz="1000"/>
          </a:p>
        </p:txBody>
      </p:sp>
      <p:sp>
        <p:nvSpPr>
          <p:cNvPr id="121858" name="Rectangle 2"/>
          <p:cNvSpPr>
            <a:spLocks noGrp="1" noChangeArrowheads="1"/>
          </p:cNvSpPr>
          <p:nvPr>
            <p:ph type="title"/>
          </p:nvPr>
        </p:nvSpPr>
        <p:spPr/>
        <p:txBody>
          <a:bodyPr/>
          <a:lstStyle/>
          <a:p>
            <a:pPr eaLnBrk="1" hangingPunct="1"/>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thông</a:t>
            </a:r>
            <a:r>
              <a:rPr lang="en-US" dirty="0">
                <a:latin typeface="Times New Roman" charset="0"/>
                <a:cs typeface="Times New Roman" charset="0"/>
              </a:rPr>
              <a:t> tin </a:t>
            </a:r>
            <a:r>
              <a:rPr lang="en-US" dirty="0" err="1">
                <a:latin typeface="Times New Roman" charset="0"/>
                <a:cs typeface="Times New Roman" charset="0"/>
              </a:rPr>
              <a:t>trong</a:t>
            </a:r>
            <a:r>
              <a:rPr lang="en-US" dirty="0">
                <a:latin typeface="Times New Roman" charset="0"/>
                <a:cs typeface="Times New Roman" charset="0"/>
              </a:rPr>
              <a:t> cache</a:t>
            </a:r>
          </a:p>
        </p:txBody>
      </p:sp>
      <p:sp>
        <p:nvSpPr>
          <p:cNvPr id="21507" name="Rectangle 3"/>
          <p:cNvSpPr>
            <a:spLocks noGrp="1" noChangeArrowheads="1"/>
          </p:cNvSpPr>
          <p:nvPr>
            <p:ph type="body" idx="1"/>
          </p:nvPr>
        </p:nvSpPr>
        <p:spPr>
          <a:xfrm>
            <a:off x="611188" y="1428750"/>
            <a:ext cx="8389937" cy="4929188"/>
          </a:xfrm>
        </p:spPr>
        <p:txBody>
          <a:bodyPr/>
          <a:lstStyle/>
          <a:p>
            <a:pPr marL="514350" indent="-457200" eaLnBrk="1" hangingPunct="1"/>
            <a:r>
              <a:rPr lang="en-US" dirty="0" err="1">
                <a:latin typeface="Times New Roman" charset="0"/>
                <a:cs typeface="Times New Roman" charset="0"/>
              </a:rPr>
              <a:t>Trường</a:t>
            </a:r>
            <a:r>
              <a:rPr lang="en-US" dirty="0">
                <a:latin typeface="Times New Roman" charset="0"/>
                <a:cs typeface="Times New Roman" charset="0"/>
              </a:rPr>
              <a:t> </a:t>
            </a:r>
            <a:r>
              <a:rPr lang="en-US" dirty="0" err="1">
                <a:latin typeface="Times New Roman" charset="0"/>
                <a:cs typeface="Times New Roman" charset="0"/>
              </a:rPr>
              <a:t>hợp</a:t>
            </a:r>
            <a:r>
              <a:rPr lang="en-US" dirty="0">
                <a:latin typeface="Times New Roman" charset="0"/>
                <a:cs typeface="Times New Roman" charset="0"/>
              </a:rPr>
              <a:t> hit (</a:t>
            </a:r>
            <a:r>
              <a:rPr lang="en-US" dirty="0" err="1">
                <a:latin typeface="Times New Roman" charset="0"/>
                <a:cs typeface="Times New Roman" charset="0"/>
              </a:rPr>
              <a:t>bản</a:t>
            </a:r>
            <a:r>
              <a:rPr lang="en-US" dirty="0">
                <a:latin typeface="Times New Roman" charset="0"/>
                <a:cs typeface="Times New Roman" charset="0"/>
              </a:rPr>
              <a:t> tin </a:t>
            </a:r>
            <a:r>
              <a:rPr lang="en-US" dirty="0" err="1">
                <a:latin typeface="Times New Roman" charset="0"/>
                <a:cs typeface="Times New Roman" charset="0"/>
              </a:rPr>
              <a:t>thuộc</a:t>
            </a:r>
            <a:r>
              <a:rPr lang="en-US" dirty="0">
                <a:latin typeface="Times New Roman" charset="0"/>
                <a:cs typeface="Times New Roman" charset="0"/>
              </a:rPr>
              <a:t> 1 </a:t>
            </a:r>
            <a:r>
              <a:rPr lang="en-US" dirty="0" err="1">
                <a:latin typeface="Times New Roman" charset="0"/>
                <a:cs typeface="Times New Roman" charset="0"/>
              </a:rPr>
              <a:t>khối</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cache)</a:t>
            </a:r>
          </a:p>
          <a:p>
            <a:pPr lvl="1" eaLnBrk="1" hangingPunct="1"/>
            <a:r>
              <a:rPr lang="en-US" dirty="0">
                <a:latin typeface="Times New Roman" charset="0"/>
                <a:cs typeface="Times New Roman" charset="0"/>
              </a:rPr>
              <a:t>Write through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thẳng</a:t>
            </a:r>
            <a:r>
              <a:rPr lang="en-US" dirty="0">
                <a:latin typeface="Times New Roman" charset="0"/>
                <a:cs typeface="Times New Roman" charset="0"/>
              </a:rPr>
              <a:t>): </a:t>
            </a:r>
            <a:r>
              <a:rPr lang="en-US" dirty="0" err="1">
                <a:latin typeface="Times New Roman" charset="0"/>
                <a:cs typeface="Times New Roman" charset="0"/>
              </a:rPr>
              <a:t>mục</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được</a:t>
            </a:r>
            <a:r>
              <a:rPr lang="en-US" dirty="0">
                <a:latin typeface="Times New Roman" charset="0"/>
                <a:cs typeface="Times New Roman" charset="0"/>
              </a:rPr>
              <a:t>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cache </a:t>
            </a:r>
            <a:r>
              <a:rPr lang="en-US" dirty="0" err="1">
                <a:latin typeface="Times New Roman" charset="0"/>
                <a:cs typeface="Times New Roman" charset="0"/>
              </a:rPr>
              <a:t>và</a:t>
            </a:r>
            <a:r>
              <a:rPr lang="en-US" dirty="0">
                <a:latin typeface="Times New Roman" charset="0"/>
                <a:cs typeface="Times New Roman" charset="0"/>
              </a:rPr>
              <a:t>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a:t>
            </a:r>
            <a:r>
              <a:rPr lang="en-US" dirty="0" err="1">
                <a:latin typeface="Times New Roman" charset="0"/>
                <a:cs typeface="Times New Roman" charset="0"/>
              </a:rPr>
              <a:t>bộ</a:t>
            </a:r>
            <a:r>
              <a:rPr lang="en-US" dirty="0">
                <a:latin typeface="Times New Roman" charset="0"/>
                <a:cs typeface="Times New Roman" charset="0"/>
              </a:rPr>
              <a:t> </a:t>
            </a:r>
            <a:r>
              <a:rPr lang="en-US" dirty="0" err="1">
                <a:latin typeface="Times New Roman" charset="0"/>
                <a:cs typeface="Times New Roman" charset="0"/>
              </a:rPr>
              <a:t>nhớ</a:t>
            </a:r>
            <a:r>
              <a:rPr lang="en-US" dirty="0">
                <a:latin typeface="Times New Roman" charset="0"/>
                <a:cs typeface="Times New Roman" charset="0"/>
              </a:rPr>
              <a:t> </a:t>
            </a:r>
            <a:r>
              <a:rPr lang="en-US" dirty="0" err="1">
                <a:latin typeface="Times New Roman" charset="0"/>
                <a:cs typeface="Times New Roman" charset="0"/>
              </a:rPr>
              <a:t>đồng</a:t>
            </a:r>
            <a:r>
              <a:rPr lang="en-US" dirty="0">
                <a:latin typeface="Times New Roman" charset="0"/>
                <a:cs typeface="Times New Roman" charset="0"/>
              </a:rPr>
              <a:t> </a:t>
            </a:r>
            <a:r>
              <a:rPr lang="en-US" dirty="0" err="1">
                <a:latin typeface="Times New Roman" charset="0"/>
                <a:cs typeface="Times New Roman" charset="0"/>
              </a:rPr>
              <a:t>thời</a:t>
            </a:r>
            <a:endParaRPr lang="en-US" dirty="0">
              <a:latin typeface="Times New Roman" charset="0"/>
              <a:cs typeface="Times New Roman" charset="0"/>
            </a:endParaRPr>
          </a:p>
          <a:p>
            <a:pPr lvl="1" eaLnBrk="1" hangingPunct="1"/>
            <a:r>
              <a:rPr lang="en-US" dirty="0">
                <a:latin typeface="Times New Roman" charset="0"/>
                <a:cs typeface="Times New Roman" charset="0"/>
              </a:rPr>
              <a:t>Write back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trễ</a:t>
            </a:r>
            <a:r>
              <a:rPr lang="en-US" dirty="0">
                <a:latin typeface="Times New Roman" charset="0"/>
                <a:cs typeface="Times New Roman" charset="0"/>
              </a:rPr>
              <a:t>): </a:t>
            </a:r>
            <a:r>
              <a:rPr lang="en-US" dirty="0" err="1">
                <a:latin typeface="Times New Roman" charset="0"/>
                <a:cs typeface="Times New Roman" charset="0"/>
              </a:rPr>
              <a:t>mục</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trước</a:t>
            </a:r>
            <a:r>
              <a:rPr lang="en-US" dirty="0">
                <a:latin typeface="Times New Roman" charset="0"/>
                <a:cs typeface="Times New Roman" charset="0"/>
              </a:rPr>
              <a:t> </a:t>
            </a:r>
            <a:r>
              <a:rPr lang="en-US" dirty="0" err="1">
                <a:latin typeface="Times New Roman" charset="0"/>
                <a:cs typeface="Times New Roman" charset="0"/>
              </a:rPr>
              <a:t>tiên</a:t>
            </a:r>
            <a:r>
              <a:rPr lang="en-US" dirty="0">
                <a:latin typeface="Times New Roman" charset="0"/>
                <a:cs typeface="Times New Roman" charset="0"/>
              </a:rPr>
              <a:t> </a:t>
            </a:r>
            <a:r>
              <a:rPr lang="en-US" dirty="0" err="1">
                <a:latin typeface="Times New Roman" charset="0"/>
                <a:cs typeface="Times New Roman" charset="0"/>
              </a:rPr>
              <a:t>được</a:t>
            </a:r>
            <a:r>
              <a:rPr lang="en-US" dirty="0">
                <a:latin typeface="Times New Roman" charset="0"/>
                <a:cs typeface="Times New Roman" charset="0"/>
              </a:rPr>
              <a:t>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cache </a:t>
            </a:r>
            <a:r>
              <a:rPr lang="en-US" dirty="0" err="1">
                <a:latin typeface="Times New Roman" charset="0"/>
                <a:cs typeface="Times New Roman" charset="0"/>
              </a:rPr>
              <a:t>và</a:t>
            </a:r>
            <a:r>
              <a:rPr lang="en-US" dirty="0">
                <a:latin typeface="Times New Roman" charset="0"/>
                <a:cs typeface="Times New Roman" charset="0"/>
              </a:rPr>
              <a:t> </a:t>
            </a:r>
            <a:r>
              <a:rPr lang="en-US" dirty="0" err="1">
                <a:latin typeface="Times New Roman" charset="0"/>
                <a:cs typeface="Times New Roman" charset="0"/>
              </a:rPr>
              <a:t>cả</a:t>
            </a:r>
            <a:r>
              <a:rPr lang="en-US" dirty="0">
                <a:latin typeface="Times New Roman" charset="0"/>
                <a:cs typeface="Times New Roman" charset="0"/>
              </a:rPr>
              <a:t> </a:t>
            </a:r>
            <a:r>
              <a:rPr lang="en-US" dirty="0" err="1">
                <a:latin typeface="Times New Roman" charset="0"/>
                <a:cs typeface="Times New Roman" charset="0"/>
              </a:rPr>
              <a:t>dòng</a:t>
            </a:r>
            <a:r>
              <a:rPr lang="en-US" dirty="0">
                <a:latin typeface="Times New Roman" charset="0"/>
                <a:cs typeface="Times New Roman" charset="0"/>
              </a:rPr>
              <a:t> (block) </a:t>
            </a:r>
            <a:r>
              <a:rPr lang="en-US" dirty="0" err="1">
                <a:latin typeface="Times New Roman" charset="0"/>
                <a:cs typeface="Times New Roman" charset="0"/>
              </a:rPr>
              <a:t>chứa</a:t>
            </a:r>
            <a:r>
              <a:rPr lang="en-US" dirty="0">
                <a:latin typeface="Times New Roman" charset="0"/>
                <a:cs typeface="Times New Roman" charset="0"/>
              </a:rPr>
              <a:t> </a:t>
            </a:r>
            <a:r>
              <a:rPr lang="en-US" dirty="0" err="1">
                <a:latin typeface="Times New Roman" charset="0"/>
                <a:cs typeface="Times New Roman" charset="0"/>
              </a:rPr>
              <a:t>nó</a:t>
            </a:r>
            <a:r>
              <a:rPr lang="en-US" dirty="0">
                <a:latin typeface="Times New Roman" charset="0"/>
                <a:cs typeface="Times New Roman" charset="0"/>
              </a:rPr>
              <a:t> </a:t>
            </a:r>
            <a:r>
              <a:rPr lang="en-US" dirty="0" err="1">
                <a:latin typeface="Times New Roman" charset="0"/>
                <a:cs typeface="Times New Roman" charset="0"/>
              </a:rPr>
              <a:t>ở</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cache </a:t>
            </a:r>
            <a:r>
              <a:rPr lang="en-US" dirty="0" err="1">
                <a:latin typeface="Times New Roman" charset="0"/>
                <a:cs typeface="Times New Roman" charset="0"/>
              </a:rPr>
              <a:t>sẽ</a:t>
            </a:r>
            <a:r>
              <a:rPr lang="en-US" dirty="0">
                <a:latin typeface="Times New Roman" charset="0"/>
                <a:cs typeface="Times New Roman" charset="0"/>
              </a:rPr>
              <a:t> </a:t>
            </a:r>
            <a:r>
              <a:rPr lang="en-US" dirty="0" err="1">
                <a:latin typeface="Times New Roman" charset="0"/>
                <a:cs typeface="Times New Roman" charset="0"/>
              </a:rPr>
              <a:t>được</a:t>
            </a:r>
            <a:r>
              <a:rPr lang="en-US" dirty="0">
                <a:latin typeface="Times New Roman" charset="0"/>
                <a:cs typeface="Times New Roman" charset="0"/>
              </a:rPr>
              <a:t>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lại</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a:t>
            </a:r>
            <a:r>
              <a:rPr lang="en-US" dirty="0" err="1">
                <a:latin typeface="Times New Roman" charset="0"/>
                <a:cs typeface="Times New Roman" charset="0"/>
              </a:rPr>
              <a:t>bộ</a:t>
            </a:r>
            <a:r>
              <a:rPr lang="en-US" dirty="0">
                <a:latin typeface="Times New Roman" charset="0"/>
                <a:cs typeface="Times New Roman" charset="0"/>
              </a:rPr>
              <a:t> </a:t>
            </a:r>
            <a:r>
              <a:rPr lang="en-US" dirty="0" err="1">
                <a:latin typeface="Times New Roman" charset="0"/>
                <a:cs typeface="Times New Roman" charset="0"/>
              </a:rPr>
              <a:t>nhớ</a:t>
            </a:r>
            <a:r>
              <a:rPr lang="en-US" dirty="0">
                <a:latin typeface="Times New Roman" charset="0"/>
                <a:cs typeface="Times New Roman" charset="0"/>
              </a:rPr>
              <a:t> </a:t>
            </a:r>
            <a:r>
              <a:rPr lang="en-US" dirty="0" err="1">
                <a:latin typeface="Times New Roman" charset="0"/>
                <a:cs typeface="Times New Roman" charset="0"/>
              </a:rPr>
              <a:t>sau</a:t>
            </a:r>
            <a:r>
              <a:rPr lang="en-US" dirty="0">
                <a:latin typeface="Times New Roman" charset="0"/>
                <a:cs typeface="Times New Roman" charset="0"/>
              </a:rPr>
              <a:t> </a:t>
            </a:r>
            <a:r>
              <a:rPr lang="en-US" dirty="0" err="1">
                <a:latin typeface="Times New Roman" charset="0"/>
                <a:cs typeface="Times New Roman" charset="0"/>
              </a:rPr>
              <a:t>đó</a:t>
            </a:r>
            <a:r>
              <a:rPr lang="en-US" dirty="0">
                <a:latin typeface="Times New Roman" charset="0"/>
                <a:cs typeface="Times New Roman" charset="0"/>
              </a:rPr>
              <a:t>, </a:t>
            </a:r>
            <a:r>
              <a:rPr lang="en-US" dirty="0" err="1">
                <a:latin typeface="Times New Roman" charset="0"/>
                <a:cs typeface="Times New Roman" charset="0"/>
              </a:rPr>
              <a:t>khi</a:t>
            </a:r>
            <a:r>
              <a:rPr lang="en-US" dirty="0">
                <a:latin typeface="Times New Roman" charset="0"/>
                <a:cs typeface="Times New Roman" charset="0"/>
              </a:rPr>
              <a:t> </a:t>
            </a:r>
            <a:r>
              <a:rPr lang="en-US" dirty="0" err="1">
                <a:latin typeface="Times New Roman" charset="0"/>
                <a:cs typeface="Times New Roman" charset="0"/>
              </a:rPr>
              <a:t>mà</a:t>
            </a:r>
            <a:r>
              <a:rPr lang="en-US" dirty="0">
                <a:latin typeface="Times New Roman" charset="0"/>
                <a:cs typeface="Times New Roman" charset="0"/>
              </a:rPr>
              <a:t> </a:t>
            </a:r>
            <a:r>
              <a:rPr lang="en-US" dirty="0" err="1">
                <a:latin typeface="Times New Roman" charset="0"/>
                <a:cs typeface="Times New Roman" charset="0"/>
              </a:rPr>
              <a:t>dòng</a:t>
            </a:r>
            <a:r>
              <a:rPr lang="en-US" dirty="0">
                <a:latin typeface="Times New Roman" charset="0"/>
                <a:cs typeface="Times New Roman" charset="0"/>
              </a:rPr>
              <a:t>  </a:t>
            </a:r>
            <a:r>
              <a:rPr lang="en-US" dirty="0" err="1">
                <a:latin typeface="Times New Roman" charset="0"/>
                <a:cs typeface="Times New Roman" charset="0"/>
              </a:rPr>
              <a:t>đó</a:t>
            </a:r>
            <a:r>
              <a:rPr lang="en-US" dirty="0">
                <a:latin typeface="Times New Roman" charset="0"/>
                <a:cs typeface="Times New Roman" charset="0"/>
              </a:rPr>
              <a:t> </a:t>
            </a:r>
            <a:r>
              <a:rPr lang="en-US" dirty="0" err="1">
                <a:latin typeface="Times New Roman" charset="0"/>
                <a:cs typeface="Times New Roman" charset="0"/>
              </a:rPr>
              <a:t>bị</a:t>
            </a:r>
            <a:r>
              <a:rPr lang="en-US" dirty="0">
                <a:latin typeface="Times New Roman" charset="0"/>
                <a:cs typeface="Times New Roman" charset="0"/>
              </a:rPr>
              <a:t> </a:t>
            </a:r>
            <a:r>
              <a:rPr lang="en-US" dirty="0" err="1">
                <a:latin typeface="Times New Roman" charset="0"/>
                <a:cs typeface="Times New Roman" charset="0"/>
              </a:rPr>
              <a:t>thay</a:t>
            </a:r>
            <a:r>
              <a:rPr lang="en-US" dirty="0">
                <a:latin typeface="Times New Roman" charset="0"/>
                <a:cs typeface="Times New Roman" charset="0"/>
              </a:rPr>
              <a:t> </a:t>
            </a:r>
            <a:r>
              <a:rPr lang="en-US" dirty="0" err="1">
                <a:latin typeface="Times New Roman" charset="0"/>
                <a:cs typeface="Times New Roman" charset="0"/>
              </a:rPr>
              <a:t>thế</a:t>
            </a:r>
            <a:endParaRPr lang="en-US" dirty="0">
              <a:latin typeface="Times New Roman" charset="0"/>
              <a:cs typeface="Times New Roman" charset="0"/>
            </a:endParaRPr>
          </a:p>
          <a:p>
            <a:pPr eaLnBrk="1" hangingPunct="1"/>
            <a:r>
              <a:rPr lang="en-US" dirty="0" err="1">
                <a:latin typeface="Times New Roman" charset="0"/>
                <a:cs typeface="Times New Roman" charset="0"/>
              </a:rPr>
              <a:t>Trường</a:t>
            </a:r>
            <a:r>
              <a:rPr lang="en-US" dirty="0">
                <a:latin typeface="Times New Roman" charset="0"/>
                <a:cs typeface="Times New Roman" charset="0"/>
              </a:rPr>
              <a:t> </a:t>
            </a:r>
            <a:r>
              <a:rPr lang="en-US" dirty="0" err="1">
                <a:latin typeface="Times New Roman" charset="0"/>
                <a:cs typeface="Times New Roman" charset="0"/>
              </a:rPr>
              <a:t>hợp</a:t>
            </a:r>
            <a:r>
              <a:rPr lang="en-US" dirty="0">
                <a:latin typeface="Times New Roman" charset="0"/>
                <a:cs typeface="Times New Roman" charset="0"/>
              </a:rPr>
              <a:t> miss (</a:t>
            </a:r>
            <a:r>
              <a:rPr lang="en-US" dirty="0" err="1">
                <a:latin typeface="Times New Roman" charset="0"/>
                <a:cs typeface="Times New Roman" charset="0"/>
              </a:rPr>
              <a:t>bản</a:t>
            </a:r>
            <a:r>
              <a:rPr lang="en-US" dirty="0">
                <a:latin typeface="Times New Roman" charset="0"/>
                <a:cs typeface="Times New Roman" charset="0"/>
              </a:rPr>
              <a:t> tin </a:t>
            </a:r>
            <a:r>
              <a:rPr lang="en-US" dirty="0" err="1">
                <a:latin typeface="Times New Roman" charset="0"/>
                <a:cs typeface="Times New Roman" charset="0"/>
              </a:rPr>
              <a:t>ko</a:t>
            </a:r>
            <a:r>
              <a:rPr lang="en-US" dirty="0">
                <a:latin typeface="Times New Roman" charset="0"/>
                <a:cs typeface="Times New Roman" charset="0"/>
              </a:rPr>
              <a:t>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trong</a:t>
            </a:r>
            <a:r>
              <a:rPr lang="en-US" dirty="0">
                <a:latin typeface="Times New Roman" charset="0"/>
                <a:cs typeface="Times New Roman" charset="0"/>
              </a:rPr>
              <a:t> cache)</a:t>
            </a:r>
          </a:p>
          <a:p>
            <a:pPr lvl="1" eaLnBrk="1" hangingPunct="1"/>
            <a:r>
              <a:rPr lang="en-US" dirty="0">
                <a:latin typeface="Times New Roman" charset="0"/>
                <a:cs typeface="Times New Roman" charset="0"/>
              </a:rPr>
              <a:t>Write allocate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đọc</a:t>
            </a:r>
            <a:r>
              <a:rPr lang="en-US" dirty="0">
                <a:latin typeface="Times New Roman" charset="0"/>
                <a:cs typeface="Times New Roman" charset="0"/>
              </a:rPr>
              <a:t> </a:t>
            </a:r>
            <a:r>
              <a:rPr lang="en-US" dirty="0" err="1">
                <a:latin typeface="Times New Roman" charset="0"/>
                <a:cs typeface="Times New Roman" charset="0"/>
              </a:rPr>
              <a:t>lại</a:t>
            </a:r>
            <a:r>
              <a:rPr lang="en-US" dirty="0">
                <a:latin typeface="Times New Roman" charset="0"/>
                <a:cs typeface="Times New Roman" charset="0"/>
              </a:rPr>
              <a:t>): </a:t>
            </a:r>
            <a:r>
              <a:rPr lang="en-US" dirty="0" err="1">
                <a:latin typeface="Times New Roman" charset="0"/>
                <a:cs typeface="Times New Roman" charset="0"/>
              </a:rPr>
              <a:t>mục</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trước</a:t>
            </a:r>
            <a:r>
              <a:rPr lang="en-US" dirty="0">
                <a:latin typeface="Times New Roman" charset="0"/>
                <a:cs typeface="Times New Roman" charset="0"/>
              </a:rPr>
              <a:t> </a:t>
            </a:r>
            <a:r>
              <a:rPr lang="en-US" dirty="0" err="1">
                <a:latin typeface="Times New Roman" charset="0"/>
                <a:cs typeface="Times New Roman" charset="0"/>
              </a:rPr>
              <a:t>hết</a:t>
            </a:r>
            <a:r>
              <a:rPr lang="en-US" dirty="0">
                <a:latin typeface="Times New Roman" charset="0"/>
                <a:cs typeface="Times New Roman" charset="0"/>
              </a:rPr>
              <a:t> </a:t>
            </a:r>
            <a:r>
              <a:rPr lang="en-US" dirty="0" err="1">
                <a:latin typeface="Times New Roman" charset="0"/>
                <a:cs typeface="Times New Roman" charset="0"/>
              </a:rPr>
              <a:t>được</a:t>
            </a:r>
            <a:r>
              <a:rPr lang="en-US" dirty="0">
                <a:latin typeface="Times New Roman" charset="0"/>
                <a:cs typeface="Times New Roman" charset="0"/>
              </a:rPr>
              <a:t>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a:t>
            </a:r>
            <a:r>
              <a:rPr lang="en-US" dirty="0" err="1">
                <a:latin typeface="Times New Roman" charset="0"/>
                <a:cs typeface="Times New Roman" charset="0"/>
              </a:rPr>
              <a:t>bộ</a:t>
            </a:r>
            <a:r>
              <a:rPr lang="en-US" dirty="0">
                <a:latin typeface="Times New Roman" charset="0"/>
                <a:cs typeface="Times New Roman" charset="0"/>
              </a:rPr>
              <a:t> </a:t>
            </a:r>
            <a:r>
              <a:rPr lang="en-US" dirty="0" err="1">
                <a:latin typeface="Times New Roman" charset="0"/>
                <a:cs typeface="Times New Roman" charset="0"/>
              </a:rPr>
              <a:t>nhớ</a:t>
            </a:r>
            <a:r>
              <a:rPr lang="en-US" dirty="0">
                <a:latin typeface="Times New Roman" charset="0"/>
                <a:cs typeface="Times New Roman" charset="0"/>
              </a:rPr>
              <a:t> </a:t>
            </a:r>
            <a:r>
              <a:rPr lang="en-US" dirty="0" err="1">
                <a:latin typeface="Times New Roman" charset="0"/>
                <a:cs typeface="Times New Roman" charset="0"/>
              </a:rPr>
              <a:t>sau</a:t>
            </a:r>
            <a:r>
              <a:rPr lang="en-US" dirty="0">
                <a:latin typeface="Times New Roman" charset="0"/>
                <a:cs typeface="Times New Roman" charset="0"/>
              </a:rPr>
              <a:t> </a:t>
            </a:r>
            <a:r>
              <a:rPr lang="en-US" dirty="0" err="1">
                <a:latin typeface="Times New Roman" charset="0"/>
                <a:cs typeface="Times New Roman" charset="0"/>
              </a:rPr>
              <a:t>đó</a:t>
            </a:r>
            <a:r>
              <a:rPr lang="en-US" dirty="0">
                <a:latin typeface="Times New Roman" charset="0"/>
                <a:cs typeface="Times New Roman" charset="0"/>
              </a:rPr>
              <a:t> </a:t>
            </a:r>
            <a:r>
              <a:rPr lang="en-US" dirty="0" err="1">
                <a:latin typeface="Times New Roman" charset="0"/>
                <a:cs typeface="Times New Roman" charset="0"/>
              </a:rPr>
              <a:t>cả</a:t>
            </a:r>
            <a:r>
              <a:rPr lang="en-US" dirty="0">
                <a:latin typeface="Times New Roman" charset="0"/>
                <a:cs typeface="Times New Roman" charset="0"/>
              </a:rPr>
              <a:t> </a:t>
            </a:r>
            <a:r>
              <a:rPr lang="en-US" dirty="0" err="1">
                <a:latin typeface="Times New Roman" charset="0"/>
                <a:cs typeface="Times New Roman" charset="0"/>
              </a:rPr>
              <a:t>dòng</a:t>
            </a:r>
            <a:r>
              <a:rPr lang="en-US" dirty="0">
                <a:latin typeface="Times New Roman" charset="0"/>
                <a:cs typeface="Times New Roman" charset="0"/>
              </a:rPr>
              <a:t> </a:t>
            </a:r>
            <a:r>
              <a:rPr lang="en-US" dirty="0" err="1">
                <a:latin typeface="Times New Roman" charset="0"/>
                <a:cs typeface="Times New Roman" charset="0"/>
              </a:rPr>
              <a:t>chứa</a:t>
            </a:r>
            <a:r>
              <a:rPr lang="en-US" dirty="0">
                <a:latin typeface="Times New Roman" charset="0"/>
                <a:cs typeface="Times New Roman" charset="0"/>
              </a:rPr>
              <a:t> </a:t>
            </a:r>
            <a:r>
              <a:rPr lang="en-US" dirty="0" err="1">
                <a:latin typeface="Times New Roman" charset="0"/>
                <a:cs typeface="Times New Roman" charset="0"/>
              </a:rPr>
              <a:t>nó</a:t>
            </a:r>
            <a:r>
              <a:rPr lang="en-US" dirty="0">
                <a:latin typeface="Times New Roman" charset="0"/>
                <a:cs typeface="Times New Roman" charset="0"/>
              </a:rPr>
              <a:t> </a:t>
            </a:r>
            <a:r>
              <a:rPr lang="en-US" dirty="0" err="1">
                <a:latin typeface="Times New Roman" charset="0"/>
                <a:cs typeface="Times New Roman" charset="0"/>
              </a:rPr>
              <a:t>sẽ</a:t>
            </a:r>
            <a:r>
              <a:rPr lang="en-US" dirty="0">
                <a:latin typeface="Times New Roman" charset="0"/>
                <a:cs typeface="Times New Roman" charset="0"/>
              </a:rPr>
              <a:t> </a:t>
            </a:r>
            <a:r>
              <a:rPr lang="en-US" dirty="0" err="1">
                <a:latin typeface="Times New Roman" charset="0"/>
                <a:cs typeface="Times New Roman" charset="0"/>
              </a:rPr>
              <a:t>được</a:t>
            </a:r>
            <a:r>
              <a:rPr lang="en-US" dirty="0">
                <a:latin typeface="Times New Roman" charset="0"/>
                <a:cs typeface="Times New Roman" charset="0"/>
              </a:rPr>
              <a:t> </a:t>
            </a:r>
            <a:r>
              <a:rPr lang="en-US" dirty="0" err="1">
                <a:latin typeface="Times New Roman" charset="0"/>
                <a:cs typeface="Times New Roman" charset="0"/>
              </a:rPr>
              <a:t>đọc</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cache</a:t>
            </a:r>
          </a:p>
          <a:p>
            <a:pPr lvl="1" eaLnBrk="1" hangingPunct="1"/>
            <a:r>
              <a:rPr lang="en-US" dirty="0">
                <a:latin typeface="Times New Roman" charset="0"/>
                <a:cs typeface="Times New Roman" charset="0"/>
              </a:rPr>
              <a:t>Write non-allocate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không</a:t>
            </a:r>
            <a:r>
              <a:rPr lang="en-US" dirty="0">
                <a:latin typeface="Times New Roman" charset="0"/>
                <a:cs typeface="Times New Roman" charset="0"/>
              </a:rPr>
              <a:t> </a:t>
            </a:r>
            <a:r>
              <a:rPr lang="en-US" dirty="0" err="1">
                <a:latin typeface="Times New Roman" charset="0"/>
                <a:cs typeface="Times New Roman" charset="0"/>
              </a:rPr>
              <a:t>đọc</a:t>
            </a:r>
            <a:r>
              <a:rPr lang="en-US" dirty="0">
                <a:latin typeface="Times New Roman" charset="0"/>
                <a:cs typeface="Times New Roman" charset="0"/>
              </a:rPr>
              <a:t> </a:t>
            </a:r>
            <a:r>
              <a:rPr lang="en-US" dirty="0" err="1">
                <a:latin typeface="Times New Roman" charset="0"/>
                <a:cs typeface="Times New Roman" charset="0"/>
              </a:rPr>
              <a:t>lại</a:t>
            </a:r>
            <a:r>
              <a:rPr lang="en-US" dirty="0">
                <a:latin typeface="Times New Roman" charset="0"/>
                <a:cs typeface="Times New Roman" charset="0"/>
              </a:rPr>
              <a:t>): </a:t>
            </a:r>
            <a:r>
              <a:rPr lang="en-US" dirty="0" err="1">
                <a:latin typeface="Times New Roman" charset="0"/>
                <a:cs typeface="Times New Roman" charset="0"/>
              </a:rPr>
              <a:t>mục</a:t>
            </a:r>
            <a:r>
              <a:rPr lang="en-US" dirty="0">
                <a:latin typeface="Times New Roman" charset="0"/>
                <a:cs typeface="Times New Roman" charset="0"/>
              </a:rPr>
              <a:t> </a:t>
            </a:r>
            <a:r>
              <a:rPr lang="en-US" dirty="0" err="1">
                <a:latin typeface="Times New Roman" charset="0"/>
                <a:cs typeface="Times New Roman" charset="0"/>
              </a:rPr>
              <a:t>dữ</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chỉ</a:t>
            </a:r>
            <a:r>
              <a:rPr lang="en-US" dirty="0">
                <a:latin typeface="Times New Roman" charset="0"/>
                <a:cs typeface="Times New Roman" charset="0"/>
              </a:rPr>
              <a:t> </a:t>
            </a:r>
            <a:r>
              <a:rPr lang="en-US" dirty="0" err="1">
                <a:latin typeface="Times New Roman" charset="0"/>
                <a:cs typeface="Times New Roman" charset="0"/>
              </a:rPr>
              <a:t>được</a:t>
            </a:r>
            <a:r>
              <a:rPr lang="en-US" dirty="0">
                <a:latin typeface="Times New Roman" charset="0"/>
                <a:cs typeface="Times New Roman" charset="0"/>
              </a:rPr>
              <a:t> </a:t>
            </a:r>
            <a:r>
              <a:rPr lang="en-US" dirty="0" err="1">
                <a:latin typeface="Times New Roman" charset="0"/>
                <a:cs typeface="Times New Roman" charset="0"/>
              </a:rPr>
              <a:t>ghi</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a:t>
            </a:r>
            <a:r>
              <a:rPr lang="en-US" dirty="0" err="1">
                <a:latin typeface="Times New Roman" charset="0"/>
                <a:cs typeface="Times New Roman" charset="0"/>
              </a:rPr>
              <a:t>bộ</a:t>
            </a:r>
            <a:r>
              <a:rPr lang="en-US" dirty="0">
                <a:latin typeface="Times New Roman" charset="0"/>
                <a:cs typeface="Times New Roman" charset="0"/>
              </a:rPr>
              <a:t> </a:t>
            </a:r>
            <a:r>
              <a:rPr lang="en-US" dirty="0" err="1">
                <a:latin typeface="Times New Roman" charset="0"/>
                <a:cs typeface="Times New Roman" charset="0"/>
              </a:rPr>
              <a:t>nhớ</a:t>
            </a:r>
            <a:endParaRPr lang="en-US" dirty="0">
              <a:latin typeface="Times New Roman" charset="0"/>
              <a:cs typeface="Times New Roman" charset="0"/>
            </a:endParaRPr>
          </a:p>
          <a:p>
            <a:pPr lvl="2"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sz="2400" dirty="0">
              <a:latin typeface="Times New Roman" charset="0"/>
              <a:cs typeface="Times New Roman" charset="0"/>
            </a:endParaRPr>
          </a:p>
        </p:txBody>
      </p:sp>
    </p:spTree>
    <p:extLst>
      <p:ext uri="{BB962C8B-B14F-4D97-AF65-F5344CB8AC3E}">
        <p14:creationId xmlns:p14="http://schemas.microsoft.com/office/powerpoint/2010/main" val="279422605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0C6E32E-0382-D246-9C26-D0EF34E316BF}" type="slidenum">
              <a:rPr lang="en-US" sz="1000"/>
              <a:pPr/>
              <a:t>85</a:t>
            </a:fld>
            <a:endParaRPr lang="en-US" sz="1000"/>
          </a:p>
        </p:txBody>
      </p:sp>
      <p:sp>
        <p:nvSpPr>
          <p:cNvPr id="123906" name="Rectangle 2"/>
          <p:cNvSpPr>
            <a:spLocks noGrp="1" noChangeArrowheads="1"/>
          </p:cNvSpPr>
          <p:nvPr>
            <p:ph type="title"/>
          </p:nvPr>
        </p:nvSpPr>
        <p:spPr>
          <a:xfrm>
            <a:off x="214313" y="71438"/>
            <a:ext cx="8929687" cy="1139825"/>
          </a:xfrm>
        </p:spPr>
        <p:txBody>
          <a:bodyPr/>
          <a:lstStyle/>
          <a:p>
            <a:pPr eaLnBrk="1" hangingPunct="1"/>
            <a:r>
              <a:rPr lang="en-US">
                <a:latin typeface="Times New Roman" charset="0"/>
                <a:cs typeface="Times New Roman" charset="0"/>
              </a:rPr>
              <a:t>  Các chính sách thay thế dòng cache</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sz="2400" dirty="0" err="1">
                <a:latin typeface="Times New Roman" charset="0"/>
                <a:cs typeface="Times New Roman" charset="0"/>
              </a:rPr>
              <a:t>Tại</a:t>
            </a:r>
            <a:r>
              <a:rPr lang="en-US" sz="2400" dirty="0">
                <a:latin typeface="Times New Roman" charset="0"/>
                <a:cs typeface="Times New Roman" charset="0"/>
              </a:rPr>
              <a:t> </a:t>
            </a:r>
            <a:r>
              <a:rPr lang="en-US" sz="2400" dirty="0" err="1">
                <a:latin typeface="Times New Roman" charset="0"/>
                <a:cs typeface="Times New Roman" charset="0"/>
              </a:rPr>
              <a:t>sao</a:t>
            </a:r>
            <a:r>
              <a:rPr lang="en-US" sz="2400" dirty="0">
                <a:latin typeface="Times New Roman" charset="0"/>
                <a:cs typeface="Times New Roman" charset="0"/>
              </a:rPr>
              <a:t> </a:t>
            </a:r>
            <a:r>
              <a:rPr lang="en-US" sz="2400" dirty="0" err="1">
                <a:latin typeface="Times New Roman" charset="0"/>
                <a:cs typeface="Times New Roman" charset="0"/>
              </a:rPr>
              <a:t>phải</a:t>
            </a:r>
            <a:r>
              <a:rPr lang="en-US" sz="2400" dirty="0">
                <a:latin typeface="Times New Roman" charset="0"/>
                <a:cs typeface="Times New Roman" charset="0"/>
              </a:rPr>
              <a:t> </a:t>
            </a:r>
            <a:r>
              <a:rPr lang="en-US" sz="2400" dirty="0" err="1">
                <a:latin typeface="Times New Roman" charset="0"/>
                <a:cs typeface="Times New Roman" charset="0"/>
              </a:rPr>
              <a:t>thay</a:t>
            </a:r>
            <a:r>
              <a:rPr lang="en-US" sz="2400" dirty="0">
                <a:latin typeface="Times New Roman" charset="0"/>
                <a:cs typeface="Times New Roman" charset="0"/>
              </a:rPr>
              <a:t> </a:t>
            </a:r>
            <a:r>
              <a:rPr lang="en-US" sz="2400" dirty="0" err="1">
                <a:latin typeface="Times New Roman" charset="0"/>
                <a:cs typeface="Times New Roman" charset="0"/>
              </a:rPr>
              <a:t>thế</a:t>
            </a:r>
            <a:r>
              <a:rPr lang="en-US" sz="2400" dirty="0">
                <a:latin typeface="Times New Roman" charset="0"/>
                <a:cs typeface="Times New Roman" charset="0"/>
              </a:rPr>
              <a:t> </a:t>
            </a:r>
            <a:r>
              <a:rPr lang="en-US" sz="2400" dirty="0" err="1">
                <a:latin typeface="Times New Roman" charset="0"/>
                <a:cs typeface="Times New Roman" charset="0"/>
              </a:rPr>
              <a:t>dòng</a:t>
            </a:r>
            <a:r>
              <a:rPr lang="en-US" sz="2400" dirty="0">
                <a:latin typeface="Times New Roman" charset="0"/>
                <a:cs typeface="Times New Roman" charset="0"/>
              </a:rPr>
              <a:t> cache?</a:t>
            </a:r>
          </a:p>
          <a:p>
            <a:pPr lvl="1" eaLnBrk="1" hangingPunct="1"/>
            <a:r>
              <a:rPr lang="en-US" sz="2000" dirty="0" err="1">
                <a:latin typeface="Times New Roman" charset="0"/>
                <a:cs typeface="Times New Roman" charset="0"/>
              </a:rPr>
              <a:t>Ánh</a:t>
            </a:r>
            <a:r>
              <a:rPr lang="en-US" sz="2000" dirty="0">
                <a:latin typeface="Times New Roman" charset="0"/>
                <a:cs typeface="Times New Roman" charset="0"/>
              </a:rPr>
              <a:t> </a:t>
            </a:r>
            <a:r>
              <a:rPr lang="en-US" sz="2000" dirty="0" err="1">
                <a:latin typeface="Times New Roman" charset="0"/>
                <a:cs typeface="Times New Roman" charset="0"/>
              </a:rPr>
              <a:t>xạ</a:t>
            </a:r>
            <a:r>
              <a:rPr lang="en-US" sz="2000" dirty="0">
                <a:latin typeface="Times New Roman" charset="0"/>
                <a:cs typeface="Times New Roman" charset="0"/>
              </a:rPr>
              <a:t> </a:t>
            </a:r>
            <a:r>
              <a:rPr lang="en-US" sz="2000" dirty="0" err="1">
                <a:latin typeface="Times New Roman" charset="0"/>
                <a:cs typeface="Times New Roman" charset="0"/>
              </a:rPr>
              <a:t>dòng</a:t>
            </a:r>
            <a:r>
              <a:rPr lang="en-US" sz="2000" dirty="0">
                <a:latin typeface="Times New Roman" charset="0"/>
                <a:cs typeface="Times New Roman" charset="0"/>
              </a:rPr>
              <a:t> (</a:t>
            </a:r>
            <a:r>
              <a:rPr lang="en-US" sz="2000" dirty="0" err="1">
                <a:latin typeface="Times New Roman" charset="0"/>
                <a:cs typeface="Times New Roman" charset="0"/>
              </a:rPr>
              <a:t>bộ</a:t>
            </a:r>
            <a:r>
              <a:rPr lang="en-US" sz="2000" dirty="0">
                <a:latin typeface="Times New Roman" charset="0"/>
                <a:cs typeface="Times New Roman" charset="0"/>
              </a:rPr>
              <a:t> </a:t>
            </a:r>
            <a:r>
              <a:rPr lang="en-US" sz="2000" dirty="0" err="1">
                <a:latin typeface="Times New Roman" charset="0"/>
                <a:cs typeface="Times New Roman" charset="0"/>
              </a:rPr>
              <a:t>nhớ</a:t>
            </a:r>
            <a:r>
              <a:rPr lang="en-US" sz="2000" dirty="0">
                <a:latin typeface="Times New Roman" charset="0"/>
                <a:cs typeface="Times New Roman" charset="0"/>
              </a:rPr>
              <a:t>) -&gt; </a:t>
            </a:r>
            <a:r>
              <a:rPr lang="en-US" sz="2000" dirty="0" err="1">
                <a:latin typeface="Times New Roman" charset="0"/>
                <a:cs typeface="Times New Roman" charset="0"/>
              </a:rPr>
              <a:t>dòng</a:t>
            </a:r>
            <a:r>
              <a:rPr lang="en-US" sz="2000" dirty="0">
                <a:latin typeface="Times New Roman" charset="0"/>
                <a:cs typeface="Times New Roman" charset="0"/>
              </a:rPr>
              <a:t> (cache) </a:t>
            </a:r>
            <a:r>
              <a:rPr lang="en-US" sz="2000" dirty="0" err="1">
                <a:latin typeface="Times New Roman" charset="0"/>
                <a:cs typeface="Times New Roman" charset="0"/>
              </a:rPr>
              <a:t>thường</a:t>
            </a:r>
            <a:r>
              <a:rPr lang="en-US" sz="2000" dirty="0">
                <a:latin typeface="Times New Roman" charset="0"/>
                <a:cs typeface="Times New Roman" charset="0"/>
              </a:rPr>
              <a:t> </a:t>
            </a:r>
            <a:r>
              <a:rPr lang="en-US" sz="2000" dirty="0" err="1">
                <a:latin typeface="Times New Roman" charset="0"/>
                <a:cs typeface="Times New Roman" charset="0"/>
              </a:rPr>
              <a:t>là</a:t>
            </a:r>
            <a:r>
              <a:rPr lang="en-US" sz="2000" dirty="0">
                <a:latin typeface="Times New Roman" charset="0"/>
                <a:cs typeface="Times New Roman" charset="0"/>
              </a:rPr>
              <a:t> </a:t>
            </a:r>
            <a:r>
              <a:rPr lang="en-US" sz="2000" dirty="0" err="1">
                <a:latin typeface="Times New Roman" charset="0"/>
                <a:cs typeface="Times New Roman" charset="0"/>
              </a:rPr>
              <a:t>ánh</a:t>
            </a:r>
            <a:r>
              <a:rPr lang="en-US" sz="2000" dirty="0">
                <a:latin typeface="Times New Roman" charset="0"/>
                <a:cs typeface="Times New Roman" charset="0"/>
              </a:rPr>
              <a:t> </a:t>
            </a:r>
            <a:r>
              <a:rPr lang="en-US" sz="2000" dirty="0" err="1">
                <a:latin typeface="Times New Roman" charset="0"/>
                <a:cs typeface="Times New Roman" charset="0"/>
              </a:rPr>
              <a:t>xạ</a:t>
            </a:r>
            <a:r>
              <a:rPr lang="en-US" sz="2000" dirty="0">
                <a:latin typeface="Times New Roman" charset="0"/>
                <a:cs typeface="Times New Roman" charset="0"/>
              </a:rPr>
              <a:t> </a:t>
            </a:r>
            <a:r>
              <a:rPr lang="en-US" sz="2000" dirty="0" err="1">
                <a:latin typeface="Times New Roman" charset="0"/>
                <a:cs typeface="Times New Roman" charset="0"/>
              </a:rPr>
              <a:t>nhiều</a:t>
            </a:r>
            <a:r>
              <a:rPr lang="en-US" sz="2000" dirty="0">
                <a:latin typeface="Times New Roman" charset="0"/>
                <a:cs typeface="Times New Roman" charset="0"/>
              </a:rPr>
              <a:t> -&gt; </a:t>
            </a:r>
            <a:r>
              <a:rPr lang="en-US" sz="2000" dirty="0" err="1">
                <a:latin typeface="Times New Roman" charset="0"/>
                <a:cs typeface="Times New Roman" charset="0"/>
              </a:rPr>
              <a:t>một</a:t>
            </a:r>
            <a:endParaRPr lang="en-US" sz="2000" dirty="0">
              <a:latin typeface="Times New Roman" charset="0"/>
              <a:cs typeface="Times New Roman" charset="0"/>
            </a:endParaRPr>
          </a:p>
          <a:p>
            <a:pPr lvl="1" eaLnBrk="1" hangingPunct="1"/>
            <a:r>
              <a:rPr lang="en-US" sz="2000" dirty="0" err="1">
                <a:latin typeface="Times New Roman" charset="0"/>
                <a:cs typeface="Times New Roman" charset="0"/>
              </a:rPr>
              <a:t>Nhiều</a:t>
            </a:r>
            <a:r>
              <a:rPr lang="en-US" sz="2000" dirty="0">
                <a:latin typeface="Times New Roman" charset="0"/>
                <a:cs typeface="Times New Roman" charset="0"/>
              </a:rPr>
              <a:t> </a:t>
            </a:r>
            <a:r>
              <a:rPr lang="en-US" sz="2000" dirty="0" err="1">
                <a:latin typeface="Times New Roman" charset="0"/>
                <a:cs typeface="Times New Roman" charset="0"/>
              </a:rPr>
              <a:t>dòng</a:t>
            </a:r>
            <a:r>
              <a:rPr lang="en-US" sz="2000" dirty="0">
                <a:latin typeface="Times New Roman" charset="0"/>
                <a:cs typeface="Times New Roman" charset="0"/>
              </a:rPr>
              <a:t> </a:t>
            </a:r>
            <a:r>
              <a:rPr lang="en-US" sz="2000" dirty="0" err="1">
                <a:latin typeface="Times New Roman" charset="0"/>
                <a:cs typeface="Times New Roman" charset="0"/>
              </a:rPr>
              <a:t>bộ</a:t>
            </a:r>
            <a:r>
              <a:rPr lang="en-US" sz="2000" dirty="0">
                <a:latin typeface="Times New Roman" charset="0"/>
                <a:cs typeface="Times New Roman" charset="0"/>
              </a:rPr>
              <a:t> </a:t>
            </a:r>
            <a:r>
              <a:rPr lang="en-US" sz="2000" dirty="0" err="1">
                <a:latin typeface="Times New Roman" charset="0"/>
                <a:cs typeface="Times New Roman" charset="0"/>
              </a:rPr>
              <a:t>nhớ</a:t>
            </a:r>
            <a:r>
              <a:rPr lang="en-US" sz="2000" dirty="0">
                <a:latin typeface="Times New Roman" charset="0"/>
                <a:cs typeface="Times New Roman" charset="0"/>
              </a:rPr>
              <a:t> chia </a:t>
            </a:r>
            <a:r>
              <a:rPr lang="en-US" sz="2000" dirty="0" err="1">
                <a:latin typeface="Times New Roman" charset="0"/>
                <a:cs typeface="Times New Roman" charset="0"/>
              </a:rPr>
              <a:t>sẻ</a:t>
            </a:r>
            <a:r>
              <a:rPr lang="en-US" sz="2000" dirty="0">
                <a:latin typeface="Times New Roman" charset="0"/>
                <a:cs typeface="Times New Roman" charset="0"/>
              </a:rPr>
              <a:t> </a:t>
            </a:r>
            <a:r>
              <a:rPr lang="en-US" sz="2000" dirty="0" err="1">
                <a:latin typeface="Times New Roman" charset="0"/>
                <a:cs typeface="Times New Roman" charset="0"/>
              </a:rPr>
              <a:t>một</a:t>
            </a:r>
            <a:r>
              <a:rPr lang="en-US" sz="2000" dirty="0">
                <a:latin typeface="Times New Roman" charset="0"/>
                <a:cs typeface="Times New Roman" charset="0"/>
              </a:rPr>
              <a:t> </a:t>
            </a:r>
            <a:r>
              <a:rPr lang="en-US" sz="2000" dirty="0" err="1">
                <a:latin typeface="Times New Roman" charset="0"/>
                <a:cs typeface="Times New Roman" charset="0"/>
              </a:rPr>
              <a:t>dòng</a:t>
            </a:r>
            <a:r>
              <a:rPr lang="en-US" sz="2000" dirty="0">
                <a:latin typeface="Times New Roman" charset="0"/>
                <a:cs typeface="Times New Roman" charset="0"/>
              </a:rPr>
              <a:t> cache -&gt; </a:t>
            </a:r>
            <a:r>
              <a:rPr lang="en-US" sz="2000" dirty="0" err="1">
                <a:latin typeface="Times New Roman" charset="0"/>
                <a:cs typeface="Times New Roman" charset="0"/>
              </a:rPr>
              <a:t>các</a:t>
            </a:r>
            <a:r>
              <a:rPr lang="en-US" sz="2000" dirty="0">
                <a:latin typeface="Times New Roman" charset="0"/>
                <a:cs typeface="Times New Roman" charset="0"/>
              </a:rPr>
              <a:t> </a:t>
            </a:r>
            <a:r>
              <a:rPr lang="en-US" sz="2000" dirty="0" err="1">
                <a:latin typeface="Times New Roman" charset="0"/>
                <a:cs typeface="Times New Roman" charset="0"/>
              </a:rPr>
              <a:t>dòng</a:t>
            </a:r>
            <a:r>
              <a:rPr lang="en-US" sz="2000" dirty="0">
                <a:latin typeface="Times New Roman" charset="0"/>
                <a:cs typeface="Times New Roman" charset="0"/>
              </a:rPr>
              <a:t> </a:t>
            </a:r>
            <a:r>
              <a:rPr lang="en-US" sz="2000" dirty="0" err="1">
                <a:latin typeface="Times New Roman" charset="0"/>
                <a:cs typeface="Times New Roman" charset="0"/>
              </a:rPr>
              <a:t>bộ</a:t>
            </a:r>
            <a:r>
              <a:rPr lang="en-US" sz="2000" dirty="0">
                <a:latin typeface="Times New Roman" charset="0"/>
                <a:cs typeface="Times New Roman" charset="0"/>
              </a:rPr>
              <a:t> </a:t>
            </a:r>
            <a:r>
              <a:rPr lang="en-US" sz="2000" dirty="0" err="1">
                <a:latin typeface="Times New Roman" charset="0"/>
                <a:cs typeface="Times New Roman" charset="0"/>
              </a:rPr>
              <a:t>nhớ</a:t>
            </a:r>
            <a:r>
              <a:rPr lang="en-US" sz="2000" dirty="0">
                <a:latin typeface="Times New Roman" charset="0"/>
                <a:cs typeface="Times New Roman" charset="0"/>
              </a:rPr>
              <a:t> </a:t>
            </a:r>
            <a:r>
              <a:rPr lang="en-US" sz="2000" dirty="0" err="1">
                <a:latin typeface="Times New Roman" charset="0"/>
                <a:cs typeface="Times New Roman" charset="0"/>
              </a:rPr>
              <a:t>được</a:t>
            </a:r>
            <a:r>
              <a:rPr lang="en-US" sz="2000" dirty="0">
                <a:latin typeface="Times New Roman" charset="0"/>
                <a:cs typeface="Times New Roman" charset="0"/>
              </a:rPr>
              <a:t> </a:t>
            </a:r>
            <a:r>
              <a:rPr lang="en-US" sz="2000" dirty="0" err="1">
                <a:latin typeface="Times New Roman" charset="0"/>
                <a:cs typeface="Times New Roman" charset="0"/>
              </a:rPr>
              <a:t>nạp</a:t>
            </a:r>
            <a:r>
              <a:rPr lang="en-US" sz="2000" dirty="0">
                <a:latin typeface="Times New Roman" charset="0"/>
                <a:cs typeface="Times New Roman" charset="0"/>
              </a:rPr>
              <a:t> </a:t>
            </a:r>
            <a:r>
              <a:rPr lang="en-US" sz="2000" dirty="0" err="1">
                <a:latin typeface="Times New Roman" charset="0"/>
                <a:cs typeface="Times New Roman" charset="0"/>
              </a:rPr>
              <a:t>vào</a:t>
            </a:r>
            <a:r>
              <a:rPr lang="en-US" sz="2000" dirty="0">
                <a:latin typeface="Times New Roman" charset="0"/>
                <a:cs typeface="Times New Roman" charset="0"/>
              </a:rPr>
              <a:t> cache </a:t>
            </a:r>
            <a:r>
              <a:rPr lang="en-US" sz="2000" dirty="0" err="1">
                <a:latin typeface="Times New Roman" charset="0"/>
                <a:cs typeface="Times New Roman" charset="0"/>
              </a:rPr>
              <a:t>sử</a:t>
            </a:r>
            <a:r>
              <a:rPr lang="en-US" sz="2000" dirty="0">
                <a:latin typeface="Times New Roman" charset="0"/>
                <a:cs typeface="Times New Roman" charset="0"/>
              </a:rPr>
              <a:t> </a:t>
            </a:r>
            <a:r>
              <a:rPr lang="en-US" sz="2000" dirty="0" err="1">
                <a:latin typeface="Times New Roman" charset="0"/>
                <a:cs typeface="Times New Roman" charset="0"/>
              </a:rPr>
              <a:t>dụng</a:t>
            </a:r>
            <a:r>
              <a:rPr lang="en-US" sz="2000" dirty="0">
                <a:latin typeface="Times New Roman" charset="0"/>
                <a:cs typeface="Times New Roman" charset="0"/>
              </a:rPr>
              <a:t> </a:t>
            </a:r>
            <a:r>
              <a:rPr lang="en-US" sz="2000" dirty="0" err="1">
                <a:latin typeface="Times New Roman" charset="0"/>
                <a:cs typeface="Times New Roman" charset="0"/>
              </a:rPr>
              <a:t>một</a:t>
            </a:r>
            <a:r>
              <a:rPr lang="en-US" sz="2000" dirty="0">
                <a:latin typeface="Times New Roman" charset="0"/>
                <a:cs typeface="Times New Roman" charset="0"/>
              </a:rPr>
              <a:t> </a:t>
            </a:r>
            <a:r>
              <a:rPr lang="en-US" sz="2000" dirty="0" err="1">
                <a:latin typeface="Times New Roman" charset="0"/>
                <a:cs typeface="Times New Roman" charset="0"/>
              </a:rPr>
              <a:t>thời</a:t>
            </a:r>
            <a:r>
              <a:rPr lang="en-US" sz="2000" dirty="0">
                <a:latin typeface="Times New Roman" charset="0"/>
                <a:cs typeface="Times New Roman" charset="0"/>
              </a:rPr>
              <a:t> </a:t>
            </a:r>
            <a:r>
              <a:rPr lang="en-US" sz="2000" dirty="0" err="1">
                <a:latin typeface="Times New Roman" charset="0"/>
                <a:cs typeface="Times New Roman" charset="0"/>
              </a:rPr>
              <a:t>gian</a:t>
            </a:r>
            <a:r>
              <a:rPr lang="en-US" sz="2000" dirty="0">
                <a:latin typeface="Times New Roman" charset="0"/>
                <a:cs typeface="Times New Roman" charset="0"/>
              </a:rPr>
              <a:t> </a:t>
            </a:r>
            <a:r>
              <a:rPr lang="en-US" sz="2000" dirty="0" err="1">
                <a:latin typeface="Times New Roman" charset="0"/>
                <a:cs typeface="Times New Roman" charset="0"/>
              </a:rPr>
              <a:t>và</a:t>
            </a:r>
            <a:r>
              <a:rPr lang="en-US" sz="2000" dirty="0">
                <a:latin typeface="Times New Roman" charset="0"/>
                <a:cs typeface="Times New Roman" charset="0"/>
              </a:rPr>
              <a:t> </a:t>
            </a:r>
            <a:r>
              <a:rPr lang="en-US" sz="2000" dirty="0" err="1">
                <a:latin typeface="Times New Roman" charset="0"/>
                <a:cs typeface="Times New Roman" charset="0"/>
              </a:rPr>
              <a:t>được</a:t>
            </a:r>
            <a:r>
              <a:rPr lang="en-US" sz="2000" dirty="0">
                <a:latin typeface="Times New Roman" charset="0"/>
                <a:cs typeface="Times New Roman" charset="0"/>
              </a:rPr>
              <a:t> </a:t>
            </a:r>
            <a:r>
              <a:rPr lang="en-US" sz="2000" dirty="0" err="1">
                <a:latin typeface="Times New Roman" charset="0"/>
                <a:cs typeface="Times New Roman" charset="0"/>
              </a:rPr>
              <a:t>thay</a:t>
            </a:r>
            <a:r>
              <a:rPr lang="en-US" sz="2000" dirty="0">
                <a:latin typeface="Times New Roman" charset="0"/>
                <a:cs typeface="Times New Roman" charset="0"/>
              </a:rPr>
              <a:t> </a:t>
            </a:r>
            <a:r>
              <a:rPr lang="en-US" sz="2000" dirty="0" err="1">
                <a:latin typeface="Times New Roman" charset="0"/>
                <a:cs typeface="Times New Roman" charset="0"/>
              </a:rPr>
              <a:t>thế</a:t>
            </a:r>
            <a:r>
              <a:rPr lang="en-US" sz="2000" dirty="0">
                <a:latin typeface="Times New Roman" charset="0"/>
                <a:cs typeface="Times New Roman" charset="0"/>
              </a:rPr>
              <a:t> </a:t>
            </a:r>
            <a:r>
              <a:rPr lang="en-US" sz="2000" dirty="0" err="1">
                <a:latin typeface="Times New Roman" charset="0"/>
                <a:cs typeface="Times New Roman" charset="0"/>
              </a:rPr>
              <a:t>bởi</a:t>
            </a:r>
            <a:r>
              <a:rPr lang="en-US" sz="2000" dirty="0">
                <a:latin typeface="Times New Roman" charset="0"/>
                <a:cs typeface="Times New Roman" charset="0"/>
              </a:rPr>
              <a:t> </a:t>
            </a:r>
            <a:r>
              <a:rPr lang="en-US" sz="2000" dirty="0" err="1">
                <a:latin typeface="Times New Roman" charset="0"/>
                <a:cs typeface="Times New Roman" charset="0"/>
              </a:rPr>
              <a:t>dòng</a:t>
            </a:r>
            <a:r>
              <a:rPr lang="en-US" sz="2000" dirty="0">
                <a:latin typeface="Times New Roman" charset="0"/>
                <a:cs typeface="Times New Roman" charset="0"/>
              </a:rPr>
              <a:t> </a:t>
            </a:r>
            <a:r>
              <a:rPr lang="en-US" sz="2000" dirty="0" err="1">
                <a:latin typeface="Times New Roman" charset="0"/>
                <a:cs typeface="Times New Roman" charset="0"/>
              </a:rPr>
              <a:t>khác</a:t>
            </a:r>
            <a:r>
              <a:rPr lang="en-US" sz="2000" dirty="0">
                <a:latin typeface="Times New Roman" charset="0"/>
                <a:cs typeface="Times New Roman" charset="0"/>
              </a:rPr>
              <a:t> </a:t>
            </a:r>
            <a:r>
              <a:rPr lang="en-US" sz="2000" dirty="0" err="1">
                <a:latin typeface="Times New Roman" charset="0"/>
                <a:cs typeface="Times New Roman" charset="0"/>
              </a:rPr>
              <a:t>theo</a:t>
            </a:r>
            <a:r>
              <a:rPr lang="en-US" sz="2000" dirty="0">
                <a:latin typeface="Times New Roman" charset="0"/>
                <a:cs typeface="Times New Roman" charset="0"/>
              </a:rPr>
              <a:t> </a:t>
            </a:r>
            <a:r>
              <a:rPr lang="en-US" sz="2000" dirty="0" err="1">
                <a:latin typeface="Times New Roman" charset="0"/>
                <a:cs typeface="Times New Roman" charset="0"/>
              </a:rPr>
              <a:t>yêu</a:t>
            </a:r>
            <a:r>
              <a:rPr lang="en-US" sz="2000" dirty="0">
                <a:latin typeface="Times New Roman" charset="0"/>
                <a:cs typeface="Times New Roman" charset="0"/>
              </a:rPr>
              <a:t> </a:t>
            </a:r>
            <a:r>
              <a:rPr lang="en-US" sz="2000" dirty="0" err="1">
                <a:latin typeface="Times New Roman" charset="0"/>
                <a:cs typeface="Times New Roman" charset="0"/>
              </a:rPr>
              <a:t>cầu</a:t>
            </a:r>
            <a:r>
              <a:rPr lang="en-US" sz="2000" dirty="0">
                <a:latin typeface="Times New Roman" charset="0"/>
                <a:cs typeface="Times New Roman" charset="0"/>
              </a:rPr>
              <a:t> </a:t>
            </a:r>
            <a:r>
              <a:rPr lang="en-US" sz="2000" dirty="0" err="1">
                <a:latin typeface="Times New Roman" charset="0"/>
                <a:cs typeface="Times New Roman" charset="0"/>
              </a:rPr>
              <a:t>thông</a:t>
            </a:r>
            <a:r>
              <a:rPr lang="en-US" sz="2000" dirty="0">
                <a:latin typeface="Times New Roman" charset="0"/>
                <a:cs typeface="Times New Roman" charset="0"/>
              </a:rPr>
              <a:t> tin </a:t>
            </a:r>
            <a:r>
              <a:rPr lang="en-US" sz="2000" dirty="0" err="1">
                <a:latin typeface="Times New Roman" charset="0"/>
                <a:cs typeface="Times New Roman" charset="0"/>
              </a:rPr>
              <a:t>phục</a:t>
            </a:r>
            <a:r>
              <a:rPr lang="en-US" sz="2000" dirty="0">
                <a:latin typeface="Times New Roman" charset="0"/>
                <a:cs typeface="Times New Roman" charset="0"/>
              </a:rPr>
              <a:t> </a:t>
            </a:r>
            <a:r>
              <a:rPr lang="en-US" sz="2000" dirty="0" err="1">
                <a:latin typeface="Times New Roman" charset="0"/>
                <a:cs typeface="Times New Roman" charset="0"/>
              </a:rPr>
              <a:t>vụ</a:t>
            </a:r>
            <a:r>
              <a:rPr lang="en-US" sz="2000" dirty="0">
                <a:latin typeface="Times New Roman" charset="0"/>
                <a:cs typeface="Times New Roman" charset="0"/>
              </a:rPr>
              <a:t> CPU</a:t>
            </a:r>
          </a:p>
          <a:p>
            <a:pPr eaLnBrk="1" hangingPunct="1"/>
            <a:r>
              <a:rPr lang="en-US" sz="2400" dirty="0" err="1">
                <a:latin typeface="Times New Roman" charset="0"/>
                <a:cs typeface="Times New Roman" charset="0"/>
              </a:rPr>
              <a:t>Chính</a:t>
            </a:r>
            <a:r>
              <a:rPr lang="en-US" sz="2400" dirty="0">
                <a:latin typeface="Times New Roman" charset="0"/>
                <a:cs typeface="Times New Roman" charset="0"/>
              </a:rPr>
              <a:t> </a:t>
            </a:r>
            <a:r>
              <a:rPr lang="en-US" sz="2400" dirty="0" err="1">
                <a:latin typeface="Times New Roman" charset="0"/>
                <a:cs typeface="Times New Roman" charset="0"/>
              </a:rPr>
              <a:t>sách</a:t>
            </a:r>
            <a:r>
              <a:rPr lang="en-US" sz="2400" dirty="0">
                <a:latin typeface="Times New Roman" charset="0"/>
                <a:cs typeface="Times New Roman" charset="0"/>
              </a:rPr>
              <a:t> </a:t>
            </a:r>
            <a:r>
              <a:rPr lang="en-US" sz="2400" dirty="0" err="1">
                <a:latin typeface="Times New Roman" charset="0"/>
                <a:cs typeface="Times New Roman" charset="0"/>
              </a:rPr>
              <a:t>thay</a:t>
            </a:r>
            <a:r>
              <a:rPr lang="en-US" sz="2400" dirty="0">
                <a:latin typeface="Times New Roman" charset="0"/>
                <a:cs typeface="Times New Roman" charset="0"/>
              </a:rPr>
              <a:t> </a:t>
            </a:r>
            <a:r>
              <a:rPr lang="en-US" sz="2400" dirty="0" err="1">
                <a:latin typeface="Times New Roman" charset="0"/>
                <a:cs typeface="Times New Roman" charset="0"/>
              </a:rPr>
              <a:t>thế</a:t>
            </a:r>
            <a:r>
              <a:rPr lang="en-US" sz="2400" dirty="0">
                <a:latin typeface="Times New Roman" charset="0"/>
                <a:cs typeface="Times New Roman" charset="0"/>
              </a:rPr>
              <a:t> (replacement policies): </a:t>
            </a:r>
            <a:r>
              <a:rPr lang="en-US" sz="2400" dirty="0" err="1">
                <a:latin typeface="Times New Roman" charset="0"/>
                <a:cs typeface="Times New Roman" charset="0"/>
              </a:rPr>
              <a:t>xác</a:t>
            </a:r>
            <a:r>
              <a:rPr lang="en-US" sz="2400" dirty="0">
                <a:latin typeface="Times New Roman" charset="0"/>
                <a:cs typeface="Times New Roman" charset="0"/>
              </a:rPr>
              <a:t> </a:t>
            </a:r>
            <a:r>
              <a:rPr lang="en-US" sz="2400" dirty="0" err="1">
                <a:latin typeface="Times New Roman" charset="0"/>
                <a:cs typeface="Times New Roman" charset="0"/>
              </a:rPr>
              <a:t>định</a:t>
            </a:r>
            <a:r>
              <a:rPr lang="en-US" sz="2400" dirty="0">
                <a:latin typeface="Times New Roman" charset="0"/>
                <a:cs typeface="Times New Roman" charset="0"/>
              </a:rPr>
              <a:t> </a:t>
            </a:r>
            <a:r>
              <a:rPr lang="en-US" sz="2400" dirty="0" err="1">
                <a:latin typeface="Times New Roman" charset="0"/>
                <a:cs typeface="Times New Roman" charset="0"/>
              </a:rPr>
              <a:t>cách</a:t>
            </a:r>
            <a:r>
              <a:rPr lang="en-US" sz="2400" dirty="0">
                <a:latin typeface="Times New Roman" charset="0"/>
                <a:cs typeface="Times New Roman" charset="0"/>
              </a:rPr>
              <a:t> </a:t>
            </a:r>
            <a:r>
              <a:rPr lang="en-US" sz="2400" dirty="0" err="1">
                <a:latin typeface="Times New Roman" charset="0"/>
                <a:cs typeface="Times New Roman" charset="0"/>
              </a:rPr>
              <a:t>thức</a:t>
            </a:r>
            <a:r>
              <a:rPr lang="en-US" sz="2400" dirty="0">
                <a:latin typeface="Times New Roman" charset="0"/>
                <a:cs typeface="Times New Roman" charset="0"/>
              </a:rPr>
              <a:t> </a:t>
            </a:r>
            <a:r>
              <a:rPr lang="en-US" sz="2400" dirty="0" err="1">
                <a:latin typeface="Times New Roman" charset="0"/>
                <a:cs typeface="Times New Roman" charset="0"/>
              </a:rPr>
              <a:t>lựa</a:t>
            </a:r>
            <a:r>
              <a:rPr lang="en-US" sz="2400" dirty="0">
                <a:latin typeface="Times New Roman" charset="0"/>
                <a:cs typeface="Times New Roman" charset="0"/>
              </a:rPr>
              <a:t> </a:t>
            </a:r>
            <a:r>
              <a:rPr lang="en-US" sz="2400" dirty="0" err="1">
                <a:latin typeface="Times New Roman" charset="0"/>
                <a:cs typeface="Times New Roman" charset="0"/>
              </a:rPr>
              <a:t>chọn</a:t>
            </a:r>
            <a:r>
              <a:rPr lang="en-US" sz="2400" dirty="0">
                <a:latin typeface="Times New Roman" charset="0"/>
                <a:cs typeface="Times New Roman" charset="0"/>
              </a:rPr>
              <a:t> </a:t>
            </a:r>
            <a:r>
              <a:rPr lang="en-US" sz="2400" dirty="0" err="1">
                <a:latin typeface="Times New Roman" charset="0"/>
                <a:cs typeface="Times New Roman" charset="0"/>
              </a:rPr>
              <a:t>các</a:t>
            </a:r>
            <a:r>
              <a:rPr lang="en-US" sz="2400" dirty="0">
                <a:latin typeface="Times New Roman" charset="0"/>
                <a:cs typeface="Times New Roman" charset="0"/>
              </a:rPr>
              <a:t> </a:t>
            </a:r>
            <a:r>
              <a:rPr lang="en-US" sz="2400" dirty="0" err="1">
                <a:latin typeface="Times New Roman" charset="0"/>
                <a:cs typeface="Times New Roman" charset="0"/>
              </a:rPr>
              <a:t>dòng</a:t>
            </a:r>
            <a:r>
              <a:rPr lang="en-US" sz="2400" dirty="0">
                <a:latin typeface="Times New Roman" charset="0"/>
                <a:cs typeface="Times New Roman" charset="0"/>
              </a:rPr>
              <a:t> </a:t>
            </a:r>
            <a:r>
              <a:rPr lang="en-US" sz="2400" dirty="0" err="1">
                <a:latin typeface="Times New Roman" charset="0"/>
                <a:cs typeface="Times New Roman" charset="0"/>
              </a:rPr>
              <a:t>trong</a:t>
            </a:r>
            <a:r>
              <a:rPr lang="en-US" sz="2400" dirty="0">
                <a:latin typeface="Times New Roman" charset="0"/>
                <a:cs typeface="Times New Roman" charset="0"/>
              </a:rPr>
              <a:t> cache </a:t>
            </a:r>
            <a:r>
              <a:rPr lang="en-US" sz="2400" dirty="0" err="1">
                <a:latin typeface="Times New Roman" charset="0"/>
                <a:cs typeface="Times New Roman" charset="0"/>
              </a:rPr>
              <a:t>để</a:t>
            </a:r>
            <a:r>
              <a:rPr lang="en-US" sz="2400" dirty="0">
                <a:latin typeface="Times New Roman" charset="0"/>
                <a:cs typeface="Times New Roman" charset="0"/>
              </a:rPr>
              <a:t> </a:t>
            </a:r>
            <a:r>
              <a:rPr lang="en-US" sz="2400" dirty="0" err="1">
                <a:latin typeface="Times New Roman" charset="0"/>
                <a:cs typeface="Times New Roman" charset="0"/>
              </a:rPr>
              <a:t>thay</a:t>
            </a:r>
            <a:r>
              <a:rPr lang="en-US" sz="2400" dirty="0">
                <a:latin typeface="Times New Roman" charset="0"/>
                <a:cs typeface="Times New Roman" charset="0"/>
              </a:rPr>
              <a:t> </a:t>
            </a:r>
            <a:r>
              <a:rPr lang="en-US" sz="2400" dirty="0" err="1">
                <a:latin typeface="Times New Roman" charset="0"/>
                <a:cs typeface="Times New Roman" charset="0"/>
              </a:rPr>
              <a:t>thế</a:t>
            </a:r>
            <a:r>
              <a:rPr lang="en-US" sz="2400" dirty="0">
                <a:latin typeface="Times New Roman" charset="0"/>
                <a:cs typeface="Times New Roman" charset="0"/>
              </a:rPr>
              <a:t> </a:t>
            </a:r>
            <a:r>
              <a:rPr lang="en-US" sz="2400" dirty="0" err="1">
                <a:latin typeface="Times New Roman" charset="0"/>
                <a:cs typeface="Times New Roman" charset="0"/>
              </a:rPr>
              <a:t>khi</a:t>
            </a:r>
            <a:r>
              <a:rPr lang="en-US" sz="2400" dirty="0">
                <a:latin typeface="Times New Roman" charset="0"/>
                <a:cs typeface="Times New Roman" charset="0"/>
              </a:rPr>
              <a:t> </a:t>
            </a:r>
            <a:r>
              <a:rPr lang="en-US" sz="2400" dirty="0" err="1">
                <a:latin typeface="Times New Roman" charset="0"/>
                <a:cs typeface="Times New Roman" charset="0"/>
              </a:rPr>
              <a:t>có</a:t>
            </a:r>
            <a:r>
              <a:rPr lang="en-US" sz="2400" dirty="0">
                <a:latin typeface="Times New Roman" charset="0"/>
                <a:cs typeface="Times New Roman" charset="0"/>
              </a:rPr>
              <a:t> </a:t>
            </a:r>
            <a:r>
              <a:rPr lang="en-US" sz="2400" dirty="0" err="1">
                <a:latin typeface="Times New Roman" charset="0"/>
                <a:cs typeface="Times New Roman" charset="0"/>
              </a:rPr>
              <a:t>dòng</a:t>
            </a:r>
            <a:r>
              <a:rPr lang="en-US" sz="2400" dirty="0">
                <a:latin typeface="Times New Roman" charset="0"/>
                <a:cs typeface="Times New Roman" charset="0"/>
              </a:rPr>
              <a:t> </a:t>
            </a:r>
            <a:r>
              <a:rPr lang="en-US" sz="2400" dirty="0" err="1">
                <a:latin typeface="Times New Roman" charset="0"/>
                <a:cs typeface="Times New Roman" charset="0"/>
              </a:rPr>
              <a:t>mới</a:t>
            </a:r>
            <a:r>
              <a:rPr lang="en-US" sz="2400" dirty="0">
                <a:latin typeface="Times New Roman" charset="0"/>
                <a:cs typeface="Times New Roman" charset="0"/>
              </a:rPr>
              <a:t> </a:t>
            </a:r>
            <a:r>
              <a:rPr lang="en-US" sz="2400" dirty="0" err="1">
                <a:latin typeface="Times New Roman" charset="0"/>
                <a:cs typeface="Times New Roman" charset="0"/>
              </a:rPr>
              <a:t>từ</a:t>
            </a:r>
            <a:r>
              <a:rPr lang="en-US" sz="2400" dirty="0">
                <a:latin typeface="Times New Roman" charset="0"/>
                <a:cs typeface="Times New Roman" charset="0"/>
              </a:rPr>
              <a:t> </a:t>
            </a:r>
            <a:r>
              <a:rPr lang="en-US" sz="2400" dirty="0" err="1">
                <a:latin typeface="Times New Roman" charset="0"/>
                <a:cs typeface="Times New Roman" charset="0"/>
              </a:rPr>
              <a:t>bộ</a:t>
            </a:r>
            <a:r>
              <a:rPr lang="en-US" sz="2400" dirty="0">
                <a:latin typeface="Times New Roman" charset="0"/>
                <a:cs typeface="Times New Roman" charset="0"/>
              </a:rPr>
              <a:t> </a:t>
            </a:r>
            <a:r>
              <a:rPr lang="en-US" sz="2400" dirty="0" err="1">
                <a:latin typeface="Times New Roman" charset="0"/>
                <a:cs typeface="Times New Roman" charset="0"/>
              </a:rPr>
              <a:t>nhớ</a:t>
            </a:r>
            <a:r>
              <a:rPr lang="en-US" sz="2400" dirty="0">
                <a:latin typeface="Times New Roman" charset="0"/>
                <a:cs typeface="Times New Roman" charset="0"/>
              </a:rPr>
              <a:t> </a:t>
            </a:r>
            <a:r>
              <a:rPr lang="en-US" sz="2400" dirty="0" err="1">
                <a:latin typeface="Times New Roman" charset="0"/>
                <a:cs typeface="Times New Roman" charset="0"/>
              </a:rPr>
              <a:t>cần</a:t>
            </a:r>
            <a:r>
              <a:rPr lang="en-US" sz="2400" dirty="0">
                <a:latin typeface="Times New Roman" charset="0"/>
                <a:cs typeface="Times New Roman" charset="0"/>
              </a:rPr>
              <a:t> </a:t>
            </a:r>
            <a:r>
              <a:rPr lang="en-US" sz="2400" dirty="0" err="1">
                <a:latin typeface="Times New Roman" charset="0"/>
                <a:cs typeface="Times New Roman" charset="0"/>
              </a:rPr>
              <a:t>chuyển</a:t>
            </a:r>
            <a:r>
              <a:rPr lang="en-US" sz="2400" dirty="0">
                <a:latin typeface="Times New Roman" charset="0"/>
                <a:cs typeface="Times New Roman" charset="0"/>
              </a:rPr>
              <a:t> </a:t>
            </a:r>
            <a:r>
              <a:rPr lang="en-US" sz="2400" dirty="0" err="1">
                <a:latin typeface="Times New Roman" charset="0"/>
                <a:cs typeface="Times New Roman" charset="0"/>
              </a:rPr>
              <a:t>vào</a:t>
            </a:r>
            <a:endParaRPr lang="en-US" sz="2400" dirty="0">
              <a:latin typeface="Times New Roman" charset="0"/>
              <a:cs typeface="Times New Roman" charset="0"/>
            </a:endParaRPr>
          </a:p>
          <a:p>
            <a:pPr eaLnBrk="1" hangingPunct="1"/>
            <a:r>
              <a:rPr lang="en-US" sz="2400" dirty="0">
                <a:latin typeface="Times New Roman" charset="0"/>
                <a:cs typeface="Times New Roman" charset="0"/>
              </a:rPr>
              <a:t>3 </a:t>
            </a:r>
            <a:r>
              <a:rPr lang="en-US" sz="2400" dirty="0" err="1">
                <a:latin typeface="Times New Roman" charset="0"/>
                <a:cs typeface="Times New Roman" charset="0"/>
              </a:rPr>
              <a:t>chiến</a:t>
            </a:r>
            <a:r>
              <a:rPr lang="en-US" sz="2400" dirty="0">
                <a:latin typeface="Times New Roman" charset="0"/>
                <a:cs typeface="Times New Roman" charset="0"/>
              </a:rPr>
              <a:t> </a:t>
            </a:r>
            <a:r>
              <a:rPr lang="en-US" sz="2400" dirty="0" err="1">
                <a:latin typeface="Times New Roman" charset="0"/>
                <a:cs typeface="Times New Roman" charset="0"/>
              </a:rPr>
              <a:t>lược</a:t>
            </a:r>
            <a:r>
              <a:rPr lang="en-US" sz="2400" dirty="0">
                <a:latin typeface="Times New Roman" charset="0"/>
                <a:cs typeface="Times New Roman" charset="0"/>
              </a:rPr>
              <a:t> </a:t>
            </a:r>
            <a:r>
              <a:rPr lang="en-US" sz="2400" dirty="0" err="1">
                <a:latin typeface="Times New Roman" charset="0"/>
                <a:cs typeface="Times New Roman" charset="0"/>
              </a:rPr>
              <a:t>chính</a:t>
            </a:r>
            <a:r>
              <a:rPr lang="en-US" sz="2400" dirty="0">
                <a:latin typeface="Times New Roman" charset="0"/>
                <a:cs typeface="Times New Roman" charset="0"/>
              </a:rPr>
              <a:t>:</a:t>
            </a:r>
          </a:p>
          <a:p>
            <a:pPr lvl="1" eaLnBrk="1" hangingPunct="1"/>
            <a:r>
              <a:rPr lang="en-US" sz="2000" dirty="0" err="1">
                <a:latin typeface="Times New Roman" charset="0"/>
                <a:cs typeface="Times New Roman" charset="0"/>
              </a:rPr>
              <a:t>Thay</a:t>
            </a:r>
            <a:r>
              <a:rPr lang="en-US" sz="2000" dirty="0">
                <a:latin typeface="Times New Roman" charset="0"/>
                <a:cs typeface="Times New Roman" charset="0"/>
              </a:rPr>
              <a:t> </a:t>
            </a:r>
            <a:r>
              <a:rPr lang="en-US" sz="2000" dirty="0" err="1">
                <a:latin typeface="Times New Roman" charset="0"/>
                <a:cs typeface="Times New Roman" charset="0"/>
              </a:rPr>
              <a:t>thế</a:t>
            </a:r>
            <a:r>
              <a:rPr lang="en-US" sz="2000" dirty="0">
                <a:latin typeface="Times New Roman" charset="0"/>
                <a:cs typeface="Times New Roman" charset="0"/>
              </a:rPr>
              <a:t> </a:t>
            </a:r>
            <a:r>
              <a:rPr lang="en-US" sz="2000" dirty="0" err="1">
                <a:latin typeface="Times New Roman" charset="0"/>
                <a:cs typeface="Times New Roman" charset="0"/>
              </a:rPr>
              <a:t>ngẫu</a:t>
            </a:r>
            <a:r>
              <a:rPr lang="en-US" sz="2000" dirty="0">
                <a:latin typeface="Times New Roman" charset="0"/>
                <a:cs typeface="Times New Roman" charset="0"/>
              </a:rPr>
              <a:t> </a:t>
            </a:r>
            <a:r>
              <a:rPr lang="en-US" sz="2000" dirty="0" err="1">
                <a:latin typeface="Times New Roman" charset="0"/>
                <a:cs typeface="Times New Roman" charset="0"/>
              </a:rPr>
              <a:t>nhiên</a:t>
            </a:r>
            <a:r>
              <a:rPr lang="en-US" sz="2000" dirty="0">
                <a:latin typeface="Times New Roman" charset="0"/>
                <a:cs typeface="Times New Roman" charset="0"/>
              </a:rPr>
              <a:t> (random replacement)</a:t>
            </a:r>
          </a:p>
          <a:p>
            <a:pPr lvl="1" eaLnBrk="1" hangingPunct="1"/>
            <a:r>
              <a:rPr lang="en-US" sz="2000" dirty="0" err="1">
                <a:latin typeface="Times New Roman" charset="0"/>
                <a:cs typeface="Times New Roman" charset="0"/>
              </a:rPr>
              <a:t>Vào</a:t>
            </a:r>
            <a:r>
              <a:rPr lang="en-US" sz="2000" dirty="0">
                <a:latin typeface="Times New Roman" charset="0"/>
                <a:cs typeface="Times New Roman" charset="0"/>
              </a:rPr>
              <a:t> </a:t>
            </a:r>
            <a:r>
              <a:rPr lang="en-US" sz="2000" dirty="0" err="1">
                <a:latin typeface="Times New Roman" charset="0"/>
                <a:cs typeface="Times New Roman" charset="0"/>
              </a:rPr>
              <a:t>trước</a:t>
            </a:r>
            <a:r>
              <a:rPr lang="en-US" sz="2000" dirty="0">
                <a:latin typeface="Times New Roman" charset="0"/>
                <a:cs typeface="Times New Roman" charset="0"/>
              </a:rPr>
              <a:t> </a:t>
            </a:r>
            <a:r>
              <a:rPr lang="en-US" sz="2000" dirty="0" err="1">
                <a:latin typeface="Times New Roman" charset="0"/>
                <a:cs typeface="Times New Roman" charset="0"/>
              </a:rPr>
              <a:t>ra</a:t>
            </a:r>
            <a:r>
              <a:rPr lang="en-US" sz="2000" dirty="0">
                <a:latin typeface="Times New Roman" charset="0"/>
                <a:cs typeface="Times New Roman" charset="0"/>
              </a:rPr>
              <a:t> </a:t>
            </a:r>
            <a:r>
              <a:rPr lang="en-US" sz="2000" dirty="0" err="1">
                <a:latin typeface="Times New Roman" charset="0"/>
                <a:cs typeface="Times New Roman" charset="0"/>
              </a:rPr>
              <a:t>trước</a:t>
            </a:r>
            <a:r>
              <a:rPr lang="en-US" sz="2000" dirty="0">
                <a:latin typeface="Times New Roman" charset="0"/>
                <a:cs typeface="Times New Roman" charset="0"/>
              </a:rPr>
              <a:t> FIFO (First In First Out)</a:t>
            </a:r>
          </a:p>
          <a:p>
            <a:pPr lvl="1" eaLnBrk="1" hangingPunct="1"/>
            <a:r>
              <a:rPr lang="en-US" sz="2000" dirty="0" err="1">
                <a:latin typeface="Times New Roman" charset="0"/>
                <a:cs typeface="Times New Roman" charset="0"/>
              </a:rPr>
              <a:t>Thay</a:t>
            </a:r>
            <a:r>
              <a:rPr lang="en-US" sz="2000" dirty="0">
                <a:latin typeface="Times New Roman" charset="0"/>
                <a:cs typeface="Times New Roman" charset="0"/>
              </a:rPr>
              <a:t> </a:t>
            </a:r>
            <a:r>
              <a:rPr lang="en-US" sz="2000" dirty="0" err="1">
                <a:latin typeface="Times New Roman" charset="0"/>
                <a:cs typeface="Times New Roman" charset="0"/>
              </a:rPr>
              <a:t>thế</a:t>
            </a:r>
            <a:r>
              <a:rPr lang="en-US" sz="2000" dirty="0">
                <a:latin typeface="Times New Roman" charset="0"/>
                <a:cs typeface="Times New Roman" charset="0"/>
              </a:rPr>
              <a:t> </a:t>
            </a:r>
            <a:r>
              <a:rPr lang="en-US" sz="2000" dirty="0" err="1">
                <a:latin typeface="Times New Roman" charset="0"/>
                <a:cs typeface="Times New Roman" charset="0"/>
              </a:rPr>
              <a:t>các</a:t>
            </a:r>
            <a:r>
              <a:rPr lang="en-US" sz="2000" dirty="0">
                <a:latin typeface="Times New Roman" charset="0"/>
                <a:cs typeface="Times New Roman" charset="0"/>
              </a:rPr>
              <a:t> </a:t>
            </a:r>
            <a:r>
              <a:rPr lang="en-US" sz="2000" dirty="0" err="1">
                <a:latin typeface="Times New Roman" charset="0"/>
                <a:cs typeface="Times New Roman" charset="0"/>
              </a:rPr>
              <a:t>dòng</a:t>
            </a:r>
            <a:r>
              <a:rPr lang="en-US" sz="2000" dirty="0">
                <a:latin typeface="Times New Roman" charset="0"/>
                <a:cs typeface="Times New Roman" charset="0"/>
              </a:rPr>
              <a:t> </a:t>
            </a:r>
            <a:r>
              <a:rPr lang="en-US" sz="2000" dirty="0" err="1">
                <a:latin typeface="Times New Roman" charset="0"/>
                <a:cs typeface="Times New Roman" charset="0"/>
              </a:rPr>
              <a:t>ít</a:t>
            </a:r>
            <a:r>
              <a:rPr lang="en-US" sz="2000" dirty="0">
                <a:latin typeface="Times New Roman" charset="0"/>
                <a:cs typeface="Times New Roman" charset="0"/>
              </a:rPr>
              <a:t> </a:t>
            </a:r>
            <a:r>
              <a:rPr lang="en-US" sz="2000" dirty="0" err="1">
                <a:latin typeface="Times New Roman" charset="0"/>
                <a:cs typeface="Times New Roman" charset="0"/>
              </a:rPr>
              <a:t>được</a:t>
            </a:r>
            <a:r>
              <a:rPr lang="en-US" sz="2000" dirty="0">
                <a:latin typeface="Times New Roman" charset="0"/>
                <a:cs typeface="Times New Roman" charset="0"/>
              </a:rPr>
              <a:t> </a:t>
            </a:r>
            <a:r>
              <a:rPr lang="en-US" sz="2000" dirty="0" err="1">
                <a:latin typeface="Times New Roman" charset="0"/>
                <a:cs typeface="Times New Roman" charset="0"/>
              </a:rPr>
              <a:t>sử</a:t>
            </a:r>
            <a:r>
              <a:rPr lang="en-US" sz="2000" dirty="0">
                <a:latin typeface="Times New Roman" charset="0"/>
                <a:cs typeface="Times New Roman" charset="0"/>
              </a:rPr>
              <a:t> </a:t>
            </a:r>
            <a:r>
              <a:rPr lang="en-US" sz="2000" dirty="0" err="1">
                <a:latin typeface="Times New Roman" charset="0"/>
                <a:cs typeface="Times New Roman" charset="0"/>
              </a:rPr>
              <a:t>dụng</a:t>
            </a:r>
            <a:r>
              <a:rPr lang="en-US" sz="2000" dirty="0">
                <a:latin typeface="Times New Roman" charset="0"/>
                <a:cs typeface="Times New Roman" charset="0"/>
              </a:rPr>
              <a:t> </a:t>
            </a:r>
            <a:r>
              <a:rPr lang="en-US" sz="2000" dirty="0" err="1">
                <a:latin typeface="Times New Roman" charset="0"/>
                <a:cs typeface="Times New Roman" charset="0"/>
              </a:rPr>
              <a:t>gần</a:t>
            </a:r>
            <a:r>
              <a:rPr lang="en-US" sz="2000" dirty="0">
                <a:latin typeface="Times New Roman" charset="0"/>
                <a:cs typeface="Times New Roman" charset="0"/>
              </a:rPr>
              <a:t> </a:t>
            </a:r>
            <a:r>
              <a:rPr lang="en-US" sz="2000" dirty="0" err="1">
                <a:latin typeface="Times New Roman" charset="0"/>
                <a:cs typeface="Times New Roman" charset="0"/>
              </a:rPr>
              <a:t>đây</a:t>
            </a:r>
            <a:r>
              <a:rPr lang="en-US" sz="2000" dirty="0">
                <a:latin typeface="Times New Roman" charset="0"/>
                <a:cs typeface="Times New Roman" charset="0"/>
              </a:rPr>
              <a:t> </a:t>
            </a:r>
            <a:r>
              <a:rPr lang="en-US" sz="2000" dirty="0" err="1">
                <a:latin typeface="Times New Roman" charset="0"/>
                <a:cs typeface="Times New Roman" charset="0"/>
              </a:rPr>
              <a:t>nhất</a:t>
            </a:r>
            <a:r>
              <a:rPr lang="en-US" sz="2000" dirty="0">
                <a:latin typeface="Times New Roman" charset="0"/>
                <a:cs typeface="Times New Roman" charset="0"/>
              </a:rPr>
              <a:t> LRU (Least Recently Used)</a:t>
            </a:r>
          </a:p>
          <a:p>
            <a:pPr lvl="1" eaLnBrk="1" hangingPunct="1"/>
            <a:endParaRPr lang="en-US" sz="2000" dirty="0">
              <a:latin typeface="Times New Roman" charset="0"/>
              <a:cs typeface="Times New Roman" charset="0"/>
            </a:endParaRPr>
          </a:p>
          <a:p>
            <a:pPr lvl="2" eaLnBrk="1" hangingPunct="1"/>
            <a:endParaRPr lang="en-US" sz="1800" dirty="0">
              <a:latin typeface="Times New Roman" charset="0"/>
              <a:cs typeface="Times New Roman" charset="0"/>
            </a:endParaRPr>
          </a:p>
          <a:p>
            <a:pPr lvl="1" eaLnBrk="1" hangingPunct="1"/>
            <a:endParaRPr lang="en-US" sz="2000" dirty="0">
              <a:latin typeface="Times New Roman" charset="0"/>
              <a:cs typeface="Times New Roman" charset="0"/>
            </a:endParaRPr>
          </a:p>
          <a:p>
            <a:pPr lvl="1" eaLnBrk="1" hangingPunct="1"/>
            <a:endParaRPr lang="en-US" sz="2000" dirty="0">
              <a:latin typeface="Times New Roman" charset="0"/>
              <a:cs typeface="Times New Roman" charset="0"/>
            </a:endParaRPr>
          </a:p>
          <a:p>
            <a:pPr eaLnBrk="1" hangingPunct="1"/>
            <a:endParaRPr lang="en-US" sz="2400" dirty="0">
              <a:latin typeface="Times New Roman" charset="0"/>
              <a:cs typeface="Times New Roman" charset="0"/>
            </a:endParaRPr>
          </a:p>
          <a:p>
            <a:pPr eaLnBrk="1" hangingPunct="1"/>
            <a:endParaRPr lang="en-US" sz="2400" dirty="0">
              <a:latin typeface="Times New Roman" charset="0"/>
              <a:cs typeface="Times New Roman" charset="0"/>
            </a:endParaRPr>
          </a:p>
          <a:p>
            <a:pPr lvl="1" eaLnBrk="1" hangingPunct="1"/>
            <a:endParaRPr lang="en-US" sz="2000" dirty="0">
              <a:latin typeface="Times New Roman" charset="0"/>
              <a:cs typeface="Times New Roman" charset="0"/>
            </a:endParaRPr>
          </a:p>
          <a:p>
            <a:pPr eaLnBrk="1" hangingPunct="1"/>
            <a:endParaRPr lang="en-US" sz="2400" dirty="0">
              <a:latin typeface="Times New Roman" charset="0"/>
              <a:cs typeface="Times New Roman" charset="0"/>
            </a:endParaRPr>
          </a:p>
          <a:p>
            <a:pPr eaLnBrk="1" hangingPunct="1"/>
            <a:endParaRPr lang="en-US" sz="2000" dirty="0">
              <a:latin typeface="Times New Roman" charset="0"/>
              <a:cs typeface="Times New Roman" charset="0"/>
            </a:endParaRPr>
          </a:p>
        </p:txBody>
      </p:sp>
    </p:spTree>
    <p:extLst>
      <p:ext uri="{BB962C8B-B14F-4D97-AF65-F5344CB8AC3E}">
        <p14:creationId xmlns:p14="http://schemas.microsoft.com/office/powerpoint/2010/main" val="52221916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1" dur="500"/>
                                        <p:tgtEl>
                                          <p:spTgt spid="2150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6" dur="500"/>
                                        <p:tgtEl>
                                          <p:spTgt spid="2150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1" dur="500"/>
                                        <p:tgtEl>
                                          <p:spTgt spid="2150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6" dur="500"/>
                                        <p:tgtEl>
                                          <p:spTgt spid="2150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1"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7430B53-B9BB-7449-BA57-849A33FF2F54}" type="slidenum">
              <a:rPr lang="en-US" sz="1000"/>
              <a:pPr/>
              <a:t>86</a:t>
            </a:fld>
            <a:endParaRPr lang="en-US" sz="1000"/>
          </a:p>
        </p:txBody>
      </p:sp>
      <p:sp>
        <p:nvSpPr>
          <p:cNvPr id="125954" name="Rectangle 2"/>
          <p:cNvSpPr>
            <a:spLocks noGrp="1" noChangeArrowheads="1"/>
          </p:cNvSpPr>
          <p:nvPr>
            <p:ph type="title"/>
          </p:nvPr>
        </p:nvSpPr>
        <p:spPr>
          <a:xfrm>
            <a:off x="571500" y="71438"/>
            <a:ext cx="8572500" cy="1139825"/>
          </a:xfrm>
        </p:spPr>
        <p:txBody>
          <a:bodyPr/>
          <a:lstStyle/>
          <a:p>
            <a:pPr eaLnBrk="1" hangingPunct="1"/>
            <a:r>
              <a:rPr lang="en-US" sz="4000">
                <a:latin typeface="Times New Roman" charset="0"/>
                <a:cs typeface="Times New Roman" charset="0"/>
              </a:rPr>
              <a:t>Các chính sách thay thế cache</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sz="3200" dirty="0" err="1">
                <a:latin typeface="Times New Roman" charset="0"/>
                <a:cs typeface="Times New Roman" charset="0"/>
              </a:rPr>
              <a:t>Thay</a:t>
            </a:r>
            <a:r>
              <a:rPr lang="en-US" sz="3200" dirty="0">
                <a:latin typeface="Times New Roman" charset="0"/>
                <a:cs typeface="Times New Roman" charset="0"/>
              </a:rPr>
              <a:t> </a:t>
            </a:r>
            <a:r>
              <a:rPr lang="en-US" sz="3200" dirty="0" err="1">
                <a:latin typeface="Times New Roman" charset="0"/>
                <a:cs typeface="Times New Roman" charset="0"/>
              </a:rPr>
              <a:t>thế</a:t>
            </a:r>
            <a:r>
              <a:rPr lang="en-US" sz="3200" dirty="0">
                <a:latin typeface="Times New Roman" charset="0"/>
                <a:cs typeface="Times New Roman" charset="0"/>
              </a:rPr>
              <a:t> </a:t>
            </a:r>
            <a:r>
              <a:rPr lang="en-US" sz="3200" dirty="0" err="1">
                <a:latin typeface="Times New Roman" charset="0"/>
                <a:cs typeface="Times New Roman" charset="0"/>
              </a:rPr>
              <a:t>ngẫu</a:t>
            </a:r>
            <a:r>
              <a:rPr lang="en-US" sz="3200" dirty="0">
                <a:latin typeface="Times New Roman" charset="0"/>
                <a:cs typeface="Times New Roman" charset="0"/>
              </a:rPr>
              <a:t> </a:t>
            </a:r>
            <a:r>
              <a:rPr lang="en-US" sz="3200" dirty="0" err="1">
                <a:latin typeface="Times New Roman" charset="0"/>
                <a:cs typeface="Times New Roman" charset="0"/>
              </a:rPr>
              <a:t>nhiên</a:t>
            </a:r>
            <a:r>
              <a:rPr lang="en-US" sz="3200" dirty="0">
                <a:latin typeface="Times New Roman" charset="0"/>
                <a:cs typeface="Times New Roman" charset="0"/>
              </a:rPr>
              <a:t>:</a:t>
            </a:r>
          </a:p>
          <a:p>
            <a:pPr lvl="1" eaLnBrk="1" hangingPunct="1"/>
            <a:r>
              <a:rPr lang="en-US" sz="2800" dirty="0" err="1">
                <a:latin typeface="Times New Roman" charset="0"/>
                <a:cs typeface="Times New Roman" charset="0"/>
              </a:rPr>
              <a:t>Các</a:t>
            </a:r>
            <a:r>
              <a:rPr lang="en-US" sz="2800" dirty="0">
                <a:latin typeface="Times New Roman" charset="0"/>
                <a:cs typeface="Times New Roman" charset="0"/>
              </a:rPr>
              <a:t> </a:t>
            </a:r>
            <a:r>
              <a:rPr lang="en-US" sz="2800" dirty="0" err="1">
                <a:latin typeface="Times New Roman" charset="0"/>
                <a:cs typeface="Times New Roman" charset="0"/>
              </a:rPr>
              <a:t>dòng</a:t>
            </a:r>
            <a:r>
              <a:rPr lang="en-US" sz="2800" dirty="0">
                <a:latin typeface="Times New Roman" charset="0"/>
                <a:cs typeface="Times New Roman" charset="0"/>
              </a:rPr>
              <a:t> </a:t>
            </a:r>
            <a:r>
              <a:rPr lang="en-US" sz="2800" dirty="0" err="1">
                <a:latin typeface="Times New Roman" charset="0"/>
                <a:cs typeface="Times New Roman" charset="0"/>
              </a:rPr>
              <a:t>trong</a:t>
            </a:r>
            <a:r>
              <a:rPr lang="en-US" sz="2800" dirty="0">
                <a:latin typeface="Times New Roman" charset="0"/>
                <a:cs typeface="Times New Roman" charset="0"/>
              </a:rPr>
              <a:t> cache </a:t>
            </a:r>
            <a:r>
              <a:rPr lang="en-US" sz="2800" dirty="0" err="1">
                <a:latin typeface="Times New Roman" charset="0"/>
                <a:cs typeface="Times New Roman" charset="0"/>
              </a:rPr>
              <a:t>được</a:t>
            </a:r>
            <a:r>
              <a:rPr lang="en-US" sz="2800" dirty="0">
                <a:latin typeface="Times New Roman" charset="0"/>
                <a:cs typeface="Times New Roman" charset="0"/>
              </a:rPr>
              <a:t> </a:t>
            </a:r>
            <a:r>
              <a:rPr lang="en-US" sz="2800" dirty="0" err="1">
                <a:latin typeface="Times New Roman" charset="0"/>
                <a:cs typeface="Times New Roman" charset="0"/>
              </a:rPr>
              <a:t>chọn</a:t>
            </a:r>
            <a:r>
              <a:rPr lang="en-US" sz="2800" dirty="0">
                <a:latin typeface="Times New Roman" charset="0"/>
                <a:cs typeface="Times New Roman" charset="0"/>
              </a:rPr>
              <a:t> </a:t>
            </a:r>
            <a:r>
              <a:rPr lang="en-US" sz="2800" dirty="0" err="1">
                <a:latin typeface="Times New Roman" charset="0"/>
                <a:cs typeface="Times New Roman" charset="0"/>
              </a:rPr>
              <a:t>ngẫu</a:t>
            </a:r>
            <a:r>
              <a:rPr lang="en-US" sz="2800" dirty="0">
                <a:latin typeface="Times New Roman" charset="0"/>
                <a:cs typeface="Times New Roman" charset="0"/>
              </a:rPr>
              <a:t> </a:t>
            </a:r>
            <a:r>
              <a:rPr lang="en-US" sz="2800" dirty="0" err="1">
                <a:latin typeface="Times New Roman" charset="0"/>
                <a:cs typeface="Times New Roman" charset="0"/>
              </a:rPr>
              <a:t>nhiên</a:t>
            </a:r>
            <a:r>
              <a:rPr lang="en-US" sz="2800" dirty="0">
                <a:latin typeface="Times New Roman" charset="0"/>
                <a:cs typeface="Times New Roman" charset="0"/>
              </a:rPr>
              <a:t> </a:t>
            </a:r>
            <a:r>
              <a:rPr lang="en-US" sz="2800" dirty="0" err="1">
                <a:latin typeface="Times New Roman" charset="0"/>
                <a:cs typeface="Times New Roman" charset="0"/>
              </a:rPr>
              <a:t>để</a:t>
            </a:r>
            <a:r>
              <a:rPr lang="en-US" sz="2800" dirty="0">
                <a:latin typeface="Times New Roman" charset="0"/>
                <a:cs typeface="Times New Roman" charset="0"/>
              </a:rPr>
              <a:t> </a:t>
            </a:r>
            <a:r>
              <a:rPr lang="en-US" sz="2800" dirty="0" err="1">
                <a:latin typeface="Times New Roman" charset="0"/>
                <a:cs typeface="Times New Roman" charset="0"/>
              </a:rPr>
              <a:t>thay</a:t>
            </a:r>
            <a:endParaRPr lang="en-US" sz="2800" dirty="0">
              <a:latin typeface="Times New Roman" charset="0"/>
              <a:cs typeface="Times New Roman" charset="0"/>
            </a:endParaRPr>
          </a:p>
          <a:p>
            <a:pPr lvl="1" eaLnBrk="1" hangingPunct="1"/>
            <a:r>
              <a:rPr lang="en-US" sz="2800" dirty="0" err="1">
                <a:latin typeface="Times New Roman" charset="0"/>
                <a:cs typeface="Times New Roman" charset="0"/>
              </a:rPr>
              <a:t>Đơn</a:t>
            </a:r>
            <a:r>
              <a:rPr lang="en-US" sz="2800" dirty="0">
                <a:latin typeface="Times New Roman" charset="0"/>
                <a:cs typeface="Times New Roman" charset="0"/>
              </a:rPr>
              <a:t> </a:t>
            </a:r>
            <a:r>
              <a:rPr lang="en-US" sz="2800" dirty="0" err="1">
                <a:latin typeface="Times New Roman" charset="0"/>
                <a:cs typeface="Times New Roman" charset="0"/>
              </a:rPr>
              <a:t>giản</a:t>
            </a:r>
            <a:endParaRPr lang="en-US" sz="2800" dirty="0">
              <a:latin typeface="Times New Roman" charset="0"/>
              <a:cs typeface="Times New Roman" charset="0"/>
            </a:endParaRPr>
          </a:p>
          <a:p>
            <a:pPr lvl="1" eaLnBrk="1" hangingPunct="1"/>
            <a:r>
              <a:rPr lang="en-US" sz="2800" dirty="0" err="1">
                <a:latin typeface="Times New Roman" charset="0"/>
                <a:cs typeface="Times New Roman" charset="0"/>
              </a:rPr>
              <a:t>Tỷ</a:t>
            </a:r>
            <a:r>
              <a:rPr lang="en-US" sz="2800" dirty="0">
                <a:latin typeface="Times New Roman" charset="0"/>
                <a:cs typeface="Times New Roman" charset="0"/>
              </a:rPr>
              <a:t> </a:t>
            </a:r>
            <a:r>
              <a:rPr lang="en-US" sz="2800" dirty="0" err="1">
                <a:latin typeface="Times New Roman" charset="0"/>
                <a:cs typeface="Times New Roman" charset="0"/>
              </a:rPr>
              <a:t>lệ</a:t>
            </a:r>
            <a:r>
              <a:rPr lang="en-US" sz="2800" dirty="0">
                <a:latin typeface="Times New Roman" charset="0"/>
                <a:cs typeface="Times New Roman" charset="0"/>
              </a:rPr>
              <a:t> miss </a:t>
            </a:r>
            <a:r>
              <a:rPr lang="en-US" sz="2800" dirty="0" err="1">
                <a:latin typeface="Times New Roman" charset="0"/>
                <a:cs typeface="Times New Roman" charset="0"/>
              </a:rPr>
              <a:t>cao</a:t>
            </a:r>
            <a:r>
              <a:rPr lang="en-US" sz="2800" dirty="0">
                <a:latin typeface="Times New Roman" charset="0"/>
                <a:cs typeface="Times New Roman" charset="0"/>
              </a:rPr>
              <a:t> </a:t>
            </a:r>
            <a:r>
              <a:rPr lang="en-US" sz="2800" dirty="0" err="1">
                <a:latin typeface="Times New Roman" charset="0"/>
                <a:cs typeface="Times New Roman" charset="0"/>
              </a:rPr>
              <a:t>vì</a:t>
            </a:r>
            <a:r>
              <a:rPr lang="en-US" sz="2800" dirty="0">
                <a:latin typeface="Times New Roman" charset="0"/>
                <a:cs typeface="Times New Roman" charset="0"/>
              </a:rPr>
              <a:t> </a:t>
            </a:r>
            <a:r>
              <a:rPr lang="en-US" sz="2800" dirty="0" err="1">
                <a:latin typeface="Times New Roman" charset="0"/>
                <a:cs typeface="Times New Roman" charset="0"/>
              </a:rPr>
              <a:t>phương</a:t>
            </a:r>
            <a:r>
              <a:rPr lang="en-US" sz="2800" dirty="0">
                <a:latin typeface="Times New Roman" charset="0"/>
                <a:cs typeface="Times New Roman" charset="0"/>
              </a:rPr>
              <a:t> </a:t>
            </a:r>
            <a:r>
              <a:rPr lang="en-US" sz="2800" dirty="0" err="1">
                <a:latin typeface="Times New Roman" charset="0"/>
                <a:cs typeface="Times New Roman" charset="0"/>
              </a:rPr>
              <a:t>pháp</a:t>
            </a:r>
            <a:r>
              <a:rPr lang="en-US" sz="2800" dirty="0">
                <a:latin typeface="Times New Roman" charset="0"/>
                <a:cs typeface="Times New Roman" charset="0"/>
              </a:rPr>
              <a:t> </a:t>
            </a:r>
            <a:r>
              <a:rPr lang="en-US" sz="2800" dirty="0" err="1">
                <a:latin typeface="Times New Roman" charset="0"/>
                <a:cs typeface="Times New Roman" charset="0"/>
              </a:rPr>
              <a:t>này</a:t>
            </a:r>
            <a:r>
              <a:rPr lang="en-US" sz="2800" dirty="0">
                <a:latin typeface="Times New Roman" charset="0"/>
                <a:cs typeface="Times New Roman" charset="0"/>
              </a:rPr>
              <a:t> </a:t>
            </a:r>
            <a:r>
              <a:rPr lang="en-US" sz="2800" dirty="0" err="1">
                <a:latin typeface="Times New Roman" charset="0"/>
                <a:cs typeface="Times New Roman" charset="0"/>
              </a:rPr>
              <a:t>không</a:t>
            </a:r>
            <a:r>
              <a:rPr lang="en-US" sz="2800" dirty="0">
                <a:latin typeface="Times New Roman" charset="0"/>
                <a:cs typeface="Times New Roman" charset="0"/>
              </a:rPr>
              <a:t> </a:t>
            </a:r>
            <a:r>
              <a:rPr lang="en-US" sz="2800" dirty="0" err="1">
                <a:latin typeface="Times New Roman" charset="0"/>
                <a:cs typeface="Times New Roman" charset="0"/>
              </a:rPr>
              <a:t>xét</a:t>
            </a:r>
            <a:r>
              <a:rPr lang="en-US" sz="2800" dirty="0">
                <a:latin typeface="Times New Roman" charset="0"/>
                <a:cs typeface="Times New Roman" charset="0"/>
              </a:rPr>
              <a:t> </a:t>
            </a:r>
            <a:r>
              <a:rPr lang="en-US" sz="2800" dirty="0" err="1">
                <a:latin typeface="Times New Roman" charset="0"/>
                <a:cs typeface="Times New Roman" charset="0"/>
              </a:rPr>
              <a:t>tới</a:t>
            </a:r>
            <a:r>
              <a:rPr lang="en-US" sz="2800" dirty="0">
                <a:latin typeface="Times New Roman" charset="0"/>
                <a:cs typeface="Times New Roman" charset="0"/>
              </a:rPr>
              <a:t> </a:t>
            </a:r>
            <a:r>
              <a:rPr lang="en-US" sz="2800" dirty="0" err="1">
                <a:latin typeface="Times New Roman" charset="0"/>
                <a:cs typeface="Times New Roman" charset="0"/>
              </a:rPr>
              <a:t>dòng</a:t>
            </a:r>
            <a:r>
              <a:rPr lang="en-US" sz="2800" dirty="0">
                <a:latin typeface="Times New Roman" charset="0"/>
                <a:cs typeface="Times New Roman" charset="0"/>
              </a:rPr>
              <a:t> cache </a:t>
            </a:r>
            <a:r>
              <a:rPr lang="en-US" sz="2800" dirty="0" err="1">
                <a:latin typeface="Times New Roman" charset="0"/>
                <a:cs typeface="Times New Roman" charset="0"/>
              </a:rPr>
              <a:t>nào</a:t>
            </a:r>
            <a:r>
              <a:rPr lang="en-US" sz="2800" dirty="0">
                <a:latin typeface="Times New Roman" charset="0"/>
                <a:cs typeface="Times New Roman" charset="0"/>
              </a:rPr>
              <a:t> </a:t>
            </a:r>
            <a:r>
              <a:rPr lang="en-US" sz="2800" dirty="0" err="1">
                <a:latin typeface="Times New Roman" charset="0"/>
                <a:cs typeface="Times New Roman" charset="0"/>
              </a:rPr>
              <a:t>đang</a:t>
            </a:r>
            <a:r>
              <a:rPr lang="en-US" sz="2800" dirty="0">
                <a:latin typeface="Times New Roman" charset="0"/>
                <a:cs typeface="Times New Roman" charset="0"/>
              </a:rPr>
              <a:t> </a:t>
            </a:r>
            <a:r>
              <a:rPr lang="en-US" sz="2800" dirty="0" err="1">
                <a:latin typeface="Times New Roman" charset="0"/>
                <a:cs typeface="Times New Roman" charset="0"/>
              </a:rPr>
              <a:t>thực</a:t>
            </a:r>
            <a:r>
              <a:rPr lang="en-US" sz="2800" dirty="0">
                <a:latin typeface="Times New Roman" charset="0"/>
                <a:cs typeface="Times New Roman" charset="0"/>
              </a:rPr>
              <a:t> </a:t>
            </a:r>
            <a:r>
              <a:rPr lang="en-US" sz="2800" dirty="0" err="1">
                <a:latin typeface="Times New Roman" charset="0"/>
                <a:cs typeface="Times New Roman" charset="0"/>
              </a:rPr>
              <a:t>sự</a:t>
            </a:r>
            <a:r>
              <a:rPr lang="en-US" sz="2800" dirty="0">
                <a:latin typeface="Times New Roman" charset="0"/>
                <a:cs typeface="Times New Roman" charset="0"/>
              </a:rPr>
              <a:t> </a:t>
            </a:r>
            <a:r>
              <a:rPr lang="en-US" sz="2800" dirty="0" err="1">
                <a:latin typeface="Times New Roman" charset="0"/>
                <a:cs typeface="Times New Roman" charset="0"/>
              </a:rPr>
              <a:t>được</a:t>
            </a:r>
            <a:r>
              <a:rPr lang="en-US" sz="2800" dirty="0">
                <a:latin typeface="Times New Roman" charset="0"/>
                <a:cs typeface="Times New Roman" charset="0"/>
              </a:rPr>
              <a:t> </a:t>
            </a:r>
            <a:r>
              <a:rPr lang="en-US" sz="2800" dirty="0" err="1">
                <a:latin typeface="Times New Roman" charset="0"/>
                <a:cs typeface="Times New Roman" charset="0"/>
              </a:rPr>
              <a:t>sử</a:t>
            </a:r>
            <a:r>
              <a:rPr lang="en-US" sz="2800" dirty="0">
                <a:latin typeface="Times New Roman" charset="0"/>
                <a:cs typeface="Times New Roman" charset="0"/>
              </a:rPr>
              <a:t> </a:t>
            </a:r>
            <a:r>
              <a:rPr lang="en-US" sz="2800" dirty="0" err="1">
                <a:latin typeface="Times New Roman" charset="0"/>
                <a:cs typeface="Times New Roman" charset="0"/>
              </a:rPr>
              <a:t>dụng</a:t>
            </a:r>
            <a:endParaRPr lang="en-US" sz="2800" dirty="0">
              <a:latin typeface="Times New Roman" charset="0"/>
              <a:cs typeface="Times New Roman" charset="0"/>
            </a:endParaRPr>
          </a:p>
          <a:p>
            <a:pPr lvl="2" eaLnBrk="1" hangingPunct="1"/>
            <a:r>
              <a:rPr lang="en-US" sz="2400" dirty="0" err="1">
                <a:latin typeface="Times New Roman" charset="0"/>
                <a:cs typeface="Times New Roman" charset="0"/>
              </a:rPr>
              <a:t>Nếu</a:t>
            </a:r>
            <a:r>
              <a:rPr lang="en-US" sz="2400" dirty="0">
                <a:latin typeface="Times New Roman" charset="0"/>
                <a:cs typeface="Times New Roman" charset="0"/>
              </a:rPr>
              <a:t> </a:t>
            </a:r>
            <a:r>
              <a:rPr lang="en-US" sz="2400" dirty="0" err="1">
                <a:latin typeface="Times New Roman" charset="0"/>
                <a:cs typeface="Times New Roman" charset="0"/>
              </a:rPr>
              <a:t>một</a:t>
            </a:r>
            <a:r>
              <a:rPr lang="en-US" sz="2400" dirty="0">
                <a:latin typeface="Times New Roman" charset="0"/>
                <a:cs typeface="Times New Roman" charset="0"/>
              </a:rPr>
              <a:t> </a:t>
            </a:r>
            <a:r>
              <a:rPr lang="en-US" sz="2400" dirty="0" err="1">
                <a:latin typeface="Times New Roman" charset="0"/>
                <a:cs typeface="Times New Roman" charset="0"/>
              </a:rPr>
              <a:t>dòng</a:t>
            </a:r>
            <a:r>
              <a:rPr lang="en-US" sz="2400" dirty="0">
                <a:latin typeface="Times New Roman" charset="0"/>
                <a:cs typeface="Times New Roman" charset="0"/>
              </a:rPr>
              <a:t> cache </a:t>
            </a:r>
            <a:r>
              <a:rPr lang="en-US" sz="2400" dirty="0" err="1">
                <a:latin typeface="Times New Roman" charset="0"/>
                <a:cs typeface="Times New Roman" charset="0"/>
              </a:rPr>
              <a:t>đang</a:t>
            </a:r>
            <a:r>
              <a:rPr lang="en-US" sz="2400" dirty="0">
                <a:latin typeface="Times New Roman" charset="0"/>
                <a:cs typeface="Times New Roman" charset="0"/>
              </a:rPr>
              <a:t> </a:t>
            </a:r>
            <a:r>
              <a:rPr lang="en-US" sz="2400" dirty="0" err="1">
                <a:latin typeface="Times New Roman" charset="0"/>
                <a:cs typeface="Times New Roman" charset="0"/>
              </a:rPr>
              <a:t>được</a:t>
            </a:r>
            <a:r>
              <a:rPr lang="en-US" sz="2400" dirty="0">
                <a:latin typeface="Times New Roman" charset="0"/>
                <a:cs typeface="Times New Roman" charset="0"/>
              </a:rPr>
              <a:t> </a:t>
            </a:r>
            <a:r>
              <a:rPr lang="en-US" sz="2400" dirty="0" err="1">
                <a:latin typeface="Times New Roman" charset="0"/>
                <a:cs typeface="Times New Roman" charset="0"/>
              </a:rPr>
              <a:t>sử</a:t>
            </a:r>
            <a:r>
              <a:rPr lang="en-US" sz="2400" dirty="0">
                <a:latin typeface="Times New Roman" charset="0"/>
                <a:cs typeface="Times New Roman" charset="0"/>
              </a:rPr>
              <a:t> </a:t>
            </a:r>
            <a:r>
              <a:rPr lang="en-US" sz="2400" dirty="0" err="1">
                <a:latin typeface="Times New Roman" charset="0"/>
                <a:cs typeface="Times New Roman" charset="0"/>
              </a:rPr>
              <a:t>dụng</a:t>
            </a:r>
            <a:r>
              <a:rPr lang="en-US" sz="2400" dirty="0">
                <a:latin typeface="Times New Roman" charset="0"/>
                <a:cs typeface="Times New Roman" charset="0"/>
              </a:rPr>
              <a:t> </a:t>
            </a:r>
            <a:r>
              <a:rPr lang="en-US" sz="2400" dirty="0" err="1">
                <a:latin typeface="Times New Roman" charset="0"/>
                <a:cs typeface="Times New Roman" charset="0"/>
              </a:rPr>
              <a:t>mà</a:t>
            </a:r>
            <a:r>
              <a:rPr lang="en-US" sz="2400" dirty="0">
                <a:latin typeface="Times New Roman" charset="0"/>
                <a:cs typeface="Times New Roman" charset="0"/>
              </a:rPr>
              <a:t> </a:t>
            </a:r>
            <a:r>
              <a:rPr lang="en-US" sz="2400" dirty="0" err="1">
                <a:latin typeface="Times New Roman" charset="0"/>
                <a:cs typeface="Times New Roman" charset="0"/>
              </a:rPr>
              <a:t>bị</a:t>
            </a:r>
            <a:r>
              <a:rPr lang="en-US" sz="2400" dirty="0">
                <a:latin typeface="Times New Roman" charset="0"/>
                <a:cs typeface="Times New Roman" charset="0"/>
              </a:rPr>
              <a:t> </a:t>
            </a:r>
            <a:r>
              <a:rPr lang="en-US" sz="2400" dirty="0" err="1">
                <a:latin typeface="Times New Roman" charset="0"/>
                <a:cs typeface="Times New Roman" charset="0"/>
              </a:rPr>
              <a:t>thay</a:t>
            </a:r>
            <a:r>
              <a:rPr lang="en-US" sz="2400" dirty="0">
                <a:latin typeface="Times New Roman" charset="0"/>
                <a:cs typeface="Times New Roman" charset="0"/>
              </a:rPr>
              <a:t> </a:t>
            </a:r>
            <a:r>
              <a:rPr lang="en-US" sz="2400" dirty="0" err="1">
                <a:latin typeface="Times New Roman" charset="0"/>
                <a:cs typeface="Times New Roman" charset="0"/>
              </a:rPr>
              <a:t>thế</a:t>
            </a:r>
            <a:r>
              <a:rPr lang="en-US" sz="2400" dirty="0">
                <a:latin typeface="Times New Roman" charset="0"/>
                <a:cs typeface="Times New Roman" charset="0"/>
              </a:rPr>
              <a:t> </a:t>
            </a:r>
            <a:r>
              <a:rPr lang="en-US" sz="2400" dirty="0" err="1">
                <a:latin typeface="Times New Roman" charset="0"/>
                <a:cs typeface="Times New Roman" charset="0"/>
              </a:rPr>
              <a:t>thì</a:t>
            </a:r>
            <a:r>
              <a:rPr lang="en-US" sz="2400" dirty="0">
                <a:latin typeface="Times New Roman" charset="0"/>
                <a:cs typeface="Times New Roman" charset="0"/>
              </a:rPr>
              <a:t> </a:t>
            </a:r>
            <a:r>
              <a:rPr lang="en-US" sz="2400" dirty="0" err="1">
                <a:latin typeface="Times New Roman" charset="0"/>
                <a:cs typeface="Times New Roman" charset="0"/>
              </a:rPr>
              <a:t>sự</a:t>
            </a:r>
            <a:r>
              <a:rPr lang="en-US" sz="2400" dirty="0">
                <a:latin typeface="Times New Roman" charset="0"/>
                <a:cs typeface="Times New Roman" charset="0"/>
              </a:rPr>
              <a:t> </a:t>
            </a:r>
            <a:r>
              <a:rPr lang="en-US" sz="2400" dirty="0" err="1">
                <a:latin typeface="Times New Roman" charset="0"/>
                <a:cs typeface="Times New Roman" charset="0"/>
              </a:rPr>
              <a:t>kiện</a:t>
            </a:r>
            <a:r>
              <a:rPr lang="en-US" sz="2400" dirty="0">
                <a:latin typeface="Times New Roman" charset="0"/>
                <a:cs typeface="Times New Roman" charset="0"/>
              </a:rPr>
              <a:t> miss </a:t>
            </a:r>
            <a:r>
              <a:rPr lang="en-US" sz="2400" dirty="0" err="1">
                <a:latin typeface="Times New Roman" charset="0"/>
                <a:cs typeface="Times New Roman" charset="0"/>
              </a:rPr>
              <a:t>xảy</a:t>
            </a:r>
            <a:r>
              <a:rPr lang="en-US" sz="2400" dirty="0">
                <a:latin typeface="Times New Roman" charset="0"/>
                <a:cs typeface="Times New Roman" charset="0"/>
              </a:rPr>
              <a:t> </a:t>
            </a:r>
            <a:r>
              <a:rPr lang="en-US" sz="2400" dirty="0" err="1">
                <a:latin typeface="Times New Roman" charset="0"/>
                <a:cs typeface="Times New Roman" charset="0"/>
              </a:rPr>
              <a:t>ra</a:t>
            </a:r>
            <a:r>
              <a:rPr lang="en-US" sz="2400" dirty="0">
                <a:latin typeface="Times New Roman" charset="0"/>
                <a:cs typeface="Times New Roman" charset="0"/>
              </a:rPr>
              <a:t> </a:t>
            </a:r>
            <a:r>
              <a:rPr lang="en-US" sz="2400" dirty="0" err="1">
                <a:latin typeface="Times New Roman" charset="0"/>
                <a:cs typeface="Times New Roman" charset="0"/>
              </a:rPr>
              <a:t>và</a:t>
            </a:r>
            <a:r>
              <a:rPr lang="en-US" sz="2400" dirty="0">
                <a:latin typeface="Times New Roman" charset="0"/>
                <a:cs typeface="Times New Roman" charset="0"/>
              </a:rPr>
              <a:t> </a:t>
            </a:r>
            <a:r>
              <a:rPr lang="en-US" sz="2400" dirty="0" err="1">
                <a:latin typeface="Times New Roman" charset="0"/>
                <a:cs typeface="Times New Roman" charset="0"/>
              </a:rPr>
              <a:t>cần</a:t>
            </a:r>
            <a:r>
              <a:rPr lang="en-US" sz="2400" dirty="0">
                <a:latin typeface="Times New Roman" charset="0"/>
                <a:cs typeface="Times New Roman" charset="0"/>
              </a:rPr>
              <a:t> </a:t>
            </a:r>
            <a:r>
              <a:rPr lang="en-US" sz="2400" dirty="0" err="1">
                <a:latin typeface="Times New Roman" charset="0"/>
                <a:cs typeface="Times New Roman" charset="0"/>
              </a:rPr>
              <a:t>phải</a:t>
            </a:r>
            <a:r>
              <a:rPr lang="en-US" sz="2400" dirty="0">
                <a:latin typeface="Times New Roman" charset="0"/>
                <a:cs typeface="Times New Roman" charset="0"/>
              </a:rPr>
              <a:t> </a:t>
            </a:r>
            <a:r>
              <a:rPr lang="en-US" sz="2400" dirty="0" err="1">
                <a:latin typeface="Times New Roman" charset="0"/>
                <a:cs typeface="Times New Roman" charset="0"/>
              </a:rPr>
              <a:t>đọc</a:t>
            </a:r>
            <a:r>
              <a:rPr lang="en-US" sz="2400" dirty="0">
                <a:latin typeface="Times New Roman" charset="0"/>
                <a:cs typeface="Times New Roman" charset="0"/>
              </a:rPr>
              <a:t> </a:t>
            </a:r>
            <a:r>
              <a:rPr lang="en-US" sz="2400" dirty="0" err="1">
                <a:latin typeface="Times New Roman" charset="0"/>
                <a:cs typeface="Times New Roman" charset="0"/>
              </a:rPr>
              <a:t>lại</a:t>
            </a:r>
            <a:r>
              <a:rPr lang="en-US" sz="2400" dirty="0">
                <a:latin typeface="Times New Roman" charset="0"/>
                <a:cs typeface="Times New Roman" charset="0"/>
              </a:rPr>
              <a:t> </a:t>
            </a:r>
            <a:r>
              <a:rPr lang="en-US" sz="2400" dirty="0" err="1">
                <a:latin typeface="Times New Roman" charset="0"/>
                <a:cs typeface="Times New Roman" charset="0"/>
              </a:rPr>
              <a:t>vào</a:t>
            </a:r>
            <a:r>
              <a:rPr lang="en-US" sz="2400" dirty="0">
                <a:latin typeface="Times New Roman" charset="0"/>
                <a:cs typeface="Times New Roman" charset="0"/>
              </a:rPr>
              <a:t> cache</a:t>
            </a:r>
          </a:p>
          <a:p>
            <a:pPr lvl="2" eaLnBrk="1" hangingPunct="1">
              <a:buFont typeface="Wingdings" charset="0"/>
              <a:buNone/>
            </a:pPr>
            <a:br>
              <a:rPr lang="en-US" sz="2400" dirty="0">
                <a:latin typeface="Times New Roman" charset="0"/>
                <a:cs typeface="Times New Roman" charset="0"/>
              </a:rPr>
            </a:br>
            <a:endParaRPr lang="en-US" sz="2400" dirty="0">
              <a:latin typeface="Times New Roman" charset="0"/>
              <a:cs typeface="Times New Roman" charset="0"/>
            </a:endParaRPr>
          </a:p>
          <a:p>
            <a:pPr lvl="1" eaLnBrk="1" hangingPunct="1"/>
            <a:endParaRPr lang="en-US" sz="2800" dirty="0">
              <a:latin typeface="Times New Roman" charset="0"/>
              <a:cs typeface="Times New Roman" charset="0"/>
            </a:endParaRPr>
          </a:p>
          <a:p>
            <a:pPr lvl="2" eaLnBrk="1" hangingPunct="1"/>
            <a:endParaRPr lang="en-US" sz="2400" dirty="0">
              <a:latin typeface="Times New Roman" charset="0"/>
              <a:cs typeface="Times New Roman" charset="0"/>
            </a:endParaRPr>
          </a:p>
          <a:p>
            <a:pPr lvl="1" eaLnBrk="1" hangingPunct="1"/>
            <a:endParaRPr lang="en-US" sz="2800" dirty="0">
              <a:latin typeface="Times New Roman" charset="0"/>
              <a:cs typeface="Times New Roman" charset="0"/>
            </a:endParaRPr>
          </a:p>
          <a:p>
            <a:pPr lvl="1" eaLnBrk="1" hangingPunct="1"/>
            <a:endParaRPr lang="en-US" sz="2800" dirty="0">
              <a:latin typeface="Times New Roman" charset="0"/>
              <a:cs typeface="Times New Roman" charset="0"/>
            </a:endParaRPr>
          </a:p>
          <a:p>
            <a:pPr eaLnBrk="1" hangingPunct="1"/>
            <a:endParaRPr lang="en-US" sz="3200" dirty="0">
              <a:latin typeface="Times New Roman" charset="0"/>
              <a:cs typeface="Times New Roman" charset="0"/>
            </a:endParaRPr>
          </a:p>
          <a:p>
            <a:pPr eaLnBrk="1" hangingPunct="1"/>
            <a:endParaRPr lang="en-US" sz="3200" dirty="0">
              <a:latin typeface="Times New Roman" charset="0"/>
              <a:cs typeface="Times New Roman" charset="0"/>
            </a:endParaRPr>
          </a:p>
          <a:p>
            <a:pPr lvl="1" eaLnBrk="1" hangingPunct="1"/>
            <a:endParaRPr lang="en-US" sz="2800" dirty="0">
              <a:latin typeface="Times New Roman" charset="0"/>
              <a:cs typeface="Times New Roman" charset="0"/>
            </a:endParaRPr>
          </a:p>
          <a:p>
            <a:pPr eaLnBrk="1" hangingPunct="1"/>
            <a:endParaRPr lang="en-US" sz="3200" dirty="0">
              <a:latin typeface="Times New Roman" charset="0"/>
              <a:cs typeface="Times New Roman" charset="0"/>
            </a:endParaRPr>
          </a:p>
          <a:p>
            <a:pPr eaLnBrk="1" hangingPunct="1"/>
            <a:endParaRPr lang="en-US" dirty="0">
              <a:latin typeface="Times New Roman" charset="0"/>
              <a:cs typeface="Times New Roman" charset="0"/>
            </a:endParaRPr>
          </a:p>
        </p:txBody>
      </p:sp>
    </p:spTree>
    <p:extLst>
      <p:ext uri="{BB962C8B-B14F-4D97-AF65-F5344CB8AC3E}">
        <p14:creationId xmlns:p14="http://schemas.microsoft.com/office/powerpoint/2010/main" val="252874277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B3CC92A-2018-314A-A0AD-467D76AC5A0E}" type="slidenum">
              <a:rPr lang="en-US" sz="1000"/>
              <a:pPr/>
              <a:t>87</a:t>
            </a:fld>
            <a:endParaRPr lang="en-US" sz="1000"/>
          </a:p>
        </p:txBody>
      </p:sp>
      <p:sp>
        <p:nvSpPr>
          <p:cNvPr id="128002" name="Rectangle 2"/>
          <p:cNvSpPr>
            <a:spLocks noGrp="1" noChangeArrowheads="1"/>
          </p:cNvSpPr>
          <p:nvPr>
            <p:ph type="title"/>
          </p:nvPr>
        </p:nvSpPr>
        <p:spPr>
          <a:xfrm>
            <a:off x="571500" y="71438"/>
            <a:ext cx="8572500" cy="1139825"/>
          </a:xfrm>
        </p:spPr>
        <p:txBody>
          <a:bodyPr/>
          <a:lstStyle/>
          <a:p>
            <a:pPr eaLnBrk="1" hangingPunct="1"/>
            <a:r>
              <a:rPr lang="en-US" sz="4000">
                <a:latin typeface="Times New Roman" charset="0"/>
                <a:cs typeface="Times New Roman" charset="0"/>
              </a:rPr>
              <a:t>Các chính sách thay thế cache</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sz="3200" dirty="0" err="1">
                <a:latin typeface="Times New Roman" charset="0"/>
                <a:cs typeface="Times New Roman" charset="0"/>
              </a:rPr>
              <a:t>Thay</a:t>
            </a:r>
            <a:r>
              <a:rPr lang="en-US" sz="3200" dirty="0">
                <a:latin typeface="Times New Roman" charset="0"/>
                <a:cs typeface="Times New Roman" charset="0"/>
              </a:rPr>
              <a:t> </a:t>
            </a:r>
            <a:r>
              <a:rPr lang="en-US" sz="3200" dirty="0" err="1">
                <a:latin typeface="Times New Roman" charset="0"/>
                <a:cs typeface="Times New Roman" charset="0"/>
              </a:rPr>
              <a:t>thế</a:t>
            </a:r>
            <a:r>
              <a:rPr lang="en-US" sz="3200" dirty="0">
                <a:latin typeface="Times New Roman" charset="0"/>
                <a:cs typeface="Times New Roman" charset="0"/>
              </a:rPr>
              <a:t> </a:t>
            </a:r>
            <a:r>
              <a:rPr lang="en-US" sz="3200" dirty="0" err="1">
                <a:latin typeface="Times New Roman" charset="0"/>
                <a:cs typeface="Times New Roman" charset="0"/>
              </a:rPr>
              <a:t>kiểu</a:t>
            </a:r>
            <a:r>
              <a:rPr lang="en-US" sz="3200" dirty="0">
                <a:latin typeface="Times New Roman" charset="0"/>
                <a:cs typeface="Times New Roman" charset="0"/>
              </a:rPr>
              <a:t> </a:t>
            </a:r>
            <a:r>
              <a:rPr lang="en-US" sz="3200" dirty="0" err="1">
                <a:latin typeface="Times New Roman" charset="0"/>
                <a:cs typeface="Times New Roman" charset="0"/>
              </a:rPr>
              <a:t>vào</a:t>
            </a:r>
            <a:r>
              <a:rPr lang="en-US" sz="3200" dirty="0">
                <a:latin typeface="Times New Roman" charset="0"/>
                <a:cs typeface="Times New Roman" charset="0"/>
              </a:rPr>
              <a:t> </a:t>
            </a:r>
            <a:r>
              <a:rPr lang="en-US" sz="3200" dirty="0" err="1">
                <a:latin typeface="Times New Roman" charset="0"/>
                <a:cs typeface="Times New Roman" charset="0"/>
              </a:rPr>
              <a:t>trước</a:t>
            </a:r>
            <a:r>
              <a:rPr lang="en-US" sz="3200" dirty="0">
                <a:latin typeface="Times New Roman" charset="0"/>
                <a:cs typeface="Times New Roman" charset="0"/>
              </a:rPr>
              <a:t> </a:t>
            </a:r>
            <a:r>
              <a:rPr lang="en-US" sz="3200" dirty="0" err="1">
                <a:latin typeface="Times New Roman" charset="0"/>
                <a:cs typeface="Times New Roman" charset="0"/>
              </a:rPr>
              <a:t>ra</a:t>
            </a:r>
            <a:r>
              <a:rPr lang="en-US" sz="3200" dirty="0">
                <a:latin typeface="Times New Roman" charset="0"/>
                <a:cs typeface="Times New Roman" charset="0"/>
              </a:rPr>
              <a:t> </a:t>
            </a:r>
            <a:r>
              <a:rPr lang="en-US" sz="3200" dirty="0" err="1">
                <a:latin typeface="Times New Roman" charset="0"/>
                <a:cs typeface="Times New Roman" charset="0"/>
              </a:rPr>
              <a:t>trước</a:t>
            </a:r>
            <a:r>
              <a:rPr lang="en-US" sz="3200" dirty="0">
                <a:latin typeface="Times New Roman" charset="0"/>
                <a:cs typeface="Times New Roman" charset="0"/>
              </a:rPr>
              <a:t> FIFO</a:t>
            </a:r>
          </a:p>
          <a:p>
            <a:pPr lvl="1" eaLnBrk="1" hangingPunct="1"/>
            <a:r>
              <a:rPr lang="en-US" sz="2800" dirty="0" err="1">
                <a:latin typeface="Times New Roman" charset="0"/>
                <a:cs typeface="Times New Roman" charset="0"/>
              </a:rPr>
              <a:t>Dựa</a:t>
            </a:r>
            <a:r>
              <a:rPr lang="en-US" sz="2800" dirty="0">
                <a:latin typeface="Times New Roman" charset="0"/>
                <a:cs typeface="Times New Roman" charset="0"/>
              </a:rPr>
              <a:t> </a:t>
            </a:r>
            <a:r>
              <a:rPr lang="en-US" sz="2800" dirty="0" err="1">
                <a:latin typeface="Times New Roman" charset="0"/>
                <a:cs typeface="Times New Roman" charset="0"/>
              </a:rPr>
              <a:t>trên</a:t>
            </a:r>
            <a:r>
              <a:rPr lang="en-US" sz="2800" dirty="0">
                <a:latin typeface="Times New Roman" charset="0"/>
                <a:cs typeface="Times New Roman" charset="0"/>
              </a:rPr>
              <a:t> </a:t>
            </a:r>
            <a:r>
              <a:rPr lang="en-US" sz="2800" dirty="0" err="1">
                <a:latin typeface="Times New Roman" charset="0"/>
                <a:cs typeface="Times New Roman" charset="0"/>
              </a:rPr>
              <a:t>nguyên</a:t>
            </a:r>
            <a:r>
              <a:rPr lang="en-US" sz="2800" dirty="0">
                <a:latin typeface="Times New Roman" charset="0"/>
                <a:cs typeface="Times New Roman" charset="0"/>
              </a:rPr>
              <a:t> </a:t>
            </a:r>
            <a:r>
              <a:rPr lang="en-US" sz="2800" dirty="0" err="1">
                <a:latin typeface="Times New Roman" charset="0"/>
                <a:cs typeface="Times New Roman" charset="0"/>
              </a:rPr>
              <a:t>lý</a:t>
            </a:r>
            <a:r>
              <a:rPr lang="en-US" sz="2800" dirty="0">
                <a:latin typeface="Times New Roman" charset="0"/>
                <a:cs typeface="Times New Roman" charset="0"/>
              </a:rPr>
              <a:t> FIFO</a:t>
            </a:r>
          </a:p>
          <a:p>
            <a:pPr lvl="1" eaLnBrk="1" hangingPunct="1"/>
            <a:r>
              <a:rPr lang="en-US" sz="2800" dirty="0" err="1">
                <a:latin typeface="Times New Roman" charset="0"/>
                <a:cs typeface="Times New Roman" charset="0"/>
              </a:rPr>
              <a:t>Các</a:t>
            </a:r>
            <a:r>
              <a:rPr lang="en-US" sz="2800" dirty="0">
                <a:latin typeface="Times New Roman" charset="0"/>
                <a:cs typeface="Times New Roman" charset="0"/>
              </a:rPr>
              <a:t> </a:t>
            </a:r>
            <a:r>
              <a:rPr lang="en-US" sz="2800" dirty="0" err="1">
                <a:latin typeface="Times New Roman" charset="0"/>
                <a:cs typeface="Times New Roman" charset="0"/>
              </a:rPr>
              <a:t>dòng</a:t>
            </a:r>
            <a:r>
              <a:rPr lang="en-US" sz="2800" dirty="0">
                <a:latin typeface="Times New Roman" charset="0"/>
                <a:cs typeface="Times New Roman" charset="0"/>
              </a:rPr>
              <a:t> cache </a:t>
            </a:r>
            <a:r>
              <a:rPr lang="en-US" sz="2800" dirty="0" err="1">
                <a:latin typeface="Times New Roman" charset="0"/>
                <a:cs typeface="Times New Roman" charset="0"/>
              </a:rPr>
              <a:t>được</a:t>
            </a:r>
            <a:r>
              <a:rPr lang="en-US" sz="2800" dirty="0">
                <a:latin typeface="Times New Roman" charset="0"/>
                <a:cs typeface="Times New Roman" charset="0"/>
              </a:rPr>
              <a:t> </a:t>
            </a:r>
            <a:r>
              <a:rPr lang="en-US" sz="2800" dirty="0" err="1">
                <a:latin typeface="Times New Roman" charset="0"/>
                <a:cs typeface="Times New Roman" charset="0"/>
              </a:rPr>
              <a:t>đọc</a:t>
            </a:r>
            <a:r>
              <a:rPr lang="en-US" sz="2800" dirty="0">
                <a:latin typeface="Times New Roman" charset="0"/>
                <a:cs typeface="Times New Roman" charset="0"/>
              </a:rPr>
              <a:t> </a:t>
            </a:r>
            <a:r>
              <a:rPr lang="en-US" sz="2800" dirty="0" err="1">
                <a:latin typeface="Times New Roman" charset="0"/>
                <a:cs typeface="Times New Roman" charset="0"/>
              </a:rPr>
              <a:t>vào</a:t>
            </a:r>
            <a:r>
              <a:rPr lang="en-US" sz="2800" dirty="0">
                <a:latin typeface="Times New Roman" charset="0"/>
                <a:cs typeface="Times New Roman" charset="0"/>
              </a:rPr>
              <a:t> cache </a:t>
            </a:r>
            <a:r>
              <a:rPr lang="en-US" sz="2800" dirty="0" err="1">
                <a:latin typeface="Times New Roman" charset="0"/>
                <a:cs typeface="Times New Roman" charset="0"/>
              </a:rPr>
              <a:t>trước</a:t>
            </a:r>
            <a:r>
              <a:rPr lang="en-US" sz="2800" dirty="0">
                <a:latin typeface="Times New Roman" charset="0"/>
                <a:cs typeface="Times New Roman" charset="0"/>
              </a:rPr>
              <a:t> </a:t>
            </a:r>
            <a:r>
              <a:rPr lang="en-US" sz="2800" dirty="0" err="1">
                <a:latin typeface="Times New Roman" charset="0"/>
                <a:cs typeface="Times New Roman" charset="0"/>
              </a:rPr>
              <a:t>sẽ</a:t>
            </a:r>
            <a:r>
              <a:rPr lang="en-US" sz="2800" dirty="0">
                <a:latin typeface="Times New Roman" charset="0"/>
                <a:cs typeface="Times New Roman" charset="0"/>
              </a:rPr>
              <a:t> </a:t>
            </a:r>
            <a:r>
              <a:rPr lang="en-US" sz="2800" dirty="0" err="1">
                <a:latin typeface="Times New Roman" charset="0"/>
                <a:cs typeface="Times New Roman" charset="0"/>
              </a:rPr>
              <a:t>được</a:t>
            </a:r>
            <a:r>
              <a:rPr lang="en-US" sz="2800" dirty="0">
                <a:latin typeface="Times New Roman" charset="0"/>
                <a:cs typeface="Times New Roman" charset="0"/>
              </a:rPr>
              <a:t> </a:t>
            </a:r>
            <a:r>
              <a:rPr lang="en-US" sz="2800" dirty="0" err="1">
                <a:latin typeface="Times New Roman" charset="0"/>
                <a:cs typeface="Times New Roman" charset="0"/>
              </a:rPr>
              <a:t>chọn</a:t>
            </a:r>
            <a:r>
              <a:rPr lang="en-US" sz="2800" dirty="0">
                <a:latin typeface="Times New Roman" charset="0"/>
                <a:cs typeface="Times New Roman" charset="0"/>
              </a:rPr>
              <a:t> </a:t>
            </a:r>
            <a:r>
              <a:rPr lang="en-US" sz="2800" dirty="0" err="1">
                <a:latin typeface="Times New Roman" charset="0"/>
                <a:cs typeface="Times New Roman" charset="0"/>
              </a:rPr>
              <a:t>để</a:t>
            </a:r>
            <a:r>
              <a:rPr lang="en-US" sz="2800" dirty="0">
                <a:latin typeface="Times New Roman" charset="0"/>
                <a:cs typeface="Times New Roman" charset="0"/>
              </a:rPr>
              <a:t> </a:t>
            </a:r>
            <a:r>
              <a:rPr lang="en-US" sz="2800" dirty="0" err="1">
                <a:latin typeface="Times New Roman" charset="0"/>
                <a:cs typeface="Times New Roman" charset="0"/>
              </a:rPr>
              <a:t>thay</a:t>
            </a:r>
            <a:r>
              <a:rPr lang="en-US" sz="2800" dirty="0">
                <a:latin typeface="Times New Roman" charset="0"/>
                <a:cs typeface="Times New Roman" charset="0"/>
              </a:rPr>
              <a:t> </a:t>
            </a:r>
            <a:r>
              <a:rPr lang="en-US" sz="2800" dirty="0" err="1">
                <a:latin typeface="Times New Roman" charset="0"/>
                <a:cs typeface="Times New Roman" charset="0"/>
              </a:rPr>
              <a:t>trước</a:t>
            </a:r>
            <a:endParaRPr lang="en-US" sz="2800" dirty="0">
              <a:latin typeface="Times New Roman" charset="0"/>
              <a:cs typeface="Times New Roman" charset="0"/>
            </a:endParaRPr>
          </a:p>
          <a:p>
            <a:pPr lvl="1" eaLnBrk="1" hangingPunct="1"/>
            <a:r>
              <a:rPr lang="en-US" sz="2800" dirty="0" err="1">
                <a:latin typeface="Times New Roman" charset="0"/>
                <a:cs typeface="Times New Roman" charset="0"/>
              </a:rPr>
              <a:t>Tỷ</a:t>
            </a:r>
            <a:r>
              <a:rPr lang="en-US" sz="2800" dirty="0">
                <a:latin typeface="Times New Roman" charset="0"/>
                <a:cs typeface="Times New Roman" charset="0"/>
              </a:rPr>
              <a:t> </a:t>
            </a:r>
            <a:r>
              <a:rPr lang="en-US" sz="2800" dirty="0" err="1">
                <a:latin typeface="Times New Roman" charset="0"/>
                <a:cs typeface="Times New Roman" charset="0"/>
              </a:rPr>
              <a:t>lệ</a:t>
            </a:r>
            <a:r>
              <a:rPr lang="en-US" sz="2800" dirty="0">
                <a:latin typeface="Times New Roman" charset="0"/>
                <a:cs typeface="Times New Roman" charset="0"/>
              </a:rPr>
              <a:t> miss </a:t>
            </a:r>
            <a:r>
              <a:rPr lang="en-US" sz="2800" dirty="0" err="1">
                <a:latin typeface="Times New Roman" charset="0"/>
                <a:cs typeface="Times New Roman" charset="0"/>
              </a:rPr>
              <a:t>thấp</a:t>
            </a:r>
            <a:r>
              <a:rPr lang="en-US" sz="2800" dirty="0">
                <a:latin typeface="Times New Roman" charset="0"/>
                <a:cs typeface="Times New Roman" charset="0"/>
              </a:rPr>
              <a:t> </a:t>
            </a:r>
            <a:r>
              <a:rPr lang="en-US" sz="2800" dirty="0" err="1">
                <a:latin typeface="Times New Roman" charset="0"/>
                <a:cs typeface="Times New Roman" charset="0"/>
              </a:rPr>
              <a:t>hơn</a:t>
            </a:r>
            <a:r>
              <a:rPr lang="en-US" sz="2800" dirty="0">
                <a:latin typeface="Times New Roman" charset="0"/>
                <a:cs typeface="Times New Roman" charset="0"/>
              </a:rPr>
              <a:t> so </a:t>
            </a:r>
            <a:r>
              <a:rPr lang="en-US" sz="2800" dirty="0" err="1">
                <a:latin typeface="Times New Roman" charset="0"/>
                <a:cs typeface="Times New Roman" charset="0"/>
              </a:rPr>
              <a:t>với</a:t>
            </a:r>
            <a:r>
              <a:rPr lang="en-US" sz="2800" dirty="0">
                <a:latin typeface="Times New Roman" charset="0"/>
                <a:cs typeface="Times New Roman" charset="0"/>
              </a:rPr>
              <a:t> </a:t>
            </a:r>
            <a:r>
              <a:rPr lang="en-US" sz="2800" dirty="0" err="1">
                <a:latin typeface="Times New Roman" charset="0"/>
                <a:cs typeface="Times New Roman" charset="0"/>
              </a:rPr>
              <a:t>phương</a:t>
            </a:r>
            <a:r>
              <a:rPr lang="en-US" sz="2800" dirty="0">
                <a:latin typeface="Times New Roman" charset="0"/>
                <a:cs typeface="Times New Roman" charset="0"/>
              </a:rPr>
              <a:t> </a:t>
            </a:r>
            <a:r>
              <a:rPr lang="en-US" sz="2800" dirty="0" err="1">
                <a:latin typeface="Times New Roman" charset="0"/>
                <a:cs typeface="Times New Roman" charset="0"/>
              </a:rPr>
              <a:t>pháp</a:t>
            </a:r>
            <a:r>
              <a:rPr lang="en-US" sz="2800" dirty="0">
                <a:latin typeface="Times New Roman" charset="0"/>
                <a:cs typeface="Times New Roman" charset="0"/>
              </a:rPr>
              <a:t> </a:t>
            </a:r>
            <a:r>
              <a:rPr lang="en-US" sz="2800" dirty="0" err="1">
                <a:latin typeface="Times New Roman" charset="0"/>
                <a:cs typeface="Times New Roman" charset="0"/>
              </a:rPr>
              <a:t>ngẫu</a:t>
            </a:r>
            <a:r>
              <a:rPr lang="en-US" sz="2800" dirty="0">
                <a:latin typeface="Times New Roman" charset="0"/>
                <a:cs typeface="Times New Roman" charset="0"/>
              </a:rPr>
              <a:t> </a:t>
            </a:r>
            <a:r>
              <a:rPr lang="en-US" sz="2800" dirty="0" err="1">
                <a:latin typeface="Times New Roman" charset="0"/>
                <a:cs typeface="Times New Roman" charset="0"/>
              </a:rPr>
              <a:t>nhiên</a:t>
            </a:r>
            <a:endParaRPr lang="en-US" sz="2800" dirty="0">
              <a:latin typeface="Times New Roman" charset="0"/>
              <a:cs typeface="Times New Roman" charset="0"/>
            </a:endParaRPr>
          </a:p>
          <a:p>
            <a:pPr lvl="1" eaLnBrk="1" hangingPunct="1"/>
            <a:r>
              <a:rPr lang="en-US" sz="2800" dirty="0" err="1">
                <a:latin typeface="Times New Roman" charset="0"/>
                <a:cs typeface="Times New Roman" charset="0"/>
              </a:rPr>
              <a:t>Tỷ</a:t>
            </a:r>
            <a:r>
              <a:rPr lang="en-US" sz="2800" dirty="0">
                <a:latin typeface="Times New Roman" charset="0"/>
                <a:cs typeface="Times New Roman" charset="0"/>
              </a:rPr>
              <a:t> </a:t>
            </a:r>
            <a:r>
              <a:rPr lang="en-US" sz="2800" dirty="0" err="1">
                <a:latin typeface="Times New Roman" charset="0"/>
                <a:cs typeface="Times New Roman" charset="0"/>
              </a:rPr>
              <a:t>lệ</a:t>
            </a:r>
            <a:r>
              <a:rPr lang="en-US" sz="2800" dirty="0">
                <a:latin typeface="Times New Roman" charset="0"/>
                <a:cs typeface="Times New Roman" charset="0"/>
              </a:rPr>
              <a:t> miss </a:t>
            </a:r>
            <a:r>
              <a:rPr lang="en-US" sz="2800" dirty="0" err="1">
                <a:latin typeface="Times New Roman" charset="0"/>
                <a:cs typeface="Times New Roman" charset="0"/>
              </a:rPr>
              <a:t>vẫn</a:t>
            </a:r>
            <a:r>
              <a:rPr lang="en-US" sz="2800" dirty="0">
                <a:latin typeface="Times New Roman" charset="0"/>
                <a:cs typeface="Times New Roman" charset="0"/>
              </a:rPr>
              <a:t> </a:t>
            </a:r>
            <a:r>
              <a:rPr lang="en-US" sz="2800" dirty="0" err="1">
                <a:latin typeface="Times New Roman" charset="0"/>
                <a:cs typeface="Times New Roman" charset="0"/>
              </a:rPr>
              <a:t>cao</a:t>
            </a:r>
            <a:r>
              <a:rPr lang="en-US" sz="2800" dirty="0">
                <a:latin typeface="Times New Roman" charset="0"/>
                <a:cs typeface="Times New Roman" charset="0"/>
              </a:rPr>
              <a:t> </a:t>
            </a:r>
            <a:r>
              <a:rPr lang="en-US" sz="2800" dirty="0" err="1">
                <a:latin typeface="Times New Roman" charset="0"/>
                <a:cs typeface="Times New Roman" charset="0"/>
              </a:rPr>
              <a:t>vì</a:t>
            </a:r>
            <a:r>
              <a:rPr lang="en-US" sz="2800" dirty="0">
                <a:latin typeface="Times New Roman" charset="0"/>
                <a:cs typeface="Times New Roman" charset="0"/>
              </a:rPr>
              <a:t> </a:t>
            </a:r>
            <a:r>
              <a:rPr lang="en-US" sz="2800" dirty="0" err="1">
                <a:latin typeface="Times New Roman" charset="0"/>
                <a:cs typeface="Times New Roman" charset="0"/>
              </a:rPr>
              <a:t>phương</a:t>
            </a:r>
            <a:r>
              <a:rPr lang="en-US" sz="2800" dirty="0">
                <a:latin typeface="Times New Roman" charset="0"/>
                <a:cs typeface="Times New Roman" charset="0"/>
              </a:rPr>
              <a:t> </a:t>
            </a:r>
            <a:r>
              <a:rPr lang="en-US" sz="2800" dirty="0" err="1">
                <a:latin typeface="Times New Roman" charset="0"/>
                <a:cs typeface="Times New Roman" charset="0"/>
              </a:rPr>
              <a:t>pháp</a:t>
            </a:r>
            <a:r>
              <a:rPr lang="en-US" sz="2800" dirty="0">
                <a:latin typeface="Times New Roman" charset="0"/>
                <a:cs typeface="Times New Roman" charset="0"/>
              </a:rPr>
              <a:t> </a:t>
            </a:r>
            <a:r>
              <a:rPr lang="en-US" sz="2800" dirty="0" err="1">
                <a:latin typeface="Times New Roman" charset="0"/>
                <a:cs typeface="Times New Roman" charset="0"/>
              </a:rPr>
              <a:t>này</a:t>
            </a:r>
            <a:r>
              <a:rPr lang="en-US" sz="2800" dirty="0">
                <a:latin typeface="Times New Roman" charset="0"/>
                <a:cs typeface="Times New Roman" charset="0"/>
              </a:rPr>
              <a:t> </a:t>
            </a:r>
            <a:r>
              <a:rPr lang="en-US" sz="2800" dirty="0" err="1">
                <a:latin typeface="Times New Roman" charset="0"/>
                <a:cs typeface="Times New Roman" charset="0"/>
              </a:rPr>
              <a:t>vẫn</a:t>
            </a:r>
            <a:r>
              <a:rPr lang="en-US" sz="2800" dirty="0">
                <a:latin typeface="Times New Roman" charset="0"/>
                <a:cs typeface="Times New Roman" charset="0"/>
              </a:rPr>
              <a:t> </a:t>
            </a:r>
            <a:r>
              <a:rPr lang="en-US" sz="2800" dirty="0" err="1">
                <a:latin typeface="Times New Roman" charset="0"/>
                <a:cs typeface="Times New Roman" charset="0"/>
              </a:rPr>
              <a:t>chưa</a:t>
            </a:r>
            <a:r>
              <a:rPr lang="en-US" sz="2800" dirty="0">
                <a:latin typeface="Times New Roman" charset="0"/>
                <a:cs typeface="Times New Roman" charset="0"/>
              </a:rPr>
              <a:t> </a:t>
            </a:r>
            <a:r>
              <a:rPr lang="en-US" sz="2800" dirty="0" err="1">
                <a:latin typeface="Times New Roman" charset="0"/>
                <a:cs typeface="Times New Roman" charset="0"/>
              </a:rPr>
              <a:t>thực</a:t>
            </a:r>
            <a:r>
              <a:rPr lang="en-US" sz="2800" dirty="0">
                <a:latin typeface="Times New Roman" charset="0"/>
                <a:cs typeface="Times New Roman" charset="0"/>
              </a:rPr>
              <a:t> </a:t>
            </a:r>
            <a:r>
              <a:rPr lang="en-US" sz="2800" dirty="0" err="1">
                <a:latin typeface="Times New Roman" charset="0"/>
                <a:cs typeface="Times New Roman" charset="0"/>
              </a:rPr>
              <a:t>sự</a:t>
            </a:r>
            <a:r>
              <a:rPr lang="en-US" sz="2800" dirty="0">
                <a:latin typeface="Times New Roman" charset="0"/>
                <a:cs typeface="Times New Roman" charset="0"/>
              </a:rPr>
              <a:t> </a:t>
            </a:r>
            <a:r>
              <a:rPr lang="en-US" sz="2800" dirty="0" err="1">
                <a:latin typeface="Times New Roman" charset="0"/>
                <a:cs typeface="Times New Roman" charset="0"/>
              </a:rPr>
              <a:t>xem</a:t>
            </a:r>
            <a:r>
              <a:rPr lang="en-US" sz="2800" dirty="0">
                <a:latin typeface="Times New Roman" charset="0"/>
                <a:cs typeface="Times New Roman" charset="0"/>
              </a:rPr>
              <a:t> </a:t>
            </a:r>
            <a:r>
              <a:rPr lang="en-US" sz="2800" dirty="0" err="1">
                <a:latin typeface="Times New Roman" charset="0"/>
                <a:cs typeface="Times New Roman" charset="0"/>
              </a:rPr>
              <a:t>xét</a:t>
            </a:r>
            <a:r>
              <a:rPr lang="en-US" sz="2800" dirty="0">
                <a:latin typeface="Times New Roman" charset="0"/>
                <a:cs typeface="Times New Roman" charset="0"/>
              </a:rPr>
              <a:t> </a:t>
            </a:r>
            <a:r>
              <a:rPr lang="en-US" sz="2800" dirty="0" err="1">
                <a:latin typeface="Times New Roman" charset="0"/>
                <a:cs typeface="Times New Roman" charset="0"/>
              </a:rPr>
              <a:t>tới</a:t>
            </a:r>
            <a:r>
              <a:rPr lang="en-US" sz="2800" dirty="0">
                <a:latin typeface="Times New Roman" charset="0"/>
                <a:cs typeface="Times New Roman" charset="0"/>
              </a:rPr>
              <a:t> block </a:t>
            </a:r>
            <a:r>
              <a:rPr lang="en-US" sz="2800" dirty="0" err="1">
                <a:latin typeface="Times New Roman" charset="0"/>
                <a:cs typeface="Times New Roman" charset="0"/>
              </a:rPr>
              <a:t>nào</a:t>
            </a:r>
            <a:r>
              <a:rPr lang="en-US" sz="2800" dirty="0">
                <a:latin typeface="Times New Roman" charset="0"/>
                <a:cs typeface="Times New Roman" charset="0"/>
              </a:rPr>
              <a:t> </a:t>
            </a:r>
            <a:r>
              <a:rPr lang="en-US" sz="2800" dirty="0" err="1">
                <a:latin typeface="Times New Roman" charset="0"/>
                <a:cs typeface="Times New Roman" charset="0"/>
              </a:rPr>
              <a:t>đang</a:t>
            </a:r>
            <a:r>
              <a:rPr lang="en-US" sz="2800" dirty="0">
                <a:latin typeface="Times New Roman" charset="0"/>
                <a:cs typeface="Times New Roman" charset="0"/>
              </a:rPr>
              <a:t> </a:t>
            </a:r>
            <a:r>
              <a:rPr lang="en-US" sz="2800" dirty="0" err="1">
                <a:latin typeface="Times New Roman" charset="0"/>
                <a:cs typeface="Times New Roman" charset="0"/>
              </a:rPr>
              <a:t>thực</a:t>
            </a:r>
            <a:r>
              <a:rPr lang="en-US" sz="2800" dirty="0">
                <a:latin typeface="Times New Roman" charset="0"/>
                <a:cs typeface="Times New Roman" charset="0"/>
              </a:rPr>
              <a:t> </a:t>
            </a:r>
            <a:r>
              <a:rPr lang="en-US" sz="2800" dirty="0" err="1">
                <a:latin typeface="Times New Roman" charset="0"/>
                <a:cs typeface="Times New Roman" charset="0"/>
              </a:rPr>
              <a:t>sự</a:t>
            </a:r>
            <a:r>
              <a:rPr lang="en-US" sz="2800" dirty="0">
                <a:latin typeface="Times New Roman" charset="0"/>
                <a:cs typeface="Times New Roman" charset="0"/>
              </a:rPr>
              <a:t> </a:t>
            </a:r>
            <a:r>
              <a:rPr lang="en-US" sz="2800" dirty="0" err="1">
                <a:latin typeface="Times New Roman" charset="0"/>
                <a:cs typeface="Times New Roman" charset="0"/>
              </a:rPr>
              <a:t>được</a:t>
            </a:r>
            <a:r>
              <a:rPr lang="en-US" sz="2800" dirty="0">
                <a:latin typeface="Times New Roman" charset="0"/>
                <a:cs typeface="Times New Roman" charset="0"/>
              </a:rPr>
              <a:t> </a:t>
            </a:r>
            <a:r>
              <a:rPr lang="en-US" sz="2800" dirty="0" err="1">
                <a:latin typeface="Times New Roman" charset="0"/>
                <a:cs typeface="Times New Roman" charset="0"/>
              </a:rPr>
              <a:t>sử</a:t>
            </a:r>
            <a:r>
              <a:rPr lang="en-US" sz="2800" dirty="0">
                <a:latin typeface="Times New Roman" charset="0"/>
                <a:cs typeface="Times New Roman" charset="0"/>
              </a:rPr>
              <a:t> </a:t>
            </a:r>
            <a:r>
              <a:rPr lang="en-US" sz="2800" dirty="0" err="1">
                <a:latin typeface="Times New Roman" charset="0"/>
                <a:cs typeface="Times New Roman" charset="0"/>
              </a:rPr>
              <a:t>dụng</a:t>
            </a:r>
            <a:endParaRPr lang="en-US" sz="2800" dirty="0">
              <a:latin typeface="Times New Roman" charset="0"/>
              <a:cs typeface="Times New Roman" charset="0"/>
            </a:endParaRPr>
          </a:p>
          <a:p>
            <a:pPr lvl="2" eaLnBrk="1" hangingPunct="1"/>
            <a:r>
              <a:rPr lang="en-US" sz="2400" dirty="0" err="1">
                <a:latin typeface="Times New Roman" charset="0"/>
                <a:cs typeface="Times New Roman" charset="0"/>
              </a:rPr>
              <a:t>Một</a:t>
            </a:r>
            <a:r>
              <a:rPr lang="en-US" sz="2400" dirty="0">
                <a:latin typeface="Times New Roman" charset="0"/>
                <a:cs typeface="Times New Roman" charset="0"/>
              </a:rPr>
              <a:t> </a:t>
            </a:r>
            <a:r>
              <a:rPr lang="en-US" sz="2400" dirty="0" err="1">
                <a:latin typeface="Times New Roman" charset="0"/>
                <a:cs typeface="Times New Roman" charset="0"/>
              </a:rPr>
              <a:t>dòng</a:t>
            </a:r>
            <a:r>
              <a:rPr lang="en-US" sz="2400" dirty="0">
                <a:latin typeface="Times New Roman" charset="0"/>
                <a:cs typeface="Times New Roman" charset="0"/>
              </a:rPr>
              <a:t> cache “</a:t>
            </a:r>
            <a:r>
              <a:rPr lang="en-US" sz="2400" dirty="0" err="1">
                <a:latin typeface="Times New Roman" charset="0"/>
                <a:cs typeface="Times New Roman" charset="0"/>
              </a:rPr>
              <a:t>cũ</a:t>
            </a:r>
            <a:r>
              <a:rPr lang="en-US" sz="2400" dirty="0">
                <a:latin typeface="Times New Roman" charset="0"/>
                <a:cs typeface="Times New Roman" charset="0"/>
              </a:rPr>
              <a:t>” </a:t>
            </a:r>
            <a:r>
              <a:rPr lang="en-US" sz="2400" dirty="0" err="1">
                <a:latin typeface="Times New Roman" charset="0"/>
                <a:cs typeface="Times New Roman" charset="0"/>
              </a:rPr>
              <a:t>có</a:t>
            </a:r>
            <a:r>
              <a:rPr lang="en-US" sz="2400" dirty="0">
                <a:latin typeface="Times New Roman" charset="0"/>
                <a:cs typeface="Times New Roman" charset="0"/>
              </a:rPr>
              <a:t> </a:t>
            </a:r>
            <a:r>
              <a:rPr lang="en-US" sz="2400" dirty="0" err="1">
                <a:latin typeface="Times New Roman" charset="0"/>
                <a:cs typeface="Times New Roman" charset="0"/>
              </a:rPr>
              <a:t>thể</a:t>
            </a:r>
            <a:r>
              <a:rPr lang="en-US" sz="2400" dirty="0">
                <a:latin typeface="Times New Roman" charset="0"/>
                <a:cs typeface="Times New Roman" charset="0"/>
              </a:rPr>
              <a:t> </a:t>
            </a:r>
            <a:r>
              <a:rPr lang="en-US" sz="2400" dirty="0" err="1">
                <a:latin typeface="Times New Roman" charset="0"/>
                <a:cs typeface="Times New Roman" charset="0"/>
              </a:rPr>
              <a:t>vẫn</a:t>
            </a:r>
            <a:r>
              <a:rPr lang="en-US" sz="2400" dirty="0">
                <a:latin typeface="Times New Roman" charset="0"/>
                <a:cs typeface="Times New Roman" charset="0"/>
              </a:rPr>
              <a:t> </a:t>
            </a:r>
            <a:r>
              <a:rPr lang="en-US" sz="2400" dirty="0" err="1">
                <a:latin typeface="Times New Roman" charset="0"/>
                <a:cs typeface="Times New Roman" charset="0"/>
              </a:rPr>
              <a:t>đang</a:t>
            </a:r>
            <a:r>
              <a:rPr lang="en-US" sz="2400" dirty="0">
                <a:latin typeface="Times New Roman" charset="0"/>
                <a:cs typeface="Times New Roman" charset="0"/>
              </a:rPr>
              <a:t> </a:t>
            </a:r>
            <a:r>
              <a:rPr lang="en-US" sz="2400" dirty="0" err="1">
                <a:latin typeface="Times New Roman" charset="0"/>
                <a:cs typeface="Times New Roman" charset="0"/>
              </a:rPr>
              <a:t>được</a:t>
            </a:r>
            <a:r>
              <a:rPr lang="en-US" sz="2400" dirty="0">
                <a:latin typeface="Times New Roman" charset="0"/>
                <a:cs typeface="Times New Roman" charset="0"/>
              </a:rPr>
              <a:t> </a:t>
            </a:r>
            <a:r>
              <a:rPr lang="en-US" sz="2400" dirty="0" err="1">
                <a:latin typeface="Times New Roman" charset="0"/>
                <a:cs typeface="Times New Roman" charset="0"/>
              </a:rPr>
              <a:t>sử</a:t>
            </a:r>
            <a:r>
              <a:rPr lang="en-US" sz="2400" dirty="0">
                <a:latin typeface="Times New Roman" charset="0"/>
                <a:cs typeface="Times New Roman" charset="0"/>
              </a:rPr>
              <a:t> </a:t>
            </a:r>
            <a:r>
              <a:rPr lang="en-US" sz="2400" dirty="0" err="1">
                <a:latin typeface="Times New Roman" charset="0"/>
                <a:cs typeface="Times New Roman" charset="0"/>
              </a:rPr>
              <a:t>dụng</a:t>
            </a:r>
            <a:endParaRPr lang="en-US" sz="2400" dirty="0">
              <a:latin typeface="Times New Roman" charset="0"/>
              <a:cs typeface="Times New Roman" charset="0"/>
            </a:endParaRPr>
          </a:p>
          <a:p>
            <a:pPr lvl="1" eaLnBrk="1" hangingPunct="1"/>
            <a:r>
              <a:rPr lang="en-US" sz="2800" dirty="0" err="1">
                <a:latin typeface="Times New Roman" charset="0"/>
                <a:cs typeface="Times New Roman" charset="0"/>
              </a:rPr>
              <a:t>Cài</a:t>
            </a:r>
            <a:r>
              <a:rPr lang="en-US" sz="2800" dirty="0">
                <a:latin typeface="Times New Roman" charset="0"/>
                <a:cs typeface="Times New Roman" charset="0"/>
              </a:rPr>
              <a:t> </a:t>
            </a:r>
            <a:r>
              <a:rPr lang="en-US" sz="2800" dirty="0" err="1">
                <a:latin typeface="Times New Roman" charset="0"/>
                <a:cs typeface="Times New Roman" charset="0"/>
              </a:rPr>
              <a:t>đặt</a:t>
            </a:r>
            <a:r>
              <a:rPr lang="en-US" sz="2800" dirty="0">
                <a:latin typeface="Times New Roman" charset="0"/>
                <a:cs typeface="Times New Roman" charset="0"/>
              </a:rPr>
              <a:t> </a:t>
            </a:r>
            <a:r>
              <a:rPr lang="en-US" sz="2800" dirty="0" err="1">
                <a:latin typeface="Times New Roman" charset="0"/>
                <a:cs typeface="Times New Roman" charset="0"/>
              </a:rPr>
              <a:t>phức</a:t>
            </a:r>
            <a:r>
              <a:rPr lang="en-US" sz="2800" dirty="0">
                <a:latin typeface="Times New Roman" charset="0"/>
                <a:cs typeface="Times New Roman" charset="0"/>
              </a:rPr>
              <a:t> </a:t>
            </a:r>
            <a:r>
              <a:rPr lang="en-US" sz="2800" dirty="0" err="1">
                <a:latin typeface="Times New Roman" charset="0"/>
                <a:cs typeface="Times New Roman" charset="0"/>
              </a:rPr>
              <a:t>tạp</a:t>
            </a:r>
            <a:r>
              <a:rPr lang="en-US" sz="2800" dirty="0">
                <a:latin typeface="Times New Roman" charset="0"/>
                <a:cs typeface="Times New Roman" charset="0"/>
              </a:rPr>
              <a:t> </a:t>
            </a:r>
            <a:r>
              <a:rPr lang="en-US" sz="2800" dirty="0" err="1">
                <a:latin typeface="Times New Roman" charset="0"/>
                <a:cs typeface="Times New Roman" charset="0"/>
              </a:rPr>
              <a:t>vì</a:t>
            </a:r>
            <a:r>
              <a:rPr lang="en-US" sz="2800" dirty="0">
                <a:latin typeface="Times New Roman" charset="0"/>
                <a:cs typeface="Times New Roman" charset="0"/>
              </a:rPr>
              <a:t> </a:t>
            </a:r>
            <a:r>
              <a:rPr lang="en-US" sz="2800" dirty="0" err="1">
                <a:latin typeface="Times New Roman" charset="0"/>
                <a:cs typeface="Times New Roman" charset="0"/>
              </a:rPr>
              <a:t>cần</a:t>
            </a:r>
            <a:r>
              <a:rPr lang="en-US" sz="2800" dirty="0">
                <a:latin typeface="Times New Roman" charset="0"/>
                <a:cs typeface="Times New Roman" charset="0"/>
              </a:rPr>
              <a:t> </a:t>
            </a:r>
            <a:r>
              <a:rPr lang="en-US" sz="2800" dirty="0" err="1">
                <a:latin typeface="Times New Roman" charset="0"/>
                <a:cs typeface="Times New Roman" charset="0"/>
              </a:rPr>
              <a:t>thêm</a:t>
            </a:r>
            <a:r>
              <a:rPr lang="en-US" sz="2800" dirty="0">
                <a:latin typeface="Times New Roman" charset="0"/>
                <a:cs typeface="Times New Roman" charset="0"/>
              </a:rPr>
              <a:t> </a:t>
            </a:r>
            <a:r>
              <a:rPr lang="en-US" sz="2800" dirty="0" err="1">
                <a:latin typeface="Times New Roman" charset="0"/>
                <a:cs typeface="Times New Roman" charset="0"/>
              </a:rPr>
              <a:t>mạch</a:t>
            </a:r>
            <a:r>
              <a:rPr lang="en-US" sz="2800" dirty="0">
                <a:latin typeface="Times New Roman" charset="0"/>
                <a:cs typeface="Times New Roman" charset="0"/>
              </a:rPr>
              <a:t> </a:t>
            </a:r>
            <a:r>
              <a:rPr lang="en-US" sz="2800" dirty="0" err="1">
                <a:latin typeface="Times New Roman" charset="0"/>
                <a:cs typeface="Times New Roman" charset="0"/>
              </a:rPr>
              <a:t>để</a:t>
            </a:r>
            <a:r>
              <a:rPr lang="en-US" sz="2800" dirty="0">
                <a:latin typeface="Times New Roman" charset="0"/>
                <a:cs typeface="Times New Roman" charset="0"/>
              </a:rPr>
              <a:t> </a:t>
            </a:r>
            <a:r>
              <a:rPr lang="en-US" sz="2800" dirty="0" err="1">
                <a:latin typeface="Times New Roman" charset="0"/>
                <a:cs typeface="Times New Roman" charset="0"/>
              </a:rPr>
              <a:t>giám</a:t>
            </a:r>
            <a:r>
              <a:rPr lang="en-US" sz="2800" dirty="0">
                <a:latin typeface="Times New Roman" charset="0"/>
                <a:cs typeface="Times New Roman" charset="0"/>
              </a:rPr>
              <a:t> </a:t>
            </a:r>
            <a:r>
              <a:rPr lang="en-US" sz="2800" dirty="0" err="1">
                <a:latin typeface="Times New Roman" charset="0"/>
                <a:cs typeface="Times New Roman" charset="0"/>
              </a:rPr>
              <a:t>sát</a:t>
            </a:r>
            <a:r>
              <a:rPr lang="en-US" sz="2800" dirty="0">
                <a:latin typeface="Times New Roman" charset="0"/>
                <a:cs typeface="Times New Roman" charset="0"/>
              </a:rPr>
              <a:t> </a:t>
            </a:r>
            <a:r>
              <a:rPr lang="en-US" sz="2800" dirty="0" err="1">
                <a:latin typeface="Times New Roman" charset="0"/>
                <a:cs typeface="Times New Roman" charset="0"/>
              </a:rPr>
              <a:t>thứ</a:t>
            </a:r>
            <a:r>
              <a:rPr lang="en-US" sz="2800" dirty="0">
                <a:latin typeface="Times New Roman" charset="0"/>
                <a:cs typeface="Times New Roman" charset="0"/>
              </a:rPr>
              <a:t> </a:t>
            </a:r>
            <a:r>
              <a:rPr lang="en-US" sz="2800" dirty="0" err="1">
                <a:latin typeface="Times New Roman" charset="0"/>
                <a:cs typeface="Times New Roman" charset="0"/>
              </a:rPr>
              <a:t>tự</a:t>
            </a:r>
            <a:r>
              <a:rPr lang="en-US" sz="2800" dirty="0">
                <a:latin typeface="Times New Roman" charset="0"/>
                <a:cs typeface="Times New Roman" charset="0"/>
              </a:rPr>
              <a:t> </a:t>
            </a:r>
            <a:r>
              <a:rPr lang="en-US" sz="2800" dirty="0" err="1">
                <a:latin typeface="Times New Roman" charset="0"/>
                <a:cs typeface="Times New Roman" charset="0"/>
              </a:rPr>
              <a:t>nạp</a:t>
            </a:r>
            <a:r>
              <a:rPr lang="en-US" sz="2800" dirty="0">
                <a:latin typeface="Times New Roman" charset="0"/>
                <a:cs typeface="Times New Roman" charset="0"/>
              </a:rPr>
              <a:t> </a:t>
            </a:r>
            <a:r>
              <a:rPr lang="en-US" sz="2800" dirty="0" err="1">
                <a:latin typeface="Times New Roman" charset="0"/>
                <a:cs typeface="Times New Roman" charset="0"/>
              </a:rPr>
              <a:t>các</a:t>
            </a:r>
            <a:r>
              <a:rPr lang="en-US" sz="2800" dirty="0">
                <a:latin typeface="Times New Roman" charset="0"/>
                <a:cs typeface="Times New Roman" charset="0"/>
              </a:rPr>
              <a:t> </a:t>
            </a:r>
            <a:r>
              <a:rPr lang="en-US" sz="2800" dirty="0" err="1">
                <a:latin typeface="Times New Roman" charset="0"/>
                <a:cs typeface="Times New Roman" charset="0"/>
              </a:rPr>
              <a:t>dòng</a:t>
            </a:r>
            <a:r>
              <a:rPr lang="en-US" sz="2800" dirty="0">
                <a:latin typeface="Times New Roman" charset="0"/>
                <a:cs typeface="Times New Roman" charset="0"/>
              </a:rPr>
              <a:t> </a:t>
            </a:r>
            <a:r>
              <a:rPr lang="en-US" sz="2800" dirty="0" err="1">
                <a:latin typeface="Times New Roman" charset="0"/>
                <a:cs typeface="Times New Roman" charset="0"/>
              </a:rPr>
              <a:t>bộ</a:t>
            </a:r>
            <a:r>
              <a:rPr lang="en-US" sz="2800" dirty="0">
                <a:latin typeface="Times New Roman" charset="0"/>
                <a:cs typeface="Times New Roman" charset="0"/>
              </a:rPr>
              <a:t> </a:t>
            </a:r>
            <a:r>
              <a:rPr lang="en-US" sz="2800" dirty="0" err="1">
                <a:latin typeface="Times New Roman" charset="0"/>
                <a:cs typeface="Times New Roman" charset="0"/>
              </a:rPr>
              <a:t>nhớ</a:t>
            </a:r>
            <a:r>
              <a:rPr lang="en-US" sz="2800" dirty="0">
                <a:latin typeface="Times New Roman" charset="0"/>
                <a:cs typeface="Times New Roman" charset="0"/>
              </a:rPr>
              <a:t> </a:t>
            </a:r>
            <a:r>
              <a:rPr lang="en-US" sz="2800" dirty="0" err="1">
                <a:latin typeface="Times New Roman" charset="0"/>
                <a:cs typeface="Times New Roman" charset="0"/>
              </a:rPr>
              <a:t>vào</a:t>
            </a:r>
            <a:r>
              <a:rPr lang="en-US" sz="2800" dirty="0">
                <a:latin typeface="Times New Roman" charset="0"/>
                <a:cs typeface="Times New Roman" charset="0"/>
              </a:rPr>
              <a:t> cache</a:t>
            </a:r>
          </a:p>
          <a:p>
            <a:pPr lvl="2" eaLnBrk="1" hangingPunct="1">
              <a:buFont typeface="Wingdings" charset="0"/>
              <a:buNone/>
            </a:pPr>
            <a:br>
              <a:rPr lang="en-US" sz="2400" dirty="0">
                <a:latin typeface="Times New Roman" charset="0"/>
                <a:cs typeface="Times New Roman" charset="0"/>
              </a:rPr>
            </a:br>
            <a:endParaRPr lang="en-US" sz="2400" dirty="0">
              <a:latin typeface="Times New Roman" charset="0"/>
              <a:cs typeface="Times New Roman" charset="0"/>
            </a:endParaRPr>
          </a:p>
          <a:p>
            <a:pPr lvl="1" eaLnBrk="1" hangingPunct="1"/>
            <a:endParaRPr lang="en-US" sz="2800" dirty="0">
              <a:latin typeface="Times New Roman" charset="0"/>
              <a:cs typeface="Times New Roman" charset="0"/>
            </a:endParaRPr>
          </a:p>
          <a:p>
            <a:pPr lvl="2" eaLnBrk="1" hangingPunct="1"/>
            <a:endParaRPr lang="en-US" sz="2400" dirty="0">
              <a:latin typeface="Times New Roman" charset="0"/>
              <a:cs typeface="Times New Roman" charset="0"/>
            </a:endParaRPr>
          </a:p>
          <a:p>
            <a:pPr lvl="1" eaLnBrk="1" hangingPunct="1"/>
            <a:endParaRPr lang="en-US" sz="2800" dirty="0">
              <a:latin typeface="Times New Roman" charset="0"/>
              <a:cs typeface="Times New Roman" charset="0"/>
            </a:endParaRPr>
          </a:p>
          <a:p>
            <a:pPr lvl="1" eaLnBrk="1" hangingPunct="1"/>
            <a:endParaRPr lang="en-US" sz="2800" dirty="0">
              <a:latin typeface="Times New Roman" charset="0"/>
              <a:cs typeface="Times New Roman" charset="0"/>
            </a:endParaRPr>
          </a:p>
          <a:p>
            <a:pPr eaLnBrk="1" hangingPunct="1"/>
            <a:endParaRPr lang="en-US" sz="3200" dirty="0">
              <a:latin typeface="Times New Roman" charset="0"/>
              <a:cs typeface="Times New Roman" charset="0"/>
            </a:endParaRPr>
          </a:p>
          <a:p>
            <a:pPr eaLnBrk="1" hangingPunct="1"/>
            <a:endParaRPr lang="en-US" sz="3200" dirty="0">
              <a:latin typeface="Times New Roman" charset="0"/>
              <a:cs typeface="Times New Roman" charset="0"/>
            </a:endParaRPr>
          </a:p>
          <a:p>
            <a:pPr lvl="1" eaLnBrk="1" hangingPunct="1"/>
            <a:endParaRPr lang="en-US" sz="2800" dirty="0">
              <a:latin typeface="Times New Roman" charset="0"/>
              <a:cs typeface="Times New Roman" charset="0"/>
            </a:endParaRPr>
          </a:p>
          <a:p>
            <a:pPr eaLnBrk="1" hangingPunct="1"/>
            <a:endParaRPr lang="en-US" sz="3200" dirty="0">
              <a:latin typeface="Times New Roman" charset="0"/>
              <a:cs typeface="Times New Roman" charset="0"/>
            </a:endParaRPr>
          </a:p>
          <a:p>
            <a:pPr eaLnBrk="1" hangingPunct="1"/>
            <a:endParaRPr lang="en-US" dirty="0">
              <a:latin typeface="Times New Roman" charset="0"/>
              <a:cs typeface="Times New Roman" charset="0"/>
            </a:endParaRPr>
          </a:p>
        </p:txBody>
      </p:sp>
    </p:spTree>
    <p:extLst>
      <p:ext uri="{BB962C8B-B14F-4D97-AF65-F5344CB8AC3E}">
        <p14:creationId xmlns:p14="http://schemas.microsoft.com/office/powerpoint/2010/main" val="257681219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6A329FF-70E9-CA41-B8C5-3A80D51A34BC}" type="slidenum">
              <a:rPr lang="en-US" sz="1000"/>
              <a:pPr/>
              <a:t>88</a:t>
            </a:fld>
            <a:endParaRPr lang="en-US" sz="1000"/>
          </a:p>
        </p:txBody>
      </p:sp>
      <p:sp>
        <p:nvSpPr>
          <p:cNvPr id="130050" name="Rectangle 2"/>
          <p:cNvSpPr>
            <a:spLocks noGrp="1" noChangeArrowheads="1"/>
          </p:cNvSpPr>
          <p:nvPr>
            <p:ph type="title"/>
          </p:nvPr>
        </p:nvSpPr>
        <p:spPr>
          <a:xfrm>
            <a:off x="571500" y="71438"/>
            <a:ext cx="8572500" cy="1139825"/>
          </a:xfrm>
        </p:spPr>
        <p:txBody>
          <a:bodyPr/>
          <a:lstStyle/>
          <a:p>
            <a:pPr eaLnBrk="1" hangingPunct="1"/>
            <a:r>
              <a:rPr lang="en-US" sz="4000">
                <a:latin typeface="Times New Roman" charset="0"/>
                <a:cs typeface="Times New Roman" charset="0"/>
              </a:rPr>
              <a:t>Các chính sách thay thế cache</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sz="3200" dirty="0" err="1">
                <a:latin typeface="Times New Roman" charset="0"/>
                <a:cs typeface="Times New Roman" charset="0"/>
              </a:rPr>
              <a:t>Thay</a:t>
            </a:r>
            <a:r>
              <a:rPr lang="en-US" sz="3200" dirty="0">
                <a:latin typeface="Times New Roman" charset="0"/>
                <a:cs typeface="Times New Roman" charset="0"/>
              </a:rPr>
              <a:t> </a:t>
            </a:r>
            <a:r>
              <a:rPr lang="en-US" sz="3200" dirty="0" err="1">
                <a:latin typeface="Times New Roman" charset="0"/>
                <a:cs typeface="Times New Roman" charset="0"/>
              </a:rPr>
              <a:t>thế</a:t>
            </a:r>
            <a:r>
              <a:rPr lang="en-US" sz="3200" dirty="0">
                <a:latin typeface="Times New Roman" charset="0"/>
                <a:cs typeface="Times New Roman" charset="0"/>
              </a:rPr>
              <a:t> </a:t>
            </a:r>
            <a:r>
              <a:rPr lang="en-US" sz="3200" dirty="0" err="1">
                <a:latin typeface="Times New Roman" charset="0"/>
                <a:cs typeface="Times New Roman" charset="0"/>
              </a:rPr>
              <a:t>các</a:t>
            </a:r>
            <a:r>
              <a:rPr lang="en-US" sz="3200" dirty="0">
                <a:latin typeface="Times New Roman" charset="0"/>
                <a:cs typeface="Times New Roman" charset="0"/>
              </a:rPr>
              <a:t> </a:t>
            </a:r>
            <a:r>
              <a:rPr lang="en-US" sz="3200" dirty="0" err="1">
                <a:latin typeface="Times New Roman" charset="0"/>
                <a:cs typeface="Times New Roman" charset="0"/>
              </a:rPr>
              <a:t>dòng</a:t>
            </a:r>
            <a:r>
              <a:rPr lang="en-US" sz="3200" dirty="0">
                <a:latin typeface="Times New Roman" charset="0"/>
                <a:cs typeface="Times New Roman" charset="0"/>
              </a:rPr>
              <a:t> </a:t>
            </a:r>
            <a:r>
              <a:rPr lang="en-US" sz="3200" dirty="0" err="1">
                <a:latin typeface="Times New Roman" charset="0"/>
                <a:cs typeface="Times New Roman" charset="0"/>
              </a:rPr>
              <a:t>ít</a:t>
            </a:r>
            <a:r>
              <a:rPr lang="en-US" sz="3200" dirty="0">
                <a:latin typeface="Times New Roman" charset="0"/>
                <a:cs typeface="Times New Roman" charset="0"/>
              </a:rPr>
              <a:t> </a:t>
            </a:r>
            <a:r>
              <a:rPr lang="en-US" sz="3200" dirty="0" err="1">
                <a:latin typeface="Times New Roman" charset="0"/>
                <a:cs typeface="Times New Roman" charset="0"/>
              </a:rPr>
              <a:t>được</a:t>
            </a:r>
            <a:r>
              <a:rPr lang="en-US" sz="3200" dirty="0">
                <a:latin typeface="Times New Roman" charset="0"/>
                <a:cs typeface="Times New Roman" charset="0"/>
              </a:rPr>
              <a:t> </a:t>
            </a:r>
            <a:r>
              <a:rPr lang="en-US" sz="3200" dirty="0" err="1">
                <a:latin typeface="Times New Roman" charset="0"/>
                <a:cs typeface="Times New Roman" charset="0"/>
              </a:rPr>
              <a:t>sử</a:t>
            </a:r>
            <a:r>
              <a:rPr lang="en-US" sz="3200" dirty="0">
                <a:latin typeface="Times New Roman" charset="0"/>
                <a:cs typeface="Times New Roman" charset="0"/>
              </a:rPr>
              <a:t> </a:t>
            </a:r>
            <a:r>
              <a:rPr lang="en-US" sz="3200" dirty="0" err="1">
                <a:latin typeface="Times New Roman" charset="0"/>
                <a:cs typeface="Times New Roman" charset="0"/>
              </a:rPr>
              <a:t>dụng</a:t>
            </a:r>
            <a:r>
              <a:rPr lang="en-US" sz="3200" dirty="0">
                <a:latin typeface="Times New Roman" charset="0"/>
                <a:cs typeface="Times New Roman" charset="0"/>
              </a:rPr>
              <a:t> </a:t>
            </a:r>
            <a:r>
              <a:rPr lang="en-US" sz="3200" dirty="0" err="1">
                <a:latin typeface="Times New Roman" charset="0"/>
                <a:cs typeface="Times New Roman" charset="0"/>
              </a:rPr>
              <a:t>gần</a:t>
            </a:r>
            <a:r>
              <a:rPr lang="en-US" sz="3200" dirty="0">
                <a:latin typeface="Times New Roman" charset="0"/>
                <a:cs typeface="Times New Roman" charset="0"/>
              </a:rPr>
              <a:t> </a:t>
            </a:r>
            <a:r>
              <a:rPr lang="en-US" sz="3200" dirty="0" err="1">
                <a:latin typeface="Times New Roman" charset="0"/>
                <a:cs typeface="Times New Roman" charset="0"/>
              </a:rPr>
              <a:t>đây</a:t>
            </a:r>
            <a:r>
              <a:rPr lang="en-US" sz="3200" dirty="0">
                <a:latin typeface="Times New Roman" charset="0"/>
                <a:cs typeface="Times New Roman" charset="0"/>
              </a:rPr>
              <a:t> </a:t>
            </a:r>
            <a:r>
              <a:rPr lang="en-US" sz="3200" dirty="0" err="1">
                <a:latin typeface="Times New Roman" charset="0"/>
                <a:cs typeface="Times New Roman" charset="0"/>
              </a:rPr>
              <a:t>nhất</a:t>
            </a:r>
            <a:r>
              <a:rPr lang="en-US" sz="3200" dirty="0">
                <a:latin typeface="Times New Roman" charset="0"/>
                <a:cs typeface="Times New Roman" charset="0"/>
              </a:rPr>
              <a:t> LRU</a:t>
            </a:r>
          </a:p>
          <a:p>
            <a:pPr lvl="1" eaLnBrk="1" hangingPunct="1"/>
            <a:r>
              <a:rPr lang="en-US" sz="2800" dirty="0" err="1">
                <a:latin typeface="Times New Roman" charset="0"/>
                <a:cs typeface="Times New Roman" charset="0"/>
              </a:rPr>
              <a:t>Các</a:t>
            </a:r>
            <a:r>
              <a:rPr lang="en-US" sz="2800" dirty="0">
                <a:latin typeface="Times New Roman" charset="0"/>
                <a:cs typeface="Times New Roman" charset="0"/>
              </a:rPr>
              <a:t> </a:t>
            </a:r>
            <a:r>
              <a:rPr lang="en-US" sz="2800" dirty="0" err="1">
                <a:latin typeface="Times New Roman" charset="0"/>
                <a:cs typeface="Times New Roman" charset="0"/>
              </a:rPr>
              <a:t>dòng</a:t>
            </a:r>
            <a:r>
              <a:rPr lang="en-US" sz="2800" dirty="0">
                <a:latin typeface="Times New Roman" charset="0"/>
                <a:cs typeface="Times New Roman" charset="0"/>
              </a:rPr>
              <a:t> cache </a:t>
            </a:r>
            <a:r>
              <a:rPr lang="en-US" sz="2800" dirty="0" err="1">
                <a:latin typeface="Times New Roman" charset="0"/>
                <a:cs typeface="Times New Roman" charset="0"/>
              </a:rPr>
              <a:t>ít</a:t>
            </a:r>
            <a:r>
              <a:rPr lang="en-US" sz="2800" dirty="0">
                <a:latin typeface="Times New Roman" charset="0"/>
                <a:cs typeface="Times New Roman" charset="0"/>
              </a:rPr>
              <a:t> </a:t>
            </a:r>
            <a:r>
              <a:rPr lang="en-US" sz="2800" dirty="0" err="1">
                <a:latin typeface="Times New Roman" charset="0"/>
                <a:cs typeface="Times New Roman" charset="0"/>
              </a:rPr>
              <a:t>được</a:t>
            </a:r>
            <a:r>
              <a:rPr lang="en-US" sz="2800" dirty="0">
                <a:latin typeface="Times New Roman" charset="0"/>
                <a:cs typeface="Times New Roman" charset="0"/>
              </a:rPr>
              <a:t> </a:t>
            </a:r>
            <a:r>
              <a:rPr lang="en-US" sz="2800" dirty="0" err="1">
                <a:latin typeface="Times New Roman" charset="0"/>
                <a:cs typeface="Times New Roman" charset="0"/>
              </a:rPr>
              <a:t>sử</a:t>
            </a:r>
            <a:r>
              <a:rPr lang="en-US" sz="2800" dirty="0">
                <a:latin typeface="Times New Roman" charset="0"/>
                <a:cs typeface="Times New Roman" charset="0"/>
              </a:rPr>
              <a:t> </a:t>
            </a:r>
            <a:r>
              <a:rPr lang="en-US" sz="2800" dirty="0" err="1">
                <a:latin typeface="Times New Roman" charset="0"/>
                <a:cs typeface="Times New Roman" charset="0"/>
              </a:rPr>
              <a:t>dụng</a:t>
            </a:r>
            <a:r>
              <a:rPr lang="en-US" sz="2800" dirty="0">
                <a:latin typeface="Times New Roman" charset="0"/>
                <a:cs typeface="Times New Roman" charset="0"/>
              </a:rPr>
              <a:t> </a:t>
            </a:r>
            <a:r>
              <a:rPr lang="en-US" sz="2800" dirty="0" err="1">
                <a:latin typeface="Times New Roman" charset="0"/>
                <a:cs typeface="Times New Roman" charset="0"/>
              </a:rPr>
              <a:t>nhất</a:t>
            </a:r>
            <a:r>
              <a:rPr lang="en-US" sz="2800" dirty="0">
                <a:latin typeface="Times New Roman" charset="0"/>
                <a:cs typeface="Times New Roman" charset="0"/>
              </a:rPr>
              <a:t> </a:t>
            </a:r>
            <a:r>
              <a:rPr lang="en-US" sz="2800" dirty="0" err="1">
                <a:latin typeface="Times New Roman" charset="0"/>
                <a:cs typeface="Times New Roman" charset="0"/>
              </a:rPr>
              <a:t>trong</a:t>
            </a:r>
            <a:r>
              <a:rPr lang="en-US" sz="2800" dirty="0">
                <a:latin typeface="Times New Roman" charset="0"/>
                <a:cs typeface="Times New Roman" charset="0"/>
              </a:rPr>
              <a:t> </a:t>
            </a:r>
            <a:r>
              <a:rPr lang="en-US" sz="2800" dirty="0" err="1">
                <a:latin typeface="Times New Roman" charset="0"/>
                <a:cs typeface="Times New Roman" charset="0"/>
              </a:rPr>
              <a:t>thời</a:t>
            </a:r>
            <a:r>
              <a:rPr lang="en-US" sz="2800" dirty="0">
                <a:latin typeface="Times New Roman" charset="0"/>
                <a:cs typeface="Times New Roman" charset="0"/>
              </a:rPr>
              <a:t> </a:t>
            </a:r>
            <a:r>
              <a:rPr lang="en-US" sz="2800" dirty="0" err="1">
                <a:latin typeface="Times New Roman" charset="0"/>
                <a:cs typeface="Times New Roman" charset="0"/>
              </a:rPr>
              <a:t>gian</a:t>
            </a:r>
            <a:r>
              <a:rPr lang="en-US" sz="2800" dirty="0">
                <a:latin typeface="Times New Roman" charset="0"/>
                <a:cs typeface="Times New Roman" charset="0"/>
              </a:rPr>
              <a:t> </a:t>
            </a:r>
            <a:r>
              <a:rPr lang="en-US" sz="2800" dirty="0" err="1">
                <a:latin typeface="Times New Roman" charset="0"/>
                <a:cs typeface="Times New Roman" charset="0"/>
              </a:rPr>
              <a:t>gần</a:t>
            </a:r>
            <a:r>
              <a:rPr lang="en-US" sz="2800" dirty="0">
                <a:latin typeface="Times New Roman" charset="0"/>
                <a:cs typeface="Times New Roman" charset="0"/>
              </a:rPr>
              <a:t> </a:t>
            </a:r>
            <a:r>
              <a:rPr lang="en-US" sz="2800" dirty="0" err="1">
                <a:latin typeface="Times New Roman" charset="0"/>
                <a:cs typeface="Times New Roman" charset="0"/>
              </a:rPr>
              <a:t>đây</a:t>
            </a:r>
            <a:r>
              <a:rPr lang="en-US" sz="2800" dirty="0">
                <a:latin typeface="Times New Roman" charset="0"/>
                <a:cs typeface="Times New Roman" charset="0"/>
              </a:rPr>
              <a:t> </a:t>
            </a:r>
            <a:r>
              <a:rPr lang="en-US" sz="2800" dirty="0" err="1">
                <a:latin typeface="Times New Roman" charset="0"/>
                <a:cs typeface="Times New Roman" charset="0"/>
              </a:rPr>
              <a:t>sẽ</a:t>
            </a:r>
            <a:r>
              <a:rPr lang="en-US" sz="2800" dirty="0">
                <a:latin typeface="Times New Roman" charset="0"/>
                <a:cs typeface="Times New Roman" charset="0"/>
              </a:rPr>
              <a:t> </a:t>
            </a:r>
            <a:r>
              <a:rPr lang="en-US" sz="2800" dirty="0" err="1">
                <a:latin typeface="Times New Roman" charset="0"/>
                <a:cs typeface="Times New Roman" charset="0"/>
              </a:rPr>
              <a:t>được</a:t>
            </a:r>
            <a:r>
              <a:rPr lang="en-US" sz="2800" dirty="0">
                <a:latin typeface="Times New Roman" charset="0"/>
                <a:cs typeface="Times New Roman" charset="0"/>
              </a:rPr>
              <a:t> </a:t>
            </a:r>
            <a:r>
              <a:rPr lang="en-US" sz="2800" dirty="0" err="1">
                <a:latin typeface="Times New Roman" charset="0"/>
                <a:cs typeface="Times New Roman" charset="0"/>
              </a:rPr>
              <a:t>chọn</a:t>
            </a:r>
            <a:r>
              <a:rPr lang="en-US" sz="2800" dirty="0">
                <a:latin typeface="Times New Roman" charset="0"/>
                <a:cs typeface="Times New Roman" charset="0"/>
              </a:rPr>
              <a:t> </a:t>
            </a:r>
            <a:r>
              <a:rPr lang="en-US" sz="2800" dirty="0" err="1">
                <a:latin typeface="Times New Roman" charset="0"/>
                <a:cs typeface="Times New Roman" charset="0"/>
              </a:rPr>
              <a:t>để</a:t>
            </a:r>
            <a:r>
              <a:rPr lang="en-US" sz="2800" dirty="0">
                <a:latin typeface="Times New Roman" charset="0"/>
                <a:cs typeface="Times New Roman" charset="0"/>
              </a:rPr>
              <a:t> </a:t>
            </a:r>
            <a:r>
              <a:rPr lang="en-US" sz="2800" dirty="0" err="1">
                <a:latin typeface="Times New Roman" charset="0"/>
                <a:cs typeface="Times New Roman" charset="0"/>
              </a:rPr>
              <a:t>thay</a:t>
            </a:r>
            <a:endParaRPr lang="en-US" sz="2800" dirty="0">
              <a:latin typeface="Times New Roman" charset="0"/>
              <a:cs typeface="Times New Roman" charset="0"/>
            </a:endParaRPr>
          </a:p>
          <a:p>
            <a:pPr lvl="1" eaLnBrk="1" hangingPunct="1"/>
            <a:r>
              <a:rPr lang="en-US" sz="2800" dirty="0" err="1">
                <a:latin typeface="Times New Roman" charset="0"/>
                <a:cs typeface="Times New Roman" charset="0"/>
              </a:rPr>
              <a:t>Xét</a:t>
            </a:r>
            <a:r>
              <a:rPr lang="en-US" sz="2800" dirty="0">
                <a:latin typeface="Times New Roman" charset="0"/>
                <a:cs typeface="Times New Roman" charset="0"/>
              </a:rPr>
              <a:t> </a:t>
            </a:r>
            <a:r>
              <a:rPr lang="en-US" sz="2800" dirty="0" err="1">
                <a:latin typeface="Times New Roman" charset="0"/>
                <a:cs typeface="Times New Roman" charset="0"/>
              </a:rPr>
              <a:t>tới</a:t>
            </a:r>
            <a:r>
              <a:rPr lang="en-US" sz="2800" dirty="0">
                <a:latin typeface="Times New Roman" charset="0"/>
                <a:cs typeface="Times New Roman" charset="0"/>
              </a:rPr>
              <a:t> </a:t>
            </a:r>
            <a:r>
              <a:rPr lang="en-US" sz="2800" dirty="0" err="1">
                <a:latin typeface="Times New Roman" charset="0"/>
                <a:cs typeface="Times New Roman" charset="0"/>
              </a:rPr>
              <a:t>các</a:t>
            </a:r>
            <a:r>
              <a:rPr lang="en-US" sz="2800" dirty="0">
                <a:latin typeface="Times New Roman" charset="0"/>
                <a:cs typeface="Times New Roman" charset="0"/>
              </a:rPr>
              <a:t> </a:t>
            </a:r>
            <a:r>
              <a:rPr lang="en-US" sz="2800" dirty="0" err="1">
                <a:latin typeface="Times New Roman" charset="0"/>
                <a:cs typeface="Times New Roman" charset="0"/>
              </a:rPr>
              <a:t>dòng</a:t>
            </a:r>
            <a:r>
              <a:rPr lang="en-US" sz="2800" dirty="0">
                <a:latin typeface="Times New Roman" charset="0"/>
                <a:cs typeface="Times New Roman" charset="0"/>
              </a:rPr>
              <a:t> </a:t>
            </a:r>
            <a:r>
              <a:rPr lang="en-US" sz="2800" dirty="0" err="1">
                <a:latin typeface="Times New Roman" charset="0"/>
                <a:cs typeface="Times New Roman" charset="0"/>
              </a:rPr>
              <a:t>đang</a:t>
            </a:r>
            <a:r>
              <a:rPr lang="en-US" sz="2800" dirty="0">
                <a:latin typeface="Times New Roman" charset="0"/>
                <a:cs typeface="Times New Roman" charset="0"/>
              </a:rPr>
              <a:t> </a:t>
            </a:r>
            <a:r>
              <a:rPr lang="en-US" sz="2800" dirty="0" err="1">
                <a:latin typeface="Times New Roman" charset="0"/>
                <a:cs typeface="Times New Roman" charset="0"/>
              </a:rPr>
              <a:t>được</a:t>
            </a:r>
            <a:r>
              <a:rPr lang="en-US" sz="2800" dirty="0">
                <a:latin typeface="Times New Roman" charset="0"/>
                <a:cs typeface="Times New Roman" charset="0"/>
              </a:rPr>
              <a:t> </a:t>
            </a:r>
            <a:r>
              <a:rPr lang="en-US" sz="2800" dirty="0" err="1">
                <a:latin typeface="Times New Roman" charset="0"/>
                <a:cs typeface="Times New Roman" charset="0"/>
              </a:rPr>
              <a:t>sử</a:t>
            </a:r>
            <a:r>
              <a:rPr lang="en-US" sz="2800" dirty="0">
                <a:latin typeface="Times New Roman" charset="0"/>
                <a:cs typeface="Times New Roman" charset="0"/>
              </a:rPr>
              <a:t> </a:t>
            </a:r>
            <a:r>
              <a:rPr lang="en-US" sz="2800" dirty="0" err="1">
                <a:latin typeface="Times New Roman" charset="0"/>
                <a:cs typeface="Times New Roman" charset="0"/>
              </a:rPr>
              <a:t>dụng</a:t>
            </a:r>
            <a:endParaRPr lang="en-US" sz="2800" dirty="0">
              <a:latin typeface="Times New Roman" charset="0"/>
              <a:cs typeface="Times New Roman" charset="0"/>
            </a:endParaRPr>
          </a:p>
          <a:p>
            <a:pPr lvl="1" eaLnBrk="1" hangingPunct="1"/>
            <a:r>
              <a:rPr lang="en-US" sz="2800" dirty="0" err="1">
                <a:latin typeface="Times New Roman" charset="0"/>
                <a:cs typeface="Times New Roman" charset="0"/>
              </a:rPr>
              <a:t>Tỷ</a:t>
            </a:r>
            <a:r>
              <a:rPr lang="en-US" sz="2800" dirty="0">
                <a:latin typeface="Times New Roman" charset="0"/>
                <a:cs typeface="Times New Roman" charset="0"/>
              </a:rPr>
              <a:t> </a:t>
            </a:r>
            <a:r>
              <a:rPr lang="en-US" sz="2800" dirty="0" err="1">
                <a:latin typeface="Times New Roman" charset="0"/>
                <a:cs typeface="Times New Roman" charset="0"/>
              </a:rPr>
              <a:t>lệ</a:t>
            </a:r>
            <a:r>
              <a:rPr lang="en-US" sz="2800" dirty="0">
                <a:latin typeface="Times New Roman" charset="0"/>
                <a:cs typeface="Times New Roman" charset="0"/>
              </a:rPr>
              <a:t> miss </a:t>
            </a:r>
            <a:r>
              <a:rPr lang="en-US" sz="2800" dirty="0" err="1">
                <a:latin typeface="Times New Roman" charset="0"/>
                <a:cs typeface="Times New Roman" charset="0"/>
              </a:rPr>
              <a:t>thấp</a:t>
            </a:r>
            <a:r>
              <a:rPr lang="en-US" sz="2800" dirty="0">
                <a:latin typeface="Times New Roman" charset="0"/>
                <a:cs typeface="Times New Roman" charset="0"/>
              </a:rPr>
              <a:t> </a:t>
            </a:r>
            <a:r>
              <a:rPr lang="en-US" sz="2800" dirty="0" err="1">
                <a:latin typeface="Times New Roman" charset="0"/>
                <a:cs typeface="Times New Roman" charset="0"/>
              </a:rPr>
              <a:t>nhất</a:t>
            </a:r>
            <a:r>
              <a:rPr lang="en-US" sz="2800" dirty="0">
                <a:latin typeface="Times New Roman" charset="0"/>
                <a:cs typeface="Times New Roman" charset="0"/>
              </a:rPr>
              <a:t> so </a:t>
            </a:r>
            <a:r>
              <a:rPr lang="en-US" sz="2800" dirty="0" err="1">
                <a:latin typeface="Times New Roman" charset="0"/>
                <a:cs typeface="Times New Roman" charset="0"/>
              </a:rPr>
              <a:t>với</a:t>
            </a:r>
            <a:r>
              <a:rPr lang="en-US" sz="2800" dirty="0">
                <a:latin typeface="Times New Roman" charset="0"/>
                <a:cs typeface="Times New Roman" charset="0"/>
              </a:rPr>
              <a:t> </a:t>
            </a:r>
            <a:r>
              <a:rPr lang="en-US" sz="2800" dirty="0" err="1">
                <a:latin typeface="Times New Roman" charset="0"/>
                <a:cs typeface="Times New Roman" charset="0"/>
              </a:rPr>
              <a:t>phương</a:t>
            </a:r>
            <a:r>
              <a:rPr lang="en-US" sz="2800" dirty="0">
                <a:latin typeface="Times New Roman" charset="0"/>
                <a:cs typeface="Times New Roman" charset="0"/>
              </a:rPr>
              <a:t> </a:t>
            </a:r>
            <a:r>
              <a:rPr lang="en-US" sz="2800" dirty="0" err="1">
                <a:latin typeface="Times New Roman" charset="0"/>
                <a:cs typeface="Times New Roman" charset="0"/>
              </a:rPr>
              <a:t>pháp</a:t>
            </a:r>
            <a:r>
              <a:rPr lang="en-US" sz="2800" dirty="0">
                <a:latin typeface="Times New Roman" charset="0"/>
                <a:cs typeface="Times New Roman" charset="0"/>
              </a:rPr>
              <a:t> </a:t>
            </a:r>
            <a:r>
              <a:rPr lang="en-US" sz="2800" dirty="0" err="1">
                <a:latin typeface="Times New Roman" charset="0"/>
                <a:cs typeface="Times New Roman" charset="0"/>
              </a:rPr>
              <a:t>ngẫu</a:t>
            </a:r>
            <a:r>
              <a:rPr lang="en-US" sz="2800" dirty="0">
                <a:latin typeface="Times New Roman" charset="0"/>
                <a:cs typeface="Times New Roman" charset="0"/>
              </a:rPr>
              <a:t> </a:t>
            </a:r>
            <a:r>
              <a:rPr lang="en-US" sz="2800" dirty="0" err="1">
                <a:latin typeface="Times New Roman" charset="0"/>
                <a:cs typeface="Times New Roman" charset="0"/>
              </a:rPr>
              <a:t>nhiên</a:t>
            </a:r>
            <a:r>
              <a:rPr lang="en-US" sz="2800" dirty="0">
                <a:latin typeface="Times New Roman" charset="0"/>
                <a:cs typeface="Times New Roman" charset="0"/>
              </a:rPr>
              <a:t> </a:t>
            </a:r>
            <a:r>
              <a:rPr lang="en-US" sz="2800" dirty="0" err="1">
                <a:latin typeface="Times New Roman" charset="0"/>
                <a:cs typeface="Times New Roman" charset="0"/>
              </a:rPr>
              <a:t>và</a:t>
            </a:r>
            <a:r>
              <a:rPr lang="en-US" sz="2800" dirty="0">
                <a:latin typeface="Times New Roman" charset="0"/>
                <a:cs typeface="Times New Roman" charset="0"/>
              </a:rPr>
              <a:t> FIFO</a:t>
            </a:r>
          </a:p>
          <a:p>
            <a:pPr lvl="1" eaLnBrk="1" hangingPunct="1"/>
            <a:r>
              <a:rPr lang="en-US" sz="2800" dirty="0" err="1">
                <a:latin typeface="Times New Roman" charset="0"/>
                <a:cs typeface="Times New Roman" charset="0"/>
              </a:rPr>
              <a:t>Cài</a:t>
            </a:r>
            <a:r>
              <a:rPr lang="en-US" sz="2800" dirty="0">
                <a:latin typeface="Times New Roman" charset="0"/>
                <a:cs typeface="Times New Roman" charset="0"/>
              </a:rPr>
              <a:t> </a:t>
            </a:r>
            <a:r>
              <a:rPr lang="en-US" sz="2800" dirty="0" err="1">
                <a:latin typeface="Times New Roman" charset="0"/>
                <a:cs typeface="Times New Roman" charset="0"/>
              </a:rPr>
              <a:t>đặt</a:t>
            </a:r>
            <a:r>
              <a:rPr lang="en-US" sz="2800" dirty="0">
                <a:latin typeface="Times New Roman" charset="0"/>
                <a:cs typeface="Times New Roman" charset="0"/>
              </a:rPr>
              <a:t> </a:t>
            </a:r>
            <a:r>
              <a:rPr lang="en-US" sz="2800" dirty="0" err="1">
                <a:latin typeface="Times New Roman" charset="0"/>
                <a:cs typeface="Times New Roman" charset="0"/>
              </a:rPr>
              <a:t>phức</a:t>
            </a:r>
            <a:r>
              <a:rPr lang="en-US" sz="2800" dirty="0">
                <a:latin typeface="Times New Roman" charset="0"/>
                <a:cs typeface="Times New Roman" charset="0"/>
              </a:rPr>
              <a:t> </a:t>
            </a:r>
            <a:r>
              <a:rPr lang="en-US" sz="2800" dirty="0" err="1">
                <a:latin typeface="Times New Roman" charset="0"/>
                <a:cs typeface="Times New Roman" charset="0"/>
              </a:rPr>
              <a:t>tạp</a:t>
            </a:r>
            <a:r>
              <a:rPr lang="en-US" sz="2800" dirty="0">
                <a:latin typeface="Times New Roman" charset="0"/>
                <a:cs typeface="Times New Roman" charset="0"/>
              </a:rPr>
              <a:t> </a:t>
            </a:r>
            <a:r>
              <a:rPr lang="en-US" sz="2800" dirty="0" err="1">
                <a:latin typeface="Times New Roman" charset="0"/>
                <a:cs typeface="Times New Roman" charset="0"/>
              </a:rPr>
              <a:t>vì</a:t>
            </a:r>
            <a:r>
              <a:rPr lang="en-US" sz="2800" dirty="0">
                <a:latin typeface="Times New Roman" charset="0"/>
                <a:cs typeface="Times New Roman" charset="0"/>
              </a:rPr>
              <a:t> </a:t>
            </a:r>
            <a:r>
              <a:rPr lang="en-US" sz="2800" dirty="0" err="1">
                <a:latin typeface="Times New Roman" charset="0"/>
                <a:cs typeface="Times New Roman" charset="0"/>
              </a:rPr>
              <a:t>cần</a:t>
            </a:r>
            <a:r>
              <a:rPr lang="en-US" sz="2800" dirty="0">
                <a:latin typeface="Times New Roman" charset="0"/>
                <a:cs typeface="Times New Roman" charset="0"/>
              </a:rPr>
              <a:t> </a:t>
            </a:r>
            <a:r>
              <a:rPr lang="en-US" sz="2800" dirty="0" err="1">
                <a:latin typeface="Times New Roman" charset="0"/>
                <a:cs typeface="Times New Roman" charset="0"/>
              </a:rPr>
              <a:t>thêm</a:t>
            </a:r>
            <a:r>
              <a:rPr lang="en-US" sz="2800" dirty="0">
                <a:latin typeface="Times New Roman" charset="0"/>
                <a:cs typeface="Times New Roman" charset="0"/>
              </a:rPr>
              <a:t> </a:t>
            </a:r>
            <a:r>
              <a:rPr lang="en-US" sz="2800" dirty="0" err="1">
                <a:latin typeface="Times New Roman" charset="0"/>
                <a:cs typeface="Times New Roman" charset="0"/>
              </a:rPr>
              <a:t>mạch</a:t>
            </a:r>
            <a:r>
              <a:rPr lang="en-US" sz="2800" dirty="0">
                <a:latin typeface="Times New Roman" charset="0"/>
                <a:cs typeface="Times New Roman" charset="0"/>
              </a:rPr>
              <a:t> </a:t>
            </a:r>
            <a:r>
              <a:rPr lang="en-US" sz="2800" dirty="0" err="1">
                <a:latin typeface="Times New Roman" charset="0"/>
                <a:cs typeface="Times New Roman" charset="0"/>
              </a:rPr>
              <a:t>để</a:t>
            </a:r>
            <a:r>
              <a:rPr lang="en-US" sz="2800" dirty="0">
                <a:latin typeface="Times New Roman" charset="0"/>
                <a:cs typeface="Times New Roman" charset="0"/>
              </a:rPr>
              <a:t> </a:t>
            </a:r>
            <a:r>
              <a:rPr lang="en-US" sz="2800" dirty="0" err="1">
                <a:latin typeface="Times New Roman" charset="0"/>
                <a:cs typeface="Times New Roman" charset="0"/>
              </a:rPr>
              <a:t>giám</a:t>
            </a:r>
            <a:r>
              <a:rPr lang="en-US" sz="2800" dirty="0">
                <a:latin typeface="Times New Roman" charset="0"/>
                <a:cs typeface="Times New Roman" charset="0"/>
              </a:rPr>
              <a:t> </a:t>
            </a:r>
            <a:r>
              <a:rPr lang="en-US" sz="2800" dirty="0" err="1">
                <a:latin typeface="Times New Roman" charset="0"/>
                <a:cs typeface="Times New Roman" charset="0"/>
              </a:rPr>
              <a:t>sát</a:t>
            </a:r>
            <a:r>
              <a:rPr lang="en-US" sz="2800" dirty="0">
                <a:latin typeface="Times New Roman" charset="0"/>
                <a:cs typeface="Times New Roman" charset="0"/>
              </a:rPr>
              <a:t> </a:t>
            </a:r>
            <a:r>
              <a:rPr lang="en-US" sz="2800" dirty="0" err="1">
                <a:latin typeface="Times New Roman" charset="0"/>
                <a:cs typeface="Times New Roman" charset="0"/>
              </a:rPr>
              <a:t>tần</a:t>
            </a:r>
            <a:r>
              <a:rPr lang="en-US" sz="2800" dirty="0">
                <a:latin typeface="Times New Roman" charset="0"/>
                <a:cs typeface="Times New Roman" charset="0"/>
              </a:rPr>
              <a:t> </a:t>
            </a:r>
            <a:r>
              <a:rPr lang="en-US" sz="2800" dirty="0" err="1">
                <a:latin typeface="Times New Roman" charset="0"/>
                <a:cs typeface="Times New Roman" charset="0"/>
              </a:rPr>
              <a:t>suất</a:t>
            </a:r>
            <a:r>
              <a:rPr lang="en-US" sz="2800" dirty="0">
                <a:latin typeface="Times New Roman" charset="0"/>
                <a:cs typeface="Times New Roman" charset="0"/>
              </a:rPr>
              <a:t> </a:t>
            </a:r>
            <a:r>
              <a:rPr lang="en-US" sz="2800" dirty="0" err="1">
                <a:latin typeface="Times New Roman" charset="0"/>
                <a:cs typeface="Times New Roman" charset="0"/>
              </a:rPr>
              <a:t>sử</a:t>
            </a:r>
            <a:r>
              <a:rPr lang="en-US" sz="2800" dirty="0">
                <a:latin typeface="Times New Roman" charset="0"/>
                <a:cs typeface="Times New Roman" charset="0"/>
              </a:rPr>
              <a:t> </a:t>
            </a:r>
            <a:r>
              <a:rPr lang="en-US" sz="2800" dirty="0" err="1">
                <a:latin typeface="Times New Roman" charset="0"/>
                <a:cs typeface="Times New Roman" charset="0"/>
              </a:rPr>
              <a:t>dụng</a:t>
            </a:r>
            <a:r>
              <a:rPr lang="en-US" sz="2800" dirty="0">
                <a:latin typeface="Times New Roman" charset="0"/>
                <a:cs typeface="Times New Roman" charset="0"/>
              </a:rPr>
              <a:t> </a:t>
            </a:r>
            <a:r>
              <a:rPr lang="en-US" sz="2800" dirty="0" err="1">
                <a:latin typeface="Times New Roman" charset="0"/>
                <a:cs typeface="Times New Roman" charset="0"/>
              </a:rPr>
              <a:t>các</a:t>
            </a:r>
            <a:r>
              <a:rPr lang="en-US" sz="2800" dirty="0">
                <a:latin typeface="Times New Roman" charset="0"/>
                <a:cs typeface="Times New Roman" charset="0"/>
              </a:rPr>
              <a:t> </a:t>
            </a:r>
            <a:r>
              <a:rPr lang="en-US" sz="2800" dirty="0" err="1">
                <a:latin typeface="Times New Roman" charset="0"/>
                <a:cs typeface="Times New Roman" charset="0"/>
              </a:rPr>
              <a:t>dòng</a:t>
            </a:r>
            <a:r>
              <a:rPr lang="en-US" sz="2800" dirty="0">
                <a:latin typeface="Times New Roman" charset="0"/>
                <a:cs typeface="Times New Roman" charset="0"/>
              </a:rPr>
              <a:t> cache</a:t>
            </a:r>
          </a:p>
          <a:p>
            <a:pPr lvl="2" eaLnBrk="1" hangingPunct="1">
              <a:buFont typeface="Wingdings" charset="0"/>
              <a:buNone/>
            </a:pPr>
            <a:br>
              <a:rPr lang="en-US" sz="2400" dirty="0">
                <a:latin typeface="Times New Roman" charset="0"/>
                <a:cs typeface="Times New Roman" charset="0"/>
              </a:rPr>
            </a:br>
            <a:endParaRPr lang="en-US" sz="2400" dirty="0">
              <a:latin typeface="Times New Roman" charset="0"/>
              <a:cs typeface="Times New Roman" charset="0"/>
            </a:endParaRPr>
          </a:p>
          <a:p>
            <a:pPr lvl="1" eaLnBrk="1" hangingPunct="1"/>
            <a:endParaRPr lang="en-US" sz="2800" dirty="0">
              <a:latin typeface="Times New Roman" charset="0"/>
              <a:cs typeface="Times New Roman" charset="0"/>
            </a:endParaRPr>
          </a:p>
          <a:p>
            <a:pPr lvl="2" eaLnBrk="1" hangingPunct="1"/>
            <a:endParaRPr lang="en-US" sz="2400" dirty="0">
              <a:latin typeface="Times New Roman" charset="0"/>
              <a:cs typeface="Times New Roman" charset="0"/>
            </a:endParaRPr>
          </a:p>
          <a:p>
            <a:pPr lvl="1" eaLnBrk="1" hangingPunct="1"/>
            <a:endParaRPr lang="en-US" sz="2800" dirty="0">
              <a:latin typeface="Times New Roman" charset="0"/>
              <a:cs typeface="Times New Roman" charset="0"/>
            </a:endParaRPr>
          </a:p>
          <a:p>
            <a:pPr lvl="1" eaLnBrk="1" hangingPunct="1"/>
            <a:endParaRPr lang="en-US" sz="2800" dirty="0">
              <a:latin typeface="Times New Roman" charset="0"/>
              <a:cs typeface="Times New Roman" charset="0"/>
            </a:endParaRPr>
          </a:p>
          <a:p>
            <a:pPr eaLnBrk="1" hangingPunct="1"/>
            <a:endParaRPr lang="en-US" sz="3200" dirty="0">
              <a:latin typeface="Times New Roman" charset="0"/>
              <a:cs typeface="Times New Roman" charset="0"/>
            </a:endParaRPr>
          </a:p>
          <a:p>
            <a:pPr eaLnBrk="1" hangingPunct="1"/>
            <a:endParaRPr lang="en-US" sz="3200" dirty="0">
              <a:latin typeface="Times New Roman" charset="0"/>
              <a:cs typeface="Times New Roman" charset="0"/>
            </a:endParaRPr>
          </a:p>
          <a:p>
            <a:pPr lvl="1" eaLnBrk="1" hangingPunct="1"/>
            <a:endParaRPr lang="en-US" sz="2800" dirty="0">
              <a:latin typeface="Times New Roman" charset="0"/>
              <a:cs typeface="Times New Roman" charset="0"/>
            </a:endParaRPr>
          </a:p>
          <a:p>
            <a:pPr eaLnBrk="1" hangingPunct="1"/>
            <a:endParaRPr lang="en-US" sz="3200" dirty="0">
              <a:latin typeface="Times New Roman" charset="0"/>
              <a:cs typeface="Times New Roman" charset="0"/>
            </a:endParaRPr>
          </a:p>
          <a:p>
            <a:pPr eaLnBrk="1" hangingPunct="1"/>
            <a:endParaRPr lang="en-US" dirty="0">
              <a:latin typeface="Times New Roman" charset="0"/>
              <a:cs typeface="Times New Roman" charset="0"/>
            </a:endParaRPr>
          </a:p>
        </p:txBody>
      </p:sp>
    </p:spTree>
    <p:extLst>
      <p:ext uri="{BB962C8B-B14F-4D97-AF65-F5344CB8AC3E}">
        <p14:creationId xmlns:p14="http://schemas.microsoft.com/office/powerpoint/2010/main" val="269998330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6BC46B8-DA87-9844-827A-32736049E869}" type="slidenum">
              <a:rPr lang="en-US" sz="1000"/>
              <a:pPr/>
              <a:t>89</a:t>
            </a:fld>
            <a:endParaRPr lang="en-US" sz="1000"/>
          </a:p>
        </p:txBody>
      </p:sp>
      <p:sp>
        <p:nvSpPr>
          <p:cNvPr id="132098" name="Rectangle 2"/>
          <p:cNvSpPr>
            <a:spLocks noGrp="1" noChangeArrowheads="1"/>
          </p:cNvSpPr>
          <p:nvPr>
            <p:ph type="title"/>
          </p:nvPr>
        </p:nvSpPr>
        <p:spPr>
          <a:xfrm>
            <a:off x="285750" y="71438"/>
            <a:ext cx="8858250" cy="1139825"/>
          </a:xfrm>
        </p:spPr>
        <p:txBody>
          <a:bodyPr/>
          <a:lstStyle/>
          <a:p>
            <a:pPr eaLnBrk="1" hangingPunct="1"/>
            <a:r>
              <a:rPr lang="en-US">
                <a:latin typeface="Times New Roman" charset="0"/>
                <a:cs typeface="Times New Roman" charset="0"/>
              </a:rPr>
              <a:t>Hiệu năng cache</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Thời gian truy cập trung bình của hệ thống nhớ có cache:</a:t>
            </a:r>
          </a:p>
          <a:p>
            <a:pPr lvl="1">
              <a:lnSpc>
                <a:spcPct val="90000"/>
              </a:lnSpc>
              <a:buFont typeface="Wingdings" charset="0"/>
              <a:buNone/>
            </a:pPr>
            <a:r>
              <a:rPr lang="en-US">
                <a:latin typeface="Times New Roman" charset="0"/>
                <a:cs typeface="Times New Roman" charset="0"/>
              </a:rPr>
              <a:t>Taccess = (hit cost) + (miss cost)              </a:t>
            </a:r>
          </a:p>
          <a:p>
            <a:pPr lvl="1">
              <a:lnSpc>
                <a:spcPct val="90000"/>
              </a:lnSpc>
              <a:buFont typeface="Wingdings" charset="0"/>
              <a:buNone/>
            </a:pPr>
            <a:r>
              <a:rPr lang="en-AU">
                <a:latin typeface="Times New Roman" charset="0"/>
                <a:cs typeface="Times New Roman" charset="0"/>
              </a:rPr>
              <a:t>		        = (Hit cost) + (miss rate) * (miss penalty)</a:t>
            </a:r>
          </a:p>
          <a:p>
            <a:pPr lvl="1">
              <a:lnSpc>
                <a:spcPct val="90000"/>
              </a:lnSpc>
              <a:buFont typeface="Wingdings" charset="0"/>
              <a:buNone/>
            </a:pPr>
            <a:r>
              <a:rPr lang="en-US">
                <a:latin typeface="Times New Roman" charset="0"/>
                <a:cs typeface="Times New Roman" charset="0"/>
              </a:rPr>
              <a:t>          </a:t>
            </a:r>
            <a:r>
              <a:rPr lang="en-AU">
                <a:latin typeface="Times New Roman" charset="0"/>
                <a:cs typeface="Times New Roman" charset="0"/>
              </a:rPr>
              <a:t>    = t</a:t>
            </a:r>
            <a:r>
              <a:rPr lang="en-AU" baseline="-25000">
                <a:latin typeface="Times New Roman" charset="0"/>
                <a:cs typeface="Times New Roman" charset="0"/>
              </a:rPr>
              <a:t>cache</a:t>
            </a:r>
            <a:r>
              <a:rPr lang="en-AU">
                <a:latin typeface="Times New Roman" charset="0"/>
                <a:cs typeface="Times New Roman" charset="0"/>
              </a:rPr>
              <a:t> + (1 - H) * (t</a:t>
            </a:r>
            <a:r>
              <a:rPr lang="en-AU" baseline="-25000">
                <a:latin typeface="Times New Roman" charset="0"/>
                <a:cs typeface="Times New Roman" charset="0"/>
              </a:rPr>
              <a:t>memory</a:t>
            </a:r>
            <a:r>
              <a:rPr lang="en-AU">
                <a:latin typeface="Times New Roman" charset="0"/>
                <a:cs typeface="Times New Roman" charset="0"/>
              </a:rPr>
              <a:t>)</a:t>
            </a:r>
          </a:p>
          <a:p>
            <a:pPr lvl="1">
              <a:lnSpc>
                <a:spcPct val="90000"/>
              </a:lnSpc>
              <a:buFont typeface="Wingdings" charset="0"/>
              <a:buNone/>
            </a:pPr>
            <a:r>
              <a:rPr lang="en-AU">
                <a:latin typeface="Times New Roman" charset="0"/>
                <a:cs typeface="Times New Roman" charset="0"/>
              </a:rPr>
              <a:t>Trong đó H là hệ số hit</a:t>
            </a:r>
          </a:p>
          <a:p>
            <a:pPr lvl="1">
              <a:lnSpc>
                <a:spcPct val="90000"/>
              </a:lnSpc>
              <a:buFont typeface="Wingdings" charset="0"/>
              <a:buNone/>
            </a:pPr>
            <a:endParaRPr lang="en-AU">
              <a:latin typeface="Times New Roman" charset="0"/>
              <a:cs typeface="Times New Roman" charset="0"/>
            </a:endParaRPr>
          </a:p>
          <a:p>
            <a:pPr lvl="1">
              <a:lnSpc>
                <a:spcPct val="90000"/>
              </a:lnSpc>
              <a:buFont typeface="Wingdings" charset="0"/>
              <a:buNone/>
            </a:pPr>
            <a:r>
              <a:rPr lang="en-AU" sz="2000">
                <a:latin typeface="Times New Roman" charset="0"/>
                <a:cs typeface="Times New Roman" charset="0"/>
              </a:rPr>
              <a:t>Nếu t</a:t>
            </a:r>
            <a:r>
              <a:rPr lang="en-AU" sz="2000" baseline="-25000">
                <a:latin typeface="Times New Roman" charset="0"/>
                <a:cs typeface="Times New Roman" charset="0"/>
              </a:rPr>
              <a:t>cache</a:t>
            </a:r>
            <a:r>
              <a:rPr lang="en-AU" sz="2000">
                <a:latin typeface="Times New Roman" charset="0"/>
                <a:cs typeface="Times New Roman" charset="0"/>
              </a:rPr>
              <a:t> = 5ns, t</a:t>
            </a:r>
            <a:r>
              <a:rPr lang="en-AU" sz="2000" baseline="-25000">
                <a:latin typeface="Times New Roman" charset="0"/>
                <a:cs typeface="Times New Roman" charset="0"/>
              </a:rPr>
              <a:t>memory</a:t>
            </a:r>
            <a:r>
              <a:rPr lang="en-AU" sz="2000">
                <a:latin typeface="Times New Roman" charset="0"/>
                <a:cs typeface="Times New Roman" charset="0"/>
              </a:rPr>
              <a:t> = 60ns và H=80%, ta có:</a:t>
            </a:r>
          </a:p>
          <a:p>
            <a:pPr lvl="1">
              <a:lnSpc>
                <a:spcPct val="90000"/>
              </a:lnSpc>
              <a:buFont typeface="Wingdings" charset="0"/>
              <a:buNone/>
            </a:pPr>
            <a:r>
              <a:rPr lang="en-AU">
                <a:latin typeface="Times New Roman" charset="0"/>
                <a:cs typeface="Times New Roman" charset="0"/>
              </a:rPr>
              <a:t>t</a:t>
            </a:r>
            <a:r>
              <a:rPr lang="en-AU" baseline="-25000">
                <a:latin typeface="Times New Roman" charset="0"/>
                <a:cs typeface="Times New Roman" charset="0"/>
              </a:rPr>
              <a:t>access</a:t>
            </a:r>
            <a:r>
              <a:rPr lang="en-AU">
                <a:latin typeface="Times New Roman" charset="0"/>
                <a:cs typeface="Times New Roman" charset="0"/>
              </a:rPr>
              <a:t> = 5 + (1 – 0.8) * (60) = 5+12 = 17ns</a:t>
            </a:r>
          </a:p>
          <a:p>
            <a:pPr lvl="1">
              <a:lnSpc>
                <a:spcPct val="90000"/>
              </a:lnSpc>
              <a:buFont typeface="Wingdings" charset="0"/>
              <a:buNone/>
            </a:pPr>
            <a:endParaRPr lang="en-AU">
              <a:latin typeface="Times New Roman" charset="0"/>
              <a:cs typeface="Times New Roman" charset="0"/>
            </a:endParaRPr>
          </a:p>
          <a:p>
            <a:pPr lvl="1">
              <a:lnSpc>
                <a:spcPct val="90000"/>
              </a:lnSpc>
              <a:buFont typeface="Wingdings" charset="0"/>
              <a:buNone/>
            </a:pPr>
            <a:r>
              <a:rPr lang="en-AU" sz="2000">
                <a:latin typeface="Times New Roman" charset="0"/>
                <a:cs typeface="Times New Roman" charset="0"/>
              </a:rPr>
              <a:t>Nếu t</a:t>
            </a:r>
            <a:r>
              <a:rPr lang="en-AU" sz="2000" baseline="-25000">
                <a:latin typeface="Times New Roman" charset="0"/>
                <a:cs typeface="Times New Roman" charset="0"/>
              </a:rPr>
              <a:t>cache</a:t>
            </a:r>
            <a:r>
              <a:rPr lang="en-AU" sz="2000">
                <a:latin typeface="Times New Roman" charset="0"/>
                <a:cs typeface="Times New Roman" charset="0"/>
              </a:rPr>
              <a:t> = 5ns, t</a:t>
            </a:r>
            <a:r>
              <a:rPr lang="en-AU" sz="2000" baseline="-25000">
                <a:latin typeface="Times New Roman" charset="0"/>
                <a:cs typeface="Times New Roman" charset="0"/>
              </a:rPr>
              <a:t>memory</a:t>
            </a:r>
            <a:r>
              <a:rPr lang="en-AU" sz="2000">
                <a:latin typeface="Times New Roman" charset="0"/>
                <a:cs typeface="Times New Roman" charset="0"/>
              </a:rPr>
              <a:t> = 60ns và H=95%, ta có:</a:t>
            </a:r>
          </a:p>
          <a:p>
            <a:pPr lvl="1">
              <a:lnSpc>
                <a:spcPct val="90000"/>
              </a:lnSpc>
              <a:buFont typeface="Wingdings" charset="0"/>
              <a:buNone/>
            </a:pPr>
            <a:r>
              <a:rPr lang="en-AU">
                <a:latin typeface="Times New Roman" charset="0"/>
                <a:cs typeface="Times New Roman" charset="0"/>
              </a:rPr>
              <a:t>t</a:t>
            </a:r>
            <a:r>
              <a:rPr lang="en-AU" baseline="-25000">
                <a:latin typeface="Times New Roman" charset="0"/>
                <a:cs typeface="Times New Roman" charset="0"/>
              </a:rPr>
              <a:t>access</a:t>
            </a:r>
            <a:r>
              <a:rPr lang="en-AU">
                <a:latin typeface="Times New Roman" charset="0"/>
                <a:cs typeface="Times New Roman" charset="0"/>
              </a:rPr>
              <a:t> = 5 + (1 – 0.95) * (60) = 5+3 = 8ns</a:t>
            </a: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2" dur="500"/>
                                        <p:tgtEl>
                                          <p:spTgt spid="215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37" dur="500"/>
                                        <p:tgtEl>
                                          <p:spTgt spid="215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9" end="9"/>
                                            </p:txEl>
                                          </p:spTgt>
                                        </p:tgtEl>
                                        <p:attrNameLst>
                                          <p:attrName>style.visibility</p:attrName>
                                        </p:attrNameLst>
                                      </p:cBhvr>
                                      <p:to>
                                        <p:strVal val="visible"/>
                                      </p:to>
                                    </p:set>
                                    <p:animEffect transition="in" filter="checkerboard(across)">
                                      <p:cBhvr>
                                        <p:cTn id="42" dur="500"/>
                                        <p:tgtEl>
                                          <p:spTgt spid="2150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10" end="10"/>
                                            </p:txEl>
                                          </p:spTgt>
                                        </p:tgtEl>
                                        <p:attrNameLst>
                                          <p:attrName>style.visibility</p:attrName>
                                        </p:attrNameLst>
                                      </p:cBhvr>
                                      <p:to>
                                        <p:strVal val="visible"/>
                                      </p:to>
                                    </p:set>
                                    <p:animEffect transition="in" filter="checkerboard(across)">
                                      <p:cBhvr>
                                        <p:cTn id="47" dur="500"/>
                                        <p:tgtEl>
                                          <p:spTgt spid="21507">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1507">
                                            <p:txEl>
                                              <p:pRg st="12" end="12"/>
                                            </p:txEl>
                                          </p:spTgt>
                                        </p:tgtEl>
                                        <p:attrNameLst>
                                          <p:attrName>style.visibility</p:attrName>
                                        </p:attrNameLst>
                                      </p:cBhvr>
                                      <p:to>
                                        <p:strVal val="visible"/>
                                      </p:to>
                                    </p:set>
                                    <p:animEffect transition="in" filter="checkerboard(across)">
                                      <p:cBhvr>
                                        <p:cTn id="52" dur="500"/>
                                        <p:tgtEl>
                                          <p:spTgt spid="2150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9759FBD-7739-CF41-853C-BC407B21183C}" type="slidenum">
              <a:rPr lang="en-US" sz="1000"/>
              <a:pPr/>
              <a:t>9</a:t>
            </a:fld>
            <a:endParaRPr lang="en-US" sz="1000"/>
          </a:p>
        </p:txBody>
      </p:sp>
      <p:sp>
        <p:nvSpPr>
          <p:cNvPr id="31746" name="Rectangle 2"/>
          <p:cNvSpPr>
            <a:spLocks noGrp="1" noChangeArrowheads="1"/>
          </p:cNvSpPr>
          <p:nvPr>
            <p:ph type="title"/>
          </p:nvPr>
        </p:nvSpPr>
        <p:spPr/>
        <p:txBody>
          <a:bodyPr/>
          <a:lstStyle/>
          <a:p>
            <a:pPr eaLnBrk="1" hangingPunct="1"/>
            <a:r>
              <a:rPr lang="en-US">
                <a:latin typeface="Times New Roman" charset="0"/>
                <a:cs typeface="Times New Roman" charset="0"/>
              </a:rPr>
              <a:t>Tổ chức mạch nhớ </a:t>
            </a:r>
          </a:p>
        </p:txBody>
      </p:sp>
      <p:sp>
        <p:nvSpPr>
          <p:cNvPr id="2" name="Rectangle 3"/>
          <p:cNvSpPr>
            <a:spLocks noGrp="1" noChangeArrowheads="1"/>
          </p:cNvSpPr>
          <p:nvPr>
            <p:ph type="body" idx="1"/>
          </p:nvPr>
        </p:nvSpPr>
        <p:spPr>
          <a:xfrm>
            <a:off x="611188" y="1428750"/>
            <a:ext cx="8075612" cy="5214938"/>
          </a:xfrm>
        </p:spPr>
        <p:txBody>
          <a:bodyPr/>
          <a:lstStyle/>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628775"/>
            <a:ext cx="6408738" cy="4605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5"/>
          <p:cNvSpPr txBox="1">
            <a:spLocks noGrp="1"/>
          </p:cNvSpPr>
          <p:nvPr/>
        </p:nvSpPr>
        <p:spPr bwMode="auto">
          <a:xfrm>
            <a:off x="6553200" y="62484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r" eaLnBrk="1" hangingPunct="1"/>
            <a:fld id="{6503DB8E-6F94-A345-A76A-C40F21E5B679}" type="slidenum">
              <a:rPr lang="en-US" sz="1000"/>
              <a:pPr algn="r" eaLnBrk="1" hangingPunct="1"/>
              <a:t>90</a:t>
            </a:fld>
            <a:endParaRPr lang="en-US" sz="1000"/>
          </a:p>
        </p:txBody>
      </p:sp>
      <p:sp>
        <p:nvSpPr>
          <p:cNvPr id="134146" name="Rectangle 2"/>
          <p:cNvSpPr>
            <a:spLocks noGrp="1" noChangeArrowheads="1"/>
          </p:cNvSpPr>
          <p:nvPr>
            <p:ph type="title" idx="4294967295"/>
          </p:nvPr>
        </p:nvSpPr>
        <p:spPr>
          <a:xfrm>
            <a:off x="285750" y="71438"/>
            <a:ext cx="8858250" cy="1139825"/>
          </a:xfrm>
        </p:spPr>
        <p:txBody>
          <a:bodyPr/>
          <a:lstStyle/>
          <a:p>
            <a:pPr eaLnBrk="1" hangingPunct="1"/>
            <a:r>
              <a:rPr lang="en-US" sz="4000">
                <a:latin typeface="Times New Roman" charset="0"/>
                <a:cs typeface="Times New Roman" charset="0"/>
              </a:rPr>
              <a:t>Các yếu tố ảnh hưởng – </a:t>
            </a:r>
            <a:r>
              <a:rPr lang="en-US" sz="3600">
                <a:latin typeface="Times New Roman" charset="0"/>
                <a:cs typeface="Times New Roman" charset="0"/>
              </a:rPr>
              <a:t>kích thước cache</a:t>
            </a:r>
          </a:p>
        </p:txBody>
      </p:sp>
      <p:sp>
        <p:nvSpPr>
          <p:cNvPr id="21507" name="Rectangle 3"/>
          <p:cNvSpPr>
            <a:spLocks noGrp="1" noChangeArrowheads="1"/>
          </p:cNvSpPr>
          <p:nvPr>
            <p:ph type="body" idx="4294967295"/>
          </p:nvPr>
        </p:nvSpPr>
        <p:spPr>
          <a:xfrm>
            <a:off x="611188" y="1428750"/>
            <a:ext cx="8389937" cy="4929188"/>
          </a:xfrm>
        </p:spPr>
        <p:txBody>
          <a:bodyPr/>
          <a:lstStyle/>
          <a:p>
            <a:pPr eaLnBrk="1" hangingPunct="1"/>
            <a:r>
              <a:rPr lang="en-US">
                <a:latin typeface="Times New Roman" charset="0"/>
                <a:cs typeface="Times New Roman" charset="0"/>
              </a:rPr>
              <a:t>Kích thước cache lớn:</a:t>
            </a:r>
          </a:p>
          <a:p>
            <a:pPr lvl="1" eaLnBrk="1" hangingPunct="1"/>
            <a:r>
              <a:rPr lang="en-US">
                <a:latin typeface="Times New Roman" charset="0"/>
                <a:cs typeface="Times New Roman" charset="0"/>
              </a:rPr>
              <a:t>Có thể lưu trữ nhiều khối dữ liệu trong bộ nhớ hơn</a:t>
            </a:r>
          </a:p>
          <a:p>
            <a:pPr lvl="1" eaLnBrk="1" hangingPunct="1"/>
            <a:r>
              <a:rPr lang="en-US">
                <a:latin typeface="Times New Roman" charset="0"/>
                <a:cs typeface="Times New Roman" charset="0"/>
              </a:rPr>
              <a:t>Giảm tần suất trao đổi các khối dữ liệu của chương trình khác nhau giữa bộ nhớ và cache</a:t>
            </a:r>
          </a:p>
          <a:p>
            <a:pPr lvl="1" eaLnBrk="1" hangingPunct="1"/>
            <a:r>
              <a:rPr lang="en-US">
                <a:latin typeface="Times New Roman" charset="0"/>
                <a:cs typeface="Times New Roman" charset="0"/>
              </a:rPr>
              <a:t>Cache lớn chậm hơn cache nhỏ: </a:t>
            </a:r>
          </a:p>
          <a:p>
            <a:pPr lvl="2" eaLnBrk="1" hangingPunct="1"/>
            <a:r>
              <a:rPr lang="en-US">
                <a:latin typeface="Times New Roman" charset="0"/>
                <a:cs typeface="Times New Roman" charset="0"/>
              </a:rPr>
              <a:t>Tìm kiếm vị trí bộ nhớ trong không gian lớn hơn</a:t>
            </a:r>
          </a:p>
          <a:p>
            <a:pPr lvl="1" eaLnBrk="1" hangingPunct="1"/>
            <a:r>
              <a:rPr lang="en-US">
                <a:latin typeface="Times New Roman" charset="0"/>
                <a:cs typeface="Times New Roman" charset="0"/>
              </a:rPr>
              <a:t>Xu hướng: cache càng ngày càng lớn</a:t>
            </a:r>
          </a:p>
          <a:p>
            <a:pPr lvl="2" eaLnBrk="1" hangingPunct="1"/>
            <a:r>
              <a:rPr lang="en-US">
                <a:latin typeface="Times New Roman" charset="0"/>
                <a:cs typeface="Times New Roman" charset="0"/>
              </a:rPr>
              <a:t>Hỗ trợ đa nhiệm (multi-tasking ) tốt hơn</a:t>
            </a:r>
          </a:p>
          <a:p>
            <a:pPr lvl="2" eaLnBrk="1" hangingPunct="1"/>
            <a:r>
              <a:rPr lang="en-US">
                <a:latin typeface="Times New Roman" charset="0"/>
                <a:cs typeface="Times New Roman" charset="0"/>
              </a:rPr>
              <a:t>Hỗ trợ tốt hơn cho xử lý song song</a:t>
            </a:r>
          </a:p>
          <a:p>
            <a:pPr lvl="2" eaLnBrk="1" hangingPunct="1"/>
            <a:r>
              <a:rPr lang="en-US">
                <a:latin typeface="Times New Roman" charset="0"/>
                <a:cs typeface="Times New Roman" charset="0"/>
              </a:rPr>
              <a:t>Hỗ trợ tốt hơn cho các hệ thống CPU đa nhân</a:t>
            </a: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47" dur="500"/>
                                        <p:tgtEl>
                                          <p:spTgt spid="215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1507">
                                            <p:txEl>
                                              <p:pRg st="15" end="15"/>
                                            </p:txEl>
                                          </p:spTgt>
                                        </p:tgtEl>
                                        <p:attrNameLst>
                                          <p:attrName>style.visibility</p:attrName>
                                        </p:attrNameLst>
                                      </p:cBhvr>
                                      <p:to>
                                        <p:strVal val="visible"/>
                                      </p:to>
                                    </p:set>
                                    <p:animEffect transition="in" filter="checkerboard(across)">
                                      <p:cBhvr>
                                        <p:cTn id="52" dur="500"/>
                                        <p:tgtEl>
                                          <p:spTgt spid="2150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3F42E1D-83AD-8145-B2D1-491571DC1233}" type="slidenum">
              <a:rPr lang="en-US" sz="1000"/>
              <a:pPr/>
              <a:t>91</a:t>
            </a:fld>
            <a:endParaRPr lang="en-US" sz="1000"/>
          </a:p>
        </p:txBody>
      </p:sp>
      <p:sp>
        <p:nvSpPr>
          <p:cNvPr id="136194" name="Rectangle 2"/>
          <p:cNvSpPr>
            <a:spLocks noGrp="1" noChangeArrowheads="1"/>
          </p:cNvSpPr>
          <p:nvPr>
            <p:ph type="title"/>
          </p:nvPr>
        </p:nvSpPr>
        <p:spPr>
          <a:xfrm>
            <a:off x="250825" y="71438"/>
            <a:ext cx="8858250" cy="1139825"/>
          </a:xfrm>
        </p:spPr>
        <p:txBody>
          <a:bodyPr/>
          <a:lstStyle/>
          <a:p>
            <a:pPr eaLnBrk="1" hangingPunct="1"/>
            <a:r>
              <a:rPr lang="en-US" sz="4000">
                <a:latin typeface="Times New Roman" charset="0"/>
                <a:cs typeface="Times New Roman" charset="0"/>
              </a:rPr>
              <a:t>Các yếu tố ảnh hưởng - </a:t>
            </a:r>
            <a:r>
              <a:rPr lang="en-US" sz="3600">
                <a:latin typeface="Times New Roman" charset="0"/>
                <a:cs typeface="Times New Roman" charset="0"/>
              </a:rPr>
              <a:t>Cache nhiều mức</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dirty="0" err="1">
                <a:latin typeface="Times New Roman" charset="0"/>
                <a:cs typeface="Times New Roman" charset="0"/>
              </a:rPr>
              <a:t>Nâng</a:t>
            </a:r>
            <a:r>
              <a:rPr lang="en-US" dirty="0">
                <a:latin typeface="Times New Roman" charset="0"/>
                <a:cs typeface="Times New Roman" charset="0"/>
              </a:rPr>
              <a:t> </a:t>
            </a:r>
            <a:r>
              <a:rPr lang="en-US" dirty="0" err="1">
                <a:latin typeface="Times New Roman" charset="0"/>
                <a:cs typeface="Times New Roman" charset="0"/>
              </a:rPr>
              <a:t>cao</a:t>
            </a:r>
            <a:r>
              <a:rPr lang="en-US" dirty="0">
                <a:latin typeface="Times New Roman" charset="0"/>
                <a:cs typeface="Times New Roman" charset="0"/>
              </a:rPr>
              <a:t> </a:t>
            </a:r>
            <a:r>
              <a:rPr lang="en-US" dirty="0" err="1">
                <a:latin typeface="Times New Roman" charset="0"/>
                <a:cs typeface="Times New Roman" charset="0"/>
              </a:rPr>
              <a:t>hiệu</a:t>
            </a:r>
            <a:r>
              <a:rPr lang="en-US" dirty="0">
                <a:latin typeface="Times New Roman" charset="0"/>
                <a:cs typeface="Times New Roman" charset="0"/>
              </a:rPr>
              <a:t> </a:t>
            </a:r>
            <a:r>
              <a:rPr lang="en-US" dirty="0" err="1">
                <a:latin typeface="Times New Roman" charset="0"/>
                <a:cs typeface="Times New Roman" charset="0"/>
              </a:rPr>
              <a:t>năng</a:t>
            </a:r>
            <a:r>
              <a:rPr lang="en-US" dirty="0">
                <a:latin typeface="Times New Roman" charset="0"/>
                <a:cs typeface="Times New Roman" charset="0"/>
              </a:rPr>
              <a:t> </a:t>
            </a:r>
            <a:r>
              <a:rPr lang="en-US" dirty="0" err="1">
                <a:latin typeface="Times New Roman" charset="0"/>
                <a:cs typeface="Times New Roman" charset="0"/>
              </a:rPr>
              <a:t>hệ</a:t>
            </a:r>
            <a:r>
              <a:rPr lang="en-US" dirty="0">
                <a:latin typeface="Times New Roman" charset="0"/>
                <a:cs typeface="Times New Roman" charset="0"/>
              </a:rPr>
              <a:t> </a:t>
            </a:r>
            <a:r>
              <a:rPr lang="en-US" dirty="0" err="1">
                <a:latin typeface="Times New Roman" charset="0"/>
                <a:cs typeface="Times New Roman" charset="0"/>
              </a:rPr>
              <a:t>thống</a:t>
            </a:r>
            <a:r>
              <a:rPr lang="en-US" dirty="0">
                <a:latin typeface="Times New Roman" charset="0"/>
                <a:cs typeface="Times New Roman" charset="0"/>
              </a:rPr>
              <a:t> </a:t>
            </a:r>
            <a:r>
              <a:rPr lang="en-US" dirty="0" err="1">
                <a:latin typeface="Times New Roman" charset="0"/>
                <a:cs typeface="Times New Roman" charset="0"/>
              </a:rPr>
              <a:t>vì</a:t>
            </a:r>
            <a:r>
              <a:rPr lang="en-US" dirty="0">
                <a:latin typeface="Times New Roman" charset="0"/>
                <a:cs typeface="Times New Roman" charset="0"/>
              </a:rPr>
              <a:t> cache </a:t>
            </a:r>
            <a:r>
              <a:rPr lang="en-US" dirty="0" err="1">
                <a:latin typeface="Times New Roman" charset="0"/>
                <a:cs typeface="Times New Roman" charset="0"/>
              </a:rPr>
              <a:t>nhiều</a:t>
            </a:r>
            <a:r>
              <a:rPr lang="en-US" dirty="0">
                <a:latin typeface="Times New Roman" charset="0"/>
                <a:cs typeface="Times New Roman" charset="0"/>
              </a:rPr>
              <a:t> </a:t>
            </a:r>
            <a:r>
              <a:rPr lang="en-US" dirty="0" err="1">
                <a:latin typeface="Times New Roman" charset="0"/>
                <a:cs typeface="Times New Roman" charset="0"/>
              </a:rPr>
              <a:t>mức</a:t>
            </a:r>
            <a:r>
              <a:rPr lang="en-US" dirty="0">
                <a:latin typeface="Times New Roman" charset="0"/>
                <a:cs typeface="Times New Roman" charset="0"/>
              </a:rPr>
              <a:t>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thể</a:t>
            </a:r>
            <a:r>
              <a:rPr lang="en-US" dirty="0">
                <a:latin typeface="Times New Roman" charset="0"/>
                <a:cs typeface="Times New Roman" charset="0"/>
              </a:rPr>
              <a:t> dung </a:t>
            </a:r>
            <a:r>
              <a:rPr lang="en-US" dirty="0" err="1">
                <a:latin typeface="Times New Roman" charset="0"/>
                <a:cs typeface="Times New Roman" charset="0"/>
              </a:rPr>
              <a:t>hòa</a:t>
            </a:r>
            <a:r>
              <a:rPr lang="en-US" dirty="0">
                <a:latin typeface="Times New Roman" charset="0"/>
                <a:cs typeface="Times New Roman" charset="0"/>
              </a:rPr>
              <a:t> </a:t>
            </a:r>
            <a:r>
              <a:rPr lang="en-US" dirty="0" err="1">
                <a:latin typeface="Times New Roman" charset="0"/>
                <a:cs typeface="Times New Roman" charset="0"/>
              </a:rPr>
              <a:t>tốc</a:t>
            </a:r>
            <a:r>
              <a:rPr lang="en-US" dirty="0">
                <a:latin typeface="Times New Roman" charset="0"/>
                <a:cs typeface="Times New Roman" charset="0"/>
              </a:rPr>
              <a:t> </a:t>
            </a:r>
            <a:r>
              <a:rPr lang="en-US" dirty="0" err="1">
                <a:latin typeface="Times New Roman" charset="0"/>
                <a:cs typeface="Times New Roman" charset="0"/>
              </a:rPr>
              <a:t>độ</a:t>
            </a:r>
            <a:r>
              <a:rPr lang="en-US" dirty="0">
                <a:latin typeface="Times New Roman" charset="0"/>
                <a:cs typeface="Times New Roman" charset="0"/>
              </a:rPr>
              <a:t> </a:t>
            </a:r>
            <a:r>
              <a:rPr lang="en-US" dirty="0" err="1">
                <a:latin typeface="Times New Roman" charset="0"/>
                <a:cs typeface="Times New Roman" charset="0"/>
              </a:rPr>
              <a:t>của</a:t>
            </a:r>
            <a:r>
              <a:rPr lang="en-US" dirty="0">
                <a:latin typeface="Times New Roman" charset="0"/>
                <a:cs typeface="Times New Roman" charset="0"/>
              </a:rPr>
              <a:t> CPU </a:t>
            </a:r>
            <a:r>
              <a:rPr lang="en-US" dirty="0" err="1">
                <a:latin typeface="Times New Roman" charset="0"/>
                <a:cs typeface="Times New Roman" charset="0"/>
              </a:rPr>
              <a:t>và</a:t>
            </a:r>
            <a:r>
              <a:rPr lang="en-US" dirty="0">
                <a:latin typeface="Times New Roman" charset="0"/>
                <a:cs typeface="Times New Roman" charset="0"/>
              </a:rPr>
              <a:t> MEM </a:t>
            </a:r>
            <a:r>
              <a:rPr lang="en-US" dirty="0" err="1">
                <a:latin typeface="Times New Roman" charset="0"/>
                <a:cs typeface="Times New Roman" charset="0"/>
              </a:rPr>
              <a:t>tốt</a:t>
            </a:r>
            <a:r>
              <a:rPr lang="en-US" dirty="0">
                <a:latin typeface="Times New Roman" charset="0"/>
                <a:cs typeface="Times New Roman" charset="0"/>
              </a:rPr>
              <a:t> </a:t>
            </a:r>
            <a:r>
              <a:rPr lang="en-US" dirty="0" err="1">
                <a:latin typeface="Times New Roman" charset="0"/>
                <a:cs typeface="Times New Roman" charset="0"/>
              </a:rPr>
              <a:t>hơn</a:t>
            </a:r>
            <a:r>
              <a:rPr lang="en-US" dirty="0">
                <a:latin typeface="Times New Roman" charset="0"/>
                <a:cs typeface="Times New Roman" charset="0"/>
              </a:rPr>
              <a:t> cache </a:t>
            </a:r>
            <a:r>
              <a:rPr lang="en-US" dirty="0" err="1">
                <a:latin typeface="Times New Roman" charset="0"/>
                <a:cs typeface="Times New Roman" charset="0"/>
              </a:rPr>
              <a:t>một</a:t>
            </a:r>
            <a:r>
              <a:rPr lang="en-US" dirty="0">
                <a:latin typeface="Times New Roman" charset="0"/>
                <a:cs typeface="Times New Roman" charset="0"/>
              </a:rPr>
              <a:t> </a:t>
            </a:r>
            <a:r>
              <a:rPr lang="en-US" dirty="0" err="1">
                <a:latin typeface="Times New Roman" charset="0"/>
                <a:cs typeface="Times New Roman" charset="0"/>
              </a:rPr>
              <a:t>mức</a:t>
            </a:r>
            <a:endParaRPr lang="en-US" dirty="0">
              <a:latin typeface="Times New Roman" charset="0"/>
              <a:cs typeface="Times New Roman" charset="0"/>
            </a:endParaRPr>
          </a:p>
          <a:p>
            <a:pPr lvl="1">
              <a:lnSpc>
                <a:spcPct val="90000"/>
              </a:lnSpc>
              <a:buFont typeface="Wingdings" charset="0"/>
              <a:buNone/>
            </a:pPr>
            <a:r>
              <a:rPr lang="en-AU" dirty="0">
                <a:latin typeface="Times New Roman" charset="0"/>
                <a:cs typeface="Times New Roman" charset="0"/>
              </a:rPr>
              <a:t> 		CPU	L1	L2	L3	Main memory</a:t>
            </a:r>
          </a:p>
          <a:p>
            <a:pPr lvl="1">
              <a:lnSpc>
                <a:spcPct val="90000"/>
              </a:lnSpc>
              <a:buFont typeface="Wingdings" charset="0"/>
              <a:buNone/>
            </a:pPr>
            <a:r>
              <a:rPr lang="en-AU" dirty="0">
                <a:latin typeface="Times New Roman" charset="0"/>
                <a:cs typeface="Times New Roman" charset="0"/>
              </a:rPr>
              <a:t>		  1ns	5ns  15ns	30ns	    60ns</a:t>
            </a:r>
          </a:p>
          <a:p>
            <a:pPr lvl="1">
              <a:lnSpc>
                <a:spcPct val="90000"/>
              </a:lnSpc>
              <a:buFont typeface="Wingdings" charset="0"/>
              <a:buNone/>
            </a:pPr>
            <a:r>
              <a:rPr lang="en-AU" dirty="0">
                <a:latin typeface="Times New Roman" charset="0"/>
                <a:cs typeface="Times New Roman" charset="0"/>
              </a:rPr>
              <a:t>		  1ns	5ns  			    60ns</a:t>
            </a:r>
            <a:endParaRPr lang="en-US" dirty="0">
              <a:latin typeface="Times New Roman" charset="0"/>
              <a:cs typeface="Times New Roman" charset="0"/>
            </a:endParaRPr>
          </a:p>
          <a:p>
            <a:pPr eaLnBrk="1" hangingPunct="1"/>
            <a:r>
              <a:rPr lang="en-US" dirty="0" err="1">
                <a:latin typeface="Times New Roman" charset="0"/>
                <a:cs typeface="Times New Roman" charset="0"/>
              </a:rPr>
              <a:t>Thực</a:t>
            </a:r>
            <a:r>
              <a:rPr lang="en-US" dirty="0">
                <a:latin typeface="Times New Roman" charset="0"/>
                <a:cs typeface="Times New Roman" charset="0"/>
              </a:rPr>
              <a:t> </a:t>
            </a:r>
            <a:r>
              <a:rPr lang="en-US" dirty="0" err="1">
                <a:latin typeface="Times New Roman" charset="0"/>
                <a:cs typeface="Times New Roman" charset="0"/>
              </a:rPr>
              <a:t>tế</a:t>
            </a:r>
            <a:r>
              <a:rPr lang="en-US" dirty="0">
                <a:latin typeface="Times New Roman" charset="0"/>
                <a:cs typeface="Times New Roman" charset="0"/>
              </a:rPr>
              <a:t>, cache </a:t>
            </a:r>
            <a:r>
              <a:rPr lang="en-US" dirty="0" err="1">
                <a:latin typeface="Times New Roman" charset="0"/>
                <a:cs typeface="Times New Roman" charset="0"/>
              </a:rPr>
              <a:t>thường</a:t>
            </a:r>
            <a:r>
              <a:rPr lang="en-US" dirty="0">
                <a:latin typeface="Times New Roman" charset="0"/>
                <a:cs typeface="Times New Roman" charset="0"/>
              </a:rPr>
              <a:t> </a:t>
            </a:r>
            <a:r>
              <a:rPr lang="en-US" dirty="0" err="1">
                <a:latin typeface="Times New Roman" charset="0"/>
                <a:cs typeface="Times New Roman" charset="0"/>
              </a:rPr>
              <a:t>có</a:t>
            </a:r>
            <a:r>
              <a:rPr lang="en-US" dirty="0">
                <a:latin typeface="Times New Roman" charset="0"/>
                <a:cs typeface="Times New Roman" charset="0"/>
              </a:rPr>
              <a:t> 2 </a:t>
            </a:r>
            <a:r>
              <a:rPr lang="en-US" dirty="0" err="1">
                <a:latin typeface="Times New Roman" charset="0"/>
                <a:cs typeface="Times New Roman" charset="0"/>
              </a:rPr>
              <a:t>mức</a:t>
            </a:r>
            <a:r>
              <a:rPr lang="en-US" dirty="0">
                <a:latin typeface="Times New Roman" charset="0"/>
                <a:cs typeface="Times New Roman" charset="0"/>
              </a:rPr>
              <a:t>: L1 </a:t>
            </a:r>
            <a:r>
              <a:rPr lang="en-US" dirty="0" err="1">
                <a:latin typeface="Times New Roman" charset="0"/>
                <a:cs typeface="Times New Roman" charset="0"/>
              </a:rPr>
              <a:t>và</a:t>
            </a:r>
            <a:r>
              <a:rPr lang="en-US" dirty="0">
                <a:latin typeface="Times New Roman" charset="0"/>
                <a:cs typeface="Times New Roman" charset="0"/>
              </a:rPr>
              <a:t> L2. </a:t>
            </a:r>
            <a:r>
              <a:rPr lang="en-US" dirty="0" err="1">
                <a:latin typeface="Times New Roman" charset="0"/>
                <a:cs typeface="Times New Roman" charset="0"/>
              </a:rPr>
              <a:t>Một</a:t>
            </a:r>
            <a:r>
              <a:rPr lang="en-US" dirty="0">
                <a:latin typeface="Times New Roman" charset="0"/>
                <a:cs typeface="Times New Roman" charset="0"/>
              </a:rPr>
              <a:t> </a:t>
            </a:r>
            <a:r>
              <a:rPr lang="en-US" dirty="0" err="1">
                <a:latin typeface="Times New Roman" charset="0"/>
                <a:cs typeface="Times New Roman" charset="0"/>
              </a:rPr>
              <a:t>số</a:t>
            </a:r>
            <a:r>
              <a:rPr lang="en-US" dirty="0">
                <a:latin typeface="Times New Roman" charset="0"/>
                <a:cs typeface="Times New Roman" charset="0"/>
              </a:rPr>
              <a:t> cache </a:t>
            </a:r>
            <a:r>
              <a:rPr lang="en-US" dirty="0" err="1">
                <a:latin typeface="Times New Roman" charset="0"/>
                <a:cs typeface="Times New Roman" charset="0"/>
              </a:rPr>
              <a:t>có</a:t>
            </a:r>
            <a:r>
              <a:rPr lang="en-US" dirty="0">
                <a:latin typeface="Times New Roman" charset="0"/>
                <a:cs typeface="Times New Roman" charset="0"/>
              </a:rPr>
              <a:t> 3 </a:t>
            </a:r>
            <a:r>
              <a:rPr lang="en-US" dirty="0" err="1">
                <a:latin typeface="Times New Roman" charset="0"/>
                <a:cs typeface="Times New Roman" charset="0"/>
              </a:rPr>
              <a:t>mức</a:t>
            </a:r>
            <a:r>
              <a:rPr lang="en-US" dirty="0">
                <a:latin typeface="Times New Roman" charset="0"/>
                <a:cs typeface="Times New Roman" charset="0"/>
              </a:rPr>
              <a:t>: L1, L2 </a:t>
            </a:r>
            <a:r>
              <a:rPr lang="en-US" dirty="0" err="1">
                <a:latin typeface="Times New Roman" charset="0"/>
                <a:cs typeface="Times New Roman" charset="0"/>
              </a:rPr>
              <a:t>và</a:t>
            </a:r>
            <a:r>
              <a:rPr lang="en-US" dirty="0">
                <a:latin typeface="Times New Roman" charset="0"/>
                <a:cs typeface="Times New Roman" charset="0"/>
              </a:rPr>
              <a:t> L3</a:t>
            </a:r>
          </a:p>
          <a:p>
            <a:pPr eaLnBrk="1" hangingPunct="1"/>
            <a:r>
              <a:rPr lang="en-US" dirty="0" err="1">
                <a:latin typeface="Times New Roman" charset="0"/>
                <a:cs typeface="Times New Roman" charset="0"/>
              </a:rPr>
              <a:t>Giảm</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thành</a:t>
            </a:r>
            <a:r>
              <a:rPr lang="en-US" dirty="0">
                <a:latin typeface="Times New Roman" charset="0"/>
                <a:cs typeface="Times New Roman" charset="0"/>
              </a:rPr>
              <a:t> </a:t>
            </a:r>
            <a:r>
              <a:rPr lang="en-US" dirty="0" err="1">
                <a:latin typeface="Times New Roman" charset="0"/>
                <a:cs typeface="Times New Roman" charset="0"/>
              </a:rPr>
              <a:t>hệ</a:t>
            </a:r>
            <a:r>
              <a:rPr lang="en-US" dirty="0">
                <a:latin typeface="Times New Roman" charset="0"/>
                <a:cs typeface="Times New Roman" charset="0"/>
              </a:rPr>
              <a:t> </a:t>
            </a:r>
            <a:r>
              <a:rPr lang="en-US" dirty="0" err="1">
                <a:latin typeface="Times New Roman" charset="0"/>
                <a:cs typeface="Times New Roman" charset="0"/>
              </a:rPr>
              <a:t>thống</a:t>
            </a:r>
            <a:r>
              <a:rPr lang="en-US" dirty="0">
                <a:latin typeface="Times New Roman" charset="0"/>
                <a:cs typeface="Times New Roman" charset="0"/>
              </a:rPr>
              <a:t> </a:t>
            </a:r>
            <a:r>
              <a:rPr lang="en-US" dirty="0" err="1">
                <a:latin typeface="Times New Roman" charset="0"/>
                <a:cs typeface="Times New Roman" charset="0"/>
              </a:rPr>
              <a:t>nhớ</a:t>
            </a:r>
            <a:endParaRPr lang="en-US" dirty="0">
              <a:latin typeface="Times New Roman" charset="0"/>
              <a:cs typeface="Times New Roman" charset="0"/>
            </a:endParaRPr>
          </a:p>
          <a:p>
            <a:pPr lvl="2" eaLnBrk="1" hangingPunct="1"/>
            <a:endParaRPr lang="en-US" dirty="0">
              <a:latin typeface="Times New Roman" charset="0"/>
              <a:cs typeface="Times New Roman" charset="0"/>
            </a:endParaRPr>
          </a:p>
          <a:p>
            <a:pPr lvl="1" eaLnBrk="1" hangingPunct="1">
              <a:buFont typeface="Symbol" charset="0"/>
              <a:buChar char="Þ"/>
            </a:pPr>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1" eaLnBrk="1" hangingPunct="1">
              <a:buFont typeface="Wingdings" charset="0"/>
              <a:buNone/>
            </a:pPr>
            <a:endParaRPr lang="en-US" dirty="0">
              <a:latin typeface="Times New Roman" charset="0"/>
              <a:cs typeface="Times New Roman" charset="0"/>
            </a:endParaRPr>
          </a:p>
          <a:p>
            <a:pPr lvl="1">
              <a:lnSpc>
                <a:spcPct val="90000"/>
              </a:lnSpc>
              <a:buFont typeface="Wingdings" charset="0"/>
              <a:buNone/>
            </a:pPr>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2" eaLnBrk="1" hangingPunct="1">
              <a:buFont typeface="Wingdings" charset="0"/>
              <a:buNone/>
            </a:pPr>
            <a:br>
              <a:rPr lang="en-US" dirty="0">
                <a:latin typeface="Times New Roman" charset="0"/>
                <a:cs typeface="Times New Roman" charset="0"/>
              </a:rPr>
            </a:br>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2"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lvl="1" eaLnBrk="1" hangingPunct="1"/>
            <a:endParaRPr lang="en-US" dirty="0">
              <a:latin typeface="Times New Roman" charset="0"/>
              <a:cs typeface="Times New Roman" charset="0"/>
            </a:endParaRPr>
          </a:p>
          <a:p>
            <a:pPr eaLnBrk="1" hangingPunct="1"/>
            <a:endParaRPr lang="en-US" dirty="0">
              <a:latin typeface="Times New Roman" charset="0"/>
              <a:cs typeface="Times New Roman" charset="0"/>
            </a:endParaRPr>
          </a:p>
          <a:p>
            <a:pPr eaLnBrk="1" hangingPunct="1"/>
            <a:endParaRPr lang="en-US" sz="2400" dirty="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3F72330-5EE1-2748-A28D-B30C9ECD148B}" type="slidenum">
              <a:rPr lang="en-US" sz="1000"/>
              <a:pPr/>
              <a:t>92</a:t>
            </a:fld>
            <a:endParaRPr lang="en-US" sz="1000"/>
          </a:p>
        </p:txBody>
      </p:sp>
      <p:sp>
        <p:nvSpPr>
          <p:cNvPr id="138242"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yếu tố ảnh hưởng – </a:t>
            </a:r>
            <a:r>
              <a:rPr lang="en-US" sz="3600">
                <a:latin typeface="Times New Roman" charset="0"/>
                <a:cs typeface="Times New Roman" charset="0"/>
              </a:rPr>
              <a:t>phân chia cache</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Cache có thể được chia thành cache lệnh và cache dữ liệu để hiệu năng tốt hơn vì:</a:t>
            </a:r>
          </a:p>
          <a:p>
            <a:pPr lvl="1" eaLnBrk="1" hangingPunct="1"/>
            <a:r>
              <a:rPr lang="en-US">
                <a:latin typeface="Times New Roman" charset="0"/>
                <a:cs typeface="Times New Roman" charset="0"/>
              </a:rPr>
              <a:t>Dữ liệu và lệnh khác nhau về tính cục bộ</a:t>
            </a:r>
          </a:p>
          <a:p>
            <a:pPr lvl="2" eaLnBrk="1" hangingPunct="1"/>
            <a:r>
              <a:rPr lang="en-US">
                <a:latin typeface="Times New Roman" charset="0"/>
                <a:cs typeface="Times New Roman" charset="0"/>
              </a:rPr>
              <a:t>Dữ liệu có tính chất cục bộ về thời gian hơn </a:t>
            </a:r>
          </a:p>
          <a:p>
            <a:pPr lvl="2" eaLnBrk="1" hangingPunct="1"/>
            <a:r>
              <a:rPr lang="en-US">
                <a:latin typeface="Times New Roman" charset="0"/>
                <a:cs typeface="Times New Roman" charset="0"/>
              </a:rPr>
              <a:t>Lệnh có tính chất cục bộ về không gian hơn</a:t>
            </a:r>
          </a:p>
          <a:p>
            <a:pPr lvl="1" eaLnBrk="1" hangingPunct="1"/>
            <a:r>
              <a:rPr lang="en-US">
                <a:latin typeface="Times New Roman" charset="0"/>
                <a:cs typeface="Times New Roman" charset="0"/>
              </a:rPr>
              <a:t>Cache lệnh chỉ hỗ trợ thao tác đọc còn cache dữ liệu hỗ trợ cả 2 thao tác đọc ghi</a:t>
            </a:r>
          </a:p>
          <a:p>
            <a:pPr lvl="1" eaLnBrk="1" hangingPunct="1">
              <a:buFont typeface="Symbol" charset="0"/>
              <a:buChar char="Þ"/>
            </a:pPr>
            <a:r>
              <a:rPr lang="en-US">
                <a:latin typeface="Times New Roman" charset="0"/>
                <a:cs typeface="Times New Roman" charset="0"/>
              </a:rPr>
              <a:t>Dễ tối ưu cache hơn</a:t>
            </a:r>
          </a:p>
          <a:p>
            <a:pPr lvl="1" eaLnBrk="1" hangingPunct="1"/>
            <a:r>
              <a:rPr lang="en-US">
                <a:latin typeface="Times New Roman" charset="0"/>
                <a:cs typeface="Times New Roman" charset="0"/>
              </a:rPr>
              <a:t>Hỗ trợ nhiều thao tác đọc/ ghi cùng lúc =&gt; giảm xung đột tài nguyên</a:t>
            </a:r>
          </a:p>
          <a:p>
            <a:pPr lvl="1" eaLnBrk="1" hangingPunct="1"/>
            <a:r>
              <a:rPr lang="en-US">
                <a:latin typeface="Times New Roman" charset="0"/>
                <a:cs typeface="Times New Roman" charset="0"/>
              </a:rPr>
              <a:t>Kết hợp các chức năng khác như giải mã trước lệnh vào trong cache lệnh =&gt; xử lý lệnh tốt hơn</a:t>
            </a: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2" dur="500"/>
                                        <p:tgtEl>
                                          <p:spTgt spid="21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2" dur="500"/>
                                        <p:tgtEl>
                                          <p:spTgt spid="21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14" end="14"/>
                                            </p:txEl>
                                          </p:spTgt>
                                        </p:tgtEl>
                                        <p:attrNameLst>
                                          <p:attrName>style.visibility</p:attrName>
                                        </p:attrNameLst>
                                      </p:cBhvr>
                                      <p:to>
                                        <p:strVal val="visible"/>
                                      </p:to>
                                    </p:set>
                                    <p:animEffect transition="in" filter="checkerboard(across)">
                                      <p:cBhvr>
                                        <p:cTn id="47" dur="500"/>
                                        <p:tgtEl>
                                          <p:spTgt spid="215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8B3778B-FFEF-5046-9EBB-9F720D6B2089}" type="slidenum">
              <a:rPr lang="en-US" sz="1000"/>
              <a:pPr/>
              <a:t>93</a:t>
            </a:fld>
            <a:endParaRPr lang="en-US" sz="1000"/>
          </a:p>
        </p:txBody>
      </p:sp>
      <p:sp>
        <p:nvSpPr>
          <p:cNvPr id="140290"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yếu tố ảnh hưởng – </a:t>
            </a:r>
            <a:r>
              <a:rPr lang="en-US" sz="3600">
                <a:latin typeface="Times New Roman" charset="0"/>
                <a:cs typeface="Times New Roman" charset="0"/>
              </a:rPr>
              <a:t>phân chia cache</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Trong thực tế, hầu hết cache L1 được chia thành 2 phần: </a:t>
            </a:r>
          </a:p>
          <a:p>
            <a:pPr lvl="1" eaLnBrk="1" hangingPunct="1"/>
            <a:r>
              <a:rPr lang="en-US">
                <a:latin typeface="Times New Roman" charset="0"/>
                <a:cs typeface="Times New Roman" charset="0"/>
              </a:rPr>
              <a:t>I_cache (Instruction cache): cache lệnh </a:t>
            </a:r>
          </a:p>
          <a:p>
            <a:pPr lvl="1" eaLnBrk="1" hangingPunct="1"/>
            <a:r>
              <a:rPr lang="en-US">
                <a:latin typeface="Times New Roman" charset="0"/>
                <a:cs typeface="Times New Roman" charset="0"/>
              </a:rPr>
              <a:t>D_cache (data cache): cache dữ liệu. </a:t>
            </a:r>
          </a:p>
          <a:p>
            <a:pPr eaLnBrk="1" hangingPunct="1"/>
            <a:r>
              <a:rPr lang="en-US">
                <a:latin typeface="Times New Roman" charset="0"/>
                <a:cs typeface="Times New Roman" charset="0"/>
              </a:rPr>
              <a:t>Các cache mức cao hơn không được chia</a:t>
            </a:r>
          </a:p>
          <a:p>
            <a:pPr lvl="1" eaLnBrk="1" hangingPunct="1"/>
            <a:r>
              <a:rPr lang="en-US">
                <a:latin typeface="Times New Roman" charset="0"/>
                <a:cs typeface="Times New Roman" charset="0"/>
              </a:rPr>
              <a:t>Chia cache L1 có lợi ích cao nhất vì nó gần CPU nhất. CPU đọc/ ghi trực tiếp lên cache L1. Cache L1 cần hỗ trợ nhiều lệnh truy nhập đồng thời và các biện pháp tối ưu hóa</a:t>
            </a:r>
          </a:p>
          <a:p>
            <a:pPr lvl="1" eaLnBrk="1" hangingPunct="1"/>
            <a:r>
              <a:rPr lang="en-US">
                <a:latin typeface="Times New Roman" charset="0"/>
                <a:cs typeface="Times New Roman" charset="0"/>
              </a:rPr>
              <a:t>Chia các cache mức cao hơn không đem lại hiệu quả cao và làm phức tạp trong hệ thống điều khiển cache</a:t>
            </a: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2" end="12"/>
                                            </p:txEl>
                                          </p:spTgt>
                                        </p:tgtEl>
                                        <p:attrNameLst>
                                          <p:attrName>style.visibility</p:attrName>
                                        </p:attrNameLst>
                                      </p:cBhvr>
                                      <p:to>
                                        <p:strVal val="visible"/>
                                      </p:to>
                                    </p:set>
                                    <p:animEffect transition="in" filter="checkerboard(across)">
                                      <p:cBhvr>
                                        <p:cTn id="7" dur="500"/>
                                        <p:tgtEl>
                                          <p:spTgt spid="21507">
                                            <p:txEl>
                                              <p:pRg st="12" end="1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7"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1EE360B-8566-8046-B42B-ADA266151CA9}" type="slidenum">
              <a:rPr lang="en-US" sz="1000"/>
              <a:pPr/>
              <a:t>94</a:t>
            </a:fld>
            <a:endParaRPr lang="en-US" sz="1000"/>
          </a:p>
        </p:txBody>
      </p:sp>
      <p:sp>
        <p:nvSpPr>
          <p:cNvPr id="142338"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biện pháp giảm miss</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Cache tốt:</a:t>
            </a:r>
          </a:p>
          <a:p>
            <a:pPr lvl="1" eaLnBrk="1" hangingPunct="1"/>
            <a:r>
              <a:rPr lang="en-US">
                <a:latin typeface="Times New Roman" charset="0"/>
                <a:cs typeface="Times New Roman" charset="0"/>
              </a:rPr>
              <a:t>Hệ số hit cao</a:t>
            </a:r>
          </a:p>
          <a:p>
            <a:pPr lvl="1" eaLnBrk="1" hangingPunct="1"/>
            <a:r>
              <a:rPr lang="en-US">
                <a:latin typeface="Times New Roman" charset="0"/>
                <a:cs typeface="Times New Roman" charset="0"/>
              </a:rPr>
              <a:t>Hệ số miss thấp</a:t>
            </a:r>
          </a:p>
          <a:p>
            <a:pPr lvl="1" eaLnBrk="1" hangingPunct="1"/>
            <a:r>
              <a:rPr lang="en-US">
                <a:latin typeface="Times New Roman" charset="0"/>
                <a:cs typeface="Times New Roman" charset="0"/>
              </a:rPr>
              <a:t>Miss penalty không quá chậm</a:t>
            </a:r>
          </a:p>
          <a:p>
            <a:pPr eaLnBrk="1" hangingPunct="1"/>
            <a:r>
              <a:rPr lang="en-US">
                <a:latin typeface="Times New Roman" charset="0"/>
                <a:cs typeface="Times New Roman" charset="0"/>
              </a:rPr>
              <a:t>Các kiểu miss:</a:t>
            </a:r>
          </a:p>
          <a:p>
            <a:pPr lvl="1" eaLnBrk="1" hangingPunct="1"/>
            <a:r>
              <a:rPr lang="en-AU" sz="2000">
                <a:latin typeface="Times New Roman" charset="0"/>
                <a:cs typeface="Times New Roman" charset="0"/>
              </a:rPr>
              <a:t>Compulsory misses (không tìm thấy bắt buộc): thường xảy ra tại thời điểm chương trình được kích hoạt, khi mã chương trình đang được tải vào bộ nhớ và chưa được nạp vào cache</a:t>
            </a:r>
          </a:p>
          <a:p>
            <a:pPr lvl="1" eaLnBrk="1" hangingPunct="1"/>
            <a:r>
              <a:rPr lang="en-AU" sz="2000">
                <a:latin typeface="Times New Roman" charset="0"/>
                <a:cs typeface="Times New Roman" charset="0"/>
              </a:rPr>
              <a:t>Capacity misses (không tìm thấy do dung lượng): do kích thước của cache hạn chế, đặc biệt trong môi trường đa nhiệm. Khi cache nhỏ, mã chương trình thường xuyên bị chuyển đổi giữa cache và bộ nhớ</a:t>
            </a:r>
          </a:p>
          <a:p>
            <a:pPr lvl="1" eaLnBrk="1" hangingPunct="1"/>
            <a:r>
              <a:rPr lang="en-AU" sz="2000">
                <a:latin typeface="Times New Roman" charset="0"/>
                <a:cs typeface="Times New Roman" charset="0"/>
              </a:rPr>
              <a:t>Conflict misses (không tìm thấy do xung đột): do có xung đột khi có nhiều dòng nhớ cùng cạnh tranh 1 dòng cache</a:t>
            </a:r>
            <a:endParaRPr lang="en-US" sz="2000">
              <a:latin typeface="Times New Roman" charset="0"/>
              <a:cs typeface="Times New Roman" charset="0"/>
            </a:endParaRPr>
          </a:p>
          <a:p>
            <a:pPr lvl="2" eaLnBrk="1" hangingPunct="1"/>
            <a:endParaRPr lang="en-US" sz="1800">
              <a:latin typeface="Times New Roman" charset="0"/>
              <a:cs typeface="Times New Roman" charset="0"/>
            </a:endParaRPr>
          </a:p>
          <a:p>
            <a:pPr lvl="1" eaLnBrk="1" hangingPunct="1">
              <a:buFont typeface="Symbol" charset="0"/>
              <a:buChar char="Þ"/>
            </a:pPr>
            <a:endParaRPr lang="en-US" sz="2000">
              <a:latin typeface="Times New Roman" charset="0"/>
              <a:cs typeface="Times New Roman" charset="0"/>
            </a:endParaRPr>
          </a:p>
          <a:p>
            <a:pPr lvl="1" eaLnBrk="1" hangingPunct="1"/>
            <a:endParaRPr lang="en-US" sz="2000">
              <a:latin typeface="Times New Roman" charset="0"/>
              <a:cs typeface="Times New Roman" charset="0"/>
            </a:endParaRPr>
          </a:p>
          <a:p>
            <a:pPr lvl="1" eaLnBrk="1" hangingPunct="1">
              <a:buFont typeface="Wingdings" charset="0"/>
              <a:buNone/>
            </a:pPr>
            <a:endParaRPr lang="en-US" sz="2000">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4" end="14"/>
                                            </p:txEl>
                                          </p:spTgt>
                                        </p:tgtEl>
                                        <p:attrNameLst>
                                          <p:attrName>style.visibility</p:attrName>
                                        </p:attrNameLst>
                                      </p:cBhvr>
                                      <p:to>
                                        <p:strVal val="visible"/>
                                      </p:to>
                                    </p:set>
                                    <p:animEffect transition="in" filter="checkerboard(across)">
                                      <p:cBhvr>
                                        <p:cTn id="7" dur="500"/>
                                        <p:tgtEl>
                                          <p:spTgt spid="21507">
                                            <p:txEl>
                                              <p:pRg st="14" end="1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7" dur="500"/>
                                        <p:tgtEl>
                                          <p:spTgt spid="2150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42" dur="500"/>
                                        <p:tgtEl>
                                          <p:spTgt spid="2150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6A998E6-4DE8-6E4D-B165-95FFB2D0BC9C}" type="slidenum">
              <a:rPr lang="en-US" sz="1000"/>
              <a:pPr/>
              <a:t>95</a:t>
            </a:fld>
            <a:endParaRPr lang="en-US" sz="1000"/>
          </a:p>
        </p:txBody>
      </p:sp>
      <p:sp>
        <p:nvSpPr>
          <p:cNvPr id="144386"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biện pháp giảm miss</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Tăng kích thước dòng cache</a:t>
            </a:r>
          </a:p>
          <a:p>
            <a:pPr lvl="1" eaLnBrk="1" hangingPunct="1"/>
            <a:r>
              <a:rPr lang="en-US">
                <a:latin typeface="Times New Roman" charset="0"/>
                <a:cs typeface="Times New Roman" charset="0"/>
              </a:rPr>
              <a:t>Giảm </a:t>
            </a:r>
            <a:r>
              <a:rPr lang="en-AU">
                <a:latin typeface="Times New Roman" charset="0"/>
                <a:cs typeface="Times New Roman" charset="0"/>
              </a:rPr>
              <a:t>compulsory misses: dòng có kích thước lớn sẽ có khả năng bao phủ lân cận tốt hơn </a:t>
            </a:r>
          </a:p>
          <a:p>
            <a:pPr lvl="1" eaLnBrk="1" hangingPunct="1"/>
            <a:r>
              <a:rPr lang="en-AU">
                <a:latin typeface="Times New Roman" charset="0"/>
                <a:cs typeface="Times New Roman" charset="0"/>
              </a:rPr>
              <a:t>Tăng conflict miss: </a:t>
            </a:r>
          </a:p>
          <a:p>
            <a:pPr lvl="2" eaLnBrk="1" hangingPunct="1"/>
            <a:r>
              <a:rPr lang="en-AU">
                <a:latin typeface="Times New Roman" charset="0"/>
                <a:cs typeface="Times New Roman" charset="0"/>
              </a:rPr>
              <a:t>Kích thước dòng lớn =&gt; giảm số lượng dòng trong cache =&gt; có nhiều dòng bộ nhớ cùng tham chiếu tới dòng cache hơn =&gt; tăng conflict miss</a:t>
            </a:r>
          </a:p>
          <a:p>
            <a:pPr lvl="1" eaLnBrk="1" hangingPunct="1"/>
            <a:r>
              <a:rPr lang="en-AU">
                <a:latin typeface="Times New Roman" charset="0"/>
                <a:cs typeface="Times New Roman" charset="0"/>
              </a:rPr>
              <a:t>Kích thước dòng lớn có thể gây lãng phí dung lượng của cache (một số phần của dòng có thể không bao giờ được sử dụng)</a:t>
            </a:r>
          </a:p>
          <a:p>
            <a:pPr lvl="1" eaLnBrk="1" hangingPunct="1"/>
            <a:r>
              <a:rPr lang="en-AU">
                <a:latin typeface="Times New Roman" charset="0"/>
                <a:cs typeface="Times New Roman" charset="0"/>
              </a:rPr>
              <a:t>Kích thước dòng thường dùng là 64 bytes</a:t>
            </a:r>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2" end="12"/>
                                            </p:txEl>
                                          </p:spTgt>
                                        </p:tgtEl>
                                        <p:attrNameLst>
                                          <p:attrName>style.visibility</p:attrName>
                                        </p:attrNameLst>
                                      </p:cBhvr>
                                      <p:to>
                                        <p:strVal val="visible"/>
                                      </p:to>
                                    </p:set>
                                    <p:animEffect transition="in" filter="checkerboard(across)">
                                      <p:cBhvr>
                                        <p:cTn id="7" dur="500"/>
                                        <p:tgtEl>
                                          <p:spTgt spid="21507">
                                            <p:txEl>
                                              <p:pRg st="12" end="1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7"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ABACE9B-B916-AC42-9450-8258E03F7115}" type="slidenum">
              <a:rPr lang="en-US" sz="1000"/>
              <a:pPr/>
              <a:t>96</a:t>
            </a:fld>
            <a:endParaRPr lang="en-US" sz="1000"/>
          </a:p>
        </p:txBody>
      </p:sp>
      <p:sp>
        <p:nvSpPr>
          <p:cNvPr id="146434" name="Rectangle 2"/>
          <p:cNvSpPr>
            <a:spLocks noGrp="1" noChangeArrowheads="1"/>
          </p:cNvSpPr>
          <p:nvPr>
            <p:ph type="title"/>
          </p:nvPr>
        </p:nvSpPr>
        <p:spPr>
          <a:xfrm>
            <a:off x="285750" y="71438"/>
            <a:ext cx="8858250" cy="1139825"/>
          </a:xfrm>
        </p:spPr>
        <p:txBody>
          <a:bodyPr/>
          <a:lstStyle/>
          <a:p>
            <a:pPr eaLnBrk="1" hangingPunct="1"/>
            <a:r>
              <a:rPr lang="en-US" sz="4000">
                <a:latin typeface="Times New Roman" charset="0"/>
                <a:cs typeface="Times New Roman" charset="0"/>
              </a:rPr>
              <a:t>Các phương pháp giảm miss</a:t>
            </a:r>
          </a:p>
        </p:txBody>
      </p:sp>
      <p:sp>
        <p:nvSpPr>
          <p:cNvPr id="21507" name="Rectangle 3"/>
          <p:cNvSpPr>
            <a:spLocks noGrp="1" noChangeArrowheads="1"/>
          </p:cNvSpPr>
          <p:nvPr>
            <p:ph type="body" idx="1"/>
          </p:nvPr>
        </p:nvSpPr>
        <p:spPr>
          <a:xfrm>
            <a:off x="611188" y="1428750"/>
            <a:ext cx="8389937" cy="4929188"/>
          </a:xfrm>
        </p:spPr>
        <p:txBody>
          <a:bodyPr/>
          <a:lstStyle/>
          <a:p>
            <a:pPr eaLnBrk="1" hangingPunct="1"/>
            <a:r>
              <a:rPr lang="en-US">
                <a:latin typeface="Times New Roman" charset="0"/>
                <a:cs typeface="Times New Roman" charset="0"/>
              </a:rPr>
              <a:t>Tăng mức độ liên kết (tăng số lượng cache way):</a:t>
            </a:r>
          </a:p>
          <a:p>
            <a:pPr lvl="1" eaLnBrk="1" hangingPunct="1"/>
            <a:r>
              <a:rPr lang="en-US">
                <a:latin typeface="Times New Roman" charset="0"/>
                <a:cs typeface="Times New Roman" charset="0"/>
              </a:rPr>
              <a:t>Giảm conflict miss: </a:t>
            </a:r>
          </a:p>
          <a:p>
            <a:pPr lvl="2" eaLnBrk="1" hangingPunct="1"/>
            <a:r>
              <a:rPr lang="en-US">
                <a:latin typeface="Times New Roman" charset="0"/>
                <a:cs typeface="Times New Roman" charset="0"/>
              </a:rPr>
              <a:t>Tăng số lượng ways =&gt; ánh xạ bộ nhớ - cache linh hoạt hơn hay nhiều lựa chọn hơn =&gt; giảm conflict miss</a:t>
            </a:r>
          </a:p>
          <a:p>
            <a:pPr lvl="1" eaLnBrk="1" hangingPunct="1"/>
            <a:r>
              <a:rPr lang="en-US">
                <a:latin typeface="Times New Roman" charset="0"/>
                <a:cs typeface="Times New Roman" charset="0"/>
              </a:rPr>
              <a:t>Làm cache chậm hơn:</a:t>
            </a:r>
          </a:p>
          <a:p>
            <a:pPr lvl="2" eaLnBrk="1" hangingPunct="1"/>
            <a:r>
              <a:rPr lang="en-US">
                <a:latin typeface="Times New Roman" charset="0"/>
                <a:cs typeface="Times New Roman" charset="0"/>
              </a:rPr>
              <a:t>Tăng số lượng ways =&gt; không gian tìm kiếm lớn hơn =&gt; làm cache chậm đi</a:t>
            </a:r>
          </a:p>
          <a:p>
            <a:pPr lvl="2" eaLnBrk="1" hangingPunct="1"/>
            <a:endParaRPr lang="en-US">
              <a:latin typeface="Times New Roman" charset="0"/>
              <a:cs typeface="Times New Roman" charset="0"/>
            </a:endParaRPr>
          </a:p>
          <a:p>
            <a:pPr lvl="1" eaLnBrk="1" hangingPunct="1">
              <a:buFont typeface="Symbol" charset="0"/>
              <a:buChar char="Þ"/>
            </a:pPr>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buFont typeface="Wingdings" charset="0"/>
              <a:buNone/>
            </a:pPr>
            <a:endParaRPr lang="en-US">
              <a:latin typeface="Times New Roman" charset="0"/>
              <a:cs typeface="Times New Roman" charset="0"/>
            </a:endParaRPr>
          </a:p>
          <a:p>
            <a:pPr lvl="1">
              <a:lnSpc>
                <a:spcPct val="90000"/>
              </a:lnSpc>
              <a:buFont typeface="Wingdings" charset="0"/>
              <a:buNone/>
            </a:pP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buFont typeface="Wingdings" charset="0"/>
              <a:buNone/>
            </a:pPr>
            <a:br>
              <a:rPr lang="en-US">
                <a:latin typeface="Times New Roman" charset="0"/>
                <a:cs typeface="Times New Roman" charset="0"/>
              </a:rPr>
            </a:br>
            <a:endParaRPr lang="en-US">
              <a:latin typeface="Times New Roman" charset="0"/>
              <a:cs typeface="Times New Roman" charset="0"/>
            </a:endParaRPr>
          </a:p>
          <a:p>
            <a:pPr lvl="1" eaLnBrk="1" hangingPunct="1"/>
            <a:endParaRPr lang="en-US">
              <a:latin typeface="Times New Roman" charset="0"/>
              <a:cs typeface="Times New Roman" charset="0"/>
            </a:endParaRPr>
          </a:p>
          <a:p>
            <a:pPr lvl="2"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lvl="1" eaLnBrk="1" hangingPunct="1"/>
            <a:endParaRPr lang="en-US">
              <a:latin typeface="Times New Roman" charset="0"/>
              <a:cs typeface="Times New Roman" charset="0"/>
            </a:endParaRPr>
          </a:p>
          <a:p>
            <a:pPr eaLnBrk="1" hangingPunct="1"/>
            <a:endParaRPr lang="en-US">
              <a:latin typeface="Times New Roman" charset="0"/>
              <a:cs typeface="Times New Roman" charset="0"/>
            </a:endParaRPr>
          </a:p>
          <a:p>
            <a:pPr eaLnBrk="1" hangingPunct="1"/>
            <a:endParaRPr lang="en-US" sz="2400">
              <a:latin typeface="Times New Roman" charset="0"/>
              <a:cs typeface="Times New Roman"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1" end="11"/>
                                            </p:txEl>
                                          </p:spTgt>
                                        </p:tgtEl>
                                        <p:attrNameLst>
                                          <p:attrName>style.visibility</p:attrName>
                                        </p:attrNameLst>
                                      </p:cBhvr>
                                      <p:to>
                                        <p:strVal val="visible"/>
                                      </p:to>
                                    </p:set>
                                    <p:animEffect transition="in" filter="checkerboard(across)">
                                      <p:cBhvr>
                                        <p:cTn id="7" dur="500"/>
                                        <p:tgtEl>
                                          <p:spTgt spid="21507">
                                            <p:txEl>
                                              <p:pRg st="11" end="1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32"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a:xfrm>
            <a:off x="990600" y="260429"/>
            <a:ext cx="7162800" cy="1143000"/>
          </a:xfrm>
        </p:spPr>
        <p:txBody>
          <a:bodyPr/>
          <a:lstStyle/>
          <a:p>
            <a:r>
              <a:rPr lang="en-US" sz="3600" dirty="0" err="1"/>
              <a:t>Tính</a:t>
            </a:r>
            <a:r>
              <a:rPr lang="en-US" sz="3600" dirty="0"/>
              <a:t> </a:t>
            </a:r>
            <a:r>
              <a:rPr lang="en-US" sz="3600" dirty="0" err="1"/>
              <a:t>toán</a:t>
            </a:r>
            <a:r>
              <a:rPr lang="en-US" sz="3600" dirty="0"/>
              <a:t> </a:t>
            </a:r>
            <a:r>
              <a:rPr lang="en-US" sz="3600" dirty="0" err="1"/>
              <a:t>số</a:t>
            </a:r>
            <a:r>
              <a:rPr lang="en-US" sz="3600" dirty="0"/>
              <a:t> </a:t>
            </a:r>
            <a:r>
              <a:rPr lang="en-US" sz="3600" dirty="0" err="1"/>
              <a:t>lượng</a:t>
            </a:r>
            <a:r>
              <a:rPr lang="en-US" sz="3600" dirty="0"/>
              <a:t> bit </a:t>
            </a:r>
            <a:r>
              <a:rPr lang="en-US" sz="3600" dirty="0" err="1"/>
              <a:t>cho</a:t>
            </a:r>
            <a:r>
              <a:rPr lang="en-US" sz="3600" dirty="0"/>
              <a:t> Cache</a:t>
            </a:r>
          </a:p>
        </p:txBody>
      </p:sp>
      <p:sp>
        <p:nvSpPr>
          <p:cNvPr id="1395715" name="Rectangle 3"/>
          <p:cNvSpPr>
            <a:spLocks noGrp="1" noChangeArrowheads="1"/>
          </p:cNvSpPr>
          <p:nvPr>
            <p:ph type="body" idx="1"/>
          </p:nvPr>
        </p:nvSpPr>
        <p:spPr>
          <a:xfrm>
            <a:off x="342900" y="1562100"/>
            <a:ext cx="8458200" cy="3733800"/>
          </a:xfrm>
        </p:spPr>
        <p:txBody>
          <a:bodyPr/>
          <a:lstStyle/>
          <a:p>
            <a:r>
              <a:rPr lang="en-US" sz="2400" dirty="0" err="1"/>
              <a:t>Cần</a:t>
            </a:r>
            <a:r>
              <a:rPr lang="en-US" sz="2400" dirty="0"/>
              <a:t> </a:t>
            </a:r>
            <a:r>
              <a:rPr lang="en-US" sz="2400" dirty="0" err="1"/>
              <a:t>tất</a:t>
            </a:r>
            <a:r>
              <a:rPr lang="en-US" sz="2400" dirty="0"/>
              <a:t> </a:t>
            </a:r>
            <a:r>
              <a:rPr lang="en-US" sz="2400" dirty="0" err="1"/>
              <a:t>cả</a:t>
            </a:r>
            <a:r>
              <a:rPr lang="en-US" sz="2400" dirty="0"/>
              <a:t> bao </a:t>
            </a:r>
            <a:r>
              <a:rPr lang="en-US" sz="2400" dirty="0" err="1"/>
              <a:t>nhiêu</a:t>
            </a:r>
            <a:r>
              <a:rPr lang="en-US" sz="2400" dirty="0"/>
              <a:t> bit </a:t>
            </a:r>
            <a:r>
              <a:rPr lang="en-US" sz="2400" dirty="0" err="1"/>
              <a:t>để</a:t>
            </a:r>
            <a:r>
              <a:rPr lang="en-US" sz="2400" dirty="0"/>
              <a:t> </a:t>
            </a:r>
            <a:r>
              <a:rPr lang="en-US" sz="2400" dirty="0" err="1"/>
              <a:t>xây</a:t>
            </a:r>
            <a:r>
              <a:rPr lang="en-US" sz="2400" dirty="0"/>
              <a:t> </a:t>
            </a:r>
            <a:r>
              <a:rPr lang="en-US" sz="2400" dirty="0" err="1"/>
              <a:t>dựng</a:t>
            </a:r>
            <a:r>
              <a:rPr lang="en-US" sz="2400" dirty="0"/>
              <a:t> </a:t>
            </a:r>
            <a:r>
              <a:rPr lang="en-US" sz="2400" dirty="0" err="1"/>
              <a:t>bộ</a:t>
            </a:r>
            <a:r>
              <a:rPr lang="en-US" sz="2400" dirty="0"/>
              <a:t> </a:t>
            </a:r>
            <a:r>
              <a:rPr lang="en-US" sz="2400" dirty="0" err="1"/>
              <a:t>nhớ</a:t>
            </a:r>
            <a:r>
              <a:rPr lang="en-US" sz="2400" dirty="0"/>
              <a:t> Cache </a:t>
            </a:r>
            <a:r>
              <a:rPr lang="en-US" sz="2400" dirty="0" err="1"/>
              <a:t>ánh</a:t>
            </a:r>
            <a:r>
              <a:rPr lang="en-US" sz="2400" dirty="0"/>
              <a:t> </a:t>
            </a:r>
            <a:r>
              <a:rPr lang="en-US" sz="2400" dirty="0" err="1"/>
              <a:t>xạ</a:t>
            </a:r>
            <a:r>
              <a:rPr lang="en-US" sz="2400" dirty="0"/>
              <a:t> </a:t>
            </a:r>
            <a:r>
              <a:rPr lang="en-US" sz="2400" dirty="0" err="1"/>
              <a:t>trực</a:t>
            </a:r>
            <a:r>
              <a:rPr lang="en-US" sz="2400" dirty="0"/>
              <a:t> </a:t>
            </a:r>
            <a:r>
              <a:rPr lang="en-US" sz="2400" dirty="0" err="1"/>
              <a:t>tiếp</a:t>
            </a:r>
            <a:r>
              <a:rPr lang="en-US" sz="2400" dirty="0"/>
              <a:t> </a:t>
            </a:r>
            <a:r>
              <a:rPr lang="en-US" sz="2400" dirty="0" err="1"/>
              <a:t>với</a:t>
            </a:r>
            <a:r>
              <a:rPr lang="en-US" sz="2400" dirty="0"/>
              <a:t> dung </a:t>
            </a:r>
            <a:r>
              <a:rPr lang="en-US" sz="2400" dirty="0" err="1"/>
              <a:t>lượng</a:t>
            </a:r>
            <a:r>
              <a:rPr lang="en-US" sz="2400" dirty="0"/>
              <a:t> 64KB </a:t>
            </a:r>
            <a:r>
              <a:rPr lang="en-US" sz="2400" dirty="0" err="1"/>
              <a:t>và</a:t>
            </a:r>
            <a:r>
              <a:rPr lang="en-US" sz="2400" dirty="0"/>
              <a:t> </a:t>
            </a:r>
            <a:r>
              <a:rPr lang="en-US" sz="2400" dirty="0" err="1"/>
              <a:t>mỗi</a:t>
            </a:r>
            <a:r>
              <a:rPr lang="en-US" sz="2400" dirty="0"/>
              <a:t> </a:t>
            </a:r>
            <a:r>
              <a:rPr lang="en-US" sz="2400" dirty="0" err="1"/>
              <a:t>dòng</a:t>
            </a:r>
            <a:r>
              <a:rPr lang="en-US" sz="2400" dirty="0"/>
              <a:t> </a:t>
            </a:r>
            <a:r>
              <a:rPr lang="en-US" sz="2400" dirty="0" err="1"/>
              <a:t>tương</a:t>
            </a:r>
            <a:r>
              <a:rPr lang="en-US" sz="2400" dirty="0"/>
              <a:t> </a:t>
            </a:r>
            <a:r>
              <a:rPr lang="en-US" sz="2400" dirty="0" err="1"/>
              <a:t>ứng</a:t>
            </a:r>
            <a:r>
              <a:rPr lang="en-US" sz="2400" dirty="0"/>
              <a:t> </a:t>
            </a:r>
            <a:r>
              <a:rPr lang="en-US" sz="2400" dirty="0" err="1"/>
              <a:t>một</a:t>
            </a:r>
            <a:r>
              <a:rPr lang="en-US" sz="2400" dirty="0"/>
              <a:t> </a:t>
            </a:r>
            <a:r>
              <a:rPr lang="en-US" sz="2400" dirty="0" err="1"/>
              <a:t>từ</a:t>
            </a:r>
            <a:r>
              <a:rPr lang="en-US" sz="2400" dirty="0"/>
              <a:t> </a:t>
            </a:r>
            <a:r>
              <a:rPr lang="en-US" sz="2400" dirty="0" err="1"/>
              <a:t>nhớ</a:t>
            </a:r>
            <a:r>
              <a:rPr lang="en-US" sz="2400" dirty="0"/>
              <a:t>, </a:t>
            </a:r>
            <a:r>
              <a:rPr lang="en-US" sz="2400" dirty="0" err="1"/>
              <a:t>giả</a:t>
            </a:r>
            <a:r>
              <a:rPr lang="en-US" sz="2400" dirty="0"/>
              <a:t> </a:t>
            </a:r>
            <a:r>
              <a:rPr lang="en-US" sz="2400" dirty="0" err="1"/>
              <a:t>sử</a:t>
            </a:r>
            <a:r>
              <a:rPr lang="en-US" sz="2400" dirty="0"/>
              <a:t>  </a:t>
            </a:r>
            <a:r>
              <a:rPr lang="en-US" sz="2400" dirty="0" err="1"/>
              <a:t>đường</a:t>
            </a:r>
            <a:r>
              <a:rPr lang="en-US" sz="2400" dirty="0"/>
              <a:t> </a:t>
            </a:r>
            <a:r>
              <a:rPr lang="en-US" sz="2400" dirty="0" err="1"/>
              <a:t>địa</a:t>
            </a:r>
            <a:r>
              <a:rPr lang="en-US" sz="2400" dirty="0"/>
              <a:t> </a:t>
            </a:r>
            <a:r>
              <a:rPr lang="en-US" sz="2400" dirty="0" err="1"/>
              <a:t>chỉ</a:t>
            </a:r>
            <a:r>
              <a:rPr lang="en-US" sz="2400" dirty="0"/>
              <a:t> 32 bit? </a:t>
            </a:r>
          </a:p>
          <a:p>
            <a:endParaRPr lang="en-US" sz="2400" dirty="0"/>
          </a:p>
          <a:p>
            <a:r>
              <a:rPr lang="en-US" sz="2400" dirty="0" err="1"/>
              <a:t>Có</a:t>
            </a:r>
            <a:r>
              <a:rPr lang="en-US" sz="2400" dirty="0"/>
              <a:t> </a:t>
            </a:r>
            <a:r>
              <a:rPr lang="en-US" sz="2400" dirty="0" err="1"/>
              <a:t>tất</a:t>
            </a:r>
            <a:r>
              <a:rPr lang="en-US" sz="2400" dirty="0"/>
              <a:t> </a:t>
            </a:r>
            <a:r>
              <a:rPr lang="en-US" sz="2400" dirty="0" err="1"/>
              <a:t>cả</a:t>
            </a:r>
            <a:r>
              <a:rPr lang="en-US" sz="2400" dirty="0"/>
              <a:t> bao </a:t>
            </a:r>
            <a:r>
              <a:rPr lang="en-US" sz="2400" dirty="0" err="1"/>
              <a:t>nhiêu</a:t>
            </a:r>
            <a:r>
              <a:rPr lang="en-US" sz="2400" dirty="0"/>
              <a:t> bit </a:t>
            </a:r>
            <a:r>
              <a:rPr lang="en-US" sz="2400" dirty="0" err="1"/>
              <a:t>cho</a:t>
            </a:r>
            <a:r>
              <a:rPr lang="en-US" sz="2400" dirty="0"/>
              <a:t> </a:t>
            </a:r>
            <a:r>
              <a:rPr lang="en-US" sz="2400" dirty="0" err="1"/>
              <a:t>bộ</a:t>
            </a:r>
            <a:r>
              <a:rPr lang="en-US" sz="2400" dirty="0"/>
              <a:t> </a:t>
            </a:r>
            <a:r>
              <a:rPr lang="en-US" sz="2400" dirty="0" err="1"/>
              <a:t>nhớ</a:t>
            </a:r>
            <a:r>
              <a:rPr lang="en-US" sz="2400" dirty="0"/>
              <a:t> cache </a:t>
            </a:r>
            <a:r>
              <a:rPr lang="en-US" sz="2400" dirty="0" err="1"/>
              <a:t>tập</a:t>
            </a:r>
            <a:r>
              <a:rPr lang="en-US" sz="2400" dirty="0"/>
              <a:t> </a:t>
            </a:r>
            <a:r>
              <a:rPr lang="en-US" sz="2400" dirty="0" err="1"/>
              <a:t>kết</a:t>
            </a:r>
            <a:r>
              <a:rPr lang="en-US" sz="2400" dirty="0"/>
              <a:t> </a:t>
            </a:r>
            <a:r>
              <a:rPr lang="en-US" sz="2400" dirty="0" err="1"/>
              <a:t>hợp</a:t>
            </a:r>
            <a:r>
              <a:rPr lang="en-US" sz="2400" dirty="0"/>
              <a:t> </a:t>
            </a:r>
            <a:r>
              <a:rPr lang="en-US" sz="2400" dirty="0" err="1"/>
              <a:t>với</a:t>
            </a:r>
            <a:r>
              <a:rPr lang="en-US" sz="2400" dirty="0"/>
              <a:t> 4 – way </a:t>
            </a:r>
            <a:r>
              <a:rPr lang="en-US" sz="2400" dirty="0" err="1"/>
              <a:t>để</a:t>
            </a:r>
            <a:r>
              <a:rPr lang="en-US" sz="2400" dirty="0"/>
              <a:t> </a:t>
            </a:r>
            <a:r>
              <a:rPr lang="en-US" sz="2400" dirty="0" err="1"/>
              <a:t>lưu</a:t>
            </a:r>
            <a:r>
              <a:rPr lang="en-US" sz="2400" dirty="0"/>
              <a:t> </a:t>
            </a:r>
            <a:r>
              <a:rPr lang="en-US" sz="2400" dirty="0" err="1"/>
              <a:t>trữ</a:t>
            </a:r>
            <a:r>
              <a:rPr lang="en-US" sz="2400" dirty="0"/>
              <a:t> </a:t>
            </a:r>
            <a:r>
              <a:rPr lang="en-US" sz="2400" dirty="0" err="1"/>
              <a:t>dữ</a:t>
            </a:r>
            <a:r>
              <a:rPr lang="en-US" sz="2400" dirty="0"/>
              <a:t> </a:t>
            </a:r>
            <a:r>
              <a:rPr lang="en-US" sz="2400" dirty="0" err="1"/>
              <a:t>liệu</a:t>
            </a:r>
            <a:r>
              <a:rPr lang="en-US" sz="2400" dirty="0"/>
              <a:t> </a:t>
            </a:r>
            <a:r>
              <a:rPr lang="en-US" sz="2400" dirty="0" err="1"/>
              <a:t>tương</a:t>
            </a:r>
            <a:r>
              <a:rPr lang="en-US" sz="2400" dirty="0"/>
              <a:t> </a:t>
            </a:r>
            <a:r>
              <a:rPr lang="en-US" sz="2400" dirty="0" err="1"/>
              <a:t>tự</a:t>
            </a:r>
            <a:r>
              <a:rPr lang="en-US" sz="2400" dirty="0"/>
              <a:t> </a:t>
            </a:r>
            <a:r>
              <a:rPr lang="en-US" sz="2400" dirty="0" err="1"/>
              <a:t>trên</a:t>
            </a:r>
            <a:r>
              <a:rPr lang="en-US" sz="2400" dirty="0"/>
              <a:t>? </a:t>
            </a:r>
          </a:p>
          <a:p>
            <a:endParaRPr lang="en-US" sz="2400" dirty="0"/>
          </a:p>
          <a:p>
            <a:r>
              <a:rPr lang="en-US" sz="2400" dirty="0" err="1"/>
              <a:t>Cần</a:t>
            </a:r>
            <a:r>
              <a:rPr lang="en-US" sz="2400" dirty="0"/>
              <a:t> bao </a:t>
            </a:r>
            <a:r>
              <a:rPr lang="en-US" sz="2400" dirty="0" err="1"/>
              <a:t>nhiêu</a:t>
            </a:r>
            <a:r>
              <a:rPr lang="en-US" sz="2400" dirty="0"/>
              <a:t> bit </a:t>
            </a:r>
            <a:r>
              <a:rPr lang="en-US" sz="2400" dirty="0" err="1"/>
              <a:t>cho</a:t>
            </a:r>
            <a:r>
              <a:rPr lang="en-US" sz="2400" dirty="0"/>
              <a:t> </a:t>
            </a:r>
            <a:r>
              <a:rPr lang="en-US" sz="2400" dirty="0" err="1"/>
              <a:t>bộ</a:t>
            </a:r>
            <a:r>
              <a:rPr lang="en-US" sz="2400" dirty="0"/>
              <a:t> </a:t>
            </a:r>
            <a:r>
              <a:rPr lang="en-US" sz="2400" dirty="0" err="1"/>
              <a:t>nhớ</a:t>
            </a:r>
            <a:r>
              <a:rPr lang="en-US" sz="2400" dirty="0"/>
              <a:t> cache 64Kb </a:t>
            </a:r>
            <a:r>
              <a:rPr lang="en-US" sz="2400" dirty="0" err="1"/>
              <a:t>ánh</a:t>
            </a:r>
            <a:r>
              <a:rPr lang="en-US" sz="2400" dirty="0"/>
              <a:t> </a:t>
            </a:r>
            <a:r>
              <a:rPr lang="en-US" sz="2400" dirty="0" err="1"/>
              <a:t>xạ</a:t>
            </a:r>
            <a:r>
              <a:rPr lang="en-US" sz="2400" dirty="0"/>
              <a:t> </a:t>
            </a:r>
            <a:r>
              <a:rPr lang="en-US" sz="2400" dirty="0" err="1"/>
              <a:t>trực</a:t>
            </a:r>
            <a:r>
              <a:rPr lang="en-US" sz="2400" dirty="0"/>
              <a:t> </a:t>
            </a:r>
            <a:r>
              <a:rPr lang="en-US" sz="2400" dirty="0" err="1"/>
              <a:t>tiếp</a:t>
            </a:r>
            <a:r>
              <a:rPr lang="en-US" sz="2400" dirty="0"/>
              <a:t> </a:t>
            </a:r>
            <a:r>
              <a:rPr lang="en-US" sz="2400" dirty="0" err="1"/>
              <a:t>với</a:t>
            </a:r>
            <a:r>
              <a:rPr lang="en-US" sz="2400" dirty="0"/>
              <a:t> 8 </a:t>
            </a:r>
            <a:r>
              <a:rPr lang="en-US" sz="2400" dirty="0" err="1"/>
              <a:t>từ</a:t>
            </a:r>
            <a:r>
              <a:rPr lang="en-US" sz="2400" dirty="0"/>
              <a:t> </a:t>
            </a:r>
            <a:r>
              <a:rPr lang="en-US" sz="2400" dirty="0" err="1"/>
              <a:t>nhớ</a:t>
            </a:r>
            <a:r>
              <a:rPr lang="en-US" sz="2400" dirty="0"/>
              <a:t> </a:t>
            </a:r>
            <a:r>
              <a:rPr lang="en-US" sz="2400" dirty="0" err="1"/>
              <a:t>một</a:t>
            </a:r>
            <a:r>
              <a:rPr lang="en-US" sz="2400" dirty="0"/>
              <a:t> </a:t>
            </a:r>
            <a:r>
              <a:rPr lang="en-US" sz="2400" dirty="0" err="1"/>
              <a:t>dòng</a:t>
            </a:r>
            <a:r>
              <a:rPr lang="en-US" sz="2400" dirty="0"/>
              <a:t> cache, </a:t>
            </a:r>
            <a:r>
              <a:rPr lang="en-US" sz="2400" dirty="0" err="1"/>
              <a:t>giả</a:t>
            </a:r>
            <a:r>
              <a:rPr lang="en-US" sz="2400" dirty="0"/>
              <a:t> </a:t>
            </a:r>
            <a:r>
              <a:rPr lang="en-US" sz="2400" dirty="0" err="1"/>
              <a:t>sử</a:t>
            </a:r>
            <a:r>
              <a:rPr lang="en-US" sz="2400" dirty="0"/>
              <a:t>  </a:t>
            </a:r>
            <a:r>
              <a:rPr lang="en-US" sz="2400" dirty="0" err="1"/>
              <a:t>đường</a:t>
            </a:r>
            <a:r>
              <a:rPr lang="en-US" sz="2400" dirty="0"/>
              <a:t> </a:t>
            </a:r>
            <a:r>
              <a:rPr lang="en-US" sz="2400" dirty="0" err="1"/>
              <a:t>địa</a:t>
            </a:r>
            <a:r>
              <a:rPr lang="en-US" sz="2400" dirty="0"/>
              <a:t> </a:t>
            </a:r>
            <a:r>
              <a:rPr lang="en-US" sz="2400" dirty="0" err="1"/>
              <a:t>chỉ</a:t>
            </a:r>
            <a:r>
              <a:rPr lang="en-US" sz="2400" dirty="0"/>
              <a:t> 32 bit? </a:t>
            </a:r>
          </a:p>
          <a:p>
            <a:pPr lvl="1"/>
            <a:endParaRPr lang="en-US" sz="1800" dirty="0"/>
          </a:p>
          <a:p>
            <a:pPr lvl="1"/>
            <a:endParaRPr lang="en-US" sz="1800" dirty="0"/>
          </a:p>
        </p:txBody>
      </p:sp>
    </p:spTree>
    <p:extLst>
      <p:ext uri="{BB962C8B-B14F-4D97-AF65-F5344CB8AC3E}">
        <p14:creationId xmlns:p14="http://schemas.microsoft.com/office/powerpoint/2010/main" val="13450440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3" name="Rectangle 3"/>
          <p:cNvSpPr>
            <a:spLocks noGrp="1" noChangeArrowheads="1"/>
          </p:cNvSpPr>
          <p:nvPr>
            <p:ph type="body" idx="1"/>
          </p:nvPr>
        </p:nvSpPr>
        <p:spPr>
          <a:xfrm>
            <a:off x="342900" y="1403429"/>
            <a:ext cx="8458200" cy="5334000"/>
          </a:xfrm>
        </p:spPr>
        <p:txBody>
          <a:bodyPr/>
          <a:lstStyle/>
          <a:p>
            <a:pPr algn="just"/>
            <a:r>
              <a:rPr lang="en-US" sz="3200" dirty="0" err="1"/>
              <a:t>Cần</a:t>
            </a:r>
            <a:r>
              <a:rPr lang="en-US" sz="3200" dirty="0"/>
              <a:t> </a:t>
            </a:r>
            <a:r>
              <a:rPr lang="en-US" sz="3200" dirty="0" err="1"/>
              <a:t>tất</a:t>
            </a:r>
            <a:r>
              <a:rPr lang="en-US" sz="3200" dirty="0"/>
              <a:t> </a:t>
            </a:r>
            <a:r>
              <a:rPr lang="en-US" sz="3200" dirty="0" err="1"/>
              <a:t>cả</a:t>
            </a:r>
            <a:r>
              <a:rPr lang="en-US" sz="3200" dirty="0"/>
              <a:t> bao </a:t>
            </a:r>
            <a:r>
              <a:rPr lang="en-US" sz="3200" dirty="0" err="1"/>
              <a:t>nhiêu</a:t>
            </a:r>
            <a:r>
              <a:rPr lang="en-US" sz="3200" dirty="0"/>
              <a:t> bit </a:t>
            </a:r>
            <a:r>
              <a:rPr lang="en-US" sz="3200" dirty="0" err="1"/>
              <a:t>để</a:t>
            </a:r>
            <a:r>
              <a:rPr lang="en-US" sz="3200" dirty="0"/>
              <a:t> </a:t>
            </a:r>
            <a:r>
              <a:rPr lang="en-US" sz="3200" dirty="0" err="1"/>
              <a:t>xây</a:t>
            </a:r>
            <a:r>
              <a:rPr lang="en-US" sz="3200" dirty="0"/>
              <a:t> </a:t>
            </a:r>
            <a:r>
              <a:rPr lang="en-US" sz="3200" dirty="0" err="1"/>
              <a:t>dựng</a:t>
            </a:r>
            <a:r>
              <a:rPr lang="en-US" sz="3200" dirty="0"/>
              <a:t> </a:t>
            </a:r>
            <a:r>
              <a:rPr lang="en-US" sz="3200" dirty="0" err="1"/>
              <a:t>bộ</a:t>
            </a:r>
            <a:r>
              <a:rPr lang="en-US" sz="3200" dirty="0"/>
              <a:t> </a:t>
            </a:r>
            <a:r>
              <a:rPr lang="en-US" sz="3200" dirty="0" err="1"/>
              <a:t>nhớ</a:t>
            </a:r>
            <a:r>
              <a:rPr lang="en-US" sz="3200" dirty="0"/>
              <a:t> Cache </a:t>
            </a:r>
            <a:r>
              <a:rPr lang="en-US" sz="3200" dirty="0" err="1"/>
              <a:t>ánh</a:t>
            </a:r>
            <a:r>
              <a:rPr lang="en-US" sz="3200" dirty="0"/>
              <a:t> </a:t>
            </a:r>
            <a:r>
              <a:rPr lang="en-US" sz="3200" dirty="0" err="1"/>
              <a:t>xạ</a:t>
            </a:r>
            <a:r>
              <a:rPr lang="en-US" sz="3200" dirty="0"/>
              <a:t> </a:t>
            </a:r>
            <a:r>
              <a:rPr lang="en-US" sz="3200" dirty="0" err="1"/>
              <a:t>trực</a:t>
            </a:r>
            <a:r>
              <a:rPr lang="en-US" sz="3200" dirty="0"/>
              <a:t> </a:t>
            </a:r>
            <a:r>
              <a:rPr lang="en-US" sz="3200" dirty="0" err="1"/>
              <a:t>tiếp</a:t>
            </a:r>
            <a:r>
              <a:rPr lang="en-US" sz="3200" dirty="0"/>
              <a:t> </a:t>
            </a:r>
            <a:r>
              <a:rPr lang="en-US" sz="3200" dirty="0" err="1"/>
              <a:t>với</a:t>
            </a:r>
            <a:r>
              <a:rPr lang="en-US" sz="3200" dirty="0"/>
              <a:t> dung </a:t>
            </a:r>
            <a:r>
              <a:rPr lang="en-US" sz="3200" dirty="0" err="1"/>
              <a:t>lượng</a:t>
            </a:r>
            <a:r>
              <a:rPr lang="en-US" sz="3200" dirty="0"/>
              <a:t> 64KB </a:t>
            </a:r>
            <a:r>
              <a:rPr lang="en-US" sz="3200" dirty="0" err="1"/>
              <a:t>và</a:t>
            </a:r>
            <a:r>
              <a:rPr lang="en-US" sz="3200" dirty="0"/>
              <a:t> </a:t>
            </a:r>
            <a:r>
              <a:rPr lang="en-US" sz="3200" dirty="0" err="1"/>
              <a:t>mỗi</a:t>
            </a:r>
            <a:r>
              <a:rPr lang="en-US" sz="3200" dirty="0"/>
              <a:t> </a:t>
            </a:r>
            <a:r>
              <a:rPr lang="en-US" sz="3200" dirty="0" err="1"/>
              <a:t>dòng</a:t>
            </a:r>
            <a:r>
              <a:rPr lang="en-US" sz="3200" dirty="0"/>
              <a:t> </a:t>
            </a:r>
            <a:r>
              <a:rPr lang="en-US" sz="3200" dirty="0" err="1"/>
              <a:t>tương</a:t>
            </a:r>
            <a:r>
              <a:rPr lang="en-US" sz="3200" dirty="0"/>
              <a:t> </a:t>
            </a:r>
            <a:r>
              <a:rPr lang="en-US" sz="3200" dirty="0" err="1"/>
              <a:t>ứng</a:t>
            </a:r>
            <a:r>
              <a:rPr lang="en-US" sz="3200" dirty="0"/>
              <a:t> </a:t>
            </a:r>
            <a:r>
              <a:rPr lang="en-US" sz="3200" dirty="0" err="1"/>
              <a:t>một</a:t>
            </a:r>
            <a:r>
              <a:rPr lang="en-US" sz="3200" dirty="0"/>
              <a:t> </a:t>
            </a:r>
            <a:r>
              <a:rPr lang="en-US" sz="3200" dirty="0" err="1"/>
              <a:t>từ</a:t>
            </a:r>
            <a:r>
              <a:rPr lang="en-US" sz="3200" dirty="0"/>
              <a:t> </a:t>
            </a:r>
            <a:r>
              <a:rPr lang="en-US" sz="3200" dirty="0" err="1"/>
              <a:t>nhớ</a:t>
            </a:r>
            <a:r>
              <a:rPr lang="en-US" sz="3200" dirty="0"/>
              <a:t>, </a:t>
            </a:r>
            <a:r>
              <a:rPr lang="en-US" sz="3200" dirty="0" err="1"/>
              <a:t>giả</a:t>
            </a:r>
            <a:r>
              <a:rPr lang="en-US" sz="3200" dirty="0"/>
              <a:t> </a:t>
            </a:r>
            <a:r>
              <a:rPr lang="en-US" sz="3200" dirty="0" err="1"/>
              <a:t>sử</a:t>
            </a:r>
            <a:r>
              <a:rPr lang="en-US" sz="3200" dirty="0"/>
              <a:t>  </a:t>
            </a:r>
            <a:r>
              <a:rPr lang="en-US" sz="3200" dirty="0" err="1"/>
              <a:t>đường</a:t>
            </a:r>
            <a:r>
              <a:rPr lang="en-US" sz="3200" dirty="0"/>
              <a:t> </a:t>
            </a:r>
            <a:r>
              <a:rPr lang="en-US" sz="3200" dirty="0" err="1"/>
              <a:t>địa</a:t>
            </a:r>
            <a:r>
              <a:rPr lang="en-US" sz="3200" dirty="0"/>
              <a:t> </a:t>
            </a:r>
            <a:r>
              <a:rPr lang="en-US" sz="3200" dirty="0" err="1"/>
              <a:t>chỉ</a:t>
            </a:r>
            <a:r>
              <a:rPr lang="en-US" sz="3200" dirty="0"/>
              <a:t> 32 bit? </a:t>
            </a:r>
          </a:p>
          <a:p>
            <a:pPr lvl="1" algn="just"/>
            <a:r>
              <a:rPr lang="en-US" dirty="0"/>
              <a:t>64 Kbytes = 16 K words = 2^14 words = 2^14 blocks</a:t>
            </a:r>
          </a:p>
          <a:p>
            <a:pPr lvl="1" algn="just"/>
            <a:r>
              <a:rPr lang="en-US" dirty="0"/>
              <a:t>block size = 4 bytes =&gt; offset size = 2 bits, </a:t>
            </a:r>
          </a:p>
          <a:p>
            <a:pPr lvl="1" algn="just"/>
            <a:r>
              <a:rPr lang="en-US" dirty="0"/>
              <a:t>#sets = #blocks = 2^14 =&gt; index size = 14 bits</a:t>
            </a:r>
          </a:p>
          <a:p>
            <a:pPr lvl="1" algn="just"/>
            <a:r>
              <a:rPr lang="en-US" dirty="0"/>
              <a:t>tag size = address size - index size - offset size = 32 - 14 - 2 = 16 bits </a:t>
            </a:r>
          </a:p>
          <a:p>
            <a:pPr lvl="1" algn="just"/>
            <a:r>
              <a:rPr lang="en-US" dirty="0"/>
              <a:t>bits/block = data bits + tag bits + valid bit = 32 + 16 + 1 = 49</a:t>
            </a:r>
          </a:p>
          <a:p>
            <a:pPr lvl="1" algn="just"/>
            <a:r>
              <a:rPr lang="en-US" dirty="0"/>
              <a:t>bits in cache = #blocks x bits/block = 2^14 x 49 = 98 Kbytes</a:t>
            </a:r>
          </a:p>
          <a:p>
            <a:pPr algn="just"/>
            <a:endParaRPr lang="en-US" sz="3200" dirty="0"/>
          </a:p>
          <a:p>
            <a:pPr lvl="1" algn="just"/>
            <a:endParaRPr lang="en-US" dirty="0"/>
          </a:p>
        </p:txBody>
      </p:sp>
      <p:sp>
        <p:nvSpPr>
          <p:cNvPr id="8" name="Rectangle 2">
            <a:extLst>
              <a:ext uri="{FF2B5EF4-FFF2-40B4-BE49-F238E27FC236}">
                <a16:creationId xmlns:a16="http://schemas.microsoft.com/office/drawing/2014/main" id="{91CAAEFE-2403-0C49-B86F-82872E02A1E2}"/>
              </a:ext>
            </a:extLst>
          </p:cNvPr>
          <p:cNvSpPr>
            <a:spLocks noGrp="1" noChangeArrowheads="1"/>
          </p:cNvSpPr>
          <p:nvPr>
            <p:ph type="title"/>
          </p:nvPr>
        </p:nvSpPr>
        <p:spPr>
          <a:xfrm>
            <a:off x="990600" y="260429"/>
            <a:ext cx="7162800" cy="1143000"/>
          </a:xfrm>
        </p:spPr>
        <p:txBody>
          <a:bodyPr/>
          <a:lstStyle/>
          <a:p>
            <a:r>
              <a:rPr lang="en-US" sz="3600" dirty="0" err="1"/>
              <a:t>Tính</a:t>
            </a:r>
            <a:r>
              <a:rPr lang="en-US" sz="3600" dirty="0"/>
              <a:t> </a:t>
            </a:r>
            <a:r>
              <a:rPr lang="en-US" sz="3600" dirty="0" err="1"/>
              <a:t>toán</a:t>
            </a:r>
            <a:r>
              <a:rPr lang="en-US" sz="3600" dirty="0"/>
              <a:t> </a:t>
            </a:r>
            <a:r>
              <a:rPr lang="en-US" sz="3600" dirty="0" err="1"/>
              <a:t>số</a:t>
            </a:r>
            <a:r>
              <a:rPr lang="en-US" sz="3600" dirty="0"/>
              <a:t> </a:t>
            </a:r>
            <a:r>
              <a:rPr lang="en-US" sz="3600" dirty="0" err="1"/>
              <a:t>lượng</a:t>
            </a:r>
            <a:r>
              <a:rPr lang="en-US" sz="3600" dirty="0"/>
              <a:t> bit </a:t>
            </a:r>
            <a:r>
              <a:rPr lang="en-US" sz="3600" dirty="0" err="1"/>
              <a:t>cho</a:t>
            </a:r>
            <a:r>
              <a:rPr lang="en-US" sz="3600" dirty="0"/>
              <a:t> Cache</a:t>
            </a:r>
          </a:p>
        </p:txBody>
      </p:sp>
    </p:spTree>
    <p:extLst>
      <p:ext uri="{BB962C8B-B14F-4D97-AF65-F5344CB8AC3E}">
        <p14:creationId xmlns:p14="http://schemas.microsoft.com/office/powerpoint/2010/main" val="38449718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err="1"/>
              <a:t>Có</a:t>
            </a:r>
            <a:r>
              <a:rPr lang="en-US" sz="3200" dirty="0"/>
              <a:t> </a:t>
            </a:r>
            <a:r>
              <a:rPr lang="en-US" sz="3200" dirty="0" err="1"/>
              <a:t>tất</a:t>
            </a:r>
            <a:r>
              <a:rPr lang="en-US" sz="3200" dirty="0"/>
              <a:t> </a:t>
            </a:r>
            <a:r>
              <a:rPr lang="en-US" sz="3200" dirty="0" err="1"/>
              <a:t>cả</a:t>
            </a:r>
            <a:r>
              <a:rPr lang="en-US" sz="3200" dirty="0"/>
              <a:t> bao </a:t>
            </a:r>
            <a:r>
              <a:rPr lang="en-US" sz="3200" dirty="0" err="1"/>
              <a:t>nhiêu</a:t>
            </a:r>
            <a:r>
              <a:rPr lang="en-US" sz="3200" dirty="0"/>
              <a:t> bit </a:t>
            </a:r>
            <a:r>
              <a:rPr lang="en-US" sz="3200" dirty="0" err="1"/>
              <a:t>cho</a:t>
            </a:r>
            <a:r>
              <a:rPr lang="en-US" sz="3200" dirty="0"/>
              <a:t> </a:t>
            </a:r>
            <a:r>
              <a:rPr lang="en-US" sz="3200" dirty="0" err="1"/>
              <a:t>bộ</a:t>
            </a:r>
            <a:r>
              <a:rPr lang="en-US" sz="3200" dirty="0"/>
              <a:t> </a:t>
            </a:r>
            <a:r>
              <a:rPr lang="en-US" sz="3200" dirty="0" err="1"/>
              <a:t>nhớ</a:t>
            </a:r>
            <a:r>
              <a:rPr lang="en-US" sz="3200" dirty="0"/>
              <a:t> cache </a:t>
            </a:r>
            <a:r>
              <a:rPr lang="en-US" sz="3200" dirty="0" err="1"/>
              <a:t>tập</a:t>
            </a:r>
            <a:r>
              <a:rPr lang="en-US" sz="3200" dirty="0"/>
              <a:t> </a:t>
            </a:r>
            <a:r>
              <a:rPr lang="en-US" sz="3200" dirty="0" err="1"/>
              <a:t>kết</a:t>
            </a:r>
            <a:r>
              <a:rPr lang="en-US" sz="3200" dirty="0"/>
              <a:t> </a:t>
            </a:r>
            <a:r>
              <a:rPr lang="en-US" sz="3200" dirty="0" err="1"/>
              <a:t>hợp</a:t>
            </a:r>
            <a:r>
              <a:rPr lang="en-US" sz="3200" dirty="0"/>
              <a:t> </a:t>
            </a:r>
            <a:r>
              <a:rPr lang="en-US" sz="3200" dirty="0" err="1"/>
              <a:t>với</a:t>
            </a:r>
            <a:r>
              <a:rPr lang="en-US" sz="3200" dirty="0"/>
              <a:t> 4 – way </a:t>
            </a:r>
            <a:r>
              <a:rPr lang="en-US" sz="3200" dirty="0" err="1"/>
              <a:t>để</a:t>
            </a:r>
            <a:r>
              <a:rPr lang="en-US" sz="3200" dirty="0"/>
              <a:t> </a:t>
            </a:r>
            <a:r>
              <a:rPr lang="en-US" sz="3200" dirty="0" err="1"/>
              <a:t>lưu</a:t>
            </a:r>
            <a:r>
              <a:rPr lang="en-US" sz="3200" dirty="0"/>
              <a:t> </a:t>
            </a:r>
            <a:r>
              <a:rPr lang="en-US" sz="3200" dirty="0" err="1"/>
              <a:t>trữ</a:t>
            </a:r>
            <a:r>
              <a:rPr lang="en-US" sz="3200" dirty="0"/>
              <a:t> </a:t>
            </a:r>
            <a:r>
              <a:rPr lang="en-US" sz="3200" dirty="0" err="1"/>
              <a:t>dữ</a:t>
            </a:r>
            <a:r>
              <a:rPr lang="en-US" sz="3200" dirty="0"/>
              <a:t> </a:t>
            </a:r>
            <a:r>
              <a:rPr lang="en-US" sz="3200" dirty="0" err="1"/>
              <a:t>liệu</a:t>
            </a:r>
            <a:r>
              <a:rPr lang="en-US" sz="3200" dirty="0"/>
              <a:t> </a:t>
            </a:r>
            <a:r>
              <a:rPr lang="en-US" sz="3200" dirty="0" err="1"/>
              <a:t>tương</a:t>
            </a:r>
            <a:r>
              <a:rPr lang="en-US" sz="3200" dirty="0"/>
              <a:t> </a:t>
            </a:r>
            <a:r>
              <a:rPr lang="en-US" sz="3200" dirty="0" err="1"/>
              <a:t>tự</a:t>
            </a:r>
            <a:r>
              <a:rPr lang="en-US" sz="3200" dirty="0"/>
              <a:t> </a:t>
            </a:r>
            <a:r>
              <a:rPr lang="en-US" sz="3200" dirty="0" err="1"/>
              <a:t>trên</a:t>
            </a:r>
            <a:r>
              <a:rPr lang="en-US" sz="3200" dirty="0"/>
              <a:t>? </a:t>
            </a:r>
          </a:p>
          <a:p>
            <a:pPr lvl="1"/>
            <a:r>
              <a:rPr lang="en-US" sz="2300" dirty="0"/>
              <a:t>block size </a:t>
            </a:r>
            <a:r>
              <a:rPr lang="en-US" sz="2300" dirty="0" err="1"/>
              <a:t>và</a:t>
            </a:r>
            <a:r>
              <a:rPr lang="en-US" sz="2300" dirty="0"/>
              <a:t>  #blocks </a:t>
            </a:r>
            <a:r>
              <a:rPr lang="en-US" sz="2300" dirty="0" err="1"/>
              <a:t>không</a:t>
            </a:r>
            <a:r>
              <a:rPr lang="en-US" sz="2300" dirty="0"/>
              <a:t> </a:t>
            </a:r>
            <a:r>
              <a:rPr lang="en-US" sz="2300" dirty="0" err="1"/>
              <a:t>thay</a:t>
            </a:r>
            <a:r>
              <a:rPr lang="en-US" sz="2300" dirty="0"/>
              <a:t> </a:t>
            </a:r>
            <a:r>
              <a:rPr lang="en-US" sz="2300" dirty="0" err="1"/>
              <a:t>đổi</a:t>
            </a:r>
            <a:endParaRPr lang="en-US" sz="2300" dirty="0"/>
          </a:p>
          <a:p>
            <a:pPr lvl="1"/>
            <a:r>
              <a:rPr lang="en-US" sz="2300" dirty="0"/>
              <a:t>#sets = #blocks/4 = (2^14)/4 = 2^12 =&gt; index size = 12 bits</a:t>
            </a:r>
          </a:p>
          <a:p>
            <a:pPr lvl="1"/>
            <a:r>
              <a:rPr lang="en-US" sz="2300" dirty="0"/>
              <a:t>tag size = address size - index size - offset = 32 - 12 - 2 = 18 bits</a:t>
            </a:r>
          </a:p>
          <a:p>
            <a:pPr lvl="1"/>
            <a:r>
              <a:rPr lang="en-US" sz="2300" dirty="0"/>
              <a:t>bits/block = data bits + tag bits + valid bit = 32 + 18 + 1 = 51</a:t>
            </a:r>
          </a:p>
          <a:p>
            <a:pPr lvl="1"/>
            <a:r>
              <a:rPr lang="en-US" sz="2300" dirty="0"/>
              <a:t>bits in cache = #blocks x bits/block = 2^14 x 51 = 102 Kbytes</a:t>
            </a:r>
          </a:p>
          <a:p>
            <a:r>
              <a:rPr lang="en-US" dirty="0" err="1">
                <a:solidFill>
                  <a:schemeClr val="hlink"/>
                </a:solidFill>
              </a:rPr>
              <a:t>Tăng</a:t>
            </a:r>
            <a:r>
              <a:rPr lang="en-US" dirty="0">
                <a:solidFill>
                  <a:schemeClr val="hlink"/>
                </a:solidFill>
              </a:rPr>
              <a:t> </a:t>
            </a:r>
            <a:r>
              <a:rPr lang="en-US" dirty="0" err="1">
                <a:solidFill>
                  <a:schemeClr val="hlink"/>
                </a:solidFill>
              </a:rPr>
              <a:t>khả</a:t>
            </a:r>
            <a:r>
              <a:rPr lang="en-US" dirty="0">
                <a:solidFill>
                  <a:schemeClr val="hlink"/>
                </a:solidFill>
              </a:rPr>
              <a:t> </a:t>
            </a:r>
            <a:r>
              <a:rPr lang="en-US" dirty="0" err="1">
                <a:solidFill>
                  <a:schemeClr val="hlink"/>
                </a:solidFill>
              </a:rPr>
              <a:t>năng</a:t>
            </a:r>
            <a:r>
              <a:rPr lang="en-US" dirty="0">
                <a:solidFill>
                  <a:schemeClr val="hlink"/>
                </a:solidFill>
              </a:rPr>
              <a:t> </a:t>
            </a:r>
            <a:r>
              <a:rPr lang="en-US" dirty="0" err="1">
                <a:solidFill>
                  <a:schemeClr val="hlink"/>
                </a:solidFill>
              </a:rPr>
              <a:t>kết</a:t>
            </a:r>
            <a:r>
              <a:rPr lang="en-US" dirty="0">
                <a:solidFill>
                  <a:schemeClr val="hlink"/>
                </a:solidFill>
              </a:rPr>
              <a:t> </a:t>
            </a:r>
            <a:r>
              <a:rPr lang="en-US" dirty="0" err="1">
                <a:solidFill>
                  <a:schemeClr val="hlink"/>
                </a:solidFill>
              </a:rPr>
              <a:t>hợp</a:t>
            </a:r>
            <a:r>
              <a:rPr lang="en-US" dirty="0">
                <a:solidFill>
                  <a:schemeClr val="hlink"/>
                </a:solidFill>
              </a:rPr>
              <a:t> =&gt; </a:t>
            </a:r>
            <a:r>
              <a:rPr lang="en-US" dirty="0" err="1">
                <a:solidFill>
                  <a:schemeClr val="hlink"/>
                </a:solidFill>
              </a:rPr>
              <a:t>tăng</a:t>
            </a:r>
            <a:r>
              <a:rPr lang="en-US" dirty="0">
                <a:solidFill>
                  <a:schemeClr val="hlink"/>
                </a:solidFill>
              </a:rPr>
              <a:t> </a:t>
            </a:r>
            <a:r>
              <a:rPr lang="en-US" dirty="0" err="1">
                <a:solidFill>
                  <a:schemeClr val="hlink"/>
                </a:solidFill>
              </a:rPr>
              <a:t>số</a:t>
            </a:r>
            <a:r>
              <a:rPr lang="en-US" dirty="0">
                <a:solidFill>
                  <a:schemeClr val="hlink"/>
                </a:solidFill>
              </a:rPr>
              <a:t> bit </a:t>
            </a:r>
            <a:r>
              <a:rPr lang="en-US" dirty="0" err="1">
                <a:solidFill>
                  <a:schemeClr val="hlink"/>
                </a:solidFill>
              </a:rPr>
              <a:t>trong</a:t>
            </a:r>
            <a:r>
              <a:rPr lang="en-US" dirty="0">
                <a:solidFill>
                  <a:schemeClr val="hlink"/>
                </a:solidFill>
              </a:rPr>
              <a:t> </a:t>
            </a:r>
            <a:r>
              <a:rPr lang="en-US" dirty="0" err="1">
                <a:solidFill>
                  <a:schemeClr val="hlink"/>
                </a:solidFill>
              </a:rPr>
              <a:t>bộ</a:t>
            </a:r>
            <a:r>
              <a:rPr lang="en-US" dirty="0">
                <a:solidFill>
                  <a:schemeClr val="hlink"/>
                </a:solidFill>
              </a:rPr>
              <a:t> </a:t>
            </a:r>
            <a:r>
              <a:rPr lang="en-US" dirty="0" err="1">
                <a:solidFill>
                  <a:schemeClr val="hlink"/>
                </a:solidFill>
              </a:rPr>
              <a:t>đệm</a:t>
            </a:r>
            <a:endParaRPr lang="en-US" sz="3200" dirty="0"/>
          </a:p>
        </p:txBody>
      </p:sp>
      <p:sp>
        <p:nvSpPr>
          <p:cNvPr id="6" name="Slide Number Placeholder 5"/>
          <p:cNvSpPr>
            <a:spLocks noGrp="1"/>
          </p:cNvSpPr>
          <p:nvPr>
            <p:ph type="sldNum" sz="quarter" idx="12"/>
          </p:nvPr>
        </p:nvSpPr>
        <p:spPr/>
        <p:txBody>
          <a:bodyPr/>
          <a:lstStyle/>
          <a:p>
            <a:pPr>
              <a:defRPr/>
            </a:pPr>
            <a:fld id="{C033D6DB-E983-0A48-BD20-8CA5216B1984}" type="slidenum">
              <a:rPr lang="en-US" smtClean="0"/>
              <a:pPr>
                <a:defRPr/>
              </a:pPr>
              <a:t>99</a:t>
            </a:fld>
            <a:endParaRPr lang="en-US"/>
          </a:p>
        </p:txBody>
      </p:sp>
      <p:sp>
        <p:nvSpPr>
          <p:cNvPr id="7" name="Rectangle 2">
            <a:extLst>
              <a:ext uri="{FF2B5EF4-FFF2-40B4-BE49-F238E27FC236}">
                <a16:creationId xmlns:a16="http://schemas.microsoft.com/office/drawing/2014/main" id="{82438AC7-AF0C-F543-9DC6-790CFCED81EE}"/>
              </a:ext>
            </a:extLst>
          </p:cNvPr>
          <p:cNvSpPr txBox="1">
            <a:spLocks noChangeArrowheads="1"/>
          </p:cNvSpPr>
          <p:nvPr/>
        </p:nvSpPr>
        <p:spPr bwMode="auto">
          <a:xfrm>
            <a:off x="990600" y="260429"/>
            <a:ext cx="716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1pPr>
            <a:lvl2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a:lstStyle>
          <a:p>
            <a:r>
              <a:rPr lang="en-US" sz="3600" kern="0"/>
              <a:t>Tính toán số lượng bit cho Cache</a:t>
            </a:r>
            <a:endParaRPr lang="en-US" sz="3600" kern="0" dirty="0"/>
          </a:p>
        </p:txBody>
      </p:sp>
    </p:spTree>
    <p:extLst>
      <p:ext uri="{BB962C8B-B14F-4D97-AF65-F5344CB8AC3E}">
        <p14:creationId xmlns:p14="http://schemas.microsoft.com/office/powerpoint/2010/main" val="2523778603"/>
      </p:ext>
    </p:extLst>
  </p:cSld>
  <p:clrMapOvr>
    <a:masterClrMapping/>
  </p:clrMapOvr>
  <p:transition>
    <p:fade thruBlk="1"/>
  </p:transition>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Presentation6</Template>
  <TotalTime>31041</TotalTime>
  <Words>9706</Words>
  <Application>Microsoft Macintosh PowerPoint</Application>
  <PresentationFormat>On-screen Show (4:3)</PresentationFormat>
  <Paragraphs>1800</Paragraphs>
  <Slides>100</Slides>
  <Notes>99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Arial</vt:lpstr>
      <vt:lpstr>Courier New</vt:lpstr>
      <vt:lpstr>Garamond</vt:lpstr>
      <vt:lpstr>Helvetica</vt:lpstr>
      <vt:lpstr>Symbol</vt:lpstr>
      <vt:lpstr>Times New Roman</vt:lpstr>
      <vt:lpstr>Verdana</vt:lpstr>
      <vt:lpstr>Wingdings</vt:lpstr>
      <vt:lpstr>Level</vt:lpstr>
      <vt:lpstr>       Chương 3: Hệ thống bộ nhớ và bộ nhớ cache</vt:lpstr>
      <vt:lpstr>Chương 4: Nội dung chính</vt:lpstr>
      <vt:lpstr>1. Mô hình phân cấp hệ thống bộ nhớ</vt:lpstr>
      <vt:lpstr>Các tham số phân cấp bộ nhớ</vt:lpstr>
      <vt:lpstr>Các thành phần phân cấp bộ nhớ</vt:lpstr>
      <vt:lpstr>Các thành phần phân cấp bộ nhớ</vt:lpstr>
      <vt:lpstr>Vai trò của mô hình phân cấp</vt:lpstr>
      <vt:lpstr>2. Phân loại bộ nhớ</vt:lpstr>
      <vt:lpstr>Tổ chức mạch nhớ </vt:lpstr>
      <vt:lpstr>Tổ chức của thiết bị nhớ</vt:lpstr>
      <vt:lpstr>Tổ chức của thiết bị nhớ</vt:lpstr>
      <vt:lpstr>3. Bộ nhớ ROM</vt:lpstr>
      <vt:lpstr>Các loại ROM</vt:lpstr>
      <vt:lpstr>Các loại ROM</vt:lpstr>
      <vt:lpstr>4. Bộ nhớ RAM</vt:lpstr>
      <vt:lpstr>Các loại RAM</vt:lpstr>
      <vt:lpstr>Cấu tạo SRAM</vt:lpstr>
      <vt:lpstr>Các đặc điểm của SRAM</vt:lpstr>
      <vt:lpstr>Cấu tạo DRAM</vt:lpstr>
      <vt:lpstr>Các đặc điểm của DRAM</vt:lpstr>
      <vt:lpstr>Các đặc điểm của DRAM</vt:lpstr>
      <vt:lpstr>Các loại DRAM</vt:lpstr>
      <vt:lpstr>5. Bộ nhớ cache</vt:lpstr>
      <vt:lpstr>Cache là gì?</vt:lpstr>
      <vt:lpstr>Cache là gì?</vt:lpstr>
      <vt:lpstr>Vai trò của Cache</vt:lpstr>
      <vt:lpstr>Các nguyên lý hoạt động của Cache</vt:lpstr>
      <vt:lpstr>Các nguyên lý hoạt động của Cache</vt:lpstr>
      <vt:lpstr>Các nguyên lý cơ bản của Cache</vt:lpstr>
      <vt:lpstr>Trao đổi dữ liệu</vt:lpstr>
      <vt:lpstr>Hệ số Hit và Miss của Cache</vt:lpstr>
      <vt:lpstr>Kiến trúc Cache – look aside</vt:lpstr>
      <vt:lpstr>Kiến trúc Cache – look through</vt:lpstr>
      <vt:lpstr>Tổ chức Cache</vt:lpstr>
      <vt:lpstr>Các kỹ thuật tổ chức Cache</vt:lpstr>
      <vt:lpstr>Ánh xạ trực tiếp</vt:lpstr>
      <vt:lpstr>Địa chỉ ánh xạ trực tiếp</vt:lpstr>
      <vt:lpstr>Ánh xạ trực tiếp</vt:lpstr>
      <vt:lpstr>Địa chỉ ánh xạ trực tiếp</vt:lpstr>
      <vt:lpstr>Ví dụ: Direct Mapped block</vt:lpstr>
      <vt:lpstr>   Accessing A Direct-Mapped Cache</vt:lpstr>
      <vt:lpstr>Accessing A Direct-Mapped Cache</vt:lpstr>
      <vt:lpstr>   Accessing A Direct-Mapped Cache</vt:lpstr>
      <vt:lpstr>   Accessing A Direct-Mapped Cache</vt:lpstr>
      <vt:lpstr>  Accessing A Direct-Mapped Cache</vt:lpstr>
      <vt:lpstr>  Accessing A Direct-Mapped Cache</vt:lpstr>
      <vt:lpstr>   Accessing A Direct-Mapped Cache</vt:lpstr>
      <vt:lpstr>   Accessing A Direct-Mapped Cache</vt:lpstr>
      <vt:lpstr>   Accessing A Direct-Mapped Cache</vt:lpstr>
      <vt:lpstr>   Accessing A Direct-Mapped Cache</vt:lpstr>
      <vt:lpstr>Ánh xạ trực tiếp</vt:lpstr>
      <vt:lpstr>Ánh xạ kết hợp (liên kết) đầy đủ</vt:lpstr>
      <vt:lpstr>Ánh xạ kết hợp đầy đủ</vt:lpstr>
      <vt:lpstr>Địa chỉ ánh xạ kết hợp đầy đủ</vt:lpstr>
      <vt:lpstr>Địa chỉ ánh xạ kết hợp đầy đủ</vt:lpstr>
      <vt:lpstr>Ánh xạ kết hợp đầy đủ</vt:lpstr>
      <vt:lpstr>   Example: Accessing A Fully-Associative Cache</vt:lpstr>
      <vt:lpstr>Example: Accessing A Fully-Associative Cache</vt:lpstr>
      <vt:lpstr>Example: Accessing A Fully-Associative Cache</vt:lpstr>
      <vt:lpstr>Example: Accessing A Fully-Associative Cache</vt:lpstr>
      <vt:lpstr>Example: Accessing A Fully-Associative Cache</vt:lpstr>
      <vt:lpstr>Example: Accessing A Fully-Associative Cache</vt:lpstr>
      <vt:lpstr>Example: Accessing A Fully-Associative Cache</vt:lpstr>
      <vt:lpstr>Example: Accessing A Fully-Associative Cache</vt:lpstr>
      <vt:lpstr>Example: Accessing A Fully-Associative Cache</vt:lpstr>
      <vt:lpstr>Example: Accessing A Fully-Associative Cache</vt:lpstr>
      <vt:lpstr>Ánh xạ tập kết hợp (liên kết theo nhóm)</vt:lpstr>
      <vt:lpstr>Ánh xạ tập kết hợp</vt:lpstr>
      <vt:lpstr>Ánh xạ tập kết hợp</vt:lpstr>
      <vt:lpstr>Địa chỉ ánh xạ tập kết hợp</vt:lpstr>
      <vt:lpstr>Địa chỉ ánh xạ tập kết hợp</vt:lpstr>
      <vt:lpstr>Ánh xạ tập kết hợp</vt:lpstr>
      <vt:lpstr>  Accessing A Set-Associative Cache</vt:lpstr>
      <vt:lpstr>  Accessing A Set-Associative Cache</vt:lpstr>
      <vt:lpstr>  Accessing A Set-Associative Cache</vt:lpstr>
      <vt:lpstr>  Accessing A Set-Associative Cache</vt:lpstr>
      <vt:lpstr>  Accessing A Set-Associative Cache</vt:lpstr>
      <vt:lpstr>  Accessing A Set-Associative Cache</vt:lpstr>
      <vt:lpstr>  Accessing A Set-Associative Cache</vt:lpstr>
      <vt:lpstr>  Accessing A Set-Associative Cache</vt:lpstr>
      <vt:lpstr>  Accessing A Set-Associative Cache</vt:lpstr>
      <vt:lpstr>  Accessing A Set-Associative Cache</vt:lpstr>
      <vt:lpstr>Đọc/ ghi thông tin trong cache</vt:lpstr>
      <vt:lpstr>Ghi thông tin trong cache</vt:lpstr>
      <vt:lpstr>  Các chính sách thay thế dòng cache</vt:lpstr>
      <vt:lpstr>Các chính sách thay thế cache</vt:lpstr>
      <vt:lpstr>Các chính sách thay thế cache</vt:lpstr>
      <vt:lpstr>Các chính sách thay thế cache</vt:lpstr>
      <vt:lpstr>Hiệu năng cache</vt:lpstr>
      <vt:lpstr>Các yếu tố ảnh hưởng – kích thước cache</vt:lpstr>
      <vt:lpstr>Các yếu tố ảnh hưởng - Cache nhiều mức</vt:lpstr>
      <vt:lpstr>Các yếu tố ảnh hưởng – phân chia cache</vt:lpstr>
      <vt:lpstr>Các yếu tố ảnh hưởng – phân chia cache</vt:lpstr>
      <vt:lpstr>Các biện pháp giảm miss</vt:lpstr>
      <vt:lpstr>Các biện pháp giảm miss</vt:lpstr>
      <vt:lpstr>Các phương pháp giảm miss</vt:lpstr>
      <vt:lpstr>Tính toán số lượng bit cho Cache</vt:lpstr>
      <vt:lpstr>Tính toán số lượng bit cho Cache</vt:lpstr>
      <vt:lpstr>PowerPoint Presentation</vt:lpstr>
      <vt:lpstr>PowerPoint Presentation</vt:lpstr>
    </vt:vector>
  </TitlesOfParts>
  <Company>Ekabiz Vietnam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Thi Ngoc Vinh</dc:creator>
  <cp:lastModifiedBy>Truong. Dinh Xuan - CMC ATI</cp:lastModifiedBy>
  <cp:revision>209</cp:revision>
  <dcterms:created xsi:type="dcterms:W3CDTF">2009-08-09T11:01:17Z</dcterms:created>
  <dcterms:modified xsi:type="dcterms:W3CDTF">2024-01-14T02:57:02Z</dcterms:modified>
</cp:coreProperties>
</file>