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376" y="795020"/>
            <a:ext cx="611324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399" y="1505204"/>
            <a:ext cx="8585200" cy="2018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9144000" y="0"/>
                </a:moveTo>
                <a:lnTo>
                  <a:pt x="0" y="0"/>
                </a:lnTo>
                <a:lnTo>
                  <a:pt x="0" y="719137"/>
                </a:lnTo>
                <a:lnTo>
                  <a:pt x="9144000" y="719137"/>
                </a:lnTo>
                <a:lnTo>
                  <a:pt x="9144000" y="0"/>
                </a:lnTo>
                <a:close/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624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4">
                <a:moveTo>
                  <a:pt x="9144000" y="0"/>
                </a:moveTo>
                <a:lnTo>
                  <a:pt x="0" y="0"/>
                </a:lnTo>
                <a:lnTo>
                  <a:pt x="0" y="719137"/>
                </a:lnTo>
                <a:lnTo>
                  <a:pt x="9144000" y="719137"/>
                </a:lnTo>
                <a:lnTo>
                  <a:pt x="9144000" y="0"/>
                </a:lnTo>
                <a:close/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636837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79">
                <a:moveTo>
                  <a:pt x="611987" y="0"/>
                </a:moveTo>
                <a:lnTo>
                  <a:pt x="564160" y="1841"/>
                </a:lnTo>
                <a:lnTo>
                  <a:pt x="517339" y="7274"/>
                </a:lnTo>
                <a:lnTo>
                  <a:pt x="471662" y="16162"/>
                </a:lnTo>
                <a:lnTo>
                  <a:pt x="427263" y="28370"/>
                </a:lnTo>
                <a:lnTo>
                  <a:pt x="384280" y="43762"/>
                </a:lnTo>
                <a:lnTo>
                  <a:pt x="342848" y="62202"/>
                </a:lnTo>
                <a:lnTo>
                  <a:pt x="303102" y="83552"/>
                </a:lnTo>
                <a:lnTo>
                  <a:pt x="265180" y="107679"/>
                </a:lnTo>
                <a:lnTo>
                  <a:pt x="229217" y="134444"/>
                </a:lnTo>
                <a:lnTo>
                  <a:pt x="195350" y="163713"/>
                </a:lnTo>
                <a:lnTo>
                  <a:pt x="163713" y="195350"/>
                </a:lnTo>
                <a:lnTo>
                  <a:pt x="134444" y="229217"/>
                </a:lnTo>
                <a:lnTo>
                  <a:pt x="107679" y="265180"/>
                </a:lnTo>
                <a:lnTo>
                  <a:pt x="83552" y="303102"/>
                </a:lnTo>
                <a:lnTo>
                  <a:pt x="62202" y="342848"/>
                </a:lnTo>
                <a:lnTo>
                  <a:pt x="43762" y="384280"/>
                </a:lnTo>
                <a:lnTo>
                  <a:pt x="28370" y="427263"/>
                </a:lnTo>
                <a:lnTo>
                  <a:pt x="16162" y="471662"/>
                </a:lnTo>
                <a:lnTo>
                  <a:pt x="7274" y="517339"/>
                </a:lnTo>
                <a:lnTo>
                  <a:pt x="1841" y="564160"/>
                </a:lnTo>
                <a:lnTo>
                  <a:pt x="0" y="611987"/>
                </a:lnTo>
                <a:lnTo>
                  <a:pt x="1841" y="659813"/>
                </a:lnTo>
                <a:lnTo>
                  <a:pt x="7274" y="706632"/>
                </a:lnTo>
                <a:lnTo>
                  <a:pt x="16162" y="752308"/>
                </a:lnTo>
                <a:lnTo>
                  <a:pt x="28370" y="796705"/>
                </a:lnTo>
                <a:lnTo>
                  <a:pt x="43762" y="839687"/>
                </a:lnTo>
                <a:lnTo>
                  <a:pt x="62202" y="881118"/>
                </a:lnTo>
                <a:lnTo>
                  <a:pt x="83552" y="920863"/>
                </a:lnTo>
                <a:lnTo>
                  <a:pt x="107679" y="958784"/>
                </a:lnTo>
                <a:lnTo>
                  <a:pt x="134444" y="994746"/>
                </a:lnTo>
                <a:lnTo>
                  <a:pt x="163713" y="1028614"/>
                </a:lnTo>
                <a:lnTo>
                  <a:pt x="195350" y="1060250"/>
                </a:lnTo>
                <a:lnTo>
                  <a:pt x="229217" y="1089518"/>
                </a:lnTo>
                <a:lnTo>
                  <a:pt x="265180" y="1116284"/>
                </a:lnTo>
                <a:lnTo>
                  <a:pt x="303102" y="1140410"/>
                </a:lnTo>
                <a:lnTo>
                  <a:pt x="342848" y="1161760"/>
                </a:lnTo>
                <a:lnTo>
                  <a:pt x="384280" y="1180199"/>
                </a:lnTo>
                <a:lnTo>
                  <a:pt x="427263" y="1195591"/>
                </a:lnTo>
                <a:lnTo>
                  <a:pt x="471662" y="1207799"/>
                </a:lnTo>
                <a:lnTo>
                  <a:pt x="517339" y="1216688"/>
                </a:lnTo>
                <a:lnTo>
                  <a:pt x="564160" y="1222121"/>
                </a:lnTo>
                <a:lnTo>
                  <a:pt x="611987" y="1223962"/>
                </a:lnTo>
                <a:lnTo>
                  <a:pt x="659813" y="1222121"/>
                </a:lnTo>
                <a:lnTo>
                  <a:pt x="706632" y="1216688"/>
                </a:lnTo>
                <a:lnTo>
                  <a:pt x="752308" y="1207799"/>
                </a:lnTo>
                <a:lnTo>
                  <a:pt x="796705" y="1195591"/>
                </a:lnTo>
                <a:lnTo>
                  <a:pt x="839687" y="1180199"/>
                </a:lnTo>
                <a:lnTo>
                  <a:pt x="881118" y="1161760"/>
                </a:lnTo>
                <a:lnTo>
                  <a:pt x="920863" y="1140410"/>
                </a:lnTo>
                <a:lnTo>
                  <a:pt x="958784" y="1116284"/>
                </a:lnTo>
                <a:lnTo>
                  <a:pt x="994746" y="1089518"/>
                </a:lnTo>
                <a:lnTo>
                  <a:pt x="1028614" y="1060250"/>
                </a:lnTo>
                <a:lnTo>
                  <a:pt x="1060250" y="1028614"/>
                </a:lnTo>
                <a:lnTo>
                  <a:pt x="1089518" y="994746"/>
                </a:lnTo>
                <a:lnTo>
                  <a:pt x="1116284" y="958784"/>
                </a:lnTo>
                <a:lnTo>
                  <a:pt x="1140410" y="920863"/>
                </a:lnTo>
                <a:lnTo>
                  <a:pt x="1161760" y="881118"/>
                </a:lnTo>
                <a:lnTo>
                  <a:pt x="1180199" y="839687"/>
                </a:lnTo>
                <a:lnTo>
                  <a:pt x="1195591" y="796705"/>
                </a:lnTo>
                <a:lnTo>
                  <a:pt x="1207799" y="752308"/>
                </a:lnTo>
                <a:lnTo>
                  <a:pt x="1216688" y="706632"/>
                </a:lnTo>
                <a:lnTo>
                  <a:pt x="1222121" y="659813"/>
                </a:lnTo>
                <a:lnTo>
                  <a:pt x="1223962" y="611987"/>
                </a:lnTo>
                <a:lnTo>
                  <a:pt x="1222121" y="564160"/>
                </a:lnTo>
                <a:lnTo>
                  <a:pt x="1216688" y="517339"/>
                </a:lnTo>
                <a:lnTo>
                  <a:pt x="1207799" y="471662"/>
                </a:lnTo>
                <a:lnTo>
                  <a:pt x="1195591" y="427263"/>
                </a:lnTo>
                <a:lnTo>
                  <a:pt x="1180199" y="384280"/>
                </a:lnTo>
                <a:lnTo>
                  <a:pt x="1161760" y="342848"/>
                </a:lnTo>
                <a:lnTo>
                  <a:pt x="1140410" y="303102"/>
                </a:lnTo>
                <a:lnTo>
                  <a:pt x="1116284" y="265180"/>
                </a:lnTo>
                <a:lnTo>
                  <a:pt x="1089518" y="229217"/>
                </a:lnTo>
                <a:lnTo>
                  <a:pt x="1060250" y="195350"/>
                </a:lnTo>
                <a:lnTo>
                  <a:pt x="1028614" y="163713"/>
                </a:lnTo>
                <a:lnTo>
                  <a:pt x="994746" y="134444"/>
                </a:lnTo>
                <a:lnTo>
                  <a:pt x="958784" y="107679"/>
                </a:lnTo>
                <a:lnTo>
                  <a:pt x="920863" y="83552"/>
                </a:lnTo>
                <a:lnTo>
                  <a:pt x="881118" y="62202"/>
                </a:lnTo>
                <a:lnTo>
                  <a:pt x="839687" y="43762"/>
                </a:lnTo>
                <a:lnTo>
                  <a:pt x="796705" y="28370"/>
                </a:lnTo>
                <a:lnTo>
                  <a:pt x="752308" y="16162"/>
                </a:lnTo>
                <a:lnTo>
                  <a:pt x="706632" y="7274"/>
                </a:lnTo>
                <a:lnTo>
                  <a:pt x="659813" y="1841"/>
                </a:lnTo>
                <a:lnTo>
                  <a:pt x="611987" y="0"/>
                </a:lnTo>
                <a:close/>
              </a:path>
            </a:pathLst>
          </a:custGeom>
          <a:solidFill>
            <a:srgbClr val="12BAE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938" y="31463"/>
            <a:ext cx="3712210" cy="4798695"/>
            <a:chOff x="24938" y="31463"/>
            <a:chExt cx="3712210" cy="4798695"/>
          </a:xfrm>
        </p:grpSpPr>
        <p:sp>
          <p:nvSpPr>
            <p:cNvPr id="6" name="object 6"/>
            <p:cNvSpPr/>
            <p:nvPr/>
          </p:nvSpPr>
          <p:spPr>
            <a:xfrm>
              <a:off x="152399" y="31463"/>
              <a:ext cx="914400" cy="971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38" y="976744"/>
              <a:ext cx="3711625" cy="3852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88" y="1004887"/>
              <a:ext cx="3529329" cy="3672204"/>
            </a:xfrm>
            <a:custGeom>
              <a:avLst/>
              <a:gdLst/>
              <a:ahLst/>
              <a:cxnLst/>
              <a:rect l="l" t="t" r="r" b="b"/>
              <a:pathLst>
                <a:path w="3529329" h="3672204">
                  <a:moveTo>
                    <a:pt x="1764512" y="0"/>
                  </a:moveTo>
                  <a:lnTo>
                    <a:pt x="1717504" y="638"/>
                  </a:lnTo>
                  <a:lnTo>
                    <a:pt x="1670800" y="2544"/>
                  </a:lnTo>
                  <a:lnTo>
                    <a:pt x="1624414" y="5702"/>
                  </a:lnTo>
                  <a:lnTo>
                    <a:pt x="1578362" y="10094"/>
                  </a:lnTo>
                  <a:lnTo>
                    <a:pt x="1532659" y="15707"/>
                  </a:lnTo>
                  <a:lnTo>
                    <a:pt x="1487321" y="22523"/>
                  </a:lnTo>
                  <a:lnTo>
                    <a:pt x="1442361" y="30527"/>
                  </a:lnTo>
                  <a:lnTo>
                    <a:pt x="1397797" y="39702"/>
                  </a:lnTo>
                  <a:lnTo>
                    <a:pt x="1353642" y="50034"/>
                  </a:lnTo>
                  <a:lnTo>
                    <a:pt x="1309913" y="61507"/>
                  </a:lnTo>
                  <a:lnTo>
                    <a:pt x="1266624" y="74103"/>
                  </a:lnTo>
                  <a:lnTo>
                    <a:pt x="1223791" y="87808"/>
                  </a:lnTo>
                  <a:lnTo>
                    <a:pt x="1181428" y="102606"/>
                  </a:lnTo>
                  <a:lnTo>
                    <a:pt x="1139552" y="118481"/>
                  </a:lnTo>
                  <a:lnTo>
                    <a:pt x="1098177" y="135417"/>
                  </a:lnTo>
                  <a:lnTo>
                    <a:pt x="1057319" y="153397"/>
                  </a:lnTo>
                  <a:lnTo>
                    <a:pt x="1016993" y="172408"/>
                  </a:lnTo>
                  <a:lnTo>
                    <a:pt x="977214" y="192431"/>
                  </a:lnTo>
                  <a:lnTo>
                    <a:pt x="937997" y="213452"/>
                  </a:lnTo>
                  <a:lnTo>
                    <a:pt x="899358" y="235454"/>
                  </a:lnTo>
                  <a:lnTo>
                    <a:pt x="861312" y="258423"/>
                  </a:lnTo>
                  <a:lnTo>
                    <a:pt x="823874" y="282341"/>
                  </a:lnTo>
                  <a:lnTo>
                    <a:pt x="787060" y="307194"/>
                  </a:lnTo>
                  <a:lnTo>
                    <a:pt x="750883" y="332964"/>
                  </a:lnTo>
                  <a:lnTo>
                    <a:pt x="715361" y="359637"/>
                  </a:lnTo>
                  <a:lnTo>
                    <a:pt x="680508" y="387197"/>
                  </a:lnTo>
                  <a:lnTo>
                    <a:pt x="646339" y="415627"/>
                  </a:lnTo>
                  <a:lnTo>
                    <a:pt x="612870" y="444912"/>
                  </a:lnTo>
                  <a:lnTo>
                    <a:pt x="580116" y="475036"/>
                  </a:lnTo>
                  <a:lnTo>
                    <a:pt x="548091" y="505982"/>
                  </a:lnTo>
                  <a:lnTo>
                    <a:pt x="516812" y="537737"/>
                  </a:lnTo>
                  <a:lnTo>
                    <a:pt x="486294" y="570282"/>
                  </a:lnTo>
                  <a:lnTo>
                    <a:pt x="456551" y="603603"/>
                  </a:lnTo>
                  <a:lnTo>
                    <a:pt x="427599" y="637683"/>
                  </a:lnTo>
                  <a:lnTo>
                    <a:pt x="399454" y="672508"/>
                  </a:lnTo>
                  <a:lnTo>
                    <a:pt x="372130" y="708060"/>
                  </a:lnTo>
                  <a:lnTo>
                    <a:pt x="345643" y="744324"/>
                  </a:lnTo>
                  <a:lnTo>
                    <a:pt x="320008" y="781284"/>
                  </a:lnTo>
                  <a:lnTo>
                    <a:pt x="295240" y="818925"/>
                  </a:lnTo>
                  <a:lnTo>
                    <a:pt x="271355" y="857230"/>
                  </a:lnTo>
                  <a:lnTo>
                    <a:pt x="248367" y="896184"/>
                  </a:lnTo>
                  <a:lnTo>
                    <a:pt x="226292" y="935771"/>
                  </a:lnTo>
                  <a:lnTo>
                    <a:pt x="205146" y="975974"/>
                  </a:lnTo>
                  <a:lnTo>
                    <a:pt x="184943" y="1016778"/>
                  </a:lnTo>
                  <a:lnTo>
                    <a:pt x="165699" y="1058168"/>
                  </a:lnTo>
                  <a:lnTo>
                    <a:pt x="147428" y="1100127"/>
                  </a:lnTo>
                  <a:lnTo>
                    <a:pt x="130147" y="1142639"/>
                  </a:lnTo>
                  <a:lnTo>
                    <a:pt x="113871" y="1185689"/>
                  </a:lnTo>
                  <a:lnTo>
                    <a:pt x="98614" y="1229260"/>
                  </a:lnTo>
                  <a:lnTo>
                    <a:pt x="84392" y="1273338"/>
                  </a:lnTo>
                  <a:lnTo>
                    <a:pt x="71220" y="1317905"/>
                  </a:lnTo>
                  <a:lnTo>
                    <a:pt x="59113" y="1362947"/>
                  </a:lnTo>
                  <a:lnTo>
                    <a:pt x="48087" y="1408446"/>
                  </a:lnTo>
                  <a:lnTo>
                    <a:pt x="38157" y="1454389"/>
                  </a:lnTo>
                  <a:lnTo>
                    <a:pt x="29339" y="1500757"/>
                  </a:lnTo>
                  <a:lnTo>
                    <a:pt x="21646" y="1547537"/>
                  </a:lnTo>
                  <a:lnTo>
                    <a:pt x="15096" y="1594711"/>
                  </a:lnTo>
                  <a:lnTo>
                    <a:pt x="9702" y="1642264"/>
                  </a:lnTo>
                  <a:lnTo>
                    <a:pt x="5480" y="1690181"/>
                  </a:lnTo>
                  <a:lnTo>
                    <a:pt x="2445" y="1738444"/>
                  </a:lnTo>
                  <a:lnTo>
                    <a:pt x="614" y="1787039"/>
                  </a:lnTo>
                  <a:lnTo>
                    <a:pt x="0" y="1835950"/>
                  </a:lnTo>
                  <a:lnTo>
                    <a:pt x="614" y="1884859"/>
                  </a:lnTo>
                  <a:lnTo>
                    <a:pt x="2445" y="1933454"/>
                  </a:lnTo>
                  <a:lnTo>
                    <a:pt x="5480" y="1981717"/>
                  </a:lnTo>
                  <a:lnTo>
                    <a:pt x="9702" y="2029633"/>
                  </a:lnTo>
                  <a:lnTo>
                    <a:pt x="15096" y="2077185"/>
                  </a:lnTo>
                  <a:lnTo>
                    <a:pt x="21646" y="2124359"/>
                  </a:lnTo>
                  <a:lnTo>
                    <a:pt x="29339" y="2171138"/>
                  </a:lnTo>
                  <a:lnTo>
                    <a:pt x="38157" y="2217506"/>
                  </a:lnTo>
                  <a:lnTo>
                    <a:pt x="48087" y="2263448"/>
                  </a:lnTo>
                  <a:lnTo>
                    <a:pt x="59113" y="2308947"/>
                  </a:lnTo>
                  <a:lnTo>
                    <a:pt x="71220" y="2353988"/>
                  </a:lnTo>
                  <a:lnTo>
                    <a:pt x="84392" y="2398555"/>
                  </a:lnTo>
                  <a:lnTo>
                    <a:pt x="98614" y="2442632"/>
                  </a:lnTo>
                  <a:lnTo>
                    <a:pt x="113871" y="2486204"/>
                  </a:lnTo>
                  <a:lnTo>
                    <a:pt x="130147" y="2529253"/>
                  </a:lnTo>
                  <a:lnTo>
                    <a:pt x="147428" y="2571765"/>
                  </a:lnTo>
                  <a:lnTo>
                    <a:pt x="165699" y="2613723"/>
                  </a:lnTo>
                  <a:lnTo>
                    <a:pt x="184943" y="2655113"/>
                  </a:lnTo>
                  <a:lnTo>
                    <a:pt x="205146" y="2695917"/>
                  </a:lnTo>
                  <a:lnTo>
                    <a:pt x="226292" y="2736120"/>
                  </a:lnTo>
                  <a:lnTo>
                    <a:pt x="248367" y="2775706"/>
                  </a:lnTo>
                  <a:lnTo>
                    <a:pt x="271355" y="2814660"/>
                  </a:lnTo>
                  <a:lnTo>
                    <a:pt x="295240" y="2852964"/>
                  </a:lnTo>
                  <a:lnTo>
                    <a:pt x="320008" y="2890605"/>
                  </a:lnTo>
                  <a:lnTo>
                    <a:pt x="345643" y="2927565"/>
                  </a:lnTo>
                  <a:lnTo>
                    <a:pt x="372130" y="2963829"/>
                  </a:lnTo>
                  <a:lnTo>
                    <a:pt x="399454" y="2999381"/>
                  </a:lnTo>
                  <a:lnTo>
                    <a:pt x="427599" y="3034205"/>
                  </a:lnTo>
                  <a:lnTo>
                    <a:pt x="456551" y="3068286"/>
                  </a:lnTo>
                  <a:lnTo>
                    <a:pt x="486294" y="3101606"/>
                  </a:lnTo>
                  <a:lnTo>
                    <a:pt x="516812" y="3134152"/>
                  </a:lnTo>
                  <a:lnTo>
                    <a:pt x="548091" y="3165905"/>
                  </a:lnTo>
                  <a:lnTo>
                    <a:pt x="580116" y="3196852"/>
                  </a:lnTo>
                  <a:lnTo>
                    <a:pt x="612870" y="3226976"/>
                  </a:lnTo>
                  <a:lnTo>
                    <a:pt x="646339" y="3256261"/>
                  </a:lnTo>
                  <a:lnTo>
                    <a:pt x="680508" y="3284691"/>
                  </a:lnTo>
                  <a:lnTo>
                    <a:pt x="715361" y="3312250"/>
                  </a:lnTo>
                  <a:lnTo>
                    <a:pt x="750883" y="3338923"/>
                  </a:lnTo>
                  <a:lnTo>
                    <a:pt x="787060" y="3364694"/>
                  </a:lnTo>
                  <a:lnTo>
                    <a:pt x="823874" y="3389546"/>
                  </a:lnTo>
                  <a:lnTo>
                    <a:pt x="861312" y="3413464"/>
                  </a:lnTo>
                  <a:lnTo>
                    <a:pt x="899358" y="3436433"/>
                  </a:lnTo>
                  <a:lnTo>
                    <a:pt x="937997" y="3458435"/>
                  </a:lnTo>
                  <a:lnTo>
                    <a:pt x="977214" y="3479456"/>
                  </a:lnTo>
                  <a:lnTo>
                    <a:pt x="1016993" y="3499479"/>
                  </a:lnTo>
                  <a:lnTo>
                    <a:pt x="1057319" y="3518489"/>
                  </a:lnTo>
                  <a:lnTo>
                    <a:pt x="1098177" y="3536470"/>
                  </a:lnTo>
                  <a:lnTo>
                    <a:pt x="1139552" y="3553406"/>
                  </a:lnTo>
                  <a:lnTo>
                    <a:pt x="1181428" y="3569280"/>
                  </a:lnTo>
                  <a:lnTo>
                    <a:pt x="1223791" y="3584078"/>
                  </a:lnTo>
                  <a:lnTo>
                    <a:pt x="1266624" y="3597783"/>
                  </a:lnTo>
                  <a:lnTo>
                    <a:pt x="1309913" y="3610380"/>
                  </a:lnTo>
                  <a:lnTo>
                    <a:pt x="1353642" y="3621852"/>
                  </a:lnTo>
                  <a:lnTo>
                    <a:pt x="1397797" y="3632184"/>
                  </a:lnTo>
                  <a:lnTo>
                    <a:pt x="1442361" y="3641360"/>
                  </a:lnTo>
                  <a:lnTo>
                    <a:pt x="1487321" y="3649364"/>
                  </a:lnTo>
                  <a:lnTo>
                    <a:pt x="1532659" y="3656180"/>
                  </a:lnTo>
                  <a:lnTo>
                    <a:pt x="1578362" y="3661792"/>
                  </a:lnTo>
                  <a:lnTo>
                    <a:pt x="1624414" y="3666185"/>
                  </a:lnTo>
                  <a:lnTo>
                    <a:pt x="1670800" y="3669342"/>
                  </a:lnTo>
                  <a:lnTo>
                    <a:pt x="1717504" y="3671248"/>
                  </a:lnTo>
                  <a:lnTo>
                    <a:pt x="1764512" y="3671887"/>
                  </a:lnTo>
                  <a:lnTo>
                    <a:pt x="1811518" y="3671248"/>
                  </a:lnTo>
                  <a:lnTo>
                    <a:pt x="1858221" y="3669342"/>
                  </a:lnTo>
                  <a:lnTo>
                    <a:pt x="1904606" y="3666185"/>
                  </a:lnTo>
                  <a:lnTo>
                    <a:pt x="1950657" y="3661792"/>
                  </a:lnTo>
                  <a:lnTo>
                    <a:pt x="1996360" y="3656180"/>
                  </a:lnTo>
                  <a:lnTo>
                    <a:pt x="2041698" y="3649364"/>
                  </a:lnTo>
                  <a:lnTo>
                    <a:pt x="2086656" y="3641360"/>
                  </a:lnTo>
                  <a:lnTo>
                    <a:pt x="2131220" y="3632184"/>
                  </a:lnTo>
                  <a:lnTo>
                    <a:pt x="2175374" y="3621852"/>
                  </a:lnTo>
                  <a:lnTo>
                    <a:pt x="2219103" y="3610380"/>
                  </a:lnTo>
                  <a:lnTo>
                    <a:pt x="2262391" y="3597783"/>
                  </a:lnTo>
                  <a:lnTo>
                    <a:pt x="2305224" y="3584078"/>
                  </a:lnTo>
                  <a:lnTo>
                    <a:pt x="2347586" y="3569280"/>
                  </a:lnTo>
                  <a:lnTo>
                    <a:pt x="2389462" y="3553406"/>
                  </a:lnTo>
                  <a:lnTo>
                    <a:pt x="2430836" y="3536470"/>
                  </a:lnTo>
                  <a:lnTo>
                    <a:pt x="2471694" y="3518489"/>
                  </a:lnTo>
                  <a:lnTo>
                    <a:pt x="2512020" y="3499479"/>
                  </a:lnTo>
                  <a:lnTo>
                    <a:pt x="2551798" y="3479456"/>
                  </a:lnTo>
                  <a:lnTo>
                    <a:pt x="2591015" y="3458435"/>
                  </a:lnTo>
                  <a:lnTo>
                    <a:pt x="2629653" y="3436433"/>
                  </a:lnTo>
                  <a:lnTo>
                    <a:pt x="2667699" y="3413464"/>
                  </a:lnTo>
                  <a:lnTo>
                    <a:pt x="2705137" y="3389546"/>
                  </a:lnTo>
                  <a:lnTo>
                    <a:pt x="2741951" y="3364694"/>
                  </a:lnTo>
                  <a:lnTo>
                    <a:pt x="2778127" y="3338923"/>
                  </a:lnTo>
                  <a:lnTo>
                    <a:pt x="2813649" y="3312250"/>
                  </a:lnTo>
                  <a:lnTo>
                    <a:pt x="2848502" y="3284691"/>
                  </a:lnTo>
                  <a:lnTo>
                    <a:pt x="2882671" y="3256261"/>
                  </a:lnTo>
                  <a:lnTo>
                    <a:pt x="2916140" y="3226976"/>
                  </a:lnTo>
                  <a:lnTo>
                    <a:pt x="2948894" y="3196852"/>
                  </a:lnTo>
                  <a:lnTo>
                    <a:pt x="2980919" y="3165905"/>
                  </a:lnTo>
                  <a:lnTo>
                    <a:pt x="3012198" y="3134152"/>
                  </a:lnTo>
                  <a:lnTo>
                    <a:pt x="3042716" y="3101606"/>
                  </a:lnTo>
                  <a:lnTo>
                    <a:pt x="3072459" y="3068286"/>
                  </a:lnTo>
                  <a:lnTo>
                    <a:pt x="3101410" y="3034205"/>
                  </a:lnTo>
                  <a:lnTo>
                    <a:pt x="3129556" y="2999381"/>
                  </a:lnTo>
                  <a:lnTo>
                    <a:pt x="3156880" y="2963829"/>
                  </a:lnTo>
                  <a:lnTo>
                    <a:pt x="3183367" y="2927565"/>
                  </a:lnTo>
                  <a:lnTo>
                    <a:pt x="3209002" y="2890605"/>
                  </a:lnTo>
                  <a:lnTo>
                    <a:pt x="3233770" y="2852964"/>
                  </a:lnTo>
                  <a:lnTo>
                    <a:pt x="3257655" y="2814660"/>
                  </a:lnTo>
                  <a:lnTo>
                    <a:pt x="3280643" y="2775706"/>
                  </a:lnTo>
                  <a:lnTo>
                    <a:pt x="3302718" y="2736120"/>
                  </a:lnTo>
                  <a:lnTo>
                    <a:pt x="3323864" y="2695917"/>
                  </a:lnTo>
                  <a:lnTo>
                    <a:pt x="3344067" y="2655113"/>
                  </a:lnTo>
                  <a:lnTo>
                    <a:pt x="3363311" y="2613723"/>
                  </a:lnTo>
                  <a:lnTo>
                    <a:pt x="3381582" y="2571765"/>
                  </a:lnTo>
                  <a:lnTo>
                    <a:pt x="3398863" y="2529253"/>
                  </a:lnTo>
                  <a:lnTo>
                    <a:pt x="3415140" y="2486204"/>
                  </a:lnTo>
                  <a:lnTo>
                    <a:pt x="3430397" y="2442632"/>
                  </a:lnTo>
                  <a:lnTo>
                    <a:pt x="3444619" y="2398555"/>
                  </a:lnTo>
                  <a:lnTo>
                    <a:pt x="3457791" y="2353988"/>
                  </a:lnTo>
                  <a:lnTo>
                    <a:pt x="3469897" y="2308947"/>
                  </a:lnTo>
                  <a:lnTo>
                    <a:pt x="3480923" y="2263448"/>
                  </a:lnTo>
                  <a:lnTo>
                    <a:pt x="3490853" y="2217506"/>
                  </a:lnTo>
                  <a:lnTo>
                    <a:pt x="3499672" y="2171138"/>
                  </a:lnTo>
                  <a:lnTo>
                    <a:pt x="3507365" y="2124359"/>
                  </a:lnTo>
                  <a:lnTo>
                    <a:pt x="3513915" y="2077185"/>
                  </a:lnTo>
                  <a:lnTo>
                    <a:pt x="3519309" y="2029633"/>
                  </a:lnTo>
                  <a:lnTo>
                    <a:pt x="3523531" y="1981717"/>
                  </a:lnTo>
                  <a:lnTo>
                    <a:pt x="3526566" y="1933454"/>
                  </a:lnTo>
                  <a:lnTo>
                    <a:pt x="3528397" y="1884859"/>
                  </a:lnTo>
                  <a:lnTo>
                    <a:pt x="3529011" y="1835950"/>
                  </a:lnTo>
                  <a:lnTo>
                    <a:pt x="3528397" y="1787039"/>
                  </a:lnTo>
                  <a:lnTo>
                    <a:pt x="3526566" y="1738444"/>
                  </a:lnTo>
                  <a:lnTo>
                    <a:pt x="3523531" y="1690181"/>
                  </a:lnTo>
                  <a:lnTo>
                    <a:pt x="3519309" y="1642264"/>
                  </a:lnTo>
                  <a:lnTo>
                    <a:pt x="3513915" y="1594711"/>
                  </a:lnTo>
                  <a:lnTo>
                    <a:pt x="3507365" y="1547537"/>
                  </a:lnTo>
                  <a:lnTo>
                    <a:pt x="3499672" y="1500757"/>
                  </a:lnTo>
                  <a:lnTo>
                    <a:pt x="3490853" y="1454389"/>
                  </a:lnTo>
                  <a:lnTo>
                    <a:pt x="3480923" y="1408446"/>
                  </a:lnTo>
                  <a:lnTo>
                    <a:pt x="3469897" y="1362947"/>
                  </a:lnTo>
                  <a:lnTo>
                    <a:pt x="3457791" y="1317905"/>
                  </a:lnTo>
                  <a:lnTo>
                    <a:pt x="3444619" y="1273338"/>
                  </a:lnTo>
                  <a:lnTo>
                    <a:pt x="3430397" y="1229260"/>
                  </a:lnTo>
                  <a:lnTo>
                    <a:pt x="3415140" y="1185689"/>
                  </a:lnTo>
                  <a:lnTo>
                    <a:pt x="3398863" y="1142639"/>
                  </a:lnTo>
                  <a:lnTo>
                    <a:pt x="3381582" y="1100127"/>
                  </a:lnTo>
                  <a:lnTo>
                    <a:pt x="3363311" y="1058168"/>
                  </a:lnTo>
                  <a:lnTo>
                    <a:pt x="3344067" y="1016778"/>
                  </a:lnTo>
                  <a:lnTo>
                    <a:pt x="3323864" y="975974"/>
                  </a:lnTo>
                  <a:lnTo>
                    <a:pt x="3302718" y="935771"/>
                  </a:lnTo>
                  <a:lnTo>
                    <a:pt x="3280643" y="896184"/>
                  </a:lnTo>
                  <a:lnTo>
                    <a:pt x="3257655" y="857230"/>
                  </a:lnTo>
                  <a:lnTo>
                    <a:pt x="3233770" y="818925"/>
                  </a:lnTo>
                  <a:lnTo>
                    <a:pt x="3209002" y="781284"/>
                  </a:lnTo>
                  <a:lnTo>
                    <a:pt x="3183367" y="744324"/>
                  </a:lnTo>
                  <a:lnTo>
                    <a:pt x="3156880" y="708060"/>
                  </a:lnTo>
                  <a:lnTo>
                    <a:pt x="3129556" y="672508"/>
                  </a:lnTo>
                  <a:lnTo>
                    <a:pt x="3101410" y="637683"/>
                  </a:lnTo>
                  <a:lnTo>
                    <a:pt x="3072459" y="603603"/>
                  </a:lnTo>
                  <a:lnTo>
                    <a:pt x="3042716" y="570282"/>
                  </a:lnTo>
                  <a:lnTo>
                    <a:pt x="3012198" y="537737"/>
                  </a:lnTo>
                  <a:lnTo>
                    <a:pt x="2980919" y="505982"/>
                  </a:lnTo>
                  <a:lnTo>
                    <a:pt x="2948894" y="475036"/>
                  </a:lnTo>
                  <a:lnTo>
                    <a:pt x="2916140" y="444912"/>
                  </a:lnTo>
                  <a:lnTo>
                    <a:pt x="2882671" y="415627"/>
                  </a:lnTo>
                  <a:lnTo>
                    <a:pt x="2848502" y="387197"/>
                  </a:lnTo>
                  <a:lnTo>
                    <a:pt x="2813649" y="359637"/>
                  </a:lnTo>
                  <a:lnTo>
                    <a:pt x="2778127" y="332964"/>
                  </a:lnTo>
                  <a:lnTo>
                    <a:pt x="2741951" y="307194"/>
                  </a:lnTo>
                  <a:lnTo>
                    <a:pt x="2705137" y="282341"/>
                  </a:lnTo>
                  <a:lnTo>
                    <a:pt x="2667699" y="258423"/>
                  </a:lnTo>
                  <a:lnTo>
                    <a:pt x="2629653" y="235454"/>
                  </a:lnTo>
                  <a:lnTo>
                    <a:pt x="2591015" y="213452"/>
                  </a:lnTo>
                  <a:lnTo>
                    <a:pt x="2551798" y="192431"/>
                  </a:lnTo>
                  <a:lnTo>
                    <a:pt x="2512020" y="172408"/>
                  </a:lnTo>
                  <a:lnTo>
                    <a:pt x="2471694" y="153397"/>
                  </a:lnTo>
                  <a:lnTo>
                    <a:pt x="2430836" y="135417"/>
                  </a:lnTo>
                  <a:lnTo>
                    <a:pt x="2389462" y="118481"/>
                  </a:lnTo>
                  <a:lnTo>
                    <a:pt x="2347586" y="102606"/>
                  </a:lnTo>
                  <a:lnTo>
                    <a:pt x="2305224" y="87808"/>
                  </a:lnTo>
                  <a:lnTo>
                    <a:pt x="2262391" y="74103"/>
                  </a:lnTo>
                  <a:lnTo>
                    <a:pt x="2219103" y="61507"/>
                  </a:lnTo>
                  <a:lnTo>
                    <a:pt x="2175374" y="50034"/>
                  </a:lnTo>
                  <a:lnTo>
                    <a:pt x="2131220" y="39702"/>
                  </a:lnTo>
                  <a:lnTo>
                    <a:pt x="2086656" y="30527"/>
                  </a:lnTo>
                  <a:lnTo>
                    <a:pt x="2041698" y="22523"/>
                  </a:lnTo>
                  <a:lnTo>
                    <a:pt x="1996360" y="15707"/>
                  </a:lnTo>
                  <a:lnTo>
                    <a:pt x="1950657" y="10094"/>
                  </a:lnTo>
                  <a:lnTo>
                    <a:pt x="1904606" y="5702"/>
                  </a:lnTo>
                  <a:lnTo>
                    <a:pt x="1858221" y="2544"/>
                  </a:lnTo>
                  <a:lnTo>
                    <a:pt x="1811518" y="638"/>
                  </a:lnTo>
                  <a:lnTo>
                    <a:pt x="1764512" y="0"/>
                  </a:lnTo>
                  <a:close/>
                </a:path>
              </a:pathLst>
            </a:custGeom>
            <a:solidFill>
              <a:srgbClr val="A3C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88" y="1004887"/>
              <a:ext cx="3529329" cy="3672204"/>
            </a:xfrm>
            <a:custGeom>
              <a:avLst/>
              <a:gdLst/>
              <a:ahLst/>
              <a:cxnLst/>
              <a:rect l="l" t="t" r="r" b="b"/>
              <a:pathLst>
                <a:path w="3529329" h="3672204">
                  <a:moveTo>
                    <a:pt x="0" y="1835938"/>
                  </a:moveTo>
                  <a:lnTo>
                    <a:pt x="614" y="1787028"/>
                  </a:lnTo>
                  <a:lnTo>
                    <a:pt x="2445" y="1738433"/>
                  </a:lnTo>
                  <a:lnTo>
                    <a:pt x="5480" y="1690170"/>
                  </a:lnTo>
                  <a:lnTo>
                    <a:pt x="9702" y="1642254"/>
                  </a:lnTo>
                  <a:lnTo>
                    <a:pt x="15095" y="1594701"/>
                  </a:lnTo>
                  <a:lnTo>
                    <a:pt x="21646" y="1547527"/>
                  </a:lnTo>
                  <a:lnTo>
                    <a:pt x="29339" y="1500748"/>
                  </a:lnTo>
                  <a:lnTo>
                    <a:pt x="38157" y="1454380"/>
                  </a:lnTo>
                  <a:lnTo>
                    <a:pt x="48087" y="1408438"/>
                  </a:lnTo>
                  <a:lnTo>
                    <a:pt x="59113" y="1362939"/>
                  </a:lnTo>
                  <a:lnTo>
                    <a:pt x="71220" y="1317898"/>
                  </a:lnTo>
                  <a:lnTo>
                    <a:pt x="84391" y="1273330"/>
                  </a:lnTo>
                  <a:lnTo>
                    <a:pt x="98614" y="1229253"/>
                  </a:lnTo>
                  <a:lnTo>
                    <a:pt x="113870" y="1185682"/>
                  </a:lnTo>
                  <a:lnTo>
                    <a:pt x="130147" y="1142633"/>
                  </a:lnTo>
                  <a:lnTo>
                    <a:pt x="147428" y="1100121"/>
                  </a:lnTo>
                  <a:lnTo>
                    <a:pt x="165698" y="1058162"/>
                  </a:lnTo>
                  <a:lnTo>
                    <a:pt x="184943" y="1016773"/>
                  </a:lnTo>
                  <a:lnTo>
                    <a:pt x="205146" y="975969"/>
                  </a:lnTo>
                  <a:lnTo>
                    <a:pt x="226292" y="935766"/>
                  </a:lnTo>
                  <a:lnTo>
                    <a:pt x="248367" y="896179"/>
                  </a:lnTo>
                  <a:lnTo>
                    <a:pt x="271354" y="857226"/>
                  </a:lnTo>
                  <a:lnTo>
                    <a:pt x="295240" y="818921"/>
                  </a:lnTo>
                  <a:lnTo>
                    <a:pt x="320007" y="781281"/>
                  </a:lnTo>
                  <a:lnTo>
                    <a:pt x="345642" y="744320"/>
                  </a:lnTo>
                  <a:lnTo>
                    <a:pt x="372129" y="708056"/>
                  </a:lnTo>
                  <a:lnTo>
                    <a:pt x="399453" y="672504"/>
                  </a:lnTo>
                  <a:lnTo>
                    <a:pt x="427599" y="637680"/>
                  </a:lnTo>
                  <a:lnTo>
                    <a:pt x="456550" y="603600"/>
                  </a:lnTo>
                  <a:lnTo>
                    <a:pt x="486293" y="570279"/>
                  </a:lnTo>
                  <a:lnTo>
                    <a:pt x="516811" y="537734"/>
                  </a:lnTo>
                  <a:lnTo>
                    <a:pt x="548090" y="505980"/>
                  </a:lnTo>
                  <a:lnTo>
                    <a:pt x="580115" y="475033"/>
                  </a:lnTo>
                  <a:lnTo>
                    <a:pt x="612869" y="444910"/>
                  </a:lnTo>
                  <a:lnTo>
                    <a:pt x="646338" y="415625"/>
                  </a:lnTo>
                  <a:lnTo>
                    <a:pt x="680507" y="387195"/>
                  </a:lnTo>
                  <a:lnTo>
                    <a:pt x="715360" y="359636"/>
                  </a:lnTo>
                  <a:lnTo>
                    <a:pt x="750882" y="332963"/>
                  </a:lnTo>
                  <a:lnTo>
                    <a:pt x="787058" y="307192"/>
                  </a:lnTo>
                  <a:lnTo>
                    <a:pt x="823873" y="282340"/>
                  </a:lnTo>
                  <a:lnTo>
                    <a:pt x="861311" y="258422"/>
                  </a:lnTo>
                  <a:lnTo>
                    <a:pt x="899357" y="235453"/>
                  </a:lnTo>
                  <a:lnTo>
                    <a:pt x="937996" y="213451"/>
                  </a:lnTo>
                  <a:lnTo>
                    <a:pt x="977212" y="192430"/>
                  </a:lnTo>
                  <a:lnTo>
                    <a:pt x="1016991" y="172407"/>
                  </a:lnTo>
                  <a:lnTo>
                    <a:pt x="1057317" y="153397"/>
                  </a:lnTo>
                  <a:lnTo>
                    <a:pt x="1098175" y="135416"/>
                  </a:lnTo>
                  <a:lnTo>
                    <a:pt x="1139550" y="118481"/>
                  </a:lnTo>
                  <a:lnTo>
                    <a:pt x="1181426" y="102606"/>
                  </a:lnTo>
                  <a:lnTo>
                    <a:pt x="1223788" y="87808"/>
                  </a:lnTo>
                  <a:lnTo>
                    <a:pt x="1266622" y="74103"/>
                  </a:lnTo>
                  <a:lnTo>
                    <a:pt x="1309911" y="61506"/>
                  </a:lnTo>
                  <a:lnTo>
                    <a:pt x="1353640" y="50034"/>
                  </a:lnTo>
                  <a:lnTo>
                    <a:pt x="1397794" y="39702"/>
                  </a:lnTo>
                  <a:lnTo>
                    <a:pt x="1442359" y="30526"/>
                  </a:lnTo>
                  <a:lnTo>
                    <a:pt x="1487318" y="22523"/>
                  </a:lnTo>
                  <a:lnTo>
                    <a:pt x="1532657" y="15707"/>
                  </a:lnTo>
                  <a:lnTo>
                    <a:pt x="1578359" y="10094"/>
                  </a:lnTo>
                  <a:lnTo>
                    <a:pt x="1624411" y="5702"/>
                  </a:lnTo>
                  <a:lnTo>
                    <a:pt x="1670797" y="2544"/>
                  </a:lnTo>
                  <a:lnTo>
                    <a:pt x="1717501" y="638"/>
                  </a:lnTo>
                  <a:lnTo>
                    <a:pt x="1764508" y="0"/>
                  </a:lnTo>
                  <a:lnTo>
                    <a:pt x="1811515" y="638"/>
                  </a:lnTo>
                  <a:lnTo>
                    <a:pt x="1858219" y="2544"/>
                  </a:lnTo>
                  <a:lnTo>
                    <a:pt x="1904605" y="5702"/>
                  </a:lnTo>
                  <a:lnTo>
                    <a:pt x="1950656" y="10094"/>
                  </a:lnTo>
                  <a:lnTo>
                    <a:pt x="1996359" y="15707"/>
                  </a:lnTo>
                  <a:lnTo>
                    <a:pt x="2041697" y="22523"/>
                  </a:lnTo>
                  <a:lnTo>
                    <a:pt x="2086656" y="30526"/>
                  </a:lnTo>
                  <a:lnTo>
                    <a:pt x="2131221" y="39702"/>
                  </a:lnTo>
                  <a:lnTo>
                    <a:pt x="2175375" y="50034"/>
                  </a:lnTo>
                  <a:lnTo>
                    <a:pt x="2219104" y="61506"/>
                  </a:lnTo>
                  <a:lnTo>
                    <a:pt x="2262393" y="74103"/>
                  </a:lnTo>
                  <a:lnTo>
                    <a:pt x="2305225" y="87808"/>
                  </a:lnTo>
                  <a:lnTo>
                    <a:pt x="2347588" y="102606"/>
                  </a:lnTo>
                  <a:lnTo>
                    <a:pt x="2389463" y="118481"/>
                  </a:lnTo>
                  <a:lnTo>
                    <a:pt x="2430838" y="135416"/>
                  </a:lnTo>
                  <a:lnTo>
                    <a:pt x="2471696" y="153397"/>
                  </a:lnTo>
                  <a:lnTo>
                    <a:pt x="2512022" y="172407"/>
                  </a:lnTo>
                  <a:lnTo>
                    <a:pt x="2551800" y="192430"/>
                  </a:lnTo>
                  <a:lnTo>
                    <a:pt x="2591017" y="213451"/>
                  </a:lnTo>
                  <a:lnTo>
                    <a:pt x="2629655" y="235453"/>
                  </a:lnTo>
                  <a:lnTo>
                    <a:pt x="2667701" y="258422"/>
                  </a:lnTo>
                  <a:lnTo>
                    <a:pt x="2705139" y="282340"/>
                  </a:lnTo>
                  <a:lnTo>
                    <a:pt x="2741953" y="307192"/>
                  </a:lnTo>
                  <a:lnTo>
                    <a:pt x="2778129" y="332963"/>
                  </a:lnTo>
                  <a:lnTo>
                    <a:pt x="2813651" y="359636"/>
                  </a:lnTo>
                  <a:lnTo>
                    <a:pt x="2848504" y="387195"/>
                  </a:lnTo>
                  <a:lnTo>
                    <a:pt x="2882673" y="415625"/>
                  </a:lnTo>
                  <a:lnTo>
                    <a:pt x="2916142" y="444910"/>
                  </a:lnTo>
                  <a:lnTo>
                    <a:pt x="2948896" y="475033"/>
                  </a:lnTo>
                  <a:lnTo>
                    <a:pt x="2980920" y="505980"/>
                  </a:lnTo>
                  <a:lnTo>
                    <a:pt x="3012199" y="537734"/>
                  </a:lnTo>
                  <a:lnTo>
                    <a:pt x="3042717" y="570279"/>
                  </a:lnTo>
                  <a:lnTo>
                    <a:pt x="3072459" y="603600"/>
                  </a:lnTo>
                  <a:lnTo>
                    <a:pt x="3101411" y="637680"/>
                  </a:lnTo>
                  <a:lnTo>
                    <a:pt x="3129556" y="672504"/>
                  </a:lnTo>
                  <a:lnTo>
                    <a:pt x="3156880" y="708056"/>
                  </a:lnTo>
                  <a:lnTo>
                    <a:pt x="3183366" y="744320"/>
                  </a:lnTo>
                  <a:lnTo>
                    <a:pt x="3209001" y="781281"/>
                  </a:lnTo>
                  <a:lnTo>
                    <a:pt x="3233769" y="818921"/>
                  </a:lnTo>
                  <a:lnTo>
                    <a:pt x="3257654" y="857226"/>
                  </a:lnTo>
                  <a:lnTo>
                    <a:pt x="3280642" y="896179"/>
                  </a:lnTo>
                  <a:lnTo>
                    <a:pt x="3302716" y="935766"/>
                  </a:lnTo>
                  <a:lnTo>
                    <a:pt x="3323862" y="975969"/>
                  </a:lnTo>
                  <a:lnTo>
                    <a:pt x="3344065" y="1016773"/>
                  </a:lnTo>
                  <a:lnTo>
                    <a:pt x="3363309" y="1058162"/>
                  </a:lnTo>
                  <a:lnTo>
                    <a:pt x="3381579" y="1100121"/>
                  </a:lnTo>
                  <a:lnTo>
                    <a:pt x="3398860" y="1142633"/>
                  </a:lnTo>
                  <a:lnTo>
                    <a:pt x="3415137" y="1185682"/>
                  </a:lnTo>
                  <a:lnTo>
                    <a:pt x="3430394" y="1229253"/>
                  </a:lnTo>
                  <a:lnTo>
                    <a:pt x="3444616" y="1273330"/>
                  </a:lnTo>
                  <a:lnTo>
                    <a:pt x="3457787" y="1317898"/>
                  </a:lnTo>
                  <a:lnTo>
                    <a:pt x="3469894" y="1362939"/>
                  </a:lnTo>
                  <a:lnTo>
                    <a:pt x="3480919" y="1408438"/>
                  </a:lnTo>
                  <a:lnTo>
                    <a:pt x="3490849" y="1454380"/>
                  </a:lnTo>
                  <a:lnTo>
                    <a:pt x="3499668" y="1500748"/>
                  </a:lnTo>
                  <a:lnTo>
                    <a:pt x="3507360" y="1547527"/>
                  </a:lnTo>
                  <a:lnTo>
                    <a:pt x="3513911" y="1594701"/>
                  </a:lnTo>
                  <a:lnTo>
                    <a:pt x="3519305" y="1642254"/>
                  </a:lnTo>
                  <a:lnTo>
                    <a:pt x="3523527" y="1690170"/>
                  </a:lnTo>
                  <a:lnTo>
                    <a:pt x="3526561" y="1738433"/>
                  </a:lnTo>
                  <a:lnTo>
                    <a:pt x="3528393" y="1787028"/>
                  </a:lnTo>
                  <a:lnTo>
                    <a:pt x="3529007" y="1835938"/>
                  </a:lnTo>
                  <a:lnTo>
                    <a:pt x="3528393" y="1884848"/>
                  </a:lnTo>
                  <a:lnTo>
                    <a:pt x="3526561" y="1933443"/>
                  </a:lnTo>
                  <a:lnTo>
                    <a:pt x="3523527" y="1981707"/>
                  </a:lnTo>
                  <a:lnTo>
                    <a:pt x="3519305" y="2029623"/>
                  </a:lnTo>
                  <a:lnTo>
                    <a:pt x="3513911" y="2077177"/>
                  </a:lnTo>
                  <a:lnTo>
                    <a:pt x="3507360" y="2124351"/>
                  </a:lnTo>
                  <a:lnTo>
                    <a:pt x="3499668" y="2171130"/>
                  </a:lnTo>
                  <a:lnTo>
                    <a:pt x="3490849" y="2217499"/>
                  </a:lnTo>
                  <a:lnTo>
                    <a:pt x="3480919" y="2263441"/>
                  </a:lnTo>
                  <a:lnTo>
                    <a:pt x="3469894" y="2308941"/>
                  </a:lnTo>
                  <a:lnTo>
                    <a:pt x="3457787" y="2353983"/>
                  </a:lnTo>
                  <a:lnTo>
                    <a:pt x="3444616" y="2398550"/>
                  </a:lnTo>
                  <a:lnTo>
                    <a:pt x="3430394" y="2442628"/>
                  </a:lnTo>
                  <a:lnTo>
                    <a:pt x="3415137" y="2486199"/>
                  </a:lnTo>
                  <a:lnTo>
                    <a:pt x="3398860" y="2529249"/>
                  </a:lnTo>
                  <a:lnTo>
                    <a:pt x="3381579" y="2571761"/>
                  </a:lnTo>
                  <a:lnTo>
                    <a:pt x="3363309" y="2613720"/>
                  </a:lnTo>
                  <a:lnTo>
                    <a:pt x="3344065" y="2655109"/>
                  </a:lnTo>
                  <a:lnTo>
                    <a:pt x="3323862" y="2695914"/>
                  </a:lnTo>
                  <a:lnTo>
                    <a:pt x="3302716" y="2736117"/>
                  </a:lnTo>
                  <a:lnTo>
                    <a:pt x="3280642" y="2775704"/>
                  </a:lnTo>
                  <a:lnTo>
                    <a:pt x="3257654" y="2814657"/>
                  </a:lnTo>
                  <a:lnTo>
                    <a:pt x="3233769" y="2852962"/>
                  </a:lnTo>
                  <a:lnTo>
                    <a:pt x="3209001" y="2890603"/>
                  </a:lnTo>
                  <a:lnTo>
                    <a:pt x="3183366" y="2927563"/>
                  </a:lnTo>
                  <a:lnTo>
                    <a:pt x="3156880" y="2963828"/>
                  </a:lnTo>
                  <a:lnTo>
                    <a:pt x="3129556" y="2999380"/>
                  </a:lnTo>
                  <a:lnTo>
                    <a:pt x="3101411" y="3034204"/>
                  </a:lnTo>
                  <a:lnTo>
                    <a:pt x="3072459" y="3068284"/>
                  </a:lnTo>
                  <a:lnTo>
                    <a:pt x="3042717" y="3101605"/>
                  </a:lnTo>
                  <a:lnTo>
                    <a:pt x="3012199" y="3134151"/>
                  </a:lnTo>
                  <a:lnTo>
                    <a:pt x="2980920" y="3165905"/>
                  </a:lnTo>
                  <a:lnTo>
                    <a:pt x="2948896" y="3196852"/>
                  </a:lnTo>
                  <a:lnTo>
                    <a:pt x="2916142" y="3226975"/>
                  </a:lnTo>
                  <a:lnTo>
                    <a:pt x="2882673" y="3256260"/>
                  </a:lnTo>
                  <a:lnTo>
                    <a:pt x="2848504" y="3284690"/>
                  </a:lnTo>
                  <a:lnTo>
                    <a:pt x="2813651" y="3312250"/>
                  </a:lnTo>
                  <a:lnTo>
                    <a:pt x="2778129" y="3338923"/>
                  </a:lnTo>
                  <a:lnTo>
                    <a:pt x="2741953" y="3364693"/>
                  </a:lnTo>
                  <a:lnTo>
                    <a:pt x="2705139" y="3389546"/>
                  </a:lnTo>
                  <a:lnTo>
                    <a:pt x="2667701" y="3413464"/>
                  </a:lnTo>
                  <a:lnTo>
                    <a:pt x="2629655" y="3436432"/>
                  </a:lnTo>
                  <a:lnTo>
                    <a:pt x="2591017" y="3458435"/>
                  </a:lnTo>
                  <a:lnTo>
                    <a:pt x="2551800" y="3479456"/>
                  </a:lnTo>
                  <a:lnTo>
                    <a:pt x="2512022" y="3499479"/>
                  </a:lnTo>
                  <a:lnTo>
                    <a:pt x="2471696" y="3518489"/>
                  </a:lnTo>
                  <a:lnTo>
                    <a:pt x="2430838" y="3536470"/>
                  </a:lnTo>
                  <a:lnTo>
                    <a:pt x="2389463" y="3553405"/>
                  </a:lnTo>
                  <a:lnTo>
                    <a:pt x="2347588" y="3569280"/>
                  </a:lnTo>
                  <a:lnTo>
                    <a:pt x="2305225" y="3584078"/>
                  </a:lnTo>
                  <a:lnTo>
                    <a:pt x="2262393" y="3597783"/>
                  </a:lnTo>
                  <a:lnTo>
                    <a:pt x="2219104" y="3610380"/>
                  </a:lnTo>
                  <a:lnTo>
                    <a:pt x="2175375" y="3621852"/>
                  </a:lnTo>
                  <a:lnTo>
                    <a:pt x="2131221" y="3632184"/>
                  </a:lnTo>
                  <a:lnTo>
                    <a:pt x="2086656" y="3641360"/>
                  </a:lnTo>
                  <a:lnTo>
                    <a:pt x="2041697" y="3649363"/>
                  </a:lnTo>
                  <a:lnTo>
                    <a:pt x="1996359" y="3656179"/>
                  </a:lnTo>
                  <a:lnTo>
                    <a:pt x="1950656" y="3661792"/>
                  </a:lnTo>
                  <a:lnTo>
                    <a:pt x="1904605" y="3666184"/>
                  </a:lnTo>
                  <a:lnTo>
                    <a:pt x="1858219" y="3669342"/>
                  </a:lnTo>
                  <a:lnTo>
                    <a:pt x="1811515" y="3671248"/>
                  </a:lnTo>
                  <a:lnTo>
                    <a:pt x="1764508" y="3671887"/>
                  </a:lnTo>
                  <a:lnTo>
                    <a:pt x="1717501" y="3671248"/>
                  </a:lnTo>
                  <a:lnTo>
                    <a:pt x="1670797" y="3669342"/>
                  </a:lnTo>
                  <a:lnTo>
                    <a:pt x="1624411" y="3666184"/>
                  </a:lnTo>
                  <a:lnTo>
                    <a:pt x="1578359" y="3661792"/>
                  </a:lnTo>
                  <a:lnTo>
                    <a:pt x="1532657" y="3656179"/>
                  </a:lnTo>
                  <a:lnTo>
                    <a:pt x="1487318" y="3649363"/>
                  </a:lnTo>
                  <a:lnTo>
                    <a:pt x="1442359" y="3641360"/>
                  </a:lnTo>
                  <a:lnTo>
                    <a:pt x="1397794" y="3632184"/>
                  </a:lnTo>
                  <a:lnTo>
                    <a:pt x="1353640" y="3621852"/>
                  </a:lnTo>
                  <a:lnTo>
                    <a:pt x="1309911" y="3610380"/>
                  </a:lnTo>
                  <a:lnTo>
                    <a:pt x="1266622" y="3597783"/>
                  </a:lnTo>
                  <a:lnTo>
                    <a:pt x="1223788" y="3584078"/>
                  </a:lnTo>
                  <a:lnTo>
                    <a:pt x="1181426" y="3569280"/>
                  </a:lnTo>
                  <a:lnTo>
                    <a:pt x="1139550" y="3553405"/>
                  </a:lnTo>
                  <a:lnTo>
                    <a:pt x="1098175" y="3536470"/>
                  </a:lnTo>
                  <a:lnTo>
                    <a:pt x="1057317" y="3518489"/>
                  </a:lnTo>
                  <a:lnTo>
                    <a:pt x="1016991" y="3499479"/>
                  </a:lnTo>
                  <a:lnTo>
                    <a:pt x="977212" y="3479456"/>
                  </a:lnTo>
                  <a:lnTo>
                    <a:pt x="937996" y="3458435"/>
                  </a:lnTo>
                  <a:lnTo>
                    <a:pt x="899357" y="3436432"/>
                  </a:lnTo>
                  <a:lnTo>
                    <a:pt x="861311" y="3413464"/>
                  </a:lnTo>
                  <a:lnTo>
                    <a:pt x="823873" y="3389546"/>
                  </a:lnTo>
                  <a:lnTo>
                    <a:pt x="787058" y="3364693"/>
                  </a:lnTo>
                  <a:lnTo>
                    <a:pt x="750882" y="3338923"/>
                  </a:lnTo>
                  <a:lnTo>
                    <a:pt x="715360" y="3312250"/>
                  </a:lnTo>
                  <a:lnTo>
                    <a:pt x="680507" y="3284690"/>
                  </a:lnTo>
                  <a:lnTo>
                    <a:pt x="646338" y="3256260"/>
                  </a:lnTo>
                  <a:lnTo>
                    <a:pt x="612869" y="3226975"/>
                  </a:lnTo>
                  <a:lnTo>
                    <a:pt x="580115" y="3196852"/>
                  </a:lnTo>
                  <a:lnTo>
                    <a:pt x="548090" y="3165905"/>
                  </a:lnTo>
                  <a:lnTo>
                    <a:pt x="516811" y="3134151"/>
                  </a:lnTo>
                  <a:lnTo>
                    <a:pt x="486293" y="3101605"/>
                  </a:lnTo>
                  <a:lnTo>
                    <a:pt x="456550" y="3068284"/>
                  </a:lnTo>
                  <a:lnTo>
                    <a:pt x="427599" y="3034204"/>
                  </a:lnTo>
                  <a:lnTo>
                    <a:pt x="399453" y="2999380"/>
                  </a:lnTo>
                  <a:lnTo>
                    <a:pt x="372129" y="2963828"/>
                  </a:lnTo>
                  <a:lnTo>
                    <a:pt x="345642" y="2927563"/>
                  </a:lnTo>
                  <a:lnTo>
                    <a:pt x="320007" y="2890603"/>
                  </a:lnTo>
                  <a:lnTo>
                    <a:pt x="295240" y="2852962"/>
                  </a:lnTo>
                  <a:lnTo>
                    <a:pt x="271354" y="2814657"/>
                  </a:lnTo>
                  <a:lnTo>
                    <a:pt x="248367" y="2775704"/>
                  </a:lnTo>
                  <a:lnTo>
                    <a:pt x="226292" y="2736117"/>
                  </a:lnTo>
                  <a:lnTo>
                    <a:pt x="205146" y="2695914"/>
                  </a:lnTo>
                  <a:lnTo>
                    <a:pt x="184943" y="2655109"/>
                  </a:lnTo>
                  <a:lnTo>
                    <a:pt x="165698" y="2613720"/>
                  </a:lnTo>
                  <a:lnTo>
                    <a:pt x="147428" y="2571761"/>
                  </a:lnTo>
                  <a:lnTo>
                    <a:pt x="130147" y="2529249"/>
                  </a:lnTo>
                  <a:lnTo>
                    <a:pt x="113870" y="2486199"/>
                  </a:lnTo>
                  <a:lnTo>
                    <a:pt x="98614" y="2442628"/>
                  </a:lnTo>
                  <a:lnTo>
                    <a:pt x="84391" y="2398550"/>
                  </a:lnTo>
                  <a:lnTo>
                    <a:pt x="71220" y="2353983"/>
                  </a:lnTo>
                  <a:lnTo>
                    <a:pt x="59113" y="2308941"/>
                  </a:lnTo>
                  <a:lnTo>
                    <a:pt x="48087" y="2263441"/>
                  </a:lnTo>
                  <a:lnTo>
                    <a:pt x="38157" y="2217499"/>
                  </a:lnTo>
                  <a:lnTo>
                    <a:pt x="29339" y="2171130"/>
                  </a:lnTo>
                  <a:lnTo>
                    <a:pt x="21646" y="2124351"/>
                  </a:lnTo>
                  <a:lnTo>
                    <a:pt x="15095" y="2077177"/>
                  </a:lnTo>
                  <a:lnTo>
                    <a:pt x="9702" y="2029623"/>
                  </a:lnTo>
                  <a:lnTo>
                    <a:pt x="5480" y="1981707"/>
                  </a:lnTo>
                  <a:lnTo>
                    <a:pt x="2445" y="1933443"/>
                  </a:lnTo>
                  <a:lnTo>
                    <a:pt x="614" y="1884848"/>
                  </a:lnTo>
                  <a:lnTo>
                    <a:pt x="0" y="183593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237" y="1804987"/>
              <a:ext cx="2819400" cy="2143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11501" y="455295"/>
            <a:ext cx="6065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99"/>
                </a:solidFill>
              </a:rPr>
              <a:t>HỌC VIỆN CÔNG NGHỆ </a:t>
            </a:r>
            <a:r>
              <a:rPr sz="2000" dirty="0">
                <a:solidFill>
                  <a:srgbClr val="003399"/>
                </a:solidFill>
              </a:rPr>
              <a:t>BƯU </a:t>
            </a:r>
            <a:r>
              <a:rPr sz="2000" spc="-5" dirty="0">
                <a:solidFill>
                  <a:srgbClr val="003399"/>
                </a:solidFill>
              </a:rPr>
              <a:t>CHÍNH VIỄN</a:t>
            </a:r>
            <a:r>
              <a:rPr sz="2000" spc="5" dirty="0">
                <a:solidFill>
                  <a:srgbClr val="003399"/>
                </a:solidFill>
              </a:rPr>
              <a:t> </a:t>
            </a:r>
            <a:r>
              <a:rPr sz="2000" dirty="0">
                <a:solidFill>
                  <a:srgbClr val="003399"/>
                </a:solidFill>
              </a:rPr>
              <a:t>THÔNG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247812" y="1820545"/>
            <a:ext cx="3930015" cy="212429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038860" algn="ctr">
              <a:lnSpc>
                <a:spcPct val="100000"/>
              </a:lnSpc>
              <a:spcBef>
                <a:spcPts val="1025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BÀI GIẢNG</a:t>
            </a:r>
            <a:r>
              <a:rPr sz="20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MÔN</a:t>
            </a:r>
            <a:endParaRPr sz="20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480"/>
              </a:spcBef>
            </a:pPr>
            <a:r>
              <a:rPr lang="en-VN" sz="3200" b="1" dirty="0">
                <a:solidFill>
                  <a:srgbClr val="003399"/>
                </a:solidFill>
                <a:latin typeface="Arial"/>
                <a:cs typeface="Arial"/>
              </a:rPr>
              <a:t>Kiến trúc máy </a:t>
            </a:r>
            <a:r>
              <a:rPr lang="en-VN" sz="3200" b="1">
                <a:solidFill>
                  <a:srgbClr val="003399"/>
                </a:solidFill>
                <a:latin typeface="Arial"/>
                <a:cs typeface="Arial"/>
              </a:rPr>
              <a:t>tính </a:t>
            </a:r>
          </a:p>
          <a:p>
            <a:pPr marL="12700" algn="ctr">
              <a:lnSpc>
                <a:spcPct val="100000"/>
              </a:lnSpc>
              <a:spcBef>
                <a:spcPts val="1480"/>
              </a:spcBef>
            </a:pPr>
            <a:r>
              <a:rPr sz="2000" b="1" spc="-5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lang="vi-VN" sz="2000" b="1" spc="-5" dirty="0">
                <a:solidFill>
                  <a:srgbClr val="003399"/>
                </a:solidFill>
                <a:latin typeface="Arial"/>
                <a:cs typeface="Arial"/>
              </a:rPr>
              <a:t>4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 – BỘ VI XỬ</a:t>
            </a:r>
            <a:r>
              <a:rPr sz="2000" b="1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LÝ</a:t>
            </a:r>
            <a:endParaRPr lang="vi-VN" sz="20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48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INTEL</a:t>
            </a:r>
            <a:r>
              <a:rPr sz="20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4693920"/>
            <a:ext cx="2171065" cy="12954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Giảng</a:t>
            </a:r>
            <a:r>
              <a:rPr sz="20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viên: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8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Điện</a:t>
            </a:r>
            <a:r>
              <a:rPr sz="20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thoại/E-mail: 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20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môn: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8740" y="4693920"/>
            <a:ext cx="4047490" cy="1311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6400">
              <a:lnSpc>
                <a:spcPct val="137500"/>
              </a:lnSpc>
              <a:spcBef>
                <a:spcPts val="100"/>
              </a:spcBef>
            </a:pPr>
            <a:endParaRPr lang="vi-VN" sz="2000" dirty="0">
              <a:latin typeface="Arial"/>
              <a:cs typeface="Arial"/>
            </a:endParaRPr>
          </a:p>
          <a:p>
            <a:pPr marL="12700" marR="1676400">
              <a:lnSpc>
                <a:spcPct val="1375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Khoa học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Khoa</a:t>
            </a:r>
            <a:r>
              <a:rPr sz="20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CNTT1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375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bit của thanh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cờ: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526" y="2514600"/>
            <a:ext cx="8426873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192" y="795020"/>
            <a:ext cx="4814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VD3- </a:t>
            </a:r>
            <a:r>
              <a:rPr sz="2400" spc="-5" dirty="0"/>
              <a:t>Tìm </a:t>
            </a:r>
            <a:r>
              <a:rPr sz="2400" dirty="0"/>
              <a:t>số </a:t>
            </a:r>
            <a:r>
              <a:rPr sz="2400" spc="-5" dirty="0"/>
              <a:t>lớn nhất trong </a:t>
            </a:r>
            <a:r>
              <a:rPr sz="2400" dirty="0"/>
              <a:t>1</a:t>
            </a:r>
            <a:r>
              <a:rPr sz="2400" spc="-60" dirty="0"/>
              <a:t> </a:t>
            </a:r>
            <a:r>
              <a:rPr sz="2400" spc="-5" dirty="0"/>
              <a:t>dãy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295908"/>
            <a:ext cx="3326129" cy="436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400">
              <a:latin typeface="Arial"/>
              <a:cs typeface="Arial"/>
            </a:endParaRPr>
          </a:p>
          <a:p>
            <a:pPr marL="210185" marR="2346960">
              <a:lnSpc>
                <a:spcPts val="2000"/>
              </a:lnSpc>
              <a:spcBef>
                <a:spcPts val="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lodsb  cmp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jle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BYPASS</a:t>
            </a:r>
            <a:endParaRPr sz="1400">
              <a:latin typeface="Arial"/>
              <a:cs typeface="Arial"/>
            </a:endParaRPr>
          </a:p>
          <a:p>
            <a:pPr marL="210185" marR="508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bl, al; al&gt;bl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--&gt; bl 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new max  BYPASS: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max</a:t>
            </a:r>
            <a:endParaRPr sz="1400">
              <a:latin typeface="Arial"/>
              <a:cs typeface="Arial"/>
            </a:endParaRPr>
          </a:p>
          <a:p>
            <a:pPr marL="210185" marR="1290320" indent="-635">
              <a:lnSpc>
                <a:spcPts val="2100"/>
              </a:lnSpc>
              <a:spcBef>
                <a:spcPts val="4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add bl,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'0' ; digit to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char  mov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dl,bl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210185" marR="1803400" indent="19748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program  mov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12700" marR="2475230">
              <a:lnSpc>
                <a:spcPct val="119000"/>
              </a:lnSpc>
              <a:spcBef>
                <a:spcPts val="10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4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509" y="795020"/>
            <a:ext cx="6443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 </a:t>
            </a:r>
            <a:r>
              <a:rPr spc="-5" dirty="0"/>
              <a:t>Tạo và sử dụng c</a:t>
            </a:r>
            <a:r>
              <a:rPr spc="-5" dirty="0">
                <a:solidFill>
                  <a:srgbClr val="011279"/>
                </a:solidFill>
              </a:rPr>
              <a:t>hương trình</a:t>
            </a:r>
            <a:r>
              <a:rPr spc="-15" dirty="0">
                <a:solidFill>
                  <a:srgbClr val="011279"/>
                </a:solidFill>
              </a:rPr>
              <a:t> </a:t>
            </a:r>
            <a:r>
              <a:rPr dirty="0"/>
              <a:t>con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518525" cy="34721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7653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con (còn gọi là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thủ tục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(procedure) hoặc hàm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(function)):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gồm một nhóm các lệnh gộp</a:t>
            </a:r>
            <a:r>
              <a:rPr sz="22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lại;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tham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nghĩa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của việc sử dụng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con:</a:t>
            </a:r>
            <a:endParaRPr sz="24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5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Chia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năng giúp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sáng, dễ hiểu, dễ bảo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trì;</a:t>
            </a:r>
            <a:endParaRPr sz="2200">
              <a:latin typeface="Arial"/>
              <a:cs typeface="Arial"/>
            </a:endParaRPr>
          </a:p>
          <a:p>
            <a:pPr marL="749300" marR="225425" lvl="1" indent="-279400">
              <a:lnSpc>
                <a:spcPct val="1012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viết một lần và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nhiều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lần.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36" y="795020"/>
            <a:ext cx="7868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1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</a:t>
            </a:r>
            <a:r>
              <a:rPr spc="-5" dirty="0"/>
              <a:t>Khai </a:t>
            </a:r>
            <a:r>
              <a:rPr dirty="0"/>
              <a:t>báo </a:t>
            </a:r>
            <a:r>
              <a:rPr spc="-5" dirty="0"/>
              <a:t>và </a:t>
            </a:r>
            <a:r>
              <a:rPr dirty="0"/>
              <a:t>sử</a:t>
            </a:r>
            <a:r>
              <a:rPr spc="-15" dirty="0"/>
              <a:t> </a:t>
            </a:r>
            <a:r>
              <a:rPr dirty="0"/>
              <a:t>dụng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4535170" cy="37033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u="heavy" dirty="0">
                <a:solidFill>
                  <a:srgbClr val="003399"/>
                </a:solidFill>
                <a:uFill>
                  <a:solidFill>
                    <a:srgbClr val="0048AA"/>
                  </a:solidFill>
                </a:uFill>
                <a:latin typeface="Arial"/>
                <a:cs typeface="Arial"/>
              </a:rPr>
              <a:t>Khai</a:t>
            </a:r>
            <a:r>
              <a:rPr sz="2400" u="heavy" spc="-5" dirty="0">
                <a:solidFill>
                  <a:srgbClr val="003399"/>
                </a:solidFill>
                <a:uFill>
                  <a:solidFill>
                    <a:srgbClr val="0048AA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003399"/>
                </a:solidFill>
                <a:uFill>
                  <a:solidFill>
                    <a:srgbClr val="0048AA"/>
                  </a:solidFill>
                </a:uFill>
                <a:latin typeface="Arial"/>
                <a:cs typeface="Arial"/>
              </a:rPr>
              <a:t>báo</a:t>
            </a:r>
            <a:endParaRPr sz="2400">
              <a:latin typeface="Arial"/>
              <a:cs typeface="Arial"/>
            </a:endParaRPr>
          </a:p>
          <a:p>
            <a:pPr marL="70231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&lt;name&gt;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PROC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442595" algn="ctr">
              <a:lnSpc>
                <a:spcPct val="100000"/>
              </a:lnSpc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 here goes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  <a:p>
            <a:pPr marL="395605" algn="ctr">
              <a:lnSpc>
                <a:spcPct val="100000"/>
              </a:lnSpc>
              <a:spcBef>
                <a:spcPts val="6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 of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procedure</a:t>
            </a:r>
            <a:r>
              <a:rPr sz="22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749300">
              <a:lnSpc>
                <a:spcPts val="2620"/>
              </a:lnSpc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RET</a:t>
            </a:r>
            <a:endParaRPr sz="2200">
              <a:latin typeface="Arial"/>
              <a:cs typeface="Arial"/>
            </a:endParaRPr>
          </a:p>
          <a:p>
            <a:pPr marL="749300">
              <a:lnSpc>
                <a:spcPts val="2620"/>
              </a:lnSpc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&lt;name&gt;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dụng: gọi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4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110617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Call	&lt;proc_name&gt;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36" y="795020"/>
            <a:ext cx="7868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1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</a:t>
            </a:r>
            <a:r>
              <a:rPr spc="-5" dirty="0"/>
              <a:t>Khai </a:t>
            </a:r>
            <a:r>
              <a:rPr dirty="0"/>
              <a:t>báo </a:t>
            </a:r>
            <a:r>
              <a:rPr spc="-5" dirty="0"/>
              <a:t>và </a:t>
            </a:r>
            <a:r>
              <a:rPr dirty="0"/>
              <a:t>sử</a:t>
            </a:r>
            <a:r>
              <a:rPr spc="-15" dirty="0"/>
              <a:t> </a:t>
            </a:r>
            <a:r>
              <a:rPr dirty="0"/>
              <a:t>dụng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39" y="1433575"/>
            <a:ext cx="3058160" cy="32975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786765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	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86765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	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BL,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4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CALL	m2</a:t>
            </a:r>
            <a:endParaRPr sz="1800" dirty="0">
              <a:latin typeface="Arial"/>
              <a:cs typeface="Arial"/>
            </a:endParaRPr>
          </a:p>
          <a:p>
            <a:pPr marL="12700" marR="116903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other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instructions  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30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044825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8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define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input: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Output: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3689" y="4795838"/>
          <a:ext cx="3912870" cy="1245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994">
                <a:tc>
                  <a:txBody>
                    <a:bodyPr/>
                    <a:lstStyle/>
                    <a:p>
                      <a:pPr marR="4445" algn="r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405130" algn="r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736600" algn="l"/>
                        </a:tabLst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MUL	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; AX = AL *</a:t>
                      </a:r>
                      <a:r>
                        <a:rPr sz="1800" spc="-7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BL.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RET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return to</a:t>
                      </a:r>
                      <a:r>
                        <a:rPr sz="1800" spc="-6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caller.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94">
                <a:tc>
                  <a:txBody>
                    <a:bodyPr/>
                    <a:lstStyle/>
                    <a:p>
                      <a:pPr marR="4445" algn="r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ENDP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086" y="795020"/>
            <a:ext cx="6997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2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</a:t>
            </a:r>
            <a:r>
              <a:rPr spc="-5" dirty="0"/>
              <a:t>Truyền tham</a:t>
            </a:r>
            <a:r>
              <a:rPr dirty="0"/>
              <a:t> số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04620"/>
            <a:ext cx="8580120" cy="4518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0894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Phục vụ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trao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đổi dữ liệu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giữa 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gọi và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con;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phương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pháp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truyền tham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Truyền tham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qua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ghi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800"/>
              </a:lnSpc>
              <a:spcBef>
                <a:spcPts val="40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giá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vào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lưu tham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số cần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truyền trước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 gọi  hoặc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từ chương trình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con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Truyền tham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qua các biến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toàn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cục</a:t>
            </a:r>
            <a:endParaRPr sz="2400">
              <a:latin typeface="Arial"/>
              <a:cs typeface="Arial"/>
            </a:endParaRPr>
          </a:p>
          <a:p>
            <a:pPr marL="1155700" marR="40640" lvl="2" indent="-228600">
              <a:lnSpc>
                <a:spcPct val="98300"/>
              </a:lnSpc>
              <a:spcBef>
                <a:spcPts val="5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Biến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toàn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cục (định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 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 dữ liệu ở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 chính)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thể được truy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nhập ở cả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chính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 trình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Truyền tham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qua ngăn xếp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2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Sử dụng kết hợp các lệnh PUSH /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POP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để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truyền tham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số.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1086" y="795020"/>
            <a:ext cx="6997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2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</a:t>
            </a:r>
            <a:r>
              <a:rPr spc="-5" dirty="0"/>
              <a:t>Truyền tham</a:t>
            </a:r>
            <a:r>
              <a:rPr dirty="0"/>
              <a:t> số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504555" cy="4236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Bảo vệ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ghi:</a:t>
            </a:r>
            <a:endParaRPr sz="2400">
              <a:latin typeface="Arial"/>
              <a:cs typeface="Arial"/>
            </a:endParaRPr>
          </a:p>
          <a:p>
            <a:pPr marL="749300" marR="111125" lvl="1" indent="-279400">
              <a:lnSpc>
                <a:spcPct val="998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thiết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phải bảo vệ giá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sử dụng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 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gọi khi chúng cũng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chương 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con.</a:t>
            </a:r>
            <a:endParaRPr sz="2200">
              <a:latin typeface="Arial"/>
              <a:cs typeface="Arial"/>
            </a:endParaRPr>
          </a:p>
          <a:p>
            <a:pPr marL="749300" marR="132080" lvl="1" indent="-279400">
              <a:lnSpc>
                <a:spcPts val="2570"/>
              </a:lnSpc>
              <a:spcBef>
                <a:spcPts val="7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Giá trị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bị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chương trình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sai kết quả ở </a:t>
            </a:r>
            <a:r>
              <a:rPr sz="2200" spc="-5" dirty="0">
                <a:solidFill>
                  <a:srgbClr val="0048AA"/>
                </a:solidFill>
                <a:latin typeface="Arial"/>
                <a:cs typeface="Arial"/>
              </a:rPr>
              <a:t>chương trình</a:t>
            </a:r>
            <a:r>
              <a:rPr sz="2200" spc="4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gọi.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phương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pháp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ảo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vệ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ghi:</a:t>
            </a:r>
            <a:endParaRPr sz="24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4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PUSH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POP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cho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tổng quát,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số và  con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trỏ;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PUSHF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POPF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cờ;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qui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ước thống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nhất về sử dụng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2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434592"/>
            <a:ext cx="3639820" cy="4695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Find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max of a list and print out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6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.Model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source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list DB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1,4,0,9,7,2,4,6,2,5</a:t>
            </a:r>
            <a:endParaRPr sz="1600">
              <a:latin typeface="Arial"/>
              <a:cs typeface="Arial"/>
            </a:endParaRPr>
          </a:p>
          <a:p>
            <a:pPr marL="12700" marR="2726690">
              <a:lnSpc>
                <a:spcPct val="119800"/>
              </a:lnSpc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.code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6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600">
              <a:latin typeface="Arial"/>
              <a:cs typeface="Arial"/>
            </a:endParaRPr>
          </a:p>
          <a:p>
            <a:pPr marL="238125" marR="558165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initilize the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ds and es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registers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6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@Data</a:t>
            </a:r>
            <a:endParaRPr sz="1600">
              <a:latin typeface="Arial"/>
              <a:cs typeface="Arial"/>
            </a:endParaRPr>
          </a:p>
          <a:p>
            <a:pPr marL="238125" marR="2466975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6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ds,ax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cld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cx,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  <a:tabLst>
                <a:tab pos="1299845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list	; si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points to</a:t>
            </a:r>
            <a:r>
              <a:rPr sz="16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238125" marR="281940">
              <a:lnSpc>
                <a:spcPct val="119800"/>
              </a:lnSpc>
              <a:tabLst>
                <a:tab pos="14351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bl,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[si]	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max &lt;-- 1st</a:t>
            </a:r>
            <a:r>
              <a:rPr sz="16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element  inc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434592"/>
            <a:ext cx="3797935" cy="4403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600">
              <a:latin typeface="Arial"/>
              <a:cs typeface="Arial"/>
            </a:endParaRPr>
          </a:p>
          <a:p>
            <a:pPr marL="238125" marR="2681605">
              <a:lnSpc>
                <a:spcPts val="2300"/>
              </a:lnSpc>
              <a:spcBef>
                <a:spcPts val="125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lodsb  cmp al,</a:t>
            </a:r>
            <a:r>
              <a:rPr sz="16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jle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BYPASS</a:t>
            </a:r>
            <a:endParaRPr sz="1600">
              <a:latin typeface="Arial"/>
              <a:cs typeface="Arial"/>
            </a:endParaRPr>
          </a:p>
          <a:p>
            <a:pPr marL="238125" marR="508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bl, al; al&gt;bl --&gt; bl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 store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new</a:t>
            </a:r>
            <a:r>
              <a:rPr sz="16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max  BYPASS: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6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print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max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printSingleDigit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38125" marR="228600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6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program  mov ah, 4CH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434592"/>
            <a:ext cx="3482340" cy="4403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2775585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6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proc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print out a single digit</a:t>
            </a:r>
            <a:r>
              <a:rPr sz="16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  <a:p>
            <a:pPr marL="12700" marR="253365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input: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bl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 contain the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digit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print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printSingleDigit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600">
              <a:latin typeface="Arial"/>
              <a:cs typeface="Arial"/>
            </a:endParaRPr>
          </a:p>
          <a:p>
            <a:pPr marL="238125" marR="252349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push</a:t>
            </a:r>
            <a:r>
              <a:rPr sz="16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dx  push</a:t>
            </a:r>
            <a:r>
              <a:rPr sz="16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600">
              <a:latin typeface="Arial"/>
              <a:cs typeface="Arial"/>
            </a:endParaRPr>
          </a:p>
          <a:p>
            <a:pPr marL="238125" marR="115824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add bl, '0' ; digit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16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char  mov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dl,bl</a:t>
            </a:r>
            <a:endParaRPr sz="1600">
              <a:latin typeface="Arial"/>
              <a:cs typeface="Arial"/>
            </a:endParaRPr>
          </a:p>
          <a:p>
            <a:pPr marL="238125" marR="234315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16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2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int 21H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pop ax  pop dx  ret</a:t>
            </a:r>
            <a:endParaRPr sz="1600">
              <a:latin typeface="Arial"/>
              <a:cs typeface="Arial"/>
            </a:endParaRPr>
          </a:p>
          <a:p>
            <a:pPr marL="12700" marR="1586230">
              <a:lnSpc>
                <a:spcPct val="119800"/>
              </a:lnSpc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printSingleDigit</a:t>
            </a:r>
            <a:r>
              <a:rPr sz="16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6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449324"/>
            <a:ext cx="2838450" cy="46202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convert lower case chars to upper</a:t>
            </a:r>
            <a:r>
              <a:rPr sz="12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.Model</a:t>
            </a:r>
            <a:r>
              <a:rPr sz="1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2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source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200">
              <a:latin typeface="Arial"/>
              <a:cs typeface="Arial"/>
            </a:endParaRPr>
          </a:p>
          <a:p>
            <a:pPr marL="224154" marR="219710" indent="-212090">
              <a:lnSpc>
                <a:spcPct val="118100"/>
              </a:lnSpc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str1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DB 'a','5',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'B',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'?', 'd', 'g',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'P','N','k','*' 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DB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10,13,'$'</a:t>
            </a:r>
            <a:endParaRPr sz="1200">
              <a:latin typeface="Arial"/>
              <a:cs typeface="Arial"/>
            </a:endParaRPr>
          </a:p>
          <a:p>
            <a:pPr marL="12700" marR="1530985">
              <a:lnSpc>
                <a:spcPct val="1181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destination string  str2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DB 10 DUP('</a:t>
            </a:r>
            <a:r>
              <a:rPr sz="1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')</a:t>
            </a:r>
            <a:endParaRPr sz="120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259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DB</a:t>
            </a:r>
            <a:r>
              <a:rPr sz="1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'$'</a:t>
            </a:r>
            <a:endParaRPr sz="1200">
              <a:latin typeface="Arial"/>
              <a:cs typeface="Arial"/>
            </a:endParaRPr>
          </a:p>
          <a:p>
            <a:pPr marL="12700" marR="2148205">
              <a:lnSpc>
                <a:spcPts val="1800"/>
              </a:lnSpc>
              <a:spcBef>
                <a:spcPts val="2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.code  main</a:t>
            </a:r>
            <a:r>
              <a:rPr sz="1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initilize the ds and es</a:t>
            </a:r>
            <a:r>
              <a:rPr sz="1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registers</a:t>
            </a:r>
            <a:endParaRPr sz="1200">
              <a:latin typeface="Arial"/>
              <a:cs typeface="Arial"/>
            </a:endParaRPr>
          </a:p>
          <a:p>
            <a:pPr marL="181610" marR="1595120">
              <a:lnSpc>
                <a:spcPts val="1800"/>
              </a:lnSpc>
              <a:spcBef>
                <a:spcPts val="2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2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@Data  mov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ds,ax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2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es,ax</a:t>
            </a:r>
            <a:endParaRPr sz="1200">
              <a:latin typeface="Arial"/>
              <a:cs typeface="Arial"/>
            </a:endParaRPr>
          </a:p>
          <a:p>
            <a:pPr marL="181610" marR="132080">
              <a:lnSpc>
                <a:spcPct val="118100"/>
              </a:lnSpc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make SI points to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str1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and DI to</a:t>
            </a:r>
            <a:r>
              <a:rPr sz="12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str2 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str1</a:t>
            </a:r>
            <a:endParaRPr sz="1200">
              <a:latin typeface="Arial"/>
              <a:cs typeface="Arial"/>
            </a:endParaRPr>
          </a:p>
          <a:p>
            <a:pPr marL="181610" marR="1945005">
              <a:lnSpc>
                <a:spcPct val="118100"/>
              </a:lnSpc>
              <a:spcBef>
                <a:spcPts val="95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lea di,</a:t>
            </a:r>
            <a:r>
              <a:rPr sz="1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str2 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cld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mov cx,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9004"/>
            <a:ext cx="8413750" cy="46469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cờ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trạng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thái: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 (Carry): cờ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nhớ. C=1</a:t>
            </a:r>
            <a:r>
              <a:rPr sz="2000" spc="-5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có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nhớ; C=0</a:t>
            </a:r>
            <a:r>
              <a:rPr sz="2000" spc="-5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không</a:t>
            </a:r>
            <a:r>
              <a:rPr sz="2000" spc="10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nhớ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 (Auxiliary):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nhớ phụ.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A=1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có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nhớ phụ; A=0</a:t>
            </a:r>
            <a:r>
              <a:rPr sz="2000" spc="-5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spc="-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không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nhớ</a:t>
            </a:r>
            <a:r>
              <a:rPr sz="2000" spc="7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phụ</a:t>
            </a:r>
            <a:endParaRPr sz="2000">
              <a:latin typeface="Arial"/>
              <a:cs typeface="Arial"/>
            </a:endParaRPr>
          </a:p>
          <a:p>
            <a:pPr marL="749300" marR="127000" lvl="1" indent="-279400">
              <a:lnSpc>
                <a:spcPts val="2220"/>
              </a:lnSpc>
              <a:spcBef>
                <a:spcPts val="42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(Parity): cờ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chẵn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lẻ.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P=1 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tổng số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bit 1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kết quả là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lẻ, P=0  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tổng số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bit 1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kết 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là</a:t>
            </a:r>
            <a:r>
              <a:rPr sz="20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chẵn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(Overflow):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tràn. O=1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kết 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bị</a:t>
            </a:r>
            <a:r>
              <a:rPr sz="20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tràn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Z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(Zero):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cờ zero.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Z=1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kết quả bằng 0; ngược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lại</a:t>
            </a:r>
            <a:r>
              <a:rPr sz="20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Z=0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 (Sign): cờ dấu. S=1 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kết 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âm; S=0 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kết 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không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âm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cờ điều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khiển:</a:t>
            </a:r>
            <a:endParaRPr sz="2400">
              <a:latin typeface="Arial"/>
              <a:cs typeface="Arial"/>
            </a:endParaRPr>
          </a:p>
          <a:p>
            <a:pPr marL="749300" marR="233679" lvl="1" indent="-279400">
              <a:lnSpc>
                <a:spcPts val="2220"/>
              </a:lnSpc>
              <a:spcBef>
                <a:spcPts val="4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(Direction):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hướng,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hướng tăng giảm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với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  chuyển dữ liệu.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D=0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địa chỉ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tăng.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D=1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địa chỉ</a:t>
            </a:r>
            <a:r>
              <a:rPr sz="2000" spc="10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giảm.</a:t>
            </a:r>
            <a:endParaRPr sz="2000">
              <a:latin typeface="Arial"/>
              <a:cs typeface="Arial"/>
            </a:endParaRPr>
          </a:p>
          <a:p>
            <a:pPr marL="749300" marR="163830" lvl="1" indent="-279400">
              <a:lnSpc>
                <a:spcPts val="2220"/>
              </a:lnSpc>
              <a:spcBef>
                <a:spcPts val="3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(Trap/Trace): cờ bẫy/lần vết, được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dùng khi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gỡ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rối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trình.  T=1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CPU ở chế độ chạy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từng</a:t>
            </a:r>
            <a:r>
              <a:rPr sz="2000" spc="4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lệnh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(Interrupt):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ngắt. I=1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cho phép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ngắt; I=0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cấm</a:t>
            </a:r>
            <a:r>
              <a:rPr sz="2000" spc="10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ngắt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448308"/>
            <a:ext cx="3158490" cy="4619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lodsb</a:t>
            </a:r>
            <a:endParaRPr sz="1400">
              <a:latin typeface="Arial"/>
              <a:cs typeface="Arial"/>
            </a:endParaRPr>
          </a:p>
          <a:p>
            <a:pPr marL="210185" marR="1022985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check if it is lower</a:t>
            </a:r>
            <a:r>
              <a:rPr sz="14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case  cmp al,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'a'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cmp al,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'z'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jg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</a:t>
            </a:r>
            <a:endParaRPr sz="1400">
              <a:latin typeface="Arial"/>
              <a:cs typeface="Arial"/>
            </a:endParaRPr>
          </a:p>
          <a:p>
            <a:pPr marL="210185" marR="508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is lower case, convert to upper</a:t>
            </a:r>
            <a:r>
              <a:rPr sz="1400" spc="-1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case  sub al,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20H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10185" marR="138874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to new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string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NotLowerCase: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stosb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Start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59079" marR="1091565" indent="-49530">
              <a:lnSpc>
                <a:spcPct val="119000"/>
              </a:lnSpc>
              <a:spcBef>
                <a:spcPts val="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 original</a:t>
            </a:r>
            <a:r>
              <a:rPr sz="1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string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dx,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str1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printString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581660"/>
            <a:ext cx="5840730" cy="14859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78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2</a:t>
            </a:r>
          </a:p>
          <a:p>
            <a:pPr marL="210185" marR="4495165" indent="-198120">
              <a:lnSpc>
                <a:spcPct val="117100"/>
              </a:lnSpc>
              <a:spcBef>
                <a:spcPts val="550"/>
              </a:spcBef>
            </a:pPr>
            <a:r>
              <a:rPr sz="1400" b="0" dirty="0">
                <a:solidFill>
                  <a:srgbClr val="003399"/>
                </a:solidFill>
                <a:latin typeface="Arial"/>
                <a:cs typeface="Arial"/>
              </a:rPr>
              <a:t>; print the output  lea dx, </a:t>
            </a:r>
            <a:r>
              <a:rPr sz="1400" b="0" spc="-5" dirty="0">
                <a:solidFill>
                  <a:srgbClr val="003399"/>
                </a:solidFill>
                <a:latin typeface="Arial"/>
                <a:cs typeface="Arial"/>
              </a:rPr>
              <a:t>str2  </a:t>
            </a:r>
            <a:r>
              <a:rPr sz="1400" b="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b="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0" spc="-5" dirty="0">
                <a:solidFill>
                  <a:srgbClr val="003399"/>
                </a:solidFill>
                <a:latin typeface="Arial"/>
                <a:cs typeface="Arial"/>
              </a:rPr>
              <a:t>printString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39" y="2308351"/>
            <a:ext cx="4255770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2930525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program  mov ah, 4CH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236093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proc to print a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input: DX to contain the relative address of the</a:t>
            </a:r>
            <a:r>
              <a:rPr sz="14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string  printString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400">
              <a:latin typeface="Arial"/>
              <a:cs typeface="Arial"/>
            </a:endParaRPr>
          </a:p>
          <a:p>
            <a:pPr marL="210185" marR="1685289">
              <a:lnSpc>
                <a:spcPct val="119000"/>
              </a:lnSpc>
              <a:tabLst>
                <a:tab pos="98107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push ax	;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 into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stack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210185" marR="1497965">
              <a:lnSpc>
                <a:spcPct val="119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pop ax	;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 from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stack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ret</a:t>
            </a:r>
            <a:endParaRPr sz="1400">
              <a:latin typeface="Arial"/>
              <a:cs typeface="Arial"/>
            </a:endParaRPr>
          </a:p>
          <a:p>
            <a:pPr marL="12700" marR="2979420">
              <a:lnSpc>
                <a:spcPct val="119000"/>
              </a:lnSpc>
              <a:spcBef>
                <a:spcPts val="5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printString</a:t>
            </a:r>
            <a:r>
              <a:rPr sz="14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295908"/>
            <a:ext cx="3030220" cy="4619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Sort a list to accending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out the original and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sorted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.Model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LIST_COUNT EQU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210185" marR="81534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 DB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1,4,0,3,7,2,8,6,2,5  CRLF DB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13,10,'$'</a:t>
            </a:r>
            <a:endParaRPr sz="1400">
              <a:latin typeface="Arial"/>
              <a:cs typeface="Arial"/>
            </a:endParaRPr>
          </a:p>
          <a:p>
            <a:pPr marL="12700" marR="2228850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.code  main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initilize the ds and es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registers</a:t>
            </a:r>
            <a:endParaRPr sz="1400">
              <a:latin typeface="Arial"/>
              <a:cs typeface="Arial"/>
            </a:endParaRPr>
          </a:p>
          <a:p>
            <a:pPr marL="210185" marR="158369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@Data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ds,ax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"/>
              <a:cs typeface="Arial"/>
            </a:endParaRPr>
          </a:p>
          <a:p>
            <a:pPr marL="210185" marR="1043305">
              <a:lnSpc>
                <a:spcPct val="122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 original list  mov cx,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LIST_COUNT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printList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932" y="1295908"/>
            <a:ext cx="905510" cy="7715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6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 list  mov bl, 1  MainLoop: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4688" y="1295908"/>
            <a:ext cx="1290955" cy="5175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54610" algn="r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si points to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main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counter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111" y="2054351"/>
            <a:ext cx="87566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4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[si]  mov di, si  mov bh, bl  mov dx, di  SubLoop:  inc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endParaRPr sz="1400">
              <a:latin typeface="Arial"/>
              <a:cs typeface="Arial"/>
            </a:endParaRPr>
          </a:p>
          <a:p>
            <a:pPr marL="19685" algn="ctr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bh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408" y="2094991"/>
            <a:ext cx="8108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al &lt;--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[si]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0734" y="2562351"/>
            <a:ext cx="1952625" cy="5334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sub-counter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dx 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min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position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4111" y="3845052"/>
            <a:ext cx="2011680" cy="232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marR="933450" indent="98425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cmp al,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[di]  jle NotMin  mov al, [di]  mov dx, di  NotMin:</a:t>
            </a:r>
            <a:endParaRPr sz="1400">
              <a:latin typeface="Arial"/>
              <a:cs typeface="Arial"/>
            </a:endParaRPr>
          </a:p>
          <a:p>
            <a:pPr marL="210185" marR="5080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cmp bh,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LIST_COUNT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ExitSub</a:t>
            </a:r>
            <a:endParaRPr sz="1400">
              <a:latin typeface="Arial"/>
              <a:cs typeface="Arial"/>
            </a:endParaRPr>
          </a:p>
          <a:p>
            <a:pPr marL="12700" marR="745490" indent="19748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SubLoop  ExitSub: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932" y="1295908"/>
            <a:ext cx="4057650" cy="308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5080" indent="-148590">
              <a:lnSpc>
                <a:spcPct val="115199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swap the position if min is different from first</a:t>
            </a:r>
            <a:r>
              <a:rPr sz="1400" spc="-1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place  mov di,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dx</a:t>
            </a:r>
            <a:endParaRPr sz="1400">
              <a:latin typeface="Arial"/>
              <a:cs typeface="Arial"/>
            </a:endParaRPr>
          </a:p>
          <a:p>
            <a:pPr marL="160655" marR="3028315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cmp si, di  je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NoSwap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swapMemLocation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NoSwap: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endParaRPr sz="1400">
              <a:latin typeface="Arial"/>
              <a:cs typeface="Arial"/>
            </a:endParaRPr>
          </a:p>
          <a:p>
            <a:pPr marL="160655" marR="215963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cmp bl,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LIST_COUNT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je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ExitMain</a:t>
            </a:r>
            <a:endParaRPr sz="14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endParaRPr sz="1400">
              <a:latin typeface="Arial"/>
              <a:cs typeface="Arial"/>
            </a:endParaRPr>
          </a:p>
          <a:p>
            <a:pPr marL="61594" marR="2771775" indent="9842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MainLoop  ExitMain: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295908"/>
            <a:ext cx="2367280" cy="333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370205" indent="-148590">
              <a:lnSpc>
                <a:spcPct val="115199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 new line</a:t>
            </a:r>
            <a:r>
              <a:rPr sz="14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chars  lea dx,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CRLF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printString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10185" marR="38036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sorted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  mov cx,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LIST_COUNT</a:t>
            </a:r>
            <a:endParaRPr sz="1400">
              <a:latin typeface="Arial"/>
              <a:cs typeface="Arial"/>
            </a:endParaRPr>
          </a:p>
          <a:p>
            <a:pPr marL="210185" marR="5080">
              <a:lnSpc>
                <a:spcPct val="119000"/>
              </a:lnSpc>
              <a:tabLst>
                <a:tab pos="113855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	; si points to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  call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printList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10185" marR="104203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program  mov ah, 4CH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295908"/>
            <a:ext cx="3395979" cy="3336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3014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4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swap the value of 2 memory</a:t>
            </a:r>
            <a:r>
              <a:rPr sz="1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locations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input: si points to the 1st memory</a:t>
            </a:r>
            <a:r>
              <a:rPr sz="14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location</a:t>
            </a:r>
            <a:endParaRPr sz="1400">
              <a:latin typeface="Arial"/>
              <a:cs typeface="Arial"/>
            </a:endParaRPr>
          </a:p>
          <a:p>
            <a:pPr marL="12700" marR="73660">
              <a:lnSpc>
                <a:spcPct val="119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	di points to the 2nd memory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location  swapMemLocation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400">
              <a:latin typeface="Arial"/>
              <a:cs typeface="Arial"/>
            </a:endParaRPr>
          </a:p>
          <a:p>
            <a:pPr marL="210185" marR="225806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push ax  mov al, [si]  mov ah,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[di]  mov [si],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ah</a:t>
            </a:r>
            <a:endParaRPr sz="1400">
              <a:latin typeface="Arial"/>
              <a:cs typeface="Arial"/>
            </a:endParaRPr>
          </a:p>
          <a:p>
            <a:pPr marL="210185" marR="2317750">
              <a:lnSpc>
                <a:spcPct val="119000"/>
              </a:lnSpc>
              <a:spcBef>
                <a:spcPts val="10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[di],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al  pop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  <a:p>
            <a:pPr marL="12700" marR="1447165" indent="19748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ret  swapMemLocation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295908"/>
            <a:ext cx="3554095" cy="35909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243014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4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print the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input: SI 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address of the</a:t>
            </a:r>
            <a:r>
              <a:rPr sz="1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 marL="12700" marR="281305">
              <a:lnSpc>
                <a:spcPct val="119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	CX 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the number of</a:t>
            </a:r>
            <a:r>
              <a:rPr sz="1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elements  printList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400">
              <a:latin typeface="Arial"/>
              <a:cs typeface="Arial"/>
            </a:endParaRPr>
          </a:p>
          <a:p>
            <a:pPr marL="111125" marR="2643505" indent="9842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push dx  S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Print: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dl,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[si]</a:t>
            </a:r>
            <a:endParaRPr sz="1400">
              <a:latin typeface="Arial"/>
              <a:cs typeface="Arial"/>
            </a:endParaRPr>
          </a:p>
          <a:p>
            <a:pPr marL="210185" marR="1823085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printSingleDigit  inc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StartPrint</a:t>
            </a:r>
            <a:endParaRPr sz="1400">
              <a:latin typeface="Arial"/>
              <a:cs typeface="Arial"/>
            </a:endParaRPr>
          </a:p>
          <a:p>
            <a:pPr marL="210185" marR="2801620">
              <a:lnSpc>
                <a:spcPct val="119000"/>
              </a:lnSpc>
              <a:spcBef>
                <a:spcPts val="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pop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dx  ret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printList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3.9</a:t>
            </a:r>
            <a:r>
              <a:rPr spc="-5" dirty="0">
                <a:solidFill>
                  <a:srgbClr val="011279"/>
                </a:solidFill>
              </a:rPr>
              <a:t>.</a:t>
            </a:r>
            <a:r>
              <a:rPr spc="-5" dirty="0"/>
              <a:t>3 C</a:t>
            </a:r>
            <a:r>
              <a:rPr spc="-5" dirty="0">
                <a:solidFill>
                  <a:srgbClr val="011279"/>
                </a:solidFill>
              </a:rPr>
              <a:t>hương trình </a:t>
            </a:r>
            <a:r>
              <a:rPr spc="-5" dirty="0"/>
              <a:t>con </a:t>
            </a:r>
            <a:r>
              <a:rPr dirty="0"/>
              <a:t>– Ví </a:t>
            </a:r>
            <a:r>
              <a:rPr spc="-5" dirty="0"/>
              <a:t>dụ</a:t>
            </a:r>
            <a:r>
              <a:rPr spc="-4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1373124"/>
            <a:ext cx="2618105" cy="46202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print a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string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ending with</a:t>
            </a:r>
            <a:r>
              <a:rPr sz="1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$</a:t>
            </a:r>
            <a:endParaRPr sz="1200">
              <a:latin typeface="Arial"/>
              <a:cs typeface="Arial"/>
            </a:endParaRPr>
          </a:p>
          <a:p>
            <a:pPr marL="12700" marR="801370">
              <a:lnSpc>
                <a:spcPts val="1700"/>
              </a:lnSpc>
              <a:spcBef>
                <a:spcPts val="9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;input: DX to point to</a:t>
            </a:r>
            <a:r>
              <a:rPr sz="1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string  printString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push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200">
              <a:latin typeface="Arial"/>
              <a:cs typeface="Arial"/>
            </a:endParaRPr>
          </a:p>
          <a:p>
            <a:pPr marL="181610" marR="1758314">
              <a:lnSpc>
                <a:spcPct val="120400"/>
              </a:lnSpc>
              <a:spcBef>
                <a:spcPts val="65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12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9 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 21H 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pop ax  ret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printString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084705" algn="l"/>
              </a:tabLst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r>
              <a:rPr sz="1200" u="heavy" dirty="0">
                <a:solidFill>
                  <a:srgbClr val="003399"/>
                </a:solidFill>
                <a:uFill>
                  <a:solidFill>
                    <a:srgbClr val="003298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proc to print out a single digit</a:t>
            </a:r>
            <a:r>
              <a:rPr sz="12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number</a:t>
            </a:r>
            <a:endParaRPr sz="1200">
              <a:latin typeface="Arial"/>
              <a:cs typeface="Arial"/>
            </a:endParaRPr>
          </a:p>
          <a:p>
            <a:pPr marL="12700" marR="191135">
              <a:lnSpc>
                <a:spcPct val="1181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; input: dl to contain the digit to</a:t>
            </a:r>
            <a:r>
              <a:rPr sz="12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print  printSingleDigit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26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push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200">
              <a:latin typeface="Arial"/>
              <a:cs typeface="Arial"/>
            </a:endParaRPr>
          </a:p>
          <a:p>
            <a:pPr marL="181610" marR="869950">
              <a:lnSpc>
                <a:spcPct val="1181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add dl, '0' ; digit to</a:t>
            </a:r>
            <a:r>
              <a:rPr sz="12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char  mov ah,</a:t>
            </a:r>
            <a:r>
              <a:rPr sz="1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81610" marR="1945639">
              <a:lnSpc>
                <a:spcPct val="118100"/>
              </a:lnSpc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21H 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pop</a:t>
            </a:r>
            <a:r>
              <a:rPr sz="1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200">
              <a:latin typeface="Arial"/>
              <a:cs typeface="Arial"/>
            </a:endParaRPr>
          </a:p>
          <a:p>
            <a:pPr marL="12700" marR="1190625" indent="168910">
              <a:lnSpc>
                <a:spcPct val="118100"/>
              </a:lnSpc>
              <a:spcBef>
                <a:spcPts val="100"/>
              </a:spcBef>
            </a:pP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ret  printSingleDigit</a:t>
            </a:r>
            <a:r>
              <a:rPr sz="1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127" y="795020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3.10 </a:t>
            </a:r>
            <a:r>
              <a:rPr dirty="0"/>
              <a:t>Tạo </a:t>
            </a:r>
            <a:r>
              <a:rPr spc="-5" dirty="0"/>
              <a:t>và </a:t>
            </a:r>
            <a:r>
              <a:rPr dirty="0"/>
              <a:t>sử dụng</a:t>
            </a:r>
            <a:r>
              <a:rPr spc="-80" dirty="0"/>
              <a:t> </a:t>
            </a:r>
            <a:r>
              <a:rPr dirty="0"/>
              <a:t>macro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594725" cy="4475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492759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Macro là một đoạn mã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có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thể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chèn  vào bất cứ vị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trí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nào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đoạn mã của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sz="2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Đặc điểm của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macro: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Macro hỗ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trợ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danh sách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tham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endParaRPr sz="2200">
              <a:latin typeface="Arial"/>
              <a:cs typeface="Arial"/>
            </a:endParaRPr>
          </a:p>
          <a:p>
            <a:pPr marL="749300" marR="608965" lvl="1" indent="-279400">
              <a:lnSpc>
                <a:spcPct val="101200"/>
              </a:lnSpc>
              <a:spcBef>
                <a:spcPts val="43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Macro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tồn tại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khi soạn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thảo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mã. Khi dịch, các macro</a:t>
            </a:r>
            <a:r>
              <a:rPr sz="22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sẽ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thay thế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bằng đoạn mã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macro.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một macro không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dụng, mã của nó sẽ bị loại</a:t>
            </a:r>
            <a:r>
              <a:rPr sz="2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khỏi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sau khi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dịch.</a:t>
            </a:r>
            <a:endParaRPr sz="2200">
              <a:latin typeface="Arial"/>
              <a:cs typeface="Arial"/>
            </a:endParaRPr>
          </a:p>
          <a:p>
            <a:pPr marL="749300" marR="75565" lvl="1" indent="-279400">
              <a:lnSpc>
                <a:spcPct val="99400"/>
              </a:lnSpc>
              <a:spcBef>
                <a:spcPts val="6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Macro nhanh hơn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thủ tục/hàm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do mã của macro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chèn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trực tiếp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nó không đòi hỏi cơ chế gọi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chỉ)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về (khôi phục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về) như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con.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465" y="795020"/>
            <a:ext cx="2887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Hàng </a:t>
            </a:r>
            <a:r>
              <a:rPr dirty="0"/>
              <a:t>đợi lệnh</a:t>
            </a:r>
            <a:r>
              <a:rPr spc="-85" dirty="0"/>
              <a:t> </a:t>
            </a:r>
            <a:r>
              <a:rPr dirty="0"/>
              <a:t>IQ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004175" cy="19850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Hàng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đợi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IQ (Instruction</a:t>
            </a:r>
            <a:r>
              <a:rPr sz="24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Queue):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Chứa 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đọc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cho EU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8088,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IQ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4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bytes,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8086,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IQ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6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bytes.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ts val="2570"/>
              </a:lnSpc>
              <a:spcBef>
                <a:spcPts val="7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IQ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thành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phần quan trọng của cơ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ống lệnh giúp  tăng tốc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độ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lý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886200"/>
            <a:ext cx="7543800" cy="185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127" y="795020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3.10 </a:t>
            </a:r>
            <a:r>
              <a:rPr dirty="0"/>
              <a:t>Tạo </a:t>
            </a:r>
            <a:r>
              <a:rPr spc="-5" dirty="0"/>
              <a:t>và </a:t>
            </a:r>
            <a:r>
              <a:rPr dirty="0"/>
              <a:t>sử dụng</a:t>
            </a:r>
            <a:r>
              <a:rPr spc="-80" dirty="0"/>
              <a:t> </a:t>
            </a:r>
            <a:r>
              <a:rPr dirty="0"/>
              <a:t>macro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4892675" cy="29648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nghĩa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macro: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name MACRO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[parameters,...]</a:t>
            </a:r>
            <a:endParaRPr sz="2200">
              <a:latin typeface="Arial"/>
              <a:cs typeface="Arial"/>
            </a:endParaRPr>
          </a:p>
          <a:p>
            <a:pPr marL="469900" marR="2388870" indent="285750">
              <a:lnSpc>
                <a:spcPct val="121200"/>
              </a:lnSpc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&lt;ins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ruc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ions&gt;  ENDM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macro: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&lt;macro_name&gt;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[real</a:t>
            </a:r>
            <a:r>
              <a:rPr sz="2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parameters]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4127" y="795020"/>
            <a:ext cx="463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3.10 </a:t>
            </a:r>
            <a:r>
              <a:rPr dirty="0"/>
              <a:t>Tạo </a:t>
            </a:r>
            <a:r>
              <a:rPr spc="-5" dirty="0"/>
              <a:t>và </a:t>
            </a:r>
            <a:r>
              <a:rPr dirty="0"/>
              <a:t>sử dụng</a:t>
            </a:r>
            <a:r>
              <a:rPr spc="-80" dirty="0"/>
              <a:t> </a:t>
            </a:r>
            <a:r>
              <a:rPr dirty="0"/>
              <a:t>macro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25085"/>
            <a:ext cx="2962910" cy="4642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marL="716280" marR="5080" indent="-247015">
              <a:lnSpc>
                <a:spcPts val="2000"/>
              </a:lnSpc>
              <a:spcBef>
                <a:spcPts val="60"/>
              </a:spcBef>
              <a:tabLst>
                <a:tab pos="139827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MyMacro	MACRO p1, p2, p3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p1</a:t>
            </a:r>
            <a:endParaRPr sz="1400">
              <a:latin typeface="Arial"/>
              <a:cs typeface="Arial"/>
            </a:endParaRPr>
          </a:p>
          <a:p>
            <a:pPr marL="716280" marR="1240155">
              <a:lnSpc>
                <a:spcPts val="2000"/>
              </a:lnSpc>
              <a:spcBef>
                <a:spcPts val="10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BX, p2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4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p3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ENDM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;...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MyMacro 1, 2,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MyMacro 4, 5,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thành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sau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dịch:</a:t>
            </a:r>
            <a:endParaRPr sz="1600">
              <a:latin typeface="Arial"/>
              <a:cs typeface="Arial"/>
            </a:endParaRPr>
          </a:p>
          <a:p>
            <a:pPr marL="469900" marR="1091565" algn="just">
              <a:lnSpc>
                <a:spcPct val="119000"/>
              </a:lnSpc>
              <a:spcBef>
                <a:spcPts val="15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00001h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00002h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4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00003h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00004h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00005h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DX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4774565" cy="41249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marR="38100" indent="-342900">
              <a:lnSpc>
                <a:spcPct val="99500"/>
              </a:lnSpc>
              <a:spcBef>
                <a:spcPts val="1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Thiết bị ảo hệ thống đèn giao  thông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 cổng số 4 –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cổng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16 bít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để nhận thông tin điều  khiển;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50"/>
              </a:lnSpc>
              <a:spcBef>
                <a:spcPts val="5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 12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(0-11) cho 4</a:t>
            </a:r>
            <a:r>
              <a:rPr sz="2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cụm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50"/>
              </a:lnSpc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đèn:</a:t>
            </a:r>
            <a:endParaRPr sz="2400">
              <a:latin typeface="Arial"/>
              <a:cs typeface="Arial"/>
            </a:endParaRPr>
          </a:p>
          <a:p>
            <a:pPr marL="749300" marR="114300" lvl="1" indent="-279400">
              <a:lnSpc>
                <a:spcPct val="1008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Mỗi cụm gồm 3 đèn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Green,</a:t>
            </a:r>
            <a:r>
              <a:rPr sz="20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Yellow  và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Red;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0 –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tắt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đèn,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– bật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đèn</a:t>
            </a:r>
            <a:endParaRPr sz="2000">
              <a:latin typeface="Arial"/>
              <a:cs typeface="Arial"/>
            </a:endParaRPr>
          </a:p>
          <a:p>
            <a:pPr marL="355600" marR="377190" indent="-342900">
              <a:lnSpc>
                <a:spcPts val="2820"/>
              </a:lnSpc>
              <a:spcBef>
                <a:spcPts val="74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(12-15) không sử dụng</a:t>
            </a:r>
            <a:r>
              <a:rPr sz="2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–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nên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là 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1447800"/>
            <a:ext cx="3429000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30960"/>
            <a:ext cx="4885690" cy="47726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Điều khiển đèn giao</a:t>
            </a:r>
            <a:r>
              <a:rPr sz="2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thông:</a:t>
            </a:r>
            <a:endParaRPr sz="2400">
              <a:latin typeface="Arial"/>
              <a:cs typeface="Arial"/>
            </a:endParaRPr>
          </a:p>
          <a:p>
            <a:pPr marL="749300" marR="181610" lvl="1" indent="-279400">
              <a:lnSpc>
                <a:spcPct val="100800"/>
              </a:lnSpc>
              <a:spcBef>
                <a:spcPts val="3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Gửi từ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điều khiển (2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bytes)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ra</a:t>
            </a:r>
            <a:r>
              <a:rPr sz="20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cổng  số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4;</a:t>
            </a:r>
            <a:endParaRPr sz="2000">
              <a:latin typeface="Arial"/>
              <a:cs typeface="Arial"/>
            </a:endParaRPr>
          </a:p>
          <a:p>
            <a:pPr marL="749300" marR="24765" lvl="1" indent="-279400">
              <a:lnSpc>
                <a:spcPct val="1004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điều khiển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đặt  sao cho phù hợp với ý đồ điều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khiển  đèn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(Bít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0 –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tắt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đèn,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– bật</a:t>
            </a:r>
            <a:r>
              <a:rPr sz="20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đèn)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điều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khiển: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1176020" algn="l"/>
                <a:tab pos="1740535" algn="l"/>
                <a:tab pos="2376805" algn="l"/>
                <a:tab pos="294132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0000	001	100	001	100</a:t>
            </a:r>
            <a:endParaRPr sz="2000">
              <a:latin typeface="Arial"/>
              <a:cs typeface="Arial"/>
            </a:endParaRPr>
          </a:p>
          <a:p>
            <a:pPr marL="11049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GYR GYR GYR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GYR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ct val="100200"/>
              </a:lnSpc>
              <a:spcBef>
                <a:spcPts val="39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Dùng hàm 86h của ngắt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BIOS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15h  để tạo thời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gian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đợi – thời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gian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giữ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trạng thái vừa thiết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lập của cụm đèn.  Số micro giây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đặt vào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CX:DX  trước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 gọi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ngắt.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1975" y="1444625"/>
            <a:ext cx="3429000" cy="417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1085">
              <a:lnSpc>
                <a:spcPct val="119000"/>
              </a:lnSpc>
              <a:spcBef>
                <a:spcPts val="100"/>
              </a:spcBef>
            </a:pPr>
            <a:r>
              <a:rPr dirty="0"/>
              <a:t>mov ax,</a:t>
            </a:r>
            <a:r>
              <a:rPr spc="-110" dirty="0"/>
              <a:t> </a:t>
            </a:r>
            <a:r>
              <a:rPr dirty="0"/>
              <a:t>all_red  out 4,</a:t>
            </a:r>
            <a:r>
              <a:rPr spc="-30" dirty="0"/>
              <a:t> </a:t>
            </a:r>
            <a:r>
              <a:rPr dirty="0"/>
              <a:t>ax</a:t>
            </a:r>
          </a:p>
          <a:p>
            <a:pPr marL="12700" marR="1698625">
              <a:lnSpc>
                <a:spcPct val="119800"/>
              </a:lnSpc>
            </a:pPr>
            <a:r>
              <a:rPr dirty="0"/>
              <a:t>mov si, </a:t>
            </a:r>
            <a:r>
              <a:rPr spc="-5" dirty="0"/>
              <a:t>offset</a:t>
            </a:r>
            <a:r>
              <a:rPr spc="-60" dirty="0"/>
              <a:t> </a:t>
            </a:r>
            <a:r>
              <a:rPr spc="-5" dirty="0"/>
              <a:t>situation  next:</a:t>
            </a:r>
          </a:p>
          <a:p>
            <a:pPr marL="12700" marR="2681605">
              <a:lnSpc>
                <a:spcPct val="119800"/>
              </a:lnSpc>
            </a:pPr>
            <a:r>
              <a:rPr dirty="0"/>
              <a:t>mov ax,</a:t>
            </a:r>
            <a:r>
              <a:rPr spc="-95" dirty="0"/>
              <a:t> </a:t>
            </a:r>
            <a:r>
              <a:rPr spc="-5" dirty="0"/>
              <a:t>[si]  </a:t>
            </a:r>
            <a:r>
              <a:rPr dirty="0"/>
              <a:t>out 4,</a:t>
            </a:r>
            <a:r>
              <a:rPr spc="-45" dirty="0"/>
              <a:t> </a:t>
            </a:r>
            <a:r>
              <a:rPr dirty="0"/>
              <a:t>ax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; wait 5 seconds (5 million</a:t>
            </a:r>
            <a:r>
              <a:rPr spc="-114" dirty="0"/>
              <a:t> </a:t>
            </a:r>
            <a:r>
              <a:rPr dirty="0"/>
              <a:t>microseconds)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3594290"/>
            <a:ext cx="4097654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cx, 4Ch ; 004C4B40h =</a:t>
            </a:r>
            <a:r>
              <a:rPr sz="16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5,000,000</a:t>
            </a:r>
            <a:endParaRPr sz="1600">
              <a:latin typeface="Arial"/>
              <a:cs typeface="Arial"/>
            </a:endParaRPr>
          </a:p>
          <a:p>
            <a:pPr marL="12700" marR="3693160" algn="just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 mov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918" y="3886390"/>
            <a:ext cx="11099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>
              <a:lnSpc>
                <a:spcPct val="1198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dx,</a:t>
            </a:r>
            <a:r>
              <a:rPr sz="16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4B40h  ah,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86h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15h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762690"/>
            <a:ext cx="216090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add si, 2 ; next</a:t>
            </a:r>
            <a:r>
              <a:rPr sz="16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situation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cmp si,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sit_end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jb</a:t>
            </a:r>
            <a:r>
              <a:rPr sz="1600" spc="43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next</a:t>
            </a:r>
            <a:endParaRPr sz="1600">
              <a:latin typeface="Arial"/>
              <a:cs typeface="Arial"/>
            </a:endParaRPr>
          </a:p>
          <a:p>
            <a:pPr marL="12700" marR="129539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mov si,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offset</a:t>
            </a:r>
            <a:r>
              <a:rPr sz="16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situation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next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45692"/>
            <a:ext cx="1025525" cy="206628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247650">
              <a:lnSpc>
                <a:spcPts val="2300"/>
              </a:lnSpc>
              <a:spcBef>
                <a:spcPts val="125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ua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ion  s1</a:t>
            </a:r>
            <a:endParaRPr sz="1600">
              <a:latin typeface="Arial"/>
              <a:cs typeface="Arial"/>
            </a:endParaRPr>
          </a:p>
          <a:p>
            <a:pPr marL="12700" marR="789940" algn="just">
              <a:lnSpc>
                <a:spcPts val="23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s2  s3  s4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sit_end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16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6764" y="1391920"/>
            <a:ext cx="2319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FEDC_BA98_7654_3210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9823" y="1633727"/>
            <a:ext cx="2919095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 algn="just">
              <a:lnSpc>
                <a:spcPct val="1198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dw 0000_0011_0000_1100b  dw 0000_0110_1001_1010b  dw 0000_1000_0110_0001b  dw 0000_1000_0110_0001b  dw</a:t>
            </a:r>
            <a:r>
              <a:rPr sz="1600" spc="3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0000_0100_1101_0011b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4018788"/>
            <a:ext cx="635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all_red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0106" y="4018788"/>
            <a:ext cx="2907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73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equ	0000_0010_0100_1001b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59408"/>
            <a:ext cx="1023619" cy="7715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.Model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117851"/>
            <a:ext cx="697230" cy="18161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11125" marR="5080" algn="just">
              <a:lnSpc>
                <a:spcPct val="11900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R1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DW  R2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DW  R3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DW  R4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DW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all_red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3285" y="2117851"/>
            <a:ext cx="2682240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420" marR="5080" indent="168275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GYR GYR GYR GYR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0000_0011_0000_1100b</a:t>
            </a:r>
            <a:endParaRPr sz="140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0000_0010_1000_1010b</a:t>
            </a:r>
            <a:endParaRPr sz="140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0000_1000_0110_0001b</a:t>
            </a:r>
            <a:endParaRPr sz="1400">
              <a:latin typeface="Arial"/>
              <a:cs typeface="Arial"/>
            </a:endParaRPr>
          </a:p>
          <a:p>
            <a:pPr marL="664210" marR="5080" indent="28575">
              <a:lnSpc>
                <a:spcPct val="119000"/>
              </a:lnSpc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0000_0100_0101_0001b  FEDC_BA9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876 543</a:t>
            </a: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210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5626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equ	0000_0010_0100_1001b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949192"/>
            <a:ext cx="2910840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604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 EQU </a:t>
            </a:r>
            <a:r>
              <a:rPr sz="14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4	; output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11125" marR="5080">
              <a:lnSpc>
                <a:spcPct val="119000"/>
              </a:lnSpc>
              <a:tabLst>
                <a:tab pos="1711960" algn="l"/>
                <a:tab pos="224536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time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constants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(in secs)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WAIT_3_SEC_CX	EQU	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2Dh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_3_SEC_DX	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Q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U	0C6C0h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11125" marR="63500">
              <a:lnSpc>
                <a:spcPct val="119000"/>
              </a:lnSpc>
              <a:tabLst>
                <a:tab pos="1811020" algn="l"/>
                <a:tab pos="234442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WAIT_10_SEC_CX	EQU	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98h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_10_SEC_DX	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Q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U	9680h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59408"/>
            <a:ext cx="3987800" cy="4619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.code</a:t>
            </a:r>
            <a:endParaRPr sz="1400">
              <a:latin typeface="Arial"/>
              <a:cs typeface="Arial"/>
            </a:endParaRPr>
          </a:p>
          <a:p>
            <a:pPr marL="12700" marR="2168525">
              <a:lnSpc>
                <a:spcPts val="2000"/>
              </a:lnSpc>
              <a:spcBef>
                <a:spcPts val="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define a macro  waitMacro macro t1,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t2</a:t>
            </a:r>
            <a:endParaRPr sz="1400">
              <a:latin typeface="Arial"/>
              <a:cs typeface="Arial"/>
            </a:endParaRPr>
          </a:p>
          <a:p>
            <a:pPr marL="111125" marR="2692400">
              <a:lnSpc>
                <a:spcPts val="2000"/>
              </a:lnSpc>
              <a:spcBef>
                <a:spcPts val="100"/>
              </a:spcBef>
              <a:tabLst>
                <a:tab pos="545465" algn="l"/>
                <a:tab pos="694055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cx, t1  mov dx, t2  mov		ah,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86h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int	15h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400">
              <a:latin typeface="Arial"/>
              <a:cs typeface="Arial"/>
            </a:endParaRPr>
          </a:p>
          <a:p>
            <a:pPr marL="111125" marR="138747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initilize the ds and es</a:t>
            </a:r>
            <a:r>
              <a:rPr sz="14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registers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@Data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ds,ax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11125" marR="1289050">
              <a:lnSpc>
                <a:spcPct val="125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set lights to Red for all</a:t>
            </a:r>
            <a:r>
              <a:rPr sz="1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direction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all_red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out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WAIT_3_SEC_CX, WAIT_3_SEC_DX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59408"/>
            <a:ext cx="4185920" cy="4111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400">
              <a:latin typeface="Arial"/>
              <a:cs typeface="Arial"/>
            </a:endParaRPr>
          </a:p>
          <a:p>
            <a:pPr marL="111125" marR="3166745">
              <a:lnSpc>
                <a:spcPts val="2000"/>
              </a:lnSpc>
              <a:spcBef>
                <a:spcPts val="55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 R1  mov ax,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[si]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3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out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  <a:p>
            <a:pPr marL="111125" marR="5080">
              <a:lnSpc>
                <a:spcPct val="238099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WAIT_10_SEC_CX, WAIT_10_SEC_DX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R2</a:t>
            </a:r>
            <a:endParaRPr sz="1400">
              <a:latin typeface="Arial"/>
              <a:cs typeface="Arial"/>
            </a:endParaRPr>
          </a:p>
          <a:p>
            <a:pPr marL="111125" marR="2988945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ax, [si]  out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PORT,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  <a:p>
            <a:pPr marL="111125" marR="202565">
              <a:lnSpc>
                <a:spcPts val="4000"/>
              </a:lnSpc>
              <a:spcBef>
                <a:spcPts val="3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WAIT_3_SEC_CX, WAIT_3_SEC_DX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R3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ts val="148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ax,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[si]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out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206" y="795020"/>
            <a:ext cx="72523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3.11 Giới thiệu thiết bị </a:t>
            </a:r>
            <a:r>
              <a:rPr dirty="0"/>
              <a:t>ảo – Đèn </a:t>
            </a:r>
            <a:r>
              <a:rPr spc="-5" dirty="0"/>
              <a:t>giao</a:t>
            </a:r>
            <a:r>
              <a:rPr spc="-35" dirty="0"/>
              <a:t> </a:t>
            </a:r>
            <a:r>
              <a:rPr spc="-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91920"/>
            <a:ext cx="4086860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WAIT_10_SEC_CX,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WAIT_10_SEC_DX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111125" marR="2890520">
              <a:lnSpc>
                <a:spcPct val="122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 R4  mov ax, [si]  out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PORT,</a:t>
            </a:r>
            <a:r>
              <a:rPr sz="1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400">
              <a:latin typeface="Arial"/>
              <a:cs typeface="Arial"/>
            </a:endParaRPr>
          </a:p>
          <a:p>
            <a:pPr marL="111125" marR="103505">
              <a:lnSpc>
                <a:spcPct val="238099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waitMacro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WAIT_3_SEC_CX, WAIT_3_SEC_DX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Start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11125" marR="286004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4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program  mov ah, 4CH 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5020"/>
            <a:ext cx="3916679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/>
              <a:t>4. </a:t>
            </a:r>
            <a:r>
              <a:rPr sz="2400" spc="-5" dirty="0"/>
              <a:t>Phân đoạn bộ nhớ trong  8086/8088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8140" y="1861820"/>
            <a:ext cx="3736340" cy="2926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 marR="41275" indent="-342900">
              <a:lnSpc>
                <a:spcPct val="99000"/>
              </a:lnSpc>
              <a:spcBef>
                <a:spcPts val="125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VXL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8088/8086 sử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dụng  20 bit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để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hoá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bộ  nhớ:</a:t>
            </a:r>
            <a:endParaRPr sz="2400">
              <a:latin typeface="Arial"/>
              <a:cs typeface="Arial"/>
            </a:endParaRPr>
          </a:p>
          <a:p>
            <a:pPr marL="774700" marR="30480" lvl="1" indent="-279400">
              <a:lnSpc>
                <a:spcPct val="99800"/>
              </a:lnSpc>
              <a:spcBef>
                <a:spcPts val="555"/>
              </a:spcBef>
              <a:buClr>
                <a:srgbClr val="5E9CDA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Tổng dung lượng tối đa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hoá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 bộ nhớ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r>
              <a:rPr sz="2175" baseline="24904" dirty="0">
                <a:solidFill>
                  <a:srgbClr val="0048AA"/>
                </a:solidFill>
                <a:latin typeface="Arial"/>
                <a:cs typeface="Arial"/>
              </a:rPr>
              <a:t>20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2200" spc="-2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1MB;</a:t>
            </a:r>
            <a:endParaRPr sz="2200">
              <a:latin typeface="Arial"/>
              <a:cs typeface="Arial"/>
            </a:endParaRPr>
          </a:p>
          <a:p>
            <a:pPr marL="774700" marR="307975" lvl="1" indent="-279400">
              <a:lnSpc>
                <a:spcPct val="1012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80415" algn="l"/>
                <a:tab pos="7810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đánh</a:t>
            </a:r>
            <a:r>
              <a:rPr sz="22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từ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00000h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</a:t>
            </a:r>
            <a:r>
              <a:rPr sz="2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FFFFFh.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0995" y="821499"/>
            <a:ext cx="4338204" cy="5444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168" y="795020"/>
            <a:ext cx="6344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spc="-5" dirty="0"/>
              <a:t>Phân đoạn bộ nhớ trong</a:t>
            </a:r>
            <a:r>
              <a:rPr spc="-1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546465" cy="46304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nhớ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chia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thành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đoạn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(segment):</a:t>
            </a:r>
            <a:endParaRPr sz="2400">
              <a:latin typeface="Arial"/>
              <a:cs typeface="Arial"/>
            </a:endParaRPr>
          </a:p>
          <a:p>
            <a:pPr marL="749300" marR="264795" lvl="1" indent="-279400">
              <a:lnSpc>
                <a:spcPct val="101200"/>
              </a:lnSpc>
              <a:spcBef>
                <a:spcPts val="42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đoạn (CS, DS, SS, ES)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trỏ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địa chỉ bắt</a:t>
            </a:r>
            <a:r>
              <a:rPr sz="2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đầu  của các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đoạn</a:t>
            </a:r>
            <a:endParaRPr sz="2200">
              <a:latin typeface="Arial"/>
              <a:cs typeface="Arial"/>
            </a:endParaRPr>
          </a:p>
          <a:p>
            <a:pPr marL="749300" marR="425450" lvl="1" indent="-279400">
              <a:lnSpc>
                <a:spcPct val="1012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Vị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trí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định bằng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lệch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Offset: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0000h-FFFFh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logic đầy đủ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của một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Segment:Offset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Địa chỉ vật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lý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20-bit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của một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ô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nhớ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xác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định bằng phép  cộng giữa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địa chỉ đoạn 16-bit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trái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(nhân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endParaRPr sz="2400">
              <a:latin typeface="Arial"/>
              <a:cs typeface="Arial"/>
            </a:endParaRPr>
          </a:p>
          <a:p>
            <a:pPr marL="880744" indent="-525780">
              <a:lnSpc>
                <a:spcPct val="100000"/>
              </a:lnSpc>
              <a:spcBef>
                <a:spcPts val="20"/>
              </a:spcBef>
              <a:buAutoNum type="arabicParenR" startAt="16"/>
              <a:tabLst>
                <a:tab pos="88138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địa chỉ lệch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16-bit.</a:t>
            </a:r>
            <a:endParaRPr sz="2400">
              <a:latin typeface="Arial"/>
              <a:cs typeface="Arial"/>
            </a:endParaRPr>
          </a:p>
          <a:p>
            <a:pPr marL="749300" marR="528320" lvl="1" indent="-279400">
              <a:lnSpc>
                <a:spcPct val="101200"/>
              </a:lnSpc>
              <a:spcBef>
                <a:spcPts val="41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CS:IP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ra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sắp thực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đoạn mã.  Nếu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CS=F000h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IP=FFF0h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thì: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CS:IP </a:t>
            </a:r>
            <a:r>
              <a:rPr sz="2200" dirty="0">
                <a:solidFill>
                  <a:srgbClr val="0048AA"/>
                </a:solidFill>
                <a:latin typeface="Symbol"/>
                <a:cs typeface="Symbol"/>
              </a:rPr>
              <a:t>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F000h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 16 +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FFF0h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F0000h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+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FFF0h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</a:t>
            </a:r>
            <a:r>
              <a:rPr sz="2200" spc="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FFFF0h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070215" cy="44399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(instruction)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là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gì?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một từ nhị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phân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được lưu trữ trong bộ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nạp vào CPU để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Mỗi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một nhiệm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cụ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53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nhóm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dụng: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vận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chuyển dữ liệu,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điều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khiển  chương trình, tính toán,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vv.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pha (phase)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chính 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Đọc 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(IF: Instruction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Fetch)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Giải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(ID: Instruction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Decode)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(EX: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Instruction Execution)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6825615" cy="43668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kỳ 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(instruction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cycle)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khoảng thời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gian CPU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 xong 1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Mỗi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pha của lệnh gồm một số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kỳ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máy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Mỗi chu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kỳ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kỳ nhịp đồng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hồ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CK lệnh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gồm: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đọc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đọc bộ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(dữ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(dữ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đọc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I/O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(dữ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ghi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I/O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(dữ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kỳ chấp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nhận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ngắt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Bus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rỗi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535670" cy="19888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Dạng lệnh</a:t>
            </a:r>
            <a:endParaRPr sz="24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42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 tổng quát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 thành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phần: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của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Độ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dài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từ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lệnh: 8, 16, 24, 32 và 64</a:t>
            </a:r>
            <a:r>
              <a:rPr sz="22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bit.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của 8086/8088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độ dài 1-6</a:t>
            </a:r>
            <a:r>
              <a:rPr sz="2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byte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767137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198" y="0"/>
                </a:lnTo>
                <a:lnTo>
                  <a:pt x="160019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5562" y="3771900"/>
            <a:ext cx="1584325" cy="36703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Opcode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84650" y="3767137"/>
            <a:ext cx="2524125" cy="376555"/>
          </a:xfrm>
          <a:custGeom>
            <a:avLst/>
            <a:gdLst/>
            <a:ahLst/>
            <a:cxnLst/>
            <a:rect l="l" t="t" r="r" b="b"/>
            <a:pathLst>
              <a:path w="2524125" h="376554">
                <a:moveTo>
                  <a:pt x="0" y="0"/>
                </a:moveTo>
                <a:lnTo>
                  <a:pt x="2524118" y="0"/>
                </a:lnTo>
                <a:lnTo>
                  <a:pt x="252411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5761" y="3771900"/>
            <a:ext cx="2508250" cy="367030"/>
          </a:xfrm>
          <a:prstGeom prst="rect">
            <a:avLst/>
          </a:prstGeom>
          <a:solidFill>
            <a:srgbClr val="D4FDD5"/>
          </a:solidFill>
        </p:spPr>
        <p:txBody>
          <a:bodyPr vert="horz" wrap="square" lIns="0" tIns="40640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Operands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4228782"/>
            <a:ext cx="7486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Mã</a:t>
            </a:r>
            <a:r>
              <a:rPr sz="16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lệnh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865" y="4228782"/>
            <a:ext cx="13474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toán</a:t>
            </a:r>
            <a:r>
              <a:rPr sz="16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hạng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4991100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198" y="0"/>
                </a:lnTo>
                <a:lnTo>
                  <a:pt x="160019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5562" y="4995862"/>
            <a:ext cx="1584325" cy="36703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Mã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lệnh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4650" y="4991100"/>
            <a:ext cx="2524125" cy="376555"/>
          </a:xfrm>
          <a:custGeom>
            <a:avLst/>
            <a:gdLst/>
            <a:ahLst/>
            <a:cxnLst/>
            <a:rect l="l" t="t" r="r" b="b"/>
            <a:pathLst>
              <a:path w="2524125" h="376554">
                <a:moveTo>
                  <a:pt x="0" y="0"/>
                </a:moveTo>
                <a:lnTo>
                  <a:pt x="2524118" y="0"/>
                </a:lnTo>
                <a:lnTo>
                  <a:pt x="252411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5761" y="4995862"/>
            <a:ext cx="2508250" cy="367030"/>
          </a:xfrm>
          <a:prstGeom prst="rect">
            <a:avLst/>
          </a:prstGeom>
          <a:solidFill>
            <a:srgbClr val="D4FDD5"/>
          </a:solidFill>
        </p:spPr>
        <p:txBody>
          <a:bodyPr vert="horz" wrap="square" lIns="0" tIns="40640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Đích,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Gốc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0800" y="5516562"/>
            <a:ext cx="1600200" cy="376555"/>
          </a:xfrm>
          <a:custGeom>
            <a:avLst/>
            <a:gdLst/>
            <a:ahLst/>
            <a:cxnLst/>
            <a:rect l="l" t="t" r="r" b="b"/>
            <a:pathLst>
              <a:path w="1600200" h="376554">
                <a:moveTo>
                  <a:pt x="0" y="0"/>
                </a:moveTo>
                <a:lnTo>
                  <a:pt x="1600198" y="0"/>
                </a:lnTo>
                <a:lnTo>
                  <a:pt x="160019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5562" y="5521325"/>
            <a:ext cx="1584325" cy="36703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537210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latin typeface="Arial"/>
                <a:cs typeface="Arial"/>
              </a:rPr>
              <a:t>MOV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84650" y="5516562"/>
            <a:ext cx="2524125" cy="376555"/>
          </a:xfrm>
          <a:custGeom>
            <a:avLst/>
            <a:gdLst/>
            <a:ahLst/>
            <a:cxnLst/>
            <a:rect l="l" t="t" r="r" b="b"/>
            <a:pathLst>
              <a:path w="2524125" h="376554">
                <a:moveTo>
                  <a:pt x="0" y="0"/>
                </a:moveTo>
                <a:lnTo>
                  <a:pt x="2524118" y="0"/>
                </a:lnTo>
                <a:lnTo>
                  <a:pt x="2524118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95761" y="5521325"/>
            <a:ext cx="2508250" cy="367030"/>
          </a:xfrm>
          <a:prstGeom prst="rect">
            <a:avLst/>
          </a:prstGeom>
          <a:solidFill>
            <a:srgbClr val="D4FDD5"/>
          </a:solidFill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AX,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6740" y="5536882"/>
            <a:ext cx="9474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AX </a:t>
            </a:r>
            <a:r>
              <a:rPr sz="1600" dirty="0">
                <a:solidFill>
                  <a:srgbClr val="0433FF"/>
                </a:solidFill>
                <a:latin typeface="Wingdings"/>
                <a:cs typeface="Wingdings"/>
              </a:rPr>
              <a:t></a:t>
            </a:r>
            <a:r>
              <a:rPr sz="1600" spc="-50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433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727" y="1421214"/>
            <a:ext cx="8622665" cy="17100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Mã hoá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lệnh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Opcode: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 gồm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6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bít;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 của 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100010</a:t>
            </a:r>
            <a:endParaRPr sz="1800">
              <a:latin typeface="Arial"/>
              <a:cs typeface="Arial"/>
            </a:endParaRPr>
          </a:p>
          <a:p>
            <a:pPr marL="749300" marR="330835" lvl="1" indent="-279400">
              <a:lnSpc>
                <a:spcPct val="100000"/>
              </a:lnSpc>
              <a:spcBef>
                <a:spcPts val="4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D: bít hướng,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hướng vận chuyển dữ liệu;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D=1: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dữ liệu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 đến thanh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3 bit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REG;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D=0: dữ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 ra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từ 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3 bit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REG;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W: bít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chỉ độ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rộng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hạng; W=0: toán hạng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byte; W=1: toán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hạng 2</a:t>
            </a:r>
            <a:r>
              <a:rPr sz="1800" spc="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150" y="3427412"/>
            <a:ext cx="8329612" cy="257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59"/>
            <a:ext cx="3526790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Mã hoá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400">
              <a:latin typeface="Arial"/>
              <a:cs typeface="Arial"/>
            </a:endParaRPr>
          </a:p>
          <a:p>
            <a:pPr marL="749300" marR="5080" lvl="1" indent="-279400">
              <a:lnSpc>
                <a:spcPct val="78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REG: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3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bít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mã của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thanh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hướng  chuyển dữ liệu D:</a:t>
            </a:r>
            <a:endParaRPr sz="1800">
              <a:latin typeface="Arial"/>
              <a:cs typeface="Arial"/>
            </a:endParaRPr>
          </a:p>
          <a:p>
            <a:pPr marL="1155700" marR="260985" lvl="2" indent="-228600">
              <a:lnSpc>
                <a:spcPct val="80000"/>
              </a:lnSpc>
              <a:spcBef>
                <a:spcPts val="42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Nếu D=1, REG biểu</a:t>
            </a:r>
            <a:r>
              <a:rPr sz="15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diễn 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r>
              <a:rPr sz="15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1500">
              <a:latin typeface="Arial"/>
              <a:cs typeface="Arial"/>
            </a:endParaRPr>
          </a:p>
          <a:p>
            <a:pPr marL="1155700" marR="260985" lvl="2" indent="-228600">
              <a:lnSpc>
                <a:spcPct val="80000"/>
              </a:lnSpc>
              <a:spcBef>
                <a:spcPts val="32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Neu D=0, REG biểu</a:t>
            </a:r>
            <a:r>
              <a:rPr sz="15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diễn 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r>
              <a:rPr sz="15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Gốc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803650"/>
          <a:ext cx="3378200" cy="212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94">
                <a:tc>
                  <a:txBody>
                    <a:bodyPr/>
                    <a:lstStyle/>
                    <a:p>
                      <a:pPr marL="227965" marR="138430" indent="-768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Các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đoạn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Mã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16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10"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20"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10"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89450" y="1670050"/>
          <a:ext cx="4267200" cy="371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Các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Mã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ghi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W=1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W=0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011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110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765" y="795020"/>
            <a:ext cx="1804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90" dirty="0"/>
              <a:t> </a:t>
            </a:r>
            <a:r>
              <a:rPr spc="-5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94951"/>
            <a:ext cx="6089015" cy="4109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5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Kiến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trúc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bên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trong của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4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AutoNum type="arabicPeriod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Sơ đồ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khối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đơn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vị chức năng của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8088/8086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của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AutoNum type="arabicPeriod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Phân đoạn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bộ nhớ trong 8086/8088</a:t>
            </a:r>
            <a:endParaRPr sz="2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Tập lệnh của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8088/8086</a:t>
            </a:r>
            <a:endParaRPr sz="2400">
              <a:latin typeface="Arial"/>
              <a:cs typeface="Arial"/>
            </a:endParaRPr>
          </a:p>
          <a:p>
            <a:pPr marL="889000" indent="-41910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AutoNum type="arabicPeriod" startAt="5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Khái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niệm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về lệnh và cách mã hoá</a:t>
            </a: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200">
              <a:latin typeface="Arial"/>
              <a:cs typeface="Arial"/>
            </a:endParaRPr>
          </a:p>
          <a:p>
            <a:pPr marL="889000" indent="-41910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AutoNum type="arabicPeriod" startAt="5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chế độ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lý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200">
              <a:latin typeface="Arial"/>
              <a:cs typeface="Arial"/>
            </a:endParaRPr>
          </a:p>
          <a:p>
            <a:pPr marL="889000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 startAt="5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Phân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loại tập lệnh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xử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lý</a:t>
            </a:r>
            <a:endParaRPr sz="2200">
              <a:latin typeface="Arial"/>
              <a:cs typeface="Arial"/>
            </a:endParaRPr>
          </a:p>
          <a:p>
            <a:pPr marL="889000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 startAt="5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tả tập lệnh của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758" y="795020"/>
            <a:ext cx="702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 Khái </a:t>
            </a:r>
            <a:r>
              <a:rPr dirty="0"/>
              <a:t>niệm về lệnh </a:t>
            </a:r>
            <a:r>
              <a:rPr spc="-5" dirty="0"/>
              <a:t>và cách mã </a:t>
            </a:r>
            <a:r>
              <a:rPr dirty="0"/>
              <a:t>hoá</a:t>
            </a:r>
            <a:r>
              <a:rPr spc="-45" dirty="0"/>
              <a:t> </a:t>
            </a:r>
            <a:r>
              <a:rPr dirty="0"/>
              <a:t>lệnh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7" y="1267460"/>
            <a:ext cx="2348230" cy="48996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Mã hoá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400">
              <a:latin typeface="Arial"/>
              <a:cs typeface="Arial"/>
            </a:endParaRPr>
          </a:p>
          <a:p>
            <a:pPr marL="660400" marR="30480" lvl="1" indent="-266700">
              <a:lnSpc>
                <a:spcPct val="100099"/>
              </a:lnSpc>
              <a:spcBef>
                <a:spcPts val="395"/>
              </a:spcBef>
              <a:buClr>
                <a:srgbClr val="5E9CDA"/>
              </a:buClr>
              <a:buFont typeface="Wingdings"/>
              <a:buChar char=""/>
              <a:tabLst>
                <a:tab pos="658495" algn="l"/>
                <a:tab pos="65913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MOD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(2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bit)</a:t>
            </a:r>
            <a:r>
              <a:rPr sz="20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R/M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(3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bít):  MOD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R/M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hợp với  nhau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để biểu  diễn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chế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độ địa chỉ của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000">
              <a:latin typeface="Arial"/>
              <a:cs typeface="Arial"/>
            </a:endParaRPr>
          </a:p>
          <a:p>
            <a:pPr marL="660400" marR="104775" lvl="1" indent="-266700">
              <a:lnSpc>
                <a:spcPct val="1004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58495" algn="l"/>
                <a:tab pos="6591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Disp</a:t>
            </a:r>
            <a:r>
              <a:rPr sz="1950" baseline="-21367" dirty="0">
                <a:solidFill>
                  <a:srgbClr val="0048AA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0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khoảng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chuyển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phần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thấp</a:t>
            </a:r>
            <a:endParaRPr sz="2000">
              <a:latin typeface="Arial"/>
              <a:cs typeface="Arial"/>
            </a:endParaRPr>
          </a:p>
          <a:p>
            <a:pPr marL="660400" marR="76835" lvl="1" indent="-266700">
              <a:lnSpc>
                <a:spcPct val="1004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658495" algn="l"/>
                <a:tab pos="6591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Disp</a:t>
            </a:r>
            <a:r>
              <a:rPr sz="1950" baseline="-21367" dirty="0">
                <a:solidFill>
                  <a:srgbClr val="0048AA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0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khoảng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chuyển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phần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cao.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1600" y="1381126"/>
            <a:ext cx="784225" cy="884555"/>
          </a:xfrm>
          <a:custGeom>
            <a:avLst/>
            <a:gdLst/>
            <a:ahLst/>
            <a:cxnLst/>
            <a:rect l="l" t="t" r="r" b="b"/>
            <a:pathLst>
              <a:path w="784225" h="884555">
                <a:moveTo>
                  <a:pt x="784225" y="0"/>
                </a:moveTo>
                <a:lnTo>
                  <a:pt x="0" y="0"/>
                </a:lnTo>
                <a:lnTo>
                  <a:pt x="0" y="884337"/>
                </a:lnTo>
                <a:lnTo>
                  <a:pt x="784225" y="884337"/>
                </a:lnTo>
                <a:lnTo>
                  <a:pt x="784225" y="0"/>
                </a:lnTo>
                <a:close/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35250" y="1374775"/>
          <a:ext cx="6360157" cy="387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4338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W=0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[BX]+[SI]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[BX]+[SI]+d8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[BX]+[SI]+d16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[BX]+[DI]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[BX]+[DI]+d8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[BX]+[DI]+d16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[BP]+[SI]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[BP]+[SI]+d8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[BP]+[SI]+d16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[BP]+[DI]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[BP]+[DI]+d8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[BP]+[DI]+d16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[SI]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[SI]+d8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[SI]+d16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[DI]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[DI]+d8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[DI]+d16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45" dirty="0"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[BX]+d8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[BX]+d16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81900" y="5211546"/>
            <a:ext cx="115900" cy="117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6786" y="5211546"/>
            <a:ext cx="115912" cy="117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800" y="5211546"/>
            <a:ext cx="115912" cy="117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4386" y="5211546"/>
            <a:ext cx="115912" cy="1179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3340" y="5341620"/>
            <a:ext cx="925194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Các chế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độ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latin typeface="Arial"/>
                <a:cs typeface="Arial"/>
              </a:rPr>
              <a:t>thanh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ghi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5940" y="5272404"/>
            <a:ext cx="2753360" cy="9652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Arial"/>
                <a:cs typeface="Arial"/>
              </a:rPr>
              <a:t>Các chế độ bộ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nhớ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9"/>
              </a:lnSpc>
              <a:spcBef>
                <a:spcPts val="370"/>
              </a:spcBef>
            </a:pPr>
            <a:r>
              <a:rPr sz="1400" b="1" i="1" dirty="0">
                <a:latin typeface="Arial"/>
                <a:cs typeface="Arial"/>
              </a:rPr>
              <a:t>Ghi</a:t>
            </a:r>
            <a:r>
              <a:rPr sz="1400" b="1" i="1" spc="-5" dirty="0">
                <a:latin typeface="Arial"/>
                <a:cs typeface="Arial"/>
              </a:rPr>
              <a:t> chú</a:t>
            </a:r>
            <a:r>
              <a:rPr sz="1400" spc="-5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70180" indent="-109220">
              <a:lnSpc>
                <a:spcPts val="1639"/>
              </a:lnSpc>
              <a:buChar char="-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d8: khoảng dịch chuyển, </a:t>
            </a:r>
            <a:r>
              <a:rPr sz="1400" dirty="0">
                <a:latin typeface="Arial"/>
                <a:cs typeface="Arial"/>
              </a:rPr>
              <a:t>8 </a:t>
            </a:r>
            <a:r>
              <a:rPr sz="1400" spc="-5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  <a:p>
            <a:pPr marL="170180" indent="-109220">
              <a:lnSpc>
                <a:spcPct val="100000"/>
              </a:lnSpc>
              <a:spcBef>
                <a:spcPts val="20"/>
              </a:spcBef>
              <a:buChar char="-"/>
              <a:tabLst>
                <a:tab pos="170815" algn="l"/>
              </a:tabLst>
            </a:pPr>
            <a:r>
              <a:rPr sz="1400" spc="-5" dirty="0">
                <a:latin typeface="Arial"/>
                <a:cs typeface="Arial"/>
              </a:rPr>
              <a:t>d16</a:t>
            </a:r>
            <a:r>
              <a:rPr sz="1400" b="1" spc="-5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khoảng </a:t>
            </a:r>
            <a:r>
              <a:rPr sz="1400" dirty="0">
                <a:latin typeface="Arial"/>
                <a:cs typeface="Arial"/>
              </a:rPr>
              <a:t>dịch </a:t>
            </a:r>
            <a:r>
              <a:rPr sz="1400" spc="-5" dirty="0">
                <a:latin typeface="Arial"/>
                <a:cs typeface="Arial"/>
              </a:rPr>
              <a:t>chuyển, </a:t>
            </a:r>
            <a:r>
              <a:rPr sz="1400" dirty="0">
                <a:latin typeface="Arial"/>
                <a:cs typeface="Arial"/>
              </a:rPr>
              <a:t>16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600" y="1600200"/>
            <a:ext cx="774700" cy="469900"/>
          </a:xfrm>
          <a:custGeom>
            <a:avLst/>
            <a:gdLst/>
            <a:ahLst/>
            <a:cxnLst/>
            <a:rect l="l" t="t" r="r" b="b"/>
            <a:pathLst>
              <a:path w="774700" h="469900">
                <a:moveTo>
                  <a:pt x="0" y="0"/>
                </a:moveTo>
                <a:lnTo>
                  <a:pt x="774700" y="469900"/>
                </a:lnTo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1600" y="1600200"/>
            <a:ext cx="774700" cy="469900"/>
          </a:xfrm>
          <a:custGeom>
            <a:avLst/>
            <a:gdLst/>
            <a:ahLst/>
            <a:cxnLst/>
            <a:rect l="l" t="t" r="r" b="b"/>
            <a:pathLst>
              <a:path w="774700" h="469900">
                <a:moveTo>
                  <a:pt x="0" y="0"/>
                </a:moveTo>
                <a:lnTo>
                  <a:pt x="774699" y="46989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4140"/>
            <a:ext cx="8509000" cy="48945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135255" indent="-457200">
              <a:lnSpc>
                <a:spcPts val="2500"/>
              </a:lnSpc>
              <a:spcBef>
                <a:spcPts val="50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(Addressing Mode) là cách CPU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tổ chức</a:t>
            </a:r>
            <a:r>
              <a:rPr sz="2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 lấy dữ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cho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toán hạng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lệnh;</a:t>
            </a:r>
            <a:endParaRPr sz="2400">
              <a:latin typeface="Arial"/>
              <a:cs typeface="Arial"/>
            </a:endParaRPr>
          </a:p>
          <a:p>
            <a:pPr marL="469900" marR="744220" indent="-457200">
              <a:lnSpc>
                <a:spcPts val="2620"/>
              </a:lnSpc>
              <a:spcBef>
                <a:spcPts val="580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lý có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nhiều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chỉ. Vi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lý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8086/8088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có 7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độ địa chỉ:</a:t>
            </a:r>
            <a:endParaRPr sz="2400">
              <a:latin typeface="Arial"/>
              <a:cs typeface="Arial"/>
            </a:endParaRPr>
          </a:p>
          <a:p>
            <a:pPr marL="582295" lvl="1" indent="-265430">
              <a:lnSpc>
                <a:spcPct val="100000"/>
              </a:lnSpc>
              <a:spcBef>
                <a:spcPts val="20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(Register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Addressing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Mode)</a:t>
            </a:r>
            <a:endParaRPr sz="2000">
              <a:latin typeface="Arial"/>
              <a:cs typeface="Arial"/>
            </a:endParaRPr>
          </a:p>
          <a:p>
            <a:pPr marL="582295" lvl="1" indent="-265430">
              <a:lnSpc>
                <a:spcPct val="100000"/>
              </a:lnSpc>
              <a:spcBef>
                <a:spcPts val="20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tức thì (Immediate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Addressing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Mode)</a:t>
            </a:r>
            <a:endParaRPr sz="2000">
              <a:latin typeface="Arial"/>
              <a:cs typeface="Arial"/>
            </a:endParaRPr>
          </a:p>
          <a:p>
            <a:pPr marL="582295" lvl="1" indent="-265430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trực tiếp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(Direct Addressing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Mode)</a:t>
            </a:r>
            <a:endParaRPr sz="2000">
              <a:latin typeface="Arial"/>
              <a:cs typeface="Arial"/>
            </a:endParaRPr>
          </a:p>
          <a:p>
            <a:pPr marL="584200" marR="306705" lvl="1" indent="-266700">
              <a:lnSpc>
                <a:spcPts val="2220"/>
              </a:lnSpc>
              <a:spcBef>
                <a:spcPts val="42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gián tiếp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qua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(Register Indirect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Addressing  Mode)</a:t>
            </a:r>
            <a:endParaRPr sz="2000">
              <a:latin typeface="Arial"/>
              <a:cs typeface="Arial"/>
            </a:endParaRPr>
          </a:p>
          <a:p>
            <a:pPr marL="584200" marR="5080" lvl="1" indent="-266700">
              <a:lnSpc>
                <a:spcPts val="2220"/>
              </a:lnSpc>
              <a:spcBef>
                <a:spcPts val="36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sở (Based Plus Displacement</a:t>
            </a:r>
            <a:r>
              <a:rPr sz="20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Addressing  Mode)</a:t>
            </a:r>
            <a:endParaRPr sz="2000">
              <a:latin typeface="Arial"/>
              <a:cs typeface="Arial"/>
            </a:endParaRPr>
          </a:p>
          <a:p>
            <a:pPr marL="584200" marR="1156970" lvl="1" indent="-266700">
              <a:lnSpc>
                <a:spcPts val="2220"/>
              </a:lnSpc>
              <a:spcBef>
                <a:spcPts val="36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đối chỉ số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(Indexed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Plus</a:t>
            </a:r>
            <a:r>
              <a:rPr sz="20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Displacement  Addressing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Mode)</a:t>
            </a:r>
            <a:endParaRPr sz="2000">
              <a:latin typeface="Arial"/>
              <a:cs typeface="Arial"/>
            </a:endParaRPr>
          </a:p>
          <a:p>
            <a:pPr marL="584200" marR="1247140" lvl="1" indent="-266700">
              <a:lnSpc>
                <a:spcPts val="2220"/>
              </a:lnSpc>
              <a:spcBef>
                <a:spcPts val="360"/>
              </a:spcBef>
              <a:buClr>
                <a:srgbClr val="5E9CDA"/>
              </a:buClr>
              <a:buAutoNum type="arabicPeriod"/>
              <a:tabLst>
                <a:tab pos="58293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đối chỉ số cơ sở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(Based Indexed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Plus  Displacement Addressing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Mode)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59470" cy="30822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thanh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ghi: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bên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cpu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toán hạng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để</a:t>
            </a:r>
            <a:endParaRPr sz="22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3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chứa dữ liệu cần thao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tác.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Cả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đều là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  <a:p>
            <a:pPr marL="1383665" marR="4352290">
              <a:lnSpc>
                <a:spcPct val="118800"/>
              </a:lnSpc>
              <a:spcBef>
                <a:spcPts val="60"/>
              </a:spcBef>
              <a:tabLst>
                <a:tab pos="2823845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dx;	bx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dx  mov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ds,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ax;	ds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add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20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dl;	al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al +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7278370" cy="2752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tức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thì: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một 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hay một ô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một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hằng số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  <a:p>
            <a:pPr marL="1383665" marR="2997200">
              <a:lnSpc>
                <a:spcPts val="2900"/>
              </a:lnSpc>
              <a:spcBef>
                <a:spcPts val="90"/>
              </a:spcBef>
              <a:tabLst>
                <a:tab pos="339915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 cl,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200;cl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00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 ax,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0ff0h;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0ff0h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[bx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],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200;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200 vào ô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có địa chỉ là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DS:BX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1214"/>
            <a:ext cx="4569460" cy="41871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trực</a:t>
            </a:r>
            <a:r>
              <a:rPr sz="2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tiếp: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Một 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 là một hằng biểu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diễn</a:t>
            </a:r>
            <a:endParaRPr sz="18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địa chỉ lệch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(offset) của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ô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  <a:p>
            <a:pPr marL="749300" marR="56515" lvl="1" indent="-279400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thể là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18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(không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ô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nhớ)</a:t>
            </a:r>
            <a:endParaRPr sz="1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875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1800">
              <a:latin typeface="Arial"/>
              <a:cs typeface="Arial"/>
            </a:endParaRPr>
          </a:p>
          <a:p>
            <a:pPr marL="927100" marR="1615440" algn="just">
              <a:lnSpc>
                <a:spcPct val="120800"/>
              </a:lnSpc>
              <a:spcBef>
                <a:spcPts val="95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[8088H]  MOV [1234H],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DL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20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[1234H]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927100" marR="5080">
              <a:lnSpc>
                <a:spcPct val="10080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DS là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ngầm</a:t>
            </a:r>
            <a:r>
              <a:rPr sz="20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định  trong chế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độ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trực</a:t>
            </a:r>
            <a:r>
              <a:rPr sz="20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tiếp.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524000"/>
            <a:ext cx="3810000" cy="1824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3962400"/>
            <a:ext cx="3810000" cy="1539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4170679" cy="36188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7940" indent="-342900" algn="just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gián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tiếp</a:t>
            </a:r>
            <a:r>
              <a:rPr sz="24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qua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ghi:</a:t>
            </a:r>
            <a:endParaRPr sz="2400">
              <a:latin typeface="Arial"/>
              <a:cs typeface="Arial"/>
            </a:endParaRPr>
          </a:p>
          <a:p>
            <a:pPr marL="749300" marR="5080" lvl="1" indent="-279400" algn="just">
              <a:lnSpc>
                <a:spcPct val="998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là một</a:t>
            </a:r>
            <a:r>
              <a:rPr sz="22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 ghi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lệch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ô  nhớ</a:t>
            </a:r>
            <a:endParaRPr sz="2200">
              <a:latin typeface="Arial"/>
              <a:cs typeface="Arial"/>
            </a:endParaRPr>
          </a:p>
          <a:p>
            <a:pPr marL="749300" marR="52069" lvl="1" indent="-279400" algn="just">
              <a:lnSpc>
                <a:spcPts val="2570"/>
              </a:lnSpc>
              <a:spcBef>
                <a:spcPts val="735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ghi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[BX];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[DS:BX]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[BP];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[SS:BP]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828800"/>
            <a:ext cx="3810000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3886200"/>
            <a:ext cx="3810000" cy="136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7064"/>
            <a:ext cx="4765675" cy="37776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42900" marR="90805" indent="-342900" algn="r">
              <a:lnSpc>
                <a:spcPct val="100000"/>
              </a:lnSpc>
              <a:spcBef>
                <a:spcPts val="280"/>
              </a:spcBef>
              <a:buFont typeface="Wingdings"/>
              <a:buChar char=""/>
              <a:tabLst>
                <a:tab pos="342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cơ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sở:</a:t>
            </a:r>
            <a:endParaRPr sz="2400">
              <a:latin typeface="Arial"/>
              <a:cs typeface="Arial"/>
            </a:endParaRPr>
          </a:p>
          <a:p>
            <a:pPr marL="285115" marR="59690" lvl="1" indent="-285115" algn="r">
              <a:lnSpc>
                <a:spcPct val="100000"/>
              </a:lnSpc>
              <a:spcBef>
                <a:spcPts val="170"/>
              </a:spcBef>
              <a:buClr>
                <a:srgbClr val="5E9CDA"/>
              </a:buClr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là đ/c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ô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nhớ.</a:t>
            </a:r>
            <a:endParaRPr sz="2200">
              <a:latin typeface="Arial"/>
              <a:cs typeface="Arial"/>
            </a:endParaRPr>
          </a:p>
          <a:p>
            <a:pPr marL="1092200" marR="9525" lvl="2" indent="-165100">
              <a:lnSpc>
                <a:spcPct val="90600"/>
              </a:lnSpc>
              <a:spcBef>
                <a:spcPts val="405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Đ/c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của ô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tạo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việc sử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cơ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sở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như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(đoạn  DS) hoặc BP (đoạn SS) và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một  hằng số.</a:t>
            </a:r>
            <a:endParaRPr sz="1800">
              <a:latin typeface="Arial"/>
              <a:cs typeface="Arial"/>
            </a:endParaRPr>
          </a:p>
          <a:p>
            <a:pPr marL="1092200" marR="5080" lvl="2" indent="-165100">
              <a:lnSpc>
                <a:spcPct val="89900"/>
              </a:lnSpc>
              <a:spcBef>
                <a:spcPts val="490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Hằng số 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cơ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sở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biểu diễn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giá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chuyển  (displacement) 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dùng để tính  địa 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hiệu dụng của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toán hạng  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vùng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 và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SS.</a:t>
            </a:r>
            <a:endParaRPr sz="1800">
              <a:latin typeface="Arial"/>
              <a:cs typeface="Arial"/>
            </a:endParaRPr>
          </a:p>
          <a:p>
            <a:pPr marL="749300" marR="457834" lvl="1" indent="-279400">
              <a:lnSpc>
                <a:spcPts val="237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là  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(ko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ô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nhớ)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215635"/>
            <a:ext cx="777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1447800"/>
            <a:ext cx="3538537" cy="1252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200400"/>
            <a:ext cx="3632200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1339" y="5237479"/>
            <a:ext cx="4078604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2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[BX+100];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[DS:</a:t>
            </a:r>
            <a:r>
              <a:rPr sz="1800" spc="-22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BX+100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[BP+200];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[SS:</a:t>
            </a:r>
            <a:r>
              <a:rPr sz="1800" spc="-22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BP+200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7064"/>
            <a:ext cx="8296909" cy="345947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42900" marR="3615054" indent="-342900" algn="r">
              <a:lnSpc>
                <a:spcPct val="100000"/>
              </a:lnSpc>
              <a:spcBef>
                <a:spcPts val="280"/>
              </a:spcBef>
              <a:buFont typeface="Wingdings"/>
              <a:buChar char=""/>
              <a:tabLst>
                <a:tab pos="342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Chế độ địa chỉ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đối chỉ</a:t>
            </a:r>
            <a:r>
              <a:rPr sz="2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số:</a:t>
            </a:r>
            <a:endParaRPr sz="2400">
              <a:latin typeface="Arial"/>
              <a:cs typeface="Arial"/>
            </a:endParaRPr>
          </a:p>
          <a:p>
            <a:pPr marL="285115" marR="3590925" lvl="1" indent="-285115" algn="r">
              <a:lnSpc>
                <a:spcPct val="100000"/>
              </a:lnSpc>
              <a:spcBef>
                <a:spcPts val="170"/>
              </a:spcBef>
              <a:buClr>
                <a:srgbClr val="5E9CDA"/>
              </a:buClr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Một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là đ/c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của ô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nhớ.</a:t>
            </a:r>
            <a:endParaRPr sz="2200">
              <a:latin typeface="Arial"/>
              <a:cs typeface="Arial"/>
            </a:endParaRPr>
          </a:p>
          <a:p>
            <a:pPr marL="1092200" marR="212725" lvl="2" indent="-165100" algn="just">
              <a:lnSpc>
                <a:spcPts val="1970"/>
              </a:lnSpc>
              <a:spcBef>
                <a:spcPts val="430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Đ/c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của ô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tạo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việc sử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dụng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cơ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sở SI hoặc DI  và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một hằng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số.</a:t>
            </a:r>
            <a:endParaRPr sz="1800">
              <a:latin typeface="Arial"/>
              <a:cs typeface="Arial"/>
            </a:endParaRPr>
          </a:p>
          <a:p>
            <a:pPr marL="1092200" marR="5080" lvl="2" indent="-165100" algn="just">
              <a:lnSpc>
                <a:spcPct val="89500"/>
              </a:lnSpc>
              <a:spcBef>
                <a:spcPts val="459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Hằng số 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sở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biểu diễn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giá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chuyển  (displacement) 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dùng để tính địa 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hiệu dụng của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toán hạng  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vùng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(ko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ô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nhớ)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  <a:p>
            <a:pPr marL="927100" marR="3427729">
              <a:lnSpc>
                <a:spcPts val="2400"/>
              </a:lnSpc>
              <a:spcBef>
                <a:spcPts val="8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[SI+100];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[DS: SI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+100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[DI+200];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[DS:</a:t>
            </a:r>
            <a:r>
              <a:rPr sz="1800" spc="2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DI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+200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 Các </a:t>
            </a:r>
            <a:r>
              <a:rPr dirty="0"/>
              <a:t>chế độ địa chỉ của</a:t>
            </a:r>
            <a:r>
              <a:rPr spc="-8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69624"/>
            <a:ext cx="4991100" cy="44183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Chế độ địa chỉ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tương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đối chỉ số cơ</a:t>
            </a:r>
            <a:r>
              <a:rPr sz="2000" spc="-6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sở: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Một 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 là đ/c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của ô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nhớ.</a:t>
            </a:r>
            <a:endParaRPr sz="1800">
              <a:latin typeface="Arial"/>
              <a:cs typeface="Arial"/>
            </a:endParaRPr>
          </a:p>
          <a:p>
            <a:pPr marL="1092200" marR="162560" lvl="2" indent="-165100">
              <a:lnSpc>
                <a:spcPct val="91600"/>
              </a:lnSpc>
              <a:spcBef>
                <a:spcPts val="420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Đ/c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của ô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nhớ được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tạo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bởi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sử dụng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BX+SI/DI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(đoạn DS) hoặc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BP+SI/DI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(đoạn SS) và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một hằng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số.</a:t>
            </a:r>
            <a:endParaRPr sz="1600">
              <a:latin typeface="Arial"/>
              <a:cs typeface="Arial"/>
            </a:endParaRPr>
          </a:p>
          <a:p>
            <a:pPr marL="1092200" marR="5080" lvl="2" indent="-165100">
              <a:lnSpc>
                <a:spcPct val="90100"/>
              </a:lnSpc>
              <a:spcBef>
                <a:spcPts val="355"/>
              </a:spcBef>
              <a:buClr>
                <a:srgbClr val="93C052"/>
              </a:buClr>
              <a:buChar char="•"/>
              <a:tabLst>
                <a:tab pos="109855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Hằng số trong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tương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đối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sở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biểu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diễn các giá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chuyển (displacement)  được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dùng để tính địa chỉ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hiệu dụng của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toán hạng trong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vùng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DS và  SS.</a:t>
            </a:r>
            <a:endParaRPr sz="1600">
              <a:latin typeface="Arial"/>
              <a:cs typeface="Arial"/>
            </a:endParaRPr>
          </a:p>
          <a:p>
            <a:pPr marL="755650" lvl="1" indent="-285750">
              <a:lnSpc>
                <a:spcPts val="2065"/>
              </a:lnSpc>
              <a:spcBef>
                <a:spcPts val="1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còn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(ko</a:t>
            </a:r>
            <a:endParaRPr sz="1800">
              <a:latin typeface="Arial"/>
              <a:cs typeface="Arial"/>
            </a:endParaRPr>
          </a:p>
          <a:p>
            <a:pPr marL="749300">
              <a:lnSpc>
                <a:spcPts val="2065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ô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nhớ)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210185" marR="164465" indent="5715">
              <a:lnSpc>
                <a:spcPct val="111100"/>
              </a:lnSpc>
              <a:spcBef>
                <a:spcPts val="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[BX+SI+100]; AL</a:t>
            </a:r>
            <a:r>
              <a:rPr sz="1800" spc="-5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[DS: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BX+SI+100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[BP+DI+200];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</a:t>
            </a:r>
            <a:r>
              <a:rPr sz="1800" spc="-5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[SS: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BP+DI+200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50" y="1763713"/>
            <a:ext cx="3571875" cy="1243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4975" y="3449637"/>
            <a:ext cx="3476625" cy="120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38" y="795020"/>
            <a:ext cx="7277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Ánh </a:t>
            </a:r>
            <a:r>
              <a:rPr dirty="0"/>
              <a:t>xạ </a:t>
            </a:r>
            <a:r>
              <a:rPr spc="-5" dirty="0"/>
              <a:t>ngầm định trong </a:t>
            </a:r>
            <a:r>
              <a:rPr dirty="0"/>
              <a:t>các </a:t>
            </a:r>
            <a:r>
              <a:rPr spc="-5" dirty="0"/>
              <a:t>chế độ địa</a:t>
            </a:r>
            <a:r>
              <a:rPr spc="-20" dirty="0"/>
              <a:t> </a:t>
            </a:r>
            <a:r>
              <a:rPr spc="-5" dirty="0"/>
              <a:t>chỉ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7050" y="1327150"/>
          <a:ext cx="8229600" cy="492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Chế độ địa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chỉ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Toán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hạng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Đoạn ngầm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định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ghi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Reg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Tức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thì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Trực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tiếp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[offset]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Gián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tiếp qua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thanh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ghi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[BP]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[SI]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[DI]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63064" algn="just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DS  SS  DS  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Tương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đối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cơ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sở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799589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Disp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[BP]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Disp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63064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DS  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Tương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đối chỉ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số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7535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[SI]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Disp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[DI]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Disp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63064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DS  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Tương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đối chỉ số cơ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sở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252220" algn="just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[BX]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[SI]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Disp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[BX]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[DI]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Disp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[BP]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[SI]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Disp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[BP]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[DI]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Disp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663064" algn="just">
                        <a:lnSpc>
                          <a:spcPts val="19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DS  DS  SS  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587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321" y="795020"/>
            <a:ext cx="5396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Sơ đồ khối vi </a:t>
            </a:r>
            <a:r>
              <a:rPr dirty="0"/>
              <a:t>xử </a:t>
            </a:r>
            <a:r>
              <a:rPr spc="-5" dirty="0"/>
              <a:t>lý</a:t>
            </a:r>
            <a:r>
              <a:rPr spc="-6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/>
          <p:nvPr/>
        </p:nvSpPr>
        <p:spPr>
          <a:xfrm>
            <a:off x="1698625" y="1257299"/>
            <a:ext cx="6048375" cy="555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969" y="795020"/>
            <a:ext cx="7929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Ánh </a:t>
            </a:r>
            <a:r>
              <a:rPr dirty="0"/>
              <a:t>xạ </a:t>
            </a:r>
            <a:r>
              <a:rPr spc="-5" dirty="0"/>
              <a:t>ngầm định giữa thanh ghi đoạn và</a:t>
            </a:r>
            <a:r>
              <a:rPr dirty="0"/>
              <a:t> </a:t>
            </a:r>
            <a:r>
              <a:rPr spc="-5" dirty="0"/>
              <a:t>lệch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398739"/>
            <a:ext cx="5788025" cy="22828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Địa chỉ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ngầm</a:t>
            </a:r>
            <a:r>
              <a:rPr sz="2400" spc="-1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định: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  <a:tabLst>
                <a:tab pos="244157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[BX];	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5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300863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[SI+300],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AH;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[DS:SI+300]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Địa chỉ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tường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minh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(đầy</a:t>
            </a:r>
            <a:r>
              <a:rPr sz="2400" spc="-1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đủ):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  <a:tabLst>
                <a:tab pos="289179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ES:[BX];	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5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[ES:BX]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  <a:tabLst>
                <a:tab pos="345884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SS:[SI+300],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AH;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[SS:SI+300]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9650" y="2355850"/>
          <a:ext cx="7391400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Thanh ghi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đoạn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Thanh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ghi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lệch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SI, DI,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90" dirty="0">
                          <a:latin typeface="Arial"/>
                          <a:cs typeface="Arial"/>
                        </a:rPr>
                        <a:t>SP,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AE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50277" y="1450340"/>
            <a:ext cx="7367905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2500"/>
              </a:lnSpc>
              <a:spcBef>
                <a:spcPts val="50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Quan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hệ ngầm định giữa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thanh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ghi đoạn và các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thanh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lệch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551" y="795020"/>
            <a:ext cx="552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 </a:t>
            </a:r>
            <a:r>
              <a:rPr spc="-5" dirty="0"/>
              <a:t>Phân loại tập lệnh của vi xử</a:t>
            </a:r>
            <a:r>
              <a:rPr spc="-10" dirty="0"/>
              <a:t> </a:t>
            </a:r>
            <a:r>
              <a:rPr spc="-5" dirty="0"/>
              <a:t>lý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67725" cy="43751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Tập lệnh phức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(CISC)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tập lệnh giảm thiểu</a:t>
            </a:r>
            <a:r>
              <a:rPr sz="24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(RISC)</a:t>
            </a:r>
            <a:endParaRPr sz="24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CISC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(Complex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Instruction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Computers)</a:t>
            </a:r>
            <a:endParaRPr sz="2200">
              <a:latin typeface="Arial"/>
              <a:cs typeface="Arial"/>
            </a:endParaRPr>
          </a:p>
          <a:p>
            <a:pPr marL="1270000" lvl="2" indent="-3429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Hỗ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trợ tập lệnh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phong phú -&gt; giảm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lượng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endParaRPr sz="1800">
              <a:latin typeface="Arial"/>
              <a:cs typeface="Arial"/>
            </a:endParaRPr>
          </a:p>
          <a:p>
            <a:pPr marL="1270000" lvl="2" indent="-3429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Tập lệnh lớn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-&gt; khó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tối ưu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hoá 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</a:t>
            </a:r>
            <a:endParaRPr sz="1800">
              <a:latin typeface="Arial"/>
              <a:cs typeface="Arial"/>
            </a:endParaRPr>
          </a:p>
          <a:p>
            <a:pPr marL="1270000" marR="5080" lvl="2" indent="-3429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lệnh có độ dài và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thời gian thực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hiện khác nhau -&gt;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giảm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năng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cơ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ống lệnh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(pipeline)</a:t>
            </a:r>
            <a:endParaRPr sz="18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75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RISC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(Reduced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Instruction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Set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Computers)</a:t>
            </a:r>
            <a:endParaRPr sz="2200">
              <a:latin typeface="Arial"/>
              <a:cs typeface="Arial"/>
            </a:endParaRPr>
          </a:p>
          <a:p>
            <a:pPr marL="1270000" marR="239395" lvl="2" indent="-3429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Tập lệnh tối thiểu: số lượng lệnh,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đ/c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khuôn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dạng lệnh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và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thời gian thực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hiện</a:t>
            </a:r>
            <a:endParaRPr sz="1800">
              <a:latin typeface="Arial"/>
              <a:cs typeface="Arial"/>
            </a:endParaRPr>
          </a:p>
          <a:p>
            <a:pPr marL="1270000" lvl="2" indent="-342900">
              <a:lnSpc>
                <a:spcPct val="100000"/>
              </a:lnSpc>
              <a:spcBef>
                <a:spcPts val="480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Tăng 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năng của cơ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chế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ống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(pipeline)</a:t>
            </a:r>
            <a:endParaRPr sz="1800">
              <a:latin typeface="Arial"/>
              <a:cs typeface="Arial"/>
            </a:endParaRPr>
          </a:p>
          <a:p>
            <a:pPr marL="1270000" lvl="2" indent="-342900">
              <a:lnSpc>
                <a:spcPct val="100000"/>
              </a:lnSpc>
              <a:spcBef>
                <a:spcPts val="340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Dễ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tối ưu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hoá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trong chương trình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</a:t>
            </a:r>
            <a:endParaRPr sz="1800">
              <a:latin typeface="Arial"/>
              <a:cs typeface="Arial"/>
            </a:endParaRPr>
          </a:p>
          <a:p>
            <a:pPr marL="1270000" marR="94615" lvl="2" indent="-3429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269365" algn="l"/>
                <a:tab pos="12700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thường dài,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nhiều bộ nhớ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tăng thời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gian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truy cập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551" y="795020"/>
            <a:ext cx="552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 </a:t>
            </a:r>
            <a:r>
              <a:rPr spc="-5" dirty="0"/>
              <a:t>Phân loại tập lệnh của vi xử</a:t>
            </a:r>
            <a:r>
              <a:rPr spc="-10" dirty="0"/>
              <a:t> </a:t>
            </a:r>
            <a:r>
              <a:rPr spc="-5" dirty="0"/>
              <a:t>lý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6351270" cy="3665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Phân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loại tập lệnh của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xử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lý họ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CISC</a:t>
            </a:r>
            <a:endParaRPr sz="24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Vận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chuyển DL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 học nguyên và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logic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Dịch và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quay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Chuyển điều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khiển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Xử lý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Điều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khiển hệ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thống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Thao tác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dấu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phảy động</a:t>
            </a:r>
            <a:endParaRPr sz="220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đơn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vị chức năng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đặc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biệt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238" y="795020"/>
            <a:ext cx="530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Mô tả </a:t>
            </a:r>
            <a:r>
              <a:rPr spc="-5" dirty="0"/>
              <a:t>tập lệnh của</a:t>
            </a:r>
            <a:r>
              <a:rPr spc="-7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58414"/>
            <a:ext cx="8327390" cy="45046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vận chuyển dữ liệu: vận chuyển dữ liệu</a:t>
            </a:r>
            <a:r>
              <a:rPr sz="24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giữa: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– thanh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ghi–ô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thiết bị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LODSB, LODSW, STOSB,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STOSW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MOVSB,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MOVSW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IN,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OUT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5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vận chuyển dữ liệu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cờ  trạng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thái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238" y="795020"/>
            <a:ext cx="530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Mô tả </a:t>
            </a:r>
            <a:r>
              <a:rPr spc="-5" dirty="0"/>
              <a:t>tập lệnh của</a:t>
            </a:r>
            <a:r>
              <a:rPr spc="-7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36610" cy="16586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MOV: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  <a:tab pos="354711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	Đích, Gốc; Đích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6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chuyển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(sao chép)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dữ liệu từ 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sang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hai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tương thích về kích</a:t>
            </a:r>
            <a:r>
              <a:rPr sz="22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cỡ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09976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3038855"/>
            <a:ext cx="37769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 100; 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100  MOV [BX],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DS, AX; DS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2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238" y="795020"/>
            <a:ext cx="530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Mô tả </a:t>
            </a:r>
            <a:r>
              <a:rPr spc="-5" dirty="0"/>
              <a:t>tập lệnh của</a:t>
            </a:r>
            <a:r>
              <a:rPr spc="-7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42551"/>
            <a:ext cx="6330950" cy="8458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LODSB,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LODSW: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  <a:tab pos="45840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LODSB;	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SI]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4940" y="2162555"/>
            <a:ext cx="1790064" cy="1231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50"/>
              </a:spcBef>
              <a:tabLst>
                <a:tab pos="4318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 ± 1  AX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 SI]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 ± 2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2640076"/>
            <a:ext cx="1127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DS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440176"/>
            <a:ext cx="8056245" cy="103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marR="5080" indent="-279400">
              <a:lnSpc>
                <a:spcPct val="99800"/>
              </a:lnSpc>
              <a:spcBef>
                <a:spcPts val="105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Nạp nội dung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chứa 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thuộc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đoạn DS 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AL/AX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tăng hoặc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giảm nội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dung của  SI.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DF = 0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tăng, DF = 1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spc="8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giảm.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5490" y="4558842"/>
          <a:ext cx="7915909" cy="1520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2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0"/>
                        </a:lnSpc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2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 SI,</a:t>
                      </a:r>
                      <a:r>
                        <a:rPr sz="2200" spc="-1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 [DS:SI],</a:t>
                      </a:r>
                      <a:r>
                        <a:rPr sz="2200" spc="-3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35000" marR="1487805">
                        <a:lnSpc>
                          <a:spcPct val="12120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CLD;  L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DSB;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[DS:SI]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DF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222250">
                        <a:lnSpc>
                          <a:spcPts val="2565"/>
                        </a:lnSpc>
                        <a:spcBef>
                          <a:spcPts val="5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200; SI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SI +</a:t>
                      </a:r>
                      <a:r>
                        <a:rPr sz="2200" spc="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238" y="795020"/>
            <a:ext cx="530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Mô tả </a:t>
            </a:r>
            <a:r>
              <a:rPr spc="-5" dirty="0"/>
              <a:t>tập lệnh của</a:t>
            </a:r>
            <a:r>
              <a:rPr spc="-7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42551"/>
            <a:ext cx="6330950" cy="84581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STOSB,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STOSW: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  <a:tab pos="45840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STOSB;	[ES: DI]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-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4940" y="2162555"/>
            <a:ext cx="1790064" cy="1231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50"/>
              </a:spcBef>
              <a:tabLst>
                <a:tab pos="44704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 1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[ES: DI]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2640076"/>
            <a:ext cx="1127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440176"/>
            <a:ext cx="7963534" cy="103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marR="5080" indent="-279400">
              <a:lnSpc>
                <a:spcPct val="99800"/>
              </a:lnSpc>
              <a:spcBef>
                <a:spcPts val="105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Lưu nội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dung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AL/AX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địa chỉ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chứa 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thuộc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đoạn ES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tăng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hoặc giảm nội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dung của  DI.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DF = 0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tăng,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DF = 1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spc="1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giảm.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5490" y="4558842"/>
          <a:ext cx="7527925" cy="1520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2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0"/>
                        </a:lnSpc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2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95300" algn="ctr">
                        <a:lnSpc>
                          <a:spcPts val="2430"/>
                        </a:lnSpc>
                        <a:tabLst>
                          <a:tab pos="2742565" algn="l"/>
                        </a:tabLst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DI,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1000;	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AL,</a:t>
                      </a:r>
                      <a:r>
                        <a:rPr sz="2200" spc="-6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35000" marR="796290">
                        <a:lnSpc>
                          <a:spcPct val="12120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CLD;  S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SB;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9144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4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DF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2565"/>
                        </a:lnSpc>
                        <a:spcBef>
                          <a:spcPts val="5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[ES:DI]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AL ; DI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DI +</a:t>
                      </a:r>
                      <a:r>
                        <a:rPr sz="2200" spc="3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238" y="795020"/>
            <a:ext cx="5302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Mô tả </a:t>
            </a:r>
            <a:r>
              <a:rPr spc="-5" dirty="0"/>
              <a:t>tập lệnh của</a:t>
            </a:r>
            <a:r>
              <a:rPr spc="-70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42551"/>
            <a:ext cx="8575675" cy="31280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MOVSB,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MOVSW: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  <a:tab pos="45840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MOVSB;	[ES:DI]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</a:t>
            </a:r>
            <a:r>
              <a:rPr sz="2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SI]</a:t>
            </a:r>
            <a:endParaRPr sz="2200">
              <a:latin typeface="Arial"/>
              <a:cs typeface="Arial"/>
            </a:endParaRPr>
          </a:p>
          <a:p>
            <a:pPr marL="1841500" marR="1539240" indent="1828800">
              <a:lnSpc>
                <a:spcPct val="121200"/>
              </a:lnSpc>
              <a:tabLst>
                <a:tab pos="3669665" algn="l"/>
                <a:tab pos="4089400" algn="l"/>
                <a:tab pos="5498465" algn="l"/>
                <a:tab pos="593344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r>
              <a:rPr sz="2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1;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MOVSW;	[ES:DI]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</a:t>
            </a:r>
            <a:r>
              <a:rPr sz="2200" spc="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SI]</a:t>
            </a:r>
            <a:endParaRPr sz="2200">
              <a:latin typeface="Arial"/>
              <a:cs typeface="Arial"/>
            </a:endParaRPr>
          </a:p>
          <a:p>
            <a:pPr marL="3670300">
              <a:lnSpc>
                <a:spcPct val="100000"/>
              </a:lnSpc>
              <a:spcBef>
                <a:spcPts val="459"/>
              </a:spcBef>
              <a:tabLst>
                <a:tab pos="4089400" algn="l"/>
                <a:tab pos="5498465" algn="l"/>
                <a:tab pos="593344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r>
              <a:rPr sz="2200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2;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	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±</a:t>
            </a:r>
            <a:r>
              <a:rPr sz="22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99800"/>
              </a:lnSpc>
              <a:spcBef>
                <a:spcPts val="5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Chuyển nội dung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ô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 tại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DS:SI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ô nhớ có 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ES:DI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tăng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hoặc giảm nội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dung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SI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DI.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 DF = 0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tăng,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DF = 1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2200" spc="1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giảm.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4558842"/>
          <a:ext cx="7369175" cy="1520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921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0"/>
                        </a:lnSpc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2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 SI,</a:t>
                      </a:r>
                      <a:r>
                        <a:rPr sz="2200" spc="-2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4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MOV DI,</a:t>
                      </a:r>
                      <a:r>
                        <a:rPr sz="2200" spc="-2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2000;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635000" marR="1200785">
                        <a:lnSpc>
                          <a:spcPct val="12120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CLD;  M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VSB;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DI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2000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470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DF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spc="55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447040">
                        <a:lnSpc>
                          <a:spcPts val="2565"/>
                        </a:lnSpc>
                        <a:spcBef>
                          <a:spcPts val="5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[ES:DI] 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2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[DS:</a:t>
                      </a:r>
                      <a:r>
                        <a:rPr sz="2200" spc="1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SI]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932" y="795020"/>
            <a:ext cx="7021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vận chuyển dữ 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71151"/>
            <a:ext cx="8458835" cy="225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IN: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 &lt;thanh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ghi&gt;, &lt;địa chỉ cổng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vào&gt;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994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đọc dữ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liệu từ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&lt;địa chỉ cổng vào&gt;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&lt;thanh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ghi&gt;.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dùng giá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số trực tiếp trong lệnh nếu 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 cổng vào&gt;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nằm trong khoảng 00-FFh;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vào&gt;  lớn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hơn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FFh, địa 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cần được 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DX.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71976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3800855"/>
            <a:ext cx="331216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0F8H;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(0F8h)  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DX,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02F8H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 DX; 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1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(DX)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932" y="795020"/>
            <a:ext cx="7021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vận chuyển dữ 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71151"/>
            <a:ext cx="8551545" cy="225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OUT: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OUT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ra&gt;,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994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1951355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	Lưu dữ liệu từ 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cổng ra&gt;.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dùng  giá trị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trực tiếp trong lệnh nếu 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ra&gt;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nằm trong  khoảng 00-FFh;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&lt;địa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ra&gt;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lớn hơn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FFh, địa chỉ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cổng cần được 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DX.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71976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3800855"/>
            <a:ext cx="362204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OUT 0F8H,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(0F8h)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DX,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02F8H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OUT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DX, AL; (DX)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947" y="795020"/>
            <a:ext cx="6665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Các </a:t>
            </a:r>
            <a:r>
              <a:rPr dirty="0"/>
              <a:t>đơn </a:t>
            </a:r>
            <a:r>
              <a:rPr spc="-5" dirty="0"/>
              <a:t>vị </a:t>
            </a:r>
            <a:r>
              <a:rPr dirty="0"/>
              <a:t>chức năng </a:t>
            </a:r>
            <a:r>
              <a:rPr spc="-5" dirty="0"/>
              <a:t>của</a:t>
            </a:r>
            <a:r>
              <a:rPr spc="-60" dirty="0"/>
              <a:t> </a:t>
            </a:r>
            <a:r>
              <a:rPr spc="-5" dirty="0"/>
              <a:t>8088/8086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89950" cy="42271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Đơn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vị giao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tiếp bus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BIU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(Bus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Interface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Unit)</a:t>
            </a:r>
            <a:endParaRPr sz="24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42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Điều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khiển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bus hệ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thống: đưa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ra bus và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trao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dữ liệu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bus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Đưa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ra địa chỉ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Đọc mã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 từ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nhớ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Đọc/ghi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dữ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liệu từ/vào bộ nhớ hoặc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cổng</a:t>
            </a:r>
            <a:r>
              <a:rPr sz="1800" spc="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vào/ra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khối: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cộng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để tính địa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chỉ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4 thanh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16-bit: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CS, DS, SS,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Bộ đếm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trình/con trỏ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lệnh 16-bit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(PC/IP)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Hàng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đợi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 IQ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(4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bytes 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8088 và 6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bytes trong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8086)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Logic điều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khiển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630" y="795020"/>
            <a:ext cx="4925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lệnh </a:t>
            </a:r>
            <a:r>
              <a:rPr spc="-5" dirty="0"/>
              <a:t>số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587740" cy="2396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Là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 các phép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toán số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học: cộng (ADD),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trừ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(SUB), nhân (MUL) và chia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(DIV);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ADD 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cộng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nguyên: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ADD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&lt;Đích&gt;, &lt;Gốc&gt;; Đích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+</a:t>
            </a:r>
            <a:r>
              <a:rPr sz="2200" spc="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Lấy Gốc cộng với Đích, kết quả 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ADD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 P,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O,</a:t>
            </a:r>
            <a:r>
              <a:rPr sz="22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922776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3864355"/>
            <a:ext cx="494982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0">
              <a:lnSpc>
                <a:spcPct val="1174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ADD AX, BX; AX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 +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  ADD AL, 10; 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+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ADD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[BX],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+</a:t>
            </a:r>
            <a:r>
              <a:rPr sz="2200" spc="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630" y="795020"/>
            <a:ext cx="4925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lệnh </a:t>
            </a:r>
            <a:r>
              <a:rPr spc="-5" dirty="0"/>
              <a:t>số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4951"/>
            <a:ext cx="7809865" cy="16586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SUB 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trừ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nguyên: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SUB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&lt;Đích&gt;, &lt;Gốc&gt;; Đích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22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Lấy Đích trừ Gốc,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quả 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SUB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 P,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O,</a:t>
            </a: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86176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157" y="3115055"/>
            <a:ext cx="4864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0">
              <a:lnSpc>
                <a:spcPct val="1212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SUB AX, BX; AX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 -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  SUB AL, 10; 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-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SUB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[BX],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[DS:BX]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2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630" y="795020"/>
            <a:ext cx="4925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lệnh </a:t>
            </a:r>
            <a:r>
              <a:rPr spc="-5" dirty="0"/>
              <a:t>số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4951"/>
            <a:ext cx="6326505" cy="2712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MUL – nhân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sz="2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nguyên: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MUL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một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 hoặc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ô</a:t>
            </a:r>
            <a:r>
              <a:rPr sz="22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nghĩa: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8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AL *</a:t>
            </a:r>
            <a:r>
              <a:rPr sz="1800" spc="3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Gốc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16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DXAX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AX *</a:t>
            </a:r>
            <a:r>
              <a:rPr sz="1800" spc="2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Gốc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MUL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4292142"/>
          <a:ext cx="4695189" cy="129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69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0"/>
                        </a:lnSpc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4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tính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200" spc="-6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MOV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AL,</a:t>
                      </a:r>
                      <a:r>
                        <a:rPr sz="1800" spc="-9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10;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MOV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BL,</a:t>
                      </a:r>
                      <a:r>
                        <a:rPr sz="1800" spc="-9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30;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-5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MUL</a:t>
                      </a:r>
                      <a:r>
                        <a:rPr sz="1800" spc="-1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AX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AL *</a:t>
                      </a:r>
                      <a:r>
                        <a:rPr sz="1800" spc="-4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630" y="795020"/>
            <a:ext cx="4925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lệnh </a:t>
            </a:r>
            <a:r>
              <a:rPr spc="-5" dirty="0"/>
              <a:t>số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4951"/>
            <a:ext cx="8373109" cy="2712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DIV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– chia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nguyên: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lệnh: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DIV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là một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 hoặc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ô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nghĩa: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8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 :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Gốc; AL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chứa thương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và AH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chứa phần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dư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Gốc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16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DXAX :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Gốc;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AX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chứa thương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và DX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chứa phần</a:t>
            </a:r>
            <a:r>
              <a:rPr sz="1800" spc="1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dư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DIV 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4292142"/>
          <a:ext cx="5793104" cy="129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69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430"/>
                        </a:lnSpc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4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tính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200" spc="-6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MOV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AX,</a:t>
                      </a:r>
                      <a:r>
                        <a:rPr sz="1800" spc="-3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100;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MOV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BL,</a:t>
                      </a:r>
                      <a:r>
                        <a:rPr sz="1800" spc="-2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30;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AL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4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1800" spc="4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DIV</a:t>
                      </a:r>
                      <a:r>
                        <a:rPr sz="1800" spc="-1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BL;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AX : BL; AL = 3, AH =</a:t>
                      </a:r>
                      <a:r>
                        <a:rPr sz="1800" spc="-11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19" y="795020"/>
            <a:ext cx="461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</a:t>
            </a:r>
            <a:r>
              <a:rPr spc="-5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090" y="1557020"/>
            <a:ext cx="80949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lệnh logic: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(phủ định), AND (và),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OR (hoặc)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XOR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(hoặc loại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trừ). Bảng giá trị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của các phép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logic: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312" y="2424112"/>
          <a:ext cx="8757917" cy="368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90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90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180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5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19" y="795020"/>
            <a:ext cx="461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</a:t>
            </a:r>
            <a:r>
              <a:rPr spc="-5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5981700" cy="20523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NOT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Dạng: NOT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Đảo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bít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NOT 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139" y="3445255"/>
            <a:ext cx="182689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22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80H;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NOT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340" y="3445255"/>
            <a:ext cx="2379345" cy="8382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80H = 1000</a:t>
            </a:r>
            <a:r>
              <a:rPr sz="22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0000B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7FH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 0111</a:t>
            </a:r>
            <a:r>
              <a:rPr sz="2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1111B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19" y="795020"/>
            <a:ext cx="461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</a:t>
            </a:r>
            <a:r>
              <a:rPr spc="-5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56930" cy="39319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Dạng: AND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&lt;Đích&gt;,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53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Nhân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cặp bít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Đích, Gốc,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quả  chuyển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AND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1376045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	AND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dùng để xoá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một hoặc một số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thứ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3 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AL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(0-7)</a:t>
            </a:r>
            <a:endParaRPr sz="2000">
              <a:latin typeface="Arial"/>
              <a:cs typeface="Arial"/>
            </a:endParaRPr>
          </a:p>
          <a:p>
            <a:pPr marL="322580" algn="ctr">
              <a:lnSpc>
                <a:spcPct val="100000"/>
              </a:lnSpc>
              <a:spcBef>
                <a:spcPts val="545"/>
              </a:spcBef>
              <a:tabLst>
                <a:tab pos="306578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AND AL,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F7H;	F7H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 1111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0111B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Xoá 4 bit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cao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của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AL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(0-7)</a:t>
            </a:r>
            <a:endParaRPr sz="2000">
              <a:latin typeface="Arial"/>
              <a:cs typeface="Arial"/>
            </a:endParaRPr>
          </a:p>
          <a:p>
            <a:pPr marL="322580" algn="ctr">
              <a:lnSpc>
                <a:spcPct val="100000"/>
              </a:lnSpc>
              <a:spcBef>
                <a:spcPts val="545"/>
              </a:spcBef>
              <a:tabLst>
                <a:tab pos="306578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AND AL,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0FH;	0FH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= 0000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1111B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19" y="795020"/>
            <a:ext cx="461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</a:t>
            </a:r>
            <a:r>
              <a:rPr spc="-5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56930" cy="39319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&lt;Đích&gt;, &lt;Gốc&gt;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53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Cộng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cặp bít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Đích, Gốc,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quả  chuyển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dùng để lập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một hoặc một số bit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thứ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3 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AL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(0-7)</a:t>
            </a:r>
            <a:endParaRPr sz="2000">
              <a:latin typeface="Arial"/>
              <a:cs typeface="Arial"/>
            </a:endParaRPr>
          </a:p>
          <a:p>
            <a:pPr marL="307340" algn="ctr">
              <a:lnSpc>
                <a:spcPct val="100000"/>
              </a:lnSpc>
              <a:spcBef>
                <a:spcPts val="545"/>
              </a:spcBef>
              <a:tabLst>
                <a:tab pos="305054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AL,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08H;	08H = 0000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1000B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bít thứ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7 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AL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(0-7)</a:t>
            </a:r>
            <a:endParaRPr sz="2000">
              <a:latin typeface="Arial"/>
              <a:cs typeface="Arial"/>
            </a:endParaRPr>
          </a:p>
          <a:p>
            <a:pPr marL="307340" algn="ctr">
              <a:lnSpc>
                <a:spcPct val="100000"/>
              </a:lnSpc>
              <a:spcBef>
                <a:spcPts val="545"/>
              </a:spcBef>
              <a:tabLst>
                <a:tab pos="305054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OR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AL,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80H;	80H = 1000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0000B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719" y="795020"/>
            <a:ext cx="461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</a:t>
            </a:r>
            <a:r>
              <a:rPr spc="-5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457565" cy="27520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XOR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Dạng: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XOR &lt;Đích&gt;,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ct val="101200"/>
              </a:lnSpc>
              <a:spcBef>
                <a:spcPts val="53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Cộng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đảo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cặp bít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2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hạng Đích, Gốc,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kết  quả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Đích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XOR ảnh hưởng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đến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cờ: 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1376045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	Dùng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XOR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để xoá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nội dung của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ghi/ô nhớ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4143349"/>
            <a:ext cx="2601595" cy="12071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XOR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22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BX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45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XOR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22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340" y="4214876"/>
            <a:ext cx="9518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AL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-4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4989576"/>
            <a:ext cx="9829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spc="-3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79" y="79502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dịch và</a:t>
            </a:r>
            <a:r>
              <a:rPr spc="-30" dirty="0"/>
              <a:t> </a:t>
            </a:r>
            <a:r>
              <a:rPr dirty="0"/>
              <a:t>quay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364855" cy="3666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trái: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SHL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(Shift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Left)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phải: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SHR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(Shift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Right)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Quay trái: ROL (Rotate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Left)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Quay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phải: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ROR (Rotate Right)</a:t>
            </a:r>
            <a:endParaRPr sz="2200">
              <a:latin typeface="Arial"/>
              <a:cs typeface="Arial"/>
            </a:endParaRPr>
          </a:p>
          <a:p>
            <a:pPr marL="355600" marR="312420" indent="-342900">
              <a:lnSpc>
                <a:spcPct val="101499"/>
              </a:lnSpc>
              <a:spcBef>
                <a:spcPts val="5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dịch thường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dùng để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cho phép nhân  (dịch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trái)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cho phép chia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(dịch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phải)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45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dịch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quay còn có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thể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 khi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cần xử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từng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bit.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947" y="795020"/>
            <a:ext cx="6665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Các </a:t>
            </a:r>
            <a:r>
              <a:rPr dirty="0"/>
              <a:t>đơn </a:t>
            </a:r>
            <a:r>
              <a:rPr spc="-5" dirty="0"/>
              <a:t>vị </a:t>
            </a:r>
            <a:r>
              <a:rPr dirty="0"/>
              <a:t>chức năng </a:t>
            </a:r>
            <a:r>
              <a:rPr spc="-5" dirty="0"/>
              <a:t>của</a:t>
            </a:r>
            <a:r>
              <a:rPr spc="-60" dirty="0"/>
              <a:t> </a:t>
            </a:r>
            <a:r>
              <a:rPr spc="-5" dirty="0"/>
              <a:t>8088/8086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336915" cy="44780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Đơn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vị 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 EU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(Execution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Unit)</a:t>
            </a:r>
            <a:endParaRPr sz="2400">
              <a:latin typeface="Arial"/>
              <a:cs typeface="Arial"/>
            </a:endParaRPr>
          </a:p>
          <a:p>
            <a:pPr marL="749300" marR="5080" lvl="1" indent="-279400" algn="just">
              <a:lnSpc>
                <a:spcPct val="99800"/>
              </a:lnSpc>
              <a:spcBef>
                <a:spcPts val="455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Chức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năng: EU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nhận lệnh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&amp; dữ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liệu từ BIU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để xử lý.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Kết quả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xử lý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được chuyển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bộ nhớ hoặc thiết bị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I/O thông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qua  BIU.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khối: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ALU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CU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16-bit: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AX, BX, CX, DX, SP, BP,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SI,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cờ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Bus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trong (Internal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Bus): liên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kết BIU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EU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16-bit A-BUS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8088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16-bit ALU-BUS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8086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79" y="79502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dịch và</a:t>
            </a:r>
            <a:r>
              <a:rPr spc="-30" dirty="0"/>
              <a:t> </a:t>
            </a:r>
            <a:r>
              <a:rPr dirty="0"/>
              <a:t>quay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59"/>
            <a:ext cx="287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dịch trái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SHL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8307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1783079"/>
            <a:ext cx="1875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SHL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 SHL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&lt;Đích&gt;,</a:t>
            </a:r>
            <a:r>
              <a:rPr sz="20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392679"/>
            <a:ext cx="7964805" cy="1600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marR="5080" indent="-279400">
              <a:lnSpc>
                <a:spcPts val="19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Dịch trái một bít hoặc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trái số bit lưu trong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CL  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bit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dịch lớn hơn</a:t>
            </a:r>
            <a:r>
              <a:rPr sz="20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889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(Most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 Bit)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cờ nhớ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0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điền vào LSB (Least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1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bít giữa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và LSB được dịch 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trái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2400"/>
              </a:lnSpc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940" y="3966464"/>
            <a:ext cx="172910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0000 1000B</a:t>
            </a:r>
            <a:r>
              <a:rPr sz="18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(8)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 0000B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(16)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3966464"/>
            <a:ext cx="1499235" cy="1125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08H;  SHL AL,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 marR="207645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CL, 2  SHL AL,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940" y="4791964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 0000B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(64)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2100" y="5535612"/>
            <a:ext cx="3992879" cy="390525"/>
            <a:chOff x="2832100" y="5535612"/>
            <a:chExt cx="3992879" cy="390525"/>
          </a:xfrm>
        </p:grpSpPr>
        <p:sp>
          <p:nvSpPr>
            <p:cNvPr id="11" name="object 11"/>
            <p:cNvSpPr/>
            <p:nvPr/>
          </p:nvSpPr>
          <p:spPr>
            <a:xfrm>
              <a:off x="3221037" y="5540375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0" y="0"/>
                  </a:moveTo>
                  <a:lnTo>
                    <a:pt x="3200397" y="0"/>
                  </a:lnTo>
                  <a:lnTo>
                    <a:pt x="3200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7500" y="573246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2100" y="56943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0" y="573246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1600" y="56943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62200" y="5540375"/>
            <a:ext cx="4572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1037" y="5540375"/>
            <a:ext cx="525780" cy="381000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4075" y="5540375"/>
            <a:ext cx="48768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4052" y="559625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6500" y="5543550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1" y="3778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594225" y="5392737"/>
            <a:ext cx="904875" cy="76200"/>
            <a:chOff x="4594225" y="5392737"/>
            <a:chExt cx="904875" cy="76200"/>
          </a:xfrm>
        </p:grpSpPr>
        <p:sp>
          <p:nvSpPr>
            <p:cNvPr id="22" name="object 22"/>
            <p:cNvSpPr/>
            <p:nvPr/>
          </p:nvSpPr>
          <p:spPr>
            <a:xfrm>
              <a:off x="4619625" y="5430837"/>
              <a:ext cx="879475" cy="0"/>
            </a:xfrm>
            <a:custGeom>
              <a:avLst/>
              <a:gdLst/>
              <a:ahLst/>
              <a:cxnLst/>
              <a:rect l="l" t="t" r="r" b="b"/>
              <a:pathLst>
                <a:path w="879475">
                  <a:moveTo>
                    <a:pt x="8794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4225" y="53927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79" y="79502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dịch và</a:t>
            </a:r>
            <a:r>
              <a:rPr spc="-30" dirty="0"/>
              <a:t> </a:t>
            </a:r>
            <a:r>
              <a:rPr dirty="0"/>
              <a:t>quay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59"/>
            <a:ext cx="3079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dịch phải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SHR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8307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1783079"/>
            <a:ext cx="19170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SHR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 SHR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&lt;Đích&gt;,</a:t>
            </a:r>
            <a:r>
              <a:rPr sz="20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392679"/>
            <a:ext cx="7824470" cy="1600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marR="5080" indent="-279400">
              <a:lnSpc>
                <a:spcPts val="19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Dịch phải một bít hoặc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dịch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phải số bit lưu trong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CL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bit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cần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dịch lớn hơn</a:t>
            </a:r>
            <a:r>
              <a:rPr sz="20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889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 (Least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 Bit)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cờ nhớ</a:t>
            </a:r>
            <a:r>
              <a:rPr sz="16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0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điền vào MSB (Most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</a:t>
            </a:r>
            <a:r>
              <a:rPr sz="16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1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bít giữa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và LSB được dịch 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2400"/>
              </a:lnSpc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940" y="3966464"/>
            <a:ext cx="185610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 0000B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(128)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 0000B</a:t>
            </a:r>
            <a:r>
              <a:rPr sz="18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(64)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3966464"/>
            <a:ext cx="1499235" cy="1125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80H;  SHR AL,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 marR="170180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CL, 2  SHR AL,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940" y="4791964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 0000B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(16)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35250" y="5538787"/>
            <a:ext cx="3992879" cy="390525"/>
            <a:chOff x="2635250" y="5538787"/>
            <a:chExt cx="3992879" cy="390525"/>
          </a:xfrm>
        </p:grpSpPr>
        <p:sp>
          <p:nvSpPr>
            <p:cNvPr id="11" name="object 11"/>
            <p:cNvSpPr/>
            <p:nvPr/>
          </p:nvSpPr>
          <p:spPr>
            <a:xfrm>
              <a:off x="3028949" y="5543550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0" y="0"/>
                  </a:moveTo>
                  <a:lnTo>
                    <a:pt x="3200397" y="0"/>
                  </a:lnTo>
                  <a:lnTo>
                    <a:pt x="3200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0012" y="573563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2112" y="56975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59512" y="573563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1612" y="56975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38925" y="5543550"/>
            <a:ext cx="4572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1987" y="5543550"/>
            <a:ext cx="48768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739" y="5605779"/>
            <a:ext cx="1189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</a:tabLst>
            </a:pPr>
            <a:r>
              <a:rPr sz="2400" baseline="1736" dirty="0">
                <a:solidFill>
                  <a:srgbClr val="003399"/>
                </a:solidFill>
                <a:latin typeface="Arial"/>
                <a:cs typeface="Arial"/>
              </a:rPr>
              <a:t>0	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54412" y="5546725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1" y="37782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402138" y="5395912"/>
            <a:ext cx="904875" cy="76200"/>
            <a:chOff x="4402138" y="5395912"/>
            <a:chExt cx="904875" cy="76200"/>
          </a:xfrm>
        </p:grpSpPr>
        <p:sp>
          <p:nvSpPr>
            <p:cNvPr id="21" name="object 21"/>
            <p:cNvSpPr/>
            <p:nvPr/>
          </p:nvSpPr>
          <p:spPr>
            <a:xfrm>
              <a:off x="4402138" y="5434012"/>
              <a:ext cx="879475" cy="0"/>
            </a:xfrm>
            <a:custGeom>
              <a:avLst/>
              <a:gdLst/>
              <a:ahLst/>
              <a:cxnLst/>
              <a:rect l="l" t="t" r="r" b="b"/>
              <a:pathLst>
                <a:path w="879475">
                  <a:moveTo>
                    <a:pt x="8794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0812" y="53959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79" y="79502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dịch và</a:t>
            </a:r>
            <a:r>
              <a:rPr spc="-30" dirty="0"/>
              <a:t> </a:t>
            </a:r>
            <a:r>
              <a:rPr dirty="0"/>
              <a:t>quay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59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quay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trái</a:t>
            </a:r>
            <a:r>
              <a:rPr sz="2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8307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1783079"/>
            <a:ext cx="1903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ROL &lt;Đích&gt;,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ROL &lt;Đích&gt;,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392679"/>
            <a:ext cx="7753350" cy="1600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marR="5080" indent="-279400">
              <a:lnSpc>
                <a:spcPts val="19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Quay trái một bít hoặc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quay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trái số bit lưu trong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CL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bit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cần quay lớn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hơn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889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(Most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 Bit)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cờ nhớ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0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được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đến LSB (Least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 Bit)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1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bít giữa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và LSB được dịch 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trái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2400"/>
              </a:lnSpc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940" y="3966464"/>
            <a:ext cx="12585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3966464"/>
            <a:ext cx="1499235" cy="1125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88H;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ROL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 marR="182245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CL, 2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ROL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940" y="4791964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21037" y="5513387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397" y="0"/>
                </a:lnTo>
                <a:lnTo>
                  <a:pt x="3200397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2200" y="5513387"/>
            <a:ext cx="4572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2100" y="5667376"/>
            <a:ext cx="3992879" cy="76200"/>
            <a:chOff x="2832100" y="5667376"/>
            <a:chExt cx="3992879" cy="76200"/>
          </a:xfrm>
        </p:grpSpPr>
        <p:sp>
          <p:nvSpPr>
            <p:cNvPr id="13" name="object 13"/>
            <p:cNvSpPr/>
            <p:nvPr/>
          </p:nvSpPr>
          <p:spPr>
            <a:xfrm>
              <a:off x="2857500" y="57054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2100" y="56673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7000" y="57054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1600" y="56673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21037" y="5513387"/>
            <a:ext cx="525780" cy="381000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4075" y="5513387"/>
            <a:ext cx="48768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7149" y="5516562"/>
            <a:ext cx="4227830" cy="592455"/>
            <a:chOff x="2597149" y="5516562"/>
            <a:chExt cx="4227830" cy="592455"/>
          </a:xfrm>
        </p:grpSpPr>
        <p:sp>
          <p:nvSpPr>
            <p:cNvPr id="20" name="object 20"/>
            <p:cNvSpPr/>
            <p:nvPr/>
          </p:nvSpPr>
          <p:spPr>
            <a:xfrm>
              <a:off x="3746499" y="551656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0"/>
                  </a:moveTo>
                  <a:lnTo>
                    <a:pt x="1" y="377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1912" y="5886450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96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01912" y="6103937"/>
              <a:ext cx="4222750" cy="0"/>
            </a:xfrm>
            <a:custGeom>
              <a:avLst/>
              <a:gdLst/>
              <a:ahLst/>
              <a:cxnLst/>
              <a:rect l="l" t="t" r="r" b="b"/>
              <a:pathLst>
                <a:path w="4222750">
                  <a:moveTo>
                    <a:pt x="0" y="0"/>
                  </a:moveTo>
                  <a:lnTo>
                    <a:pt x="4222747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5137" y="5689600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29">
                  <a:moveTo>
                    <a:pt x="0" y="0"/>
                  </a:moveTo>
                  <a:lnTo>
                    <a:pt x="0" y="40481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594225" y="5365750"/>
            <a:ext cx="904875" cy="76200"/>
            <a:chOff x="4594225" y="5365750"/>
            <a:chExt cx="904875" cy="76200"/>
          </a:xfrm>
        </p:grpSpPr>
        <p:sp>
          <p:nvSpPr>
            <p:cNvPr id="25" name="object 25"/>
            <p:cNvSpPr/>
            <p:nvPr/>
          </p:nvSpPr>
          <p:spPr>
            <a:xfrm>
              <a:off x="4619625" y="5403849"/>
              <a:ext cx="879475" cy="0"/>
            </a:xfrm>
            <a:custGeom>
              <a:avLst/>
              <a:gdLst/>
              <a:ahLst/>
              <a:cxnLst/>
              <a:rect l="l" t="t" r="r" b="b"/>
              <a:pathLst>
                <a:path w="879475">
                  <a:moveTo>
                    <a:pt x="8794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94225" y="53657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579" y="795020"/>
            <a:ext cx="593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dịch và</a:t>
            </a:r>
            <a:r>
              <a:rPr spc="-30" dirty="0"/>
              <a:t> </a:t>
            </a:r>
            <a:r>
              <a:rPr dirty="0"/>
              <a:t>quay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59"/>
            <a:ext cx="321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quay phải</a:t>
            </a:r>
            <a:r>
              <a:rPr sz="2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783079"/>
            <a:ext cx="989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139" y="1783079"/>
            <a:ext cx="194563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ROR &lt;Đích&gt;,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ROR &lt;Đích&gt;,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2392679"/>
            <a:ext cx="8007984" cy="1600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marR="5080" indent="-279400">
              <a:lnSpc>
                <a:spcPts val="19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Quay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một bít hoặc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quay phải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bit lưu trong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CL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bit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cần quay lớn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hơn 1.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889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 (Least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 Bit)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cờ nhớ</a:t>
            </a:r>
            <a:r>
              <a:rPr sz="16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0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được chuyển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đến MSB (Most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Significant</a:t>
            </a:r>
            <a:r>
              <a:rPr sz="16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910"/>
              </a:lnSpc>
              <a:buClr>
                <a:srgbClr val="93C052"/>
              </a:buClr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bít giữa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 và LSB được dịch sang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r>
              <a:rPr sz="16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2400"/>
              </a:lnSpc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4940" y="3966464"/>
            <a:ext cx="125857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1000B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0100B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3966464"/>
            <a:ext cx="1499235" cy="1125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88H;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ROR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 marR="144780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CL, 2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ROR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AL,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4940" y="4791964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0001B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4500" y="5540375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0"/>
                </a:moveTo>
                <a:lnTo>
                  <a:pt x="3200397" y="0"/>
                </a:lnTo>
                <a:lnTo>
                  <a:pt x="3200397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5900" y="5540375"/>
            <a:ext cx="4572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CF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90800" y="5694363"/>
            <a:ext cx="3992879" cy="76200"/>
            <a:chOff x="2590800" y="5694363"/>
            <a:chExt cx="3992879" cy="76200"/>
          </a:xfrm>
        </p:grpSpPr>
        <p:sp>
          <p:nvSpPr>
            <p:cNvPr id="13" name="object 13"/>
            <p:cNvSpPr/>
            <p:nvPr/>
          </p:nvSpPr>
          <p:spPr>
            <a:xfrm>
              <a:off x="2595562" y="573246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7662" y="56943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5062" y="573246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7162" y="56943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84500" y="5540375"/>
            <a:ext cx="525780" cy="381000"/>
          </a:xfrm>
          <a:prstGeom prst="rect">
            <a:avLst/>
          </a:prstGeom>
          <a:ln w="952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MSB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97537" y="5540375"/>
            <a:ext cx="48768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LSB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6037" y="5543550"/>
            <a:ext cx="4210050" cy="592455"/>
            <a:chOff x="2586037" y="5543550"/>
            <a:chExt cx="4210050" cy="592455"/>
          </a:xfrm>
        </p:grpSpPr>
        <p:sp>
          <p:nvSpPr>
            <p:cNvPr id="20" name="object 20"/>
            <p:cNvSpPr/>
            <p:nvPr/>
          </p:nvSpPr>
          <p:spPr>
            <a:xfrm>
              <a:off x="3509962" y="5543550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0"/>
                  </a:moveTo>
                  <a:lnTo>
                    <a:pt x="1" y="377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0799" y="5718175"/>
              <a:ext cx="0" cy="403225"/>
            </a:xfrm>
            <a:custGeom>
              <a:avLst/>
              <a:gdLst/>
              <a:ahLst/>
              <a:cxnLst/>
              <a:rect l="l" t="t" r="r" b="b"/>
              <a:pathLst>
                <a:path h="403225">
                  <a:moveTo>
                    <a:pt x="0" y="0"/>
                  </a:moveTo>
                  <a:lnTo>
                    <a:pt x="0" y="4032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2387" y="6130924"/>
              <a:ext cx="4203700" cy="0"/>
            </a:xfrm>
            <a:custGeom>
              <a:avLst/>
              <a:gdLst/>
              <a:ahLst/>
              <a:cxnLst/>
              <a:rect l="l" t="t" r="r" b="b"/>
              <a:pathLst>
                <a:path w="4203700">
                  <a:moveTo>
                    <a:pt x="0" y="0"/>
                  </a:moveTo>
                  <a:lnTo>
                    <a:pt x="4203697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86562" y="5922962"/>
              <a:ext cx="0" cy="198755"/>
            </a:xfrm>
            <a:custGeom>
              <a:avLst/>
              <a:gdLst/>
              <a:ahLst/>
              <a:cxnLst/>
              <a:rect l="l" t="t" r="r" b="b"/>
              <a:pathLst>
                <a:path h="198754">
                  <a:moveTo>
                    <a:pt x="0" y="0"/>
                  </a:moveTo>
                  <a:lnTo>
                    <a:pt x="0" y="19843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357688" y="5392737"/>
            <a:ext cx="904875" cy="76200"/>
            <a:chOff x="4357688" y="5392737"/>
            <a:chExt cx="904875" cy="76200"/>
          </a:xfrm>
        </p:grpSpPr>
        <p:sp>
          <p:nvSpPr>
            <p:cNvPr id="25" name="object 25"/>
            <p:cNvSpPr/>
            <p:nvPr/>
          </p:nvSpPr>
          <p:spPr>
            <a:xfrm>
              <a:off x="4357688" y="5430837"/>
              <a:ext cx="879475" cy="0"/>
            </a:xfrm>
            <a:custGeom>
              <a:avLst/>
              <a:gdLst/>
              <a:ahLst/>
              <a:cxnLst/>
              <a:rect l="l" t="t" r="r" b="b"/>
              <a:pathLst>
                <a:path w="879475">
                  <a:moveTo>
                    <a:pt x="8794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86362" y="53927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548370" cy="3564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1016635" indent="-342900">
              <a:lnSpc>
                <a:spcPct val="99000"/>
              </a:lnSpc>
              <a:spcBef>
                <a:spcPts val="125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Các lệnh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chuyển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điều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khiển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(program </a:t>
            </a:r>
            <a:r>
              <a:rPr sz="2400" spc="-5" dirty="0">
                <a:solidFill>
                  <a:srgbClr val="0048AA"/>
                </a:solidFill>
                <a:latin typeface="Arial"/>
                <a:cs typeface="Arial"/>
              </a:rPr>
              <a:t>flow control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instructions)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là các lệnh làm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trật tự 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không điều kiện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điều kiện JE,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JZ,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JNE,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JNZ,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JL, JLE,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JG, JGE,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lặp LOOP, LOOPE,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LOOPZ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gọi thực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r>
              <a:rPr sz="22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Lệnh trở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về từ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RET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8502650" cy="41624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không điều kiện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755265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lệnh:	JMP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&lt;nhãn&gt;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chuyển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 nằm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ngay sau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&lt;nhãn&gt;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&lt;nhãn&gt; là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trước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phân cách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 dấu hai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chấm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(:). Khoảng 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của JMP có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thể là ngắn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(-128 </a:t>
            </a:r>
            <a:r>
              <a:rPr sz="2000" dirty="0">
                <a:solidFill>
                  <a:srgbClr val="0048AA"/>
                </a:solidFill>
                <a:latin typeface="Symbol"/>
                <a:cs typeface="Symbol"/>
              </a:rPr>
              <a:t>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+127),</a:t>
            </a:r>
            <a:r>
              <a:rPr sz="20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gần</a:t>
            </a:r>
            <a:endParaRPr sz="20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(-32768 </a:t>
            </a:r>
            <a:r>
              <a:rPr sz="2000" dirty="0">
                <a:solidFill>
                  <a:srgbClr val="0048AA"/>
                </a:solidFill>
                <a:latin typeface="Symbol"/>
                <a:cs typeface="Symbol"/>
              </a:rPr>
              <a:t>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+32767) và xa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(sử dụng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đầy đủ</a:t>
            </a:r>
            <a:r>
              <a:rPr sz="2000" spc="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CS:IP).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800">
              <a:latin typeface="Arial"/>
              <a:cs typeface="Arial"/>
            </a:endParaRPr>
          </a:p>
          <a:p>
            <a:pPr marL="1841500" marR="5369560">
              <a:lnSpc>
                <a:spcPts val="2600"/>
              </a:lnSpc>
              <a:spcBef>
                <a:spcPts val="6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ADD AX,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  SUB BX,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......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JMP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 nằm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sau nhãn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START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8385175" cy="4109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có điều kiện JE,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JZ,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JNE,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JNZ,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JL,</a:t>
            </a:r>
            <a:r>
              <a:rPr sz="2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JG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000">
              <a:latin typeface="Arial"/>
              <a:cs typeface="Arial"/>
            </a:endParaRPr>
          </a:p>
          <a:p>
            <a:pPr marL="755650" marR="1350645" algn="just">
              <a:lnSpc>
                <a:spcPct val="12080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JE &lt;nhãn&gt; 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 nhau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quả bằng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0  JZ &lt;nhãn&gt; : nhảy 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 nhau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quả bằng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755650" marR="574040" algn="just">
              <a:lnSpc>
                <a:spcPct val="118800"/>
              </a:lnSpc>
              <a:spcBef>
                <a:spcPts val="5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JNE &lt;nhãn&gt; 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không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 nhau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khác 0  JNZ &lt;nhãn&gt; 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không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 nhau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khác 0  JL &lt;nhãn&gt; 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bé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marL="755650" marR="2794000" algn="just">
              <a:lnSpc>
                <a:spcPct val="12080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JLE &lt;nhãn&gt; 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bé hơn hoặc bằng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JG &lt;nhãn&gt; : nhảy 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lớn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hơn</a:t>
            </a:r>
            <a:endParaRPr sz="2000">
              <a:latin typeface="Arial"/>
              <a:cs typeface="Arial"/>
            </a:endParaRPr>
          </a:p>
          <a:p>
            <a:pPr marL="755650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JGE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&lt;nhãn&gt; : nhảy nếu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lớn hơn hoặc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bằng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00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Khoảng 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của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có điều kiện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là ngắn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(-128 </a:t>
            </a:r>
            <a:r>
              <a:rPr sz="2000" dirty="0">
                <a:solidFill>
                  <a:srgbClr val="0048AA"/>
                </a:solidFill>
                <a:latin typeface="Symbol"/>
                <a:cs typeface="Symbol"/>
              </a:rPr>
              <a:t></a:t>
            </a:r>
            <a:r>
              <a:rPr sz="2000" spc="4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+127).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6975475" cy="807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nhảy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có điều kiện JE,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JZ,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JNE,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JNZ,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JL,</a:t>
            </a:r>
            <a:r>
              <a:rPr sz="2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JG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viết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tính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tổng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từ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1-20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4940" y="2203704"/>
            <a:ext cx="289750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AX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chứa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tổng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đặt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giá trị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biến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đếm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2203704"/>
            <a:ext cx="1765935" cy="2667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17780" indent="457200">
              <a:lnSpc>
                <a:spcPct val="1204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20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ADD AX,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  SUB BX, 1  JZ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STOP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STOP: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3194304"/>
            <a:ext cx="2300605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cộng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dồn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giảm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biến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đếm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dừng nếu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 =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quay lại vòng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lặp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tiếp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8564880" cy="2153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lặp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2901315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Dạng</a:t>
            </a:r>
            <a:r>
              <a:rPr sz="20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r>
              <a:rPr sz="20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LOOP	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&lt;nhãn&gt;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ct val="100400"/>
              </a:lnSpc>
              <a:spcBef>
                <a:spcPts val="4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chuyển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đến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 nằm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ngay sau &lt;nhãn&gt;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nếu giá trị  trong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CX khác 0.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Tự động giảm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giá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của CX 1 đơn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vị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khi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hiện.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viết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tính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tổng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từ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1-20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4940" y="3549903"/>
            <a:ext cx="291020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AX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chứa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tổng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đặt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giá trị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biến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đếm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3549903"/>
            <a:ext cx="1931035" cy="1663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169545" indent="457200">
              <a:lnSpc>
                <a:spcPct val="1204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20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ts val="2600"/>
              </a:lnSpc>
              <a:spcBef>
                <a:spcPts val="6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ADD AX, CX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4527803"/>
            <a:ext cx="4318000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cộng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dồn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kiểm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CX, nếu CX=0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</a:t>
            </a:r>
            <a:r>
              <a:rPr sz="1800" spc="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dừng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nếu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CX khác 0: CX </a:t>
            </a:r>
            <a:r>
              <a:rPr sz="18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18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CX-1 và quay</a:t>
            </a:r>
            <a:r>
              <a:rPr sz="1800" spc="-3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lại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bắt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đầu vòng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lặp mới từ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vị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trí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của</a:t>
            </a:r>
            <a:r>
              <a:rPr sz="1800" spc="-3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72" y="795020"/>
            <a:ext cx="6882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chuyển điều</a:t>
            </a:r>
            <a:r>
              <a:rPr spc="-1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8274050" cy="28289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CALL và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RET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Dạng lệnh: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5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&lt;tên 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con&gt;: gọi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RET 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về từ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đặt ở cuối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con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450"/>
              </a:spcBef>
              <a:tabLst>
                <a:tab pos="3669665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CALL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GIAITHUA	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gọi thực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GIAITHUA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.....</a:t>
            </a:r>
            <a:endParaRPr sz="18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phần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của chương trình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4235703"/>
            <a:ext cx="1829435" cy="13208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GIAITHUA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.....</a:t>
            </a:r>
            <a:endParaRPr sz="1800">
              <a:latin typeface="Arial"/>
              <a:cs typeface="Arial"/>
            </a:endParaRPr>
          </a:p>
          <a:p>
            <a:pPr marL="12700" marR="29845" indent="22860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RET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GIAITHUA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940" y="4278883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bắt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đầu mã CT</a:t>
            </a:r>
            <a:r>
              <a:rPr sz="18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4870703"/>
            <a:ext cx="249872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gọi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kết thúc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CT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7673340" cy="2496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 đa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năng: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4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16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bits: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5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tổng, thường dùng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để lưu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kết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BX: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cơ sở,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địa chỉ ô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đếm,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dùng làm con đếm cho 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lặp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DX: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 dữ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liệu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8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8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bits: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AH AL, BH, BL, CH, CL, DH,</a:t>
            </a:r>
            <a:r>
              <a:rPr sz="20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753" y="4132386"/>
            <a:ext cx="5873261" cy="200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694" y="795020"/>
            <a:ext cx="5163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xử lý</a:t>
            </a:r>
            <a:r>
              <a:rPr spc="-35" dirty="0"/>
              <a:t> </a:t>
            </a:r>
            <a:r>
              <a:rPr spc="-5" dirty="0"/>
              <a:t>bit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332470" cy="4047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nhóm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xử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lý một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 bít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(D, C,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I) của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ghi 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cờ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FR;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lập cờ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(đặt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bit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cờ bằng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469900" marR="5173345">
              <a:lnSpc>
                <a:spcPct val="119300"/>
              </a:lnSpc>
              <a:spcBef>
                <a:spcPts val="6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STD: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hướng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STC: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STI: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ngắt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lệnh xoá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(đặt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bit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cờ bằng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  <a:p>
            <a:pPr marL="469900" marR="5095240">
              <a:lnSpc>
                <a:spcPts val="3200"/>
              </a:lnSpc>
              <a:spcBef>
                <a:spcPts val="11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CLD: xoá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hướng</a:t>
            </a:r>
            <a:r>
              <a:rPr sz="22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  CLC: xoá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nhớ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CLI: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xoá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cờ ngắt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418" y="795020"/>
            <a:ext cx="71380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- Các </a:t>
            </a:r>
            <a:r>
              <a:rPr spc="-5" dirty="0"/>
              <a:t>lệnh điều khiển hệ</a:t>
            </a:r>
            <a:r>
              <a:rPr spc="5" dirty="0"/>
              <a:t> </a:t>
            </a:r>
            <a:r>
              <a:rPr spc="-5" dirty="0"/>
              <a:t>thống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536940" cy="2282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Gồm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NOP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(No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Operation):</a:t>
            </a:r>
            <a:endParaRPr sz="2200">
              <a:latin typeface="Arial"/>
              <a:cs typeface="Arial"/>
            </a:endParaRPr>
          </a:p>
          <a:p>
            <a:pPr marL="1155700" marR="5080" lvl="2" indent="-228600">
              <a:lnSpc>
                <a:spcPct val="100800"/>
              </a:lnSpc>
              <a:spcBef>
                <a:spcPts val="49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NOP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nhiệm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vụ cụ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thể,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chỉ tiêu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tốn thời gian bằng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 chu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kỳ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HLT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(Halt)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14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HLT dừng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việc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037" y="795020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–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lệnh</a:t>
            </a:r>
            <a:r>
              <a:rPr spc="-40" dirty="0"/>
              <a:t> </a:t>
            </a:r>
            <a:r>
              <a:rPr spc="-5" dirty="0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50340"/>
            <a:ext cx="233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tăng</a:t>
            </a:r>
            <a:r>
              <a:rPr sz="2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803907"/>
            <a:ext cx="3160395" cy="1571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55650" indent="-285750">
              <a:lnSpc>
                <a:spcPct val="100000"/>
              </a:lnSpc>
              <a:spcBef>
                <a:spcPts val="3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Dạng: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giảm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DEC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Dạng: DEC</a:t>
            </a:r>
            <a:r>
              <a:rPr sz="22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Lệnh so sánh</a:t>
            </a:r>
            <a:r>
              <a:rPr sz="2400" spc="-5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48AA"/>
                </a:solidFill>
                <a:latin typeface="Arial"/>
                <a:cs typeface="Arial"/>
              </a:rPr>
              <a:t>CMP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940" y="1837435"/>
            <a:ext cx="22326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48AA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+</a:t>
            </a:r>
            <a:r>
              <a:rPr sz="2200" spc="-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2612135"/>
            <a:ext cx="22250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2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48AA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–</a:t>
            </a:r>
            <a:r>
              <a:rPr sz="2200" spc="-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48AA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353815"/>
            <a:ext cx="7891145" cy="10636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59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  <a:tab pos="189738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Dạng: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CMP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&lt;Đích&gt;,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&lt;Gốc&gt;</a:t>
            </a:r>
            <a:endParaRPr sz="2200">
              <a:latin typeface="Arial"/>
              <a:cs typeface="Arial"/>
            </a:endParaRPr>
          </a:p>
          <a:p>
            <a:pPr marL="292100" marR="5080" indent="-279400">
              <a:lnSpc>
                <a:spcPts val="237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Tính toán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Gốc,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quả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nhật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bít cờ trạng thái,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vào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Đích: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7089" y="4467402"/>
          <a:ext cx="3908424" cy="1417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221">
                <a:tc>
                  <a:txBody>
                    <a:bodyPr/>
                    <a:lstStyle/>
                    <a:p>
                      <a:pPr marR="116205" algn="ctr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Trường</a:t>
                      </a:r>
                      <a:r>
                        <a:rPr sz="2200" spc="-5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hợp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Đích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200" spc="-4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Gốc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99"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Đích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200" spc="-4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Gốc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21">
                <a:tc>
                  <a:txBody>
                    <a:bodyPr/>
                    <a:lstStyle/>
                    <a:p>
                      <a:pPr marR="72390" algn="ct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Đích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2200" spc="-4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Gốc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2565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037" y="795020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–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lệnh</a:t>
            </a:r>
            <a:r>
              <a:rPr spc="-40" dirty="0"/>
              <a:t> </a:t>
            </a:r>
            <a:r>
              <a:rPr spc="-5" dirty="0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9004"/>
            <a:ext cx="8521065" cy="1347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PUSH – đẩy dữ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sz="2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xếp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PUSH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&lt;Gốc&gt;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Nạp Gốc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đỉnh ngăn xếp; Gốc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phải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toán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bytes.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Diễn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giải: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2823140"/>
          <a:ext cx="6271895" cy="956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SP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SP +</a:t>
                      </a:r>
                      <a:r>
                        <a:rPr sz="2000" spc="-1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{SP}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000" spc="20" dirty="0">
                          <a:solidFill>
                            <a:srgbClr val="0048A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Gốc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tăng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con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trỏ ngăn xếp</a:t>
                      </a:r>
                      <a:r>
                        <a:rPr sz="2000" spc="-4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SP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;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nạp dữ liệu </a:t>
                      </a:r>
                      <a:r>
                        <a:rPr sz="2000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vào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ngăn</a:t>
                      </a:r>
                      <a:r>
                        <a:rPr sz="2000" spc="-3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48AA"/>
                          </a:solidFill>
                          <a:latin typeface="Arial"/>
                          <a:cs typeface="Arial"/>
                        </a:rPr>
                        <a:t>xếp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32">
                <a:tc>
                  <a:txBody>
                    <a:bodyPr/>
                    <a:lstStyle/>
                    <a:p>
                      <a:pPr marL="317500" indent="-285750">
                        <a:lnSpc>
                          <a:spcPts val="2325"/>
                        </a:lnSpc>
                        <a:spcBef>
                          <a:spcPts val="40"/>
                        </a:spcBef>
                        <a:buClr>
                          <a:srgbClr val="5E9CDA"/>
                        </a:buClr>
                        <a:buFont typeface="Wingdings"/>
                        <a:buChar char=""/>
                        <a:tabLst>
                          <a:tab pos="316865" algn="l"/>
                          <a:tab pos="317500" algn="l"/>
                        </a:tabLst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VD: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2325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PUSH</a:t>
                      </a:r>
                      <a:r>
                        <a:rPr sz="2000" spc="-1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340" y="3756558"/>
            <a:ext cx="8580120" cy="13823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POP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– lấy dữ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khỏi ngăn xếp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POP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ts val="2220"/>
              </a:lnSpc>
              <a:spcBef>
                <a:spcPts val="42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Lấy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dữ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liệu từ đỉnh ngăn xếp lưu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Đích; Đích phải là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toán  hạng 2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bytes.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Diễn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giải: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5097779"/>
            <a:ext cx="3288029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;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lấy dữ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khỏi ngăn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xếp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;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giảm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con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trỏ ngăn xếp</a:t>
            </a:r>
            <a:r>
              <a:rPr sz="2000" spc="-3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SP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139" y="5097779"/>
            <a:ext cx="1460500" cy="10414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10400"/>
              </a:lnSpc>
              <a:spcBef>
                <a:spcPts val="150"/>
              </a:spcBef>
            </a:pP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Đích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{SP}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SP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SP -</a:t>
            </a:r>
            <a:r>
              <a:rPr sz="2000" spc="-5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2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POP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808979"/>
            <a:ext cx="734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5E9CDA"/>
              </a:buClr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037" y="795020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–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lệnh</a:t>
            </a:r>
            <a:r>
              <a:rPr spc="-40" dirty="0"/>
              <a:t> </a:t>
            </a:r>
            <a:r>
              <a:rPr spc="-5" dirty="0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05204"/>
            <a:ext cx="8422640" cy="416432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NEG – đảo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dấu giá trị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của toán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NEG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&lt;Đích&gt;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Đảo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dấu giá trị lưu trong</a:t>
            </a:r>
            <a:r>
              <a:rPr sz="20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2000">
              <a:latin typeface="Arial"/>
              <a:cs typeface="Arial"/>
            </a:endParaRPr>
          </a:p>
          <a:p>
            <a:pPr marL="927100" marR="3327400" lvl="1" indent="-457200">
              <a:lnSpc>
                <a:spcPts val="2700"/>
              </a:lnSpc>
              <a:spcBef>
                <a:spcPts val="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1840864" algn="l"/>
                <a:tab pos="2755265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	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AX, 1000; AX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1000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NEG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AX;	AX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- (AX) =</a:t>
            </a:r>
            <a:r>
              <a:rPr sz="2000" spc="-6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-1000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E9CDA"/>
              </a:buClr>
              <a:buFont typeface="Wingdings"/>
              <a:buChar char=""/>
            </a:pPr>
            <a:endParaRPr sz="23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XCHG 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Tráo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giá trị hai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XCHG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&lt;Operand1&gt;,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Operand2&gt;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Tráo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đổi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giá trị hai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toán hạng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&lt;Operand1&gt;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 &lt;</a:t>
            </a:r>
            <a:r>
              <a:rPr sz="20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Operand2&gt;</a:t>
            </a:r>
            <a:endParaRPr sz="2000">
              <a:latin typeface="Arial"/>
              <a:cs typeface="Arial"/>
            </a:endParaRPr>
          </a:p>
          <a:p>
            <a:pPr marL="927100" marR="5020310" lvl="1" indent="-457200">
              <a:lnSpc>
                <a:spcPct val="108300"/>
              </a:lnSpc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  <a:tab pos="184086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	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20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100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200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XCHG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BX;	AX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8AA"/>
                </a:solidFill>
                <a:latin typeface="Arial"/>
                <a:cs typeface="Arial"/>
              </a:rPr>
              <a:t>100, BX </a:t>
            </a:r>
            <a:r>
              <a:rPr sz="2000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spc="85" dirty="0">
                <a:solidFill>
                  <a:srgbClr val="0048A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200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037" y="795020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–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lệnh</a:t>
            </a:r>
            <a:r>
              <a:rPr spc="-40" dirty="0"/>
              <a:t> </a:t>
            </a:r>
            <a:r>
              <a:rPr spc="-5" dirty="0"/>
              <a:t>khác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50340"/>
            <a:ext cx="8347709" cy="2720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88500"/>
              </a:lnSpc>
              <a:spcBef>
                <a:spcPts val="43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REP – lặp việc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 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 MOVSB, MOVSW,  LODSB, LODSW, STOSB, STOSW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một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lần 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lần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lưu  trong thanh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CX.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40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REP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&lt;Lệnh cần lặp&gt;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Lặp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CX lần việc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một lệnh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marL="927100" marR="2784475" lvl="1" indent="-457200" algn="just">
              <a:lnSpc>
                <a:spcPct val="108300"/>
              </a:lnSpc>
              <a:buClr>
                <a:srgbClr val="5E9CDA"/>
              </a:buClr>
              <a:buFont typeface="Wingdings"/>
              <a:buChar char=""/>
              <a:tabLst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SI,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1000; Đặt 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nguồn  MOV DI,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2000; Đặt địa chỉ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đích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CX, 10; Đặt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lần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lặp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cho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REP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4170679"/>
            <a:ext cx="160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REP</a:t>
            </a:r>
            <a:r>
              <a:rPr sz="20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MOVSB;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4189" y="4170679"/>
            <a:ext cx="4932045" cy="8788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635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MOVSB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10 lần: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chuyển nội dung  10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ô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nhớ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bắt đầu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từ DS:SI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sang 10 ô nhớ  bắt đầu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từ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ES:DI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037" y="795020"/>
            <a:ext cx="516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8. Tập lệnh </a:t>
            </a:r>
            <a:r>
              <a:rPr dirty="0"/>
              <a:t>–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lệnh</a:t>
            </a:r>
            <a:r>
              <a:rPr spc="-40" dirty="0"/>
              <a:t> </a:t>
            </a:r>
            <a:r>
              <a:rPr spc="-5" dirty="0"/>
              <a:t>khác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354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83540" algn="l"/>
              </a:tabLst>
            </a:pPr>
            <a:r>
              <a:rPr dirty="0"/>
              <a:t>Lệnh </a:t>
            </a:r>
            <a:r>
              <a:rPr spc="-5" dirty="0"/>
              <a:t>INT </a:t>
            </a:r>
            <a:r>
              <a:rPr dirty="0"/>
              <a:t>– </a:t>
            </a:r>
            <a:r>
              <a:rPr spc="-5" dirty="0"/>
              <a:t>Triệu gọi dịch vụ</a:t>
            </a:r>
            <a:r>
              <a:rPr spc="10" dirty="0"/>
              <a:t> </a:t>
            </a:r>
            <a:r>
              <a:rPr spc="-5" dirty="0"/>
              <a:t>ngắt</a:t>
            </a:r>
          </a:p>
          <a:p>
            <a:pPr marL="783590" lvl="1" indent="-285750">
              <a:lnSpc>
                <a:spcPct val="100000"/>
              </a:lnSpc>
              <a:spcBef>
                <a:spcPts val="140"/>
              </a:spcBef>
              <a:buClr>
                <a:srgbClr val="5E9CDA"/>
              </a:buClr>
              <a:buFont typeface="Wingdings"/>
              <a:buChar char=""/>
              <a:tabLst>
                <a:tab pos="782955" algn="l"/>
                <a:tab pos="78359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Dạng: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&lt;Số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hiệu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ngắt&gt;</a:t>
            </a:r>
            <a:endParaRPr sz="2000">
              <a:latin typeface="Arial"/>
              <a:cs typeface="Arial"/>
            </a:endParaRPr>
          </a:p>
          <a:p>
            <a:pPr marL="783590" lvl="1" indent="-285750">
              <a:lnSpc>
                <a:spcPts val="2260"/>
              </a:lnSpc>
              <a:spcBef>
                <a:spcPts val="300"/>
              </a:spcBef>
              <a:buClr>
                <a:srgbClr val="5E9CDA"/>
              </a:buClr>
              <a:buFont typeface="Wingdings"/>
              <a:buChar char=""/>
              <a:tabLst>
                <a:tab pos="782955" algn="l"/>
                <a:tab pos="78359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nghĩa: Gọi thực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 phục vụ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ngắt tương ứng</a:t>
            </a:r>
            <a:r>
              <a:rPr sz="20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endParaRPr sz="2000">
              <a:latin typeface="Arial"/>
              <a:cs typeface="Arial"/>
            </a:endParaRPr>
          </a:p>
          <a:p>
            <a:pPr marL="777240">
              <a:lnSpc>
                <a:spcPts val="2260"/>
              </a:lnSpc>
            </a:pPr>
            <a:r>
              <a:rPr sz="2000" dirty="0"/>
              <a:t>&lt;Số </a:t>
            </a:r>
            <a:r>
              <a:rPr sz="2000" spc="-5" dirty="0"/>
              <a:t>hiệu ngắt&gt;</a:t>
            </a:r>
            <a:endParaRPr sz="2000"/>
          </a:p>
          <a:p>
            <a:pPr marL="955040" marR="3311525" lvl="1" indent="-457200">
              <a:lnSpc>
                <a:spcPct val="108300"/>
              </a:lnSpc>
              <a:spcBef>
                <a:spcPts val="80"/>
              </a:spcBef>
              <a:buClr>
                <a:srgbClr val="5E9CDA"/>
              </a:buClr>
              <a:buFont typeface="Wingdings"/>
              <a:buChar char=""/>
              <a:tabLst>
                <a:tab pos="782955" algn="l"/>
                <a:tab pos="783590" algn="l"/>
                <a:tab pos="1868805" algn="l"/>
                <a:tab pos="2783205" algn="l"/>
                <a:tab pos="369760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VD:	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AH,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4Ch;	Nạp hàm</a:t>
            </a:r>
            <a:r>
              <a:rPr sz="20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4Ch  INT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21h;	Gọi ngắt DOS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số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5">
                <a:moveTo>
                  <a:pt x="9144000" y="0"/>
                </a:moveTo>
                <a:lnTo>
                  <a:pt x="0" y="0"/>
                </a:lnTo>
                <a:lnTo>
                  <a:pt x="0" y="719137"/>
                </a:lnTo>
                <a:lnTo>
                  <a:pt x="9144000" y="719137"/>
                </a:lnTo>
                <a:lnTo>
                  <a:pt x="9144000" y="0"/>
                </a:lnTo>
                <a:close/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62400"/>
            <a:ext cx="9144000" cy="719455"/>
          </a:xfrm>
          <a:custGeom>
            <a:avLst/>
            <a:gdLst/>
            <a:ahLst/>
            <a:cxnLst/>
            <a:rect l="l" t="t" r="r" b="b"/>
            <a:pathLst>
              <a:path w="9144000" h="719454">
                <a:moveTo>
                  <a:pt x="9144000" y="0"/>
                </a:moveTo>
                <a:lnTo>
                  <a:pt x="0" y="0"/>
                </a:lnTo>
                <a:lnTo>
                  <a:pt x="0" y="719137"/>
                </a:lnTo>
                <a:lnTo>
                  <a:pt x="9144000" y="719137"/>
                </a:lnTo>
                <a:lnTo>
                  <a:pt x="9144000" y="0"/>
                </a:lnTo>
                <a:close/>
              </a:path>
            </a:pathLst>
          </a:custGeom>
          <a:solidFill>
            <a:srgbClr val="6FA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1637" y="2636837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79">
                <a:moveTo>
                  <a:pt x="611987" y="0"/>
                </a:moveTo>
                <a:lnTo>
                  <a:pt x="564160" y="1841"/>
                </a:lnTo>
                <a:lnTo>
                  <a:pt x="517339" y="7274"/>
                </a:lnTo>
                <a:lnTo>
                  <a:pt x="471662" y="16162"/>
                </a:lnTo>
                <a:lnTo>
                  <a:pt x="427263" y="28370"/>
                </a:lnTo>
                <a:lnTo>
                  <a:pt x="384280" y="43762"/>
                </a:lnTo>
                <a:lnTo>
                  <a:pt x="342848" y="62202"/>
                </a:lnTo>
                <a:lnTo>
                  <a:pt x="303102" y="83552"/>
                </a:lnTo>
                <a:lnTo>
                  <a:pt x="265180" y="107679"/>
                </a:lnTo>
                <a:lnTo>
                  <a:pt x="229217" y="134444"/>
                </a:lnTo>
                <a:lnTo>
                  <a:pt x="195350" y="163713"/>
                </a:lnTo>
                <a:lnTo>
                  <a:pt x="163713" y="195350"/>
                </a:lnTo>
                <a:lnTo>
                  <a:pt x="134444" y="229217"/>
                </a:lnTo>
                <a:lnTo>
                  <a:pt x="107679" y="265180"/>
                </a:lnTo>
                <a:lnTo>
                  <a:pt x="83552" y="303102"/>
                </a:lnTo>
                <a:lnTo>
                  <a:pt x="62202" y="342848"/>
                </a:lnTo>
                <a:lnTo>
                  <a:pt x="43762" y="384280"/>
                </a:lnTo>
                <a:lnTo>
                  <a:pt x="28370" y="427263"/>
                </a:lnTo>
                <a:lnTo>
                  <a:pt x="16162" y="471662"/>
                </a:lnTo>
                <a:lnTo>
                  <a:pt x="7274" y="517339"/>
                </a:lnTo>
                <a:lnTo>
                  <a:pt x="1841" y="564160"/>
                </a:lnTo>
                <a:lnTo>
                  <a:pt x="0" y="611987"/>
                </a:lnTo>
                <a:lnTo>
                  <a:pt x="1841" y="659813"/>
                </a:lnTo>
                <a:lnTo>
                  <a:pt x="7274" y="706632"/>
                </a:lnTo>
                <a:lnTo>
                  <a:pt x="16162" y="752308"/>
                </a:lnTo>
                <a:lnTo>
                  <a:pt x="28370" y="796705"/>
                </a:lnTo>
                <a:lnTo>
                  <a:pt x="43762" y="839687"/>
                </a:lnTo>
                <a:lnTo>
                  <a:pt x="62202" y="881118"/>
                </a:lnTo>
                <a:lnTo>
                  <a:pt x="83552" y="920863"/>
                </a:lnTo>
                <a:lnTo>
                  <a:pt x="107679" y="958784"/>
                </a:lnTo>
                <a:lnTo>
                  <a:pt x="134444" y="994746"/>
                </a:lnTo>
                <a:lnTo>
                  <a:pt x="163713" y="1028614"/>
                </a:lnTo>
                <a:lnTo>
                  <a:pt x="195350" y="1060250"/>
                </a:lnTo>
                <a:lnTo>
                  <a:pt x="229217" y="1089518"/>
                </a:lnTo>
                <a:lnTo>
                  <a:pt x="265180" y="1116284"/>
                </a:lnTo>
                <a:lnTo>
                  <a:pt x="303102" y="1140410"/>
                </a:lnTo>
                <a:lnTo>
                  <a:pt x="342848" y="1161760"/>
                </a:lnTo>
                <a:lnTo>
                  <a:pt x="384280" y="1180199"/>
                </a:lnTo>
                <a:lnTo>
                  <a:pt x="427263" y="1195591"/>
                </a:lnTo>
                <a:lnTo>
                  <a:pt x="471662" y="1207799"/>
                </a:lnTo>
                <a:lnTo>
                  <a:pt x="517339" y="1216688"/>
                </a:lnTo>
                <a:lnTo>
                  <a:pt x="564160" y="1222121"/>
                </a:lnTo>
                <a:lnTo>
                  <a:pt x="611987" y="1223962"/>
                </a:lnTo>
                <a:lnTo>
                  <a:pt x="659813" y="1222121"/>
                </a:lnTo>
                <a:lnTo>
                  <a:pt x="706632" y="1216688"/>
                </a:lnTo>
                <a:lnTo>
                  <a:pt x="752308" y="1207799"/>
                </a:lnTo>
                <a:lnTo>
                  <a:pt x="796705" y="1195591"/>
                </a:lnTo>
                <a:lnTo>
                  <a:pt x="839687" y="1180199"/>
                </a:lnTo>
                <a:lnTo>
                  <a:pt x="881118" y="1161760"/>
                </a:lnTo>
                <a:lnTo>
                  <a:pt x="920863" y="1140410"/>
                </a:lnTo>
                <a:lnTo>
                  <a:pt x="958784" y="1116284"/>
                </a:lnTo>
                <a:lnTo>
                  <a:pt x="994746" y="1089518"/>
                </a:lnTo>
                <a:lnTo>
                  <a:pt x="1028614" y="1060250"/>
                </a:lnTo>
                <a:lnTo>
                  <a:pt x="1060250" y="1028614"/>
                </a:lnTo>
                <a:lnTo>
                  <a:pt x="1089518" y="994746"/>
                </a:lnTo>
                <a:lnTo>
                  <a:pt x="1116284" y="958784"/>
                </a:lnTo>
                <a:lnTo>
                  <a:pt x="1140410" y="920863"/>
                </a:lnTo>
                <a:lnTo>
                  <a:pt x="1161760" y="881118"/>
                </a:lnTo>
                <a:lnTo>
                  <a:pt x="1180199" y="839687"/>
                </a:lnTo>
                <a:lnTo>
                  <a:pt x="1195591" y="796705"/>
                </a:lnTo>
                <a:lnTo>
                  <a:pt x="1207799" y="752308"/>
                </a:lnTo>
                <a:lnTo>
                  <a:pt x="1216688" y="706632"/>
                </a:lnTo>
                <a:lnTo>
                  <a:pt x="1222121" y="659813"/>
                </a:lnTo>
                <a:lnTo>
                  <a:pt x="1223962" y="611987"/>
                </a:lnTo>
                <a:lnTo>
                  <a:pt x="1222121" y="564160"/>
                </a:lnTo>
                <a:lnTo>
                  <a:pt x="1216688" y="517339"/>
                </a:lnTo>
                <a:lnTo>
                  <a:pt x="1207799" y="471662"/>
                </a:lnTo>
                <a:lnTo>
                  <a:pt x="1195591" y="427263"/>
                </a:lnTo>
                <a:lnTo>
                  <a:pt x="1180199" y="384280"/>
                </a:lnTo>
                <a:lnTo>
                  <a:pt x="1161760" y="342848"/>
                </a:lnTo>
                <a:lnTo>
                  <a:pt x="1140410" y="303102"/>
                </a:lnTo>
                <a:lnTo>
                  <a:pt x="1116284" y="265180"/>
                </a:lnTo>
                <a:lnTo>
                  <a:pt x="1089518" y="229217"/>
                </a:lnTo>
                <a:lnTo>
                  <a:pt x="1060250" y="195350"/>
                </a:lnTo>
                <a:lnTo>
                  <a:pt x="1028614" y="163713"/>
                </a:lnTo>
                <a:lnTo>
                  <a:pt x="994746" y="134444"/>
                </a:lnTo>
                <a:lnTo>
                  <a:pt x="958784" y="107679"/>
                </a:lnTo>
                <a:lnTo>
                  <a:pt x="920863" y="83552"/>
                </a:lnTo>
                <a:lnTo>
                  <a:pt x="881118" y="62202"/>
                </a:lnTo>
                <a:lnTo>
                  <a:pt x="839687" y="43762"/>
                </a:lnTo>
                <a:lnTo>
                  <a:pt x="796705" y="28370"/>
                </a:lnTo>
                <a:lnTo>
                  <a:pt x="752308" y="16162"/>
                </a:lnTo>
                <a:lnTo>
                  <a:pt x="706632" y="7274"/>
                </a:lnTo>
                <a:lnTo>
                  <a:pt x="659813" y="1841"/>
                </a:lnTo>
                <a:lnTo>
                  <a:pt x="611987" y="0"/>
                </a:lnTo>
                <a:close/>
              </a:path>
            </a:pathLst>
          </a:custGeom>
          <a:solidFill>
            <a:srgbClr val="12BAE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938" y="31463"/>
            <a:ext cx="3712210" cy="4798695"/>
            <a:chOff x="24938" y="31463"/>
            <a:chExt cx="3712210" cy="4798695"/>
          </a:xfrm>
        </p:grpSpPr>
        <p:sp>
          <p:nvSpPr>
            <p:cNvPr id="6" name="object 6"/>
            <p:cNvSpPr/>
            <p:nvPr/>
          </p:nvSpPr>
          <p:spPr>
            <a:xfrm>
              <a:off x="152399" y="31463"/>
              <a:ext cx="914400" cy="971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38" y="976744"/>
              <a:ext cx="3711625" cy="3852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88" y="1004887"/>
              <a:ext cx="3529329" cy="3672204"/>
            </a:xfrm>
            <a:custGeom>
              <a:avLst/>
              <a:gdLst/>
              <a:ahLst/>
              <a:cxnLst/>
              <a:rect l="l" t="t" r="r" b="b"/>
              <a:pathLst>
                <a:path w="3529329" h="3672204">
                  <a:moveTo>
                    <a:pt x="1764512" y="0"/>
                  </a:moveTo>
                  <a:lnTo>
                    <a:pt x="1717504" y="638"/>
                  </a:lnTo>
                  <a:lnTo>
                    <a:pt x="1670800" y="2544"/>
                  </a:lnTo>
                  <a:lnTo>
                    <a:pt x="1624414" y="5702"/>
                  </a:lnTo>
                  <a:lnTo>
                    <a:pt x="1578362" y="10094"/>
                  </a:lnTo>
                  <a:lnTo>
                    <a:pt x="1532659" y="15707"/>
                  </a:lnTo>
                  <a:lnTo>
                    <a:pt x="1487321" y="22523"/>
                  </a:lnTo>
                  <a:lnTo>
                    <a:pt x="1442361" y="30527"/>
                  </a:lnTo>
                  <a:lnTo>
                    <a:pt x="1397797" y="39702"/>
                  </a:lnTo>
                  <a:lnTo>
                    <a:pt x="1353642" y="50034"/>
                  </a:lnTo>
                  <a:lnTo>
                    <a:pt x="1309913" y="61507"/>
                  </a:lnTo>
                  <a:lnTo>
                    <a:pt x="1266624" y="74103"/>
                  </a:lnTo>
                  <a:lnTo>
                    <a:pt x="1223791" y="87808"/>
                  </a:lnTo>
                  <a:lnTo>
                    <a:pt x="1181428" y="102606"/>
                  </a:lnTo>
                  <a:lnTo>
                    <a:pt x="1139552" y="118481"/>
                  </a:lnTo>
                  <a:lnTo>
                    <a:pt x="1098177" y="135417"/>
                  </a:lnTo>
                  <a:lnTo>
                    <a:pt x="1057319" y="153397"/>
                  </a:lnTo>
                  <a:lnTo>
                    <a:pt x="1016993" y="172408"/>
                  </a:lnTo>
                  <a:lnTo>
                    <a:pt x="977214" y="192431"/>
                  </a:lnTo>
                  <a:lnTo>
                    <a:pt x="937997" y="213452"/>
                  </a:lnTo>
                  <a:lnTo>
                    <a:pt x="899358" y="235454"/>
                  </a:lnTo>
                  <a:lnTo>
                    <a:pt x="861312" y="258423"/>
                  </a:lnTo>
                  <a:lnTo>
                    <a:pt x="823874" y="282341"/>
                  </a:lnTo>
                  <a:lnTo>
                    <a:pt x="787060" y="307194"/>
                  </a:lnTo>
                  <a:lnTo>
                    <a:pt x="750883" y="332964"/>
                  </a:lnTo>
                  <a:lnTo>
                    <a:pt x="715361" y="359637"/>
                  </a:lnTo>
                  <a:lnTo>
                    <a:pt x="680508" y="387197"/>
                  </a:lnTo>
                  <a:lnTo>
                    <a:pt x="646339" y="415627"/>
                  </a:lnTo>
                  <a:lnTo>
                    <a:pt x="612870" y="444912"/>
                  </a:lnTo>
                  <a:lnTo>
                    <a:pt x="580116" y="475036"/>
                  </a:lnTo>
                  <a:lnTo>
                    <a:pt x="548091" y="505982"/>
                  </a:lnTo>
                  <a:lnTo>
                    <a:pt x="516812" y="537737"/>
                  </a:lnTo>
                  <a:lnTo>
                    <a:pt x="486294" y="570282"/>
                  </a:lnTo>
                  <a:lnTo>
                    <a:pt x="456551" y="603603"/>
                  </a:lnTo>
                  <a:lnTo>
                    <a:pt x="427599" y="637683"/>
                  </a:lnTo>
                  <a:lnTo>
                    <a:pt x="399454" y="672508"/>
                  </a:lnTo>
                  <a:lnTo>
                    <a:pt x="372130" y="708060"/>
                  </a:lnTo>
                  <a:lnTo>
                    <a:pt x="345643" y="744324"/>
                  </a:lnTo>
                  <a:lnTo>
                    <a:pt x="320008" y="781284"/>
                  </a:lnTo>
                  <a:lnTo>
                    <a:pt x="295240" y="818925"/>
                  </a:lnTo>
                  <a:lnTo>
                    <a:pt x="271355" y="857230"/>
                  </a:lnTo>
                  <a:lnTo>
                    <a:pt x="248367" y="896184"/>
                  </a:lnTo>
                  <a:lnTo>
                    <a:pt x="226292" y="935771"/>
                  </a:lnTo>
                  <a:lnTo>
                    <a:pt x="205146" y="975974"/>
                  </a:lnTo>
                  <a:lnTo>
                    <a:pt x="184943" y="1016778"/>
                  </a:lnTo>
                  <a:lnTo>
                    <a:pt x="165699" y="1058168"/>
                  </a:lnTo>
                  <a:lnTo>
                    <a:pt x="147428" y="1100127"/>
                  </a:lnTo>
                  <a:lnTo>
                    <a:pt x="130147" y="1142639"/>
                  </a:lnTo>
                  <a:lnTo>
                    <a:pt x="113871" y="1185689"/>
                  </a:lnTo>
                  <a:lnTo>
                    <a:pt x="98614" y="1229260"/>
                  </a:lnTo>
                  <a:lnTo>
                    <a:pt x="84392" y="1273338"/>
                  </a:lnTo>
                  <a:lnTo>
                    <a:pt x="71220" y="1317905"/>
                  </a:lnTo>
                  <a:lnTo>
                    <a:pt x="59113" y="1362947"/>
                  </a:lnTo>
                  <a:lnTo>
                    <a:pt x="48087" y="1408446"/>
                  </a:lnTo>
                  <a:lnTo>
                    <a:pt x="38157" y="1454389"/>
                  </a:lnTo>
                  <a:lnTo>
                    <a:pt x="29339" y="1500757"/>
                  </a:lnTo>
                  <a:lnTo>
                    <a:pt x="21646" y="1547537"/>
                  </a:lnTo>
                  <a:lnTo>
                    <a:pt x="15096" y="1594711"/>
                  </a:lnTo>
                  <a:lnTo>
                    <a:pt x="9702" y="1642264"/>
                  </a:lnTo>
                  <a:lnTo>
                    <a:pt x="5480" y="1690181"/>
                  </a:lnTo>
                  <a:lnTo>
                    <a:pt x="2445" y="1738444"/>
                  </a:lnTo>
                  <a:lnTo>
                    <a:pt x="614" y="1787039"/>
                  </a:lnTo>
                  <a:lnTo>
                    <a:pt x="0" y="1835950"/>
                  </a:lnTo>
                  <a:lnTo>
                    <a:pt x="614" y="1884859"/>
                  </a:lnTo>
                  <a:lnTo>
                    <a:pt x="2445" y="1933454"/>
                  </a:lnTo>
                  <a:lnTo>
                    <a:pt x="5480" y="1981717"/>
                  </a:lnTo>
                  <a:lnTo>
                    <a:pt x="9702" y="2029633"/>
                  </a:lnTo>
                  <a:lnTo>
                    <a:pt x="15096" y="2077185"/>
                  </a:lnTo>
                  <a:lnTo>
                    <a:pt x="21646" y="2124359"/>
                  </a:lnTo>
                  <a:lnTo>
                    <a:pt x="29339" y="2171138"/>
                  </a:lnTo>
                  <a:lnTo>
                    <a:pt x="38157" y="2217506"/>
                  </a:lnTo>
                  <a:lnTo>
                    <a:pt x="48087" y="2263448"/>
                  </a:lnTo>
                  <a:lnTo>
                    <a:pt x="59113" y="2308947"/>
                  </a:lnTo>
                  <a:lnTo>
                    <a:pt x="71220" y="2353988"/>
                  </a:lnTo>
                  <a:lnTo>
                    <a:pt x="84392" y="2398555"/>
                  </a:lnTo>
                  <a:lnTo>
                    <a:pt x="98614" y="2442632"/>
                  </a:lnTo>
                  <a:lnTo>
                    <a:pt x="113871" y="2486204"/>
                  </a:lnTo>
                  <a:lnTo>
                    <a:pt x="130147" y="2529253"/>
                  </a:lnTo>
                  <a:lnTo>
                    <a:pt x="147428" y="2571765"/>
                  </a:lnTo>
                  <a:lnTo>
                    <a:pt x="165699" y="2613723"/>
                  </a:lnTo>
                  <a:lnTo>
                    <a:pt x="184943" y="2655113"/>
                  </a:lnTo>
                  <a:lnTo>
                    <a:pt x="205146" y="2695917"/>
                  </a:lnTo>
                  <a:lnTo>
                    <a:pt x="226292" y="2736120"/>
                  </a:lnTo>
                  <a:lnTo>
                    <a:pt x="248367" y="2775706"/>
                  </a:lnTo>
                  <a:lnTo>
                    <a:pt x="271355" y="2814660"/>
                  </a:lnTo>
                  <a:lnTo>
                    <a:pt x="295240" y="2852964"/>
                  </a:lnTo>
                  <a:lnTo>
                    <a:pt x="320008" y="2890605"/>
                  </a:lnTo>
                  <a:lnTo>
                    <a:pt x="345643" y="2927565"/>
                  </a:lnTo>
                  <a:lnTo>
                    <a:pt x="372130" y="2963829"/>
                  </a:lnTo>
                  <a:lnTo>
                    <a:pt x="399454" y="2999381"/>
                  </a:lnTo>
                  <a:lnTo>
                    <a:pt x="427599" y="3034205"/>
                  </a:lnTo>
                  <a:lnTo>
                    <a:pt x="456551" y="3068286"/>
                  </a:lnTo>
                  <a:lnTo>
                    <a:pt x="486294" y="3101606"/>
                  </a:lnTo>
                  <a:lnTo>
                    <a:pt x="516812" y="3134152"/>
                  </a:lnTo>
                  <a:lnTo>
                    <a:pt x="548091" y="3165905"/>
                  </a:lnTo>
                  <a:lnTo>
                    <a:pt x="580116" y="3196852"/>
                  </a:lnTo>
                  <a:lnTo>
                    <a:pt x="612870" y="3226976"/>
                  </a:lnTo>
                  <a:lnTo>
                    <a:pt x="646339" y="3256261"/>
                  </a:lnTo>
                  <a:lnTo>
                    <a:pt x="680508" y="3284691"/>
                  </a:lnTo>
                  <a:lnTo>
                    <a:pt x="715361" y="3312250"/>
                  </a:lnTo>
                  <a:lnTo>
                    <a:pt x="750883" y="3338923"/>
                  </a:lnTo>
                  <a:lnTo>
                    <a:pt x="787060" y="3364694"/>
                  </a:lnTo>
                  <a:lnTo>
                    <a:pt x="823874" y="3389546"/>
                  </a:lnTo>
                  <a:lnTo>
                    <a:pt x="861312" y="3413464"/>
                  </a:lnTo>
                  <a:lnTo>
                    <a:pt x="899358" y="3436433"/>
                  </a:lnTo>
                  <a:lnTo>
                    <a:pt x="937997" y="3458435"/>
                  </a:lnTo>
                  <a:lnTo>
                    <a:pt x="977214" y="3479456"/>
                  </a:lnTo>
                  <a:lnTo>
                    <a:pt x="1016993" y="3499479"/>
                  </a:lnTo>
                  <a:lnTo>
                    <a:pt x="1057319" y="3518489"/>
                  </a:lnTo>
                  <a:lnTo>
                    <a:pt x="1098177" y="3536470"/>
                  </a:lnTo>
                  <a:lnTo>
                    <a:pt x="1139552" y="3553406"/>
                  </a:lnTo>
                  <a:lnTo>
                    <a:pt x="1181428" y="3569280"/>
                  </a:lnTo>
                  <a:lnTo>
                    <a:pt x="1223791" y="3584078"/>
                  </a:lnTo>
                  <a:lnTo>
                    <a:pt x="1266624" y="3597783"/>
                  </a:lnTo>
                  <a:lnTo>
                    <a:pt x="1309913" y="3610380"/>
                  </a:lnTo>
                  <a:lnTo>
                    <a:pt x="1353642" y="3621852"/>
                  </a:lnTo>
                  <a:lnTo>
                    <a:pt x="1397797" y="3632184"/>
                  </a:lnTo>
                  <a:lnTo>
                    <a:pt x="1442361" y="3641360"/>
                  </a:lnTo>
                  <a:lnTo>
                    <a:pt x="1487321" y="3649364"/>
                  </a:lnTo>
                  <a:lnTo>
                    <a:pt x="1532659" y="3656180"/>
                  </a:lnTo>
                  <a:lnTo>
                    <a:pt x="1578362" y="3661792"/>
                  </a:lnTo>
                  <a:lnTo>
                    <a:pt x="1624414" y="3666185"/>
                  </a:lnTo>
                  <a:lnTo>
                    <a:pt x="1670800" y="3669342"/>
                  </a:lnTo>
                  <a:lnTo>
                    <a:pt x="1717504" y="3671248"/>
                  </a:lnTo>
                  <a:lnTo>
                    <a:pt x="1764512" y="3671887"/>
                  </a:lnTo>
                  <a:lnTo>
                    <a:pt x="1811518" y="3671248"/>
                  </a:lnTo>
                  <a:lnTo>
                    <a:pt x="1858221" y="3669342"/>
                  </a:lnTo>
                  <a:lnTo>
                    <a:pt x="1904606" y="3666185"/>
                  </a:lnTo>
                  <a:lnTo>
                    <a:pt x="1950657" y="3661792"/>
                  </a:lnTo>
                  <a:lnTo>
                    <a:pt x="1996360" y="3656180"/>
                  </a:lnTo>
                  <a:lnTo>
                    <a:pt x="2041698" y="3649364"/>
                  </a:lnTo>
                  <a:lnTo>
                    <a:pt x="2086656" y="3641360"/>
                  </a:lnTo>
                  <a:lnTo>
                    <a:pt x="2131220" y="3632184"/>
                  </a:lnTo>
                  <a:lnTo>
                    <a:pt x="2175374" y="3621852"/>
                  </a:lnTo>
                  <a:lnTo>
                    <a:pt x="2219103" y="3610380"/>
                  </a:lnTo>
                  <a:lnTo>
                    <a:pt x="2262391" y="3597783"/>
                  </a:lnTo>
                  <a:lnTo>
                    <a:pt x="2305224" y="3584078"/>
                  </a:lnTo>
                  <a:lnTo>
                    <a:pt x="2347586" y="3569280"/>
                  </a:lnTo>
                  <a:lnTo>
                    <a:pt x="2389462" y="3553406"/>
                  </a:lnTo>
                  <a:lnTo>
                    <a:pt x="2430836" y="3536470"/>
                  </a:lnTo>
                  <a:lnTo>
                    <a:pt x="2471694" y="3518489"/>
                  </a:lnTo>
                  <a:lnTo>
                    <a:pt x="2512020" y="3499479"/>
                  </a:lnTo>
                  <a:lnTo>
                    <a:pt x="2551798" y="3479456"/>
                  </a:lnTo>
                  <a:lnTo>
                    <a:pt x="2591015" y="3458435"/>
                  </a:lnTo>
                  <a:lnTo>
                    <a:pt x="2629653" y="3436433"/>
                  </a:lnTo>
                  <a:lnTo>
                    <a:pt x="2667699" y="3413464"/>
                  </a:lnTo>
                  <a:lnTo>
                    <a:pt x="2705137" y="3389546"/>
                  </a:lnTo>
                  <a:lnTo>
                    <a:pt x="2741951" y="3364694"/>
                  </a:lnTo>
                  <a:lnTo>
                    <a:pt x="2778127" y="3338923"/>
                  </a:lnTo>
                  <a:lnTo>
                    <a:pt x="2813649" y="3312250"/>
                  </a:lnTo>
                  <a:lnTo>
                    <a:pt x="2848502" y="3284691"/>
                  </a:lnTo>
                  <a:lnTo>
                    <a:pt x="2882671" y="3256261"/>
                  </a:lnTo>
                  <a:lnTo>
                    <a:pt x="2916140" y="3226976"/>
                  </a:lnTo>
                  <a:lnTo>
                    <a:pt x="2948894" y="3196852"/>
                  </a:lnTo>
                  <a:lnTo>
                    <a:pt x="2980919" y="3165905"/>
                  </a:lnTo>
                  <a:lnTo>
                    <a:pt x="3012198" y="3134152"/>
                  </a:lnTo>
                  <a:lnTo>
                    <a:pt x="3042716" y="3101606"/>
                  </a:lnTo>
                  <a:lnTo>
                    <a:pt x="3072459" y="3068286"/>
                  </a:lnTo>
                  <a:lnTo>
                    <a:pt x="3101410" y="3034205"/>
                  </a:lnTo>
                  <a:lnTo>
                    <a:pt x="3129556" y="2999381"/>
                  </a:lnTo>
                  <a:lnTo>
                    <a:pt x="3156880" y="2963829"/>
                  </a:lnTo>
                  <a:lnTo>
                    <a:pt x="3183367" y="2927565"/>
                  </a:lnTo>
                  <a:lnTo>
                    <a:pt x="3209002" y="2890605"/>
                  </a:lnTo>
                  <a:lnTo>
                    <a:pt x="3233770" y="2852964"/>
                  </a:lnTo>
                  <a:lnTo>
                    <a:pt x="3257655" y="2814660"/>
                  </a:lnTo>
                  <a:lnTo>
                    <a:pt x="3280643" y="2775706"/>
                  </a:lnTo>
                  <a:lnTo>
                    <a:pt x="3302718" y="2736120"/>
                  </a:lnTo>
                  <a:lnTo>
                    <a:pt x="3323864" y="2695917"/>
                  </a:lnTo>
                  <a:lnTo>
                    <a:pt x="3344067" y="2655113"/>
                  </a:lnTo>
                  <a:lnTo>
                    <a:pt x="3363311" y="2613723"/>
                  </a:lnTo>
                  <a:lnTo>
                    <a:pt x="3381582" y="2571765"/>
                  </a:lnTo>
                  <a:lnTo>
                    <a:pt x="3398863" y="2529253"/>
                  </a:lnTo>
                  <a:lnTo>
                    <a:pt x="3415140" y="2486204"/>
                  </a:lnTo>
                  <a:lnTo>
                    <a:pt x="3430397" y="2442632"/>
                  </a:lnTo>
                  <a:lnTo>
                    <a:pt x="3444619" y="2398555"/>
                  </a:lnTo>
                  <a:lnTo>
                    <a:pt x="3457791" y="2353988"/>
                  </a:lnTo>
                  <a:lnTo>
                    <a:pt x="3469897" y="2308947"/>
                  </a:lnTo>
                  <a:lnTo>
                    <a:pt x="3480923" y="2263448"/>
                  </a:lnTo>
                  <a:lnTo>
                    <a:pt x="3490853" y="2217506"/>
                  </a:lnTo>
                  <a:lnTo>
                    <a:pt x="3499672" y="2171138"/>
                  </a:lnTo>
                  <a:lnTo>
                    <a:pt x="3507365" y="2124359"/>
                  </a:lnTo>
                  <a:lnTo>
                    <a:pt x="3513915" y="2077185"/>
                  </a:lnTo>
                  <a:lnTo>
                    <a:pt x="3519309" y="2029633"/>
                  </a:lnTo>
                  <a:lnTo>
                    <a:pt x="3523531" y="1981717"/>
                  </a:lnTo>
                  <a:lnTo>
                    <a:pt x="3526566" y="1933454"/>
                  </a:lnTo>
                  <a:lnTo>
                    <a:pt x="3528397" y="1884859"/>
                  </a:lnTo>
                  <a:lnTo>
                    <a:pt x="3529011" y="1835950"/>
                  </a:lnTo>
                  <a:lnTo>
                    <a:pt x="3528397" y="1787039"/>
                  </a:lnTo>
                  <a:lnTo>
                    <a:pt x="3526566" y="1738444"/>
                  </a:lnTo>
                  <a:lnTo>
                    <a:pt x="3523531" y="1690181"/>
                  </a:lnTo>
                  <a:lnTo>
                    <a:pt x="3519309" y="1642264"/>
                  </a:lnTo>
                  <a:lnTo>
                    <a:pt x="3513915" y="1594711"/>
                  </a:lnTo>
                  <a:lnTo>
                    <a:pt x="3507365" y="1547537"/>
                  </a:lnTo>
                  <a:lnTo>
                    <a:pt x="3499672" y="1500757"/>
                  </a:lnTo>
                  <a:lnTo>
                    <a:pt x="3490853" y="1454389"/>
                  </a:lnTo>
                  <a:lnTo>
                    <a:pt x="3480923" y="1408446"/>
                  </a:lnTo>
                  <a:lnTo>
                    <a:pt x="3469897" y="1362947"/>
                  </a:lnTo>
                  <a:lnTo>
                    <a:pt x="3457791" y="1317905"/>
                  </a:lnTo>
                  <a:lnTo>
                    <a:pt x="3444619" y="1273338"/>
                  </a:lnTo>
                  <a:lnTo>
                    <a:pt x="3430397" y="1229260"/>
                  </a:lnTo>
                  <a:lnTo>
                    <a:pt x="3415140" y="1185689"/>
                  </a:lnTo>
                  <a:lnTo>
                    <a:pt x="3398863" y="1142639"/>
                  </a:lnTo>
                  <a:lnTo>
                    <a:pt x="3381582" y="1100127"/>
                  </a:lnTo>
                  <a:lnTo>
                    <a:pt x="3363311" y="1058168"/>
                  </a:lnTo>
                  <a:lnTo>
                    <a:pt x="3344067" y="1016778"/>
                  </a:lnTo>
                  <a:lnTo>
                    <a:pt x="3323864" y="975974"/>
                  </a:lnTo>
                  <a:lnTo>
                    <a:pt x="3302718" y="935771"/>
                  </a:lnTo>
                  <a:lnTo>
                    <a:pt x="3280643" y="896184"/>
                  </a:lnTo>
                  <a:lnTo>
                    <a:pt x="3257655" y="857230"/>
                  </a:lnTo>
                  <a:lnTo>
                    <a:pt x="3233770" y="818925"/>
                  </a:lnTo>
                  <a:lnTo>
                    <a:pt x="3209002" y="781284"/>
                  </a:lnTo>
                  <a:lnTo>
                    <a:pt x="3183367" y="744324"/>
                  </a:lnTo>
                  <a:lnTo>
                    <a:pt x="3156880" y="708060"/>
                  </a:lnTo>
                  <a:lnTo>
                    <a:pt x="3129556" y="672508"/>
                  </a:lnTo>
                  <a:lnTo>
                    <a:pt x="3101410" y="637683"/>
                  </a:lnTo>
                  <a:lnTo>
                    <a:pt x="3072459" y="603603"/>
                  </a:lnTo>
                  <a:lnTo>
                    <a:pt x="3042716" y="570282"/>
                  </a:lnTo>
                  <a:lnTo>
                    <a:pt x="3012198" y="537737"/>
                  </a:lnTo>
                  <a:lnTo>
                    <a:pt x="2980919" y="505982"/>
                  </a:lnTo>
                  <a:lnTo>
                    <a:pt x="2948894" y="475036"/>
                  </a:lnTo>
                  <a:lnTo>
                    <a:pt x="2916140" y="444912"/>
                  </a:lnTo>
                  <a:lnTo>
                    <a:pt x="2882671" y="415627"/>
                  </a:lnTo>
                  <a:lnTo>
                    <a:pt x="2848502" y="387197"/>
                  </a:lnTo>
                  <a:lnTo>
                    <a:pt x="2813649" y="359637"/>
                  </a:lnTo>
                  <a:lnTo>
                    <a:pt x="2778127" y="332964"/>
                  </a:lnTo>
                  <a:lnTo>
                    <a:pt x="2741951" y="307194"/>
                  </a:lnTo>
                  <a:lnTo>
                    <a:pt x="2705137" y="282341"/>
                  </a:lnTo>
                  <a:lnTo>
                    <a:pt x="2667699" y="258423"/>
                  </a:lnTo>
                  <a:lnTo>
                    <a:pt x="2629653" y="235454"/>
                  </a:lnTo>
                  <a:lnTo>
                    <a:pt x="2591015" y="213452"/>
                  </a:lnTo>
                  <a:lnTo>
                    <a:pt x="2551798" y="192431"/>
                  </a:lnTo>
                  <a:lnTo>
                    <a:pt x="2512020" y="172408"/>
                  </a:lnTo>
                  <a:lnTo>
                    <a:pt x="2471694" y="153397"/>
                  </a:lnTo>
                  <a:lnTo>
                    <a:pt x="2430836" y="135417"/>
                  </a:lnTo>
                  <a:lnTo>
                    <a:pt x="2389462" y="118481"/>
                  </a:lnTo>
                  <a:lnTo>
                    <a:pt x="2347586" y="102606"/>
                  </a:lnTo>
                  <a:lnTo>
                    <a:pt x="2305224" y="87808"/>
                  </a:lnTo>
                  <a:lnTo>
                    <a:pt x="2262391" y="74103"/>
                  </a:lnTo>
                  <a:lnTo>
                    <a:pt x="2219103" y="61507"/>
                  </a:lnTo>
                  <a:lnTo>
                    <a:pt x="2175374" y="50034"/>
                  </a:lnTo>
                  <a:lnTo>
                    <a:pt x="2131220" y="39702"/>
                  </a:lnTo>
                  <a:lnTo>
                    <a:pt x="2086656" y="30527"/>
                  </a:lnTo>
                  <a:lnTo>
                    <a:pt x="2041698" y="22523"/>
                  </a:lnTo>
                  <a:lnTo>
                    <a:pt x="1996360" y="15707"/>
                  </a:lnTo>
                  <a:lnTo>
                    <a:pt x="1950657" y="10094"/>
                  </a:lnTo>
                  <a:lnTo>
                    <a:pt x="1904606" y="5702"/>
                  </a:lnTo>
                  <a:lnTo>
                    <a:pt x="1858221" y="2544"/>
                  </a:lnTo>
                  <a:lnTo>
                    <a:pt x="1811518" y="638"/>
                  </a:lnTo>
                  <a:lnTo>
                    <a:pt x="1764512" y="0"/>
                  </a:lnTo>
                  <a:close/>
                </a:path>
              </a:pathLst>
            </a:custGeom>
            <a:solidFill>
              <a:srgbClr val="A3C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88" y="1004887"/>
              <a:ext cx="3529329" cy="3672204"/>
            </a:xfrm>
            <a:custGeom>
              <a:avLst/>
              <a:gdLst/>
              <a:ahLst/>
              <a:cxnLst/>
              <a:rect l="l" t="t" r="r" b="b"/>
              <a:pathLst>
                <a:path w="3529329" h="3672204">
                  <a:moveTo>
                    <a:pt x="0" y="1835938"/>
                  </a:moveTo>
                  <a:lnTo>
                    <a:pt x="614" y="1787028"/>
                  </a:lnTo>
                  <a:lnTo>
                    <a:pt x="2445" y="1738433"/>
                  </a:lnTo>
                  <a:lnTo>
                    <a:pt x="5480" y="1690170"/>
                  </a:lnTo>
                  <a:lnTo>
                    <a:pt x="9702" y="1642254"/>
                  </a:lnTo>
                  <a:lnTo>
                    <a:pt x="15095" y="1594701"/>
                  </a:lnTo>
                  <a:lnTo>
                    <a:pt x="21646" y="1547527"/>
                  </a:lnTo>
                  <a:lnTo>
                    <a:pt x="29339" y="1500748"/>
                  </a:lnTo>
                  <a:lnTo>
                    <a:pt x="38157" y="1454380"/>
                  </a:lnTo>
                  <a:lnTo>
                    <a:pt x="48087" y="1408438"/>
                  </a:lnTo>
                  <a:lnTo>
                    <a:pt x="59113" y="1362939"/>
                  </a:lnTo>
                  <a:lnTo>
                    <a:pt x="71220" y="1317898"/>
                  </a:lnTo>
                  <a:lnTo>
                    <a:pt x="84391" y="1273330"/>
                  </a:lnTo>
                  <a:lnTo>
                    <a:pt x="98614" y="1229253"/>
                  </a:lnTo>
                  <a:lnTo>
                    <a:pt x="113870" y="1185682"/>
                  </a:lnTo>
                  <a:lnTo>
                    <a:pt x="130147" y="1142633"/>
                  </a:lnTo>
                  <a:lnTo>
                    <a:pt x="147428" y="1100121"/>
                  </a:lnTo>
                  <a:lnTo>
                    <a:pt x="165698" y="1058162"/>
                  </a:lnTo>
                  <a:lnTo>
                    <a:pt x="184943" y="1016773"/>
                  </a:lnTo>
                  <a:lnTo>
                    <a:pt x="205146" y="975969"/>
                  </a:lnTo>
                  <a:lnTo>
                    <a:pt x="226292" y="935766"/>
                  </a:lnTo>
                  <a:lnTo>
                    <a:pt x="248367" y="896179"/>
                  </a:lnTo>
                  <a:lnTo>
                    <a:pt x="271354" y="857226"/>
                  </a:lnTo>
                  <a:lnTo>
                    <a:pt x="295240" y="818921"/>
                  </a:lnTo>
                  <a:lnTo>
                    <a:pt x="320007" y="781281"/>
                  </a:lnTo>
                  <a:lnTo>
                    <a:pt x="345642" y="744320"/>
                  </a:lnTo>
                  <a:lnTo>
                    <a:pt x="372129" y="708056"/>
                  </a:lnTo>
                  <a:lnTo>
                    <a:pt x="399453" y="672504"/>
                  </a:lnTo>
                  <a:lnTo>
                    <a:pt x="427599" y="637680"/>
                  </a:lnTo>
                  <a:lnTo>
                    <a:pt x="456550" y="603600"/>
                  </a:lnTo>
                  <a:lnTo>
                    <a:pt x="486293" y="570279"/>
                  </a:lnTo>
                  <a:lnTo>
                    <a:pt x="516811" y="537734"/>
                  </a:lnTo>
                  <a:lnTo>
                    <a:pt x="548090" y="505980"/>
                  </a:lnTo>
                  <a:lnTo>
                    <a:pt x="580115" y="475033"/>
                  </a:lnTo>
                  <a:lnTo>
                    <a:pt x="612869" y="444910"/>
                  </a:lnTo>
                  <a:lnTo>
                    <a:pt x="646338" y="415625"/>
                  </a:lnTo>
                  <a:lnTo>
                    <a:pt x="680507" y="387195"/>
                  </a:lnTo>
                  <a:lnTo>
                    <a:pt x="715360" y="359636"/>
                  </a:lnTo>
                  <a:lnTo>
                    <a:pt x="750882" y="332963"/>
                  </a:lnTo>
                  <a:lnTo>
                    <a:pt x="787058" y="307192"/>
                  </a:lnTo>
                  <a:lnTo>
                    <a:pt x="823873" y="282340"/>
                  </a:lnTo>
                  <a:lnTo>
                    <a:pt x="861311" y="258422"/>
                  </a:lnTo>
                  <a:lnTo>
                    <a:pt x="899357" y="235453"/>
                  </a:lnTo>
                  <a:lnTo>
                    <a:pt x="937996" y="213451"/>
                  </a:lnTo>
                  <a:lnTo>
                    <a:pt x="977212" y="192430"/>
                  </a:lnTo>
                  <a:lnTo>
                    <a:pt x="1016991" y="172407"/>
                  </a:lnTo>
                  <a:lnTo>
                    <a:pt x="1057317" y="153397"/>
                  </a:lnTo>
                  <a:lnTo>
                    <a:pt x="1098175" y="135416"/>
                  </a:lnTo>
                  <a:lnTo>
                    <a:pt x="1139550" y="118481"/>
                  </a:lnTo>
                  <a:lnTo>
                    <a:pt x="1181426" y="102606"/>
                  </a:lnTo>
                  <a:lnTo>
                    <a:pt x="1223788" y="87808"/>
                  </a:lnTo>
                  <a:lnTo>
                    <a:pt x="1266622" y="74103"/>
                  </a:lnTo>
                  <a:lnTo>
                    <a:pt x="1309911" y="61506"/>
                  </a:lnTo>
                  <a:lnTo>
                    <a:pt x="1353640" y="50034"/>
                  </a:lnTo>
                  <a:lnTo>
                    <a:pt x="1397794" y="39702"/>
                  </a:lnTo>
                  <a:lnTo>
                    <a:pt x="1442359" y="30526"/>
                  </a:lnTo>
                  <a:lnTo>
                    <a:pt x="1487318" y="22523"/>
                  </a:lnTo>
                  <a:lnTo>
                    <a:pt x="1532657" y="15707"/>
                  </a:lnTo>
                  <a:lnTo>
                    <a:pt x="1578359" y="10094"/>
                  </a:lnTo>
                  <a:lnTo>
                    <a:pt x="1624411" y="5702"/>
                  </a:lnTo>
                  <a:lnTo>
                    <a:pt x="1670797" y="2544"/>
                  </a:lnTo>
                  <a:lnTo>
                    <a:pt x="1717501" y="638"/>
                  </a:lnTo>
                  <a:lnTo>
                    <a:pt x="1764508" y="0"/>
                  </a:lnTo>
                  <a:lnTo>
                    <a:pt x="1811515" y="638"/>
                  </a:lnTo>
                  <a:lnTo>
                    <a:pt x="1858219" y="2544"/>
                  </a:lnTo>
                  <a:lnTo>
                    <a:pt x="1904605" y="5702"/>
                  </a:lnTo>
                  <a:lnTo>
                    <a:pt x="1950656" y="10094"/>
                  </a:lnTo>
                  <a:lnTo>
                    <a:pt x="1996359" y="15707"/>
                  </a:lnTo>
                  <a:lnTo>
                    <a:pt x="2041697" y="22523"/>
                  </a:lnTo>
                  <a:lnTo>
                    <a:pt x="2086656" y="30526"/>
                  </a:lnTo>
                  <a:lnTo>
                    <a:pt x="2131221" y="39702"/>
                  </a:lnTo>
                  <a:lnTo>
                    <a:pt x="2175375" y="50034"/>
                  </a:lnTo>
                  <a:lnTo>
                    <a:pt x="2219104" y="61506"/>
                  </a:lnTo>
                  <a:lnTo>
                    <a:pt x="2262393" y="74103"/>
                  </a:lnTo>
                  <a:lnTo>
                    <a:pt x="2305225" y="87808"/>
                  </a:lnTo>
                  <a:lnTo>
                    <a:pt x="2347588" y="102606"/>
                  </a:lnTo>
                  <a:lnTo>
                    <a:pt x="2389463" y="118481"/>
                  </a:lnTo>
                  <a:lnTo>
                    <a:pt x="2430838" y="135416"/>
                  </a:lnTo>
                  <a:lnTo>
                    <a:pt x="2471696" y="153397"/>
                  </a:lnTo>
                  <a:lnTo>
                    <a:pt x="2512022" y="172407"/>
                  </a:lnTo>
                  <a:lnTo>
                    <a:pt x="2551800" y="192430"/>
                  </a:lnTo>
                  <a:lnTo>
                    <a:pt x="2591017" y="213451"/>
                  </a:lnTo>
                  <a:lnTo>
                    <a:pt x="2629655" y="235453"/>
                  </a:lnTo>
                  <a:lnTo>
                    <a:pt x="2667701" y="258422"/>
                  </a:lnTo>
                  <a:lnTo>
                    <a:pt x="2705139" y="282340"/>
                  </a:lnTo>
                  <a:lnTo>
                    <a:pt x="2741953" y="307192"/>
                  </a:lnTo>
                  <a:lnTo>
                    <a:pt x="2778129" y="332963"/>
                  </a:lnTo>
                  <a:lnTo>
                    <a:pt x="2813651" y="359636"/>
                  </a:lnTo>
                  <a:lnTo>
                    <a:pt x="2848504" y="387195"/>
                  </a:lnTo>
                  <a:lnTo>
                    <a:pt x="2882673" y="415625"/>
                  </a:lnTo>
                  <a:lnTo>
                    <a:pt x="2916142" y="444910"/>
                  </a:lnTo>
                  <a:lnTo>
                    <a:pt x="2948896" y="475033"/>
                  </a:lnTo>
                  <a:lnTo>
                    <a:pt x="2980920" y="505980"/>
                  </a:lnTo>
                  <a:lnTo>
                    <a:pt x="3012199" y="537734"/>
                  </a:lnTo>
                  <a:lnTo>
                    <a:pt x="3042717" y="570279"/>
                  </a:lnTo>
                  <a:lnTo>
                    <a:pt x="3072459" y="603600"/>
                  </a:lnTo>
                  <a:lnTo>
                    <a:pt x="3101411" y="637680"/>
                  </a:lnTo>
                  <a:lnTo>
                    <a:pt x="3129556" y="672504"/>
                  </a:lnTo>
                  <a:lnTo>
                    <a:pt x="3156880" y="708056"/>
                  </a:lnTo>
                  <a:lnTo>
                    <a:pt x="3183366" y="744320"/>
                  </a:lnTo>
                  <a:lnTo>
                    <a:pt x="3209001" y="781281"/>
                  </a:lnTo>
                  <a:lnTo>
                    <a:pt x="3233769" y="818921"/>
                  </a:lnTo>
                  <a:lnTo>
                    <a:pt x="3257654" y="857226"/>
                  </a:lnTo>
                  <a:lnTo>
                    <a:pt x="3280642" y="896179"/>
                  </a:lnTo>
                  <a:lnTo>
                    <a:pt x="3302716" y="935766"/>
                  </a:lnTo>
                  <a:lnTo>
                    <a:pt x="3323862" y="975969"/>
                  </a:lnTo>
                  <a:lnTo>
                    <a:pt x="3344065" y="1016773"/>
                  </a:lnTo>
                  <a:lnTo>
                    <a:pt x="3363309" y="1058162"/>
                  </a:lnTo>
                  <a:lnTo>
                    <a:pt x="3381579" y="1100121"/>
                  </a:lnTo>
                  <a:lnTo>
                    <a:pt x="3398860" y="1142633"/>
                  </a:lnTo>
                  <a:lnTo>
                    <a:pt x="3415137" y="1185682"/>
                  </a:lnTo>
                  <a:lnTo>
                    <a:pt x="3430394" y="1229253"/>
                  </a:lnTo>
                  <a:lnTo>
                    <a:pt x="3444616" y="1273330"/>
                  </a:lnTo>
                  <a:lnTo>
                    <a:pt x="3457787" y="1317898"/>
                  </a:lnTo>
                  <a:lnTo>
                    <a:pt x="3469894" y="1362939"/>
                  </a:lnTo>
                  <a:lnTo>
                    <a:pt x="3480919" y="1408438"/>
                  </a:lnTo>
                  <a:lnTo>
                    <a:pt x="3490849" y="1454380"/>
                  </a:lnTo>
                  <a:lnTo>
                    <a:pt x="3499668" y="1500748"/>
                  </a:lnTo>
                  <a:lnTo>
                    <a:pt x="3507360" y="1547527"/>
                  </a:lnTo>
                  <a:lnTo>
                    <a:pt x="3513911" y="1594701"/>
                  </a:lnTo>
                  <a:lnTo>
                    <a:pt x="3519305" y="1642254"/>
                  </a:lnTo>
                  <a:lnTo>
                    <a:pt x="3523527" y="1690170"/>
                  </a:lnTo>
                  <a:lnTo>
                    <a:pt x="3526561" y="1738433"/>
                  </a:lnTo>
                  <a:lnTo>
                    <a:pt x="3528393" y="1787028"/>
                  </a:lnTo>
                  <a:lnTo>
                    <a:pt x="3529007" y="1835938"/>
                  </a:lnTo>
                  <a:lnTo>
                    <a:pt x="3528393" y="1884848"/>
                  </a:lnTo>
                  <a:lnTo>
                    <a:pt x="3526561" y="1933443"/>
                  </a:lnTo>
                  <a:lnTo>
                    <a:pt x="3523527" y="1981707"/>
                  </a:lnTo>
                  <a:lnTo>
                    <a:pt x="3519305" y="2029623"/>
                  </a:lnTo>
                  <a:lnTo>
                    <a:pt x="3513911" y="2077177"/>
                  </a:lnTo>
                  <a:lnTo>
                    <a:pt x="3507360" y="2124351"/>
                  </a:lnTo>
                  <a:lnTo>
                    <a:pt x="3499668" y="2171130"/>
                  </a:lnTo>
                  <a:lnTo>
                    <a:pt x="3490849" y="2217499"/>
                  </a:lnTo>
                  <a:lnTo>
                    <a:pt x="3480919" y="2263441"/>
                  </a:lnTo>
                  <a:lnTo>
                    <a:pt x="3469894" y="2308941"/>
                  </a:lnTo>
                  <a:lnTo>
                    <a:pt x="3457787" y="2353983"/>
                  </a:lnTo>
                  <a:lnTo>
                    <a:pt x="3444616" y="2398550"/>
                  </a:lnTo>
                  <a:lnTo>
                    <a:pt x="3430394" y="2442628"/>
                  </a:lnTo>
                  <a:lnTo>
                    <a:pt x="3415137" y="2486199"/>
                  </a:lnTo>
                  <a:lnTo>
                    <a:pt x="3398860" y="2529249"/>
                  </a:lnTo>
                  <a:lnTo>
                    <a:pt x="3381579" y="2571761"/>
                  </a:lnTo>
                  <a:lnTo>
                    <a:pt x="3363309" y="2613720"/>
                  </a:lnTo>
                  <a:lnTo>
                    <a:pt x="3344065" y="2655109"/>
                  </a:lnTo>
                  <a:lnTo>
                    <a:pt x="3323862" y="2695914"/>
                  </a:lnTo>
                  <a:lnTo>
                    <a:pt x="3302716" y="2736117"/>
                  </a:lnTo>
                  <a:lnTo>
                    <a:pt x="3280642" y="2775704"/>
                  </a:lnTo>
                  <a:lnTo>
                    <a:pt x="3257654" y="2814657"/>
                  </a:lnTo>
                  <a:lnTo>
                    <a:pt x="3233769" y="2852962"/>
                  </a:lnTo>
                  <a:lnTo>
                    <a:pt x="3209001" y="2890603"/>
                  </a:lnTo>
                  <a:lnTo>
                    <a:pt x="3183366" y="2927563"/>
                  </a:lnTo>
                  <a:lnTo>
                    <a:pt x="3156880" y="2963828"/>
                  </a:lnTo>
                  <a:lnTo>
                    <a:pt x="3129556" y="2999380"/>
                  </a:lnTo>
                  <a:lnTo>
                    <a:pt x="3101411" y="3034204"/>
                  </a:lnTo>
                  <a:lnTo>
                    <a:pt x="3072459" y="3068284"/>
                  </a:lnTo>
                  <a:lnTo>
                    <a:pt x="3042717" y="3101605"/>
                  </a:lnTo>
                  <a:lnTo>
                    <a:pt x="3012199" y="3134151"/>
                  </a:lnTo>
                  <a:lnTo>
                    <a:pt x="2980920" y="3165905"/>
                  </a:lnTo>
                  <a:lnTo>
                    <a:pt x="2948896" y="3196852"/>
                  </a:lnTo>
                  <a:lnTo>
                    <a:pt x="2916142" y="3226975"/>
                  </a:lnTo>
                  <a:lnTo>
                    <a:pt x="2882673" y="3256260"/>
                  </a:lnTo>
                  <a:lnTo>
                    <a:pt x="2848504" y="3284690"/>
                  </a:lnTo>
                  <a:lnTo>
                    <a:pt x="2813651" y="3312250"/>
                  </a:lnTo>
                  <a:lnTo>
                    <a:pt x="2778129" y="3338923"/>
                  </a:lnTo>
                  <a:lnTo>
                    <a:pt x="2741953" y="3364693"/>
                  </a:lnTo>
                  <a:lnTo>
                    <a:pt x="2705139" y="3389546"/>
                  </a:lnTo>
                  <a:lnTo>
                    <a:pt x="2667701" y="3413464"/>
                  </a:lnTo>
                  <a:lnTo>
                    <a:pt x="2629655" y="3436432"/>
                  </a:lnTo>
                  <a:lnTo>
                    <a:pt x="2591017" y="3458435"/>
                  </a:lnTo>
                  <a:lnTo>
                    <a:pt x="2551800" y="3479456"/>
                  </a:lnTo>
                  <a:lnTo>
                    <a:pt x="2512022" y="3499479"/>
                  </a:lnTo>
                  <a:lnTo>
                    <a:pt x="2471696" y="3518489"/>
                  </a:lnTo>
                  <a:lnTo>
                    <a:pt x="2430838" y="3536470"/>
                  </a:lnTo>
                  <a:lnTo>
                    <a:pt x="2389463" y="3553405"/>
                  </a:lnTo>
                  <a:lnTo>
                    <a:pt x="2347588" y="3569280"/>
                  </a:lnTo>
                  <a:lnTo>
                    <a:pt x="2305225" y="3584078"/>
                  </a:lnTo>
                  <a:lnTo>
                    <a:pt x="2262393" y="3597783"/>
                  </a:lnTo>
                  <a:lnTo>
                    <a:pt x="2219104" y="3610380"/>
                  </a:lnTo>
                  <a:lnTo>
                    <a:pt x="2175375" y="3621852"/>
                  </a:lnTo>
                  <a:lnTo>
                    <a:pt x="2131221" y="3632184"/>
                  </a:lnTo>
                  <a:lnTo>
                    <a:pt x="2086656" y="3641360"/>
                  </a:lnTo>
                  <a:lnTo>
                    <a:pt x="2041697" y="3649363"/>
                  </a:lnTo>
                  <a:lnTo>
                    <a:pt x="1996359" y="3656179"/>
                  </a:lnTo>
                  <a:lnTo>
                    <a:pt x="1950656" y="3661792"/>
                  </a:lnTo>
                  <a:lnTo>
                    <a:pt x="1904605" y="3666184"/>
                  </a:lnTo>
                  <a:lnTo>
                    <a:pt x="1858219" y="3669342"/>
                  </a:lnTo>
                  <a:lnTo>
                    <a:pt x="1811515" y="3671248"/>
                  </a:lnTo>
                  <a:lnTo>
                    <a:pt x="1764508" y="3671887"/>
                  </a:lnTo>
                  <a:lnTo>
                    <a:pt x="1717501" y="3671248"/>
                  </a:lnTo>
                  <a:lnTo>
                    <a:pt x="1670797" y="3669342"/>
                  </a:lnTo>
                  <a:lnTo>
                    <a:pt x="1624411" y="3666184"/>
                  </a:lnTo>
                  <a:lnTo>
                    <a:pt x="1578359" y="3661792"/>
                  </a:lnTo>
                  <a:lnTo>
                    <a:pt x="1532657" y="3656179"/>
                  </a:lnTo>
                  <a:lnTo>
                    <a:pt x="1487318" y="3649363"/>
                  </a:lnTo>
                  <a:lnTo>
                    <a:pt x="1442359" y="3641360"/>
                  </a:lnTo>
                  <a:lnTo>
                    <a:pt x="1397794" y="3632184"/>
                  </a:lnTo>
                  <a:lnTo>
                    <a:pt x="1353640" y="3621852"/>
                  </a:lnTo>
                  <a:lnTo>
                    <a:pt x="1309911" y="3610380"/>
                  </a:lnTo>
                  <a:lnTo>
                    <a:pt x="1266622" y="3597783"/>
                  </a:lnTo>
                  <a:lnTo>
                    <a:pt x="1223788" y="3584078"/>
                  </a:lnTo>
                  <a:lnTo>
                    <a:pt x="1181426" y="3569280"/>
                  </a:lnTo>
                  <a:lnTo>
                    <a:pt x="1139550" y="3553405"/>
                  </a:lnTo>
                  <a:lnTo>
                    <a:pt x="1098175" y="3536470"/>
                  </a:lnTo>
                  <a:lnTo>
                    <a:pt x="1057317" y="3518489"/>
                  </a:lnTo>
                  <a:lnTo>
                    <a:pt x="1016991" y="3499479"/>
                  </a:lnTo>
                  <a:lnTo>
                    <a:pt x="977212" y="3479456"/>
                  </a:lnTo>
                  <a:lnTo>
                    <a:pt x="937996" y="3458435"/>
                  </a:lnTo>
                  <a:lnTo>
                    <a:pt x="899357" y="3436432"/>
                  </a:lnTo>
                  <a:lnTo>
                    <a:pt x="861311" y="3413464"/>
                  </a:lnTo>
                  <a:lnTo>
                    <a:pt x="823873" y="3389546"/>
                  </a:lnTo>
                  <a:lnTo>
                    <a:pt x="787058" y="3364693"/>
                  </a:lnTo>
                  <a:lnTo>
                    <a:pt x="750882" y="3338923"/>
                  </a:lnTo>
                  <a:lnTo>
                    <a:pt x="715360" y="3312250"/>
                  </a:lnTo>
                  <a:lnTo>
                    <a:pt x="680507" y="3284690"/>
                  </a:lnTo>
                  <a:lnTo>
                    <a:pt x="646338" y="3256260"/>
                  </a:lnTo>
                  <a:lnTo>
                    <a:pt x="612869" y="3226975"/>
                  </a:lnTo>
                  <a:lnTo>
                    <a:pt x="580115" y="3196852"/>
                  </a:lnTo>
                  <a:lnTo>
                    <a:pt x="548090" y="3165905"/>
                  </a:lnTo>
                  <a:lnTo>
                    <a:pt x="516811" y="3134151"/>
                  </a:lnTo>
                  <a:lnTo>
                    <a:pt x="486293" y="3101605"/>
                  </a:lnTo>
                  <a:lnTo>
                    <a:pt x="456550" y="3068284"/>
                  </a:lnTo>
                  <a:lnTo>
                    <a:pt x="427599" y="3034204"/>
                  </a:lnTo>
                  <a:lnTo>
                    <a:pt x="399453" y="2999380"/>
                  </a:lnTo>
                  <a:lnTo>
                    <a:pt x="372129" y="2963828"/>
                  </a:lnTo>
                  <a:lnTo>
                    <a:pt x="345642" y="2927563"/>
                  </a:lnTo>
                  <a:lnTo>
                    <a:pt x="320007" y="2890603"/>
                  </a:lnTo>
                  <a:lnTo>
                    <a:pt x="295240" y="2852962"/>
                  </a:lnTo>
                  <a:lnTo>
                    <a:pt x="271354" y="2814657"/>
                  </a:lnTo>
                  <a:lnTo>
                    <a:pt x="248367" y="2775704"/>
                  </a:lnTo>
                  <a:lnTo>
                    <a:pt x="226292" y="2736117"/>
                  </a:lnTo>
                  <a:lnTo>
                    <a:pt x="205146" y="2695914"/>
                  </a:lnTo>
                  <a:lnTo>
                    <a:pt x="184943" y="2655109"/>
                  </a:lnTo>
                  <a:lnTo>
                    <a:pt x="165698" y="2613720"/>
                  </a:lnTo>
                  <a:lnTo>
                    <a:pt x="147428" y="2571761"/>
                  </a:lnTo>
                  <a:lnTo>
                    <a:pt x="130147" y="2529249"/>
                  </a:lnTo>
                  <a:lnTo>
                    <a:pt x="113870" y="2486199"/>
                  </a:lnTo>
                  <a:lnTo>
                    <a:pt x="98614" y="2442628"/>
                  </a:lnTo>
                  <a:lnTo>
                    <a:pt x="84391" y="2398550"/>
                  </a:lnTo>
                  <a:lnTo>
                    <a:pt x="71220" y="2353983"/>
                  </a:lnTo>
                  <a:lnTo>
                    <a:pt x="59113" y="2308941"/>
                  </a:lnTo>
                  <a:lnTo>
                    <a:pt x="48087" y="2263441"/>
                  </a:lnTo>
                  <a:lnTo>
                    <a:pt x="38157" y="2217499"/>
                  </a:lnTo>
                  <a:lnTo>
                    <a:pt x="29339" y="2171130"/>
                  </a:lnTo>
                  <a:lnTo>
                    <a:pt x="21646" y="2124351"/>
                  </a:lnTo>
                  <a:lnTo>
                    <a:pt x="15095" y="2077177"/>
                  </a:lnTo>
                  <a:lnTo>
                    <a:pt x="9702" y="2029623"/>
                  </a:lnTo>
                  <a:lnTo>
                    <a:pt x="5480" y="1981707"/>
                  </a:lnTo>
                  <a:lnTo>
                    <a:pt x="2445" y="1933443"/>
                  </a:lnTo>
                  <a:lnTo>
                    <a:pt x="614" y="1884848"/>
                  </a:lnTo>
                  <a:lnTo>
                    <a:pt x="0" y="1835938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6237" y="1804987"/>
              <a:ext cx="2819400" cy="2143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11501" y="455295"/>
            <a:ext cx="6064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3399"/>
                </a:solidFill>
              </a:rPr>
              <a:t>HỌC VIỆN CÔNG NGHỆ </a:t>
            </a:r>
            <a:r>
              <a:rPr sz="2000" dirty="0">
                <a:solidFill>
                  <a:srgbClr val="003399"/>
                </a:solidFill>
              </a:rPr>
              <a:t>BƯU </a:t>
            </a:r>
            <a:r>
              <a:rPr sz="2000" spc="-5" dirty="0">
                <a:solidFill>
                  <a:srgbClr val="003399"/>
                </a:solidFill>
              </a:rPr>
              <a:t>CHÍNH VIỄN</a:t>
            </a:r>
            <a:r>
              <a:rPr sz="2000" spc="20" dirty="0">
                <a:solidFill>
                  <a:srgbClr val="003399"/>
                </a:solidFill>
              </a:rPr>
              <a:t> </a:t>
            </a:r>
            <a:r>
              <a:rPr sz="2000" spc="-5" dirty="0">
                <a:solidFill>
                  <a:srgbClr val="003399"/>
                </a:solidFill>
              </a:rPr>
              <a:t>THÔNG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4193912" y="1820545"/>
            <a:ext cx="4342765" cy="192424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092835" algn="ctr">
              <a:lnSpc>
                <a:spcPct val="100000"/>
              </a:lnSpc>
              <a:spcBef>
                <a:spcPts val="1025"/>
              </a:spcBef>
            </a:pP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BÀI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GIẢNG</a:t>
            </a:r>
            <a:r>
              <a:rPr sz="20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MÔN</a:t>
            </a:r>
            <a:endParaRPr sz="2000" dirty="0">
              <a:latin typeface="Arial"/>
              <a:cs typeface="Arial"/>
            </a:endParaRPr>
          </a:p>
          <a:p>
            <a:pPr marL="66040" algn="ctr">
              <a:lnSpc>
                <a:spcPct val="100000"/>
              </a:lnSpc>
              <a:spcBef>
                <a:spcPts val="1480"/>
              </a:spcBef>
            </a:pPr>
            <a:r>
              <a:rPr lang="en-VN" sz="3200" b="1" dirty="0">
                <a:solidFill>
                  <a:srgbClr val="003399"/>
                </a:solidFill>
                <a:latin typeface="Arial"/>
                <a:cs typeface="Arial"/>
              </a:rPr>
              <a:t>Kiến trúc máy tính</a:t>
            </a:r>
          </a:p>
          <a:p>
            <a:pPr marL="66040" algn="ctr">
              <a:lnSpc>
                <a:spcPct val="100000"/>
              </a:lnSpc>
              <a:spcBef>
                <a:spcPts val="148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CHƯƠNG </a:t>
            </a:r>
            <a:r>
              <a:rPr lang="vi-VN" sz="2000" b="1" spc="-5" dirty="0">
                <a:solidFill>
                  <a:srgbClr val="003399"/>
                </a:solidFill>
                <a:latin typeface="Arial"/>
                <a:cs typeface="Arial"/>
              </a:rPr>
              <a:t>4 (Tiếp)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 –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LẬP TRÌNH HỢP</a:t>
            </a:r>
            <a:r>
              <a:rPr sz="2000" b="1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NGỮ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VỚI</a:t>
            </a:r>
            <a:r>
              <a:rPr sz="20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8086/8088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4693920"/>
            <a:ext cx="2171065" cy="12954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Giảng</a:t>
            </a:r>
            <a:r>
              <a:rPr sz="20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viên: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3400"/>
              </a:lnSpc>
              <a:spcBef>
                <a:spcPts val="18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Điện</a:t>
            </a:r>
            <a:r>
              <a:rPr sz="20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thoại/E-mail: 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2000" b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môn: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8740" y="4693920"/>
            <a:ext cx="404749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endParaRPr lang="vi-VN" sz="20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endParaRPr lang="en-VN" sz="2000" b="1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Khoa học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máy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tính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Khoa</a:t>
            </a:r>
            <a:r>
              <a:rPr sz="20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CNTT1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765" y="795020"/>
            <a:ext cx="1804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spc="-90" dirty="0"/>
              <a:t> </a:t>
            </a:r>
            <a:r>
              <a:rPr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1341628"/>
            <a:ext cx="6122035" cy="48329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Giới thiệu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về hợp ngữ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Cú pháp của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hợp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ngữ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Dữ liệu cho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hợp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ngữ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Biến và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hằng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Khung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hợp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ngữ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cấu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trúc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điều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khiển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Giới thiệu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phần mềm mô phỏng</a:t>
            </a:r>
            <a:r>
              <a:rPr sz="2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emu8086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Một số ví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con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Marco</a:t>
            </a:r>
            <a:endParaRPr sz="2400">
              <a:latin typeface="Arial"/>
              <a:cs typeface="Arial"/>
            </a:endParaRPr>
          </a:p>
          <a:p>
            <a:pPr marL="492125" indent="-480059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92759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Giới thiệu thiết bị ảo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Đèn giao</a:t>
            </a:r>
            <a:r>
              <a:rPr sz="24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655" y="795020"/>
            <a:ext cx="44634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 Giới thiệu </a:t>
            </a:r>
            <a:r>
              <a:rPr dirty="0"/>
              <a:t>về </a:t>
            </a:r>
            <a:r>
              <a:rPr spc="-5" dirty="0"/>
              <a:t>hợp</a:t>
            </a:r>
            <a:r>
              <a:rPr spc="-60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561705" cy="44824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80010" indent="-342900">
              <a:lnSpc>
                <a:spcPts val="2600"/>
              </a:lnSpc>
              <a:spcBef>
                <a:spcPts val="219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Hợp ngữ (Assembler) là ngôn ngữ lập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bậc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thấp,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chỉ cao</a:t>
            </a:r>
            <a:r>
              <a:rPr sz="22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hơn  ngôn ngữ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máy;</a:t>
            </a:r>
            <a:endParaRPr sz="2200">
              <a:latin typeface="Arial"/>
              <a:cs typeface="Arial"/>
            </a:endParaRPr>
          </a:p>
          <a:p>
            <a:pPr marL="355600" marR="421005" indent="-342900">
              <a:lnSpc>
                <a:spcPct val="101200"/>
              </a:lnSpc>
              <a:spcBef>
                <a:spcPts val="37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Hợp ngữ là ngôn ngữ gắn liền với các dòng vi xử lý</a:t>
            </a:r>
            <a:r>
              <a:rPr sz="2200" spc="-1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(processor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specific).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lệnh dùng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hợp ngữ là lệnh của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VXL</a:t>
            </a:r>
            <a:endParaRPr sz="1800">
              <a:latin typeface="Arial"/>
              <a:cs typeface="Arial"/>
            </a:endParaRPr>
          </a:p>
          <a:p>
            <a:pPr marL="749300" marR="290830" lvl="1" indent="-279400">
              <a:lnSpc>
                <a:spcPct val="100000"/>
              </a:lnSpc>
              <a:spcBef>
                <a:spcPts val="4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hợp ngữ viết cho một VXL có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không hoạt động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VXL  khác.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1200"/>
              </a:lnSpc>
              <a:spcBef>
                <a:spcPts val="54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hợp ngữ khi dịch ra mã máy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nhỏ gọn,  chiếm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ít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không gian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nhớ.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Hợp ngữ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thường 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sử dụng để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viết: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64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điều khiển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thiết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bị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39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môđun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vi điều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khiển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Một số môđun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nhân HĐH (đòi hỏi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nhỏ gọn và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tốc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độ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cao)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9860"/>
            <a:ext cx="8363584" cy="2829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 con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trỏ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chỉ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số:</a:t>
            </a:r>
            <a:endParaRPr sz="2400">
              <a:latin typeface="Arial"/>
              <a:cs typeface="Arial"/>
            </a:endParaRPr>
          </a:p>
          <a:p>
            <a:pPr marL="749300" marR="440055" lvl="1" indent="-279400">
              <a:lnSpc>
                <a:spcPct val="100800"/>
              </a:lnSpc>
              <a:spcBef>
                <a:spcPts val="3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SP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(Stack Pointer):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trỏ ngăn xếp.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SP luôn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đỉnh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xếp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BP (Base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Pointer):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trỏ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cơ sở - sử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dụng với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xếp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SI (Source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Index):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chỉ số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nguồn.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dùng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</a:t>
            </a:r>
            <a:endParaRPr sz="20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ô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nhớ nguồn 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thao tác chuyển dữ</a:t>
            </a:r>
            <a:r>
              <a:rPr sz="20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(Destination Index):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chỉ số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đích.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thường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dùng</a:t>
            </a:r>
            <a:r>
              <a:rPr sz="2000" spc="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</a:t>
            </a:r>
            <a:endParaRPr sz="2000">
              <a:latin typeface="Arial"/>
              <a:cs typeface="Arial"/>
            </a:endParaRPr>
          </a:p>
          <a:p>
            <a:pPr marL="7493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ô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nhớ đích 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thao tác chuyển dữ</a:t>
            </a:r>
            <a:r>
              <a:rPr sz="20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7734" y="4285964"/>
            <a:ext cx="6211995" cy="185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864" y="795020"/>
            <a:ext cx="677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</a:t>
            </a:r>
            <a:r>
              <a:rPr dirty="0"/>
              <a:t>Cú </a:t>
            </a:r>
            <a:r>
              <a:rPr spc="-5" dirty="0"/>
              <a:t>pháp của chương trình hợp</a:t>
            </a:r>
            <a:r>
              <a:rPr spc="-3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308975" cy="4391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0955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Trong 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hợp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ngữ,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mỗi lệnh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đặt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trên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một 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dòng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dòng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lệnh;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có 2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dạng: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thật: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các lệnh gợi nhớ của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VXL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SUB,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ADD,...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Khi dịch, lệnh gợi nhớ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 ra mã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máy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Lệnh giả: là các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hướng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dẫn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dịch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VD: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MAIN PROC, .DATA,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MAIN,...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Khi dịch, lệnh giả không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 ra mã máy mã chỉ có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tác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dụng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định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hướng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dịch.</a:t>
            </a:r>
            <a:endParaRPr sz="1800">
              <a:latin typeface="Arial"/>
              <a:cs typeface="Arial"/>
            </a:endParaRPr>
          </a:p>
          <a:p>
            <a:pPr marL="355600" marR="150495" indent="-342900">
              <a:lnSpc>
                <a:spcPct val="101499"/>
              </a:lnSpc>
              <a:spcBef>
                <a:spcPts val="4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Không phân biệt chữ hoa hay chữ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thường trong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</a:t>
            </a:r>
            <a:r>
              <a:rPr sz="2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dòng  lệnh hợp ngữ khi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được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dịch.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864" y="795020"/>
            <a:ext cx="677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</a:t>
            </a:r>
            <a:r>
              <a:rPr dirty="0"/>
              <a:t>Cú </a:t>
            </a:r>
            <a:r>
              <a:rPr spc="-5" dirty="0"/>
              <a:t>pháp của chương trình hợp</a:t>
            </a:r>
            <a:r>
              <a:rPr spc="-3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8298180" cy="41986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trúc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dòng lệnh hợp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ngữ: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  <a:tabLst>
                <a:tab pos="1261745" algn="l"/>
                <a:tab pos="2643505" algn="l"/>
                <a:tab pos="484949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[Tên]	[Mã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lệnh]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[Các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hạng]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[Chú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 giải]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366966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START: MOV</a:t>
            </a:r>
            <a:r>
              <a:rPr sz="22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AH, 100	; Chuyển 100 vào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2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AH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trường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của dòng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Tên:</a:t>
            </a:r>
            <a:endParaRPr sz="2200">
              <a:latin typeface="Arial"/>
              <a:cs typeface="Arial"/>
            </a:endParaRPr>
          </a:p>
          <a:p>
            <a:pPr marL="1155700" marR="1019175" lvl="2" indent="-228600">
              <a:lnSpc>
                <a:spcPct val="100800"/>
              </a:lnSpc>
              <a:spcBef>
                <a:spcPts val="49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Là nhãn,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biến, hằng hoặc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thủ tục.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Sau nhãn là</a:t>
            </a:r>
            <a:r>
              <a:rPr sz="20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dấu  hai chấm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:)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sẽ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được chương trình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dịch gán địa chỉ ô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nhớ.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ts val="2320"/>
              </a:lnSpc>
              <a:spcBef>
                <a:spcPts val="6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chỉ có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gồm các chữ cái, chữ số, dấu gạch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dưới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và</a:t>
            </a:r>
            <a:r>
              <a:rPr sz="20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phải  bắt đầu bằng 1 chữ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cái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Mã lệnh: 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gồm lệnh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thật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và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giả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864" y="795020"/>
            <a:ext cx="6775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3.2. </a:t>
            </a:r>
            <a:r>
              <a:rPr dirty="0"/>
              <a:t>Cú </a:t>
            </a:r>
            <a:r>
              <a:rPr spc="-5" dirty="0"/>
              <a:t>pháp của chương trình hợp</a:t>
            </a:r>
            <a:r>
              <a:rPr spc="-3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5882005" cy="25634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trường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của dòng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hạng: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Số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lượng toán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hạng phụ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thuộc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vào lệnh cụ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thể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có 0, 1 và 2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hạng.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Chú giải: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Là chú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thích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cho dòng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Bắt đầu bằng dấu chấm phảy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(;)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45288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MOV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1438" y="4528820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170" y="4528820"/>
            <a:ext cx="319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Chuyển 100 vào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1800" spc="-1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939" y="5443220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Tên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339" y="5443220"/>
            <a:ext cx="200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Mã lệnh 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Toán</a:t>
            </a:r>
            <a:r>
              <a:rPr sz="1800" spc="-3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hạng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540" y="5443220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Chú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giải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6425" y="4881562"/>
            <a:ext cx="76200" cy="494030"/>
            <a:chOff x="1876425" y="4881562"/>
            <a:chExt cx="76200" cy="494030"/>
          </a:xfrm>
        </p:grpSpPr>
        <p:sp>
          <p:nvSpPr>
            <p:cNvPr id="11" name="object 11"/>
            <p:cNvSpPr/>
            <p:nvPr/>
          </p:nvSpPr>
          <p:spPr>
            <a:xfrm>
              <a:off x="1914524" y="4906962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31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6425" y="4881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79712" y="4881562"/>
            <a:ext cx="76200" cy="494030"/>
            <a:chOff x="2779712" y="4881562"/>
            <a:chExt cx="76200" cy="494030"/>
          </a:xfrm>
        </p:grpSpPr>
        <p:sp>
          <p:nvSpPr>
            <p:cNvPr id="14" name="object 14"/>
            <p:cNvSpPr/>
            <p:nvPr/>
          </p:nvSpPr>
          <p:spPr>
            <a:xfrm>
              <a:off x="2817812" y="4906962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31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712" y="4881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79850" y="4881562"/>
            <a:ext cx="76200" cy="494030"/>
            <a:chOff x="3879850" y="4881562"/>
            <a:chExt cx="76200" cy="494030"/>
          </a:xfrm>
        </p:grpSpPr>
        <p:sp>
          <p:nvSpPr>
            <p:cNvPr id="17" name="object 17"/>
            <p:cNvSpPr/>
            <p:nvPr/>
          </p:nvSpPr>
          <p:spPr>
            <a:xfrm>
              <a:off x="3917949" y="4906962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31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850" y="4881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572125" y="4881562"/>
            <a:ext cx="76200" cy="494030"/>
            <a:chOff x="5572125" y="4881562"/>
            <a:chExt cx="76200" cy="494030"/>
          </a:xfrm>
        </p:grpSpPr>
        <p:sp>
          <p:nvSpPr>
            <p:cNvPr id="20" name="object 20"/>
            <p:cNvSpPr/>
            <p:nvPr/>
          </p:nvSpPr>
          <p:spPr>
            <a:xfrm>
              <a:off x="5610225" y="4906962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31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72125" y="48815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416" y="795020"/>
            <a:ext cx="6598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3. </a:t>
            </a:r>
            <a:r>
              <a:rPr dirty="0"/>
              <a:t>Dữ </a:t>
            </a:r>
            <a:r>
              <a:rPr spc="-5" dirty="0"/>
              <a:t>liệu cho chương trình hợp</a:t>
            </a:r>
            <a:r>
              <a:rPr spc="-40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7064"/>
            <a:ext cx="5907405" cy="44627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Dữ liệu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Thập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phân: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0-9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Thập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lục phân: 0-9,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A-F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05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Bắt đầu bằng 1 chữ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(A-F) thì thêm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0 vào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đầu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Thêm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ký hiệu H (Hexa) ở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cuối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VD: 80H,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0F9H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Nhị phân: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0-1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Thêm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ký hiệu B (Binary) ở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cuối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VD: 0111B,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1000B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Dữ liệu ký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Bao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cặp nháy đơn hoặc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kép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dùng ở dạng ký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hoặc mã</a:t>
            </a:r>
            <a:r>
              <a:rPr sz="22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ASCII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04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‘A’ =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65, ‘a’ =</a:t>
            </a:r>
            <a:r>
              <a:rPr sz="1800" spc="-2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97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40" y="795020"/>
            <a:ext cx="293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4. </a:t>
            </a:r>
            <a:r>
              <a:rPr dirty="0">
                <a:solidFill>
                  <a:srgbClr val="011279"/>
                </a:solidFill>
              </a:rPr>
              <a:t>Hằng </a:t>
            </a:r>
            <a:r>
              <a:rPr spc="-5" dirty="0">
                <a:solidFill>
                  <a:srgbClr val="011279"/>
                </a:solidFill>
              </a:rPr>
              <a:t>và</a:t>
            </a:r>
            <a:r>
              <a:rPr spc="-80" dirty="0">
                <a:solidFill>
                  <a:srgbClr val="011279"/>
                </a:solidFill>
              </a:rPr>
              <a:t> </a:t>
            </a:r>
            <a:r>
              <a:rPr dirty="0">
                <a:solidFill>
                  <a:srgbClr val="011279"/>
                </a:solidFill>
              </a:rPr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5519420" cy="31953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Hằng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(constant):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các đại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lượng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không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thay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đổi giá</a:t>
            </a: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trị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Hai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loại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hằng: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Hằng giá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trị: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ví dụ 100,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‘A’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Hằng có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tên: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ví dụ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MAX_VALUE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hằng có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tên:</a:t>
            </a:r>
            <a:endParaRPr sz="2200">
              <a:latin typeface="Arial"/>
              <a:cs typeface="Arial"/>
            </a:endParaRPr>
          </a:p>
          <a:p>
            <a:pPr marL="755650" marR="1261110">
              <a:lnSpc>
                <a:spcPct val="121200"/>
              </a:lnSpc>
              <a:tabLst>
                <a:tab pos="2417445" algn="l"/>
                <a:tab pos="317817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&lt;Tên</a:t>
            </a:r>
            <a:r>
              <a:rPr sz="22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hằng&gt;	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EQU	&lt;Giá</a:t>
            </a:r>
            <a:r>
              <a:rPr sz="22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trị&gt;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VD: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7089" y="4685842"/>
          <a:ext cx="3272789" cy="1124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71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ENTER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71">
                <a:tc>
                  <a:txBody>
                    <a:bodyPr/>
                    <a:lstStyle/>
                    <a:p>
                      <a:pPr marL="31750">
                        <a:lnSpc>
                          <a:spcPts val="2565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ESC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ts val="2565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565"/>
                        </a:lnSpc>
                        <a:spcBef>
                          <a:spcPts val="1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40" y="795020"/>
            <a:ext cx="293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4. </a:t>
            </a:r>
            <a:r>
              <a:rPr dirty="0">
                <a:solidFill>
                  <a:srgbClr val="011279"/>
                </a:solidFill>
              </a:rPr>
              <a:t>Hằng </a:t>
            </a:r>
            <a:r>
              <a:rPr spc="-5" dirty="0">
                <a:solidFill>
                  <a:srgbClr val="011279"/>
                </a:solidFill>
              </a:rPr>
              <a:t>và</a:t>
            </a:r>
            <a:r>
              <a:rPr spc="-80" dirty="0">
                <a:solidFill>
                  <a:srgbClr val="011279"/>
                </a:solidFill>
              </a:rPr>
              <a:t> </a:t>
            </a:r>
            <a:r>
              <a:rPr dirty="0">
                <a:solidFill>
                  <a:srgbClr val="011279"/>
                </a:solidFill>
              </a:rPr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6557009" cy="27508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Biến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(variable):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Là các đại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lượng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thể thay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đổi giá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trị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Các loại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biến:</a:t>
            </a:r>
            <a:endParaRPr sz="22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Biến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Biến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mảng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Biến xâu ký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tự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Khi dịch biến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chuyển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thành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địa chỉ ô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nhớ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40" y="795020"/>
            <a:ext cx="293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4. </a:t>
            </a:r>
            <a:r>
              <a:rPr dirty="0">
                <a:solidFill>
                  <a:srgbClr val="011279"/>
                </a:solidFill>
              </a:rPr>
              <a:t>Hằng </a:t>
            </a:r>
            <a:r>
              <a:rPr spc="-5" dirty="0">
                <a:solidFill>
                  <a:srgbClr val="011279"/>
                </a:solidFill>
              </a:rPr>
              <a:t>và</a:t>
            </a:r>
            <a:r>
              <a:rPr spc="-80" dirty="0">
                <a:solidFill>
                  <a:srgbClr val="011279"/>
                </a:solidFill>
              </a:rPr>
              <a:t> </a:t>
            </a:r>
            <a:r>
              <a:rPr dirty="0">
                <a:solidFill>
                  <a:srgbClr val="011279"/>
                </a:solidFill>
              </a:rPr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321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nghĩa biến</a:t>
            </a:r>
            <a:r>
              <a:rPr sz="2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đơn: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1942642"/>
          <a:ext cx="7969884" cy="313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71">
                <a:tc>
                  <a:txBody>
                    <a:bodyPr/>
                    <a:lstStyle/>
                    <a:p>
                      <a:pPr marL="3175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2200" spc="-3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430"/>
                        </a:lnSpc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2430"/>
                        </a:lnSpc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Giá trị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khởi đầu: Định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nghĩa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</a:t>
                      </a:r>
                      <a:r>
                        <a:rPr sz="2200" spc="-1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byte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2200" spc="-3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DW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Giá trị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khởi đầu: Định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nghĩa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</a:t>
                      </a:r>
                      <a:r>
                        <a:rPr sz="2200" spc="-1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Tên</a:t>
                      </a:r>
                      <a:r>
                        <a:rPr sz="2200" spc="-3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Giá trị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khởi đầu: Định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nghĩa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biến double</a:t>
                      </a:r>
                      <a:r>
                        <a:rPr sz="2200" spc="-5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word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Ví</a:t>
                      </a:r>
                      <a:r>
                        <a:rPr sz="2200" spc="-2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dụ: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171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38555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	; Khai báo biến X và khởi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r>
                        <a:rPr sz="2200" spc="-4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DW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1138555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?	; Khai báo biến Y và không khởi</a:t>
                      </a:r>
                      <a:r>
                        <a:rPr sz="2200" spc="-6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71">
                <a:tc>
                  <a:txBody>
                    <a:bodyPr/>
                    <a:lstStyle/>
                    <a:p>
                      <a:pPr marR="104775" algn="ctr">
                        <a:lnSpc>
                          <a:spcPts val="2565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565"/>
                        </a:lnSpc>
                        <a:spcBef>
                          <a:spcPts val="160"/>
                        </a:spcBef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2565"/>
                        </a:lnSpc>
                        <a:spcBef>
                          <a:spcPts val="160"/>
                        </a:spcBef>
                        <a:tabLst>
                          <a:tab pos="1138555" algn="l"/>
                        </a:tabLst>
                      </a:pP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	; Khai báo biến X và khởi </a:t>
                      </a:r>
                      <a:r>
                        <a:rPr sz="22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r>
                        <a:rPr sz="2200" spc="-5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40" y="795020"/>
            <a:ext cx="293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4. </a:t>
            </a:r>
            <a:r>
              <a:rPr dirty="0">
                <a:solidFill>
                  <a:srgbClr val="011279"/>
                </a:solidFill>
              </a:rPr>
              <a:t>Hằng </a:t>
            </a:r>
            <a:r>
              <a:rPr spc="-5" dirty="0">
                <a:solidFill>
                  <a:srgbClr val="011279"/>
                </a:solidFill>
              </a:rPr>
              <a:t>và</a:t>
            </a:r>
            <a:r>
              <a:rPr spc="-80" dirty="0">
                <a:solidFill>
                  <a:srgbClr val="011279"/>
                </a:solidFill>
              </a:rPr>
              <a:t> </a:t>
            </a:r>
            <a:r>
              <a:rPr dirty="0">
                <a:solidFill>
                  <a:srgbClr val="011279"/>
                </a:solidFill>
              </a:rPr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343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nghĩa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biến</a:t>
            </a:r>
            <a:r>
              <a:rPr sz="24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mảng: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539" y="1903476"/>
            <a:ext cx="2367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D/s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giá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khởi</a:t>
            </a:r>
            <a:r>
              <a:rPr sz="22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đầu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832355"/>
            <a:ext cx="17856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mảng DB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mảng DB 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Tên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mảng</a:t>
            </a:r>
            <a:r>
              <a:rPr sz="2200" spc="1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539" y="2238755"/>
            <a:ext cx="140906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 phần</a:t>
            </a:r>
            <a:r>
              <a:rPr sz="22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tử 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Số phần</a:t>
            </a:r>
            <a:r>
              <a:rPr sz="22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2238755"/>
            <a:ext cx="263144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Dup(Giá trị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khởi</a:t>
            </a:r>
            <a:r>
              <a:rPr sz="22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đầu)  Dup(?)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038855"/>
            <a:ext cx="558355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nghĩa tương tự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cho các kiểu DW và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DD  Ví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5490" y="3944938"/>
          <a:ext cx="8128633" cy="915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79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10, 2,</a:t>
                      </a:r>
                      <a:r>
                        <a:rPr sz="1800" spc="-7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5,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6,</a:t>
                      </a:r>
                      <a:r>
                        <a:rPr sz="1800" spc="-1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; Khai báo mảng X gồm 5 phần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tử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có khởi</a:t>
                      </a:r>
                      <a:r>
                        <a:rPr sz="1800" spc="-6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DUP(0)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; Khai báo mảng Y gồm 5 phần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tử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khởi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r>
                        <a:rPr sz="1800" spc="-6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94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DUP(?)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8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; Khai báo mảng Z gồm 5 phần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tử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không khởi</a:t>
                      </a:r>
                      <a:r>
                        <a:rPr sz="1800" spc="-1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trị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240" y="795020"/>
            <a:ext cx="2931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4. </a:t>
            </a:r>
            <a:r>
              <a:rPr dirty="0">
                <a:solidFill>
                  <a:srgbClr val="011279"/>
                </a:solidFill>
              </a:rPr>
              <a:t>Hằng </a:t>
            </a:r>
            <a:r>
              <a:rPr spc="-5" dirty="0">
                <a:solidFill>
                  <a:srgbClr val="011279"/>
                </a:solidFill>
              </a:rPr>
              <a:t>và</a:t>
            </a:r>
            <a:r>
              <a:rPr spc="-80" dirty="0">
                <a:solidFill>
                  <a:srgbClr val="011279"/>
                </a:solidFill>
              </a:rPr>
              <a:t> </a:t>
            </a:r>
            <a:r>
              <a:rPr dirty="0">
                <a:solidFill>
                  <a:srgbClr val="011279"/>
                </a:solidFill>
              </a:rPr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33220"/>
            <a:ext cx="8382000" cy="11518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nghĩa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biến xâu ký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thể được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định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nghĩa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như một  xâu ký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hoặc một mảng các ký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Ví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2861240"/>
          <a:ext cx="5005703" cy="100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32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str1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210"/>
                        </a:lnSpc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210"/>
                        </a:lnSpc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‘string’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str2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73H, 74H, 72H, 69H, 6EH,</a:t>
                      </a:r>
                      <a:r>
                        <a:rPr sz="2000" spc="-11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67H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82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str3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325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325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73H, 74H, ‘r’, ‘i’, 69H, 6EH,</a:t>
                      </a:r>
                      <a:r>
                        <a:rPr sz="2000" spc="-12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67H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917" y="795020"/>
            <a:ext cx="576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</a:t>
            </a:r>
            <a:r>
              <a:rPr spc="-4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9004"/>
            <a:ext cx="8603615" cy="4522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Khai báo qui mô sử dụng bộ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nhớ:</a:t>
            </a:r>
            <a:endParaRPr sz="2400">
              <a:latin typeface="Arial"/>
              <a:cs typeface="Arial"/>
            </a:endParaRPr>
          </a:p>
          <a:p>
            <a:pPr marR="4331970" algn="r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.Model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&lt;Kiểu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nhớ&gt;</a:t>
            </a:r>
            <a:endParaRPr sz="2000">
              <a:latin typeface="Arial"/>
              <a:cs typeface="Arial"/>
            </a:endParaRPr>
          </a:p>
          <a:p>
            <a:pPr marL="355600" marR="4382770" indent="-355600" algn="r">
              <a:lnSpc>
                <a:spcPct val="100000"/>
              </a:lnSpc>
              <a:spcBef>
                <a:spcPts val="35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kiểu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bộ</a:t>
            </a:r>
            <a:r>
              <a:rPr sz="24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nhớ: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Tiny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(hẹp): mã lệnh và dữ liệu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</a:t>
            </a:r>
            <a:endParaRPr sz="2000">
              <a:latin typeface="Arial"/>
              <a:cs typeface="Arial"/>
            </a:endParaRPr>
          </a:p>
          <a:p>
            <a:pPr marL="749300" marR="340995" lvl="1" indent="-279400">
              <a:lnSpc>
                <a:spcPts val="2120"/>
              </a:lnSpc>
              <a:spcBef>
                <a:spcPts val="5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Small (nhỏ): mã lệnh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dữ liệu gói gọn</a:t>
            </a:r>
            <a:r>
              <a:rPr sz="20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</a:t>
            </a:r>
            <a:endParaRPr sz="2000">
              <a:latin typeface="Arial"/>
              <a:cs typeface="Arial"/>
            </a:endParaRPr>
          </a:p>
          <a:p>
            <a:pPr marL="749300" marR="440055" lvl="1" indent="-279400">
              <a:lnSpc>
                <a:spcPts val="21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Medium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(vừa):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mã lệnh không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dữ liệu</a:t>
            </a:r>
            <a:r>
              <a:rPr sz="20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gói 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</a:t>
            </a:r>
            <a:endParaRPr sz="2000">
              <a:latin typeface="Arial"/>
              <a:cs typeface="Arial"/>
            </a:endParaRPr>
          </a:p>
          <a:p>
            <a:pPr marL="749300" marR="340995" lvl="1" indent="-279400">
              <a:lnSpc>
                <a:spcPts val="21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Compact (gọn): mã lệnh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dữ liệu không</a:t>
            </a:r>
            <a:r>
              <a:rPr sz="20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gói 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đoạn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Large (lớn): mã lệnh không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dữ liệu không</a:t>
            </a:r>
            <a:r>
              <a:rPr sz="20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gói 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không có mảng lớn hơn</a:t>
            </a:r>
            <a:r>
              <a:rPr sz="20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64K</a:t>
            </a:r>
            <a:endParaRPr sz="2000">
              <a:latin typeface="Arial"/>
              <a:cs typeface="Arial"/>
            </a:endParaRPr>
          </a:p>
          <a:p>
            <a:pPr marL="749300" marR="89535" lvl="1" indent="-279400">
              <a:lnSpc>
                <a:spcPts val="212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Huge (rất lớn): mã lệnh không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dữ liệu</a:t>
            </a:r>
            <a:r>
              <a:rPr sz="20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không  gói gọn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một đoạn, có mảng lớn hơn</a:t>
            </a:r>
            <a:r>
              <a:rPr sz="20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64K.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9004"/>
            <a:ext cx="8348980" cy="28460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đoạn:</a:t>
            </a:r>
            <a:endParaRPr sz="2400">
              <a:latin typeface="Arial"/>
              <a:cs typeface="Arial"/>
            </a:endParaRPr>
          </a:p>
          <a:p>
            <a:pPr marL="749300" marR="100965" lvl="1" indent="-279400">
              <a:lnSpc>
                <a:spcPts val="2220"/>
              </a:lnSpc>
              <a:spcBef>
                <a:spcPts val="36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CS (Code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Segment):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đoạn mã. CS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bắt đầu  đoạn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mã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ts val="2310"/>
              </a:lnSpc>
              <a:spcBef>
                <a:spcPts val="13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(Data Segment):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dữ liệu.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DS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</a:t>
            </a:r>
            <a:r>
              <a:rPr sz="2000" spc="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bắt</a:t>
            </a:r>
            <a:endParaRPr sz="2000">
              <a:latin typeface="Arial"/>
              <a:cs typeface="Arial"/>
            </a:endParaRPr>
          </a:p>
          <a:p>
            <a:pPr marL="749300">
              <a:lnSpc>
                <a:spcPts val="231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đầu đoạn dữ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749300" marR="327025" lvl="1" indent="-279400">
              <a:lnSpc>
                <a:spcPts val="2220"/>
              </a:lnSpc>
              <a:spcBef>
                <a:spcPts val="40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(Stack Segment):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ngăn xếp.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 bắt đầu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xếp</a:t>
            </a:r>
            <a:endParaRPr sz="2000">
              <a:latin typeface="Arial"/>
              <a:cs typeface="Arial"/>
            </a:endParaRPr>
          </a:p>
          <a:p>
            <a:pPr marL="749300" marR="5080" lvl="1" indent="-279400">
              <a:lnSpc>
                <a:spcPts val="2220"/>
              </a:lnSpc>
              <a:spcBef>
                <a:spcPts val="3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(Extra Segment):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dữ liệu mở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rộng. ES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 chỉ bắt đầu đoạn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dữ liệu mở</a:t>
            </a: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rộng.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3044" y="4495800"/>
            <a:ext cx="5302155" cy="1576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917" y="795020"/>
            <a:ext cx="576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</a:t>
            </a:r>
            <a:r>
              <a:rPr spc="-4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7064"/>
            <a:ext cx="8121015" cy="35947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Khai báo đoạn ngăn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xếp:</a:t>
            </a:r>
            <a:endParaRPr sz="2400">
              <a:latin typeface="Arial"/>
              <a:cs typeface="Arial"/>
            </a:endParaRPr>
          </a:p>
          <a:p>
            <a:pPr marL="469900" marR="3855720">
              <a:lnSpc>
                <a:spcPts val="2900"/>
              </a:lnSpc>
              <a:spcBef>
                <a:spcPts val="5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.Stack &lt;Kích thước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ngăn</a:t>
            </a:r>
            <a:r>
              <a:rPr sz="22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xếp&gt;  VD:</a:t>
            </a:r>
            <a:endParaRPr sz="22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.Stack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100H; khai báo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kích thước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ngăn xếp 100H=256</a:t>
            </a:r>
            <a:r>
              <a:rPr sz="22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byte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Khai báo đoạn dữ</a:t>
            </a:r>
            <a:r>
              <a:rPr sz="2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;Định nghĩa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các biến và hằng</a:t>
            </a:r>
            <a:endParaRPr sz="2000">
              <a:latin typeface="Arial"/>
              <a:cs typeface="Arial"/>
            </a:endParaRPr>
          </a:p>
          <a:p>
            <a:pPr marL="469900" marR="897255">
              <a:lnSpc>
                <a:spcPct val="108300"/>
              </a:lnSpc>
              <a:spcBef>
                <a:spcPts val="5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;Tất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cả các biến và hằng phải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được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khai báo ở đoạn dữ</a:t>
            </a:r>
            <a:r>
              <a:rPr sz="20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liệu  VD: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239" y="5058340"/>
          <a:ext cx="3108325" cy="956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332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MSG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210"/>
                        </a:lnSpc>
                      </a:pPr>
                      <a:r>
                        <a:rPr sz="2000" spc="-229" dirty="0">
                          <a:solidFill>
                            <a:srgbClr val="0048AA"/>
                          </a:solidFill>
                          <a:latin typeface="AoyagiKouzanFontT"/>
                          <a:cs typeface="AoyagiKouzanFontT"/>
                        </a:rPr>
                        <a:t>‘</a:t>
                      </a:r>
                      <a:r>
                        <a:rPr sz="2000" spc="-229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Hello!$</a:t>
                      </a:r>
                      <a:r>
                        <a:rPr sz="2000" spc="-229" dirty="0">
                          <a:solidFill>
                            <a:srgbClr val="0048AA"/>
                          </a:solidFill>
                          <a:latin typeface="AoyagiKouzanFontT"/>
                          <a:cs typeface="AoyagiKouzanFontT"/>
                        </a:rPr>
                        <a:t>’</a:t>
                      </a:r>
                      <a:endParaRPr sz="2000">
                        <a:latin typeface="AoyagiKouzanFontT"/>
                        <a:cs typeface="AoyagiKouzanFont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ENTER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315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DW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ts val="2315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5917" y="795020"/>
            <a:ext cx="5767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</a:t>
            </a:r>
            <a:r>
              <a:rPr spc="-45" dirty="0"/>
              <a:t> </a:t>
            </a:r>
            <a:r>
              <a:rPr spc="-5" dirty="0"/>
              <a:t>ngữ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8751"/>
            <a:ext cx="6028055" cy="52793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Khai báo đoạn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mã: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.Code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; Các lệnh của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chương</a:t>
            </a:r>
            <a:r>
              <a:rPr sz="2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trình</a:t>
            </a:r>
            <a:endParaRPr sz="2200">
              <a:latin typeface="Arial"/>
              <a:cs typeface="Arial"/>
            </a:endParaRPr>
          </a:p>
          <a:p>
            <a:pPr marL="927100" marR="4006215">
              <a:lnSpc>
                <a:spcPct val="116700"/>
              </a:lnSpc>
              <a:spcBef>
                <a:spcPts val="11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.Code  Jmp</a:t>
            </a:r>
            <a:r>
              <a:rPr sz="20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2000">
              <a:latin typeface="Arial"/>
              <a:cs typeface="Arial"/>
            </a:endParaRPr>
          </a:p>
          <a:p>
            <a:pPr marL="927100" marR="3172460">
              <a:lnSpc>
                <a:spcPct val="120800"/>
              </a:lnSpc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; khai bao du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lieu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2000">
              <a:latin typeface="Arial"/>
              <a:cs typeface="Arial"/>
            </a:endParaRPr>
          </a:p>
          <a:p>
            <a:pPr marL="997585" marR="3268345">
              <a:lnSpc>
                <a:spcPct val="120800"/>
              </a:lnSpc>
              <a:spcBef>
                <a:spcPts val="5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0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AX,@Data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 DS,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2000">
              <a:latin typeface="Arial"/>
              <a:cs typeface="Arial"/>
            </a:endParaRPr>
          </a:p>
          <a:p>
            <a:pPr marL="927100" marR="1068070" indent="228600">
              <a:lnSpc>
                <a:spcPts val="2900"/>
              </a:lnSpc>
              <a:spcBef>
                <a:spcPts val="8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; các lệnh 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20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chính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21h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  <a:tabLst>
                <a:tab pos="2755265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sz="20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Start	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; kết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thúc chương trình</a:t>
            </a:r>
            <a:r>
              <a:rPr sz="20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chính</a:t>
            </a:r>
            <a:endParaRPr sz="20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; các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 – nếu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có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65" y="795020"/>
            <a:ext cx="7639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 ngữ </a:t>
            </a:r>
            <a:r>
              <a:rPr dirty="0"/>
              <a:t>- </a:t>
            </a:r>
            <a:r>
              <a:rPr spc="-5" dirty="0"/>
              <a:t>tổng</a:t>
            </a:r>
            <a:r>
              <a:rPr spc="-35" dirty="0"/>
              <a:t> </a:t>
            </a:r>
            <a:r>
              <a:rPr spc="-5" dirty="0"/>
              <a:t>hợp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41450"/>
            <a:ext cx="2670810" cy="203453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.Model</a:t>
            </a:r>
            <a:r>
              <a:rPr sz="15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5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5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khai báo các biến và</a:t>
            </a:r>
            <a:r>
              <a:rPr sz="1500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hằng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.Code</a:t>
            </a:r>
            <a:endParaRPr sz="1500">
              <a:latin typeface="Arial"/>
              <a:cs typeface="Arial"/>
            </a:endParaRPr>
          </a:p>
          <a:p>
            <a:pPr marL="12700" marR="1570355" indent="317500">
              <a:lnSpc>
                <a:spcPct val="111100"/>
              </a:lnSpc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15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Start  Start:</a:t>
            </a:r>
            <a:endParaRPr sz="15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khởi đầu cho thanh ghi</a:t>
            </a:r>
            <a:r>
              <a:rPr sz="15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289" y="3437890"/>
            <a:ext cx="146812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5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@Data  MOV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DS,</a:t>
            </a:r>
            <a:r>
              <a:rPr sz="15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8764" y="3437890"/>
            <a:ext cx="2843530" cy="533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nạp địa chỉ đoạn dữ liệu vào</a:t>
            </a:r>
            <a:r>
              <a:rPr sz="15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nạp địa chỉ đoạn dữ liệu vào</a:t>
            </a:r>
            <a:r>
              <a:rPr sz="15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971290"/>
            <a:ext cx="5666105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các lệnh của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chương trình</a:t>
            </a:r>
            <a:r>
              <a:rPr sz="15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chính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298450" marR="5080">
              <a:lnSpc>
                <a:spcPct val="105600"/>
              </a:lnSpc>
              <a:spcBef>
                <a:spcPts val="5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kết thúc, trở về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gọi dùng hàm 4CH của ngắt</a:t>
            </a:r>
            <a:r>
              <a:rPr sz="15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21H 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15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 21H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sz="15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Start</a:t>
            </a:r>
            <a:endParaRPr sz="15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; các 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con (nếu</a:t>
            </a:r>
            <a:r>
              <a:rPr sz="15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99"/>
                </a:solidFill>
                <a:latin typeface="Arial"/>
                <a:cs typeface="Arial"/>
              </a:rPr>
              <a:t>có)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019" y="795020"/>
            <a:ext cx="691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 ngữ </a:t>
            </a:r>
            <a:r>
              <a:rPr dirty="0"/>
              <a:t>- ví</a:t>
            </a:r>
            <a:r>
              <a:rPr spc="-45" dirty="0"/>
              <a:t> </a:t>
            </a:r>
            <a:r>
              <a:rPr spc="-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33575"/>
            <a:ext cx="5461000" cy="39579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ra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điệp: Hello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World!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.Model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khai báo các biến và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hằng</a:t>
            </a:r>
            <a:endParaRPr sz="1800">
              <a:latin typeface="Arial"/>
              <a:cs typeface="Arial"/>
            </a:endParaRPr>
          </a:p>
          <a:p>
            <a:pPr marL="298450" marR="1346200">
              <a:lnSpc>
                <a:spcPct val="120400"/>
              </a:lnSpc>
              <a:tabLst>
                <a:tab pos="989965" algn="l"/>
                <a:tab pos="278384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CRLF  DB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13,</a:t>
            </a:r>
            <a:r>
              <a:rPr sz="1800" spc="-3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10,</a:t>
            </a:r>
            <a:r>
              <a:rPr sz="1800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620" dirty="0">
                <a:solidFill>
                  <a:srgbClr val="0048AA"/>
                </a:solidFill>
                <a:latin typeface="AoyagiKouzanFontT"/>
                <a:cs typeface="AoyagiKouzanFontT"/>
              </a:rPr>
              <a:t>‘</a:t>
            </a:r>
            <a:r>
              <a:rPr sz="1800" spc="-620" dirty="0">
                <a:solidFill>
                  <a:srgbClr val="003399"/>
                </a:solidFill>
                <a:latin typeface="Arial"/>
                <a:cs typeface="Arial"/>
              </a:rPr>
              <a:t>*</a:t>
            </a:r>
            <a:r>
              <a:rPr sz="1800" spc="-620" dirty="0">
                <a:solidFill>
                  <a:srgbClr val="0048AA"/>
                </a:solidFill>
                <a:latin typeface="AoyagiKouzanFontT"/>
                <a:cs typeface="AoyagiKouzanFontT"/>
              </a:rPr>
              <a:t>’	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xuống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dòng  MSG	DB </a:t>
            </a:r>
            <a:r>
              <a:rPr sz="1800" spc="-155" dirty="0">
                <a:solidFill>
                  <a:srgbClr val="0048AA"/>
                </a:solidFill>
                <a:latin typeface="AoyagiKouzanFontT"/>
                <a:cs typeface="AoyagiKouzanFontT"/>
              </a:rPr>
              <a:t>‘</a:t>
            </a:r>
            <a:r>
              <a:rPr sz="1800" spc="-155" dirty="0">
                <a:solidFill>
                  <a:srgbClr val="003399"/>
                </a:solidFill>
                <a:latin typeface="Arial"/>
                <a:cs typeface="Arial"/>
              </a:rPr>
              <a:t>Hello</a:t>
            </a:r>
            <a:r>
              <a:rPr sz="1800" spc="-1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003399"/>
                </a:solidFill>
                <a:latin typeface="Arial"/>
                <a:cs typeface="Arial"/>
              </a:rPr>
              <a:t>World!$</a:t>
            </a:r>
            <a:r>
              <a:rPr sz="1800" spc="-120" dirty="0">
                <a:solidFill>
                  <a:srgbClr val="0048AA"/>
                </a:solidFill>
                <a:latin typeface="AoyagiKouzanFontT"/>
                <a:cs typeface="AoyagiKouzanFontT"/>
              </a:rPr>
              <a:t>’</a:t>
            </a:r>
            <a:endParaRPr sz="1800">
              <a:latin typeface="AoyagiKouzanFontT"/>
              <a:cs typeface="AoyagiKouzanFontT"/>
            </a:endParaRPr>
          </a:p>
          <a:p>
            <a:pPr marL="12700" marR="433514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.Code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khởi đầu cho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  <a:p>
            <a:pPr marL="298450" marR="5080">
              <a:lnSpc>
                <a:spcPct val="120400"/>
              </a:lnSpc>
              <a:tabLst>
                <a:tab pos="2066289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@Data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nạp địa chỉ đoạn dữ liệu vào</a:t>
            </a:r>
            <a:r>
              <a:rPr sz="1800" spc="-2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DS,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AX	; nạp địa chỉ đoạn dữ liệu vào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019" y="795020"/>
            <a:ext cx="691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5. </a:t>
            </a:r>
            <a:r>
              <a:rPr spc="-5" dirty="0"/>
              <a:t>Khung chương trình hợp ngữ </a:t>
            </a:r>
            <a:r>
              <a:rPr dirty="0"/>
              <a:t>- ví</a:t>
            </a:r>
            <a:r>
              <a:rPr spc="-45" dirty="0"/>
              <a:t> </a:t>
            </a:r>
            <a:r>
              <a:rPr spc="-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33575"/>
            <a:ext cx="6736715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10794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xuống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dòng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298450" marR="1955164">
              <a:lnSpc>
                <a:spcPct val="120400"/>
              </a:lnSpc>
              <a:tabLst>
                <a:tab pos="2066289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LEA DX,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CRLF	; nạp địa chỉ CRLF vào</a:t>
            </a:r>
            <a:r>
              <a:rPr sz="18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DX  INT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21H</a:t>
            </a:r>
            <a:endParaRPr sz="1800">
              <a:latin typeface="Arial"/>
              <a:cs typeface="Arial"/>
            </a:endParaRPr>
          </a:p>
          <a:p>
            <a:pPr marL="298450" marR="230187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hiện lời chào dùng hàm 9 của ngắt</a:t>
            </a:r>
            <a:r>
              <a:rPr sz="1800" spc="-11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21H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298450" marR="1483995">
              <a:lnSpc>
                <a:spcPct val="120400"/>
              </a:lnSpc>
              <a:tabLst>
                <a:tab pos="1707514" algn="l"/>
                <a:tab pos="2066289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LEA DX,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MSG	; nạp địa chỉ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thông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điệp vào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DX  INT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	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hiện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thông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điệp</a:t>
            </a:r>
            <a:endParaRPr sz="1800">
              <a:latin typeface="Arial"/>
              <a:cs typeface="Arial"/>
            </a:endParaRPr>
          </a:p>
          <a:p>
            <a:pPr marL="29845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kết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thúc, trở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chương trình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gọi dùng hàm 4CH của ngắt 21H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  <a:p>
            <a:pPr marL="12700" marR="5546725">
              <a:lnSpc>
                <a:spcPct val="1204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8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897" y="795020"/>
            <a:ext cx="4709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3.6. </a:t>
            </a:r>
            <a:r>
              <a:rPr dirty="0"/>
              <a:t>Các cấu </a:t>
            </a:r>
            <a:r>
              <a:rPr spc="-5" dirty="0"/>
              <a:t>trúc điều</a:t>
            </a:r>
            <a:r>
              <a:rPr spc="-50" dirty="0"/>
              <a:t> </a:t>
            </a:r>
            <a:r>
              <a:rPr spc="-5" dirty="0"/>
              <a:t>khiển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4951"/>
            <a:ext cx="5147945" cy="2903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trúc lựa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chọn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5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Rẽ nhánh kiểu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IF ...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THEN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Rẽ nhánh kiểu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IF ... THEN ...</a:t>
            </a:r>
            <a:r>
              <a:rPr sz="22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ELSE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Rẽ nhiều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nhánh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Cấu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trúc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Lặp kiểu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 for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Lặp kiểu repeat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...</a:t>
            </a:r>
            <a:r>
              <a:rPr sz="22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until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86" y="795020"/>
            <a:ext cx="6803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3.6. </a:t>
            </a:r>
            <a:r>
              <a:rPr dirty="0"/>
              <a:t>Các cấu </a:t>
            </a:r>
            <a:r>
              <a:rPr spc="-5" dirty="0"/>
              <a:t>trúc điều khiển </a:t>
            </a:r>
            <a:r>
              <a:rPr dirty="0"/>
              <a:t>- </a:t>
            </a:r>
            <a:r>
              <a:rPr spc="-5" dirty="0"/>
              <a:t>IF ...</a:t>
            </a:r>
            <a:r>
              <a:rPr spc="-30" dirty="0"/>
              <a:t> </a:t>
            </a:r>
            <a:r>
              <a:rPr spc="-5" dirty="0"/>
              <a:t>THEN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228"/>
            <a:ext cx="4027804" cy="883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điều kiện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THEN thao</a:t>
            </a:r>
            <a:r>
              <a:rPr sz="24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tác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Gán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BX giá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trị tuyệt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đối</a:t>
            </a:r>
            <a:r>
              <a:rPr sz="2400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429255"/>
            <a:ext cx="2915285" cy="16383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60"/>
              </a:spcBef>
              <a:buClr>
                <a:srgbClr val="5E9CDA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CMP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AX,0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JNL</a:t>
            </a:r>
            <a:r>
              <a:rPr sz="22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GAN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NEG</a:t>
            </a:r>
            <a:r>
              <a:rPr sz="22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GAN: MOV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BX,</a:t>
            </a:r>
            <a:r>
              <a:rPr sz="22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AX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133" y="2731770"/>
            <a:ext cx="31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8052" y="3214370"/>
            <a:ext cx="511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Đ</a:t>
            </a:r>
            <a:r>
              <a:rPr sz="1600" spc="-5" dirty="0">
                <a:latin typeface="Arial"/>
                <a:cs typeface="Arial"/>
              </a:rPr>
              <a:t>úng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2133600"/>
            <a:ext cx="1752600" cy="1066800"/>
          </a:xfrm>
          <a:custGeom>
            <a:avLst/>
            <a:gdLst/>
            <a:ahLst/>
            <a:cxnLst/>
            <a:rect l="l" t="t" r="r" b="b"/>
            <a:pathLst>
              <a:path w="1752600" h="1066800">
                <a:moveTo>
                  <a:pt x="0" y="533399"/>
                </a:moveTo>
                <a:lnTo>
                  <a:pt x="876299" y="0"/>
                </a:lnTo>
                <a:lnTo>
                  <a:pt x="1752598" y="533399"/>
                </a:lnTo>
                <a:lnTo>
                  <a:pt x="876299" y="1066798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14490" y="2517140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Điều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kiện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65975" y="1627187"/>
            <a:ext cx="76200" cy="473075"/>
            <a:chOff x="7165975" y="1627187"/>
            <a:chExt cx="76200" cy="473075"/>
          </a:xfrm>
        </p:grpSpPr>
        <p:sp>
          <p:nvSpPr>
            <p:cNvPr id="10" name="object 10"/>
            <p:cNvSpPr/>
            <p:nvPr/>
          </p:nvSpPr>
          <p:spPr>
            <a:xfrm>
              <a:off x="7204074" y="1627187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4476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5975" y="2024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03974" y="3962400"/>
            <a:ext cx="1600200" cy="6858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620"/>
              </a:spcBef>
            </a:pPr>
            <a:r>
              <a:rPr sz="1800" dirty="0">
                <a:latin typeface="Arial"/>
                <a:cs typeface="Arial"/>
              </a:rPr>
              <a:t>Lệnh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76912" y="2662237"/>
            <a:ext cx="1463675" cy="2435225"/>
            <a:chOff x="5776912" y="2662237"/>
            <a:chExt cx="1463675" cy="2435225"/>
          </a:xfrm>
        </p:grpSpPr>
        <p:sp>
          <p:nvSpPr>
            <p:cNvPr id="14" name="object 14"/>
            <p:cNvSpPr/>
            <p:nvPr/>
          </p:nvSpPr>
          <p:spPr>
            <a:xfrm>
              <a:off x="7200899" y="32004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62800" y="3873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02487" y="4654550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29">
                  <a:moveTo>
                    <a:pt x="0" y="0"/>
                  </a:moveTo>
                  <a:lnTo>
                    <a:pt x="0" y="41751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4387" y="50212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1675" y="2667000"/>
              <a:ext cx="1367155" cy="2252980"/>
            </a:xfrm>
            <a:custGeom>
              <a:avLst/>
              <a:gdLst/>
              <a:ahLst/>
              <a:cxnLst/>
              <a:rect l="l" t="t" r="r" b="b"/>
              <a:pathLst>
                <a:path w="1367154" h="2252979">
                  <a:moveTo>
                    <a:pt x="542924" y="0"/>
                  </a:moveTo>
                  <a:lnTo>
                    <a:pt x="0" y="0"/>
                  </a:lnTo>
                  <a:lnTo>
                    <a:pt x="0" y="2252658"/>
                  </a:lnTo>
                  <a:lnTo>
                    <a:pt x="1366837" y="224642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7534" y="487556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355" y="76187"/>
                  </a:lnTo>
                  <a:lnTo>
                    <a:pt x="76377" y="37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12" y="795020"/>
            <a:ext cx="8226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3.6. </a:t>
            </a:r>
            <a:r>
              <a:rPr dirty="0"/>
              <a:t>Các cấu </a:t>
            </a:r>
            <a:r>
              <a:rPr spc="-5" dirty="0"/>
              <a:t>trúc điều khiển </a:t>
            </a:r>
            <a:r>
              <a:rPr dirty="0"/>
              <a:t>- </a:t>
            </a:r>
            <a:r>
              <a:rPr spc="-5" dirty="0"/>
              <a:t>IF ... THEN ... 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33610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Gán bít dấu của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AX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cho</a:t>
            </a:r>
            <a:r>
              <a:rPr sz="2000" b="1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91079"/>
            <a:ext cx="4213225" cy="2222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184086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CMP</a:t>
            </a:r>
            <a:r>
              <a:rPr sz="2000" spc="-1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0	; AX &gt;0</a:t>
            </a:r>
            <a:r>
              <a:rPr sz="2000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184086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JNS DG	;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đúng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CL, 1 ; không,</a:t>
            </a:r>
            <a:r>
              <a:rPr sz="2000" spc="-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r>
              <a:rPr sz="2000" spc="-5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 marR="5080" indent="457200">
              <a:lnSpc>
                <a:spcPct val="120800"/>
              </a:lnSpc>
              <a:tabLst>
                <a:tab pos="1840864" algn="l"/>
              </a:tabLst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JMP</a:t>
            </a:r>
            <a:r>
              <a:rPr sz="20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RA	; nhảy qua nhánh</a:t>
            </a:r>
            <a:r>
              <a:rPr sz="20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kia 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DG: MOV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CL, 0 ;</a:t>
            </a:r>
            <a:r>
              <a:rPr sz="20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CL</a:t>
            </a:r>
            <a:r>
              <a:rPr sz="2000" spc="-5" dirty="0">
                <a:solidFill>
                  <a:srgbClr val="0048AA"/>
                </a:solidFill>
                <a:latin typeface="Wingdings"/>
                <a:cs typeface="Wingdings"/>
              </a:rPr>
              <a:t></a:t>
            </a:r>
            <a:r>
              <a:rPr sz="2000" spc="-5" dirty="0">
                <a:solidFill>
                  <a:srgbClr val="0048AA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RA: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8296" y="2471420"/>
            <a:ext cx="31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3740" y="2471420"/>
            <a:ext cx="511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Đ</a:t>
            </a:r>
            <a:r>
              <a:rPr sz="1600" spc="-5" dirty="0">
                <a:latin typeface="Arial"/>
                <a:cs typeface="Arial"/>
              </a:rPr>
              <a:t>úng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0787" y="2227262"/>
            <a:ext cx="1752600" cy="1066800"/>
          </a:xfrm>
          <a:custGeom>
            <a:avLst/>
            <a:gdLst/>
            <a:ahLst/>
            <a:cxnLst/>
            <a:rect l="l" t="t" r="r" b="b"/>
            <a:pathLst>
              <a:path w="1752600" h="1066800">
                <a:moveTo>
                  <a:pt x="0" y="533399"/>
                </a:moveTo>
                <a:lnTo>
                  <a:pt x="876299" y="0"/>
                </a:lnTo>
                <a:lnTo>
                  <a:pt x="1752598" y="533399"/>
                </a:lnTo>
                <a:lnTo>
                  <a:pt x="876299" y="1066799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0677" y="2610802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Điều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kiện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81712" y="1720850"/>
            <a:ext cx="2111375" cy="2218055"/>
            <a:chOff x="6081712" y="1720850"/>
            <a:chExt cx="2111375" cy="2218055"/>
          </a:xfrm>
        </p:grpSpPr>
        <p:sp>
          <p:nvSpPr>
            <p:cNvPr id="10" name="object 10"/>
            <p:cNvSpPr/>
            <p:nvPr/>
          </p:nvSpPr>
          <p:spPr>
            <a:xfrm>
              <a:off x="7180262" y="1720850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4476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2162" y="21177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9812" y="2760662"/>
              <a:ext cx="180975" cy="1152525"/>
            </a:xfrm>
            <a:custGeom>
              <a:avLst/>
              <a:gdLst/>
              <a:ahLst/>
              <a:cxnLst/>
              <a:rect l="l" t="t" r="r" b="b"/>
              <a:pathLst>
                <a:path w="180975" h="1152525">
                  <a:moveTo>
                    <a:pt x="180974" y="0"/>
                  </a:moveTo>
                  <a:lnTo>
                    <a:pt x="0" y="0"/>
                  </a:lnTo>
                  <a:lnTo>
                    <a:pt x="0" y="11525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1712" y="38623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3387" y="2760662"/>
              <a:ext cx="101600" cy="1123950"/>
            </a:xfrm>
            <a:custGeom>
              <a:avLst/>
              <a:gdLst/>
              <a:ahLst/>
              <a:cxnLst/>
              <a:rect l="l" t="t" r="r" b="b"/>
              <a:pathLst>
                <a:path w="101600" h="1123950">
                  <a:moveTo>
                    <a:pt x="0" y="0"/>
                  </a:moveTo>
                  <a:lnTo>
                    <a:pt x="101599" y="0"/>
                  </a:lnTo>
                  <a:lnTo>
                    <a:pt x="101599" y="1123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6887" y="38338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94587" y="3957637"/>
            <a:ext cx="1319530" cy="5448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Arial"/>
                <a:cs typeface="Arial"/>
              </a:rPr>
              <a:t>Lệnh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4650" y="3957637"/>
            <a:ext cx="1319530" cy="5448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Arial"/>
                <a:cs typeface="Arial"/>
              </a:rPr>
              <a:t>Lệnh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10287" y="4483099"/>
            <a:ext cx="2065655" cy="957580"/>
            <a:chOff x="6110287" y="4483099"/>
            <a:chExt cx="2065655" cy="957580"/>
          </a:xfrm>
        </p:grpSpPr>
        <p:sp>
          <p:nvSpPr>
            <p:cNvPr id="19" name="object 19"/>
            <p:cNvSpPr/>
            <p:nvPr/>
          </p:nvSpPr>
          <p:spPr>
            <a:xfrm>
              <a:off x="6115049" y="4487862"/>
              <a:ext cx="2056130" cy="474980"/>
            </a:xfrm>
            <a:custGeom>
              <a:avLst/>
              <a:gdLst/>
              <a:ahLst/>
              <a:cxnLst/>
              <a:rect l="l" t="t" r="r" b="b"/>
              <a:pathLst>
                <a:path w="2056129" h="474979">
                  <a:moveTo>
                    <a:pt x="0" y="14288"/>
                  </a:moveTo>
                  <a:lnTo>
                    <a:pt x="0" y="474679"/>
                  </a:lnTo>
                  <a:lnTo>
                    <a:pt x="2050958" y="474679"/>
                  </a:lnTo>
                  <a:lnTo>
                    <a:pt x="2050958" y="0"/>
                  </a:lnTo>
                  <a:lnTo>
                    <a:pt x="205580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0262" y="4967287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0"/>
                  </a:moveTo>
                  <a:lnTo>
                    <a:pt x="0" y="4476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2162" y="53641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86" y="795020"/>
            <a:ext cx="7692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3.6. </a:t>
            </a:r>
            <a:r>
              <a:rPr dirty="0"/>
              <a:t>Các cấu </a:t>
            </a:r>
            <a:r>
              <a:rPr spc="-5" dirty="0"/>
              <a:t>trúc điều khiển </a:t>
            </a:r>
            <a:r>
              <a:rPr dirty="0"/>
              <a:t>- Rẽ </a:t>
            </a:r>
            <a:r>
              <a:rPr spc="-5" dirty="0"/>
              <a:t>nhiều</a:t>
            </a:r>
            <a:r>
              <a:rPr spc="-35" dirty="0"/>
              <a:t> </a:t>
            </a:r>
            <a:r>
              <a:rPr spc="-5" dirty="0"/>
              <a:t>nhánh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33220"/>
            <a:ext cx="3807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Gán giá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trị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cho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CX </a:t>
            </a:r>
            <a:r>
              <a:rPr sz="2000" b="1" spc="-5" dirty="0">
                <a:solidFill>
                  <a:srgbClr val="003399"/>
                </a:solidFill>
                <a:latin typeface="Arial"/>
                <a:cs typeface="Arial"/>
              </a:rPr>
              <a:t>theo qui</a:t>
            </a:r>
            <a:r>
              <a:rPr sz="2000" b="1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99"/>
                </a:solidFill>
                <a:latin typeface="Arial"/>
                <a:cs typeface="Arial"/>
              </a:rPr>
              <a:t>tắc: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949704"/>
            <a:ext cx="2611755" cy="282130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39"/>
              </a:spcBef>
              <a:buChar char="•"/>
              <a:tabLst>
                <a:tab pos="526415" algn="l"/>
                <a:tab pos="5270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AX&lt;0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thì</a:t>
            </a:r>
            <a:r>
              <a:rPr sz="1800" spc="-1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CX=-1</a:t>
            </a:r>
            <a:endParaRPr sz="1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340"/>
              </a:spcBef>
              <a:buChar char="•"/>
              <a:tabLst>
                <a:tab pos="526415" algn="l"/>
                <a:tab pos="5270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AX=0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thì</a:t>
            </a:r>
            <a:r>
              <a:rPr sz="1800" spc="-1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CX=0</a:t>
            </a:r>
            <a:endParaRPr sz="18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439"/>
              </a:spcBef>
              <a:buChar char="•"/>
              <a:tabLst>
                <a:tab pos="526415" algn="l"/>
                <a:tab pos="52705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Nếu AX&gt;0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thì</a:t>
            </a:r>
            <a:r>
              <a:rPr sz="1800" spc="-1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CX=1</a:t>
            </a:r>
            <a:endParaRPr sz="1800">
              <a:latin typeface="Arial"/>
              <a:cs typeface="Arial"/>
            </a:endParaRPr>
          </a:p>
          <a:p>
            <a:pPr marL="926465" marR="685800">
              <a:lnSpc>
                <a:spcPct val="125200"/>
              </a:lnSpc>
              <a:spcBef>
                <a:spcPts val="405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CMP AX,</a:t>
            </a:r>
            <a:r>
              <a:rPr sz="1600" spc="-2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  JL</a:t>
            </a:r>
            <a:r>
              <a:rPr sz="16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AM</a:t>
            </a:r>
            <a:endParaRPr sz="1600">
              <a:latin typeface="Arial"/>
              <a:cs typeface="Arial"/>
            </a:endParaRPr>
          </a:p>
          <a:p>
            <a:pPr marL="926465" marR="603885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JE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KHONG 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JG</a:t>
            </a:r>
            <a:r>
              <a:rPr sz="16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DUONG</a:t>
            </a:r>
            <a:endParaRPr sz="1600">
              <a:latin typeface="Arial"/>
              <a:cs typeface="Arial"/>
            </a:endParaRPr>
          </a:p>
          <a:p>
            <a:pPr marL="926465" marR="581025" indent="-45720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AM: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CX, -1  JMP</a:t>
            </a:r>
            <a:r>
              <a:rPr sz="16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4745228"/>
            <a:ext cx="1967230" cy="1193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DUONG:  MOV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600" spc="-1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 marR="5080" indent="914400">
              <a:lnSpc>
                <a:spcPct val="119800"/>
              </a:lnSpc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JMP RA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KHONG:  MOV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6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RA: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2837" y="2459037"/>
            <a:ext cx="1275080" cy="468630"/>
          </a:xfrm>
          <a:custGeom>
            <a:avLst/>
            <a:gdLst/>
            <a:ahLst/>
            <a:cxnLst/>
            <a:rect l="l" t="t" r="r" b="b"/>
            <a:pathLst>
              <a:path w="1275079" h="468630">
                <a:moveTo>
                  <a:pt x="0" y="234155"/>
                </a:moveTo>
                <a:lnTo>
                  <a:pt x="14701" y="183923"/>
                </a:lnTo>
                <a:lnTo>
                  <a:pt x="56730" y="137446"/>
                </a:lnTo>
                <a:lnTo>
                  <a:pt x="122977" y="95866"/>
                </a:lnTo>
                <a:lnTo>
                  <a:pt x="164210" y="77269"/>
                </a:lnTo>
                <a:lnTo>
                  <a:pt x="210331" y="60326"/>
                </a:lnTo>
                <a:lnTo>
                  <a:pt x="260951" y="45178"/>
                </a:lnTo>
                <a:lnTo>
                  <a:pt x="315682" y="31969"/>
                </a:lnTo>
                <a:lnTo>
                  <a:pt x="374134" y="20841"/>
                </a:lnTo>
                <a:lnTo>
                  <a:pt x="435918" y="11937"/>
                </a:lnTo>
                <a:lnTo>
                  <a:pt x="500647" y="5400"/>
                </a:lnTo>
                <a:lnTo>
                  <a:pt x="567930" y="1373"/>
                </a:lnTo>
                <a:lnTo>
                  <a:pt x="637380" y="0"/>
                </a:lnTo>
                <a:lnTo>
                  <a:pt x="706830" y="1373"/>
                </a:lnTo>
                <a:lnTo>
                  <a:pt x="774113" y="5400"/>
                </a:lnTo>
                <a:lnTo>
                  <a:pt x="838841" y="11937"/>
                </a:lnTo>
                <a:lnTo>
                  <a:pt x="900626" y="20841"/>
                </a:lnTo>
                <a:lnTo>
                  <a:pt x="959078" y="31969"/>
                </a:lnTo>
                <a:lnTo>
                  <a:pt x="1013808" y="45178"/>
                </a:lnTo>
                <a:lnTo>
                  <a:pt x="1064428" y="60326"/>
                </a:lnTo>
                <a:lnTo>
                  <a:pt x="1110549" y="77269"/>
                </a:lnTo>
                <a:lnTo>
                  <a:pt x="1151782" y="95866"/>
                </a:lnTo>
                <a:lnTo>
                  <a:pt x="1187738" y="115972"/>
                </a:lnTo>
                <a:lnTo>
                  <a:pt x="1242265" y="160144"/>
                </a:lnTo>
                <a:lnTo>
                  <a:pt x="1271019" y="208641"/>
                </a:lnTo>
                <a:lnTo>
                  <a:pt x="1274759" y="234155"/>
                </a:lnTo>
                <a:lnTo>
                  <a:pt x="1271019" y="259669"/>
                </a:lnTo>
                <a:lnTo>
                  <a:pt x="1242265" y="308167"/>
                </a:lnTo>
                <a:lnTo>
                  <a:pt x="1187738" y="352338"/>
                </a:lnTo>
                <a:lnTo>
                  <a:pt x="1151782" y="372445"/>
                </a:lnTo>
                <a:lnTo>
                  <a:pt x="1110549" y="391041"/>
                </a:lnTo>
                <a:lnTo>
                  <a:pt x="1064428" y="407985"/>
                </a:lnTo>
                <a:lnTo>
                  <a:pt x="1013808" y="423133"/>
                </a:lnTo>
                <a:lnTo>
                  <a:pt x="959078" y="436342"/>
                </a:lnTo>
                <a:lnTo>
                  <a:pt x="900626" y="447470"/>
                </a:lnTo>
                <a:lnTo>
                  <a:pt x="838841" y="456374"/>
                </a:lnTo>
                <a:lnTo>
                  <a:pt x="774113" y="462910"/>
                </a:lnTo>
                <a:lnTo>
                  <a:pt x="706830" y="466937"/>
                </a:lnTo>
                <a:lnTo>
                  <a:pt x="637380" y="468311"/>
                </a:lnTo>
                <a:lnTo>
                  <a:pt x="567930" y="466937"/>
                </a:lnTo>
                <a:lnTo>
                  <a:pt x="500647" y="462910"/>
                </a:lnTo>
                <a:lnTo>
                  <a:pt x="435918" y="456374"/>
                </a:lnTo>
                <a:lnTo>
                  <a:pt x="374134" y="447470"/>
                </a:lnTo>
                <a:lnTo>
                  <a:pt x="315682" y="436342"/>
                </a:lnTo>
                <a:lnTo>
                  <a:pt x="260951" y="423133"/>
                </a:lnTo>
                <a:lnTo>
                  <a:pt x="210331" y="407985"/>
                </a:lnTo>
                <a:lnTo>
                  <a:pt x="164210" y="391041"/>
                </a:lnTo>
                <a:lnTo>
                  <a:pt x="122977" y="372445"/>
                </a:lnTo>
                <a:lnTo>
                  <a:pt x="87021" y="352338"/>
                </a:lnTo>
                <a:lnTo>
                  <a:pt x="32494" y="308167"/>
                </a:lnTo>
                <a:lnTo>
                  <a:pt x="3740" y="259669"/>
                </a:lnTo>
                <a:lnTo>
                  <a:pt x="0" y="23415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2067" y="2558580"/>
            <a:ext cx="895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Biểu</a:t>
            </a:r>
            <a:r>
              <a:rPr sz="16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thức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2887" y="4048125"/>
            <a:ext cx="871855" cy="4146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16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1912" y="4048125"/>
            <a:ext cx="871855" cy="4146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16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712" y="4048125"/>
            <a:ext cx="871855" cy="4146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Lệnh</a:t>
            </a:r>
            <a:r>
              <a:rPr sz="16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57861" y="4471987"/>
            <a:ext cx="2552700" cy="654050"/>
            <a:chOff x="5757861" y="4471987"/>
            <a:chExt cx="2552700" cy="654050"/>
          </a:xfrm>
        </p:grpSpPr>
        <p:sp>
          <p:nvSpPr>
            <p:cNvPr id="12" name="object 12"/>
            <p:cNvSpPr/>
            <p:nvPr/>
          </p:nvSpPr>
          <p:spPr>
            <a:xfrm>
              <a:off x="5768974" y="447198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0"/>
                  </a:moveTo>
                  <a:lnTo>
                    <a:pt x="1" y="2841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6887" y="447198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0"/>
                  </a:moveTo>
                  <a:lnTo>
                    <a:pt x="0" y="2841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5799" y="4471987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0"/>
                  </a:moveTo>
                  <a:lnTo>
                    <a:pt x="0" y="28416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57861" y="4767262"/>
              <a:ext cx="2548255" cy="0"/>
            </a:xfrm>
            <a:custGeom>
              <a:avLst/>
              <a:gdLst/>
              <a:ahLst/>
              <a:cxnLst/>
              <a:rect l="l" t="t" r="r" b="b"/>
              <a:pathLst>
                <a:path w="2548254">
                  <a:moveTo>
                    <a:pt x="254793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1037" y="4767262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2937" y="50498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64337" y="2012950"/>
            <a:ext cx="76200" cy="358775"/>
            <a:chOff x="6764337" y="2012950"/>
            <a:chExt cx="76200" cy="358775"/>
          </a:xfrm>
        </p:grpSpPr>
        <p:sp>
          <p:nvSpPr>
            <p:cNvPr id="19" name="object 19"/>
            <p:cNvSpPr/>
            <p:nvPr/>
          </p:nvSpPr>
          <p:spPr>
            <a:xfrm>
              <a:off x="6802437" y="2012950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3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4337" y="22955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719762" y="2689225"/>
            <a:ext cx="2602230" cy="1370330"/>
            <a:chOff x="5719762" y="2689225"/>
            <a:chExt cx="2602230" cy="1370330"/>
          </a:xfrm>
        </p:grpSpPr>
        <p:sp>
          <p:nvSpPr>
            <p:cNvPr id="22" name="object 22"/>
            <p:cNvSpPr/>
            <p:nvPr/>
          </p:nvSpPr>
          <p:spPr>
            <a:xfrm>
              <a:off x="6802437" y="2947987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0"/>
                  </a:moveTo>
                  <a:lnTo>
                    <a:pt x="0" y="10413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64337" y="39385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7862" y="2693987"/>
              <a:ext cx="434975" cy="1317625"/>
            </a:xfrm>
            <a:custGeom>
              <a:avLst/>
              <a:gdLst/>
              <a:ahLst/>
              <a:cxnLst/>
              <a:rect l="l" t="t" r="r" b="b"/>
              <a:pathLst>
                <a:path w="434975" h="1317625">
                  <a:moveTo>
                    <a:pt x="434974" y="0"/>
                  </a:moveTo>
                  <a:lnTo>
                    <a:pt x="0" y="0"/>
                  </a:lnTo>
                  <a:lnTo>
                    <a:pt x="0" y="131762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9762" y="39608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7600" y="2693987"/>
              <a:ext cx="815975" cy="1339850"/>
            </a:xfrm>
            <a:custGeom>
              <a:avLst/>
              <a:gdLst/>
              <a:ahLst/>
              <a:cxnLst/>
              <a:rect l="l" t="t" r="r" b="b"/>
              <a:pathLst>
                <a:path w="815975" h="1339850">
                  <a:moveTo>
                    <a:pt x="0" y="0"/>
                  </a:moveTo>
                  <a:lnTo>
                    <a:pt x="815974" y="0"/>
                  </a:lnTo>
                  <a:lnTo>
                    <a:pt x="815974" y="13398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45475" y="39830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14315" y="3128009"/>
            <a:ext cx="3644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Giá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trị</a:t>
            </a:r>
            <a:r>
              <a:rPr sz="16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0002" y="3128009"/>
            <a:ext cx="3644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Giá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trị</a:t>
            </a:r>
            <a:r>
              <a:rPr sz="16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95577" y="3128009"/>
            <a:ext cx="3644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Giá 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trị</a:t>
            </a:r>
            <a:r>
              <a:rPr sz="16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33" y="795020"/>
            <a:ext cx="7120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3.6. </a:t>
            </a:r>
            <a:r>
              <a:rPr dirty="0"/>
              <a:t>Các cấu </a:t>
            </a:r>
            <a:r>
              <a:rPr spc="-5" dirty="0"/>
              <a:t>trúc điều khiển </a:t>
            </a:r>
            <a:r>
              <a:rPr dirty="0"/>
              <a:t>– </a:t>
            </a:r>
            <a:r>
              <a:rPr spc="-5" dirty="0"/>
              <a:t>Lặp kiểu</a:t>
            </a:r>
            <a:r>
              <a:rPr spc="-15" dirty="0"/>
              <a:t> </a:t>
            </a:r>
            <a:r>
              <a:rPr spc="-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0228"/>
            <a:ext cx="3279775" cy="29038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Sử dụng lệnh</a:t>
            </a:r>
            <a:r>
              <a:rPr sz="24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Số lần lặp</a:t>
            </a:r>
            <a:r>
              <a:rPr sz="2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CX</a:t>
            </a:r>
            <a:endParaRPr sz="2400">
              <a:latin typeface="Arial"/>
              <a:cs typeface="Arial"/>
            </a:endParaRPr>
          </a:p>
          <a:p>
            <a:pPr marL="1682750" lvl="1" indent="-1213485">
              <a:lnSpc>
                <a:spcPct val="100000"/>
              </a:lnSpc>
              <a:spcBef>
                <a:spcPts val="570"/>
              </a:spcBef>
              <a:buClr>
                <a:srgbClr val="5E9CDA"/>
              </a:buClr>
              <a:buAutoNum type="arabicPeriod"/>
              <a:tabLst>
                <a:tab pos="1682114" algn="l"/>
                <a:tab pos="168338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CX,10</a:t>
            </a:r>
            <a:endParaRPr sz="2200">
              <a:latin typeface="Arial"/>
              <a:cs typeface="Arial"/>
            </a:endParaRPr>
          </a:p>
          <a:p>
            <a:pPr marL="1682750" lvl="1" indent="-1213485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1682114" algn="l"/>
                <a:tab pos="168338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-1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AH,2</a:t>
            </a:r>
            <a:endParaRPr sz="2200">
              <a:latin typeface="Arial"/>
              <a:cs typeface="Arial"/>
            </a:endParaRPr>
          </a:p>
          <a:p>
            <a:pPr marL="1682750" lvl="1" indent="-1213485">
              <a:lnSpc>
                <a:spcPct val="100000"/>
              </a:lnSpc>
              <a:spcBef>
                <a:spcPts val="459"/>
              </a:spcBef>
              <a:buClr>
                <a:srgbClr val="5E9CDA"/>
              </a:buClr>
              <a:buAutoNum type="arabicPeriod"/>
              <a:tabLst>
                <a:tab pos="1682114" algn="l"/>
                <a:tab pos="168338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22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380" dirty="0">
                <a:solidFill>
                  <a:srgbClr val="003399"/>
                </a:solidFill>
                <a:latin typeface="Arial"/>
                <a:cs typeface="Arial"/>
              </a:rPr>
              <a:t>DL,</a:t>
            </a:r>
            <a:r>
              <a:rPr sz="2200" spc="-380" dirty="0">
                <a:solidFill>
                  <a:srgbClr val="0048AA"/>
                </a:solidFill>
                <a:latin typeface="AoyagiKouzanFontT"/>
                <a:cs typeface="AoyagiKouzanFontT"/>
              </a:rPr>
              <a:t>’</a:t>
            </a:r>
            <a:r>
              <a:rPr sz="2200" spc="-38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r>
              <a:rPr sz="2200" spc="-380" dirty="0">
                <a:solidFill>
                  <a:srgbClr val="0048AA"/>
                </a:solidFill>
                <a:latin typeface="AoyagiKouzanFontT"/>
                <a:cs typeface="AoyagiKouzanFontT"/>
              </a:rPr>
              <a:t>’</a:t>
            </a:r>
            <a:endParaRPr sz="2200">
              <a:latin typeface="AoyagiKouzanFontT"/>
              <a:cs typeface="AoyagiKouzanFontT"/>
            </a:endParaRPr>
          </a:p>
          <a:p>
            <a:pPr marL="984250" lvl="1" indent="-514350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983615" algn="l"/>
                <a:tab pos="984250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Hien: </a:t>
            </a:r>
            <a:r>
              <a:rPr sz="22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22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2200">
              <a:latin typeface="Arial"/>
              <a:cs typeface="Arial"/>
            </a:endParaRPr>
          </a:p>
          <a:p>
            <a:pPr marL="1682750" lvl="1" indent="-1213485">
              <a:lnSpc>
                <a:spcPct val="100000"/>
              </a:lnSpc>
              <a:spcBef>
                <a:spcPts val="560"/>
              </a:spcBef>
              <a:buClr>
                <a:srgbClr val="5E9CDA"/>
              </a:buClr>
              <a:buAutoNum type="arabicPeriod"/>
              <a:tabLst>
                <a:tab pos="1682114" algn="l"/>
                <a:tab pos="1683385" algn="l"/>
              </a:tabLst>
            </a:pP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22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99"/>
                </a:solidFill>
                <a:latin typeface="Arial"/>
                <a:cs typeface="Arial"/>
              </a:rPr>
              <a:t>Hien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8400" y="1600200"/>
            <a:ext cx="1752600" cy="2514600"/>
            <a:chOff x="6248400" y="1600200"/>
            <a:chExt cx="1752600" cy="2514600"/>
          </a:xfrm>
        </p:grpSpPr>
        <p:sp>
          <p:nvSpPr>
            <p:cNvPr id="5" name="object 5"/>
            <p:cNvSpPr/>
            <p:nvPr/>
          </p:nvSpPr>
          <p:spPr>
            <a:xfrm>
              <a:off x="6248400" y="1600200"/>
              <a:ext cx="1752600" cy="533400"/>
            </a:xfrm>
            <a:custGeom>
              <a:avLst/>
              <a:gdLst/>
              <a:ahLst/>
              <a:cxnLst/>
              <a:rect l="l" t="t" r="r" b="b"/>
              <a:pathLst>
                <a:path w="1752600" h="53340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6FA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590799"/>
              <a:ext cx="1752600" cy="1524000"/>
            </a:xfrm>
            <a:custGeom>
              <a:avLst/>
              <a:gdLst/>
              <a:ahLst/>
              <a:cxnLst/>
              <a:rect l="l" t="t" r="r" b="b"/>
              <a:pathLst>
                <a:path w="1752600" h="1524000">
                  <a:moveTo>
                    <a:pt x="1752600" y="990600"/>
                  </a:moveTo>
                  <a:lnTo>
                    <a:pt x="0" y="990600"/>
                  </a:lnTo>
                  <a:lnTo>
                    <a:pt x="0" y="1524000"/>
                  </a:lnTo>
                  <a:lnTo>
                    <a:pt x="1752600" y="1524000"/>
                  </a:lnTo>
                  <a:lnTo>
                    <a:pt x="1752600" y="990600"/>
                  </a:lnTo>
                  <a:close/>
                </a:path>
                <a:path w="1752600" h="1524000">
                  <a:moveTo>
                    <a:pt x="1752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752600" y="533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6FA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235699" y="1587500"/>
          <a:ext cx="1752600" cy="2514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CX=XX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28575">
                      <a:solidFill>
                        <a:srgbClr val="5385B0"/>
                      </a:solidFill>
                      <a:prstDash val="solid"/>
                    </a:lnL>
                    <a:lnR w="28575">
                      <a:solidFill>
                        <a:srgbClr val="5385B0"/>
                      </a:solidFill>
                      <a:prstDash val="solid"/>
                    </a:lnR>
                    <a:lnT w="28575">
                      <a:solidFill>
                        <a:srgbClr val="5385B0"/>
                      </a:solidFill>
                      <a:prstDash val="solid"/>
                    </a:lnT>
                    <a:lnB w="28575">
                      <a:solidFill>
                        <a:srgbClr val="5385B0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85B0"/>
                      </a:solidFill>
                      <a:prstDash val="solid"/>
                    </a:lnT>
                    <a:lnB w="28575">
                      <a:solidFill>
                        <a:srgbClr val="5385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Câu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lệnh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9540" marB="0">
                    <a:lnL w="28575">
                      <a:solidFill>
                        <a:srgbClr val="5385B0"/>
                      </a:solidFill>
                      <a:prstDash val="solid"/>
                    </a:lnL>
                    <a:lnR w="28575">
                      <a:solidFill>
                        <a:srgbClr val="5385B0"/>
                      </a:solidFill>
                      <a:prstDash val="solid"/>
                    </a:lnR>
                    <a:lnT w="28575">
                      <a:solidFill>
                        <a:srgbClr val="5385B0"/>
                      </a:solidFill>
                      <a:prstDash val="solid"/>
                    </a:lnT>
                    <a:lnB w="28575">
                      <a:solidFill>
                        <a:srgbClr val="5385B0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5385B0"/>
                      </a:solidFill>
                      <a:prstDash val="solid"/>
                    </a:lnT>
                    <a:lnB w="28575">
                      <a:solidFill>
                        <a:srgbClr val="5385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Giảm bộ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đếm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9540" marB="0">
                    <a:lnL w="28575">
                      <a:solidFill>
                        <a:srgbClr val="5385B0"/>
                      </a:solidFill>
                      <a:prstDash val="solid"/>
                    </a:lnL>
                    <a:lnR w="28575">
                      <a:solidFill>
                        <a:srgbClr val="5385B0"/>
                      </a:solidFill>
                      <a:prstDash val="solid"/>
                    </a:lnR>
                    <a:lnT w="28575">
                      <a:solidFill>
                        <a:srgbClr val="5385B0"/>
                      </a:solidFill>
                      <a:prstDash val="solid"/>
                    </a:lnT>
                    <a:lnB w="28575">
                      <a:solidFill>
                        <a:srgbClr val="5385B0"/>
                      </a:solidFill>
                      <a:prstDash val="solid"/>
                    </a:lnB>
                    <a:solidFill>
                      <a:srgbClr val="6FA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083299" y="4483100"/>
            <a:ext cx="2235200" cy="1168400"/>
            <a:chOff x="6083299" y="4483100"/>
            <a:chExt cx="2235200" cy="1168400"/>
          </a:xfrm>
        </p:grpSpPr>
        <p:sp>
          <p:nvSpPr>
            <p:cNvPr id="9" name="object 9"/>
            <p:cNvSpPr/>
            <p:nvPr/>
          </p:nvSpPr>
          <p:spPr>
            <a:xfrm>
              <a:off x="6095999" y="4495799"/>
              <a:ext cx="2209800" cy="1143000"/>
            </a:xfrm>
            <a:custGeom>
              <a:avLst/>
              <a:gdLst/>
              <a:ahLst/>
              <a:cxnLst/>
              <a:rect l="l" t="t" r="r" b="b"/>
              <a:pathLst>
                <a:path w="2209800" h="1143000">
                  <a:moveTo>
                    <a:pt x="1104900" y="0"/>
                  </a:moveTo>
                  <a:lnTo>
                    <a:pt x="0" y="571500"/>
                  </a:lnTo>
                  <a:lnTo>
                    <a:pt x="1104900" y="1143000"/>
                  </a:lnTo>
                  <a:lnTo>
                    <a:pt x="2209800" y="57150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6FA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9" y="4495800"/>
              <a:ext cx="2209800" cy="1143000"/>
            </a:xfrm>
            <a:custGeom>
              <a:avLst/>
              <a:gdLst/>
              <a:ahLst/>
              <a:cxnLst/>
              <a:rect l="l" t="t" r="r" b="b"/>
              <a:pathLst>
                <a:path w="2209800" h="1143000">
                  <a:moveTo>
                    <a:pt x="0" y="571499"/>
                  </a:moveTo>
                  <a:lnTo>
                    <a:pt x="1104899" y="0"/>
                  </a:lnTo>
                  <a:lnTo>
                    <a:pt x="2209798" y="571499"/>
                  </a:lnTo>
                  <a:lnTo>
                    <a:pt x="1104899" y="1142999"/>
                  </a:lnTo>
                  <a:lnTo>
                    <a:pt x="0" y="571499"/>
                  </a:lnTo>
                  <a:close/>
                </a:path>
              </a:pathLst>
            </a:custGeom>
            <a:ln w="25399">
              <a:solidFill>
                <a:srgbClr val="5385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71602" y="4780279"/>
            <a:ext cx="8642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Bộ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đếm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857" y="2476169"/>
            <a:ext cx="117906" cy="116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4202" y="3465334"/>
            <a:ext cx="117906" cy="116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629275" y="2125662"/>
            <a:ext cx="1631314" cy="3970654"/>
            <a:chOff x="5629275" y="2125662"/>
            <a:chExt cx="1631314" cy="3970654"/>
          </a:xfrm>
        </p:grpSpPr>
        <p:sp>
          <p:nvSpPr>
            <p:cNvPr id="15" name="object 15"/>
            <p:cNvSpPr/>
            <p:nvPr/>
          </p:nvSpPr>
          <p:spPr>
            <a:xfrm>
              <a:off x="7123287" y="2135187"/>
              <a:ext cx="3175" cy="432434"/>
            </a:xfrm>
            <a:custGeom>
              <a:avLst/>
              <a:gdLst/>
              <a:ahLst/>
              <a:cxnLst/>
              <a:rect l="l" t="t" r="r" b="b"/>
              <a:pathLst>
                <a:path w="3175" h="432435">
                  <a:moveTo>
                    <a:pt x="2999" y="0"/>
                  </a:moveTo>
                  <a:lnTo>
                    <a:pt x="0" y="431995"/>
                  </a:lnTo>
                </a:path>
              </a:pathLst>
            </a:custGeom>
            <a:ln w="19049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2886" y="3124200"/>
              <a:ext cx="1905" cy="432434"/>
            </a:xfrm>
            <a:custGeom>
              <a:avLst/>
              <a:gdLst/>
              <a:ahLst/>
              <a:cxnLst/>
              <a:rect l="l" t="t" r="r" b="b"/>
              <a:pathLst>
                <a:path w="1904" h="432435">
                  <a:moveTo>
                    <a:pt x="1500" y="0"/>
                  </a:moveTo>
                  <a:lnTo>
                    <a:pt x="0" y="431995"/>
                  </a:lnTo>
                </a:path>
              </a:pathLst>
            </a:custGeom>
            <a:ln w="19049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2886" y="4038600"/>
              <a:ext cx="1905" cy="432434"/>
            </a:xfrm>
            <a:custGeom>
              <a:avLst/>
              <a:gdLst/>
              <a:ahLst/>
              <a:cxnLst/>
              <a:rect l="l" t="t" r="r" b="b"/>
              <a:pathLst>
                <a:path w="1904" h="432435">
                  <a:moveTo>
                    <a:pt x="1500" y="0"/>
                  </a:moveTo>
                  <a:lnTo>
                    <a:pt x="0" y="431994"/>
                  </a:lnTo>
                </a:path>
              </a:pathLst>
            </a:custGeom>
            <a:ln w="19049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4202" y="4379734"/>
              <a:ext cx="117906" cy="1160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8799" y="2895601"/>
              <a:ext cx="584835" cy="2209800"/>
            </a:xfrm>
            <a:custGeom>
              <a:avLst/>
              <a:gdLst/>
              <a:ahLst/>
              <a:cxnLst/>
              <a:rect l="l" t="t" r="r" b="b"/>
              <a:pathLst>
                <a:path w="584835" h="2209800">
                  <a:moveTo>
                    <a:pt x="0" y="2209798"/>
                  </a:moveTo>
                  <a:lnTo>
                    <a:pt x="0" y="0"/>
                  </a:lnTo>
                  <a:lnTo>
                    <a:pt x="584394" y="0"/>
                  </a:lnTo>
                </a:path>
              </a:pathLst>
            </a:custGeom>
            <a:ln w="19049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32487" y="2836646"/>
              <a:ext cx="115912" cy="1179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8800" y="5067300"/>
              <a:ext cx="457200" cy="38100"/>
            </a:xfrm>
            <a:custGeom>
              <a:avLst/>
              <a:gdLst/>
              <a:ahLst/>
              <a:cxnLst/>
              <a:rect l="l" t="t" r="r" b="b"/>
              <a:pathLst>
                <a:path w="457200" h="38100">
                  <a:moveTo>
                    <a:pt x="-4762" y="19049"/>
                  </a:moveTo>
                  <a:lnTo>
                    <a:pt x="461961" y="19049"/>
                  </a:lnTo>
                </a:path>
              </a:pathLst>
            </a:custGeom>
            <a:ln w="47624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00986" y="5638800"/>
              <a:ext cx="1905" cy="432434"/>
            </a:xfrm>
            <a:custGeom>
              <a:avLst/>
              <a:gdLst/>
              <a:ahLst/>
              <a:cxnLst/>
              <a:rect l="l" t="t" r="r" b="b"/>
              <a:pathLst>
                <a:path w="1904" h="432435">
                  <a:moveTo>
                    <a:pt x="1500" y="0"/>
                  </a:moveTo>
                  <a:lnTo>
                    <a:pt x="0" y="431994"/>
                  </a:lnTo>
                </a:path>
              </a:pathLst>
            </a:custGeom>
            <a:ln w="19049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42289" y="5979935"/>
              <a:ext cx="117919" cy="1160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43140" y="5761229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5940" y="5138851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Sai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948" y="795020"/>
            <a:ext cx="5262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 Các </a:t>
            </a:r>
            <a:r>
              <a:rPr spc="-5" dirty="0"/>
              <a:t>thanh ghi của</a:t>
            </a:r>
            <a:r>
              <a:rPr spc="-75" dirty="0"/>
              <a:t> </a:t>
            </a:r>
            <a:r>
              <a:rPr spc="-5" dirty="0"/>
              <a:t>8086/8088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29004"/>
            <a:ext cx="8295005" cy="2745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Con trỏ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lệnh và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ghi</a:t>
            </a:r>
            <a:r>
              <a:rPr sz="2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cờ:</a:t>
            </a:r>
            <a:endParaRPr sz="2400">
              <a:latin typeface="Arial"/>
              <a:cs typeface="Arial"/>
            </a:endParaRPr>
          </a:p>
          <a:p>
            <a:pPr marL="749300" marR="361315" lvl="1" indent="-279400">
              <a:lnSpc>
                <a:spcPct val="90000"/>
              </a:lnSpc>
              <a:spcBef>
                <a:spcPts val="380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IP (Instruction Pointer):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Con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trỏ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lệnh (còn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gọi là bộ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đếm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chương  trình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PC).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IP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luôn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chứa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địa chỉ của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lệnh tiếp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theo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sẽ được thực  hiện;</a:t>
            </a:r>
            <a:endParaRPr sz="2000">
              <a:latin typeface="Arial"/>
              <a:cs typeface="Arial"/>
            </a:endParaRPr>
          </a:p>
          <a:p>
            <a:pPr marL="749300" marR="165100" lvl="1" indent="-279400">
              <a:lnSpc>
                <a:spcPts val="2120"/>
              </a:lnSpc>
              <a:spcBef>
                <a:spcPts val="585"/>
              </a:spcBef>
              <a:buClr>
                <a:srgbClr val="5E9CDA"/>
              </a:buClr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FR (Flag Register)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hoặc SR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(Status Register): Thanh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ghi cờ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hoặc 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thanh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ghi trạng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thái.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ts val="1970"/>
              </a:lnSpc>
              <a:spcBef>
                <a:spcPts val="45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Cờ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trạng thái: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bit của FR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lưu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các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thái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của kết quả phép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toán  ALU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thực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40"/>
              </a:spcBef>
              <a:buClr>
                <a:srgbClr val="93C052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Cờ điều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khiển: trạng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thái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của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tín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hiệu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điều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khiển.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44" y="4622800"/>
            <a:ext cx="8616930" cy="129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82" y="795020"/>
            <a:ext cx="7681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3.6. </a:t>
            </a:r>
            <a:r>
              <a:rPr sz="2400" dirty="0"/>
              <a:t>Các cấu </a:t>
            </a:r>
            <a:r>
              <a:rPr sz="2400" spc="-5" dirty="0"/>
              <a:t>trúc điều khiển </a:t>
            </a:r>
            <a:r>
              <a:rPr sz="2400" dirty="0"/>
              <a:t>– </a:t>
            </a:r>
            <a:r>
              <a:rPr sz="2400" spc="-5" dirty="0"/>
              <a:t>Lặp kiểu repeat ...</a:t>
            </a:r>
            <a:r>
              <a:rPr sz="2400" spc="10" dirty="0"/>
              <a:t> </a:t>
            </a:r>
            <a:r>
              <a:rPr sz="2400" spc="-5" dirty="0"/>
              <a:t>until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70228"/>
            <a:ext cx="3157855" cy="2575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526415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1.	…</a:t>
            </a:r>
            <a:endParaRPr sz="2400">
              <a:latin typeface="Arial"/>
              <a:cs typeface="Arial"/>
            </a:endParaRPr>
          </a:p>
          <a:p>
            <a:pPr marL="12700" marR="1651000">
              <a:lnSpc>
                <a:spcPts val="3500"/>
              </a:lnSpc>
              <a:spcBef>
                <a:spcPts val="95"/>
              </a:spcBef>
              <a:tabLst>
                <a:tab pos="526415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2.	</a:t>
            </a:r>
            <a:r>
              <a:rPr sz="2400" spc="-9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iep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…  3.	….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CMP 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X,Y;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điều</a:t>
            </a:r>
            <a:r>
              <a:rPr sz="2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AutoNum type="arabicPeriod" startAt="4"/>
              <a:tabLst>
                <a:tab pos="526415" algn="l"/>
                <a:tab pos="52705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Quay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lại </a:t>
            </a:r>
            <a:r>
              <a:rPr sz="2400" spc="-25" dirty="0">
                <a:solidFill>
                  <a:srgbClr val="003399"/>
                </a:solidFill>
                <a:latin typeface="Arial"/>
                <a:cs typeface="Arial"/>
              </a:rPr>
              <a:t>Tiếp</a:t>
            </a:r>
            <a:r>
              <a:rPr sz="24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nếu</a:t>
            </a:r>
            <a:endParaRPr sz="24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điều_kiện=sai;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399" y="1828800"/>
            <a:ext cx="1752600" cy="533400"/>
          </a:xfrm>
          <a:prstGeom prst="rect">
            <a:avLst/>
          </a:prstGeom>
          <a:solidFill>
            <a:srgbClr val="6FADE1"/>
          </a:solidFill>
          <a:ln w="25399">
            <a:solidFill>
              <a:srgbClr val="5385B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1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Câu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lệnh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02300" y="3721100"/>
            <a:ext cx="2844800" cy="1320800"/>
            <a:chOff x="5702300" y="3721100"/>
            <a:chExt cx="2844800" cy="1320800"/>
          </a:xfrm>
        </p:grpSpPr>
        <p:sp>
          <p:nvSpPr>
            <p:cNvPr id="6" name="object 6"/>
            <p:cNvSpPr/>
            <p:nvPr/>
          </p:nvSpPr>
          <p:spPr>
            <a:xfrm>
              <a:off x="5714999" y="3733800"/>
              <a:ext cx="2819400" cy="1295400"/>
            </a:xfrm>
            <a:custGeom>
              <a:avLst/>
              <a:gdLst/>
              <a:ahLst/>
              <a:cxnLst/>
              <a:rect l="l" t="t" r="r" b="b"/>
              <a:pathLst>
                <a:path w="2819400" h="1295400">
                  <a:moveTo>
                    <a:pt x="1409700" y="0"/>
                  </a:moveTo>
                  <a:lnTo>
                    <a:pt x="0" y="647700"/>
                  </a:lnTo>
                  <a:lnTo>
                    <a:pt x="1409700" y="1295400"/>
                  </a:lnTo>
                  <a:lnTo>
                    <a:pt x="2819400" y="647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6FA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733800"/>
              <a:ext cx="2819400" cy="1295400"/>
            </a:xfrm>
            <a:custGeom>
              <a:avLst/>
              <a:gdLst/>
              <a:ahLst/>
              <a:cxnLst/>
              <a:rect l="l" t="t" r="r" b="b"/>
              <a:pathLst>
                <a:path w="2819400" h="1295400">
                  <a:moveTo>
                    <a:pt x="0" y="647699"/>
                  </a:moveTo>
                  <a:lnTo>
                    <a:pt x="1409698" y="0"/>
                  </a:lnTo>
                  <a:lnTo>
                    <a:pt x="2819397" y="647699"/>
                  </a:lnTo>
                  <a:lnTo>
                    <a:pt x="1409698" y="1295399"/>
                  </a:lnTo>
                  <a:lnTo>
                    <a:pt x="0" y="647699"/>
                  </a:lnTo>
                  <a:close/>
                </a:path>
              </a:pathLst>
            </a:custGeom>
            <a:ln w="25399">
              <a:solidFill>
                <a:srgbClr val="5385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4754" y="4231640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Điều_kiện?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34037" y="2074646"/>
            <a:ext cx="1548765" cy="3488054"/>
            <a:chOff x="5634037" y="2074646"/>
            <a:chExt cx="1548765" cy="3488054"/>
          </a:xfrm>
        </p:grpSpPr>
        <p:sp>
          <p:nvSpPr>
            <p:cNvPr id="10" name="object 10"/>
            <p:cNvSpPr/>
            <p:nvPr/>
          </p:nvSpPr>
          <p:spPr>
            <a:xfrm>
              <a:off x="7123170" y="2363787"/>
              <a:ext cx="3175" cy="1346835"/>
            </a:xfrm>
            <a:custGeom>
              <a:avLst/>
              <a:gdLst/>
              <a:ahLst/>
              <a:cxnLst/>
              <a:rect l="l" t="t" r="r" b="b"/>
              <a:pathLst>
                <a:path w="3175" h="1346835">
                  <a:moveTo>
                    <a:pt x="3116" y="0"/>
                  </a:moveTo>
                  <a:lnTo>
                    <a:pt x="0" y="1346398"/>
                  </a:lnTo>
                </a:path>
              </a:pathLst>
            </a:custGeom>
            <a:ln w="9524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4387" y="3619373"/>
              <a:ext cx="117906" cy="1160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8799" y="2133601"/>
              <a:ext cx="584835" cy="2209800"/>
            </a:xfrm>
            <a:custGeom>
              <a:avLst/>
              <a:gdLst/>
              <a:ahLst/>
              <a:cxnLst/>
              <a:rect l="l" t="t" r="r" b="b"/>
              <a:pathLst>
                <a:path w="584835" h="2209800">
                  <a:moveTo>
                    <a:pt x="0" y="2209798"/>
                  </a:moveTo>
                  <a:lnTo>
                    <a:pt x="0" y="0"/>
                  </a:lnTo>
                  <a:lnTo>
                    <a:pt x="584394" y="0"/>
                  </a:lnTo>
                </a:path>
              </a:pathLst>
            </a:custGeom>
            <a:ln w="9524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32487" y="2074646"/>
              <a:ext cx="115912" cy="1179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0" y="4343399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3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6665" y="4953000"/>
              <a:ext cx="1905" cy="584835"/>
            </a:xfrm>
            <a:custGeom>
              <a:avLst/>
              <a:gdLst/>
              <a:ahLst/>
              <a:cxnLst/>
              <a:rect l="l" t="t" r="r" b="b"/>
              <a:pathLst>
                <a:path w="1904" h="584835">
                  <a:moveTo>
                    <a:pt x="1522" y="0"/>
                  </a:moveTo>
                  <a:lnTo>
                    <a:pt x="0" y="584394"/>
                  </a:lnTo>
                </a:path>
              </a:pathLst>
            </a:custGeom>
            <a:ln w="9524">
              <a:solidFill>
                <a:srgbClr val="6AAA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7913" y="5446572"/>
              <a:ext cx="117906" cy="1160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79640" y="5163820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7540" y="3895407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Sai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73" y="795020"/>
            <a:ext cx="77076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3.7. Giới thiệu phần </a:t>
            </a:r>
            <a:r>
              <a:rPr dirty="0"/>
              <a:t>mềm mô </a:t>
            </a:r>
            <a:r>
              <a:rPr spc="-5" dirty="0"/>
              <a:t>phỏng</a:t>
            </a:r>
            <a:r>
              <a:rPr spc="-30" dirty="0"/>
              <a:t> </a:t>
            </a:r>
            <a:r>
              <a:rPr spc="-5" dirty="0"/>
              <a:t>emu8086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295400"/>
            <a:ext cx="6465887" cy="4906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95020"/>
            <a:ext cx="839406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3.</a:t>
            </a:r>
            <a:r>
              <a:rPr sz="2800" b="1" spc="-5" dirty="0">
                <a:solidFill>
                  <a:srgbClr val="011279"/>
                </a:solidFill>
                <a:latin typeface="Arial"/>
                <a:cs typeface="Arial"/>
              </a:rPr>
              <a:t>8.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Một </a:t>
            </a:r>
            <a:r>
              <a:rPr sz="2800" b="1" dirty="0">
                <a:solidFill>
                  <a:srgbClr val="000066"/>
                </a:solidFill>
                <a:latin typeface="Arial"/>
                <a:cs typeface="Arial"/>
              </a:rPr>
              <a:t>số ví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dụ </a:t>
            </a:r>
            <a:r>
              <a:rPr sz="2800" b="1" dirty="0">
                <a:solidFill>
                  <a:srgbClr val="000066"/>
                </a:solidFill>
                <a:latin typeface="Arial"/>
                <a:cs typeface="Arial"/>
              </a:rPr>
              <a:t>-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Một </a:t>
            </a:r>
            <a:r>
              <a:rPr sz="2800" b="1" dirty="0">
                <a:solidFill>
                  <a:srgbClr val="000066"/>
                </a:solidFill>
                <a:latin typeface="Arial"/>
                <a:cs typeface="Arial"/>
              </a:rPr>
              <a:t>số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dịch </a:t>
            </a:r>
            <a:r>
              <a:rPr sz="2800" b="1" dirty="0">
                <a:solidFill>
                  <a:srgbClr val="000066"/>
                </a:solidFill>
                <a:latin typeface="Arial"/>
                <a:cs typeface="Arial"/>
              </a:rPr>
              <a:t>vụ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của ngắt</a:t>
            </a:r>
            <a:r>
              <a:rPr sz="2800" b="1" spc="-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66"/>
                </a:solidFill>
                <a:latin typeface="Arial"/>
                <a:cs typeface="Arial"/>
              </a:rPr>
              <a:t>21H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18200"/>
              </a:lnSpc>
              <a:spcBef>
                <a:spcPts val="1425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dirty="0">
                <a:solidFill>
                  <a:srgbClr val="0048AA"/>
                </a:solidFill>
                <a:latin typeface="Arial"/>
                <a:cs typeface="Arial"/>
              </a:rPr>
              <a:t>Hàm 1 </a:t>
            </a:r>
            <a:r>
              <a:rPr sz="2800" b="1" spc="-5" dirty="0">
                <a:solidFill>
                  <a:srgbClr val="0048AA"/>
                </a:solidFill>
                <a:latin typeface="Arial"/>
                <a:cs typeface="Arial"/>
              </a:rPr>
              <a:t>của ngắt INT 21H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đọc 1 ký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tự từ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bàn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phím  Vào:AH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= 1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40"/>
              </a:spcBef>
            </a:pPr>
            <a:r>
              <a:rPr sz="2800" spc="25" dirty="0">
                <a:solidFill>
                  <a:srgbClr val="0048AA"/>
                </a:solidFill>
                <a:latin typeface="Arial"/>
                <a:cs typeface="Arial"/>
              </a:rPr>
              <a:t>Ra:AL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= mã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ASCII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của ký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tự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cần hiện</a:t>
            </a:r>
            <a:r>
              <a:rPr sz="2800" spc="-5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AL = 0 khi ký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tự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gõ vào là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phím chức</a:t>
            </a:r>
            <a:r>
              <a:rPr sz="2800" spc="-5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marR="558800" indent="-342900">
              <a:lnSpc>
                <a:spcPts val="3329"/>
              </a:lnSpc>
              <a:spcBef>
                <a:spcPts val="78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dirty="0">
                <a:solidFill>
                  <a:srgbClr val="0048AA"/>
                </a:solidFill>
                <a:latin typeface="Arial"/>
                <a:cs typeface="Arial"/>
              </a:rPr>
              <a:t>Hàm 2 </a:t>
            </a:r>
            <a:r>
              <a:rPr sz="2800" b="1" spc="-5" dirty="0">
                <a:solidFill>
                  <a:srgbClr val="0048AA"/>
                </a:solidFill>
                <a:latin typeface="Arial"/>
                <a:cs typeface="Arial"/>
              </a:rPr>
              <a:t>của ngắt INT 21H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hiện 1 ký </a:t>
            </a:r>
            <a:r>
              <a:rPr sz="2800" spc="-5" dirty="0">
                <a:solidFill>
                  <a:srgbClr val="0048AA"/>
                </a:solidFill>
                <a:latin typeface="Arial"/>
                <a:cs typeface="Arial"/>
              </a:rPr>
              <a:t>tự </a:t>
            </a:r>
            <a:r>
              <a:rPr sz="2800" dirty="0">
                <a:solidFill>
                  <a:srgbClr val="0048AA"/>
                </a:solidFill>
                <a:latin typeface="Arial"/>
                <a:cs typeface="Arial"/>
              </a:rPr>
              <a:t>lên màn </a:t>
            </a: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Arial"/>
                <a:cs typeface="Arial"/>
              </a:rPr>
              <a:t>hình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Vào: AH =</a:t>
            </a:r>
            <a:r>
              <a:rPr sz="2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DL = mã </a:t>
            </a:r>
            <a:r>
              <a:rPr sz="2800" spc="-5" dirty="0">
                <a:solidFill>
                  <a:srgbClr val="003399"/>
                </a:solidFill>
                <a:latin typeface="Arial"/>
                <a:cs typeface="Arial"/>
              </a:rPr>
              <a:t>ASCIIcủa </a:t>
            </a: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ký </a:t>
            </a:r>
            <a:r>
              <a:rPr sz="2800" spc="-5" dirty="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cần hiện</a:t>
            </a:r>
            <a:r>
              <a:rPr sz="2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Arial"/>
                <a:cs typeface="Arial"/>
              </a:rPr>
              <a:t>thị.</a:t>
            </a:r>
            <a:endParaRPr sz="2800">
              <a:latin typeface="Arial"/>
              <a:cs typeface="Arial"/>
            </a:endParaRPr>
          </a:p>
          <a:p>
            <a:pPr marL="506095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Ra:</a:t>
            </a:r>
            <a:r>
              <a:rPr sz="2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99"/>
                </a:solidFill>
                <a:latin typeface="Arial"/>
                <a:cs typeface="Arial"/>
              </a:rPr>
              <a:t>Không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039" y="795020"/>
            <a:ext cx="790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</a:t>
            </a:r>
            <a:r>
              <a:rPr spc="-5" dirty="0">
                <a:solidFill>
                  <a:srgbClr val="011279"/>
                </a:solidFill>
              </a:rPr>
              <a:t>8. </a:t>
            </a:r>
            <a:r>
              <a:rPr spc="-5" dirty="0"/>
              <a:t>Một </a:t>
            </a:r>
            <a:r>
              <a:rPr dirty="0"/>
              <a:t>số ví </a:t>
            </a:r>
            <a:r>
              <a:rPr spc="-5" dirty="0"/>
              <a:t>dụ </a:t>
            </a:r>
            <a:r>
              <a:rPr dirty="0"/>
              <a:t>- </a:t>
            </a:r>
            <a:r>
              <a:rPr spc="-5" dirty="0"/>
              <a:t>Một </a:t>
            </a:r>
            <a:r>
              <a:rPr dirty="0"/>
              <a:t>số </a:t>
            </a:r>
            <a:r>
              <a:rPr spc="-5" dirty="0"/>
              <a:t>dịch </a:t>
            </a:r>
            <a:r>
              <a:rPr dirty="0"/>
              <a:t>vụ </a:t>
            </a:r>
            <a:r>
              <a:rPr spc="-5" dirty="0"/>
              <a:t>của ngắt</a:t>
            </a:r>
            <a:r>
              <a:rPr spc="-55" dirty="0"/>
              <a:t> </a:t>
            </a:r>
            <a:r>
              <a:rPr dirty="0"/>
              <a:t>21H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8341359" cy="37541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spcBef>
                <a:spcPts val="260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solidFill>
                  <a:srgbClr val="0048AA"/>
                </a:solidFill>
                <a:latin typeface="Arial"/>
                <a:cs typeface="Arial"/>
              </a:rPr>
              <a:t>Hàm 9 </a:t>
            </a:r>
            <a:r>
              <a:rPr sz="2400" b="1" spc="-5" dirty="0">
                <a:solidFill>
                  <a:srgbClr val="0048AA"/>
                </a:solidFill>
                <a:latin typeface="Arial"/>
                <a:cs typeface="Arial"/>
              </a:rPr>
              <a:t>của ngắt INT 21H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hiện chuỗi ký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với $ ở cuối lên  màn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hình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  <a:tabLst>
                <a:tab pos="115189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Vào:	AH =</a:t>
            </a:r>
            <a:r>
              <a:rPr sz="2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  <a:p>
            <a:pPr marL="11811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DX = địa chỉ lệch của chuỗi ký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tự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cần hiện</a:t>
            </a:r>
            <a:r>
              <a:rPr sz="2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thị.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Ra: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Không</a:t>
            </a:r>
            <a:endParaRPr sz="2400">
              <a:latin typeface="Arial"/>
              <a:cs typeface="Arial"/>
            </a:endParaRPr>
          </a:p>
          <a:p>
            <a:pPr marL="355600" marR="340360" indent="-342900">
              <a:lnSpc>
                <a:spcPts val="2820"/>
              </a:lnSpc>
              <a:spcBef>
                <a:spcPts val="765"/>
              </a:spcBef>
              <a:buClr>
                <a:srgbClr val="003399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solidFill>
                  <a:srgbClr val="0048AA"/>
                </a:solidFill>
                <a:latin typeface="Arial"/>
                <a:cs typeface="Arial"/>
              </a:rPr>
              <a:t>Hàm 4CH </a:t>
            </a:r>
            <a:r>
              <a:rPr sz="2400" b="1" spc="-5" dirty="0">
                <a:solidFill>
                  <a:srgbClr val="0048AA"/>
                </a:solidFill>
                <a:latin typeface="Arial"/>
                <a:cs typeface="Arial"/>
              </a:rPr>
              <a:t>của ngắt INT 21H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kết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thúc chương trình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kiểu  EXE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  <a:tabLst>
                <a:tab pos="1151890" algn="l"/>
              </a:tabLst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Vào:	AH =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Ra: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Không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930" y="795020"/>
            <a:ext cx="539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VD1- </a:t>
            </a:r>
            <a:r>
              <a:rPr spc="-5" dirty="0"/>
              <a:t>Hiện </a:t>
            </a:r>
            <a:r>
              <a:rPr dirty="0"/>
              <a:t>các </a:t>
            </a:r>
            <a:r>
              <a:rPr spc="-5" dirty="0"/>
              <a:t>lời chào </a:t>
            </a:r>
            <a:r>
              <a:rPr dirty="0"/>
              <a:t>ta và</a:t>
            </a:r>
            <a:r>
              <a:rPr spc="-70" dirty="0"/>
              <a:t> </a:t>
            </a:r>
            <a:r>
              <a:rPr dirty="0"/>
              <a:t>tây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33575"/>
            <a:ext cx="1410335" cy="9988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. Model</a:t>
            </a:r>
            <a:r>
              <a:rPr sz="1800" spc="-10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Small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Stack</a:t>
            </a:r>
            <a:r>
              <a:rPr sz="1800" spc="-4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406904"/>
            <a:ext cx="1829435" cy="16764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CRLF</a:t>
            </a:r>
            <a:endParaRPr sz="1800">
              <a:latin typeface="Arial"/>
              <a:cs typeface="Arial"/>
            </a:endParaRPr>
          </a:p>
          <a:p>
            <a:pPr marL="584200" marR="5080">
              <a:lnSpc>
                <a:spcPct val="120400"/>
              </a:lnSpc>
            </a:pP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Chao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tay  ChaoTa</a:t>
            </a:r>
            <a:r>
              <a:rPr sz="1800" spc="19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DB</a:t>
            </a:r>
            <a:endParaRPr sz="1800">
              <a:latin typeface="Arial"/>
              <a:cs typeface="Arial"/>
            </a:endParaRPr>
          </a:p>
          <a:p>
            <a:pPr marL="12700" marR="702945">
              <a:lnSpc>
                <a:spcPct val="120400"/>
              </a:lnSpc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Code  MAIN</a:t>
            </a:r>
            <a:r>
              <a:rPr sz="1800" spc="-8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Proc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2406904"/>
            <a:ext cx="34353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DB  DB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4940" y="2406904"/>
            <a:ext cx="1002665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13, 10,</a:t>
            </a:r>
            <a:r>
              <a:rPr sz="1800" spc="-8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'$'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'hello!$'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539" y="3123184"/>
            <a:ext cx="129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'Chao</a:t>
            </a:r>
            <a:r>
              <a:rPr sz="1800" spc="-8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ban!$'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4070603"/>
            <a:ext cx="4382135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715">
              <a:lnSpc>
                <a:spcPct val="115700"/>
              </a:lnSpc>
              <a:spcBef>
                <a:spcPts val="100"/>
              </a:spcBef>
            </a:pP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AX, @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; khởi đầu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thanh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ghi</a:t>
            </a:r>
            <a:r>
              <a:rPr sz="1800" spc="-29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DS 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DS,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AX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0400"/>
              </a:lnSpc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; hiện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thị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lời chào dùng hàm 9 của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INT</a:t>
            </a:r>
            <a:r>
              <a:rPr sz="1800" spc="-9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21H 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AH,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 marR="2493010">
              <a:lnSpc>
                <a:spcPct val="120400"/>
              </a:lnSpc>
            </a:pP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LEA DX,</a:t>
            </a:r>
            <a:r>
              <a:rPr sz="1800" spc="-7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ChaoTay  </a:t>
            </a:r>
            <a:r>
              <a:rPr sz="1800" dirty="0">
                <a:solidFill>
                  <a:srgbClr val="0048AA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930" y="795020"/>
            <a:ext cx="539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VD1- </a:t>
            </a:r>
            <a:r>
              <a:rPr spc="-5" dirty="0"/>
              <a:t>Hiện </a:t>
            </a:r>
            <a:r>
              <a:rPr dirty="0"/>
              <a:t>các </a:t>
            </a:r>
            <a:r>
              <a:rPr spc="-5" dirty="0"/>
              <a:t>lời chào </a:t>
            </a:r>
            <a:r>
              <a:rPr dirty="0"/>
              <a:t>ta và</a:t>
            </a:r>
            <a:r>
              <a:rPr spc="-70" dirty="0"/>
              <a:t> </a:t>
            </a:r>
            <a:r>
              <a:rPr dirty="0"/>
              <a:t>tây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433575"/>
            <a:ext cx="4016375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cách 5 dòng dùng hàm 9 của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21H  LEA DX,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CRLF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076704"/>
            <a:ext cx="17532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0">
              <a:lnSpc>
                <a:spcPct val="1204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CX,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6  LAP: INT</a:t>
            </a:r>
            <a:r>
              <a:rPr sz="18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2132584"/>
            <a:ext cx="273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;CX chứa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số dòng cách</a:t>
            </a:r>
            <a:r>
              <a:rPr sz="1800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+1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067304"/>
            <a:ext cx="495363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>
              <a:lnSpc>
                <a:spcPct val="1204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hiện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thị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lời chào dùng hàm 9 của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21H  LEA DX,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ChaoTa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21H</a:t>
            </a:r>
            <a:endParaRPr sz="1800">
              <a:latin typeface="Arial"/>
              <a:cs typeface="Arial"/>
            </a:endParaRPr>
          </a:p>
          <a:p>
            <a:pPr marL="584200" marR="69215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trở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về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dùng hàm 4 CH của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21H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AH,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4CH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21H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MAIN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Endp</a:t>
            </a:r>
            <a:endParaRPr sz="18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MAIN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77" y="795020"/>
            <a:ext cx="811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VD2- </a:t>
            </a:r>
            <a:r>
              <a:rPr sz="2400" spc="-5" dirty="0"/>
              <a:t>Đổi </a:t>
            </a:r>
            <a:r>
              <a:rPr sz="2400" dirty="0"/>
              <a:t>các ký tự </a:t>
            </a:r>
            <a:r>
              <a:rPr sz="2400" spc="-5" dirty="0"/>
              <a:t>thường trong </a:t>
            </a:r>
            <a:r>
              <a:rPr sz="2400" dirty="0"/>
              <a:t>1 </a:t>
            </a:r>
            <a:r>
              <a:rPr sz="2400" spc="-5" dirty="0"/>
              <a:t>chuỗi thành chữ</a:t>
            </a:r>
            <a:r>
              <a:rPr sz="2400" spc="-40" dirty="0"/>
              <a:t> </a:t>
            </a:r>
            <a:r>
              <a:rPr sz="2400" spc="-5" dirty="0"/>
              <a:t>hoa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281175"/>
            <a:ext cx="3922395" cy="49485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.Model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source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330200" marR="5080" indent="-318135">
              <a:lnSpc>
                <a:spcPct val="1204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str1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DB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'a','5', 'B',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'?', 'd', 'g',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'P','N','k','*'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DB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10,13,'$'</a:t>
            </a:r>
            <a:endParaRPr sz="1800">
              <a:latin typeface="Arial"/>
              <a:cs typeface="Arial"/>
            </a:endParaRPr>
          </a:p>
          <a:p>
            <a:pPr marL="12700" marR="197231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destination string  str2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DB 10 DUP('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')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DB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'$'</a:t>
            </a:r>
            <a:endParaRPr sz="1800">
              <a:latin typeface="Arial"/>
              <a:cs typeface="Arial"/>
            </a:endParaRPr>
          </a:p>
          <a:p>
            <a:pPr marL="12700" marR="2897505">
              <a:lnSpc>
                <a:spcPts val="2600"/>
              </a:lnSpc>
              <a:spcBef>
                <a:spcPts val="6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.code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800">
              <a:latin typeface="Arial"/>
              <a:cs typeface="Arial"/>
            </a:endParaRPr>
          </a:p>
          <a:p>
            <a:pPr marL="266700" marR="458470" indent="-635">
              <a:lnSpc>
                <a:spcPts val="26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initilize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 and es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registers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@Data</a:t>
            </a:r>
            <a:endParaRPr sz="1800">
              <a:latin typeface="Arial"/>
              <a:cs typeface="Arial"/>
            </a:endParaRPr>
          </a:p>
          <a:p>
            <a:pPr marL="266700" marR="2606040">
              <a:lnSpc>
                <a:spcPts val="26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ds,ax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es,ax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77" y="795020"/>
            <a:ext cx="811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VD2- </a:t>
            </a:r>
            <a:r>
              <a:rPr sz="2400" spc="-5" dirty="0"/>
              <a:t>Đổi </a:t>
            </a:r>
            <a:r>
              <a:rPr sz="2400" dirty="0"/>
              <a:t>các ký tự </a:t>
            </a:r>
            <a:r>
              <a:rPr sz="2400" spc="-5" dirty="0"/>
              <a:t>thường trong </a:t>
            </a:r>
            <a:r>
              <a:rPr sz="2400" dirty="0"/>
              <a:t>1 </a:t>
            </a:r>
            <a:r>
              <a:rPr sz="2400" spc="-5" dirty="0"/>
              <a:t>chuỗi thành chữ</a:t>
            </a:r>
            <a:r>
              <a:rPr sz="2400" spc="-40" dirty="0"/>
              <a:t> </a:t>
            </a:r>
            <a:r>
              <a:rPr sz="2400" spc="-5" dirty="0"/>
              <a:t>hoa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7340" y="1295908"/>
            <a:ext cx="3158490" cy="436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 marR="153035" indent="-148590">
              <a:lnSpc>
                <a:spcPct val="115199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make SI points to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str1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and DI to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str2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si,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str1</a:t>
            </a:r>
            <a:endParaRPr sz="1400">
              <a:latin typeface="Arial"/>
              <a:cs typeface="Arial"/>
            </a:endParaRPr>
          </a:p>
          <a:p>
            <a:pPr marL="210185" marR="2119630">
              <a:lnSpc>
                <a:spcPts val="2100"/>
              </a:lnSpc>
              <a:spcBef>
                <a:spcPts val="4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lea di,</a:t>
            </a:r>
            <a:r>
              <a:rPr sz="1400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str2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cld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mov cx,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Start: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lodsb</a:t>
            </a:r>
            <a:endParaRPr sz="1400">
              <a:latin typeface="Arial"/>
              <a:cs typeface="Arial"/>
            </a:endParaRPr>
          </a:p>
          <a:p>
            <a:pPr marL="210185" marR="1022985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check if it is lower</a:t>
            </a:r>
            <a:r>
              <a:rPr sz="1400" spc="-1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case  cmp al,</a:t>
            </a:r>
            <a:r>
              <a:rPr sz="14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'a'</a:t>
            </a:r>
            <a:endParaRPr sz="1400">
              <a:latin typeface="Arial"/>
              <a:cs typeface="Arial"/>
            </a:endParaRPr>
          </a:p>
          <a:p>
            <a:pPr marL="210185" marR="1635760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jl</a:t>
            </a:r>
            <a:r>
              <a:rPr sz="14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  cmp al,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'z'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jg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</a:t>
            </a:r>
            <a:endParaRPr sz="1400">
              <a:latin typeface="Arial"/>
              <a:cs typeface="Arial"/>
            </a:endParaRPr>
          </a:p>
          <a:p>
            <a:pPr marL="210185" marR="5080">
              <a:lnSpc>
                <a:spcPct val="119000"/>
              </a:lnSpc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is lower case, convert to upper</a:t>
            </a:r>
            <a:r>
              <a:rPr sz="1400" spc="-1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case  sub al,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20H</a:t>
            </a:r>
            <a:endParaRPr sz="1400">
              <a:latin typeface="Arial"/>
              <a:cs typeface="Arial"/>
            </a:endParaRPr>
          </a:p>
          <a:p>
            <a:pPr marL="61594" indent="14795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store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to new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60655" marR="1388110" indent="-99060">
              <a:lnSpc>
                <a:spcPct val="119000"/>
              </a:lnSpc>
              <a:spcBef>
                <a:spcPts val="100"/>
              </a:spcBef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NotLowerCase:</a:t>
            </a:r>
            <a:r>
              <a:rPr sz="14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stosb 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Start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277" y="795020"/>
            <a:ext cx="811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VD2- </a:t>
            </a:r>
            <a:r>
              <a:rPr sz="2400" spc="-5" dirty="0"/>
              <a:t>Đổi </a:t>
            </a:r>
            <a:r>
              <a:rPr sz="2400" dirty="0"/>
              <a:t>các ký tự </a:t>
            </a:r>
            <a:r>
              <a:rPr sz="2400" spc="-5" dirty="0"/>
              <a:t>thường trong </a:t>
            </a:r>
            <a:r>
              <a:rPr sz="2400" dirty="0"/>
              <a:t>1 </a:t>
            </a:r>
            <a:r>
              <a:rPr sz="2400" spc="-5" dirty="0"/>
              <a:t>chuỗi thành chữ</a:t>
            </a:r>
            <a:r>
              <a:rPr sz="2400" spc="-40" dirty="0"/>
              <a:t> </a:t>
            </a:r>
            <a:r>
              <a:rPr sz="2400" spc="-5" dirty="0"/>
              <a:t>hoa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7340" y="1433575"/>
            <a:ext cx="2465705" cy="461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191135">
              <a:lnSpc>
                <a:spcPct val="117200"/>
              </a:lnSpc>
              <a:spcBef>
                <a:spcPts val="10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print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original</a:t>
            </a:r>
            <a:r>
              <a:rPr sz="1800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string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lea dx,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str1</a:t>
            </a:r>
            <a:endParaRPr sz="1800">
              <a:latin typeface="Arial"/>
              <a:cs typeface="Arial"/>
            </a:endParaRPr>
          </a:p>
          <a:p>
            <a:pPr marL="266700" marR="118681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18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9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  <a:p>
            <a:pPr marL="266700" marR="53848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print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output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lea dx,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str2</a:t>
            </a:r>
            <a:endParaRPr sz="1800">
              <a:latin typeface="Arial"/>
              <a:cs typeface="Arial"/>
            </a:endParaRPr>
          </a:p>
          <a:p>
            <a:pPr marL="266700" marR="118681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 ah,</a:t>
            </a:r>
            <a:r>
              <a:rPr sz="18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9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"/>
              <a:cs typeface="Arial"/>
            </a:endParaRPr>
          </a:p>
          <a:p>
            <a:pPr marL="266700" marR="76708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end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program  mov ah, 4CH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int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21H</a:t>
            </a:r>
            <a:endParaRPr sz="1800">
              <a:latin typeface="Arial"/>
              <a:cs typeface="Arial"/>
            </a:endParaRPr>
          </a:p>
          <a:p>
            <a:pPr marL="12700" marR="1376680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endp  end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192" y="795020"/>
            <a:ext cx="4814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VD3- </a:t>
            </a:r>
            <a:r>
              <a:rPr sz="2400" spc="-5" dirty="0"/>
              <a:t>Tìm </a:t>
            </a:r>
            <a:r>
              <a:rPr sz="2400" dirty="0"/>
              <a:t>số </a:t>
            </a:r>
            <a:r>
              <a:rPr sz="2400" spc="-5" dirty="0"/>
              <a:t>lớn nhất trong </a:t>
            </a:r>
            <a:r>
              <a:rPr sz="2400" dirty="0"/>
              <a:t>1</a:t>
            </a:r>
            <a:r>
              <a:rPr sz="2400" spc="-60" dirty="0"/>
              <a:t> </a:t>
            </a:r>
            <a:r>
              <a:rPr sz="2400" spc="-5" dirty="0"/>
              <a:t>dãy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281175"/>
            <a:ext cx="3469004" cy="39579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.Model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small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.Stack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100H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source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list DB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1,4,0,9,7,2,4,6,2,5</a:t>
            </a:r>
            <a:endParaRPr sz="1800">
              <a:latin typeface="Arial"/>
              <a:cs typeface="Arial"/>
            </a:endParaRPr>
          </a:p>
          <a:p>
            <a:pPr marL="12700" marR="2444115">
              <a:lnSpc>
                <a:spcPct val="1204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.code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r>
              <a:rPr sz="18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proc</a:t>
            </a:r>
            <a:endParaRPr sz="1800">
              <a:latin typeface="Arial"/>
              <a:cs typeface="Arial"/>
            </a:endParaRPr>
          </a:p>
          <a:p>
            <a:pPr marL="266700" marR="5080" indent="-635">
              <a:lnSpc>
                <a:spcPct val="12040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initilize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ds and es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registers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ax,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@Data</a:t>
            </a:r>
            <a:endParaRPr sz="1800">
              <a:latin typeface="Arial"/>
              <a:cs typeface="Arial"/>
            </a:endParaRPr>
          </a:p>
          <a:p>
            <a:pPr marL="266700" marR="2152015">
              <a:lnSpc>
                <a:spcPts val="2600"/>
              </a:lnSpc>
              <a:spcBef>
                <a:spcPts val="55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</a:t>
            </a:r>
            <a:r>
              <a:rPr sz="18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ds,ax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cld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mov cx,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044" y="5213603"/>
            <a:ext cx="2179320" cy="6858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si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points to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; max &lt;-- 1st</a:t>
            </a:r>
            <a:r>
              <a:rPr sz="1800" spc="-1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560" y="5213603"/>
            <a:ext cx="11182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400"/>
              </a:lnSpc>
              <a:spcBef>
                <a:spcPts val="100"/>
              </a:spcBef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lea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si, list  mov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bl,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[si]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inc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11972</Words>
  <Application>Microsoft Macintosh PowerPoint</Application>
  <PresentationFormat>On-screen Show (4:3)</PresentationFormat>
  <Paragraphs>1538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6" baseType="lpstr">
      <vt:lpstr>AoyagiKouzanFontT</vt:lpstr>
      <vt:lpstr>Arial</vt:lpstr>
      <vt:lpstr>Calibri</vt:lpstr>
      <vt:lpstr>Symbol</vt:lpstr>
      <vt:lpstr>Times New Roman</vt:lpstr>
      <vt:lpstr>Wingdings</vt:lpstr>
      <vt:lpstr>Office Theme</vt:lpstr>
      <vt:lpstr>HỌC VIỆN CÔNG NGHỆ BƯU CHÍNH VIỄN THÔNG</vt:lpstr>
      <vt:lpstr>NỘI DUNG</vt:lpstr>
      <vt:lpstr>1. Sơ đồ khối vi xử lý 8086/8088</vt:lpstr>
      <vt:lpstr>2. Các đơn vị chức năng của 8088/8086</vt:lpstr>
      <vt:lpstr>2. Các đơn vị chức năng của 8088/8086</vt:lpstr>
      <vt:lpstr>3. Các thanh ghi của 8086/8088</vt:lpstr>
      <vt:lpstr>3. Các thanh ghi của 8086/8088</vt:lpstr>
      <vt:lpstr>3. Các thanh ghi của 8086/8088</vt:lpstr>
      <vt:lpstr>3. Các thanh ghi của 8086/8088</vt:lpstr>
      <vt:lpstr>3. Các thanh ghi của 8086/8088</vt:lpstr>
      <vt:lpstr>3. Các thanh ghi của 8086/8088</vt:lpstr>
      <vt:lpstr>Hàng đợi lệnh IQ</vt:lpstr>
      <vt:lpstr>4. Phân đoạn bộ nhớ trong  8086/8088</vt:lpstr>
      <vt:lpstr>4. Phân đoạn bộ nhớ trong 8086/8088</vt:lpstr>
      <vt:lpstr>5. Khái niệm về lệnh và cách mã hoá lệnh</vt:lpstr>
      <vt:lpstr>5. Khái niệm về lệnh và cách mã hoá lệnh</vt:lpstr>
      <vt:lpstr>5. Khái niệm về lệnh và cách mã hoá lệnh</vt:lpstr>
      <vt:lpstr>5. Khái niệm về lệnh và cách mã hoá lệnh</vt:lpstr>
      <vt:lpstr>5. Khái niệm về lệnh và cách mã hoá lệnh</vt:lpstr>
      <vt:lpstr>5. Khái niệm về lệnh và cách mã hoá lệnh</vt:lpstr>
      <vt:lpstr>6. Các chế độ địa chỉ của 8086/8088</vt:lpstr>
      <vt:lpstr>6. Các chế độ địa chỉ của 8086/8088</vt:lpstr>
      <vt:lpstr>6. Các chế độ địa chỉ của 8086/8088</vt:lpstr>
      <vt:lpstr>6. Các chế độ địa chỉ của 8086/8088</vt:lpstr>
      <vt:lpstr>6. Các chế độ địa chỉ của 8086/8088</vt:lpstr>
      <vt:lpstr>6. Các chế độ địa chỉ của 8086/8088</vt:lpstr>
      <vt:lpstr>6. Các chế độ địa chỉ của 8086/8088</vt:lpstr>
      <vt:lpstr>6. Các chế độ địa chỉ của 8086/8088</vt:lpstr>
      <vt:lpstr>Ánh xạ ngầm định trong các chế độ địa chỉ</vt:lpstr>
      <vt:lpstr>Ánh xạ ngầm định giữa thanh ghi đoạn và lệch</vt:lpstr>
      <vt:lpstr>7. Phân loại tập lệnh của vi xử lý</vt:lpstr>
      <vt:lpstr>7. Phân loại tập lệnh của vi xử lý</vt:lpstr>
      <vt:lpstr>8. Mô tả tập lệnh của 8086/8088</vt:lpstr>
      <vt:lpstr>8. Mô tả tập lệnh của 8086/8088</vt:lpstr>
      <vt:lpstr>8. Mô tả tập lệnh của 8086/8088</vt:lpstr>
      <vt:lpstr>8. Mô tả tập lệnh của 8086/8088</vt:lpstr>
      <vt:lpstr>8. Mô tả tập lệnh của 8086/8088</vt:lpstr>
      <vt:lpstr>8. Tập lệnh - Các lệnh vận chuyển dữ liệu</vt:lpstr>
      <vt:lpstr>8. Tập lệnh - Các lệnh vận chuyển dữ liệu</vt:lpstr>
      <vt:lpstr>8. Tập lệnh - Các lệnh số học</vt:lpstr>
      <vt:lpstr>8. Tập lệnh - Các lệnh số học</vt:lpstr>
      <vt:lpstr>8. Tập lệnh - Các lệnh số học</vt:lpstr>
      <vt:lpstr>8. Tập lệnh - Các lệnh số học</vt:lpstr>
      <vt:lpstr>8. Tập lệnh - Các lệnh logic</vt:lpstr>
      <vt:lpstr>8. Tập lệnh - Các lệnh logic</vt:lpstr>
      <vt:lpstr>8. Tập lệnh - Các lệnh logic</vt:lpstr>
      <vt:lpstr>8. Tập lệnh - Các lệnh logic</vt:lpstr>
      <vt:lpstr>8. Tập lệnh - Các lệnh logic</vt:lpstr>
      <vt:lpstr>8. Tập lệnh - Các lệnh dịch và quay</vt:lpstr>
      <vt:lpstr>8. Tập lệnh - Các lệnh dịch và quay</vt:lpstr>
      <vt:lpstr>8. Tập lệnh - Các lệnh dịch và quay</vt:lpstr>
      <vt:lpstr>8. Tập lệnh - Các lệnh dịch và quay</vt:lpstr>
      <vt:lpstr>8. Tập lệnh - Các lệnh dịch và quay</vt:lpstr>
      <vt:lpstr>8. Tập lệnh - Các lệnh chuyển điều khiển</vt:lpstr>
      <vt:lpstr>8. Tập lệnh - Các lệnh chuyển điều khiển</vt:lpstr>
      <vt:lpstr>8. Tập lệnh - Các lệnh chuyển điều khiển</vt:lpstr>
      <vt:lpstr>8. Tập lệnh - Các lệnh chuyển điều khiển</vt:lpstr>
      <vt:lpstr>8. Tập lệnh - Các lệnh chuyển điều khiển</vt:lpstr>
      <vt:lpstr>8. Tập lệnh - Các lệnh chuyển điều khiển</vt:lpstr>
      <vt:lpstr>8. Tập lệnh - Các lệnh xử lý bit</vt:lpstr>
      <vt:lpstr>8. Tập lệnh - Các lệnh điều khiển hệ thống</vt:lpstr>
      <vt:lpstr>8. Tập lệnh – Một số lệnh khác</vt:lpstr>
      <vt:lpstr>8. Tập lệnh – Một số lệnh khác</vt:lpstr>
      <vt:lpstr>8. Tập lệnh – Một số lệnh khác</vt:lpstr>
      <vt:lpstr>8. Tập lệnh – Một số lệnh khác</vt:lpstr>
      <vt:lpstr>8. Tập lệnh – Một số lệnh khác</vt:lpstr>
      <vt:lpstr>HỌC VIỆN CÔNG NGHỆ BƯU CHÍNH VIỄN THÔNG</vt:lpstr>
      <vt:lpstr>NỘI DUNG</vt:lpstr>
      <vt:lpstr>3.1. Giới thiệu về hợp ngữ</vt:lpstr>
      <vt:lpstr>3.2. Cú pháp của chương trình hợp ngữ</vt:lpstr>
      <vt:lpstr>3.2. Cú pháp của chương trình hợp ngữ</vt:lpstr>
      <vt:lpstr>3.2. Cú pháp của chương trình hợp ngữ</vt:lpstr>
      <vt:lpstr>3.3. Dữ liệu cho chương trình hợp ngữ</vt:lpstr>
      <vt:lpstr>3.4. Hằng và biến</vt:lpstr>
      <vt:lpstr>3.4. Hằng và biến</vt:lpstr>
      <vt:lpstr>3.4. Hằng và biến</vt:lpstr>
      <vt:lpstr>3.4. Hằng và biến</vt:lpstr>
      <vt:lpstr>3.4. Hằng và biến</vt:lpstr>
      <vt:lpstr>3.5. Khung chương trình hợp ngữ</vt:lpstr>
      <vt:lpstr>3.5. Khung chương trình hợp ngữ</vt:lpstr>
      <vt:lpstr>3.5. Khung chương trình hợp ngữ</vt:lpstr>
      <vt:lpstr>3.5. Khung chương trình hợp ngữ - tổng hợp</vt:lpstr>
      <vt:lpstr>3.5. Khung chương trình hợp ngữ - ví dụ</vt:lpstr>
      <vt:lpstr>3.5. Khung chương trình hợp ngữ - ví dụ</vt:lpstr>
      <vt:lpstr>3.6. Các cấu trúc điều khiển</vt:lpstr>
      <vt:lpstr>3.6. Các cấu trúc điều khiển - IF ... THEN</vt:lpstr>
      <vt:lpstr>3.6. Các cấu trúc điều khiển - IF ... THEN ... ELSE</vt:lpstr>
      <vt:lpstr>3.6. Các cấu trúc điều khiển - Rẽ nhiều nhánh</vt:lpstr>
      <vt:lpstr>3.6. Các cấu trúc điều khiển – Lặp kiểu for</vt:lpstr>
      <vt:lpstr>3.6. Các cấu trúc điều khiển – Lặp kiểu repeat ... until</vt:lpstr>
      <vt:lpstr>3.7. Giới thiệu phần mềm mô phỏng emu8086</vt:lpstr>
      <vt:lpstr>PowerPoint Presentation</vt:lpstr>
      <vt:lpstr>3.8. Một số ví dụ - Một số dịch vụ của ngắt 21H</vt:lpstr>
      <vt:lpstr>VD1- Hiện các lời chào ta và tây</vt:lpstr>
      <vt:lpstr>VD1- Hiện các lời chào ta và tây</vt:lpstr>
      <vt:lpstr>VD2- Đổi các ký tự thường trong 1 chuỗi thành chữ hoa</vt:lpstr>
      <vt:lpstr>VD2- Đổi các ký tự thường trong 1 chuỗi thành chữ hoa</vt:lpstr>
      <vt:lpstr>VD2- Đổi các ký tự thường trong 1 chuỗi thành chữ hoa</vt:lpstr>
      <vt:lpstr>VD3- Tìm số lớn nhất trong 1 dãy</vt:lpstr>
      <vt:lpstr>VD3- Tìm số lớn nhất trong 1 dãy</vt:lpstr>
      <vt:lpstr>3.9. Tạo và sử dụng chương trình con</vt:lpstr>
      <vt:lpstr>3.9.1 Chương trình con – Khai báo và sử dụng</vt:lpstr>
      <vt:lpstr>3.9.1 Chương trình con – Khai báo và sử dụng</vt:lpstr>
      <vt:lpstr>3.9.2 Chương trình con – Truyền tham số</vt:lpstr>
      <vt:lpstr>3.9.2 Chương trình con – Truyền tham số</vt:lpstr>
      <vt:lpstr>3.9.3 Chương trình con – Ví dụ 1</vt:lpstr>
      <vt:lpstr>3.9.3 Chương trình con – Ví dụ 1</vt:lpstr>
      <vt:lpstr>3.9.3 Chương trình con – Ví dụ 1</vt:lpstr>
      <vt:lpstr>3.9.3 Chương trình con – Ví dụ 2</vt:lpstr>
      <vt:lpstr>3.9.3 Chương trình con – Ví dụ 2</vt:lpstr>
      <vt:lpstr>3.9.3 Chương trình con – Ví dụ 2 ; print the output  lea dx, str2  call printString</vt:lpstr>
      <vt:lpstr>3.9.3 Chương trình con – Ví dụ 3</vt:lpstr>
      <vt:lpstr>3.9.3 Chương trình con – Ví dụ 3</vt:lpstr>
      <vt:lpstr>3.9.3 Chương trình con – Ví dụ 3</vt:lpstr>
      <vt:lpstr>3.9.3 Chương trình con – Ví dụ 3</vt:lpstr>
      <vt:lpstr>3.9.3 Chương trình con – Ví dụ 3</vt:lpstr>
      <vt:lpstr>3.9.3 Chương trình con – Ví dụ 3</vt:lpstr>
      <vt:lpstr>3.9.3 Chương trình con – Ví dụ 3</vt:lpstr>
      <vt:lpstr>3.10 Tạo và sử dụng macro</vt:lpstr>
      <vt:lpstr>3.10 Tạo và sử dụng macro</vt:lpstr>
      <vt:lpstr>3.10 Tạo và sử dụng macro</vt:lpstr>
      <vt:lpstr>3.11 Giới thiệu thiết bị ảo – Đèn giao thông</vt:lpstr>
      <vt:lpstr>3.11 Giới thiệu thiết bị ảo – Đèn giao thông</vt:lpstr>
      <vt:lpstr>3.11 Giới thiệu thiết bị ảo – Đèn giao thông</vt:lpstr>
      <vt:lpstr>3.11 Giới thiệu thiết bị ảo – Đèn giao thông</vt:lpstr>
      <vt:lpstr>3.11 Giới thiệu thiết bị ảo – Đèn giao thông</vt:lpstr>
      <vt:lpstr>3.11 Giới thiệu thiết bị ảo – Đèn giao thông</vt:lpstr>
      <vt:lpstr>3.11 Giới thiệu thiết bị ảo – Đèn giao thông</vt:lpstr>
      <vt:lpstr>3.11 Giới thiệu thiết bị ảo – Đèn giao thông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</dc:title>
  <cp:lastModifiedBy>Truong. Dinh Xuan - CMC ATI</cp:lastModifiedBy>
  <cp:revision>2</cp:revision>
  <dcterms:created xsi:type="dcterms:W3CDTF">2023-03-20T10:32:08Z</dcterms:created>
  <dcterms:modified xsi:type="dcterms:W3CDTF">2024-01-14T02:59:45Z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2023-03-20T00:00:00Z</vt:filetime>
  </property>
</Properties>
</file>