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320" r:id="rId35"/>
    <p:sldId id="415" r:id="rId36"/>
    <p:sldId id="414" r:id="rId37"/>
    <p:sldId id="416" r:id="rId38"/>
    <p:sldId id="417" r:id="rId39"/>
    <p:sldId id="291" r:id="rId40"/>
    <p:sldId id="292" r:id="rId41"/>
    <p:sldId id="418" r:id="rId42"/>
    <p:sldId id="419" r:id="rId43"/>
    <p:sldId id="420" r:id="rId44"/>
    <p:sldId id="421" r:id="rId45"/>
    <p:sldId id="422" r:id="rId46"/>
    <p:sldId id="423" r:id="rId47"/>
    <p:sldId id="424" r:id="rId48"/>
    <p:sldId id="425" r:id="rId49"/>
    <p:sldId id="426" r:id="rId50"/>
    <p:sldId id="427" r:id="rId51"/>
    <p:sldId id="428" r:id="rId52"/>
    <p:sldId id="430"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431" r:id="rId76"/>
    <p:sldId id="434" r:id="rId77"/>
    <p:sldId id="435" r:id="rId78"/>
    <p:sldId id="436" r:id="rId79"/>
    <p:sldId id="437" r:id="rId80"/>
    <p:sldId id="315" r:id="rId81"/>
    <p:sldId id="316" r:id="rId82"/>
    <p:sldId id="317" r:id="rId83"/>
    <p:sldId id="318" r:id="rId84"/>
    <p:sldId id="319" r:id="rId85"/>
  </p:sldIdLst>
  <p:sldSz cx="9144000" cy="6858000" type="screen4x3"/>
  <p:notesSz cx="9144000" cy="6858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p:cViewPr varScale="1">
        <p:scale>
          <a:sx n="103" d="100"/>
          <a:sy n="103" d="100"/>
        </p:scale>
        <p:origin x="188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EC7BAC5-200A-E74D-BA76-1EB756947268}" type="datetimeFigureOut">
              <a:rPr lang="en-VN" smtClean="0"/>
              <a:t>14/01/2024</a:t>
            </a:fld>
            <a:endParaRPr lang="en-V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2FC669D-95D8-414E-98F6-3C9E6E9CA2CA}" type="slidenum">
              <a:rPr lang="en-VN" smtClean="0"/>
              <a:t>‹#›</a:t>
            </a:fld>
            <a:endParaRPr lang="en-VN"/>
          </a:p>
        </p:txBody>
      </p:sp>
    </p:spTree>
    <p:extLst>
      <p:ext uri="{BB962C8B-B14F-4D97-AF65-F5344CB8AC3E}">
        <p14:creationId xmlns:p14="http://schemas.microsoft.com/office/powerpoint/2010/main" val="20166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pPr>
              <a:defRPr/>
            </a:pPr>
            <a:fld id="{4802EC29-E738-472E-B015-F1872503595B}" type="slidenum">
              <a:rPr lang="en-US" altLang="en-US" smtClean="0"/>
              <a:pPr>
                <a:defRPr/>
              </a:pPr>
              <a:t>38</a:t>
            </a:fld>
            <a:endParaRPr lang="en-US" altLang="en-US"/>
          </a:p>
        </p:txBody>
      </p:sp>
    </p:spTree>
    <p:extLst>
      <p:ext uri="{BB962C8B-B14F-4D97-AF65-F5344CB8AC3E}">
        <p14:creationId xmlns:p14="http://schemas.microsoft.com/office/powerpoint/2010/main" val="1875629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pPr>
              <a:defRPr/>
            </a:pPr>
            <a:fld id="{4802EC29-E738-472E-B015-F1872503595B}" type="slidenum">
              <a:rPr lang="en-US" altLang="en-US" smtClean="0"/>
              <a:pPr>
                <a:defRPr/>
              </a:pPr>
              <a:t>44</a:t>
            </a:fld>
            <a:endParaRPr lang="en-US" altLang="en-US"/>
          </a:p>
        </p:txBody>
      </p:sp>
    </p:spTree>
    <p:extLst>
      <p:ext uri="{BB962C8B-B14F-4D97-AF65-F5344CB8AC3E}">
        <p14:creationId xmlns:p14="http://schemas.microsoft.com/office/powerpoint/2010/main" val="3312183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pPr>
              <a:defRPr/>
            </a:pPr>
            <a:fld id="{4802EC29-E738-472E-B015-F1872503595B}" type="slidenum">
              <a:rPr lang="en-US" altLang="en-US" smtClean="0"/>
              <a:pPr>
                <a:defRPr/>
              </a:pPr>
              <a:t>50</a:t>
            </a:fld>
            <a:endParaRPr lang="en-US" altLang="en-US"/>
          </a:p>
        </p:txBody>
      </p:sp>
    </p:spTree>
    <p:extLst>
      <p:ext uri="{BB962C8B-B14F-4D97-AF65-F5344CB8AC3E}">
        <p14:creationId xmlns:p14="http://schemas.microsoft.com/office/powerpoint/2010/main" val="138876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1449" y="795020"/>
            <a:ext cx="8381100" cy="452119"/>
          </a:xfrm>
          <a:prstGeom prst="rect">
            <a:avLst/>
          </a:prstGeom>
        </p:spPr>
        <p:txBody>
          <a:bodyPr wrap="square" lIns="0" tIns="0" rIns="0" bIns="0">
            <a:spAutoFit/>
          </a:bodyPr>
          <a:lstStyle>
            <a:lvl1pPr>
              <a:defRPr sz="2800" b="1" i="0">
                <a:solidFill>
                  <a:srgbClr val="000066"/>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0066"/>
                </a:solidFill>
                <a:latin typeface="Arial"/>
                <a:cs typeface="Arial"/>
              </a:defRPr>
            </a:lvl1pPr>
          </a:lstStyle>
          <a:p>
            <a:endParaRPr/>
          </a:p>
        </p:txBody>
      </p:sp>
      <p:sp>
        <p:nvSpPr>
          <p:cNvPr id="3" name="Holder 3"/>
          <p:cNvSpPr>
            <a:spLocks noGrp="1"/>
          </p:cNvSpPr>
          <p:nvPr>
            <p:ph sz="half" idx="2"/>
          </p:nvPr>
        </p:nvSpPr>
        <p:spPr>
          <a:xfrm>
            <a:off x="612140" y="1557020"/>
            <a:ext cx="3593465" cy="3492500"/>
          </a:xfrm>
          <a:prstGeom prst="rect">
            <a:avLst/>
          </a:prstGeom>
        </p:spPr>
        <p:txBody>
          <a:bodyPr wrap="square" lIns="0" tIns="0" rIns="0" bIns="0">
            <a:spAutoFit/>
          </a:bodyPr>
          <a:lstStyle>
            <a:lvl1pPr>
              <a:defRPr sz="2600" b="0" i="0">
                <a:solidFill>
                  <a:srgbClr val="003399"/>
                </a:solidFill>
                <a:latin typeface="Arial"/>
                <a:cs typeface="Arial"/>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67076" y="795020"/>
            <a:ext cx="4409846" cy="452119"/>
          </a:xfrm>
          <a:prstGeom prst="rect">
            <a:avLst/>
          </a:prstGeom>
        </p:spPr>
        <p:txBody>
          <a:bodyPr wrap="square" lIns="0" tIns="0" rIns="0" bIns="0">
            <a:spAutoFit/>
          </a:bodyPr>
          <a:lstStyle>
            <a:lvl1pPr>
              <a:defRPr sz="2800" b="1" i="0">
                <a:solidFill>
                  <a:srgbClr val="000066"/>
                </a:solidFill>
                <a:latin typeface="Arial"/>
                <a:cs typeface="Arial"/>
              </a:defRPr>
            </a:lvl1pPr>
          </a:lstStyle>
          <a:p>
            <a:endParaRPr/>
          </a:p>
        </p:txBody>
      </p:sp>
      <p:sp>
        <p:nvSpPr>
          <p:cNvPr id="3" name="Holder 3"/>
          <p:cNvSpPr>
            <a:spLocks noGrp="1"/>
          </p:cNvSpPr>
          <p:nvPr>
            <p:ph type="body" idx="1"/>
          </p:nvPr>
        </p:nvSpPr>
        <p:spPr>
          <a:xfrm>
            <a:off x="1202689" y="2873940"/>
            <a:ext cx="7192645" cy="28365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1/14/24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54.png"/></Relationships>
</file>

<file path=ppt/slides/_rels/slide79.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66800"/>
            <a:ext cx="9144000" cy="719455"/>
          </a:xfrm>
          <a:custGeom>
            <a:avLst/>
            <a:gdLst/>
            <a:ahLst/>
            <a:cxnLst/>
            <a:rect l="l" t="t" r="r" b="b"/>
            <a:pathLst>
              <a:path w="9144000" h="719455">
                <a:moveTo>
                  <a:pt x="9144000" y="0"/>
                </a:moveTo>
                <a:lnTo>
                  <a:pt x="0" y="0"/>
                </a:lnTo>
                <a:lnTo>
                  <a:pt x="0" y="719137"/>
                </a:lnTo>
                <a:lnTo>
                  <a:pt x="9144000" y="719137"/>
                </a:lnTo>
                <a:lnTo>
                  <a:pt x="9144000" y="0"/>
                </a:lnTo>
                <a:close/>
              </a:path>
            </a:pathLst>
          </a:custGeom>
          <a:solidFill>
            <a:srgbClr val="6FADE1"/>
          </a:solidFill>
        </p:spPr>
        <p:txBody>
          <a:bodyPr wrap="square" lIns="0" tIns="0" rIns="0" bIns="0" rtlCol="0"/>
          <a:lstStyle/>
          <a:p>
            <a:endParaRPr/>
          </a:p>
        </p:txBody>
      </p:sp>
      <p:sp>
        <p:nvSpPr>
          <p:cNvPr id="3" name="object 3"/>
          <p:cNvSpPr/>
          <p:nvPr/>
        </p:nvSpPr>
        <p:spPr>
          <a:xfrm>
            <a:off x="0" y="3962400"/>
            <a:ext cx="9144000" cy="719455"/>
          </a:xfrm>
          <a:custGeom>
            <a:avLst/>
            <a:gdLst/>
            <a:ahLst/>
            <a:cxnLst/>
            <a:rect l="l" t="t" r="r" b="b"/>
            <a:pathLst>
              <a:path w="9144000" h="719454">
                <a:moveTo>
                  <a:pt x="9144000" y="0"/>
                </a:moveTo>
                <a:lnTo>
                  <a:pt x="0" y="0"/>
                </a:lnTo>
                <a:lnTo>
                  <a:pt x="0" y="719137"/>
                </a:lnTo>
                <a:lnTo>
                  <a:pt x="9144000" y="719137"/>
                </a:lnTo>
                <a:lnTo>
                  <a:pt x="9144000" y="0"/>
                </a:lnTo>
                <a:close/>
              </a:path>
            </a:pathLst>
          </a:custGeom>
          <a:solidFill>
            <a:srgbClr val="6FADE1"/>
          </a:solidFill>
        </p:spPr>
        <p:txBody>
          <a:bodyPr wrap="square" lIns="0" tIns="0" rIns="0" bIns="0" rtlCol="0"/>
          <a:lstStyle/>
          <a:p>
            <a:endParaRPr/>
          </a:p>
        </p:txBody>
      </p:sp>
      <p:sp>
        <p:nvSpPr>
          <p:cNvPr id="4" name="object 4"/>
          <p:cNvSpPr/>
          <p:nvPr/>
        </p:nvSpPr>
        <p:spPr>
          <a:xfrm>
            <a:off x="4211637" y="2636837"/>
            <a:ext cx="1224280" cy="1224280"/>
          </a:xfrm>
          <a:custGeom>
            <a:avLst/>
            <a:gdLst/>
            <a:ahLst/>
            <a:cxnLst/>
            <a:rect l="l" t="t" r="r" b="b"/>
            <a:pathLst>
              <a:path w="1224279" h="1224279">
                <a:moveTo>
                  <a:pt x="611987" y="0"/>
                </a:moveTo>
                <a:lnTo>
                  <a:pt x="564160" y="1841"/>
                </a:lnTo>
                <a:lnTo>
                  <a:pt x="517339" y="7274"/>
                </a:lnTo>
                <a:lnTo>
                  <a:pt x="471662" y="16162"/>
                </a:lnTo>
                <a:lnTo>
                  <a:pt x="427263" y="28370"/>
                </a:lnTo>
                <a:lnTo>
                  <a:pt x="384280" y="43762"/>
                </a:lnTo>
                <a:lnTo>
                  <a:pt x="342848" y="62202"/>
                </a:lnTo>
                <a:lnTo>
                  <a:pt x="303102" y="83552"/>
                </a:lnTo>
                <a:lnTo>
                  <a:pt x="265180" y="107679"/>
                </a:lnTo>
                <a:lnTo>
                  <a:pt x="229217" y="134444"/>
                </a:lnTo>
                <a:lnTo>
                  <a:pt x="195350" y="163713"/>
                </a:lnTo>
                <a:lnTo>
                  <a:pt x="163713" y="195350"/>
                </a:lnTo>
                <a:lnTo>
                  <a:pt x="134444" y="229217"/>
                </a:lnTo>
                <a:lnTo>
                  <a:pt x="107679" y="265180"/>
                </a:lnTo>
                <a:lnTo>
                  <a:pt x="83552" y="303102"/>
                </a:lnTo>
                <a:lnTo>
                  <a:pt x="62202" y="342848"/>
                </a:lnTo>
                <a:lnTo>
                  <a:pt x="43762" y="384280"/>
                </a:lnTo>
                <a:lnTo>
                  <a:pt x="28370" y="427263"/>
                </a:lnTo>
                <a:lnTo>
                  <a:pt x="16162" y="471662"/>
                </a:lnTo>
                <a:lnTo>
                  <a:pt x="7274" y="517339"/>
                </a:lnTo>
                <a:lnTo>
                  <a:pt x="1841" y="564160"/>
                </a:lnTo>
                <a:lnTo>
                  <a:pt x="0" y="611987"/>
                </a:lnTo>
                <a:lnTo>
                  <a:pt x="1841" y="659813"/>
                </a:lnTo>
                <a:lnTo>
                  <a:pt x="7274" y="706632"/>
                </a:lnTo>
                <a:lnTo>
                  <a:pt x="16162" y="752308"/>
                </a:lnTo>
                <a:lnTo>
                  <a:pt x="28370" y="796705"/>
                </a:lnTo>
                <a:lnTo>
                  <a:pt x="43762" y="839687"/>
                </a:lnTo>
                <a:lnTo>
                  <a:pt x="62202" y="881118"/>
                </a:lnTo>
                <a:lnTo>
                  <a:pt x="83552" y="920863"/>
                </a:lnTo>
                <a:lnTo>
                  <a:pt x="107679" y="958784"/>
                </a:lnTo>
                <a:lnTo>
                  <a:pt x="134444" y="994746"/>
                </a:lnTo>
                <a:lnTo>
                  <a:pt x="163713" y="1028614"/>
                </a:lnTo>
                <a:lnTo>
                  <a:pt x="195350" y="1060250"/>
                </a:lnTo>
                <a:lnTo>
                  <a:pt x="229217" y="1089518"/>
                </a:lnTo>
                <a:lnTo>
                  <a:pt x="265180" y="1116284"/>
                </a:lnTo>
                <a:lnTo>
                  <a:pt x="303102" y="1140410"/>
                </a:lnTo>
                <a:lnTo>
                  <a:pt x="342848" y="1161760"/>
                </a:lnTo>
                <a:lnTo>
                  <a:pt x="384280" y="1180199"/>
                </a:lnTo>
                <a:lnTo>
                  <a:pt x="427263" y="1195591"/>
                </a:lnTo>
                <a:lnTo>
                  <a:pt x="471662" y="1207799"/>
                </a:lnTo>
                <a:lnTo>
                  <a:pt x="517339" y="1216688"/>
                </a:lnTo>
                <a:lnTo>
                  <a:pt x="564160" y="1222121"/>
                </a:lnTo>
                <a:lnTo>
                  <a:pt x="611987" y="1223962"/>
                </a:lnTo>
                <a:lnTo>
                  <a:pt x="659813" y="1222121"/>
                </a:lnTo>
                <a:lnTo>
                  <a:pt x="706632" y="1216688"/>
                </a:lnTo>
                <a:lnTo>
                  <a:pt x="752308" y="1207799"/>
                </a:lnTo>
                <a:lnTo>
                  <a:pt x="796705" y="1195591"/>
                </a:lnTo>
                <a:lnTo>
                  <a:pt x="839687" y="1180199"/>
                </a:lnTo>
                <a:lnTo>
                  <a:pt x="881118" y="1161760"/>
                </a:lnTo>
                <a:lnTo>
                  <a:pt x="920863" y="1140410"/>
                </a:lnTo>
                <a:lnTo>
                  <a:pt x="958784" y="1116284"/>
                </a:lnTo>
                <a:lnTo>
                  <a:pt x="994746" y="1089518"/>
                </a:lnTo>
                <a:lnTo>
                  <a:pt x="1028614" y="1060250"/>
                </a:lnTo>
                <a:lnTo>
                  <a:pt x="1060250" y="1028614"/>
                </a:lnTo>
                <a:lnTo>
                  <a:pt x="1089518" y="994746"/>
                </a:lnTo>
                <a:lnTo>
                  <a:pt x="1116284" y="958784"/>
                </a:lnTo>
                <a:lnTo>
                  <a:pt x="1140410" y="920863"/>
                </a:lnTo>
                <a:lnTo>
                  <a:pt x="1161760" y="881118"/>
                </a:lnTo>
                <a:lnTo>
                  <a:pt x="1180199" y="839687"/>
                </a:lnTo>
                <a:lnTo>
                  <a:pt x="1195591" y="796705"/>
                </a:lnTo>
                <a:lnTo>
                  <a:pt x="1207799" y="752308"/>
                </a:lnTo>
                <a:lnTo>
                  <a:pt x="1216688" y="706632"/>
                </a:lnTo>
                <a:lnTo>
                  <a:pt x="1222121" y="659813"/>
                </a:lnTo>
                <a:lnTo>
                  <a:pt x="1223962" y="611987"/>
                </a:lnTo>
                <a:lnTo>
                  <a:pt x="1222121" y="564160"/>
                </a:lnTo>
                <a:lnTo>
                  <a:pt x="1216688" y="517339"/>
                </a:lnTo>
                <a:lnTo>
                  <a:pt x="1207799" y="471662"/>
                </a:lnTo>
                <a:lnTo>
                  <a:pt x="1195591" y="427263"/>
                </a:lnTo>
                <a:lnTo>
                  <a:pt x="1180199" y="384280"/>
                </a:lnTo>
                <a:lnTo>
                  <a:pt x="1161760" y="342848"/>
                </a:lnTo>
                <a:lnTo>
                  <a:pt x="1140410" y="303102"/>
                </a:lnTo>
                <a:lnTo>
                  <a:pt x="1116284" y="265180"/>
                </a:lnTo>
                <a:lnTo>
                  <a:pt x="1089518" y="229217"/>
                </a:lnTo>
                <a:lnTo>
                  <a:pt x="1060250" y="195350"/>
                </a:lnTo>
                <a:lnTo>
                  <a:pt x="1028614" y="163713"/>
                </a:lnTo>
                <a:lnTo>
                  <a:pt x="994746" y="134444"/>
                </a:lnTo>
                <a:lnTo>
                  <a:pt x="958784" y="107679"/>
                </a:lnTo>
                <a:lnTo>
                  <a:pt x="920863" y="83552"/>
                </a:lnTo>
                <a:lnTo>
                  <a:pt x="881118" y="62202"/>
                </a:lnTo>
                <a:lnTo>
                  <a:pt x="839687" y="43762"/>
                </a:lnTo>
                <a:lnTo>
                  <a:pt x="796705" y="28370"/>
                </a:lnTo>
                <a:lnTo>
                  <a:pt x="752308" y="16162"/>
                </a:lnTo>
                <a:lnTo>
                  <a:pt x="706632" y="7274"/>
                </a:lnTo>
                <a:lnTo>
                  <a:pt x="659813" y="1841"/>
                </a:lnTo>
                <a:lnTo>
                  <a:pt x="611987" y="0"/>
                </a:lnTo>
                <a:close/>
              </a:path>
            </a:pathLst>
          </a:custGeom>
          <a:solidFill>
            <a:srgbClr val="12BAEA">
              <a:alpha val="10198"/>
            </a:srgbClr>
          </a:solidFill>
        </p:spPr>
        <p:txBody>
          <a:bodyPr wrap="square" lIns="0" tIns="0" rIns="0" bIns="0" rtlCol="0"/>
          <a:lstStyle/>
          <a:p>
            <a:endParaRPr/>
          </a:p>
        </p:txBody>
      </p:sp>
      <p:grpSp>
        <p:nvGrpSpPr>
          <p:cNvPr id="5" name="object 5"/>
          <p:cNvGrpSpPr/>
          <p:nvPr/>
        </p:nvGrpSpPr>
        <p:grpSpPr>
          <a:xfrm>
            <a:off x="33338" y="31463"/>
            <a:ext cx="3637279" cy="4732020"/>
            <a:chOff x="33338" y="31463"/>
            <a:chExt cx="3637279" cy="4732020"/>
          </a:xfrm>
        </p:grpSpPr>
        <p:sp>
          <p:nvSpPr>
            <p:cNvPr id="6" name="object 6"/>
            <p:cNvSpPr/>
            <p:nvPr/>
          </p:nvSpPr>
          <p:spPr>
            <a:xfrm>
              <a:off x="152400" y="31463"/>
              <a:ext cx="914400" cy="97183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91440" y="1043254"/>
              <a:ext cx="3578631" cy="37199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2388" y="1004887"/>
              <a:ext cx="3529329" cy="3672204"/>
            </a:xfrm>
            <a:custGeom>
              <a:avLst/>
              <a:gdLst/>
              <a:ahLst/>
              <a:cxnLst/>
              <a:rect l="l" t="t" r="r" b="b"/>
              <a:pathLst>
                <a:path w="3529329" h="3672204">
                  <a:moveTo>
                    <a:pt x="1764512" y="0"/>
                  </a:moveTo>
                  <a:lnTo>
                    <a:pt x="1717504" y="638"/>
                  </a:lnTo>
                  <a:lnTo>
                    <a:pt x="1670800" y="2544"/>
                  </a:lnTo>
                  <a:lnTo>
                    <a:pt x="1624414" y="5702"/>
                  </a:lnTo>
                  <a:lnTo>
                    <a:pt x="1578362" y="10094"/>
                  </a:lnTo>
                  <a:lnTo>
                    <a:pt x="1532659" y="15707"/>
                  </a:lnTo>
                  <a:lnTo>
                    <a:pt x="1487321" y="22523"/>
                  </a:lnTo>
                  <a:lnTo>
                    <a:pt x="1442361" y="30527"/>
                  </a:lnTo>
                  <a:lnTo>
                    <a:pt x="1397797" y="39702"/>
                  </a:lnTo>
                  <a:lnTo>
                    <a:pt x="1353642" y="50034"/>
                  </a:lnTo>
                  <a:lnTo>
                    <a:pt x="1309913" y="61507"/>
                  </a:lnTo>
                  <a:lnTo>
                    <a:pt x="1266624" y="74103"/>
                  </a:lnTo>
                  <a:lnTo>
                    <a:pt x="1223791" y="87808"/>
                  </a:lnTo>
                  <a:lnTo>
                    <a:pt x="1181428" y="102606"/>
                  </a:lnTo>
                  <a:lnTo>
                    <a:pt x="1139552" y="118481"/>
                  </a:lnTo>
                  <a:lnTo>
                    <a:pt x="1098177" y="135417"/>
                  </a:lnTo>
                  <a:lnTo>
                    <a:pt x="1057319" y="153397"/>
                  </a:lnTo>
                  <a:lnTo>
                    <a:pt x="1016993" y="172408"/>
                  </a:lnTo>
                  <a:lnTo>
                    <a:pt x="977214" y="192431"/>
                  </a:lnTo>
                  <a:lnTo>
                    <a:pt x="937997" y="213452"/>
                  </a:lnTo>
                  <a:lnTo>
                    <a:pt x="899358" y="235454"/>
                  </a:lnTo>
                  <a:lnTo>
                    <a:pt x="861312" y="258423"/>
                  </a:lnTo>
                  <a:lnTo>
                    <a:pt x="823874" y="282341"/>
                  </a:lnTo>
                  <a:lnTo>
                    <a:pt x="787060" y="307194"/>
                  </a:lnTo>
                  <a:lnTo>
                    <a:pt x="750883" y="332964"/>
                  </a:lnTo>
                  <a:lnTo>
                    <a:pt x="715361" y="359637"/>
                  </a:lnTo>
                  <a:lnTo>
                    <a:pt x="680508" y="387197"/>
                  </a:lnTo>
                  <a:lnTo>
                    <a:pt x="646339" y="415627"/>
                  </a:lnTo>
                  <a:lnTo>
                    <a:pt x="612870" y="444912"/>
                  </a:lnTo>
                  <a:lnTo>
                    <a:pt x="580116" y="475036"/>
                  </a:lnTo>
                  <a:lnTo>
                    <a:pt x="548091" y="505982"/>
                  </a:lnTo>
                  <a:lnTo>
                    <a:pt x="516812" y="537737"/>
                  </a:lnTo>
                  <a:lnTo>
                    <a:pt x="486294" y="570282"/>
                  </a:lnTo>
                  <a:lnTo>
                    <a:pt x="456551" y="603603"/>
                  </a:lnTo>
                  <a:lnTo>
                    <a:pt x="427599" y="637683"/>
                  </a:lnTo>
                  <a:lnTo>
                    <a:pt x="399454" y="672508"/>
                  </a:lnTo>
                  <a:lnTo>
                    <a:pt x="372130" y="708060"/>
                  </a:lnTo>
                  <a:lnTo>
                    <a:pt x="345643" y="744324"/>
                  </a:lnTo>
                  <a:lnTo>
                    <a:pt x="320008" y="781284"/>
                  </a:lnTo>
                  <a:lnTo>
                    <a:pt x="295240" y="818925"/>
                  </a:lnTo>
                  <a:lnTo>
                    <a:pt x="271355" y="857230"/>
                  </a:lnTo>
                  <a:lnTo>
                    <a:pt x="248367" y="896184"/>
                  </a:lnTo>
                  <a:lnTo>
                    <a:pt x="226292" y="935771"/>
                  </a:lnTo>
                  <a:lnTo>
                    <a:pt x="205146" y="975974"/>
                  </a:lnTo>
                  <a:lnTo>
                    <a:pt x="184943" y="1016778"/>
                  </a:lnTo>
                  <a:lnTo>
                    <a:pt x="165699" y="1058168"/>
                  </a:lnTo>
                  <a:lnTo>
                    <a:pt x="147428" y="1100127"/>
                  </a:lnTo>
                  <a:lnTo>
                    <a:pt x="130147" y="1142639"/>
                  </a:lnTo>
                  <a:lnTo>
                    <a:pt x="113871" y="1185689"/>
                  </a:lnTo>
                  <a:lnTo>
                    <a:pt x="98614" y="1229260"/>
                  </a:lnTo>
                  <a:lnTo>
                    <a:pt x="84392" y="1273338"/>
                  </a:lnTo>
                  <a:lnTo>
                    <a:pt x="71220" y="1317905"/>
                  </a:lnTo>
                  <a:lnTo>
                    <a:pt x="59113" y="1362947"/>
                  </a:lnTo>
                  <a:lnTo>
                    <a:pt x="48087" y="1408446"/>
                  </a:lnTo>
                  <a:lnTo>
                    <a:pt x="38157" y="1454389"/>
                  </a:lnTo>
                  <a:lnTo>
                    <a:pt x="29339" y="1500757"/>
                  </a:lnTo>
                  <a:lnTo>
                    <a:pt x="21646" y="1547537"/>
                  </a:lnTo>
                  <a:lnTo>
                    <a:pt x="15096" y="1594711"/>
                  </a:lnTo>
                  <a:lnTo>
                    <a:pt x="9702" y="1642264"/>
                  </a:lnTo>
                  <a:lnTo>
                    <a:pt x="5480" y="1690181"/>
                  </a:lnTo>
                  <a:lnTo>
                    <a:pt x="2445" y="1738444"/>
                  </a:lnTo>
                  <a:lnTo>
                    <a:pt x="614" y="1787039"/>
                  </a:lnTo>
                  <a:lnTo>
                    <a:pt x="0" y="1835950"/>
                  </a:lnTo>
                  <a:lnTo>
                    <a:pt x="614" y="1884859"/>
                  </a:lnTo>
                  <a:lnTo>
                    <a:pt x="2445" y="1933454"/>
                  </a:lnTo>
                  <a:lnTo>
                    <a:pt x="5480" y="1981717"/>
                  </a:lnTo>
                  <a:lnTo>
                    <a:pt x="9702" y="2029633"/>
                  </a:lnTo>
                  <a:lnTo>
                    <a:pt x="15096" y="2077185"/>
                  </a:lnTo>
                  <a:lnTo>
                    <a:pt x="21646" y="2124359"/>
                  </a:lnTo>
                  <a:lnTo>
                    <a:pt x="29339" y="2171138"/>
                  </a:lnTo>
                  <a:lnTo>
                    <a:pt x="38157" y="2217506"/>
                  </a:lnTo>
                  <a:lnTo>
                    <a:pt x="48087" y="2263448"/>
                  </a:lnTo>
                  <a:lnTo>
                    <a:pt x="59113" y="2308947"/>
                  </a:lnTo>
                  <a:lnTo>
                    <a:pt x="71220" y="2353988"/>
                  </a:lnTo>
                  <a:lnTo>
                    <a:pt x="84392" y="2398555"/>
                  </a:lnTo>
                  <a:lnTo>
                    <a:pt x="98614" y="2442632"/>
                  </a:lnTo>
                  <a:lnTo>
                    <a:pt x="113871" y="2486204"/>
                  </a:lnTo>
                  <a:lnTo>
                    <a:pt x="130147" y="2529253"/>
                  </a:lnTo>
                  <a:lnTo>
                    <a:pt x="147428" y="2571765"/>
                  </a:lnTo>
                  <a:lnTo>
                    <a:pt x="165699" y="2613723"/>
                  </a:lnTo>
                  <a:lnTo>
                    <a:pt x="184943" y="2655113"/>
                  </a:lnTo>
                  <a:lnTo>
                    <a:pt x="205146" y="2695917"/>
                  </a:lnTo>
                  <a:lnTo>
                    <a:pt x="226292" y="2736120"/>
                  </a:lnTo>
                  <a:lnTo>
                    <a:pt x="248367" y="2775706"/>
                  </a:lnTo>
                  <a:lnTo>
                    <a:pt x="271355" y="2814660"/>
                  </a:lnTo>
                  <a:lnTo>
                    <a:pt x="295240" y="2852964"/>
                  </a:lnTo>
                  <a:lnTo>
                    <a:pt x="320008" y="2890605"/>
                  </a:lnTo>
                  <a:lnTo>
                    <a:pt x="345643" y="2927565"/>
                  </a:lnTo>
                  <a:lnTo>
                    <a:pt x="372130" y="2963829"/>
                  </a:lnTo>
                  <a:lnTo>
                    <a:pt x="399454" y="2999381"/>
                  </a:lnTo>
                  <a:lnTo>
                    <a:pt x="427599" y="3034205"/>
                  </a:lnTo>
                  <a:lnTo>
                    <a:pt x="456551" y="3068286"/>
                  </a:lnTo>
                  <a:lnTo>
                    <a:pt x="486294" y="3101606"/>
                  </a:lnTo>
                  <a:lnTo>
                    <a:pt x="516812" y="3134152"/>
                  </a:lnTo>
                  <a:lnTo>
                    <a:pt x="548091" y="3165905"/>
                  </a:lnTo>
                  <a:lnTo>
                    <a:pt x="580116" y="3196852"/>
                  </a:lnTo>
                  <a:lnTo>
                    <a:pt x="612870" y="3226976"/>
                  </a:lnTo>
                  <a:lnTo>
                    <a:pt x="646339" y="3256261"/>
                  </a:lnTo>
                  <a:lnTo>
                    <a:pt x="680508" y="3284691"/>
                  </a:lnTo>
                  <a:lnTo>
                    <a:pt x="715361" y="3312250"/>
                  </a:lnTo>
                  <a:lnTo>
                    <a:pt x="750883" y="3338923"/>
                  </a:lnTo>
                  <a:lnTo>
                    <a:pt x="787060" y="3364694"/>
                  </a:lnTo>
                  <a:lnTo>
                    <a:pt x="823874" y="3389546"/>
                  </a:lnTo>
                  <a:lnTo>
                    <a:pt x="861312" y="3413464"/>
                  </a:lnTo>
                  <a:lnTo>
                    <a:pt x="899358" y="3436433"/>
                  </a:lnTo>
                  <a:lnTo>
                    <a:pt x="937997" y="3458435"/>
                  </a:lnTo>
                  <a:lnTo>
                    <a:pt x="977214" y="3479456"/>
                  </a:lnTo>
                  <a:lnTo>
                    <a:pt x="1016993" y="3499479"/>
                  </a:lnTo>
                  <a:lnTo>
                    <a:pt x="1057319" y="3518489"/>
                  </a:lnTo>
                  <a:lnTo>
                    <a:pt x="1098177" y="3536470"/>
                  </a:lnTo>
                  <a:lnTo>
                    <a:pt x="1139552" y="3553406"/>
                  </a:lnTo>
                  <a:lnTo>
                    <a:pt x="1181428" y="3569280"/>
                  </a:lnTo>
                  <a:lnTo>
                    <a:pt x="1223791" y="3584078"/>
                  </a:lnTo>
                  <a:lnTo>
                    <a:pt x="1266624" y="3597783"/>
                  </a:lnTo>
                  <a:lnTo>
                    <a:pt x="1309913" y="3610380"/>
                  </a:lnTo>
                  <a:lnTo>
                    <a:pt x="1353642" y="3621852"/>
                  </a:lnTo>
                  <a:lnTo>
                    <a:pt x="1397797" y="3632184"/>
                  </a:lnTo>
                  <a:lnTo>
                    <a:pt x="1442361" y="3641360"/>
                  </a:lnTo>
                  <a:lnTo>
                    <a:pt x="1487321" y="3649364"/>
                  </a:lnTo>
                  <a:lnTo>
                    <a:pt x="1532659" y="3656180"/>
                  </a:lnTo>
                  <a:lnTo>
                    <a:pt x="1578362" y="3661792"/>
                  </a:lnTo>
                  <a:lnTo>
                    <a:pt x="1624414" y="3666185"/>
                  </a:lnTo>
                  <a:lnTo>
                    <a:pt x="1670800" y="3669342"/>
                  </a:lnTo>
                  <a:lnTo>
                    <a:pt x="1717504" y="3671248"/>
                  </a:lnTo>
                  <a:lnTo>
                    <a:pt x="1764512" y="3671887"/>
                  </a:lnTo>
                  <a:lnTo>
                    <a:pt x="1811518" y="3671248"/>
                  </a:lnTo>
                  <a:lnTo>
                    <a:pt x="1858221" y="3669342"/>
                  </a:lnTo>
                  <a:lnTo>
                    <a:pt x="1904606" y="3666185"/>
                  </a:lnTo>
                  <a:lnTo>
                    <a:pt x="1950657" y="3661792"/>
                  </a:lnTo>
                  <a:lnTo>
                    <a:pt x="1996360" y="3656180"/>
                  </a:lnTo>
                  <a:lnTo>
                    <a:pt x="2041698" y="3649364"/>
                  </a:lnTo>
                  <a:lnTo>
                    <a:pt x="2086656" y="3641360"/>
                  </a:lnTo>
                  <a:lnTo>
                    <a:pt x="2131220" y="3632184"/>
                  </a:lnTo>
                  <a:lnTo>
                    <a:pt x="2175374" y="3621852"/>
                  </a:lnTo>
                  <a:lnTo>
                    <a:pt x="2219103" y="3610380"/>
                  </a:lnTo>
                  <a:lnTo>
                    <a:pt x="2262391" y="3597783"/>
                  </a:lnTo>
                  <a:lnTo>
                    <a:pt x="2305224" y="3584078"/>
                  </a:lnTo>
                  <a:lnTo>
                    <a:pt x="2347586" y="3569280"/>
                  </a:lnTo>
                  <a:lnTo>
                    <a:pt x="2389462" y="3553406"/>
                  </a:lnTo>
                  <a:lnTo>
                    <a:pt x="2430836" y="3536470"/>
                  </a:lnTo>
                  <a:lnTo>
                    <a:pt x="2471694" y="3518489"/>
                  </a:lnTo>
                  <a:lnTo>
                    <a:pt x="2512020" y="3499479"/>
                  </a:lnTo>
                  <a:lnTo>
                    <a:pt x="2551798" y="3479456"/>
                  </a:lnTo>
                  <a:lnTo>
                    <a:pt x="2591015" y="3458435"/>
                  </a:lnTo>
                  <a:lnTo>
                    <a:pt x="2629653" y="3436433"/>
                  </a:lnTo>
                  <a:lnTo>
                    <a:pt x="2667699" y="3413464"/>
                  </a:lnTo>
                  <a:lnTo>
                    <a:pt x="2705137" y="3389546"/>
                  </a:lnTo>
                  <a:lnTo>
                    <a:pt x="2741951" y="3364694"/>
                  </a:lnTo>
                  <a:lnTo>
                    <a:pt x="2778127" y="3338923"/>
                  </a:lnTo>
                  <a:lnTo>
                    <a:pt x="2813649" y="3312250"/>
                  </a:lnTo>
                  <a:lnTo>
                    <a:pt x="2848502" y="3284691"/>
                  </a:lnTo>
                  <a:lnTo>
                    <a:pt x="2882671" y="3256261"/>
                  </a:lnTo>
                  <a:lnTo>
                    <a:pt x="2916140" y="3226976"/>
                  </a:lnTo>
                  <a:lnTo>
                    <a:pt x="2948894" y="3196852"/>
                  </a:lnTo>
                  <a:lnTo>
                    <a:pt x="2980919" y="3165905"/>
                  </a:lnTo>
                  <a:lnTo>
                    <a:pt x="3012198" y="3134152"/>
                  </a:lnTo>
                  <a:lnTo>
                    <a:pt x="3042716" y="3101606"/>
                  </a:lnTo>
                  <a:lnTo>
                    <a:pt x="3072459" y="3068286"/>
                  </a:lnTo>
                  <a:lnTo>
                    <a:pt x="3101410" y="3034205"/>
                  </a:lnTo>
                  <a:lnTo>
                    <a:pt x="3129556" y="2999381"/>
                  </a:lnTo>
                  <a:lnTo>
                    <a:pt x="3156880" y="2963829"/>
                  </a:lnTo>
                  <a:lnTo>
                    <a:pt x="3183367" y="2927565"/>
                  </a:lnTo>
                  <a:lnTo>
                    <a:pt x="3209002" y="2890605"/>
                  </a:lnTo>
                  <a:lnTo>
                    <a:pt x="3233770" y="2852964"/>
                  </a:lnTo>
                  <a:lnTo>
                    <a:pt x="3257655" y="2814660"/>
                  </a:lnTo>
                  <a:lnTo>
                    <a:pt x="3280643" y="2775706"/>
                  </a:lnTo>
                  <a:lnTo>
                    <a:pt x="3302718" y="2736120"/>
                  </a:lnTo>
                  <a:lnTo>
                    <a:pt x="3323864" y="2695917"/>
                  </a:lnTo>
                  <a:lnTo>
                    <a:pt x="3344067" y="2655113"/>
                  </a:lnTo>
                  <a:lnTo>
                    <a:pt x="3363311" y="2613723"/>
                  </a:lnTo>
                  <a:lnTo>
                    <a:pt x="3381582" y="2571765"/>
                  </a:lnTo>
                  <a:lnTo>
                    <a:pt x="3398863" y="2529253"/>
                  </a:lnTo>
                  <a:lnTo>
                    <a:pt x="3415140" y="2486204"/>
                  </a:lnTo>
                  <a:lnTo>
                    <a:pt x="3430397" y="2442632"/>
                  </a:lnTo>
                  <a:lnTo>
                    <a:pt x="3444619" y="2398555"/>
                  </a:lnTo>
                  <a:lnTo>
                    <a:pt x="3457791" y="2353988"/>
                  </a:lnTo>
                  <a:lnTo>
                    <a:pt x="3469897" y="2308947"/>
                  </a:lnTo>
                  <a:lnTo>
                    <a:pt x="3480923" y="2263448"/>
                  </a:lnTo>
                  <a:lnTo>
                    <a:pt x="3490853" y="2217506"/>
                  </a:lnTo>
                  <a:lnTo>
                    <a:pt x="3499672" y="2171138"/>
                  </a:lnTo>
                  <a:lnTo>
                    <a:pt x="3507365" y="2124359"/>
                  </a:lnTo>
                  <a:lnTo>
                    <a:pt x="3513915" y="2077185"/>
                  </a:lnTo>
                  <a:lnTo>
                    <a:pt x="3519309" y="2029633"/>
                  </a:lnTo>
                  <a:lnTo>
                    <a:pt x="3523531" y="1981717"/>
                  </a:lnTo>
                  <a:lnTo>
                    <a:pt x="3526566" y="1933454"/>
                  </a:lnTo>
                  <a:lnTo>
                    <a:pt x="3528397" y="1884859"/>
                  </a:lnTo>
                  <a:lnTo>
                    <a:pt x="3529011" y="1835950"/>
                  </a:lnTo>
                  <a:lnTo>
                    <a:pt x="3528397" y="1787039"/>
                  </a:lnTo>
                  <a:lnTo>
                    <a:pt x="3526566" y="1738444"/>
                  </a:lnTo>
                  <a:lnTo>
                    <a:pt x="3523531" y="1690181"/>
                  </a:lnTo>
                  <a:lnTo>
                    <a:pt x="3519309" y="1642264"/>
                  </a:lnTo>
                  <a:lnTo>
                    <a:pt x="3513915" y="1594711"/>
                  </a:lnTo>
                  <a:lnTo>
                    <a:pt x="3507365" y="1547537"/>
                  </a:lnTo>
                  <a:lnTo>
                    <a:pt x="3499672" y="1500757"/>
                  </a:lnTo>
                  <a:lnTo>
                    <a:pt x="3490853" y="1454389"/>
                  </a:lnTo>
                  <a:lnTo>
                    <a:pt x="3480923" y="1408446"/>
                  </a:lnTo>
                  <a:lnTo>
                    <a:pt x="3469897" y="1362947"/>
                  </a:lnTo>
                  <a:lnTo>
                    <a:pt x="3457791" y="1317905"/>
                  </a:lnTo>
                  <a:lnTo>
                    <a:pt x="3444619" y="1273338"/>
                  </a:lnTo>
                  <a:lnTo>
                    <a:pt x="3430397" y="1229260"/>
                  </a:lnTo>
                  <a:lnTo>
                    <a:pt x="3415140" y="1185689"/>
                  </a:lnTo>
                  <a:lnTo>
                    <a:pt x="3398863" y="1142639"/>
                  </a:lnTo>
                  <a:lnTo>
                    <a:pt x="3381582" y="1100127"/>
                  </a:lnTo>
                  <a:lnTo>
                    <a:pt x="3363311" y="1058168"/>
                  </a:lnTo>
                  <a:lnTo>
                    <a:pt x="3344067" y="1016778"/>
                  </a:lnTo>
                  <a:lnTo>
                    <a:pt x="3323864" y="975974"/>
                  </a:lnTo>
                  <a:lnTo>
                    <a:pt x="3302718" y="935771"/>
                  </a:lnTo>
                  <a:lnTo>
                    <a:pt x="3280643" y="896184"/>
                  </a:lnTo>
                  <a:lnTo>
                    <a:pt x="3257655" y="857230"/>
                  </a:lnTo>
                  <a:lnTo>
                    <a:pt x="3233770" y="818925"/>
                  </a:lnTo>
                  <a:lnTo>
                    <a:pt x="3209002" y="781284"/>
                  </a:lnTo>
                  <a:lnTo>
                    <a:pt x="3183367" y="744324"/>
                  </a:lnTo>
                  <a:lnTo>
                    <a:pt x="3156880" y="708060"/>
                  </a:lnTo>
                  <a:lnTo>
                    <a:pt x="3129556" y="672508"/>
                  </a:lnTo>
                  <a:lnTo>
                    <a:pt x="3101410" y="637683"/>
                  </a:lnTo>
                  <a:lnTo>
                    <a:pt x="3072459" y="603603"/>
                  </a:lnTo>
                  <a:lnTo>
                    <a:pt x="3042716" y="570282"/>
                  </a:lnTo>
                  <a:lnTo>
                    <a:pt x="3012198" y="537737"/>
                  </a:lnTo>
                  <a:lnTo>
                    <a:pt x="2980919" y="505982"/>
                  </a:lnTo>
                  <a:lnTo>
                    <a:pt x="2948894" y="475036"/>
                  </a:lnTo>
                  <a:lnTo>
                    <a:pt x="2916140" y="444912"/>
                  </a:lnTo>
                  <a:lnTo>
                    <a:pt x="2882671" y="415627"/>
                  </a:lnTo>
                  <a:lnTo>
                    <a:pt x="2848502" y="387197"/>
                  </a:lnTo>
                  <a:lnTo>
                    <a:pt x="2813649" y="359637"/>
                  </a:lnTo>
                  <a:lnTo>
                    <a:pt x="2778127" y="332964"/>
                  </a:lnTo>
                  <a:lnTo>
                    <a:pt x="2741951" y="307194"/>
                  </a:lnTo>
                  <a:lnTo>
                    <a:pt x="2705137" y="282341"/>
                  </a:lnTo>
                  <a:lnTo>
                    <a:pt x="2667699" y="258423"/>
                  </a:lnTo>
                  <a:lnTo>
                    <a:pt x="2629653" y="235454"/>
                  </a:lnTo>
                  <a:lnTo>
                    <a:pt x="2591015" y="213452"/>
                  </a:lnTo>
                  <a:lnTo>
                    <a:pt x="2551798" y="192431"/>
                  </a:lnTo>
                  <a:lnTo>
                    <a:pt x="2512020" y="172408"/>
                  </a:lnTo>
                  <a:lnTo>
                    <a:pt x="2471694" y="153397"/>
                  </a:lnTo>
                  <a:lnTo>
                    <a:pt x="2430836" y="135417"/>
                  </a:lnTo>
                  <a:lnTo>
                    <a:pt x="2389462" y="118481"/>
                  </a:lnTo>
                  <a:lnTo>
                    <a:pt x="2347586" y="102606"/>
                  </a:lnTo>
                  <a:lnTo>
                    <a:pt x="2305224" y="87808"/>
                  </a:lnTo>
                  <a:lnTo>
                    <a:pt x="2262391" y="74103"/>
                  </a:lnTo>
                  <a:lnTo>
                    <a:pt x="2219103" y="61507"/>
                  </a:lnTo>
                  <a:lnTo>
                    <a:pt x="2175374" y="50034"/>
                  </a:lnTo>
                  <a:lnTo>
                    <a:pt x="2131220" y="39702"/>
                  </a:lnTo>
                  <a:lnTo>
                    <a:pt x="2086656" y="30527"/>
                  </a:lnTo>
                  <a:lnTo>
                    <a:pt x="2041698" y="22523"/>
                  </a:lnTo>
                  <a:lnTo>
                    <a:pt x="1996360" y="15707"/>
                  </a:lnTo>
                  <a:lnTo>
                    <a:pt x="1950657" y="10094"/>
                  </a:lnTo>
                  <a:lnTo>
                    <a:pt x="1904606" y="5702"/>
                  </a:lnTo>
                  <a:lnTo>
                    <a:pt x="1858221" y="2544"/>
                  </a:lnTo>
                  <a:lnTo>
                    <a:pt x="1811518" y="638"/>
                  </a:lnTo>
                  <a:lnTo>
                    <a:pt x="1764512" y="0"/>
                  </a:lnTo>
                  <a:close/>
                </a:path>
              </a:pathLst>
            </a:custGeom>
            <a:solidFill>
              <a:srgbClr val="A3C864"/>
            </a:solidFill>
          </p:spPr>
          <p:txBody>
            <a:bodyPr wrap="square" lIns="0" tIns="0" rIns="0" bIns="0" rtlCol="0"/>
            <a:lstStyle/>
            <a:p>
              <a:endParaRPr/>
            </a:p>
          </p:txBody>
        </p:sp>
        <p:sp>
          <p:nvSpPr>
            <p:cNvPr id="9" name="object 9"/>
            <p:cNvSpPr/>
            <p:nvPr/>
          </p:nvSpPr>
          <p:spPr>
            <a:xfrm>
              <a:off x="52388" y="1004887"/>
              <a:ext cx="3529329" cy="3672204"/>
            </a:xfrm>
            <a:custGeom>
              <a:avLst/>
              <a:gdLst/>
              <a:ahLst/>
              <a:cxnLst/>
              <a:rect l="l" t="t" r="r" b="b"/>
              <a:pathLst>
                <a:path w="3529329" h="3672204">
                  <a:moveTo>
                    <a:pt x="0" y="1835938"/>
                  </a:moveTo>
                  <a:lnTo>
                    <a:pt x="614" y="1787028"/>
                  </a:lnTo>
                  <a:lnTo>
                    <a:pt x="2445" y="1738433"/>
                  </a:lnTo>
                  <a:lnTo>
                    <a:pt x="5480" y="1690170"/>
                  </a:lnTo>
                  <a:lnTo>
                    <a:pt x="9702" y="1642254"/>
                  </a:lnTo>
                  <a:lnTo>
                    <a:pt x="15095" y="1594701"/>
                  </a:lnTo>
                  <a:lnTo>
                    <a:pt x="21646" y="1547527"/>
                  </a:lnTo>
                  <a:lnTo>
                    <a:pt x="29339" y="1500748"/>
                  </a:lnTo>
                  <a:lnTo>
                    <a:pt x="38157" y="1454380"/>
                  </a:lnTo>
                  <a:lnTo>
                    <a:pt x="48087" y="1408438"/>
                  </a:lnTo>
                  <a:lnTo>
                    <a:pt x="59113" y="1362939"/>
                  </a:lnTo>
                  <a:lnTo>
                    <a:pt x="71220" y="1317898"/>
                  </a:lnTo>
                  <a:lnTo>
                    <a:pt x="84391" y="1273330"/>
                  </a:lnTo>
                  <a:lnTo>
                    <a:pt x="98614" y="1229253"/>
                  </a:lnTo>
                  <a:lnTo>
                    <a:pt x="113870" y="1185682"/>
                  </a:lnTo>
                  <a:lnTo>
                    <a:pt x="130147" y="1142633"/>
                  </a:lnTo>
                  <a:lnTo>
                    <a:pt x="147428" y="1100121"/>
                  </a:lnTo>
                  <a:lnTo>
                    <a:pt x="165698" y="1058162"/>
                  </a:lnTo>
                  <a:lnTo>
                    <a:pt x="184943" y="1016773"/>
                  </a:lnTo>
                  <a:lnTo>
                    <a:pt x="205146" y="975969"/>
                  </a:lnTo>
                  <a:lnTo>
                    <a:pt x="226292" y="935766"/>
                  </a:lnTo>
                  <a:lnTo>
                    <a:pt x="248367" y="896179"/>
                  </a:lnTo>
                  <a:lnTo>
                    <a:pt x="271354" y="857226"/>
                  </a:lnTo>
                  <a:lnTo>
                    <a:pt x="295240" y="818921"/>
                  </a:lnTo>
                  <a:lnTo>
                    <a:pt x="320007" y="781281"/>
                  </a:lnTo>
                  <a:lnTo>
                    <a:pt x="345642" y="744320"/>
                  </a:lnTo>
                  <a:lnTo>
                    <a:pt x="372129" y="708056"/>
                  </a:lnTo>
                  <a:lnTo>
                    <a:pt x="399453" y="672504"/>
                  </a:lnTo>
                  <a:lnTo>
                    <a:pt x="427599" y="637680"/>
                  </a:lnTo>
                  <a:lnTo>
                    <a:pt x="456550" y="603600"/>
                  </a:lnTo>
                  <a:lnTo>
                    <a:pt x="486293" y="570279"/>
                  </a:lnTo>
                  <a:lnTo>
                    <a:pt x="516811" y="537734"/>
                  </a:lnTo>
                  <a:lnTo>
                    <a:pt x="548090" y="505980"/>
                  </a:lnTo>
                  <a:lnTo>
                    <a:pt x="580115" y="475033"/>
                  </a:lnTo>
                  <a:lnTo>
                    <a:pt x="612869" y="444910"/>
                  </a:lnTo>
                  <a:lnTo>
                    <a:pt x="646338" y="415625"/>
                  </a:lnTo>
                  <a:lnTo>
                    <a:pt x="680507" y="387195"/>
                  </a:lnTo>
                  <a:lnTo>
                    <a:pt x="715360" y="359636"/>
                  </a:lnTo>
                  <a:lnTo>
                    <a:pt x="750882" y="332963"/>
                  </a:lnTo>
                  <a:lnTo>
                    <a:pt x="787058" y="307192"/>
                  </a:lnTo>
                  <a:lnTo>
                    <a:pt x="823873" y="282340"/>
                  </a:lnTo>
                  <a:lnTo>
                    <a:pt x="861311" y="258422"/>
                  </a:lnTo>
                  <a:lnTo>
                    <a:pt x="899357" y="235453"/>
                  </a:lnTo>
                  <a:lnTo>
                    <a:pt x="937996" y="213451"/>
                  </a:lnTo>
                  <a:lnTo>
                    <a:pt x="977212" y="192430"/>
                  </a:lnTo>
                  <a:lnTo>
                    <a:pt x="1016991" y="172407"/>
                  </a:lnTo>
                  <a:lnTo>
                    <a:pt x="1057317" y="153397"/>
                  </a:lnTo>
                  <a:lnTo>
                    <a:pt x="1098175" y="135416"/>
                  </a:lnTo>
                  <a:lnTo>
                    <a:pt x="1139550" y="118481"/>
                  </a:lnTo>
                  <a:lnTo>
                    <a:pt x="1181426" y="102606"/>
                  </a:lnTo>
                  <a:lnTo>
                    <a:pt x="1223788" y="87808"/>
                  </a:lnTo>
                  <a:lnTo>
                    <a:pt x="1266622" y="74103"/>
                  </a:lnTo>
                  <a:lnTo>
                    <a:pt x="1309911" y="61506"/>
                  </a:lnTo>
                  <a:lnTo>
                    <a:pt x="1353640" y="50034"/>
                  </a:lnTo>
                  <a:lnTo>
                    <a:pt x="1397794" y="39702"/>
                  </a:lnTo>
                  <a:lnTo>
                    <a:pt x="1442359" y="30526"/>
                  </a:lnTo>
                  <a:lnTo>
                    <a:pt x="1487318" y="22523"/>
                  </a:lnTo>
                  <a:lnTo>
                    <a:pt x="1532657" y="15707"/>
                  </a:lnTo>
                  <a:lnTo>
                    <a:pt x="1578359" y="10094"/>
                  </a:lnTo>
                  <a:lnTo>
                    <a:pt x="1624411" y="5702"/>
                  </a:lnTo>
                  <a:lnTo>
                    <a:pt x="1670797" y="2544"/>
                  </a:lnTo>
                  <a:lnTo>
                    <a:pt x="1717501" y="638"/>
                  </a:lnTo>
                  <a:lnTo>
                    <a:pt x="1764508" y="0"/>
                  </a:lnTo>
                  <a:lnTo>
                    <a:pt x="1811515" y="638"/>
                  </a:lnTo>
                  <a:lnTo>
                    <a:pt x="1858219" y="2544"/>
                  </a:lnTo>
                  <a:lnTo>
                    <a:pt x="1904605" y="5702"/>
                  </a:lnTo>
                  <a:lnTo>
                    <a:pt x="1950656" y="10094"/>
                  </a:lnTo>
                  <a:lnTo>
                    <a:pt x="1996359" y="15707"/>
                  </a:lnTo>
                  <a:lnTo>
                    <a:pt x="2041697" y="22523"/>
                  </a:lnTo>
                  <a:lnTo>
                    <a:pt x="2086656" y="30526"/>
                  </a:lnTo>
                  <a:lnTo>
                    <a:pt x="2131221" y="39702"/>
                  </a:lnTo>
                  <a:lnTo>
                    <a:pt x="2175375" y="50034"/>
                  </a:lnTo>
                  <a:lnTo>
                    <a:pt x="2219104" y="61506"/>
                  </a:lnTo>
                  <a:lnTo>
                    <a:pt x="2262393" y="74103"/>
                  </a:lnTo>
                  <a:lnTo>
                    <a:pt x="2305225" y="87808"/>
                  </a:lnTo>
                  <a:lnTo>
                    <a:pt x="2347588" y="102606"/>
                  </a:lnTo>
                  <a:lnTo>
                    <a:pt x="2389463" y="118481"/>
                  </a:lnTo>
                  <a:lnTo>
                    <a:pt x="2430838" y="135416"/>
                  </a:lnTo>
                  <a:lnTo>
                    <a:pt x="2471696" y="153397"/>
                  </a:lnTo>
                  <a:lnTo>
                    <a:pt x="2512022" y="172407"/>
                  </a:lnTo>
                  <a:lnTo>
                    <a:pt x="2551800" y="192430"/>
                  </a:lnTo>
                  <a:lnTo>
                    <a:pt x="2591017" y="213451"/>
                  </a:lnTo>
                  <a:lnTo>
                    <a:pt x="2629655" y="235453"/>
                  </a:lnTo>
                  <a:lnTo>
                    <a:pt x="2667701" y="258422"/>
                  </a:lnTo>
                  <a:lnTo>
                    <a:pt x="2705139" y="282340"/>
                  </a:lnTo>
                  <a:lnTo>
                    <a:pt x="2741953" y="307192"/>
                  </a:lnTo>
                  <a:lnTo>
                    <a:pt x="2778129" y="332963"/>
                  </a:lnTo>
                  <a:lnTo>
                    <a:pt x="2813651" y="359636"/>
                  </a:lnTo>
                  <a:lnTo>
                    <a:pt x="2848504" y="387195"/>
                  </a:lnTo>
                  <a:lnTo>
                    <a:pt x="2882673" y="415625"/>
                  </a:lnTo>
                  <a:lnTo>
                    <a:pt x="2916142" y="444910"/>
                  </a:lnTo>
                  <a:lnTo>
                    <a:pt x="2948896" y="475033"/>
                  </a:lnTo>
                  <a:lnTo>
                    <a:pt x="2980920" y="505980"/>
                  </a:lnTo>
                  <a:lnTo>
                    <a:pt x="3012199" y="537734"/>
                  </a:lnTo>
                  <a:lnTo>
                    <a:pt x="3042717" y="570279"/>
                  </a:lnTo>
                  <a:lnTo>
                    <a:pt x="3072459" y="603600"/>
                  </a:lnTo>
                  <a:lnTo>
                    <a:pt x="3101411" y="637680"/>
                  </a:lnTo>
                  <a:lnTo>
                    <a:pt x="3129556" y="672504"/>
                  </a:lnTo>
                  <a:lnTo>
                    <a:pt x="3156880" y="708056"/>
                  </a:lnTo>
                  <a:lnTo>
                    <a:pt x="3183366" y="744320"/>
                  </a:lnTo>
                  <a:lnTo>
                    <a:pt x="3209001" y="781281"/>
                  </a:lnTo>
                  <a:lnTo>
                    <a:pt x="3233769" y="818921"/>
                  </a:lnTo>
                  <a:lnTo>
                    <a:pt x="3257654" y="857226"/>
                  </a:lnTo>
                  <a:lnTo>
                    <a:pt x="3280642" y="896179"/>
                  </a:lnTo>
                  <a:lnTo>
                    <a:pt x="3302716" y="935766"/>
                  </a:lnTo>
                  <a:lnTo>
                    <a:pt x="3323862" y="975969"/>
                  </a:lnTo>
                  <a:lnTo>
                    <a:pt x="3344065" y="1016773"/>
                  </a:lnTo>
                  <a:lnTo>
                    <a:pt x="3363309" y="1058162"/>
                  </a:lnTo>
                  <a:lnTo>
                    <a:pt x="3381579" y="1100121"/>
                  </a:lnTo>
                  <a:lnTo>
                    <a:pt x="3398860" y="1142633"/>
                  </a:lnTo>
                  <a:lnTo>
                    <a:pt x="3415137" y="1185682"/>
                  </a:lnTo>
                  <a:lnTo>
                    <a:pt x="3430394" y="1229253"/>
                  </a:lnTo>
                  <a:lnTo>
                    <a:pt x="3444616" y="1273330"/>
                  </a:lnTo>
                  <a:lnTo>
                    <a:pt x="3457787" y="1317898"/>
                  </a:lnTo>
                  <a:lnTo>
                    <a:pt x="3469894" y="1362939"/>
                  </a:lnTo>
                  <a:lnTo>
                    <a:pt x="3480919" y="1408438"/>
                  </a:lnTo>
                  <a:lnTo>
                    <a:pt x="3490849" y="1454380"/>
                  </a:lnTo>
                  <a:lnTo>
                    <a:pt x="3499668" y="1500748"/>
                  </a:lnTo>
                  <a:lnTo>
                    <a:pt x="3507360" y="1547527"/>
                  </a:lnTo>
                  <a:lnTo>
                    <a:pt x="3513911" y="1594701"/>
                  </a:lnTo>
                  <a:lnTo>
                    <a:pt x="3519305" y="1642254"/>
                  </a:lnTo>
                  <a:lnTo>
                    <a:pt x="3523527" y="1690170"/>
                  </a:lnTo>
                  <a:lnTo>
                    <a:pt x="3526561" y="1738433"/>
                  </a:lnTo>
                  <a:lnTo>
                    <a:pt x="3528393" y="1787028"/>
                  </a:lnTo>
                  <a:lnTo>
                    <a:pt x="3529007" y="1835938"/>
                  </a:lnTo>
                  <a:lnTo>
                    <a:pt x="3528393" y="1884848"/>
                  </a:lnTo>
                  <a:lnTo>
                    <a:pt x="3526561" y="1933443"/>
                  </a:lnTo>
                  <a:lnTo>
                    <a:pt x="3523527" y="1981707"/>
                  </a:lnTo>
                  <a:lnTo>
                    <a:pt x="3519305" y="2029623"/>
                  </a:lnTo>
                  <a:lnTo>
                    <a:pt x="3513911" y="2077177"/>
                  </a:lnTo>
                  <a:lnTo>
                    <a:pt x="3507360" y="2124351"/>
                  </a:lnTo>
                  <a:lnTo>
                    <a:pt x="3499668" y="2171130"/>
                  </a:lnTo>
                  <a:lnTo>
                    <a:pt x="3490849" y="2217499"/>
                  </a:lnTo>
                  <a:lnTo>
                    <a:pt x="3480919" y="2263441"/>
                  </a:lnTo>
                  <a:lnTo>
                    <a:pt x="3469894" y="2308941"/>
                  </a:lnTo>
                  <a:lnTo>
                    <a:pt x="3457787" y="2353983"/>
                  </a:lnTo>
                  <a:lnTo>
                    <a:pt x="3444616" y="2398550"/>
                  </a:lnTo>
                  <a:lnTo>
                    <a:pt x="3430394" y="2442628"/>
                  </a:lnTo>
                  <a:lnTo>
                    <a:pt x="3415137" y="2486199"/>
                  </a:lnTo>
                  <a:lnTo>
                    <a:pt x="3398860" y="2529249"/>
                  </a:lnTo>
                  <a:lnTo>
                    <a:pt x="3381579" y="2571761"/>
                  </a:lnTo>
                  <a:lnTo>
                    <a:pt x="3363309" y="2613720"/>
                  </a:lnTo>
                  <a:lnTo>
                    <a:pt x="3344065" y="2655109"/>
                  </a:lnTo>
                  <a:lnTo>
                    <a:pt x="3323862" y="2695914"/>
                  </a:lnTo>
                  <a:lnTo>
                    <a:pt x="3302716" y="2736117"/>
                  </a:lnTo>
                  <a:lnTo>
                    <a:pt x="3280642" y="2775704"/>
                  </a:lnTo>
                  <a:lnTo>
                    <a:pt x="3257654" y="2814657"/>
                  </a:lnTo>
                  <a:lnTo>
                    <a:pt x="3233769" y="2852962"/>
                  </a:lnTo>
                  <a:lnTo>
                    <a:pt x="3209001" y="2890603"/>
                  </a:lnTo>
                  <a:lnTo>
                    <a:pt x="3183366" y="2927563"/>
                  </a:lnTo>
                  <a:lnTo>
                    <a:pt x="3156880" y="2963828"/>
                  </a:lnTo>
                  <a:lnTo>
                    <a:pt x="3129556" y="2999380"/>
                  </a:lnTo>
                  <a:lnTo>
                    <a:pt x="3101411" y="3034204"/>
                  </a:lnTo>
                  <a:lnTo>
                    <a:pt x="3072459" y="3068284"/>
                  </a:lnTo>
                  <a:lnTo>
                    <a:pt x="3042717" y="3101605"/>
                  </a:lnTo>
                  <a:lnTo>
                    <a:pt x="3012199" y="3134151"/>
                  </a:lnTo>
                  <a:lnTo>
                    <a:pt x="2980920" y="3165905"/>
                  </a:lnTo>
                  <a:lnTo>
                    <a:pt x="2948896" y="3196852"/>
                  </a:lnTo>
                  <a:lnTo>
                    <a:pt x="2916142" y="3226975"/>
                  </a:lnTo>
                  <a:lnTo>
                    <a:pt x="2882673" y="3256260"/>
                  </a:lnTo>
                  <a:lnTo>
                    <a:pt x="2848504" y="3284690"/>
                  </a:lnTo>
                  <a:lnTo>
                    <a:pt x="2813651" y="3312250"/>
                  </a:lnTo>
                  <a:lnTo>
                    <a:pt x="2778129" y="3338923"/>
                  </a:lnTo>
                  <a:lnTo>
                    <a:pt x="2741953" y="3364693"/>
                  </a:lnTo>
                  <a:lnTo>
                    <a:pt x="2705139" y="3389546"/>
                  </a:lnTo>
                  <a:lnTo>
                    <a:pt x="2667701" y="3413464"/>
                  </a:lnTo>
                  <a:lnTo>
                    <a:pt x="2629655" y="3436432"/>
                  </a:lnTo>
                  <a:lnTo>
                    <a:pt x="2591017" y="3458435"/>
                  </a:lnTo>
                  <a:lnTo>
                    <a:pt x="2551800" y="3479456"/>
                  </a:lnTo>
                  <a:lnTo>
                    <a:pt x="2512022" y="3499479"/>
                  </a:lnTo>
                  <a:lnTo>
                    <a:pt x="2471696" y="3518489"/>
                  </a:lnTo>
                  <a:lnTo>
                    <a:pt x="2430838" y="3536470"/>
                  </a:lnTo>
                  <a:lnTo>
                    <a:pt x="2389463" y="3553405"/>
                  </a:lnTo>
                  <a:lnTo>
                    <a:pt x="2347588" y="3569280"/>
                  </a:lnTo>
                  <a:lnTo>
                    <a:pt x="2305225" y="3584078"/>
                  </a:lnTo>
                  <a:lnTo>
                    <a:pt x="2262393" y="3597783"/>
                  </a:lnTo>
                  <a:lnTo>
                    <a:pt x="2219104" y="3610380"/>
                  </a:lnTo>
                  <a:lnTo>
                    <a:pt x="2175375" y="3621852"/>
                  </a:lnTo>
                  <a:lnTo>
                    <a:pt x="2131221" y="3632184"/>
                  </a:lnTo>
                  <a:lnTo>
                    <a:pt x="2086656" y="3641360"/>
                  </a:lnTo>
                  <a:lnTo>
                    <a:pt x="2041697" y="3649363"/>
                  </a:lnTo>
                  <a:lnTo>
                    <a:pt x="1996359" y="3656179"/>
                  </a:lnTo>
                  <a:lnTo>
                    <a:pt x="1950656" y="3661792"/>
                  </a:lnTo>
                  <a:lnTo>
                    <a:pt x="1904605" y="3666184"/>
                  </a:lnTo>
                  <a:lnTo>
                    <a:pt x="1858219" y="3669342"/>
                  </a:lnTo>
                  <a:lnTo>
                    <a:pt x="1811515" y="3671248"/>
                  </a:lnTo>
                  <a:lnTo>
                    <a:pt x="1764508" y="3671887"/>
                  </a:lnTo>
                  <a:lnTo>
                    <a:pt x="1717501" y="3671248"/>
                  </a:lnTo>
                  <a:lnTo>
                    <a:pt x="1670797" y="3669342"/>
                  </a:lnTo>
                  <a:lnTo>
                    <a:pt x="1624411" y="3666184"/>
                  </a:lnTo>
                  <a:lnTo>
                    <a:pt x="1578359" y="3661792"/>
                  </a:lnTo>
                  <a:lnTo>
                    <a:pt x="1532657" y="3656179"/>
                  </a:lnTo>
                  <a:lnTo>
                    <a:pt x="1487318" y="3649363"/>
                  </a:lnTo>
                  <a:lnTo>
                    <a:pt x="1442359" y="3641360"/>
                  </a:lnTo>
                  <a:lnTo>
                    <a:pt x="1397794" y="3632184"/>
                  </a:lnTo>
                  <a:lnTo>
                    <a:pt x="1353640" y="3621852"/>
                  </a:lnTo>
                  <a:lnTo>
                    <a:pt x="1309911" y="3610380"/>
                  </a:lnTo>
                  <a:lnTo>
                    <a:pt x="1266622" y="3597783"/>
                  </a:lnTo>
                  <a:lnTo>
                    <a:pt x="1223788" y="3584078"/>
                  </a:lnTo>
                  <a:lnTo>
                    <a:pt x="1181426" y="3569280"/>
                  </a:lnTo>
                  <a:lnTo>
                    <a:pt x="1139550" y="3553405"/>
                  </a:lnTo>
                  <a:lnTo>
                    <a:pt x="1098175" y="3536470"/>
                  </a:lnTo>
                  <a:lnTo>
                    <a:pt x="1057317" y="3518489"/>
                  </a:lnTo>
                  <a:lnTo>
                    <a:pt x="1016991" y="3499479"/>
                  </a:lnTo>
                  <a:lnTo>
                    <a:pt x="977212" y="3479456"/>
                  </a:lnTo>
                  <a:lnTo>
                    <a:pt x="937996" y="3458435"/>
                  </a:lnTo>
                  <a:lnTo>
                    <a:pt x="899357" y="3436432"/>
                  </a:lnTo>
                  <a:lnTo>
                    <a:pt x="861311" y="3413464"/>
                  </a:lnTo>
                  <a:lnTo>
                    <a:pt x="823873" y="3389546"/>
                  </a:lnTo>
                  <a:lnTo>
                    <a:pt x="787058" y="3364693"/>
                  </a:lnTo>
                  <a:lnTo>
                    <a:pt x="750882" y="3338923"/>
                  </a:lnTo>
                  <a:lnTo>
                    <a:pt x="715360" y="3312250"/>
                  </a:lnTo>
                  <a:lnTo>
                    <a:pt x="680507" y="3284690"/>
                  </a:lnTo>
                  <a:lnTo>
                    <a:pt x="646338" y="3256260"/>
                  </a:lnTo>
                  <a:lnTo>
                    <a:pt x="612869" y="3226975"/>
                  </a:lnTo>
                  <a:lnTo>
                    <a:pt x="580115" y="3196852"/>
                  </a:lnTo>
                  <a:lnTo>
                    <a:pt x="548090" y="3165905"/>
                  </a:lnTo>
                  <a:lnTo>
                    <a:pt x="516811" y="3134151"/>
                  </a:lnTo>
                  <a:lnTo>
                    <a:pt x="486293" y="3101605"/>
                  </a:lnTo>
                  <a:lnTo>
                    <a:pt x="456550" y="3068284"/>
                  </a:lnTo>
                  <a:lnTo>
                    <a:pt x="427599" y="3034204"/>
                  </a:lnTo>
                  <a:lnTo>
                    <a:pt x="399453" y="2999380"/>
                  </a:lnTo>
                  <a:lnTo>
                    <a:pt x="372129" y="2963828"/>
                  </a:lnTo>
                  <a:lnTo>
                    <a:pt x="345642" y="2927563"/>
                  </a:lnTo>
                  <a:lnTo>
                    <a:pt x="320007" y="2890603"/>
                  </a:lnTo>
                  <a:lnTo>
                    <a:pt x="295240" y="2852962"/>
                  </a:lnTo>
                  <a:lnTo>
                    <a:pt x="271354" y="2814657"/>
                  </a:lnTo>
                  <a:lnTo>
                    <a:pt x="248367" y="2775704"/>
                  </a:lnTo>
                  <a:lnTo>
                    <a:pt x="226292" y="2736117"/>
                  </a:lnTo>
                  <a:lnTo>
                    <a:pt x="205146" y="2695914"/>
                  </a:lnTo>
                  <a:lnTo>
                    <a:pt x="184943" y="2655109"/>
                  </a:lnTo>
                  <a:lnTo>
                    <a:pt x="165698" y="2613720"/>
                  </a:lnTo>
                  <a:lnTo>
                    <a:pt x="147428" y="2571761"/>
                  </a:lnTo>
                  <a:lnTo>
                    <a:pt x="130147" y="2529249"/>
                  </a:lnTo>
                  <a:lnTo>
                    <a:pt x="113870" y="2486199"/>
                  </a:lnTo>
                  <a:lnTo>
                    <a:pt x="98614" y="2442628"/>
                  </a:lnTo>
                  <a:lnTo>
                    <a:pt x="84391" y="2398550"/>
                  </a:lnTo>
                  <a:lnTo>
                    <a:pt x="71220" y="2353983"/>
                  </a:lnTo>
                  <a:lnTo>
                    <a:pt x="59113" y="2308941"/>
                  </a:lnTo>
                  <a:lnTo>
                    <a:pt x="48087" y="2263441"/>
                  </a:lnTo>
                  <a:lnTo>
                    <a:pt x="38157" y="2217499"/>
                  </a:lnTo>
                  <a:lnTo>
                    <a:pt x="29339" y="2171130"/>
                  </a:lnTo>
                  <a:lnTo>
                    <a:pt x="21646" y="2124351"/>
                  </a:lnTo>
                  <a:lnTo>
                    <a:pt x="15095" y="2077177"/>
                  </a:lnTo>
                  <a:lnTo>
                    <a:pt x="9702" y="2029623"/>
                  </a:lnTo>
                  <a:lnTo>
                    <a:pt x="5480" y="1981707"/>
                  </a:lnTo>
                  <a:lnTo>
                    <a:pt x="2445" y="1933443"/>
                  </a:lnTo>
                  <a:lnTo>
                    <a:pt x="614" y="1884848"/>
                  </a:lnTo>
                  <a:lnTo>
                    <a:pt x="0" y="1835938"/>
                  </a:lnTo>
                  <a:close/>
                </a:path>
              </a:pathLst>
            </a:custGeom>
            <a:ln w="38099">
              <a:solidFill>
                <a:srgbClr val="FFFFFF"/>
              </a:solidFill>
            </a:ln>
          </p:spPr>
          <p:txBody>
            <a:bodyPr wrap="square" lIns="0" tIns="0" rIns="0" bIns="0" rtlCol="0"/>
            <a:lstStyle/>
            <a:p>
              <a:endParaRPr/>
            </a:p>
          </p:txBody>
        </p:sp>
        <p:sp>
          <p:nvSpPr>
            <p:cNvPr id="10" name="object 10"/>
            <p:cNvSpPr/>
            <p:nvPr/>
          </p:nvSpPr>
          <p:spPr>
            <a:xfrm>
              <a:off x="376237" y="1804987"/>
              <a:ext cx="2819400" cy="2143125"/>
            </a:xfrm>
            <a:prstGeom prst="rect">
              <a:avLst/>
            </a:prstGeom>
            <a:blipFill>
              <a:blip r:embed="rId4" cstate="print"/>
              <a:stretch>
                <a:fillRect/>
              </a:stretch>
            </a:blipFill>
          </p:spPr>
          <p:txBody>
            <a:bodyPr wrap="square" lIns="0" tIns="0" rIns="0" bIns="0" rtlCol="0"/>
            <a:lstStyle/>
            <a:p>
              <a:endParaRPr/>
            </a:p>
          </p:txBody>
        </p:sp>
      </p:grpSp>
      <p:sp>
        <p:nvSpPr>
          <p:cNvPr id="11" name="object 11"/>
          <p:cNvSpPr txBox="1">
            <a:spLocks noGrp="1"/>
          </p:cNvSpPr>
          <p:nvPr>
            <p:ph type="title"/>
          </p:nvPr>
        </p:nvSpPr>
        <p:spPr>
          <a:xfrm>
            <a:off x="2511501" y="455295"/>
            <a:ext cx="606488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003399"/>
                </a:solidFill>
              </a:rPr>
              <a:t>HỌC VIỆN CÔNG NGHỆ </a:t>
            </a:r>
            <a:r>
              <a:rPr sz="2000" dirty="0">
                <a:solidFill>
                  <a:srgbClr val="003399"/>
                </a:solidFill>
              </a:rPr>
              <a:t>BƯU </a:t>
            </a:r>
            <a:r>
              <a:rPr sz="2000" spc="-5" dirty="0">
                <a:solidFill>
                  <a:srgbClr val="003399"/>
                </a:solidFill>
              </a:rPr>
              <a:t>CHÍNH VIỄN</a:t>
            </a:r>
            <a:r>
              <a:rPr sz="2000" spc="20" dirty="0">
                <a:solidFill>
                  <a:srgbClr val="003399"/>
                </a:solidFill>
              </a:rPr>
              <a:t> </a:t>
            </a:r>
            <a:r>
              <a:rPr sz="2000" spc="-5" dirty="0">
                <a:solidFill>
                  <a:srgbClr val="003399"/>
                </a:solidFill>
              </a:rPr>
              <a:t>THÔNG</a:t>
            </a:r>
            <a:endParaRPr sz="2000"/>
          </a:p>
        </p:txBody>
      </p:sp>
      <p:sp>
        <p:nvSpPr>
          <p:cNvPr id="12" name="object 12"/>
          <p:cNvSpPr txBox="1"/>
          <p:nvPr/>
        </p:nvSpPr>
        <p:spPr>
          <a:xfrm>
            <a:off x="3997954" y="1820545"/>
            <a:ext cx="4735195" cy="1739579"/>
          </a:xfrm>
          <a:prstGeom prst="rect">
            <a:avLst/>
          </a:prstGeom>
        </p:spPr>
        <p:txBody>
          <a:bodyPr vert="horz" wrap="square" lIns="0" tIns="130175" rIns="0" bIns="0" rtlCol="0">
            <a:spAutoFit/>
          </a:bodyPr>
          <a:lstStyle/>
          <a:p>
            <a:pPr marR="144780" algn="ctr">
              <a:lnSpc>
                <a:spcPct val="100000"/>
              </a:lnSpc>
              <a:spcBef>
                <a:spcPts val="1025"/>
              </a:spcBef>
            </a:pPr>
            <a:r>
              <a:rPr sz="2000" b="1" dirty="0">
                <a:solidFill>
                  <a:srgbClr val="003399"/>
                </a:solidFill>
                <a:latin typeface="Arial"/>
                <a:cs typeface="Arial"/>
              </a:rPr>
              <a:t>BÀI </a:t>
            </a:r>
            <a:r>
              <a:rPr sz="2000" b="1" spc="-5" dirty="0">
                <a:solidFill>
                  <a:srgbClr val="003399"/>
                </a:solidFill>
                <a:latin typeface="Arial"/>
                <a:cs typeface="Arial"/>
              </a:rPr>
              <a:t>GIẢNG</a:t>
            </a:r>
            <a:r>
              <a:rPr sz="2000" b="1" spc="-20" dirty="0">
                <a:solidFill>
                  <a:srgbClr val="003399"/>
                </a:solidFill>
                <a:latin typeface="Arial"/>
                <a:cs typeface="Arial"/>
              </a:rPr>
              <a:t> </a:t>
            </a:r>
            <a:r>
              <a:rPr sz="2000" b="1" spc="-5" dirty="0">
                <a:solidFill>
                  <a:srgbClr val="003399"/>
                </a:solidFill>
                <a:latin typeface="Arial"/>
                <a:cs typeface="Arial"/>
              </a:rPr>
              <a:t>MÔN</a:t>
            </a:r>
            <a:endParaRPr sz="2000" dirty="0">
              <a:latin typeface="Arial"/>
              <a:cs typeface="Arial"/>
            </a:endParaRPr>
          </a:p>
          <a:p>
            <a:pPr marL="262255" algn="ctr">
              <a:lnSpc>
                <a:spcPct val="100000"/>
              </a:lnSpc>
              <a:spcBef>
                <a:spcPts val="1480"/>
              </a:spcBef>
            </a:pPr>
            <a:r>
              <a:rPr lang="en-VN" sz="3200" b="1" dirty="0">
                <a:solidFill>
                  <a:srgbClr val="003399"/>
                </a:solidFill>
                <a:latin typeface="Arial"/>
                <a:cs typeface="Arial"/>
              </a:rPr>
              <a:t>Kiến trúc máy tính </a:t>
            </a:r>
            <a:r>
              <a:rPr sz="2000" b="1" spc="-5" dirty="0">
                <a:solidFill>
                  <a:srgbClr val="003399"/>
                </a:solidFill>
                <a:latin typeface="Arial"/>
                <a:cs typeface="Arial"/>
              </a:rPr>
              <a:t>CHƯƠNG </a:t>
            </a:r>
            <a:r>
              <a:rPr lang="vi-VN" sz="2000" b="1" spc="-5" dirty="0">
                <a:solidFill>
                  <a:srgbClr val="003399"/>
                </a:solidFill>
                <a:latin typeface="Arial"/>
                <a:cs typeface="Arial"/>
              </a:rPr>
              <a:t>5</a:t>
            </a:r>
            <a:r>
              <a:rPr sz="2000" b="1" dirty="0">
                <a:solidFill>
                  <a:srgbClr val="003399"/>
                </a:solidFill>
                <a:latin typeface="Arial"/>
                <a:cs typeface="Arial"/>
              </a:rPr>
              <a:t> – </a:t>
            </a:r>
            <a:r>
              <a:rPr sz="2000" b="1" spc="-5" dirty="0">
                <a:solidFill>
                  <a:srgbClr val="003399"/>
                </a:solidFill>
                <a:latin typeface="Arial"/>
                <a:cs typeface="Arial"/>
              </a:rPr>
              <a:t>PHỐI GHÉP VỚI </a:t>
            </a:r>
            <a:r>
              <a:rPr sz="2000" b="1" dirty="0">
                <a:solidFill>
                  <a:srgbClr val="003399"/>
                </a:solidFill>
                <a:latin typeface="Arial"/>
                <a:cs typeface="Arial"/>
              </a:rPr>
              <a:t>BỘ</a:t>
            </a:r>
            <a:r>
              <a:rPr sz="2000" b="1" spc="-75" dirty="0">
                <a:solidFill>
                  <a:srgbClr val="003399"/>
                </a:solidFill>
                <a:latin typeface="Arial"/>
                <a:cs typeface="Arial"/>
              </a:rPr>
              <a:t> </a:t>
            </a:r>
            <a:r>
              <a:rPr sz="2000" b="1" dirty="0">
                <a:solidFill>
                  <a:srgbClr val="003399"/>
                </a:solidFill>
                <a:latin typeface="Arial"/>
                <a:cs typeface="Arial"/>
              </a:rPr>
              <a:t>NHỚ  VÀ </a:t>
            </a:r>
            <a:r>
              <a:rPr sz="2000" b="1" spc="-5" dirty="0">
                <a:solidFill>
                  <a:srgbClr val="003399"/>
                </a:solidFill>
                <a:latin typeface="Arial"/>
                <a:cs typeface="Arial"/>
              </a:rPr>
              <a:t>THIẾT </a:t>
            </a:r>
            <a:r>
              <a:rPr sz="2000" b="1" dirty="0">
                <a:solidFill>
                  <a:srgbClr val="003399"/>
                </a:solidFill>
                <a:latin typeface="Arial"/>
                <a:cs typeface="Arial"/>
              </a:rPr>
              <a:t>BỊ VÀO</a:t>
            </a:r>
            <a:r>
              <a:rPr sz="2000" b="1" spc="-30" dirty="0">
                <a:solidFill>
                  <a:srgbClr val="003399"/>
                </a:solidFill>
                <a:latin typeface="Arial"/>
                <a:cs typeface="Arial"/>
              </a:rPr>
              <a:t> </a:t>
            </a:r>
            <a:r>
              <a:rPr sz="2000" b="1" dirty="0">
                <a:solidFill>
                  <a:srgbClr val="003399"/>
                </a:solidFill>
                <a:latin typeface="Arial"/>
                <a:cs typeface="Arial"/>
              </a:rPr>
              <a:t>RA</a:t>
            </a:r>
            <a:endParaRPr sz="2000" dirty="0">
              <a:latin typeface="Arial"/>
              <a:cs typeface="Arial"/>
            </a:endParaRPr>
          </a:p>
        </p:txBody>
      </p:sp>
      <p:sp>
        <p:nvSpPr>
          <p:cNvPr id="13" name="object 13"/>
          <p:cNvSpPr txBox="1"/>
          <p:nvPr/>
        </p:nvSpPr>
        <p:spPr>
          <a:xfrm>
            <a:off x="1145539" y="4693920"/>
            <a:ext cx="2171065" cy="1295400"/>
          </a:xfrm>
          <a:prstGeom prst="rect">
            <a:avLst/>
          </a:prstGeom>
        </p:spPr>
        <p:txBody>
          <a:bodyPr vert="horz" wrap="square" lIns="0" tIns="127000" rIns="0" bIns="0" rtlCol="0">
            <a:spAutoFit/>
          </a:bodyPr>
          <a:lstStyle/>
          <a:p>
            <a:pPr marL="12700">
              <a:lnSpc>
                <a:spcPct val="100000"/>
              </a:lnSpc>
              <a:spcBef>
                <a:spcPts val="1000"/>
              </a:spcBef>
            </a:pPr>
            <a:r>
              <a:rPr sz="2000" b="1" spc="-5" dirty="0">
                <a:solidFill>
                  <a:srgbClr val="003399"/>
                </a:solidFill>
                <a:latin typeface="Arial"/>
                <a:cs typeface="Arial"/>
              </a:rPr>
              <a:t>Giảng</a:t>
            </a:r>
            <a:r>
              <a:rPr sz="2000" b="1" spc="-10" dirty="0">
                <a:solidFill>
                  <a:srgbClr val="003399"/>
                </a:solidFill>
                <a:latin typeface="Arial"/>
                <a:cs typeface="Arial"/>
              </a:rPr>
              <a:t> </a:t>
            </a:r>
            <a:r>
              <a:rPr sz="2000" b="1" spc="-5" dirty="0">
                <a:solidFill>
                  <a:srgbClr val="003399"/>
                </a:solidFill>
                <a:latin typeface="Arial"/>
                <a:cs typeface="Arial"/>
              </a:rPr>
              <a:t>viên:</a:t>
            </a:r>
            <a:endParaRPr sz="2000">
              <a:latin typeface="Arial"/>
              <a:cs typeface="Arial"/>
            </a:endParaRPr>
          </a:p>
          <a:p>
            <a:pPr marL="12700" marR="5080">
              <a:lnSpc>
                <a:spcPts val="3400"/>
              </a:lnSpc>
              <a:spcBef>
                <a:spcPts val="180"/>
              </a:spcBef>
            </a:pPr>
            <a:r>
              <a:rPr sz="2000" b="1" dirty="0">
                <a:solidFill>
                  <a:srgbClr val="003399"/>
                </a:solidFill>
                <a:latin typeface="Arial"/>
                <a:cs typeface="Arial"/>
              </a:rPr>
              <a:t>Điện</a:t>
            </a:r>
            <a:r>
              <a:rPr sz="2000" b="1" spc="-65" dirty="0">
                <a:solidFill>
                  <a:srgbClr val="003399"/>
                </a:solidFill>
                <a:latin typeface="Arial"/>
                <a:cs typeface="Arial"/>
              </a:rPr>
              <a:t> </a:t>
            </a:r>
            <a:r>
              <a:rPr sz="2000" b="1" spc="-5" dirty="0">
                <a:solidFill>
                  <a:srgbClr val="003399"/>
                </a:solidFill>
                <a:latin typeface="Arial"/>
                <a:cs typeface="Arial"/>
              </a:rPr>
              <a:t>thoại/E-mail:  </a:t>
            </a:r>
            <a:r>
              <a:rPr sz="2000" b="1" dirty="0">
                <a:solidFill>
                  <a:srgbClr val="003399"/>
                </a:solidFill>
                <a:latin typeface="Arial"/>
                <a:cs typeface="Arial"/>
              </a:rPr>
              <a:t>Bộ</a:t>
            </a:r>
            <a:r>
              <a:rPr sz="2000" b="1" spc="-10" dirty="0">
                <a:solidFill>
                  <a:srgbClr val="003399"/>
                </a:solidFill>
                <a:latin typeface="Arial"/>
                <a:cs typeface="Arial"/>
              </a:rPr>
              <a:t> </a:t>
            </a:r>
            <a:r>
              <a:rPr sz="2000" b="1" spc="-5" dirty="0">
                <a:solidFill>
                  <a:srgbClr val="003399"/>
                </a:solidFill>
                <a:latin typeface="Arial"/>
                <a:cs typeface="Arial"/>
              </a:rPr>
              <a:t>môn:</a:t>
            </a:r>
            <a:endParaRPr sz="2000">
              <a:latin typeface="Arial"/>
              <a:cs typeface="Arial"/>
            </a:endParaRPr>
          </a:p>
        </p:txBody>
      </p:sp>
      <p:sp>
        <p:nvSpPr>
          <p:cNvPr id="14" name="object 14"/>
          <p:cNvSpPr txBox="1"/>
          <p:nvPr/>
        </p:nvSpPr>
        <p:spPr>
          <a:xfrm>
            <a:off x="3888740" y="4693920"/>
            <a:ext cx="4046854" cy="1192634"/>
          </a:xfrm>
          <a:prstGeom prst="rect">
            <a:avLst/>
          </a:prstGeom>
        </p:spPr>
        <p:txBody>
          <a:bodyPr vert="horz" wrap="square" lIns="0" tIns="12700" rIns="0" bIns="0" rtlCol="0">
            <a:spAutoFit/>
          </a:bodyPr>
          <a:lstStyle/>
          <a:p>
            <a:pPr marL="12700">
              <a:lnSpc>
                <a:spcPct val="100000"/>
              </a:lnSpc>
              <a:spcBef>
                <a:spcPts val="1000"/>
              </a:spcBef>
            </a:pPr>
            <a:endParaRPr lang="vi-VN" sz="2000" b="1" dirty="0">
              <a:solidFill>
                <a:srgbClr val="003399"/>
              </a:solidFill>
              <a:latin typeface="Arial"/>
              <a:cs typeface="Arial"/>
            </a:endParaRPr>
          </a:p>
          <a:p>
            <a:pPr marL="12700">
              <a:lnSpc>
                <a:spcPct val="100000"/>
              </a:lnSpc>
              <a:spcBef>
                <a:spcPts val="1000"/>
              </a:spcBef>
            </a:pPr>
            <a:endParaRPr lang="en-VN" sz="2000" b="1" dirty="0">
              <a:solidFill>
                <a:srgbClr val="003399"/>
              </a:solidFill>
              <a:latin typeface="Arial"/>
              <a:cs typeface="Arial"/>
            </a:endParaRPr>
          </a:p>
          <a:p>
            <a:pPr marL="12700">
              <a:lnSpc>
                <a:spcPct val="100000"/>
              </a:lnSpc>
              <a:spcBef>
                <a:spcPts val="1000"/>
              </a:spcBef>
            </a:pPr>
            <a:r>
              <a:rPr sz="2000" b="1" dirty="0">
                <a:solidFill>
                  <a:srgbClr val="003399"/>
                </a:solidFill>
                <a:latin typeface="Arial"/>
                <a:cs typeface="Arial"/>
              </a:rPr>
              <a:t>Khoa </a:t>
            </a:r>
            <a:r>
              <a:rPr sz="2000" b="1" spc="-5" dirty="0">
                <a:solidFill>
                  <a:srgbClr val="003399"/>
                </a:solidFill>
                <a:latin typeface="Arial"/>
                <a:cs typeface="Arial"/>
              </a:rPr>
              <a:t>học </a:t>
            </a:r>
            <a:r>
              <a:rPr sz="2000" b="1" dirty="0">
                <a:solidFill>
                  <a:srgbClr val="003399"/>
                </a:solidFill>
                <a:latin typeface="Arial"/>
                <a:cs typeface="Arial"/>
              </a:rPr>
              <a:t>máy </a:t>
            </a:r>
            <a:r>
              <a:rPr sz="2000" b="1" spc="-5" dirty="0">
                <a:solidFill>
                  <a:srgbClr val="003399"/>
                </a:solidFill>
                <a:latin typeface="Arial"/>
                <a:cs typeface="Arial"/>
              </a:rPr>
              <a:t>tính </a:t>
            </a:r>
            <a:r>
              <a:rPr sz="2000" b="1" dirty="0">
                <a:solidFill>
                  <a:srgbClr val="003399"/>
                </a:solidFill>
                <a:latin typeface="Arial"/>
                <a:cs typeface="Arial"/>
              </a:rPr>
              <a:t>- Khoa</a:t>
            </a:r>
            <a:r>
              <a:rPr sz="2000" b="1" spc="-90" dirty="0">
                <a:solidFill>
                  <a:srgbClr val="003399"/>
                </a:solidFill>
                <a:latin typeface="Arial"/>
                <a:cs typeface="Arial"/>
              </a:rPr>
              <a:t> </a:t>
            </a:r>
            <a:r>
              <a:rPr sz="2000" b="1" spc="-5" dirty="0">
                <a:solidFill>
                  <a:srgbClr val="003399"/>
                </a:solidFill>
                <a:latin typeface="Arial"/>
                <a:cs typeface="Arial"/>
              </a:rPr>
              <a:t>CNTT1</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6455" y="795020"/>
            <a:ext cx="6646545" cy="452120"/>
          </a:xfrm>
          <a:prstGeom prst="rect">
            <a:avLst/>
          </a:prstGeom>
        </p:spPr>
        <p:txBody>
          <a:bodyPr vert="horz" wrap="square" lIns="0" tIns="12700" rIns="0" bIns="0" rtlCol="0">
            <a:spAutoFit/>
          </a:bodyPr>
          <a:lstStyle/>
          <a:p>
            <a:pPr marL="12700">
              <a:lnSpc>
                <a:spcPct val="100000"/>
              </a:lnSpc>
              <a:spcBef>
                <a:spcPts val="100"/>
              </a:spcBef>
            </a:pPr>
            <a:r>
              <a:rPr spc="-5" dirty="0"/>
              <a:t>4.1. </a:t>
            </a:r>
            <a:r>
              <a:rPr dirty="0"/>
              <a:t>Các </a:t>
            </a:r>
            <a:r>
              <a:rPr spc="-5" dirty="0"/>
              <a:t>tín hiệu của </a:t>
            </a:r>
            <a:r>
              <a:rPr dirty="0"/>
              <a:t>8088 – </a:t>
            </a:r>
            <a:r>
              <a:rPr spc="-5" dirty="0"/>
              <a:t>Chu </a:t>
            </a:r>
            <a:r>
              <a:rPr dirty="0"/>
              <a:t>kỳ</a:t>
            </a:r>
            <a:r>
              <a:rPr spc="-35" dirty="0"/>
              <a:t> </a:t>
            </a:r>
            <a:r>
              <a:rPr spc="-5" dirty="0"/>
              <a:t>bus</a:t>
            </a:r>
          </a:p>
        </p:txBody>
      </p:sp>
      <p:graphicFrame>
        <p:nvGraphicFramePr>
          <p:cNvPr id="3" name="object 3"/>
          <p:cNvGraphicFramePr>
            <a:graphicFrameLocks noGrp="1"/>
          </p:cNvGraphicFramePr>
          <p:nvPr/>
        </p:nvGraphicFramePr>
        <p:xfrm>
          <a:off x="527050" y="1670050"/>
          <a:ext cx="8002905" cy="4267200"/>
        </p:xfrm>
        <a:graphic>
          <a:graphicData uri="http://schemas.openxmlformats.org/drawingml/2006/table">
            <a:tbl>
              <a:tblPr firstRow="1" bandRow="1">
                <a:tableStyleId>{2D5ABB26-0587-4C30-8999-92F81FD0307C}</a:tableStyleId>
              </a:tblPr>
              <a:tblGrid>
                <a:gridCol w="1144905">
                  <a:extLst>
                    <a:ext uri="{9D8B030D-6E8A-4147-A177-3AD203B41FA5}">
                      <a16:colId xmlns:a16="http://schemas.microsoft.com/office/drawing/2014/main" val="20000"/>
                    </a:ext>
                  </a:extLst>
                </a:gridCol>
                <a:gridCol w="1141730">
                  <a:extLst>
                    <a:ext uri="{9D8B030D-6E8A-4147-A177-3AD203B41FA5}">
                      <a16:colId xmlns:a16="http://schemas.microsoft.com/office/drawing/2014/main" val="20001"/>
                    </a:ext>
                  </a:extLst>
                </a:gridCol>
                <a:gridCol w="1143635">
                  <a:extLst>
                    <a:ext uri="{9D8B030D-6E8A-4147-A177-3AD203B41FA5}">
                      <a16:colId xmlns:a16="http://schemas.microsoft.com/office/drawing/2014/main" val="20002"/>
                    </a:ext>
                  </a:extLst>
                </a:gridCol>
                <a:gridCol w="4572635">
                  <a:extLst>
                    <a:ext uri="{9D8B030D-6E8A-4147-A177-3AD203B41FA5}">
                      <a16:colId xmlns:a16="http://schemas.microsoft.com/office/drawing/2014/main" val="20003"/>
                    </a:ext>
                  </a:extLst>
                </a:gridCol>
              </a:tblGrid>
              <a:tr h="474663">
                <a:tc>
                  <a:txBody>
                    <a:bodyPr/>
                    <a:lstStyle/>
                    <a:p>
                      <a:pPr marL="91440">
                        <a:lnSpc>
                          <a:spcPct val="100000"/>
                        </a:lnSpc>
                        <a:spcBef>
                          <a:spcPts val="359"/>
                        </a:spcBef>
                      </a:pPr>
                      <a:r>
                        <a:rPr sz="1800" b="1" spc="-5" dirty="0">
                          <a:solidFill>
                            <a:srgbClr val="FFFFFF"/>
                          </a:solidFill>
                          <a:latin typeface="Arial"/>
                          <a:cs typeface="Arial"/>
                        </a:rPr>
                        <a:t>IO/M</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6FADE1"/>
                    </a:solidFill>
                  </a:tcPr>
                </a:tc>
                <a:tc>
                  <a:txBody>
                    <a:bodyPr/>
                    <a:lstStyle/>
                    <a:p>
                      <a:pPr marL="90805">
                        <a:lnSpc>
                          <a:spcPct val="100000"/>
                        </a:lnSpc>
                        <a:spcBef>
                          <a:spcPts val="359"/>
                        </a:spcBef>
                      </a:pPr>
                      <a:r>
                        <a:rPr sz="1800" b="1" dirty="0">
                          <a:solidFill>
                            <a:srgbClr val="FFFFFF"/>
                          </a:solidFill>
                          <a:latin typeface="Arial"/>
                          <a:cs typeface="Arial"/>
                        </a:rPr>
                        <a:t>DT/R</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6FADE1"/>
                    </a:solidFill>
                  </a:tcPr>
                </a:tc>
                <a:tc>
                  <a:txBody>
                    <a:bodyPr/>
                    <a:lstStyle/>
                    <a:p>
                      <a:pPr marL="90805">
                        <a:lnSpc>
                          <a:spcPct val="100000"/>
                        </a:lnSpc>
                        <a:spcBef>
                          <a:spcPts val="359"/>
                        </a:spcBef>
                      </a:pPr>
                      <a:r>
                        <a:rPr sz="1800" b="1" dirty="0">
                          <a:solidFill>
                            <a:srgbClr val="FFFFFF"/>
                          </a:solidFill>
                          <a:latin typeface="Arial"/>
                          <a:cs typeface="Arial"/>
                        </a:rPr>
                        <a:t>SS0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6FADE1"/>
                    </a:solidFill>
                  </a:tcPr>
                </a:tc>
                <a:tc>
                  <a:txBody>
                    <a:bodyPr/>
                    <a:lstStyle/>
                    <a:p>
                      <a:pPr>
                        <a:lnSpc>
                          <a:spcPct val="100000"/>
                        </a:lnSpc>
                      </a:pPr>
                      <a:endParaRPr sz="19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6FADE1"/>
                    </a:solidFill>
                  </a:tcPr>
                </a:tc>
                <a:extLst>
                  <a:ext uri="{0D108BD9-81ED-4DB2-BD59-A6C34878D82A}">
                    <a16:rowId xmlns:a16="http://schemas.microsoft.com/office/drawing/2014/main" val="10000"/>
                  </a:ext>
                </a:extLst>
              </a:tr>
              <a:tr h="473075">
                <a:tc>
                  <a:txBody>
                    <a:bodyPr/>
                    <a:lstStyle/>
                    <a:p>
                      <a:pPr marL="91440">
                        <a:lnSpc>
                          <a:spcPct val="100000"/>
                        </a:lnSpc>
                        <a:spcBef>
                          <a:spcPts val="359"/>
                        </a:spcBef>
                      </a:pPr>
                      <a:r>
                        <a:rPr sz="1800" dirty="0">
                          <a:latin typeface="Arial"/>
                          <a:cs typeface="Arial"/>
                        </a:rPr>
                        <a:t>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59"/>
                        </a:spcBef>
                      </a:pPr>
                      <a:r>
                        <a:rPr sz="1800" dirty="0">
                          <a:latin typeface="Arial"/>
                          <a:cs typeface="Arial"/>
                        </a:rPr>
                        <a:t>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59"/>
                        </a:spcBef>
                      </a:pPr>
                      <a:r>
                        <a:rPr sz="1800" dirty="0">
                          <a:latin typeface="Arial"/>
                          <a:cs typeface="Arial"/>
                        </a:rPr>
                        <a:t>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59"/>
                        </a:spcBef>
                      </a:pPr>
                      <a:r>
                        <a:rPr sz="1800" dirty="0">
                          <a:latin typeface="Arial"/>
                          <a:cs typeface="Arial"/>
                        </a:rPr>
                        <a:t>Đọc mã</a:t>
                      </a:r>
                      <a:r>
                        <a:rPr sz="1800" spc="-10" dirty="0">
                          <a:latin typeface="Arial"/>
                          <a:cs typeface="Arial"/>
                        </a:rPr>
                        <a:t> </a:t>
                      </a:r>
                      <a:r>
                        <a:rPr sz="1800" dirty="0">
                          <a:latin typeface="Arial"/>
                          <a:cs typeface="Arial"/>
                        </a:rPr>
                        <a:t>lệnh</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DAE5F4"/>
                    </a:solidFill>
                  </a:tcPr>
                </a:tc>
                <a:extLst>
                  <a:ext uri="{0D108BD9-81ED-4DB2-BD59-A6C34878D82A}">
                    <a16:rowId xmlns:a16="http://schemas.microsoft.com/office/drawing/2014/main" val="10001"/>
                  </a:ext>
                </a:extLst>
              </a:tr>
              <a:tr h="474662">
                <a:tc>
                  <a:txBody>
                    <a:bodyPr/>
                    <a:lstStyle/>
                    <a:p>
                      <a:pPr marL="91440">
                        <a:lnSpc>
                          <a:spcPct val="100000"/>
                        </a:lnSpc>
                        <a:spcBef>
                          <a:spcPts val="359"/>
                        </a:spcBef>
                      </a:pPr>
                      <a:r>
                        <a:rPr sz="1800" dirty="0">
                          <a:latin typeface="Arial"/>
                          <a:cs typeface="Arial"/>
                        </a:rPr>
                        <a:t>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dirty="0">
                          <a:latin typeface="Arial"/>
                          <a:cs typeface="Arial"/>
                        </a:rPr>
                        <a:t>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dirty="0">
                          <a:latin typeface="Arial"/>
                          <a:cs typeface="Arial"/>
                        </a:rPr>
                        <a:t>1</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dirty="0">
                          <a:latin typeface="Arial"/>
                          <a:cs typeface="Arial"/>
                        </a:rPr>
                        <a:t>Đọc bộ</a:t>
                      </a:r>
                      <a:r>
                        <a:rPr sz="1800" spc="-10" dirty="0">
                          <a:latin typeface="Arial"/>
                          <a:cs typeface="Arial"/>
                        </a:rPr>
                        <a:t> </a:t>
                      </a:r>
                      <a:r>
                        <a:rPr sz="1800" dirty="0">
                          <a:latin typeface="Arial"/>
                          <a:cs typeface="Arial"/>
                        </a:rPr>
                        <a:t>nhớ</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extLst>
                  <a:ext uri="{0D108BD9-81ED-4DB2-BD59-A6C34878D82A}">
                    <a16:rowId xmlns:a16="http://schemas.microsoft.com/office/drawing/2014/main" val="10002"/>
                  </a:ext>
                </a:extLst>
              </a:tr>
              <a:tr h="473080">
                <a:tc>
                  <a:txBody>
                    <a:bodyPr/>
                    <a:lstStyle/>
                    <a:p>
                      <a:pPr marL="91440">
                        <a:lnSpc>
                          <a:spcPct val="100000"/>
                        </a:lnSpc>
                        <a:spcBef>
                          <a:spcPts val="359"/>
                        </a:spcBef>
                      </a:pPr>
                      <a:r>
                        <a:rPr sz="1800" dirty="0">
                          <a:latin typeface="Arial"/>
                          <a:cs typeface="Arial"/>
                        </a:rPr>
                        <a:t>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59"/>
                        </a:spcBef>
                      </a:pPr>
                      <a:r>
                        <a:rPr sz="1800" dirty="0">
                          <a:latin typeface="Arial"/>
                          <a:cs typeface="Arial"/>
                        </a:rPr>
                        <a:t>1</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59"/>
                        </a:spcBef>
                      </a:pPr>
                      <a:r>
                        <a:rPr sz="1800" dirty="0">
                          <a:latin typeface="Arial"/>
                          <a:cs typeface="Arial"/>
                        </a:rPr>
                        <a:t>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59"/>
                        </a:spcBef>
                      </a:pPr>
                      <a:r>
                        <a:rPr sz="1800" dirty="0">
                          <a:latin typeface="Arial"/>
                          <a:cs typeface="Arial"/>
                        </a:rPr>
                        <a:t>Ghi </a:t>
                      </a:r>
                      <a:r>
                        <a:rPr sz="1800" spc="-5" dirty="0">
                          <a:latin typeface="Arial"/>
                          <a:cs typeface="Arial"/>
                        </a:rPr>
                        <a:t>bộ</a:t>
                      </a:r>
                      <a:r>
                        <a:rPr sz="1800" spc="-10" dirty="0">
                          <a:latin typeface="Arial"/>
                          <a:cs typeface="Arial"/>
                        </a:rPr>
                        <a:t> </a:t>
                      </a:r>
                      <a:r>
                        <a:rPr sz="1800" spc="-5" dirty="0">
                          <a:latin typeface="Arial"/>
                          <a:cs typeface="Arial"/>
                        </a:rPr>
                        <a:t>nhớ</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extLst>
                  <a:ext uri="{0D108BD9-81ED-4DB2-BD59-A6C34878D82A}">
                    <a16:rowId xmlns:a16="http://schemas.microsoft.com/office/drawing/2014/main" val="10003"/>
                  </a:ext>
                </a:extLst>
              </a:tr>
              <a:tr h="476250">
                <a:tc>
                  <a:txBody>
                    <a:bodyPr/>
                    <a:lstStyle/>
                    <a:p>
                      <a:pPr marL="91440">
                        <a:lnSpc>
                          <a:spcPct val="100000"/>
                        </a:lnSpc>
                        <a:spcBef>
                          <a:spcPts val="359"/>
                        </a:spcBef>
                      </a:pPr>
                      <a:r>
                        <a:rPr sz="1800" dirty="0">
                          <a:latin typeface="Arial"/>
                          <a:cs typeface="Arial"/>
                        </a:rPr>
                        <a:t>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dirty="0">
                          <a:latin typeface="Arial"/>
                          <a:cs typeface="Arial"/>
                        </a:rPr>
                        <a:t>1</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dirty="0">
                          <a:latin typeface="Arial"/>
                          <a:cs typeface="Arial"/>
                        </a:rPr>
                        <a:t>1</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dirty="0">
                          <a:latin typeface="Arial"/>
                          <a:cs typeface="Arial"/>
                        </a:rPr>
                        <a:t>Buýt</a:t>
                      </a:r>
                      <a:r>
                        <a:rPr sz="1800" spc="-10" dirty="0">
                          <a:latin typeface="Arial"/>
                          <a:cs typeface="Arial"/>
                        </a:rPr>
                        <a:t> </a:t>
                      </a:r>
                      <a:r>
                        <a:rPr sz="1800" dirty="0">
                          <a:latin typeface="Arial"/>
                          <a:cs typeface="Arial"/>
                        </a:rPr>
                        <a:t>rỗi</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extLst>
                  <a:ext uri="{0D108BD9-81ED-4DB2-BD59-A6C34878D82A}">
                    <a16:rowId xmlns:a16="http://schemas.microsoft.com/office/drawing/2014/main" val="10004"/>
                  </a:ext>
                </a:extLst>
              </a:tr>
              <a:tr h="474660">
                <a:tc>
                  <a:txBody>
                    <a:bodyPr/>
                    <a:lstStyle/>
                    <a:p>
                      <a:pPr marL="91440">
                        <a:lnSpc>
                          <a:spcPct val="100000"/>
                        </a:lnSpc>
                        <a:spcBef>
                          <a:spcPts val="359"/>
                        </a:spcBef>
                      </a:pPr>
                      <a:r>
                        <a:rPr sz="1800" dirty="0">
                          <a:latin typeface="Arial"/>
                          <a:cs typeface="Arial"/>
                        </a:rPr>
                        <a:t>1</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59"/>
                        </a:spcBef>
                      </a:pPr>
                      <a:r>
                        <a:rPr sz="1800" dirty="0">
                          <a:latin typeface="Arial"/>
                          <a:cs typeface="Arial"/>
                        </a:rPr>
                        <a:t>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59"/>
                        </a:spcBef>
                      </a:pPr>
                      <a:r>
                        <a:rPr sz="1800" dirty="0">
                          <a:latin typeface="Arial"/>
                          <a:cs typeface="Arial"/>
                        </a:rPr>
                        <a:t>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59"/>
                        </a:spcBef>
                      </a:pPr>
                      <a:r>
                        <a:rPr sz="1800" dirty="0">
                          <a:latin typeface="Arial"/>
                          <a:cs typeface="Arial"/>
                        </a:rPr>
                        <a:t>Chấp nhận yêu cầu</a:t>
                      </a:r>
                      <a:r>
                        <a:rPr sz="1800" spc="-15" dirty="0">
                          <a:latin typeface="Arial"/>
                          <a:cs typeface="Arial"/>
                        </a:rPr>
                        <a:t> </a:t>
                      </a:r>
                      <a:r>
                        <a:rPr sz="1800" dirty="0">
                          <a:latin typeface="Arial"/>
                          <a:cs typeface="Arial"/>
                        </a:rPr>
                        <a:t>ngắt</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extLst>
                  <a:ext uri="{0D108BD9-81ED-4DB2-BD59-A6C34878D82A}">
                    <a16:rowId xmlns:a16="http://schemas.microsoft.com/office/drawing/2014/main" val="10005"/>
                  </a:ext>
                </a:extLst>
              </a:tr>
              <a:tr h="473070">
                <a:tc>
                  <a:txBody>
                    <a:bodyPr/>
                    <a:lstStyle/>
                    <a:p>
                      <a:pPr marL="91440">
                        <a:lnSpc>
                          <a:spcPct val="100000"/>
                        </a:lnSpc>
                        <a:spcBef>
                          <a:spcPts val="359"/>
                        </a:spcBef>
                      </a:pPr>
                      <a:r>
                        <a:rPr sz="1800" dirty="0">
                          <a:latin typeface="Arial"/>
                          <a:cs typeface="Arial"/>
                        </a:rPr>
                        <a:t>1</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dirty="0">
                          <a:latin typeface="Arial"/>
                          <a:cs typeface="Arial"/>
                        </a:rPr>
                        <a:t>0</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dirty="0">
                          <a:latin typeface="Arial"/>
                          <a:cs typeface="Arial"/>
                        </a:rPr>
                        <a:t>1</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dirty="0">
                          <a:latin typeface="Arial"/>
                          <a:cs typeface="Arial"/>
                        </a:rPr>
                        <a:t>Đọc </a:t>
                      </a:r>
                      <a:r>
                        <a:rPr sz="1800" spc="-5" dirty="0">
                          <a:latin typeface="Arial"/>
                          <a:cs typeface="Arial"/>
                        </a:rPr>
                        <a:t>thiết </a:t>
                      </a:r>
                      <a:r>
                        <a:rPr sz="1800" dirty="0">
                          <a:latin typeface="Arial"/>
                          <a:cs typeface="Arial"/>
                        </a:rPr>
                        <a:t>bị ngoại</a:t>
                      </a:r>
                      <a:r>
                        <a:rPr sz="1800" spc="-15" dirty="0">
                          <a:latin typeface="Arial"/>
                          <a:cs typeface="Arial"/>
                        </a:rPr>
                        <a:t> </a:t>
                      </a:r>
                      <a:r>
                        <a:rPr sz="1800" dirty="0">
                          <a:latin typeface="Arial"/>
                          <a:cs typeface="Arial"/>
                        </a:rPr>
                        <a:t>vi</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extLst>
                  <a:ext uri="{0D108BD9-81ED-4DB2-BD59-A6C34878D82A}">
                    <a16:rowId xmlns:a16="http://schemas.microsoft.com/office/drawing/2014/main" val="10006"/>
                  </a:ext>
                </a:extLst>
              </a:tr>
              <a:tr h="474670">
                <a:tc>
                  <a:txBody>
                    <a:bodyPr/>
                    <a:lstStyle/>
                    <a:p>
                      <a:pPr marL="91440">
                        <a:lnSpc>
                          <a:spcPct val="100000"/>
                        </a:lnSpc>
                        <a:spcBef>
                          <a:spcPts val="360"/>
                        </a:spcBef>
                      </a:pPr>
                      <a:r>
                        <a:rPr sz="1800" dirty="0">
                          <a:latin typeface="Arial"/>
                          <a:cs typeface="Arial"/>
                        </a:rPr>
                        <a:t>1</a:t>
                      </a:r>
                      <a:endParaRPr sz="1800">
                        <a:latin typeface="Arial"/>
                        <a:cs typeface="Arial"/>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60"/>
                        </a:spcBef>
                      </a:pPr>
                      <a:r>
                        <a:rPr sz="1800" dirty="0">
                          <a:latin typeface="Arial"/>
                          <a:cs typeface="Arial"/>
                        </a:rPr>
                        <a:t>1</a:t>
                      </a:r>
                      <a:endParaRPr sz="1800">
                        <a:latin typeface="Arial"/>
                        <a:cs typeface="Arial"/>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60"/>
                        </a:spcBef>
                      </a:pPr>
                      <a:r>
                        <a:rPr sz="1800" dirty="0">
                          <a:latin typeface="Arial"/>
                          <a:cs typeface="Arial"/>
                        </a:rPr>
                        <a:t>0</a:t>
                      </a:r>
                      <a:endParaRPr sz="1800">
                        <a:latin typeface="Arial"/>
                        <a:cs typeface="Arial"/>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tc>
                  <a:txBody>
                    <a:bodyPr/>
                    <a:lstStyle/>
                    <a:p>
                      <a:pPr marL="90805">
                        <a:lnSpc>
                          <a:spcPct val="100000"/>
                        </a:lnSpc>
                        <a:spcBef>
                          <a:spcPts val="360"/>
                        </a:spcBef>
                      </a:pPr>
                      <a:r>
                        <a:rPr sz="1800" spc="-5" dirty="0">
                          <a:latin typeface="Arial"/>
                          <a:cs typeface="Arial"/>
                        </a:rPr>
                        <a:t>Ghi thiết </a:t>
                      </a:r>
                      <a:r>
                        <a:rPr sz="1800" dirty="0">
                          <a:latin typeface="Arial"/>
                          <a:cs typeface="Arial"/>
                        </a:rPr>
                        <a:t>bị ngoại</a:t>
                      </a:r>
                      <a:r>
                        <a:rPr sz="1800" spc="-5" dirty="0">
                          <a:latin typeface="Arial"/>
                          <a:cs typeface="Arial"/>
                        </a:rPr>
                        <a:t> </a:t>
                      </a:r>
                      <a:r>
                        <a:rPr sz="1800" dirty="0">
                          <a:latin typeface="Arial"/>
                          <a:cs typeface="Arial"/>
                        </a:rPr>
                        <a:t>vi</a:t>
                      </a:r>
                      <a:endParaRPr sz="1800">
                        <a:latin typeface="Arial"/>
                        <a:cs typeface="Arial"/>
                      </a:endParaRPr>
                    </a:p>
                  </a:txBody>
                  <a:tcPr marL="0" marR="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DAE5F4"/>
                    </a:solidFill>
                  </a:tcPr>
                </a:tc>
                <a:extLst>
                  <a:ext uri="{0D108BD9-81ED-4DB2-BD59-A6C34878D82A}">
                    <a16:rowId xmlns:a16="http://schemas.microsoft.com/office/drawing/2014/main" val="10007"/>
                  </a:ext>
                </a:extLst>
              </a:tr>
              <a:tr h="473070">
                <a:tc>
                  <a:txBody>
                    <a:bodyPr/>
                    <a:lstStyle/>
                    <a:p>
                      <a:pPr marL="91440">
                        <a:lnSpc>
                          <a:spcPct val="100000"/>
                        </a:lnSpc>
                        <a:spcBef>
                          <a:spcPts val="359"/>
                        </a:spcBef>
                      </a:pPr>
                      <a:r>
                        <a:rPr sz="1800" dirty="0">
                          <a:latin typeface="Arial"/>
                          <a:cs typeface="Arial"/>
                        </a:rPr>
                        <a:t>1</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dirty="0">
                          <a:latin typeface="Arial"/>
                          <a:cs typeface="Arial"/>
                        </a:rPr>
                        <a:t>1</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dirty="0">
                          <a:latin typeface="Arial"/>
                          <a:cs typeface="Arial"/>
                        </a:rPr>
                        <a:t>1</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tc>
                  <a:txBody>
                    <a:bodyPr/>
                    <a:lstStyle/>
                    <a:p>
                      <a:pPr marL="90805">
                        <a:lnSpc>
                          <a:spcPct val="100000"/>
                        </a:lnSpc>
                        <a:spcBef>
                          <a:spcPts val="359"/>
                        </a:spcBef>
                      </a:pPr>
                      <a:r>
                        <a:rPr sz="1800" spc="-5" dirty="0">
                          <a:latin typeface="Arial"/>
                          <a:cs typeface="Arial"/>
                        </a:rPr>
                        <a:t>Dừng</a:t>
                      </a:r>
                      <a:endParaRPr sz="1800">
                        <a:latin typeface="Arial"/>
                        <a:cs typeface="Arial"/>
                      </a:endParaRPr>
                    </a:p>
                  </a:txBody>
                  <a:tcPr marL="0" marR="0" marT="45719"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EF2F9"/>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440" y="795020"/>
            <a:ext cx="7436484" cy="452120"/>
          </a:xfrm>
          <a:prstGeom prst="rect">
            <a:avLst/>
          </a:prstGeom>
        </p:spPr>
        <p:txBody>
          <a:bodyPr vert="horz" wrap="square" lIns="0" tIns="12700" rIns="0" bIns="0" rtlCol="0">
            <a:spAutoFit/>
          </a:bodyPr>
          <a:lstStyle/>
          <a:p>
            <a:pPr marL="12700">
              <a:lnSpc>
                <a:spcPct val="100000"/>
              </a:lnSpc>
              <a:spcBef>
                <a:spcPts val="100"/>
              </a:spcBef>
            </a:pPr>
            <a:r>
              <a:rPr spc="-5" dirty="0"/>
              <a:t>4.1. </a:t>
            </a:r>
            <a:r>
              <a:rPr dirty="0"/>
              <a:t>Các </a:t>
            </a:r>
            <a:r>
              <a:rPr spc="-5" dirty="0"/>
              <a:t>tín hiệu của </a:t>
            </a:r>
            <a:r>
              <a:rPr dirty="0"/>
              <a:t>8088 – </a:t>
            </a:r>
            <a:r>
              <a:rPr spc="-5" dirty="0"/>
              <a:t>Chế độ</a:t>
            </a:r>
            <a:r>
              <a:rPr spc="-15" dirty="0"/>
              <a:t> </a:t>
            </a:r>
            <a:r>
              <a:rPr spc="-5" dirty="0"/>
              <a:t>Min/Max</a:t>
            </a:r>
          </a:p>
        </p:txBody>
      </p:sp>
      <p:sp>
        <p:nvSpPr>
          <p:cNvPr id="3" name="object 3"/>
          <p:cNvSpPr txBox="1"/>
          <p:nvPr/>
        </p:nvSpPr>
        <p:spPr>
          <a:xfrm>
            <a:off x="307340" y="1417828"/>
            <a:ext cx="8515985" cy="4415155"/>
          </a:xfrm>
          <a:prstGeom prst="rect">
            <a:avLst/>
          </a:prstGeom>
        </p:spPr>
        <p:txBody>
          <a:bodyPr vert="horz" wrap="square" lIns="0" tIns="75565" rIns="0" bIns="0" rtlCol="0">
            <a:spAutoFit/>
          </a:bodyPr>
          <a:lstStyle/>
          <a:p>
            <a:pPr marL="355600" indent="-342900">
              <a:lnSpc>
                <a:spcPct val="100000"/>
              </a:lnSpc>
              <a:spcBef>
                <a:spcPts val="595"/>
              </a:spcBef>
              <a:buFont typeface="Wingdings"/>
              <a:buChar char=""/>
              <a:tabLst>
                <a:tab pos="355600" algn="l"/>
              </a:tabLst>
            </a:pPr>
            <a:r>
              <a:rPr sz="2400" dirty="0">
                <a:solidFill>
                  <a:srgbClr val="003399"/>
                </a:solidFill>
                <a:latin typeface="Arial"/>
                <a:cs typeface="Arial"/>
              </a:rPr>
              <a:t>VXL có </a:t>
            </a:r>
            <a:r>
              <a:rPr sz="2400" spc="-5" dirty="0">
                <a:solidFill>
                  <a:srgbClr val="003399"/>
                </a:solidFill>
                <a:latin typeface="Arial"/>
                <a:cs typeface="Arial"/>
              </a:rPr>
              <a:t>thể </a:t>
            </a:r>
            <a:r>
              <a:rPr sz="2400" dirty="0">
                <a:solidFill>
                  <a:srgbClr val="003399"/>
                </a:solidFill>
                <a:latin typeface="Arial"/>
                <a:cs typeface="Arial"/>
              </a:rPr>
              <a:t>làm việc ở 2 chế độ: Min và</a:t>
            </a:r>
            <a:r>
              <a:rPr sz="2400" spc="-40" dirty="0">
                <a:solidFill>
                  <a:srgbClr val="003399"/>
                </a:solidFill>
                <a:latin typeface="Arial"/>
                <a:cs typeface="Arial"/>
              </a:rPr>
              <a:t> </a:t>
            </a:r>
            <a:r>
              <a:rPr sz="2400" dirty="0">
                <a:solidFill>
                  <a:srgbClr val="003399"/>
                </a:solidFill>
                <a:latin typeface="Arial"/>
                <a:cs typeface="Arial"/>
              </a:rPr>
              <a:t>Max</a:t>
            </a:r>
            <a:endParaRPr sz="2400">
              <a:latin typeface="Arial"/>
              <a:cs typeface="Arial"/>
            </a:endParaRPr>
          </a:p>
          <a:p>
            <a:pPr marL="355600" indent="-342900">
              <a:lnSpc>
                <a:spcPct val="100000"/>
              </a:lnSpc>
              <a:spcBef>
                <a:spcPts val="495"/>
              </a:spcBef>
              <a:buFont typeface="Wingdings"/>
              <a:buChar char=""/>
              <a:tabLst>
                <a:tab pos="355600" algn="l"/>
              </a:tabLst>
            </a:pPr>
            <a:r>
              <a:rPr sz="2400" dirty="0">
                <a:solidFill>
                  <a:srgbClr val="003399"/>
                </a:solidFill>
                <a:latin typeface="Arial"/>
                <a:cs typeface="Arial"/>
              </a:rPr>
              <a:t>Chế độ</a:t>
            </a:r>
            <a:r>
              <a:rPr sz="2400" spc="-5" dirty="0">
                <a:solidFill>
                  <a:srgbClr val="003399"/>
                </a:solidFill>
                <a:latin typeface="Arial"/>
                <a:cs typeface="Arial"/>
              </a:rPr>
              <a:t> </a:t>
            </a:r>
            <a:r>
              <a:rPr sz="2400" dirty="0">
                <a:solidFill>
                  <a:srgbClr val="003399"/>
                </a:solidFill>
                <a:latin typeface="Arial"/>
                <a:cs typeface="Arial"/>
              </a:rPr>
              <a:t>Min</a:t>
            </a:r>
            <a:endParaRPr sz="2400">
              <a:latin typeface="Arial"/>
              <a:cs typeface="Arial"/>
            </a:endParaRPr>
          </a:p>
          <a:p>
            <a:pPr marL="755650" lvl="1" indent="-285750">
              <a:lnSpc>
                <a:spcPct val="100000"/>
              </a:lnSpc>
              <a:spcBef>
                <a:spcPts val="570"/>
              </a:spcBef>
              <a:buClr>
                <a:srgbClr val="5E9CDA"/>
              </a:buClr>
              <a:buFont typeface="Wingdings"/>
              <a:buChar char=""/>
              <a:tabLst>
                <a:tab pos="755015" algn="l"/>
                <a:tab pos="755650" algn="l"/>
              </a:tabLst>
            </a:pPr>
            <a:r>
              <a:rPr sz="2200" dirty="0">
                <a:solidFill>
                  <a:srgbClr val="003399"/>
                </a:solidFill>
                <a:latin typeface="Arial"/>
                <a:cs typeface="Arial"/>
              </a:rPr>
              <a:t>Chân </a:t>
            </a:r>
            <a:r>
              <a:rPr sz="2200" spc="-5" dirty="0">
                <a:solidFill>
                  <a:srgbClr val="003399"/>
                </a:solidFill>
                <a:latin typeface="Arial"/>
                <a:cs typeface="Arial"/>
              </a:rPr>
              <a:t>MN/MX </a:t>
            </a:r>
            <a:r>
              <a:rPr sz="2200" dirty="0">
                <a:solidFill>
                  <a:srgbClr val="003399"/>
                </a:solidFill>
                <a:latin typeface="Arial"/>
                <a:cs typeface="Arial"/>
              </a:rPr>
              <a:t>nối nguồn</a:t>
            </a:r>
            <a:r>
              <a:rPr sz="2200" spc="-10" dirty="0">
                <a:solidFill>
                  <a:srgbClr val="003399"/>
                </a:solidFill>
                <a:latin typeface="Arial"/>
                <a:cs typeface="Arial"/>
              </a:rPr>
              <a:t> </a:t>
            </a:r>
            <a:r>
              <a:rPr sz="2200" dirty="0">
                <a:solidFill>
                  <a:srgbClr val="003399"/>
                </a:solidFill>
                <a:latin typeface="Arial"/>
                <a:cs typeface="Arial"/>
              </a:rPr>
              <a:t>5v</a:t>
            </a:r>
            <a:endParaRPr sz="2200">
              <a:latin typeface="Arial"/>
              <a:cs typeface="Arial"/>
            </a:endParaRPr>
          </a:p>
          <a:p>
            <a:pPr marL="749300" marR="625475" lvl="1" indent="-279400">
              <a:lnSpc>
                <a:spcPts val="2570"/>
              </a:lnSpc>
              <a:spcBef>
                <a:spcPts val="705"/>
              </a:spcBef>
              <a:buClr>
                <a:srgbClr val="5E9CDA"/>
              </a:buClr>
              <a:buFont typeface="Wingdings"/>
              <a:buChar char=""/>
              <a:tabLst>
                <a:tab pos="755015" algn="l"/>
                <a:tab pos="755650" algn="l"/>
              </a:tabLst>
            </a:pPr>
            <a:r>
              <a:rPr sz="2200" dirty="0">
                <a:solidFill>
                  <a:srgbClr val="003399"/>
                </a:solidFill>
                <a:latin typeface="Arial"/>
                <a:cs typeface="Arial"/>
              </a:rPr>
              <a:t>CPU </a:t>
            </a:r>
            <a:r>
              <a:rPr sz="2200" spc="-5" dirty="0">
                <a:solidFill>
                  <a:srgbClr val="003399"/>
                </a:solidFill>
                <a:latin typeface="Arial"/>
                <a:cs typeface="Arial"/>
              </a:rPr>
              <a:t>tự </a:t>
            </a:r>
            <a:r>
              <a:rPr sz="2200" dirty="0">
                <a:solidFill>
                  <a:srgbClr val="003399"/>
                </a:solidFill>
                <a:latin typeface="Arial"/>
                <a:cs typeface="Arial"/>
              </a:rPr>
              <a:t>sinh các </a:t>
            </a:r>
            <a:r>
              <a:rPr sz="2200" spc="-5" dirty="0">
                <a:solidFill>
                  <a:srgbClr val="003399"/>
                </a:solidFill>
                <a:latin typeface="Arial"/>
                <a:cs typeface="Arial"/>
              </a:rPr>
              <a:t>tín </a:t>
            </a:r>
            <a:r>
              <a:rPr sz="2200" dirty="0">
                <a:solidFill>
                  <a:srgbClr val="003399"/>
                </a:solidFill>
                <a:latin typeface="Arial"/>
                <a:cs typeface="Arial"/>
              </a:rPr>
              <a:t>hiệu điều khiển bộ nhớ và các </a:t>
            </a:r>
            <a:r>
              <a:rPr sz="2200" spc="-5" dirty="0">
                <a:solidFill>
                  <a:srgbClr val="003399"/>
                </a:solidFill>
                <a:latin typeface="Arial"/>
                <a:cs typeface="Arial"/>
              </a:rPr>
              <a:t>thiết</a:t>
            </a:r>
            <a:r>
              <a:rPr sz="2200" spc="-80" dirty="0">
                <a:solidFill>
                  <a:srgbClr val="003399"/>
                </a:solidFill>
                <a:latin typeface="Arial"/>
                <a:cs typeface="Arial"/>
              </a:rPr>
              <a:t> </a:t>
            </a:r>
            <a:r>
              <a:rPr sz="2200" dirty="0">
                <a:solidFill>
                  <a:srgbClr val="003399"/>
                </a:solidFill>
                <a:latin typeface="Arial"/>
                <a:cs typeface="Arial"/>
              </a:rPr>
              <a:t>bị  ngoại vi </a:t>
            </a:r>
            <a:r>
              <a:rPr sz="2200" spc="-5" dirty="0">
                <a:solidFill>
                  <a:srgbClr val="003399"/>
                </a:solidFill>
                <a:latin typeface="Arial"/>
                <a:cs typeface="Arial"/>
              </a:rPr>
              <a:t>truyền thống</a:t>
            </a:r>
            <a:endParaRPr sz="2200">
              <a:latin typeface="Arial"/>
              <a:cs typeface="Arial"/>
            </a:endParaRPr>
          </a:p>
          <a:p>
            <a:pPr marL="755650" lvl="1" indent="-285750">
              <a:lnSpc>
                <a:spcPct val="100000"/>
              </a:lnSpc>
              <a:spcBef>
                <a:spcPts val="515"/>
              </a:spcBef>
              <a:buClr>
                <a:srgbClr val="5E9CDA"/>
              </a:buClr>
              <a:buFont typeface="Wingdings"/>
              <a:buChar char=""/>
              <a:tabLst>
                <a:tab pos="755015" algn="l"/>
                <a:tab pos="755650" algn="l"/>
              </a:tabLst>
            </a:pPr>
            <a:r>
              <a:rPr sz="2200" dirty="0">
                <a:solidFill>
                  <a:srgbClr val="003399"/>
                </a:solidFill>
                <a:latin typeface="Arial"/>
                <a:cs typeface="Arial"/>
              </a:rPr>
              <a:t>Các </a:t>
            </a:r>
            <a:r>
              <a:rPr sz="2200" spc="-5" dirty="0">
                <a:solidFill>
                  <a:srgbClr val="003399"/>
                </a:solidFill>
                <a:latin typeface="Arial"/>
                <a:cs typeface="Arial"/>
              </a:rPr>
              <a:t>tín </a:t>
            </a:r>
            <a:r>
              <a:rPr sz="2200" dirty="0">
                <a:solidFill>
                  <a:srgbClr val="003399"/>
                </a:solidFill>
                <a:latin typeface="Arial"/>
                <a:cs typeface="Arial"/>
              </a:rPr>
              <a:t>hiệu: </a:t>
            </a:r>
            <a:r>
              <a:rPr sz="2200" spc="-5" dirty="0">
                <a:solidFill>
                  <a:srgbClr val="003399"/>
                </a:solidFill>
                <a:latin typeface="Arial"/>
                <a:cs typeface="Arial"/>
              </a:rPr>
              <a:t>IO/M, WR, INTA, </a:t>
            </a:r>
            <a:r>
              <a:rPr sz="2200" dirty="0">
                <a:solidFill>
                  <a:srgbClr val="003399"/>
                </a:solidFill>
                <a:latin typeface="Arial"/>
                <a:cs typeface="Arial"/>
              </a:rPr>
              <a:t>ALE, </a:t>
            </a:r>
            <a:r>
              <a:rPr sz="2200" spc="-5" dirty="0">
                <a:solidFill>
                  <a:srgbClr val="003399"/>
                </a:solidFill>
                <a:latin typeface="Arial"/>
                <a:cs typeface="Arial"/>
              </a:rPr>
              <a:t>HOLD, </a:t>
            </a:r>
            <a:r>
              <a:rPr sz="2200" dirty="0">
                <a:solidFill>
                  <a:srgbClr val="003399"/>
                </a:solidFill>
                <a:latin typeface="Arial"/>
                <a:cs typeface="Arial"/>
              </a:rPr>
              <a:t>HLDA, </a:t>
            </a:r>
            <a:r>
              <a:rPr sz="2200" spc="-5" dirty="0">
                <a:solidFill>
                  <a:srgbClr val="003399"/>
                </a:solidFill>
                <a:latin typeface="Arial"/>
                <a:cs typeface="Arial"/>
              </a:rPr>
              <a:t>DT/R,</a:t>
            </a:r>
            <a:r>
              <a:rPr sz="2200" spc="-45" dirty="0">
                <a:solidFill>
                  <a:srgbClr val="003399"/>
                </a:solidFill>
                <a:latin typeface="Arial"/>
                <a:cs typeface="Arial"/>
              </a:rPr>
              <a:t> </a:t>
            </a:r>
            <a:r>
              <a:rPr sz="2200" dirty="0">
                <a:solidFill>
                  <a:srgbClr val="003399"/>
                </a:solidFill>
                <a:latin typeface="Arial"/>
                <a:cs typeface="Arial"/>
              </a:rPr>
              <a:t>DEN</a:t>
            </a:r>
            <a:endParaRPr sz="2200">
              <a:latin typeface="Arial"/>
              <a:cs typeface="Arial"/>
            </a:endParaRPr>
          </a:p>
          <a:p>
            <a:pPr marL="355600" indent="-342900">
              <a:lnSpc>
                <a:spcPct val="100000"/>
              </a:lnSpc>
              <a:spcBef>
                <a:spcPts val="509"/>
              </a:spcBef>
              <a:buFont typeface="Wingdings"/>
              <a:buChar char=""/>
              <a:tabLst>
                <a:tab pos="355600" algn="l"/>
              </a:tabLst>
            </a:pPr>
            <a:r>
              <a:rPr sz="2400" dirty="0">
                <a:solidFill>
                  <a:srgbClr val="003399"/>
                </a:solidFill>
                <a:latin typeface="Arial"/>
                <a:cs typeface="Arial"/>
              </a:rPr>
              <a:t>Chế độ</a:t>
            </a:r>
            <a:r>
              <a:rPr sz="2400" spc="-5" dirty="0">
                <a:solidFill>
                  <a:srgbClr val="003399"/>
                </a:solidFill>
                <a:latin typeface="Arial"/>
                <a:cs typeface="Arial"/>
              </a:rPr>
              <a:t> </a:t>
            </a:r>
            <a:r>
              <a:rPr sz="2400" dirty="0">
                <a:solidFill>
                  <a:srgbClr val="003399"/>
                </a:solidFill>
                <a:latin typeface="Arial"/>
                <a:cs typeface="Arial"/>
              </a:rPr>
              <a:t>Max</a:t>
            </a:r>
            <a:endParaRPr sz="2400">
              <a:latin typeface="Arial"/>
              <a:cs typeface="Arial"/>
            </a:endParaRPr>
          </a:p>
          <a:p>
            <a:pPr marL="755650" lvl="1" indent="-285750">
              <a:lnSpc>
                <a:spcPct val="100000"/>
              </a:lnSpc>
              <a:spcBef>
                <a:spcPts val="570"/>
              </a:spcBef>
              <a:buClr>
                <a:srgbClr val="5E9CDA"/>
              </a:buClr>
              <a:buFont typeface="Wingdings"/>
              <a:buChar char=""/>
              <a:tabLst>
                <a:tab pos="755015" algn="l"/>
                <a:tab pos="755650" algn="l"/>
              </a:tabLst>
            </a:pPr>
            <a:r>
              <a:rPr sz="2200" dirty="0">
                <a:solidFill>
                  <a:srgbClr val="003399"/>
                </a:solidFill>
                <a:latin typeface="Arial"/>
                <a:cs typeface="Arial"/>
              </a:rPr>
              <a:t>Chân </a:t>
            </a:r>
            <a:r>
              <a:rPr sz="2200" spc="-5" dirty="0">
                <a:solidFill>
                  <a:srgbClr val="003399"/>
                </a:solidFill>
                <a:latin typeface="Arial"/>
                <a:cs typeface="Arial"/>
              </a:rPr>
              <a:t>MN/MX </a:t>
            </a:r>
            <a:r>
              <a:rPr sz="2200" dirty="0">
                <a:solidFill>
                  <a:srgbClr val="003399"/>
                </a:solidFill>
                <a:latin typeface="Arial"/>
                <a:cs typeface="Arial"/>
              </a:rPr>
              <a:t>nối</a:t>
            </a:r>
            <a:r>
              <a:rPr sz="2200" spc="-5" dirty="0">
                <a:solidFill>
                  <a:srgbClr val="003399"/>
                </a:solidFill>
                <a:latin typeface="Arial"/>
                <a:cs typeface="Arial"/>
              </a:rPr>
              <a:t> </a:t>
            </a:r>
            <a:r>
              <a:rPr sz="2200" dirty="0">
                <a:solidFill>
                  <a:srgbClr val="003399"/>
                </a:solidFill>
                <a:latin typeface="Arial"/>
                <a:cs typeface="Arial"/>
              </a:rPr>
              <a:t>đất</a:t>
            </a:r>
            <a:endParaRPr sz="2200">
              <a:latin typeface="Arial"/>
              <a:cs typeface="Arial"/>
            </a:endParaRPr>
          </a:p>
          <a:p>
            <a:pPr marL="749300" marR="5080" lvl="1" indent="-279400">
              <a:lnSpc>
                <a:spcPts val="2570"/>
              </a:lnSpc>
              <a:spcBef>
                <a:spcPts val="705"/>
              </a:spcBef>
              <a:buClr>
                <a:srgbClr val="5E9CDA"/>
              </a:buClr>
              <a:buFont typeface="Wingdings"/>
              <a:buChar char=""/>
              <a:tabLst>
                <a:tab pos="755015" algn="l"/>
                <a:tab pos="755650" algn="l"/>
              </a:tabLst>
            </a:pPr>
            <a:r>
              <a:rPr sz="2200" dirty="0">
                <a:solidFill>
                  <a:srgbClr val="003399"/>
                </a:solidFill>
                <a:latin typeface="Arial"/>
                <a:cs typeface="Arial"/>
              </a:rPr>
              <a:t>CPU </a:t>
            </a:r>
            <a:r>
              <a:rPr sz="2200" spc="-5" dirty="0">
                <a:solidFill>
                  <a:srgbClr val="003399"/>
                </a:solidFill>
                <a:latin typeface="Arial"/>
                <a:cs typeface="Arial"/>
              </a:rPr>
              <a:t>gửi </a:t>
            </a:r>
            <a:r>
              <a:rPr sz="2200" dirty="0">
                <a:solidFill>
                  <a:srgbClr val="003399"/>
                </a:solidFill>
                <a:latin typeface="Arial"/>
                <a:cs typeface="Arial"/>
              </a:rPr>
              <a:t>các </a:t>
            </a:r>
            <a:r>
              <a:rPr sz="2200" spc="-5" dirty="0">
                <a:solidFill>
                  <a:srgbClr val="003399"/>
                </a:solidFill>
                <a:latin typeface="Arial"/>
                <a:cs typeface="Arial"/>
              </a:rPr>
              <a:t>tín </a:t>
            </a:r>
            <a:r>
              <a:rPr sz="2200" dirty="0">
                <a:solidFill>
                  <a:srgbClr val="003399"/>
                </a:solidFill>
                <a:latin typeface="Arial"/>
                <a:cs typeface="Arial"/>
              </a:rPr>
              <a:t>hiệu </a:t>
            </a:r>
            <a:r>
              <a:rPr sz="2200" spc="-5" dirty="0">
                <a:solidFill>
                  <a:srgbClr val="003399"/>
                </a:solidFill>
                <a:latin typeface="Arial"/>
                <a:cs typeface="Arial"/>
              </a:rPr>
              <a:t>trạng thái </a:t>
            </a:r>
            <a:r>
              <a:rPr sz="2200" dirty="0">
                <a:solidFill>
                  <a:srgbClr val="003399"/>
                </a:solidFill>
                <a:latin typeface="Arial"/>
                <a:cs typeface="Arial"/>
              </a:rPr>
              <a:t>đến mạch phụ </a:t>
            </a:r>
            <a:r>
              <a:rPr sz="2200" spc="-5" dirty="0">
                <a:solidFill>
                  <a:srgbClr val="003399"/>
                </a:solidFill>
                <a:latin typeface="Arial"/>
                <a:cs typeface="Arial"/>
              </a:rPr>
              <a:t>trợ </a:t>
            </a:r>
            <a:r>
              <a:rPr sz="2200" dirty="0">
                <a:solidFill>
                  <a:srgbClr val="003399"/>
                </a:solidFill>
                <a:latin typeface="Arial"/>
                <a:cs typeface="Arial"/>
              </a:rPr>
              <a:t>và các mạch  này sinh các </a:t>
            </a:r>
            <a:r>
              <a:rPr sz="2200" spc="-5" dirty="0">
                <a:solidFill>
                  <a:srgbClr val="003399"/>
                </a:solidFill>
                <a:latin typeface="Arial"/>
                <a:cs typeface="Arial"/>
              </a:rPr>
              <a:t>tín </a:t>
            </a:r>
            <a:r>
              <a:rPr sz="2200" dirty="0">
                <a:solidFill>
                  <a:srgbClr val="003399"/>
                </a:solidFill>
                <a:latin typeface="Arial"/>
                <a:cs typeface="Arial"/>
              </a:rPr>
              <a:t>hiệu điều khiển bộ nhớ và các </a:t>
            </a:r>
            <a:r>
              <a:rPr sz="2200" spc="-5" dirty="0">
                <a:solidFill>
                  <a:srgbClr val="003399"/>
                </a:solidFill>
                <a:latin typeface="Arial"/>
                <a:cs typeface="Arial"/>
              </a:rPr>
              <a:t>thiết </a:t>
            </a:r>
            <a:r>
              <a:rPr sz="2200" dirty="0">
                <a:solidFill>
                  <a:srgbClr val="003399"/>
                </a:solidFill>
                <a:latin typeface="Arial"/>
                <a:cs typeface="Arial"/>
              </a:rPr>
              <a:t>bị ngoại</a:t>
            </a:r>
            <a:r>
              <a:rPr sz="2200" spc="-85" dirty="0">
                <a:solidFill>
                  <a:srgbClr val="003399"/>
                </a:solidFill>
                <a:latin typeface="Arial"/>
                <a:cs typeface="Arial"/>
              </a:rPr>
              <a:t> </a:t>
            </a:r>
            <a:r>
              <a:rPr sz="2200" dirty="0">
                <a:solidFill>
                  <a:srgbClr val="003399"/>
                </a:solidFill>
                <a:latin typeface="Arial"/>
                <a:cs typeface="Arial"/>
              </a:rPr>
              <a:t>vi</a:t>
            </a:r>
            <a:endParaRPr sz="2200">
              <a:latin typeface="Arial"/>
              <a:cs typeface="Arial"/>
            </a:endParaRPr>
          </a:p>
          <a:p>
            <a:pPr marL="755650" lvl="1" indent="-285750">
              <a:lnSpc>
                <a:spcPct val="100000"/>
              </a:lnSpc>
              <a:spcBef>
                <a:spcPts val="515"/>
              </a:spcBef>
              <a:buClr>
                <a:srgbClr val="5E9CDA"/>
              </a:buClr>
              <a:buFont typeface="Wingdings"/>
              <a:buChar char=""/>
              <a:tabLst>
                <a:tab pos="755015" algn="l"/>
                <a:tab pos="755650" algn="l"/>
              </a:tabLst>
            </a:pPr>
            <a:r>
              <a:rPr sz="2200" dirty="0">
                <a:solidFill>
                  <a:srgbClr val="003399"/>
                </a:solidFill>
                <a:latin typeface="Arial"/>
                <a:cs typeface="Arial"/>
              </a:rPr>
              <a:t>Các </a:t>
            </a:r>
            <a:r>
              <a:rPr sz="2200" spc="-5" dirty="0">
                <a:solidFill>
                  <a:srgbClr val="003399"/>
                </a:solidFill>
                <a:latin typeface="Arial"/>
                <a:cs typeface="Arial"/>
              </a:rPr>
              <a:t>tín </a:t>
            </a:r>
            <a:r>
              <a:rPr sz="2200" dirty="0">
                <a:solidFill>
                  <a:srgbClr val="003399"/>
                </a:solidFill>
                <a:latin typeface="Arial"/>
                <a:cs typeface="Arial"/>
              </a:rPr>
              <a:t>hiệu: </a:t>
            </a:r>
            <a:r>
              <a:rPr sz="2200" spc="-5" dirty="0">
                <a:solidFill>
                  <a:srgbClr val="003399"/>
                </a:solidFill>
                <a:latin typeface="Arial"/>
                <a:cs typeface="Arial"/>
              </a:rPr>
              <a:t>RQ/GT0, RQ/GT1, LOCK, </a:t>
            </a:r>
            <a:r>
              <a:rPr sz="2200" dirty="0">
                <a:solidFill>
                  <a:srgbClr val="003399"/>
                </a:solidFill>
                <a:latin typeface="Arial"/>
                <a:cs typeface="Arial"/>
              </a:rPr>
              <a:t>S2, S1, S0, </a:t>
            </a:r>
            <a:r>
              <a:rPr sz="2200" spc="-5" dirty="0">
                <a:solidFill>
                  <a:srgbClr val="003399"/>
                </a:solidFill>
                <a:latin typeface="Arial"/>
                <a:cs typeface="Arial"/>
              </a:rPr>
              <a:t>QS0,</a:t>
            </a:r>
            <a:r>
              <a:rPr sz="2200" spc="-45" dirty="0">
                <a:solidFill>
                  <a:srgbClr val="003399"/>
                </a:solidFill>
                <a:latin typeface="Arial"/>
                <a:cs typeface="Arial"/>
              </a:rPr>
              <a:t> </a:t>
            </a:r>
            <a:r>
              <a:rPr sz="2200" spc="-5" dirty="0">
                <a:solidFill>
                  <a:srgbClr val="003399"/>
                </a:solidFill>
                <a:latin typeface="Arial"/>
                <a:cs typeface="Arial"/>
              </a:rPr>
              <a:t>QS1</a:t>
            </a:r>
            <a:endParaRPr sz="22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6953" y="795020"/>
            <a:ext cx="6725284" cy="452120"/>
          </a:xfrm>
          <a:prstGeom prst="rect">
            <a:avLst/>
          </a:prstGeom>
        </p:spPr>
        <p:txBody>
          <a:bodyPr vert="horz" wrap="square" lIns="0" tIns="12700" rIns="0" bIns="0" rtlCol="0">
            <a:spAutoFit/>
          </a:bodyPr>
          <a:lstStyle/>
          <a:p>
            <a:pPr marL="12700">
              <a:lnSpc>
                <a:spcPct val="100000"/>
              </a:lnSpc>
              <a:spcBef>
                <a:spcPts val="100"/>
              </a:spcBef>
            </a:pPr>
            <a:r>
              <a:rPr spc="-5" dirty="0"/>
              <a:t>4.1. </a:t>
            </a:r>
            <a:r>
              <a:rPr dirty="0"/>
              <a:t>Các </a:t>
            </a:r>
            <a:r>
              <a:rPr spc="-5" dirty="0"/>
              <a:t>tín hiệu của </a:t>
            </a:r>
            <a:r>
              <a:rPr dirty="0"/>
              <a:t>8088 – </a:t>
            </a:r>
            <a:r>
              <a:rPr spc="-5" dirty="0"/>
              <a:t>Chế độ</a:t>
            </a:r>
            <a:r>
              <a:rPr spc="-35" dirty="0"/>
              <a:t> </a:t>
            </a:r>
            <a:r>
              <a:rPr dirty="0"/>
              <a:t>Max</a:t>
            </a:r>
          </a:p>
        </p:txBody>
      </p:sp>
      <mc:AlternateContent xmlns:mc="http://schemas.openxmlformats.org/markup-compatibility/2006">
        <mc:Choice xmlns:a14="http://schemas.microsoft.com/office/drawing/2010/main" Requires="a14">
          <p:sp>
            <p:nvSpPr>
              <p:cNvPr id="3" name="object 3"/>
              <p:cNvSpPr txBox="1"/>
              <p:nvPr/>
            </p:nvSpPr>
            <p:spPr>
              <a:xfrm>
                <a:off x="307340" y="1429705"/>
                <a:ext cx="8455660" cy="3853363"/>
              </a:xfrm>
              <a:prstGeom prst="rect">
                <a:avLst/>
              </a:prstGeom>
            </p:spPr>
            <p:txBody>
              <a:bodyPr vert="horz" wrap="square" lIns="0" tIns="63500" rIns="0" bIns="0" rtlCol="0">
                <a:spAutoFit/>
              </a:bodyPr>
              <a:lstStyle/>
              <a:p>
                <a:pPr marL="355600" indent="-342900" algn="just">
                  <a:lnSpc>
                    <a:spcPct val="100000"/>
                  </a:lnSpc>
                  <a:spcBef>
                    <a:spcPts val="500"/>
                  </a:spcBef>
                  <a:buFont typeface="Wingdings"/>
                  <a:buChar char=""/>
                  <a:tabLst>
                    <a:tab pos="355600" algn="l"/>
                  </a:tabLst>
                </a:pPr>
                <a:r>
                  <a:rPr lang="vi-VN" sz="2400" dirty="0">
                    <a:solidFill>
                      <a:srgbClr val="003399"/>
                    </a:solidFill>
                    <a:latin typeface="Arial"/>
                    <a:cs typeface="Arial"/>
                  </a:rPr>
                  <a:t>Các </a:t>
                </a:r>
                <a:r>
                  <a:rPr lang="vi-VN" sz="2400" spc="-5" dirty="0">
                    <a:solidFill>
                      <a:srgbClr val="003399"/>
                    </a:solidFill>
                    <a:latin typeface="Arial"/>
                    <a:cs typeface="Arial"/>
                  </a:rPr>
                  <a:t>tín </a:t>
                </a:r>
                <a:r>
                  <a:rPr lang="vi-VN" sz="2400" dirty="0">
                    <a:solidFill>
                      <a:srgbClr val="003399"/>
                    </a:solidFill>
                    <a:latin typeface="Arial"/>
                    <a:cs typeface="Arial"/>
                  </a:rPr>
                  <a:t>hiệu riêng của chế độ</a:t>
                </a:r>
                <a:r>
                  <a:rPr lang="vi-VN" sz="2400" spc="-15" dirty="0">
                    <a:solidFill>
                      <a:srgbClr val="003399"/>
                    </a:solidFill>
                    <a:latin typeface="Arial"/>
                    <a:cs typeface="Arial"/>
                  </a:rPr>
                  <a:t> </a:t>
                </a:r>
                <a:r>
                  <a:rPr lang="vi-VN" sz="2400" dirty="0">
                    <a:solidFill>
                      <a:srgbClr val="003399"/>
                    </a:solidFill>
                    <a:latin typeface="Arial"/>
                    <a:cs typeface="Arial"/>
                  </a:rPr>
                  <a:t>Max</a:t>
                </a:r>
                <a:endParaRPr lang="vi-VN" sz="2400" dirty="0">
                  <a:latin typeface="Arial"/>
                  <a:cs typeface="Arial"/>
                </a:endParaRPr>
              </a:p>
              <a:p>
                <a:pPr marL="749300" marR="5080" lvl="1" indent="-279400" algn="just">
                  <a:lnSpc>
                    <a:spcPct val="99200"/>
                  </a:lnSpc>
                  <a:spcBef>
                    <a:spcPts val="420"/>
                  </a:spcBef>
                  <a:buClr>
                    <a:srgbClr val="5E9CDA"/>
                  </a:buClr>
                  <a:buSzPct val="97777"/>
                  <a:buFont typeface="Wingdings"/>
                  <a:buChar char=""/>
                  <a:tabLst>
                    <a:tab pos="755015" algn="l"/>
                    <a:tab pos="755650" algn="l"/>
                    <a:tab pos="1882775" algn="l"/>
                    <a:tab pos="2040889" algn="l"/>
                    <a:tab pos="2488565" algn="l"/>
                    <a:tab pos="3078480" algn="l"/>
                    <a:tab pos="3544570" algn="l"/>
                    <a:tab pos="3840479" algn="l"/>
                    <a:tab pos="3901440" algn="l"/>
                    <a:tab pos="4383405" algn="l"/>
                    <a:tab pos="4694555" algn="l"/>
                    <a:tab pos="4740275" algn="l"/>
                    <a:tab pos="5316220" algn="l"/>
                    <a:tab pos="6076950" algn="l"/>
                    <a:tab pos="6854190" algn="l"/>
                    <a:tab pos="7491095" algn="l"/>
                    <a:tab pos="7998459" algn="l"/>
                  </a:tabLst>
                </a:pPr>
                <a14:m>
                  <m:oMath xmlns:m="http://schemas.openxmlformats.org/officeDocument/2006/math">
                    <m:acc>
                      <m:accPr>
                        <m:chr m:val="̅"/>
                        <m:ctrlPr>
                          <a:rPr lang="ar-AE" sz="2400" i="1" spc="-240" smtClean="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RQ</m:t>
                        </m:r>
                      </m:e>
                    </m:acc>
                    <m:r>
                      <a:rPr lang="ar-AE" sz="2400" i="1" spc="-240" smtClean="0">
                        <a:solidFill>
                          <a:srgbClr val="0048AA"/>
                        </a:solidFill>
                        <a:latin typeface="Cambria Math" panose="02040503050406030204" pitchFamily="18" charset="0"/>
                        <a:cs typeface="Arial"/>
                      </a:rPr>
                      <m:t> </m:t>
                    </m:r>
                  </m:oMath>
                </a14:m>
                <a:r>
                  <a:rPr lang="vi-VN" sz="2400" i="1" spc="-380" dirty="0">
                    <a:solidFill>
                      <a:srgbClr val="003399"/>
                    </a:solidFill>
                    <a:latin typeface="Georgia"/>
                    <a:cs typeface="Georgia"/>
                  </a:rPr>
                  <a:t>  </a:t>
                </a:r>
                <a:r>
                  <a:rPr lang="vi-VN" sz="2400" i="1" spc="-254" dirty="0">
                    <a:solidFill>
                      <a:srgbClr val="003399"/>
                    </a:solidFill>
                    <a:latin typeface="Georgia"/>
                    <a:cs typeface="Georgia"/>
                  </a:rPr>
                  <a:t> </a:t>
                </a:r>
                <a:r>
                  <a:rPr lang="vi-VN" sz="2400" spc="-254" dirty="0">
                    <a:solidFill>
                      <a:srgbClr val="003399"/>
                    </a:solidFill>
                    <a:latin typeface="Arial"/>
                    <a:cs typeface="Arial"/>
                  </a:rPr>
                  <a:t>/</a:t>
                </a:r>
                <a:r>
                  <a:rPr lang="ar-AE" sz="2400" spc="-240" dirty="0">
                    <a:solidFill>
                      <a:srgbClr val="0048AA"/>
                    </a:solidFill>
                    <a:cs typeface="Arial"/>
                  </a:rPr>
                  <a:t>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smtClean="0">
                            <a:solidFill>
                              <a:srgbClr val="0048AA"/>
                            </a:solidFill>
                            <a:latin typeface="Cambria Math" panose="02040503050406030204" pitchFamily="18" charset="0"/>
                            <a:cs typeface="Arial"/>
                          </a:rPr>
                          <m:t>GT</m:t>
                        </m:r>
                      </m:e>
                    </m:acc>
                    <m:r>
                      <a:rPr lang="ar-AE" sz="2400" i="1" spc="-240">
                        <a:solidFill>
                          <a:srgbClr val="0048AA"/>
                        </a:solidFill>
                        <a:latin typeface="Cambria Math" panose="02040503050406030204" pitchFamily="18" charset="0"/>
                        <a:cs typeface="Arial"/>
                      </a:rPr>
                      <m:t> </m:t>
                    </m:r>
                    <m:r>
                      <a:rPr lang="vi-VN" sz="2400" b="0" i="1" spc="-240" baseline="-25000" smtClean="0">
                        <a:solidFill>
                          <a:srgbClr val="0048AA"/>
                        </a:solidFill>
                        <a:latin typeface="Cambria Math" panose="02040503050406030204" pitchFamily="18" charset="0"/>
                        <a:cs typeface="Arial"/>
                      </a:rPr>
                      <m:t>0 </m:t>
                    </m:r>
                  </m:oMath>
                </a14:m>
                <a:r>
                  <a:rPr lang="vi-VN" sz="2400" dirty="0">
                    <a:solidFill>
                      <a:srgbClr val="003399"/>
                    </a:solidFill>
                    <a:latin typeface="Arial"/>
                    <a:cs typeface="Arial"/>
                  </a:rPr>
                  <a:t>và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RQ</m:t>
                        </m:r>
                      </m:e>
                    </m:acc>
                    <m:r>
                      <a:rPr lang="ar-AE" sz="2400" i="1" spc="-240">
                        <a:solidFill>
                          <a:srgbClr val="0048AA"/>
                        </a:solidFill>
                        <a:latin typeface="Cambria Math" panose="02040503050406030204" pitchFamily="18" charset="0"/>
                        <a:cs typeface="Arial"/>
                      </a:rPr>
                      <m:t> </m:t>
                    </m:r>
                  </m:oMath>
                </a14:m>
                <a:r>
                  <a:rPr lang="vi-VN" sz="2400" i="1" spc="-380" dirty="0">
                    <a:solidFill>
                      <a:srgbClr val="003399"/>
                    </a:solidFill>
                    <a:latin typeface="Georgia"/>
                    <a:cs typeface="Georgia"/>
                  </a:rPr>
                  <a:t>  </a:t>
                </a:r>
                <a:r>
                  <a:rPr lang="vi-VN" sz="2400" i="1" spc="-254" dirty="0">
                    <a:solidFill>
                      <a:srgbClr val="003399"/>
                    </a:solidFill>
                    <a:latin typeface="Georgia"/>
                    <a:cs typeface="Georgia"/>
                  </a:rPr>
                  <a:t> </a:t>
                </a:r>
                <a:r>
                  <a:rPr lang="vi-VN" sz="2400" spc="-254" dirty="0">
                    <a:solidFill>
                      <a:srgbClr val="003399"/>
                    </a:solidFill>
                    <a:latin typeface="Arial"/>
                    <a:cs typeface="Arial"/>
                  </a:rPr>
                  <a:t>/</a:t>
                </a:r>
                <a:r>
                  <a:rPr lang="ar-AE" sz="2400" spc="-240" dirty="0">
                    <a:solidFill>
                      <a:srgbClr val="0048AA"/>
                    </a:solidFill>
                    <a:cs typeface="Arial"/>
                  </a:rPr>
                  <a:t>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GT</m:t>
                        </m:r>
                      </m:e>
                    </m:acc>
                    <m:r>
                      <a:rPr lang="ar-AE" sz="2400" i="1" spc="-240">
                        <a:solidFill>
                          <a:srgbClr val="0048AA"/>
                        </a:solidFill>
                        <a:latin typeface="Cambria Math" panose="02040503050406030204" pitchFamily="18" charset="0"/>
                        <a:cs typeface="Arial"/>
                      </a:rPr>
                      <m:t> </m:t>
                    </m:r>
                    <m:r>
                      <a:rPr lang="vi-VN" sz="2400" b="0" i="1" spc="-240" baseline="-25000" smtClean="0">
                        <a:solidFill>
                          <a:srgbClr val="0048AA"/>
                        </a:solidFill>
                        <a:latin typeface="Cambria Math" panose="02040503050406030204" pitchFamily="18" charset="0"/>
                        <a:cs typeface="Arial"/>
                      </a:rPr>
                      <m:t>1</m:t>
                    </m:r>
                    <m:r>
                      <a:rPr lang="vi-VN" sz="2400" i="1" spc="-240" baseline="-25000">
                        <a:solidFill>
                          <a:srgbClr val="0048AA"/>
                        </a:solidFill>
                        <a:latin typeface="Cambria Math" panose="02040503050406030204" pitchFamily="18" charset="0"/>
                        <a:cs typeface="Arial"/>
                      </a:rPr>
                      <m:t> </m:t>
                    </m:r>
                  </m:oMath>
                </a14:m>
                <a:r>
                  <a:rPr lang="vi-VN" sz="2400" dirty="0">
                    <a:solidFill>
                      <a:srgbClr val="003399"/>
                    </a:solidFill>
                    <a:latin typeface="Arial"/>
                    <a:cs typeface="Arial"/>
                  </a:rPr>
                  <a:t>: </a:t>
                </a:r>
                <a:r>
                  <a:rPr lang="vi-VN" sz="2400" dirty="0">
                    <a:solidFill>
                      <a:srgbClr val="0048AA"/>
                    </a:solidFill>
                    <a:latin typeface="Arial"/>
                    <a:cs typeface="Arial"/>
                  </a:rPr>
                  <a:t>Các </a:t>
                </a:r>
                <a:r>
                  <a:rPr lang="vi-VN" sz="2400" spc="-5" dirty="0">
                    <a:solidFill>
                      <a:srgbClr val="0048AA"/>
                    </a:solidFill>
                    <a:latin typeface="Arial"/>
                    <a:cs typeface="Arial"/>
                  </a:rPr>
                  <a:t>tín </a:t>
                </a:r>
                <a:r>
                  <a:rPr lang="vi-VN" sz="2400" dirty="0">
                    <a:solidFill>
                      <a:srgbClr val="0048AA"/>
                    </a:solidFill>
                    <a:latin typeface="Arial"/>
                    <a:cs typeface="Arial"/>
                  </a:rPr>
                  <a:t>hiệu yêu cầu dùng buýt của </a:t>
                </a:r>
                <a:r>
                  <a:rPr lang="vi-VN" sz="2400" dirty="0">
                    <a:solidFill>
                      <a:srgbClr val="003399"/>
                    </a:solidFill>
                    <a:latin typeface="Arial"/>
                    <a:cs typeface="Arial"/>
                  </a:rPr>
                  <a:t> các bộ xử</a:t>
                </a:r>
                <a:r>
                  <a:rPr lang="vi-VN" sz="2400" spc="-10" dirty="0">
                    <a:solidFill>
                      <a:srgbClr val="003399"/>
                    </a:solidFill>
                    <a:latin typeface="Arial"/>
                    <a:cs typeface="Arial"/>
                  </a:rPr>
                  <a:t> </a:t>
                </a:r>
                <a:r>
                  <a:rPr lang="vi-VN" sz="2400" dirty="0">
                    <a:solidFill>
                      <a:srgbClr val="003399"/>
                    </a:solidFill>
                    <a:latin typeface="Arial"/>
                    <a:cs typeface="Arial"/>
                  </a:rPr>
                  <a:t>lý</a:t>
                </a:r>
                <a:r>
                  <a:rPr lang="vi-VN" sz="2400" spc="-5" dirty="0">
                    <a:solidFill>
                      <a:srgbClr val="003399"/>
                    </a:solidFill>
                    <a:latin typeface="Arial"/>
                    <a:cs typeface="Arial"/>
                  </a:rPr>
                  <a:t> </a:t>
                </a:r>
                <a:r>
                  <a:rPr lang="vi-VN" sz="2400" dirty="0">
                    <a:solidFill>
                      <a:srgbClr val="003399"/>
                    </a:solidFill>
                    <a:latin typeface="Arial"/>
                    <a:cs typeface="Arial"/>
                  </a:rPr>
                  <a:t>khác hoặc	</a:t>
                </a:r>
                <a:r>
                  <a:rPr lang="vi-VN" sz="2400" spc="-5" dirty="0">
                    <a:solidFill>
                      <a:srgbClr val="003399"/>
                    </a:solidFill>
                    <a:latin typeface="Arial"/>
                    <a:cs typeface="Arial"/>
                  </a:rPr>
                  <a:t>thông </a:t>
                </a:r>
                <a:r>
                  <a:rPr lang="vi-VN" sz="2400" dirty="0">
                    <a:solidFill>
                      <a:srgbClr val="003399"/>
                    </a:solidFill>
                    <a:latin typeface="Arial"/>
                    <a:cs typeface="Arial"/>
                  </a:rPr>
                  <a:t>báo chấp	nhận </a:t>
                </a:r>
                <a:r>
                  <a:rPr lang="vi-VN" sz="2400" spc="-5" dirty="0">
                    <a:solidFill>
                      <a:srgbClr val="003399"/>
                    </a:solidFill>
                    <a:latin typeface="Arial"/>
                    <a:cs typeface="Arial"/>
                  </a:rPr>
                  <a:t>treo </a:t>
                </a:r>
                <a:r>
                  <a:rPr lang="vi-VN" sz="2400" dirty="0">
                    <a:solidFill>
                      <a:srgbClr val="003399"/>
                    </a:solidFill>
                    <a:latin typeface="Arial"/>
                    <a:cs typeface="Arial"/>
                  </a:rPr>
                  <a:t>của CPU để cho các bộ vi 	xử	lý khác</a:t>
                </a:r>
                <a:r>
                  <a:rPr lang="vi-VN" sz="2400" spc="-5" dirty="0">
                    <a:solidFill>
                      <a:srgbClr val="003399"/>
                    </a:solidFill>
                    <a:latin typeface="Arial"/>
                    <a:cs typeface="Arial"/>
                  </a:rPr>
                  <a:t> </a:t>
                </a:r>
                <a:r>
                  <a:rPr lang="vi-VN" sz="2400" dirty="0">
                    <a:solidFill>
                      <a:srgbClr val="003399"/>
                    </a:solidFill>
                    <a:latin typeface="Arial"/>
                    <a:cs typeface="Arial"/>
                  </a:rPr>
                  <a:t>dùng b</a:t>
                </a:r>
                <a:r>
                  <a:rPr lang="vi-VN" sz="2400" spc="-5" dirty="0">
                    <a:solidFill>
                      <a:srgbClr val="003399"/>
                    </a:solidFill>
                    <a:latin typeface="Arial"/>
                    <a:cs typeface="Arial"/>
                  </a:rPr>
                  <a:t>u</a:t>
                </a:r>
                <a:r>
                  <a:rPr lang="vi-VN" sz="2400" dirty="0">
                    <a:solidFill>
                      <a:srgbClr val="003399"/>
                    </a:solidFill>
                    <a:latin typeface="Arial"/>
                    <a:cs typeface="Arial"/>
                  </a:rPr>
                  <a:t>s.</a:t>
                </a:r>
                <a:r>
                  <a:rPr lang="vi-VN" sz="2400" spc="-5" dirty="0">
                    <a:solidFill>
                      <a:srgbClr val="003399"/>
                    </a:solidFill>
                    <a:latin typeface="Arial"/>
                    <a:cs typeface="Arial"/>
                  </a:rPr>
                  <a:t>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RQ</m:t>
                        </m:r>
                      </m:e>
                    </m:acc>
                    <m:r>
                      <a:rPr lang="ar-AE" sz="2400" i="1" spc="-240">
                        <a:solidFill>
                          <a:srgbClr val="0048AA"/>
                        </a:solidFill>
                        <a:latin typeface="Cambria Math" panose="02040503050406030204" pitchFamily="18" charset="0"/>
                        <a:cs typeface="Arial"/>
                      </a:rPr>
                      <m:t> </m:t>
                    </m:r>
                  </m:oMath>
                </a14:m>
                <a:r>
                  <a:rPr lang="vi-VN" sz="2400" i="1" spc="-380" dirty="0">
                    <a:solidFill>
                      <a:srgbClr val="003399"/>
                    </a:solidFill>
                    <a:latin typeface="Georgia"/>
                    <a:cs typeface="Georgia"/>
                  </a:rPr>
                  <a:t>  </a:t>
                </a:r>
                <a:r>
                  <a:rPr lang="vi-VN" sz="2400" i="1" spc="-254" dirty="0">
                    <a:solidFill>
                      <a:srgbClr val="003399"/>
                    </a:solidFill>
                    <a:latin typeface="Georgia"/>
                    <a:cs typeface="Georgia"/>
                  </a:rPr>
                  <a:t> </a:t>
                </a:r>
                <a:r>
                  <a:rPr lang="vi-VN" sz="2400" spc="-254" dirty="0">
                    <a:solidFill>
                      <a:srgbClr val="003399"/>
                    </a:solidFill>
                    <a:latin typeface="Arial"/>
                    <a:cs typeface="Arial"/>
                  </a:rPr>
                  <a:t>/</a:t>
                </a:r>
                <a:r>
                  <a:rPr lang="ar-AE" sz="2400" spc="-240" dirty="0">
                    <a:solidFill>
                      <a:srgbClr val="0048AA"/>
                    </a:solidFill>
                    <a:cs typeface="Arial"/>
                  </a:rPr>
                  <a:t>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GT</m:t>
                        </m:r>
                      </m:e>
                    </m:acc>
                    <m:r>
                      <a:rPr lang="ar-AE" sz="2400" i="1" spc="-240">
                        <a:solidFill>
                          <a:srgbClr val="0048AA"/>
                        </a:solidFill>
                        <a:latin typeface="Cambria Math" panose="02040503050406030204" pitchFamily="18" charset="0"/>
                        <a:cs typeface="Arial"/>
                      </a:rPr>
                      <m:t> </m:t>
                    </m:r>
                    <m:r>
                      <a:rPr lang="vi-VN" sz="2400" i="1" spc="-240" baseline="-25000">
                        <a:solidFill>
                          <a:srgbClr val="0048AA"/>
                        </a:solidFill>
                        <a:latin typeface="Cambria Math" panose="02040503050406030204" pitchFamily="18" charset="0"/>
                        <a:cs typeface="Arial"/>
                      </a:rPr>
                      <m:t>0 </m:t>
                    </m:r>
                    <m:r>
                      <a:rPr lang="vi-VN" sz="2400" b="0" i="1" spc="-240" baseline="-25000" smtClean="0">
                        <a:solidFill>
                          <a:srgbClr val="0048AA"/>
                        </a:solidFill>
                        <a:latin typeface="Cambria Math" panose="02040503050406030204" pitchFamily="18" charset="0"/>
                        <a:cs typeface="Arial"/>
                      </a:rPr>
                      <m:t> </m:t>
                    </m:r>
                  </m:oMath>
                </a14:m>
                <a:r>
                  <a:rPr lang="vi-VN" sz="2400" dirty="0">
                    <a:solidFill>
                      <a:srgbClr val="003399"/>
                    </a:solidFill>
                    <a:latin typeface="Arial"/>
                    <a:cs typeface="Arial"/>
                  </a:rPr>
                  <a:t>có </a:t>
                </a:r>
                <a:r>
                  <a:rPr lang="vi-VN" sz="2400" spc="-5" dirty="0">
                    <a:solidFill>
                      <a:srgbClr val="003399"/>
                    </a:solidFill>
                    <a:latin typeface="Arial"/>
                    <a:cs typeface="Arial"/>
                  </a:rPr>
                  <a:t>mức ưu tiên </a:t>
                </a:r>
                <a:r>
                  <a:rPr lang="vi-VN" sz="2400" dirty="0">
                    <a:solidFill>
                      <a:srgbClr val="003399"/>
                    </a:solidFill>
                    <a:latin typeface="Arial"/>
                    <a:cs typeface="Arial"/>
                  </a:rPr>
                  <a:t>hơn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RQ</m:t>
                        </m:r>
                      </m:e>
                    </m:acc>
                    <m:r>
                      <a:rPr lang="ar-AE" sz="2400" i="1" spc="-240">
                        <a:solidFill>
                          <a:srgbClr val="0048AA"/>
                        </a:solidFill>
                        <a:latin typeface="Cambria Math" panose="02040503050406030204" pitchFamily="18" charset="0"/>
                        <a:cs typeface="Arial"/>
                      </a:rPr>
                      <m:t> </m:t>
                    </m:r>
                  </m:oMath>
                </a14:m>
                <a:r>
                  <a:rPr lang="vi-VN" sz="2400" i="1" spc="-380" dirty="0">
                    <a:solidFill>
                      <a:srgbClr val="003399"/>
                    </a:solidFill>
                    <a:latin typeface="Georgia"/>
                    <a:cs typeface="Georgia"/>
                  </a:rPr>
                  <a:t>  </a:t>
                </a:r>
                <a:r>
                  <a:rPr lang="vi-VN" sz="2400" i="1" spc="-254" dirty="0">
                    <a:solidFill>
                      <a:srgbClr val="003399"/>
                    </a:solidFill>
                    <a:latin typeface="Georgia"/>
                    <a:cs typeface="Georgia"/>
                  </a:rPr>
                  <a:t> </a:t>
                </a:r>
                <a:r>
                  <a:rPr lang="vi-VN" sz="2400" spc="-254" dirty="0">
                    <a:solidFill>
                      <a:srgbClr val="003399"/>
                    </a:solidFill>
                    <a:latin typeface="Arial"/>
                    <a:cs typeface="Arial"/>
                  </a:rPr>
                  <a:t>/</a:t>
                </a:r>
                <a:r>
                  <a:rPr lang="ar-AE" sz="2400" spc="-240" dirty="0">
                    <a:solidFill>
                      <a:srgbClr val="0048AA"/>
                    </a:solidFill>
                    <a:cs typeface="Arial"/>
                  </a:rPr>
                  <a:t>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GT</m:t>
                        </m:r>
                      </m:e>
                    </m:acc>
                    <m:r>
                      <a:rPr lang="ar-AE" sz="2400" i="1" spc="-240">
                        <a:solidFill>
                          <a:srgbClr val="0048AA"/>
                        </a:solidFill>
                        <a:latin typeface="Cambria Math" panose="02040503050406030204" pitchFamily="18" charset="0"/>
                        <a:cs typeface="Arial"/>
                      </a:rPr>
                      <m:t> </m:t>
                    </m:r>
                    <m:r>
                      <a:rPr lang="vi-VN" sz="2400" i="1" spc="-240" baseline="-25000">
                        <a:solidFill>
                          <a:srgbClr val="0048AA"/>
                        </a:solidFill>
                        <a:latin typeface="Cambria Math" panose="02040503050406030204" pitchFamily="18" charset="0"/>
                        <a:cs typeface="Arial"/>
                      </a:rPr>
                      <m:t>1</m:t>
                    </m:r>
                  </m:oMath>
                </a14:m>
                <a:r>
                  <a:rPr lang="vi-VN" sz="2400" dirty="0">
                    <a:solidFill>
                      <a:srgbClr val="003399"/>
                    </a:solidFill>
                    <a:latin typeface="Arial"/>
                    <a:cs typeface="Arial"/>
                  </a:rPr>
                  <a:t>.</a:t>
                </a:r>
                <a:endParaRPr lang="vi-VN" sz="2400" dirty="0">
                  <a:latin typeface="Arial"/>
                  <a:cs typeface="Arial"/>
                </a:endParaRPr>
              </a:p>
              <a:p>
                <a:pPr marL="749300" marR="13970" lvl="1" indent="-279400" algn="just">
                  <a:lnSpc>
                    <a:spcPct val="99700"/>
                  </a:lnSpc>
                  <a:spcBef>
                    <a:spcPts val="434"/>
                  </a:spcBef>
                  <a:buClr>
                    <a:srgbClr val="5E9CDA"/>
                  </a:buClr>
                  <a:buSzPct val="97777"/>
                  <a:buFont typeface="Wingdings"/>
                  <a:buChar char=""/>
                  <a:tabLst>
                    <a:tab pos="755650" algn="l"/>
                  </a:tabLst>
                </a:pPr>
                <a14:m>
                  <m:oMath xmlns:m="http://schemas.openxmlformats.org/officeDocument/2006/math">
                    <m:acc>
                      <m:accPr>
                        <m:chr m:val="̅"/>
                        <m:ctrlPr>
                          <a:rPr lang="ar-AE" sz="2400" i="1" spc="-240" smtClean="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LOCK</m:t>
                        </m:r>
                      </m:e>
                    </m:acc>
                  </m:oMath>
                </a14:m>
                <a:r>
                  <a:rPr lang="vi-VN" sz="2400" i="1" spc="-300" dirty="0">
                    <a:solidFill>
                      <a:srgbClr val="003399"/>
                    </a:solidFill>
                    <a:latin typeface="Georgia"/>
                    <a:cs typeface="Georgia"/>
                  </a:rPr>
                  <a:t> </a:t>
                </a:r>
                <a:r>
                  <a:rPr lang="vi-VN" sz="2400" dirty="0">
                    <a:solidFill>
                      <a:srgbClr val="003399"/>
                    </a:solidFill>
                    <a:latin typeface="Arial"/>
                    <a:cs typeface="Arial"/>
                  </a:rPr>
                  <a:t>: </a:t>
                </a:r>
                <a:r>
                  <a:rPr lang="vi-VN" sz="2400" spc="-5" dirty="0">
                    <a:solidFill>
                      <a:srgbClr val="003399"/>
                    </a:solidFill>
                    <a:latin typeface="Arial"/>
                    <a:cs typeface="Arial"/>
                  </a:rPr>
                  <a:t>Tín </a:t>
                </a:r>
                <a:r>
                  <a:rPr lang="vi-VN" sz="2400" dirty="0">
                    <a:solidFill>
                      <a:srgbClr val="003399"/>
                    </a:solidFill>
                    <a:latin typeface="Arial"/>
                    <a:cs typeface="Arial"/>
                  </a:rPr>
                  <a:t>hiệu CPU </a:t>
                </a:r>
                <a:r>
                  <a:rPr lang="vi-VN" sz="2400" spc="-5" dirty="0">
                    <a:solidFill>
                      <a:srgbClr val="003399"/>
                    </a:solidFill>
                    <a:latin typeface="Arial"/>
                    <a:cs typeface="Arial"/>
                  </a:rPr>
                  <a:t>đưa </a:t>
                </a:r>
                <a:r>
                  <a:rPr lang="vi-VN" sz="2400" dirty="0">
                    <a:solidFill>
                      <a:srgbClr val="003399"/>
                    </a:solidFill>
                    <a:latin typeface="Arial"/>
                    <a:cs typeface="Arial"/>
                  </a:rPr>
                  <a:t>ra để cấm các bộ xử lý khác </a:t>
                </a:r>
                <a:r>
                  <a:rPr lang="vi-VN" sz="2400" spc="-5" dirty="0">
                    <a:solidFill>
                      <a:srgbClr val="003399"/>
                    </a:solidFill>
                    <a:latin typeface="Arial"/>
                    <a:cs typeface="Arial"/>
                  </a:rPr>
                  <a:t>trong </a:t>
                </a:r>
                <a:r>
                  <a:rPr lang="vi-VN" sz="2400" dirty="0">
                    <a:solidFill>
                      <a:srgbClr val="003399"/>
                    </a:solidFill>
                    <a:latin typeface="Arial"/>
                    <a:cs typeface="Arial"/>
                  </a:rPr>
                  <a:t>hệ </a:t>
                </a:r>
                <a:r>
                  <a:rPr lang="vi-VN" sz="2400" spc="-5" dirty="0">
                    <a:solidFill>
                      <a:srgbClr val="003399"/>
                    </a:solidFill>
                    <a:latin typeface="Arial"/>
                    <a:cs typeface="Arial"/>
                  </a:rPr>
                  <a:t>thống </a:t>
                </a:r>
                <a:r>
                  <a:rPr lang="vi-VN" sz="2400" dirty="0">
                    <a:solidFill>
                      <a:srgbClr val="003399"/>
                    </a:solidFill>
                    <a:latin typeface="Arial"/>
                    <a:cs typeface="Arial"/>
                  </a:rPr>
                  <a:t>sử dụng bus khi nó đang </a:t>
                </a:r>
                <a:r>
                  <a:rPr lang="vi-VN" sz="2400" spc="-5" dirty="0">
                    <a:solidFill>
                      <a:srgbClr val="003399"/>
                    </a:solidFill>
                    <a:latin typeface="Arial"/>
                    <a:cs typeface="Arial"/>
                  </a:rPr>
                  <a:t>thực </a:t>
                </a:r>
                <a:r>
                  <a:rPr lang="vi-VN" sz="2400" dirty="0">
                    <a:solidFill>
                      <a:srgbClr val="003399"/>
                    </a:solidFill>
                    <a:latin typeface="Arial"/>
                    <a:cs typeface="Arial"/>
                  </a:rPr>
                  <a:t>hiện một lệnh có</a:t>
                </a:r>
                <a:r>
                  <a:rPr lang="vi-VN" sz="2400" spc="-65" dirty="0">
                    <a:solidFill>
                      <a:srgbClr val="003399"/>
                    </a:solidFill>
                    <a:latin typeface="Arial"/>
                    <a:cs typeface="Arial"/>
                  </a:rPr>
                  <a:t> </a:t>
                </a:r>
                <a:r>
                  <a:rPr lang="vi-VN" sz="2400" spc="-5" dirty="0">
                    <a:solidFill>
                      <a:srgbClr val="003399"/>
                    </a:solidFill>
                    <a:latin typeface="Arial"/>
                    <a:cs typeface="Arial"/>
                  </a:rPr>
                  <a:t>tiếp  </a:t>
                </a:r>
                <a:r>
                  <a:rPr lang="vi-VN" sz="2400" dirty="0">
                    <a:solidFill>
                      <a:srgbClr val="003399"/>
                    </a:solidFill>
                    <a:latin typeface="Arial"/>
                    <a:cs typeface="Arial"/>
                  </a:rPr>
                  <a:t>đầu</a:t>
                </a:r>
                <a:r>
                  <a:rPr lang="vi-VN" sz="2400" spc="-5" dirty="0">
                    <a:solidFill>
                      <a:srgbClr val="003399"/>
                    </a:solidFill>
                    <a:latin typeface="Arial"/>
                    <a:cs typeface="Arial"/>
                  </a:rPr>
                  <a:t> LOCK.</a:t>
                </a:r>
                <a:endParaRPr lang="vi-VN" sz="2400" dirty="0">
                  <a:latin typeface="Arial"/>
                  <a:cs typeface="Arial"/>
                </a:endParaRPr>
              </a:p>
              <a:p>
                <a:pPr marL="755650" lvl="1" indent="-285750" algn="just">
                  <a:lnSpc>
                    <a:spcPts val="2605"/>
                  </a:lnSpc>
                  <a:spcBef>
                    <a:spcPts val="590"/>
                  </a:spcBef>
                  <a:buClr>
                    <a:srgbClr val="5E9CDA"/>
                  </a:buClr>
                  <a:buFont typeface="Wingdings"/>
                  <a:buChar char=""/>
                  <a:tabLst>
                    <a:tab pos="755015" algn="l"/>
                    <a:tab pos="755650" algn="l"/>
                  </a:tabLst>
                </a:pPr>
                <a:r>
                  <a:rPr lang="vi-VN" sz="2400" spc="-5" dirty="0">
                    <a:solidFill>
                      <a:srgbClr val="003399"/>
                    </a:solidFill>
                    <a:latin typeface="Arial"/>
                    <a:cs typeface="Arial"/>
                  </a:rPr>
                  <a:t>QS0, QS1: Tín </a:t>
                </a:r>
                <a:r>
                  <a:rPr lang="vi-VN" sz="2400" dirty="0">
                    <a:solidFill>
                      <a:srgbClr val="003399"/>
                    </a:solidFill>
                    <a:latin typeface="Arial"/>
                    <a:cs typeface="Arial"/>
                  </a:rPr>
                  <a:t>hiệu </a:t>
                </a:r>
                <a:r>
                  <a:rPr lang="vi-VN" sz="2400" spc="-5" dirty="0">
                    <a:solidFill>
                      <a:srgbClr val="003399"/>
                    </a:solidFill>
                    <a:latin typeface="Arial"/>
                    <a:cs typeface="Arial"/>
                  </a:rPr>
                  <a:t>thông </a:t>
                </a:r>
                <a:r>
                  <a:rPr lang="vi-VN" sz="2400" dirty="0">
                    <a:solidFill>
                      <a:srgbClr val="003399"/>
                    </a:solidFill>
                    <a:latin typeface="Arial"/>
                    <a:cs typeface="Arial"/>
                  </a:rPr>
                  <a:t>báo các </a:t>
                </a:r>
                <a:r>
                  <a:rPr lang="vi-VN" sz="2400" spc="-5" dirty="0">
                    <a:solidFill>
                      <a:srgbClr val="003399"/>
                    </a:solidFill>
                    <a:latin typeface="Arial"/>
                    <a:cs typeface="Arial"/>
                  </a:rPr>
                  <a:t>trạng thái </a:t>
                </a:r>
                <a:r>
                  <a:rPr lang="vi-VN" sz="2400" dirty="0">
                    <a:solidFill>
                      <a:srgbClr val="003399"/>
                    </a:solidFill>
                    <a:latin typeface="Arial"/>
                    <a:cs typeface="Arial"/>
                  </a:rPr>
                  <a:t>khác nhau của</a:t>
                </a:r>
                <a:r>
                  <a:rPr lang="vi-VN" sz="2400" dirty="0">
                    <a:latin typeface="Arial"/>
                    <a:cs typeface="Arial"/>
                  </a:rPr>
                  <a:t> </a:t>
                </a:r>
                <a:r>
                  <a:rPr lang="vi-VN" sz="2400" dirty="0">
                    <a:solidFill>
                      <a:srgbClr val="003399"/>
                    </a:solidFill>
                    <a:latin typeface="Arial"/>
                    <a:cs typeface="Arial"/>
                  </a:rPr>
                  <a:t>đệm lệnh (hàng đợi</a:t>
                </a:r>
                <a:r>
                  <a:rPr lang="vi-VN" sz="2400" spc="-10" dirty="0">
                    <a:solidFill>
                      <a:srgbClr val="003399"/>
                    </a:solidFill>
                    <a:latin typeface="Arial"/>
                    <a:cs typeface="Arial"/>
                  </a:rPr>
                  <a:t> </a:t>
                </a:r>
                <a:r>
                  <a:rPr lang="vi-VN" sz="2400" spc="-5" dirty="0">
                    <a:solidFill>
                      <a:srgbClr val="003399"/>
                    </a:solidFill>
                    <a:latin typeface="Arial"/>
                    <a:cs typeface="Arial"/>
                  </a:rPr>
                  <a:t>lệnh).</a:t>
                </a:r>
                <a:endParaRPr sz="2400" dirty="0">
                  <a:latin typeface="Arial"/>
                  <a:cs typeface="Arial"/>
                </a:endParaRPr>
              </a:p>
            </p:txBody>
          </p:sp>
        </mc:Choice>
        <mc:Fallback>
          <p:sp>
            <p:nvSpPr>
              <p:cNvPr id="3" name="object 3"/>
              <p:cNvSpPr txBox="1">
                <a:spLocks noRot="1" noChangeAspect="1" noMove="1" noResize="1" noEditPoints="1" noAdjustHandles="1" noChangeArrowheads="1" noChangeShapeType="1" noTextEdit="1"/>
              </p:cNvSpPr>
              <p:nvPr/>
            </p:nvSpPr>
            <p:spPr>
              <a:xfrm>
                <a:off x="307340" y="1429705"/>
                <a:ext cx="8455660" cy="3853363"/>
              </a:xfrm>
              <a:prstGeom prst="rect">
                <a:avLst/>
              </a:prstGeom>
              <a:blipFill>
                <a:blip r:embed="rId2"/>
                <a:stretch>
                  <a:fillRect l="-1949" t="-984" r="-2099" b="-3607"/>
                </a:stretch>
              </a:blipFill>
            </p:spPr>
            <p:txBody>
              <a:bodyPr/>
              <a:lstStyle/>
              <a:p>
                <a:r>
                  <a:rPr lang="en-V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6953" y="795020"/>
            <a:ext cx="6725284" cy="452120"/>
          </a:xfrm>
          <a:prstGeom prst="rect">
            <a:avLst/>
          </a:prstGeom>
        </p:spPr>
        <p:txBody>
          <a:bodyPr vert="horz" wrap="square" lIns="0" tIns="12700" rIns="0" bIns="0" rtlCol="0">
            <a:spAutoFit/>
          </a:bodyPr>
          <a:lstStyle/>
          <a:p>
            <a:pPr marL="12700">
              <a:lnSpc>
                <a:spcPct val="100000"/>
              </a:lnSpc>
              <a:spcBef>
                <a:spcPts val="100"/>
              </a:spcBef>
            </a:pPr>
            <a:r>
              <a:rPr spc="-5" dirty="0"/>
              <a:t>4.1. </a:t>
            </a:r>
            <a:r>
              <a:rPr dirty="0"/>
              <a:t>Các </a:t>
            </a:r>
            <a:r>
              <a:rPr spc="-5" dirty="0"/>
              <a:t>tín hiệu của </a:t>
            </a:r>
            <a:r>
              <a:rPr dirty="0"/>
              <a:t>8088 – </a:t>
            </a:r>
            <a:r>
              <a:rPr spc="-5" dirty="0"/>
              <a:t>Chế độ</a:t>
            </a:r>
            <a:r>
              <a:rPr spc="-35" dirty="0"/>
              <a:t> </a:t>
            </a:r>
            <a:r>
              <a:rPr dirty="0"/>
              <a:t>Max</a:t>
            </a:r>
          </a:p>
        </p:txBody>
      </p:sp>
      <mc:AlternateContent xmlns:mc="http://schemas.openxmlformats.org/markup-compatibility/2006">
        <mc:Choice xmlns:a14="http://schemas.microsoft.com/office/drawing/2010/main" Requires="a14">
          <p:sp>
            <p:nvSpPr>
              <p:cNvPr id="3" name="object 3"/>
              <p:cNvSpPr txBox="1"/>
              <p:nvPr/>
            </p:nvSpPr>
            <p:spPr>
              <a:xfrm>
                <a:off x="307340" y="1429705"/>
                <a:ext cx="8491855" cy="1870512"/>
              </a:xfrm>
              <a:prstGeom prst="rect">
                <a:avLst/>
              </a:prstGeom>
            </p:spPr>
            <p:txBody>
              <a:bodyPr vert="horz" wrap="square" lIns="0" tIns="63500" rIns="0" bIns="0" rtlCol="0">
                <a:spAutoFit/>
              </a:bodyPr>
              <a:lstStyle/>
              <a:p>
                <a:pPr marL="355600" indent="-342900">
                  <a:lnSpc>
                    <a:spcPct val="100000"/>
                  </a:lnSpc>
                  <a:spcBef>
                    <a:spcPts val="500"/>
                  </a:spcBef>
                  <a:buFont typeface="Wingdings"/>
                  <a:buChar char=""/>
                  <a:tabLst>
                    <a:tab pos="355600" algn="l"/>
                  </a:tabLst>
                </a:pPr>
                <a:r>
                  <a:rPr lang="vi-VN" sz="2400" dirty="0">
                    <a:solidFill>
                      <a:srgbClr val="003399"/>
                    </a:solidFill>
                    <a:latin typeface="Arial"/>
                    <a:cs typeface="Arial"/>
                  </a:rPr>
                  <a:t>Các </a:t>
                </a:r>
                <a:r>
                  <a:rPr lang="vi-VN" sz="2400" spc="-5" dirty="0">
                    <a:solidFill>
                      <a:srgbClr val="003399"/>
                    </a:solidFill>
                    <a:latin typeface="Arial"/>
                    <a:cs typeface="Arial"/>
                  </a:rPr>
                  <a:t>tín </a:t>
                </a:r>
                <a:r>
                  <a:rPr lang="vi-VN" sz="2400" dirty="0">
                    <a:solidFill>
                      <a:srgbClr val="003399"/>
                    </a:solidFill>
                    <a:latin typeface="Arial"/>
                    <a:cs typeface="Arial"/>
                  </a:rPr>
                  <a:t>hiệu riêng của chế độ</a:t>
                </a:r>
                <a:r>
                  <a:rPr lang="vi-VN" sz="2400" spc="-15" dirty="0">
                    <a:solidFill>
                      <a:srgbClr val="003399"/>
                    </a:solidFill>
                    <a:latin typeface="Arial"/>
                    <a:cs typeface="Arial"/>
                  </a:rPr>
                  <a:t> </a:t>
                </a:r>
                <a:r>
                  <a:rPr lang="vi-VN" sz="2400" dirty="0">
                    <a:solidFill>
                      <a:srgbClr val="003399"/>
                    </a:solidFill>
                    <a:latin typeface="Arial"/>
                    <a:cs typeface="Arial"/>
                  </a:rPr>
                  <a:t>Max</a:t>
                </a:r>
                <a:endParaRPr lang="vi-VN" sz="2400" dirty="0">
                  <a:latin typeface="Arial"/>
                  <a:cs typeface="Arial"/>
                </a:endParaRPr>
              </a:p>
              <a:p>
                <a:pPr marL="749300" marR="5080" lvl="1" indent="-279400">
                  <a:lnSpc>
                    <a:spcPct val="100499"/>
                  </a:lnSpc>
                  <a:spcBef>
                    <a:spcPts val="385"/>
                  </a:spcBef>
                  <a:buClr>
                    <a:srgbClr val="5E9CDA"/>
                  </a:buClr>
                  <a:buSzPct val="97777"/>
                  <a:buFont typeface="Wingdings"/>
                  <a:buChar char=""/>
                  <a:tabLst>
                    <a:tab pos="755015" algn="l"/>
                    <a:tab pos="755650" algn="l"/>
                  </a:tabLst>
                </a:pPr>
                <a14:m>
                  <m:oMath xmlns:m="http://schemas.openxmlformats.org/officeDocument/2006/math">
                    <m:acc>
                      <m:accPr>
                        <m:chr m:val="̅"/>
                        <m:ctrlPr>
                          <a:rPr lang="ar-AE" sz="2000" i="1" spc="-240">
                            <a:solidFill>
                              <a:srgbClr val="0048AA"/>
                            </a:solidFill>
                            <a:latin typeface="Cambria Math" panose="02040503050406030204" pitchFamily="18" charset="0"/>
                            <a:cs typeface="Arial"/>
                          </a:rPr>
                        </m:ctrlPr>
                      </m:accPr>
                      <m:e>
                        <m:r>
                          <m:rPr>
                            <m:sty m:val="p"/>
                          </m:rPr>
                          <a:rPr lang="vi-VN" sz="2000" i="1" spc="-240">
                            <a:solidFill>
                              <a:srgbClr val="0048AA"/>
                            </a:solidFill>
                            <a:latin typeface="Cambria Math" panose="02040503050406030204" pitchFamily="18" charset="0"/>
                            <a:cs typeface="Arial"/>
                          </a:rPr>
                          <m:t>S</m:t>
                        </m:r>
                      </m:e>
                    </m:acc>
                    <m:r>
                      <a:rPr lang="ar-AE" sz="2000" i="1" spc="-240">
                        <a:solidFill>
                          <a:srgbClr val="0048AA"/>
                        </a:solidFill>
                        <a:latin typeface="Cambria Math" panose="02040503050406030204" pitchFamily="18" charset="0"/>
                        <a:cs typeface="Arial"/>
                      </a:rPr>
                      <m:t> </m:t>
                    </m:r>
                    <m:r>
                      <a:rPr lang="ar-AE" sz="2000" b="0" i="1" spc="-240" baseline="-25000" smtClean="0">
                        <a:solidFill>
                          <a:srgbClr val="0048AA"/>
                        </a:solidFill>
                        <a:latin typeface="Cambria Math" panose="02040503050406030204" pitchFamily="18" charset="0"/>
                        <a:cs typeface="Arial"/>
                      </a:rPr>
                      <m:t>2</m:t>
                    </m:r>
                  </m:oMath>
                </a14:m>
                <a:r>
                  <a:rPr lang="ar-AE" sz="2250" i="1" spc="-310" dirty="0">
                    <a:solidFill>
                      <a:srgbClr val="003399"/>
                    </a:solidFill>
                    <a:latin typeface="Georgia"/>
                    <a:cs typeface="Georgia"/>
                  </a:rPr>
                  <a:t> </a:t>
                </a:r>
                <a:r>
                  <a:rPr lang="ar-AE" sz="2200" dirty="0">
                    <a:solidFill>
                      <a:srgbClr val="003399"/>
                    </a:solidFill>
                    <a:latin typeface="Arial"/>
                    <a:cs typeface="Arial"/>
                  </a:rPr>
                  <a:t>,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S</m:t>
                        </m:r>
                      </m:e>
                    </m:acc>
                    <m:r>
                      <a:rPr lang="vi-VN" sz="2400" b="0" i="1" spc="-240" baseline="-25000" smtClean="0">
                        <a:solidFill>
                          <a:srgbClr val="0048AA"/>
                        </a:solidFill>
                        <a:latin typeface="Cambria Math" panose="02040503050406030204" pitchFamily="18" charset="0"/>
                        <a:cs typeface="Arial"/>
                      </a:rPr>
                      <m:t>1</m:t>
                    </m:r>
                  </m:oMath>
                </a14:m>
                <a:r>
                  <a:rPr lang="vi-VN" sz="2200" spc="-10" dirty="0">
                    <a:solidFill>
                      <a:srgbClr val="0048AA"/>
                    </a:solidFill>
                    <a:latin typeface="Georgia"/>
                    <a:cs typeface="Georgia"/>
                  </a:rPr>
                  <a:t>và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S</m:t>
                        </m:r>
                      </m:e>
                    </m:acc>
                    <m:r>
                      <a:rPr lang="ar-AE" sz="2400" i="1" spc="-240">
                        <a:solidFill>
                          <a:srgbClr val="0048AA"/>
                        </a:solidFill>
                        <a:latin typeface="Cambria Math" panose="02040503050406030204" pitchFamily="18" charset="0"/>
                        <a:cs typeface="Arial"/>
                      </a:rPr>
                      <m:t> </m:t>
                    </m:r>
                    <m:r>
                      <a:rPr lang="vi-VN" sz="2400" b="0" i="1" spc="-240" baseline="-25000" smtClean="0">
                        <a:solidFill>
                          <a:srgbClr val="0048AA"/>
                        </a:solidFill>
                        <a:latin typeface="Cambria Math" panose="02040503050406030204" pitchFamily="18" charset="0"/>
                        <a:cs typeface="Arial"/>
                      </a:rPr>
                      <m:t>0</m:t>
                    </m:r>
                  </m:oMath>
                </a14:m>
                <a:r>
                  <a:rPr lang="vi-VN" sz="2250" i="1" spc="-350" dirty="0">
                    <a:solidFill>
                      <a:srgbClr val="003399"/>
                    </a:solidFill>
                    <a:latin typeface="Georgia"/>
                    <a:cs typeface="Georgia"/>
                  </a:rPr>
                  <a:t> </a:t>
                </a:r>
                <a:r>
                  <a:rPr lang="vi-VN" sz="2200" dirty="0">
                    <a:solidFill>
                      <a:srgbClr val="003399"/>
                    </a:solidFill>
                    <a:latin typeface="Arial"/>
                    <a:cs typeface="Arial"/>
                  </a:rPr>
                  <a:t>: Các chân </a:t>
                </a:r>
                <a:r>
                  <a:rPr lang="vi-VN" sz="2200" spc="-5" dirty="0">
                    <a:solidFill>
                      <a:srgbClr val="003399"/>
                    </a:solidFill>
                    <a:latin typeface="Arial"/>
                    <a:cs typeface="Arial"/>
                  </a:rPr>
                  <a:t>trạng thái </a:t>
                </a:r>
                <a:r>
                  <a:rPr lang="vi-VN" sz="2200" dirty="0">
                    <a:solidFill>
                      <a:srgbClr val="003399"/>
                    </a:solidFill>
                    <a:latin typeface="Arial"/>
                    <a:cs typeface="Arial"/>
                  </a:rPr>
                  <a:t>dùng </a:t>
                </a:r>
                <a:r>
                  <a:rPr lang="vi-VN" sz="2200" spc="-5" dirty="0">
                    <a:solidFill>
                      <a:srgbClr val="003399"/>
                    </a:solidFill>
                    <a:latin typeface="Arial"/>
                    <a:cs typeface="Arial"/>
                  </a:rPr>
                  <a:t>trong </a:t>
                </a:r>
                <a:r>
                  <a:rPr lang="vi-VN" sz="2200" dirty="0">
                    <a:solidFill>
                      <a:srgbClr val="003399"/>
                    </a:solidFill>
                    <a:latin typeface="Arial"/>
                    <a:cs typeface="Arial"/>
                  </a:rPr>
                  <a:t>chế độ MAX  để ghép với mạch điều khiển </a:t>
                </a:r>
                <a:r>
                  <a:rPr lang="vi-VN" sz="2200" spc="-5" dirty="0">
                    <a:solidFill>
                      <a:srgbClr val="003399"/>
                    </a:solidFill>
                    <a:latin typeface="Arial"/>
                    <a:cs typeface="Arial"/>
                  </a:rPr>
                  <a:t>bus </a:t>
                </a:r>
                <a:r>
                  <a:rPr lang="vi-VN" sz="2200" dirty="0">
                    <a:solidFill>
                      <a:srgbClr val="003399"/>
                    </a:solidFill>
                    <a:latin typeface="Arial"/>
                    <a:cs typeface="Arial"/>
                  </a:rPr>
                  <a:t>8288. Các </a:t>
                </a:r>
                <a:r>
                  <a:rPr lang="vi-VN" sz="2200" spc="-5" dirty="0">
                    <a:solidFill>
                      <a:srgbClr val="003399"/>
                    </a:solidFill>
                    <a:latin typeface="Arial"/>
                    <a:cs typeface="Arial"/>
                  </a:rPr>
                  <a:t>tín </a:t>
                </a:r>
                <a:r>
                  <a:rPr lang="vi-VN" sz="2200" dirty="0">
                    <a:solidFill>
                      <a:srgbClr val="003399"/>
                    </a:solidFill>
                    <a:latin typeface="Arial"/>
                    <a:cs typeface="Arial"/>
                  </a:rPr>
                  <a:t>hiệu này</a:t>
                </a:r>
                <a:r>
                  <a:rPr lang="vi-VN" sz="2200" spc="-80" dirty="0">
                    <a:solidFill>
                      <a:srgbClr val="003399"/>
                    </a:solidFill>
                    <a:latin typeface="Arial"/>
                    <a:cs typeface="Arial"/>
                  </a:rPr>
                  <a:t> </a:t>
                </a:r>
                <a:r>
                  <a:rPr lang="vi-VN" sz="2200" spc="-5" dirty="0">
                    <a:solidFill>
                      <a:srgbClr val="003399"/>
                    </a:solidFill>
                    <a:latin typeface="Arial"/>
                    <a:cs typeface="Arial"/>
                  </a:rPr>
                  <a:t>được  </a:t>
                </a:r>
                <a:r>
                  <a:rPr lang="vi-VN" sz="2200" dirty="0">
                    <a:solidFill>
                      <a:srgbClr val="003399"/>
                    </a:solidFill>
                    <a:latin typeface="Arial"/>
                    <a:cs typeface="Arial"/>
                  </a:rPr>
                  <a:t>8288 dùng để </a:t>
                </a:r>
                <a:r>
                  <a:rPr lang="vi-VN" sz="2200" spc="-5" dirty="0">
                    <a:solidFill>
                      <a:srgbClr val="003399"/>
                    </a:solidFill>
                    <a:latin typeface="Arial"/>
                    <a:cs typeface="Arial"/>
                  </a:rPr>
                  <a:t>tạo </a:t>
                </a:r>
                <a:r>
                  <a:rPr lang="vi-VN" sz="2200" dirty="0">
                    <a:solidFill>
                      <a:srgbClr val="003399"/>
                    </a:solidFill>
                    <a:latin typeface="Arial"/>
                    <a:cs typeface="Arial"/>
                  </a:rPr>
                  <a:t>ra các </a:t>
                </a:r>
                <a:r>
                  <a:rPr lang="vi-VN" sz="2200" spc="-5" dirty="0">
                    <a:solidFill>
                      <a:srgbClr val="003399"/>
                    </a:solidFill>
                    <a:latin typeface="Arial"/>
                    <a:cs typeface="Arial"/>
                  </a:rPr>
                  <a:t>tín </a:t>
                </a:r>
                <a:r>
                  <a:rPr lang="vi-VN" sz="2200" dirty="0">
                    <a:solidFill>
                      <a:srgbClr val="003399"/>
                    </a:solidFill>
                    <a:latin typeface="Arial"/>
                    <a:cs typeface="Arial"/>
                  </a:rPr>
                  <a:t>hiệu điều khiển </a:t>
                </a:r>
                <a:r>
                  <a:rPr lang="vi-VN" sz="2200" spc="-5" dirty="0">
                    <a:solidFill>
                      <a:srgbClr val="003399"/>
                    </a:solidFill>
                    <a:latin typeface="Arial"/>
                    <a:cs typeface="Arial"/>
                  </a:rPr>
                  <a:t>trong </a:t>
                </a:r>
                <a:r>
                  <a:rPr lang="vi-VN" sz="2200" dirty="0">
                    <a:solidFill>
                      <a:srgbClr val="003399"/>
                    </a:solidFill>
                    <a:latin typeface="Arial"/>
                    <a:cs typeface="Arial"/>
                  </a:rPr>
                  <a:t>các chu kỳ  hoạt động của</a:t>
                </a:r>
                <a:r>
                  <a:rPr lang="vi-VN" sz="2200" spc="-10" dirty="0">
                    <a:solidFill>
                      <a:srgbClr val="003399"/>
                    </a:solidFill>
                    <a:latin typeface="Arial"/>
                    <a:cs typeface="Arial"/>
                  </a:rPr>
                  <a:t> </a:t>
                </a:r>
                <a:r>
                  <a:rPr lang="vi-VN" sz="2200" spc="-5" dirty="0">
                    <a:solidFill>
                      <a:srgbClr val="003399"/>
                    </a:solidFill>
                    <a:latin typeface="Arial"/>
                    <a:cs typeface="Arial"/>
                  </a:rPr>
                  <a:t>buýt.</a:t>
                </a:r>
                <a:endParaRPr sz="2200" dirty="0">
                  <a:latin typeface="Arial"/>
                  <a:cs typeface="Arial"/>
                </a:endParaRPr>
              </a:p>
            </p:txBody>
          </p:sp>
        </mc:Choice>
        <mc:Fallback>
          <p:sp>
            <p:nvSpPr>
              <p:cNvPr id="3" name="object 3"/>
              <p:cNvSpPr txBox="1">
                <a:spLocks noRot="1" noChangeAspect="1" noMove="1" noResize="1" noEditPoints="1" noAdjustHandles="1" noChangeArrowheads="1" noChangeShapeType="1" noTextEdit="1"/>
              </p:cNvSpPr>
              <p:nvPr/>
            </p:nvSpPr>
            <p:spPr>
              <a:xfrm>
                <a:off x="307340" y="1429705"/>
                <a:ext cx="8491855" cy="1870512"/>
              </a:xfrm>
              <a:prstGeom prst="rect">
                <a:avLst/>
              </a:prstGeom>
              <a:blipFill>
                <a:blip r:embed="rId2"/>
                <a:stretch>
                  <a:fillRect l="-1943" t="-2027" r="-598" b="-8108"/>
                </a:stretch>
              </a:blipFill>
            </p:spPr>
            <p:txBody>
              <a:bodyPr/>
              <a:lstStyle/>
              <a:p>
                <a:r>
                  <a:rPr lang="en-VN">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6953" y="795020"/>
            <a:ext cx="6725284" cy="452120"/>
          </a:xfrm>
          <a:prstGeom prst="rect">
            <a:avLst/>
          </a:prstGeom>
        </p:spPr>
        <p:txBody>
          <a:bodyPr vert="horz" wrap="square" lIns="0" tIns="12700" rIns="0" bIns="0" rtlCol="0">
            <a:spAutoFit/>
          </a:bodyPr>
          <a:lstStyle/>
          <a:p>
            <a:pPr marL="12700">
              <a:lnSpc>
                <a:spcPct val="100000"/>
              </a:lnSpc>
              <a:spcBef>
                <a:spcPts val="100"/>
              </a:spcBef>
            </a:pPr>
            <a:r>
              <a:rPr spc="-5" dirty="0"/>
              <a:t>4.1. </a:t>
            </a:r>
            <a:r>
              <a:rPr dirty="0"/>
              <a:t>Các </a:t>
            </a:r>
            <a:r>
              <a:rPr spc="-5" dirty="0"/>
              <a:t>tín hiệu của </a:t>
            </a:r>
            <a:r>
              <a:rPr dirty="0"/>
              <a:t>8088 – </a:t>
            </a:r>
            <a:r>
              <a:rPr spc="-5" dirty="0"/>
              <a:t>Chế độ</a:t>
            </a:r>
            <a:r>
              <a:rPr spc="-35" dirty="0"/>
              <a:t> </a:t>
            </a:r>
            <a:r>
              <a:rPr dirty="0"/>
              <a:t>Max</a:t>
            </a:r>
          </a:p>
        </p:txBody>
      </p:sp>
      <p:sp>
        <p:nvSpPr>
          <p:cNvPr id="3" name="object 3"/>
          <p:cNvSpPr/>
          <p:nvPr/>
        </p:nvSpPr>
        <p:spPr>
          <a:xfrm>
            <a:off x="505192" y="1660191"/>
            <a:ext cx="8434828" cy="42474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0741" y="795020"/>
            <a:ext cx="3657600" cy="452120"/>
          </a:xfrm>
          <a:prstGeom prst="rect">
            <a:avLst/>
          </a:prstGeom>
        </p:spPr>
        <p:txBody>
          <a:bodyPr vert="horz" wrap="square" lIns="0" tIns="12700" rIns="0" bIns="0" rtlCol="0">
            <a:spAutoFit/>
          </a:bodyPr>
          <a:lstStyle/>
          <a:p>
            <a:pPr marL="12700">
              <a:lnSpc>
                <a:spcPct val="100000"/>
              </a:lnSpc>
              <a:spcBef>
                <a:spcPts val="100"/>
              </a:spcBef>
            </a:pPr>
            <a:r>
              <a:rPr spc="-5" dirty="0"/>
              <a:t>4.2 </a:t>
            </a:r>
            <a:r>
              <a:rPr dirty="0"/>
              <a:t>Các mạch </a:t>
            </a:r>
            <a:r>
              <a:rPr spc="-5" dirty="0"/>
              <a:t>phụ</a:t>
            </a:r>
            <a:r>
              <a:rPr spc="-90" dirty="0"/>
              <a:t> </a:t>
            </a:r>
            <a:r>
              <a:rPr dirty="0"/>
              <a:t>trợ</a:t>
            </a:r>
          </a:p>
        </p:txBody>
      </p:sp>
      <p:sp>
        <p:nvSpPr>
          <p:cNvPr id="3" name="object 3"/>
          <p:cNvSpPr txBox="1"/>
          <p:nvPr/>
        </p:nvSpPr>
        <p:spPr>
          <a:xfrm>
            <a:off x="1107439" y="1633220"/>
            <a:ext cx="6736715" cy="1990089"/>
          </a:xfrm>
          <a:prstGeom prst="rect">
            <a:avLst/>
          </a:prstGeom>
        </p:spPr>
        <p:txBody>
          <a:bodyPr vert="horz" wrap="square" lIns="0" tIns="33020" rIns="0" bIns="0" rtlCol="0">
            <a:spAutoFit/>
          </a:bodyPr>
          <a:lstStyle/>
          <a:p>
            <a:pPr marL="355600" marR="5080" indent="-342900">
              <a:lnSpc>
                <a:spcPts val="2800"/>
              </a:lnSpc>
              <a:spcBef>
                <a:spcPts val="260"/>
              </a:spcBef>
              <a:buFont typeface="Wingdings"/>
              <a:buChar char=""/>
              <a:tabLst>
                <a:tab pos="355600" algn="l"/>
              </a:tabLst>
            </a:pPr>
            <a:r>
              <a:rPr sz="2400" dirty="0">
                <a:solidFill>
                  <a:srgbClr val="003399"/>
                </a:solidFill>
                <a:latin typeface="Arial"/>
                <a:cs typeface="Arial"/>
              </a:rPr>
              <a:t>Là các mạch phụ </a:t>
            </a:r>
            <a:r>
              <a:rPr sz="2400" spc="-5" dirty="0">
                <a:solidFill>
                  <a:srgbClr val="003399"/>
                </a:solidFill>
                <a:latin typeface="Arial"/>
                <a:cs typeface="Arial"/>
              </a:rPr>
              <a:t>trợ </a:t>
            </a:r>
            <a:r>
              <a:rPr sz="2400" dirty="0">
                <a:solidFill>
                  <a:srgbClr val="003399"/>
                </a:solidFill>
                <a:latin typeface="Arial"/>
                <a:cs typeface="Arial"/>
              </a:rPr>
              <a:t>cung cấp </a:t>
            </a:r>
            <a:r>
              <a:rPr sz="2400" spc="-5" dirty="0">
                <a:solidFill>
                  <a:srgbClr val="003399"/>
                </a:solidFill>
                <a:latin typeface="Arial"/>
                <a:cs typeface="Arial"/>
              </a:rPr>
              <a:t>tín </a:t>
            </a:r>
            <a:r>
              <a:rPr sz="2400" dirty="0">
                <a:solidFill>
                  <a:srgbClr val="003399"/>
                </a:solidFill>
                <a:latin typeface="Arial"/>
                <a:cs typeface="Arial"/>
              </a:rPr>
              <a:t>hiệu đầu</a:t>
            </a:r>
            <a:r>
              <a:rPr sz="2400" spc="-80" dirty="0">
                <a:solidFill>
                  <a:srgbClr val="003399"/>
                </a:solidFill>
                <a:latin typeface="Arial"/>
                <a:cs typeface="Arial"/>
              </a:rPr>
              <a:t> </a:t>
            </a:r>
            <a:r>
              <a:rPr sz="2400" dirty="0">
                <a:solidFill>
                  <a:srgbClr val="003399"/>
                </a:solidFill>
                <a:latin typeface="Arial"/>
                <a:cs typeface="Arial"/>
              </a:rPr>
              <a:t>vào  hoặc hỗ </a:t>
            </a:r>
            <a:r>
              <a:rPr sz="2400" spc="-5" dirty="0">
                <a:solidFill>
                  <a:srgbClr val="003399"/>
                </a:solidFill>
                <a:latin typeface="Arial"/>
                <a:cs typeface="Arial"/>
              </a:rPr>
              <a:t>trợ </a:t>
            </a:r>
            <a:r>
              <a:rPr sz="2400" dirty="0">
                <a:solidFill>
                  <a:srgbClr val="003399"/>
                </a:solidFill>
                <a:latin typeface="Arial"/>
                <a:cs typeface="Arial"/>
              </a:rPr>
              <a:t>CPU điều khiển </a:t>
            </a:r>
            <a:r>
              <a:rPr sz="2400" spc="-5" dirty="0">
                <a:solidFill>
                  <a:srgbClr val="003399"/>
                </a:solidFill>
                <a:latin typeface="Arial"/>
                <a:cs typeface="Arial"/>
              </a:rPr>
              <a:t>trong </a:t>
            </a:r>
            <a:r>
              <a:rPr sz="2400" dirty="0">
                <a:solidFill>
                  <a:srgbClr val="003399"/>
                </a:solidFill>
                <a:latin typeface="Arial"/>
                <a:cs typeface="Arial"/>
              </a:rPr>
              <a:t>chế độ</a:t>
            </a:r>
            <a:r>
              <a:rPr sz="2400" spc="-60" dirty="0">
                <a:solidFill>
                  <a:srgbClr val="003399"/>
                </a:solidFill>
                <a:latin typeface="Arial"/>
                <a:cs typeface="Arial"/>
              </a:rPr>
              <a:t> </a:t>
            </a:r>
            <a:r>
              <a:rPr sz="2400" dirty="0">
                <a:solidFill>
                  <a:srgbClr val="003399"/>
                </a:solidFill>
                <a:latin typeface="Arial"/>
                <a:cs typeface="Arial"/>
              </a:rPr>
              <a:t>max.</a:t>
            </a:r>
            <a:endParaRPr sz="2400">
              <a:latin typeface="Arial"/>
              <a:cs typeface="Arial"/>
            </a:endParaRPr>
          </a:p>
          <a:p>
            <a:pPr marL="355600" indent="-342900">
              <a:lnSpc>
                <a:spcPct val="100000"/>
              </a:lnSpc>
              <a:spcBef>
                <a:spcPts val="515"/>
              </a:spcBef>
              <a:buFont typeface="Wingdings"/>
              <a:buChar char=""/>
              <a:tabLst>
                <a:tab pos="355600" algn="l"/>
              </a:tabLst>
            </a:pPr>
            <a:r>
              <a:rPr sz="2400" dirty="0">
                <a:solidFill>
                  <a:srgbClr val="003399"/>
                </a:solidFill>
                <a:latin typeface="Arial"/>
                <a:cs typeface="Arial"/>
              </a:rPr>
              <a:t>Các mạch phụ </a:t>
            </a:r>
            <a:r>
              <a:rPr sz="2400" spc="-5" dirty="0">
                <a:solidFill>
                  <a:srgbClr val="003399"/>
                </a:solidFill>
                <a:latin typeface="Arial"/>
                <a:cs typeface="Arial"/>
              </a:rPr>
              <a:t>trợ </a:t>
            </a:r>
            <a:r>
              <a:rPr sz="2400" dirty="0">
                <a:solidFill>
                  <a:srgbClr val="003399"/>
                </a:solidFill>
                <a:latin typeface="Arial"/>
                <a:cs typeface="Arial"/>
              </a:rPr>
              <a:t>điển </a:t>
            </a:r>
            <a:r>
              <a:rPr sz="2400" spc="-5" dirty="0">
                <a:solidFill>
                  <a:srgbClr val="003399"/>
                </a:solidFill>
                <a:latin typeface="Arial"/>
                <a:cs typeface="Arial"/>
              </a:rPr>
              <a:t>hình </a:t>
            </a:r>
            <a:r>
              <a:rPr sz="2400" dirty="0">
                <a:solidFill>
                  <a:srgbClr val="003399"/>
                </a:solidFill>
                <a:latin typeface="Arial"/>
                <a:cs typeface="Arial"/>
              </a:rPr>
              <a:t>bao</a:t>
            </a:r>
            <a:r>
              <a:rPr sz="2400" spc="-20" dirty="0">
                <a:solidFill>
                  <a:srgbClr val="003399"/>
                </a:solidFill>
                <a:latin typeface="Arial"/>
                <a:cs typeface="Arial"/>
              </a:rPr>
              <a:t> </a:t>
            </a:r>
            <a:r>
              <a:rPr sz="2400" dirty="0">
                <a:solidFill>
                  <a:srgbClr val="003399"/>
                </a:solidFill>
                <a:latin typeface="Arial"/>
                <a:cs typeface="Arial"/>
              </a:rPr>
              <a:t>gồm:</a:t>
            </a:r>
            <a:endParaRPr sz="2400">
              <a:latin typeface="Arial"/>
              <a:cs typeface="Arial"/>
            </a:endParaRPr>
          </a:p>
          <a:p>
            <a:pPr marL="755650" lvl="1" indent="-285750">
              <a:lnSpc>
                <a:spcPct val="100000"/>
              </a:lnSpc>
              <a:spcBef>
                <a:spcPts val="570"/>
              </a:spcBef>
              <a:buClr>
                <a:srgbClr val="5E9CDA"/>
              </a:buClr>
              <a:buFont typeface="Wingdings"/>
              <a:buChar char=""/>
              <a:tabLst>
                <a:tab pos="755015" algn="l"/>
                <a:tab pos="755650" algn="l"/>
              </a:tabLst>
            </a:pPr>
            <a:r>
              <a:rPr sz="2200" dirty="0">
                <a:solidFill>
                  <a:srgbClr val="003399"/>
                </a:solidFill>
                <a:latin typeface="Arial"/>
                <a:cs typeface="Arial"/>
              </a:rPr>
              <a:t>Mạch </a:t>
            </a:r>
            <a:r>
              <a:rPr sz="2200" spc="-5" dirty="0">
                <a:solidFill>
                  <a:srgbClr val="003399"/>
                </a:solidFill>
                <a:latin typeface="Arial"/>
                <a:cs typeface="Arial"/>
              </a:rPr>
              <a:t>tạo </a:t>
            </a:r>
            <a:r>
              <a:rPr sz="2200" dirty="0">
                <a:solidFill>
                  <a:srgbClr val="003399"/>
                </a:solidFill>
                <a:latin typeface="Arial"/>
                <a:cs typeface="Arial"/>
              </a:rPr>
              <a:t>xung nhịp</a:t>
            </a:r>
            <a:r>
              <a:rPr sz="2200" spc="-5" dirty="0">
                <a:solidFill>
                  <a:srgbClr val="003399"/>
                </a:solidFill>
                <a:latin typeface="Arial"/>
                <a:cs typeface="Arial"/>
              </a:rPr>
              <a:t> </a:t>
            </a:r>
            <a:r>
              <a:rPr sz="2200" dirty="0">
                <a:solidFill>
                  <a:srgbClr val="003399"/>
                </a:solidFill>
                <a:latin typeface="Arial"/>
                <a:cs typeface="Arial"/>
              </a:rPr>
              <a:t>8284</a:t>
            </a:r>
            <a:endParaRPr sz="2200">
              <a:latin typeface="Arial"/>
              <a:cs typeface="Arial"/>
            </a:endParaRPr>
          </a:p>
          <a:p>
            <a:pPr marL="755650" lvl="1" indent="-285750">
              <a:lnSpc>
                <a:spcPct val="100000"/>
              </a:lnSpc>
              <a:spcBef>
                <a:spcPts val="459"/>
              </a:spcBef>
              <a:buClr>
                <a:srgbClr val="5E9CDA"/>
              </a:buClr>
              <a:buFont typeface="Wingdings"/>
              <a:buChar char=""/>
              <a:tabLst>
                <a:tab pos="755015" algn="l"/>
                <a:tab pos="755650" algn="l"/>
              </a:tabLst>
            </a:pPr>
            <a:r>
              <a:rPr sz="2200" dirty="0">
                <a:solidFill>
                  <a:srgbClr val="003399"/>
                </a:solidFill>
                <a:latin typeface="Arial"/>
                <a:cs typeface="Arial"/>
              </a:rPr>
              <a:t>Mạch điều khiển bus</a:t>
            </a:r>
            <a:r>
              <a:rPr sz="2200" spc="-20" dirty="0">
                <a:solidFill>
                  <a:srgbClr val="003399"/>
                </a:solidFill>
                <a:latin typeface="Arial"/>
                <a:cs typeface="Arial"/>
              </a:rPr>
              <a:t> </a:t>
            </a:r>
            <a:r>
              <a:rPr sz="2200" dirty="0">
                <a:solidFill>
                  <a:srgbClr val="003399"/>
                </a:solidFill>
                <a:latin typeface="Arial"/>
                <a:cs typeface="Arial"/>
              </a:rPr>
              <a:t>8288</a:t>
            </a:r>
            <a:endParaRPr sz="22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7676" y="795020"/>
            <a:ext cx="5144135" cy="452120"/>
          </a:xfrm>
          <a:prstGeom prst="rect">
            <a:avLst/>
          </a:prstGeom>
        </p:spPr>
        <p:txBody>
          <a:bodyPr vert="horz" wrap="square" lIns="0" tIns="12700" rIns="0" bIns="0" rtlCol="0">
            <a:spAutoFit/>
          </a:bodyPr>
          <a:lstStyle/>
          <a:p>
            <a:pPr marL="12700">
              <a:lnSpc>
                <a:spcPct val="100000"/>
              </a:lnSpc>
              <a:spcBef>
                <a:spcPts val="100"/>
              </a:spcBef>
            </a:pPr>
            <a:r>
              <a:rPr spc="-5" dirty="0"/>
              <a:t>4.2.1 </a:t>
            </a:r>
            <a:r>
              <a:rPr dirty="0"/>
              <a:t>Mạch tạo </a:t>
            </a:r>
            <a:r>
              <a:rPr spc="-5" dirty="0"/>
              <a:t>xung nhịp</a:t>
            </a:r>
            <a:r>
              <a:rPr spc="-80" dirty="0"/>
              <a:t> </a:t>
            </a:r>
            <a:r>
              <a:rPr dirty="0"/>
              <a:t>8284</a:t>
            </a:r>
          </a:p>
        </p:txBody>
      </p:sp>
      <p:sp>
        <p:nvSpPr>
          <p:cNvPr id="3" name="object 3"/>
          <p:cNvSpPr/>
          <p:nvPr/>
        </p:nvSpPr>
        <p:spPr>
          <a:xfrm>
            <a:off x="2597920" y="1588229"/>
            <a:ext cx="4016027" cy="45157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7676" y="795020"/>
            <a:ext cx="5144135" cy="452120"/>
          </a:xfrm>
          <a:prstGeom prst="rect">
            <a:avLst/>
          </a:prstGeom>
        </p:spPr>
        <p:txBody>
          <a:bodyPr vert="horz" wrap="square" lIns="0" tIns="12700" rIns="0" bIns="0" rtlCol="0">
            <a:spAutoFit/>
          </a:bodyPr>
          <a:lstStyle/>
          <a:p>
            <a:pPr marL="12700">
              <a:lnSpc>
                <a:spcPct val="100000"/>
              </a:lnSpc>
              <a:spcBef>
                <a:spcPts val="100"/>
              </a:spcBef>
            </a:pPr>
            <a:r>
              <a:rPr spc="-5" dirty="0"/>
              <a:t>4.2.1 </a:t>
            </a:r>
            <a:r>
              <a:rPr dirty="0"/>
              <a:t>Mạch tạo </a:t>
            </a:r>
            <a:r>
              <a:rPr spc="-5" dirty="0"/>
              <a:t>xung nhịp</a:t>
            </a:r>
            <a:r>
              <a:rPr spc="-80" dirty="0"/>
              <a:t> </a:t>
            </a:r>
            <a:r>
              <a:rPr dirty="0"/>
              <a:t>8284</a:t>
            </a:r>
          </a:p>
        </p:txBody>
      </p:sp>
      <p:sp>
        <p:nvSpPr>
          <p:cNvPr id="3" name="object 3"/>
          <p:cNvSpPr txBox="1"/>
          <p:nvPr/>
        </p:nvSpPr>
        <p:spPr>
          <a:xfrm>
            <a:off x="294640" y="1480820"/>
            <a:ext cx="8357870" cy="4404360"/>
          </a:xfrm>
          <a:prstGeom prst="rect">
            <a:avLst/>
          </a:prstGeom>
        </p:spPr>
        <p:txBody>
          <a:bodyPr vert="horz" wrap="square" lIns="0" tIns="33020" rIns="0" bIns="0" rtlCol="0">
            <a:spAutoFit/>
          </a:bodyPr>
          <a:lstStyle/>
          <a:p>
            <a:pPr marL="368300" marR="408305" indent="-342900">
              <a:lnSpc>
                <a:spcPts val="2800"/>
              </a:lnSpc>
              <a:spcBef>
                <a:spcPts val="260"/>
              </a:spcBef>
              <a:buClr>
                <a:srgbClr val="003399"/>
              </a:buClr>
              <a:buFont typeface="Wingdings"/>
              <a:buChar char=""/>
              <a:tabLst>
                <a:tab pos="368300" algn="l"/>
              </a:tabLst>
            </a:pPr>
            <a:r>
              <a:rPr sz="2400" dirty="0">
                <a:solidFill>
                  <a:srgbClr val="0048AA"/>
                </a:solidFill>
                <a:latin typeface="Arial"/>
                <a:cs typeface="Arial"/>
              </a:rPr>
              <a:t>Cung cấp các </a:t>
            </a:r>
            <a:r>
              <a:rPr sz="2400" spc="-5" dirty="0">
                <a:solidFill>
                  <a:srgbClr val="0048AA"/>
                </a:solidFill>
                <a:latin typeface="Arial"/>
                <a:cs typeface="Arial"/>
              </a:rPr>
              <a:t>tín </a:t>
            </a:r>
            <a:r>
              <a:rPr sz="2400" dirty="0">
                <a:solidFill>
                  <a:srgbClr val="0048AA"/>
                </a:solidFill>
                <a:latin typeface="Arial"/>
                <a:cs typeface="Arial"/>
              </a:rPr>
              <a:t>hiệu </a:t>
            </a:r>
            <a:r>
              <a:rPr sz="2400" spc="-5" dirty="0">
                <a:solidFill>
                  <a:srgbClr val="0048AA"/>
                </a:solidFill>
                <a:latin typeface="Arial"/>
                <a:cs typeface="Arial"/>
              </a:rPr>
              <a:t>CLOCK, </a:t>
            </a:r>
            <a:r>
              <a:rPr sz="2400" dirty="0">
                <a:solidFill>
                  <a:srgbClr val="0048AA"/>
                </a:solidFill>
                <a:latin typeface="Arial"/>
                <a:cs typeface="Arial"/>
              </a:rPr>
              <a:t>READY và RESET</a:t>
            </a:r>
            <a:r>
              <a:rPr sz="2400" spc="-75" dirty="0">
                <a:solidFill>
                  <a:srgbClr val="0048AA"/>
                </a:solidFill>
                <a:latin typeface="Arial"/>
                <a:cs typeface="Arial"/>
              </a:rPr>
              <a:t> </a:t>
            </a:r>
            <a:r>
              <a:rPr sz="2400" dirty="0">
                <a:solidFill>
                  <a:srgbClr val="0048AA"/>
                </a:solidFill>
                <a:latin typeface="Arial"/>
                <a:cs typeface="Arial"/>
              </a:rPr>
              <a:t>ghép </a:t>
            </a:r>
            <a:r>
              <a:rPr sz="2400" dirty="0">
                <a:solidFill>
                  <a:srgbClr val="003399"/>
                </a:solidFill>
                <a:latin typeface="Arial"/>
                <a:cs typeface="Arial"/>
              </a:rPr>
              <a:t> nối với</a:t>
            </a:r>
            <a:r>
              <a:rPr sz="2400" spc="-5" dirty="0">
                <a:solidFill>
                  <a:srgbClr val="003399"/>
                </a:solidFill>
                <a:latin typeface="Arial"/>
                <a:cs typeface="Arial"/>
              </a:rPr>
              <a:t> </a:t>
            </a:r>
            <a:r>
              <a:rPr sz="2400" dirty="0">
                <a:solidFill>
                  <a:srgbClr val="003399"/>
                </a:solidFill>
                <a:latin typeface="Arial"/>
                <a:cs typeface="Arial"/>
              </a:rPr>
              <a:t>CPU.</a:t>
            </a:r>
            <a:endParaRPr sz="2400">
              <a:latin typeface="Arial"/>
              <a:cs typeface="Arial"/>
            </a:endParaRPr>
          </a:p>
          <a:p>
            <a:pPr marL="368300" marR="53975" indent="-342900">
              <a:lnSpc>
                <a:spcPct val="101499"/>
              </a:lnSpc>
              <a:spcBef>
                <a:spcPts val="470"/>
              </a:spcBef>
              <a:buFont typeface="Wingdings"/>
              <a:buChar char=""/>
              <a:tabLst>
                <a:tab pos="368300" algn="l"/>
              </a:tabLst>
            </a:pPr>
            <a:r>
              <a:rPr sz="2400" spc="-5" dirty="0">
                <a:solidFill>
                  <a:srgbClr val="003399"/>
                </a:solidFill>
                <a:latin typeface="Arial"/>
                <a:cs typeface="Arial"/>
              </a:rPr>
              <a:t>OSC: </a:t>
            </a:r>
            <a:r>
              <a:rPr sz="2400" dirty="0">
                <a:solidFill>
                  <a:srgbClr val="0048AA"/>
                </a:solidFill>
                <a:latin typeface="Arial"/>
                <a:cs typeface="Arial"/>
              </a:rPr>
              <a:t>Xung nhịp đã </a:t>
            </a:r>
            <a:r>
              <a:rPr sz="2400" spc="-5" dirty="0">
                <a:solidFill>
                  <a:srgbClr val="0048AA"/>
                </a:solidFill>
                <a:latin typeface="Arial"/>
                <a:cs typeface="Arial"/>
              </a:rPr>
              <a:t>được </a:t>
            </a:r>
            <a:r>
              <a:rPr sz="2400" dirty="0">
                <a:solidFill>
                  <a:srgbClr val="0048AA"/>
                </a:solidFill>
                <a:latin typeface="Arial"/>
                <a:cs typeface="Arial"/>
              </a:rPr>
              <a:t>khuếch đại có </a:t>
            </a:r>
            <a:r>
              <a:rPr sz="2400" spc="-5" dirty="0">
                <a:solidFill>
                  <a:srgbClr val="0048AA"/>
                </a:solidFill>
                <a:latin typeface="Arial"/>
                <a:cs typeface="Arial"/>
              </a:rPr>
              <a:t>tần </a:t>
            </a:r>
            <a:r>
              <a:rPr sz="2400" dirty="0">
                <a:solidFill>
                  <a:srgbClr val="0048AA"/>
                </a:solidFill>
                <a:latin typeface="Arial"/>
                <a:cs typeface="Arial"/>
              </a:rPr>
              <a:t>số bằng </a:t>
            </a:r>
            <a:r>
              <a:rPr sz="2400" spc="-5" dirty="0">
                <a:solidFill>
                  <a:srgbClr val="0048AA"/>
                </a:solidFill>
                <a:latin typeface="Arial"/>
                <a:cs typeface="Arial"/>
              </a:rPr>
              <a:t>f</a:t>
            </a:r>
            <a:r>
              <a:rPr sz="2400" spc="-7" baseline="-20833" dirty="0">
                <a:solidFill>
                  <a:srgbClr val="0048AA"/>
                </a:solidFill>
                <a:latin typeface="Arial"/>
                <a:cs typeface="Arial"/>
              </a:rPr>
              <a:t>x </a:t>
            </a:r>
            <a:r>
              <a:rPr sz="2400" dirty="0">
                <a:solidFill>
                  <a:srgbClr val="0048AA"/>
                </a:solidFill>
                <a:latin typeface="Arial"/>
                <a:cs typeface="Arial"/>
              </a:rPr>
              <a:t>của </a:t>
            </a:r>
            <a:r>
              <a:rPr sz="2400" dirty="0">
                <a:solidFill>
                  <a:srgbClr val="003399"/>
                </a:solidFill>
                <a:latin typeface="Arial"/>
                <a:cs typeface="Arial"/>
              </a:rPr>
              <a:t> bộ </a:t>
            </a:r>
            <a:r>
              <a:rPr sz="2400" spc="-5" dirty="0">
                <a:solidFill>
                  <a:srgbClr val="003399"/>
                </a:solidFill>
                <a:latin typeface="Arial"/>
                <a:cs typeface="Arial"/>
              </a:rPr>
              <a:t>dao </a:t>
            </a:r>
            <a:r>
              <a:rPr sz="2400" dirty="0">
                <a:solidFill>
                  <a:srgbClr val="003399"/>
                </a:solidFill>
                <a:latin typeface="Arial"/>
                <a:cs typeface="Arial"/>
              </a:rPr>
              <a:t>động.</a:t>
            </a:r>
            <a:endParaRPr sz="2400">
              <a:latin typeface="Arial"/>
              <a:cs typeface="Arial"/>
            </a:endParaRPr>
          </a:p>
          <a:p>
            <a:pPr marL="368300" indent="-342900">
              <a:lnSpc>
                <a:spcPct val="100000"/>
              </a:lnSpc>
              <a:spcBef>
                <a:spcPts val="495"/>
              </a:spcBef>
              <a:buFont typeface="Wingdings"/>
              <a:buChar char=""/>
              <a:tabLst>
                <a:tab pos="368300" algn="l"/>
              </a:tabLst>
            </a:pPr>
            <a:r>
              <a:rPr sz="2400" spc="-5" dirty="0">
                <a:solidFill>
                  <a:srgbClr val="003399"/>
                </a:solidFill>
                <a:latin typeface="Arial"/>
                <a:cs typeface="Arial"/>
              </a:rPr>
              <a:t>EFI: </a:t>
            </a:r>
            <a:r>
              <a:rPr sz="2400" dirty="0">
                <a:solidFill>
                  <a:srgbClr val="003399"/>
                </a:solidFill>
                <a:latin typeface="Arial"/>
                <a:cs typeface="Arial"/>
              </a:rPr>
              <a:t>Lối vào xung nhịp</a:t>
            </a:r>
            <a:r>
              <a:rPr sz="2400" spc="-10" dirty="0">
                <a:solidFill>
                  <a:srgbClr val="003399"/>
                </a:solidFill>
                <a:latin typeface="Arial"/>
                <a:cs typeface="Arial"/>
              </a:rPr>
              <a:t> </a:t>
            </a:r>
            <a:r>
              <a:rPr sz="2400" dirty="0">
                <a:solidFill>
                  <a:srgbClr val="003399"/>
                </a:solidFill>
                <a:latin typeface="Arial"/>
                <a:cs typeface="Arial"/>
              </a:rPr>
              <a:t>ngoài</a:t>
            </a:r>
            <a:endParaRPr sz="2400">
              <a:latin typeface="Arial"/>
              <a:cs typeface="Arial"/>
            </a:endParaRPr>
          </a:p>
          <a:p>
            <a:pPr marL="368300" indent="-342900">
              <a:lnSpc>
                <a:spcPct val="100000"/>
              </a:lnSpc>
              <a:spcBef>
                <a:spcPts val="620"/>
              </a:spcBef>
              <a:buFont typeface="Wingdings"/>
              <a:buChar char=""/>
              <a:tabLst>
                <a:tab pos="368300" algn="l"/>
              </a:tabLst>
            </a:pPr>
            <a:r>
              <a:rPr sz="2400" dirty="0">
                <a:solidFill>
                  <a:srgbClr val="003399"/>
                </a:solidFill>
                <a:latin typeface="Arial"/>
                <a:cs typeface="Arial"/>
              </a:rPr>
              <a:t>CLK: Xung nhịp </a:t>
            </a:r>
            <a:r>
              <a:rPr sz="2400" spc="-5" dirty="0">
                <a:solidFill>
                  <a:srgbClr val="003399"/>
                </a:solidFill>
                <a:latin typeface="Arial"/>
                <a:cs typeface="Arial"/>
              </a:rPr>
              <a:t>(f</a:t>
            </a:r>
            <a:r>
              <a:rPr sz="2400" spc="-7" baseline="-20833" dirty="0">
                <a:solidFill>
                  <a:srgbClr val="0048AA"/>
                </a:solidFill>
                <a:latin typeface="Arial"/>
                <a:cs typeface="Arial"/>
              </a:rPr>
              <a:t>CLK</a:t>
            </a:r>
            <a:r>
              <a:rPr sz="2400" spc="-5" dirty="0">
                <a:solidFill>
                  <a:srgbClr val="003399"/>
                </a:solidFill>
                <a:latin typeface="Arial"/>
                <a:cs typeface="Arial"/>
              </a:rPr>
              <a:t>=</a:t>
            </a:r>
            <a:r>
              <a:rPr sz="2400" spc="-10" dirty="0">
                <a:solidFill>
                  <a:srgbClr val="003399"/>
                </a:solidFill>
                <a:latin typeface="Arial"/>
                <a:cs typeface="Arial"/>
              </a:rPr>
              <a:t> </a:t>
            </a:r>
            <a:r>
              <a:rPr sz="2400" spc="-5" dirty="0">
                <a:solidFill>
                  <a:srgbClr val="003399"/>
                </a:solidFill>
                <a:latin typeface="Arial"/>
                <a:cs typeface="Arial"/>
              </a:rPr>
              <a:t>f</a:t>
            </a:r>
            <a:r>
              <a:rPr sz="2400" spc="-7" baseline="-20833" dirty="0">
                <a:solidFill>
                  <a:srgbClr val="0048AA"/>
                </a:solidFill>
                <a:latin typeface="Arial"/>
                <a:cs typeface="Arial"/>
              </a:rPr>
              <a:t>x</a:t>
            </a:r>
            <a:r>
              <a:rPr sz="2400" spc="-5" dirty="0">
                <a:solidFill>
                  <a:srgbClr val="003399"/>
                </a:solidFill>
                <a:latin typeface="Arial"/>
                <a:cs typeface="Arial"/>
              </a:rPr>
              <a:t>/3)</a:t>
            </a:r>
            <a:endParaRPr sz="2400">
              <a:latin typeface="Arial"/>
              <a:cs typeface="Arial"/>
            </a:endParaRPr>
          </a:p>
          <a:p>
            <a:pPr marL="368300" indent="-342900">
              <a:lnSpc>
                <a:spcPct val="100000"/>
              </a:lnSpc>
              <a:spcBef>
                <a:spcPts val="620"/>
              </a:spcBef>
              <a:buFont typeface="Wingdings"/>
              <a:buChar char=""/>
              <a:tabLst>
                <a:tab pos="368300" algn="l"/>
              </a:tabLst>
            </a:pPr>
            <a:r>
              <a:rPr sz="2400" dirty="0">
                <a:solidFill>
                  <a:srgbClr val="003399"/>
                </a:solidFill>
                <a:latin typeface="Arial"/>
                <a:cs typeface="Arial"/>
              </a:rPr>
              <a:t>PCLK: Xung nhịp ngoại vi </a:t>
            </a:r>
            <a:r>
              <a:rPr sz="2400" spc="-5" dirty="0">
                <a:solidFill>
                  <a:srgbClr val="003399"/>
                </a:solidFill>
                <a:latin typeface="Arial"/>
                <a:cs typeface="Arial"/>
              </a:rPr>
              <a:t>(F</a:t>
            </a:r>
            <a:r>
              <a:rPr sz="2400" spc="-7" baseline="-20833" dirty="0">
                <a:solidFill>
                  <a:srgbClr val="0048AA"/>
                </a:solidFill>
                <a:latin typeface="Arial"/>
                <a:cs typeface="Arial"/>
              </a:rPr>
              <a:t>PCLK </a:t>
            </a:r>
            <a:r>
              <a:rPr sz="2400" dirty="0">
                <a:solidFill>
                  <a:srgbClr val="003399"/>
                </a:solidFill>
                <a:latin typeface="Arial"/>
                <a:cs typeface="Arial"/>
              </a:rPr>
              <a:t>=</a:t>
            </a:r>
            <a:r>
              <a:rPr sz="2400" spc="-229" dirty="0">
                <a:solidFill>
                  <a:srgbClr val="003399"/>
                </a:solidFill>
                <a:latin typeface="Arial"/>
                <a:cs typeface="Arial"/>
              </a:rPr>
              <a:t> </a:t>
            </a:r>
            <a:r>
              <a:rPr sz="2400" spc="-5" dirty="0">
                <a:solidFill>
                  <a:srgbClr val="003399"/>
                </a:solidFill>
                <a:latin typeface="Arial"/>
                <a:cs typeface="Arial"/>
              </a:rPr>
              <a:t>f</a:t>
            </a:r>
            <a:r>
              <a:rPr sz="2400" spc="-7" baseline="-20833" dirty="0">
                <a:solidFill>
                  <a:srgbClr val="0048AA"/>
                </a:solidFill>
                <a:latin typeface="Arial"/>
                <a:cs typeface="Arial"/>
              </a:rPr>
              <a:t>x</a:t>
            </a:r>
            <a:r>
              <a:rPr sz="2400" spc="-5" dirty="0">
                <a:solidFill>
                  <a:srgbClr val="003399"/>
                </a:solidFill>
                <a:latin typeface="Arial"/>
                <a:cs typeface="Arial"/>
              </a:rPr>
              <a:t>/6)</a:t>
            </a:r>
            <a:endParaRPr sz="2400">
              <a:latin typeface="Arial"/>
              <a:cs typeface="Arial"/>
            </a:endParaRPr>
          </a:p>
          <a:p>
            <a:pPr marL="368300" marR="17780" indent="-342900">
              <a:lnSpc>
                <a:spcPct val="99800"/>
              </a:lnSpc>
              <a:spcBef>
                <a:spcPts val="530"/>
              </a:spcBef>
              <a:buFont typeface="Wingdings"/>
              <a:buChar char=""/>
              <a:tabLst>
                <a:tab pos="368300" algn="l"/>
                <a:tab pos="1231900" algn="l"/>
                <a:tab pos="2079625" algn="l"/>
                <a:tab pos="2571115" algn="l"/>
                <a:tab pos="3570604" algn="l"/>
                <a:tab pos="4061460" algn="l"/>
                <a:tab pos="4299585" algn="l"/>
                <a:tab pos="4654550" algn="l"/>
                <a:tab pos="4976495" algn="l"/>
                <a:tab pos="5485130" algn="l"/>
                <a:tab pos="6485255" algn="l"/>
                <a:tab pos="7247890" algn="l"/>
                <a:tab pos="7332345" algn="l"/>
                <a:tab pos="7992745" algn="l"/>
              </a:tabLst>
            </a:pPr>
            <a:r>
              <a:rPr sz="2400" dirty="0">
                <a:solidFill>
                  <a:srgbClr val="003399"/>
                </a:solidFill>
                <a:latin typeface="Arial"/>
                <a:cs typeface="Arial"/>
              </a:rPr>
              <a:t>X1, X2: Nối với hai chân của </a:t>
            </a:r>
            <a:r>
              <a:rPr sz="2400" spc="-5" dirty="0">
                <a:solidFill>
                  <a:srgbClr val="003399"/>
                </a:solidFill>
                <a:latin typeface="Arial"/>
                <a:cs typeface="Arial"/>
              </a:rPr>
              <a:t>thạch </a:t>
            </a:r>
            <a:r>
              <a:rPr sz="2400" dirty="0">
                <a:solidFill>
                  <a:srgbClr val="003399"/>
                </a:solidFill>
                <a:latin typeface="Arial"/>
                <a:cs typeface="Arial"/>
              </a:rPr>
              <a:t>anh với </a:t>
            </a:r>
            <a:r>
              <a:rPr sz="2400" spc="-5" dirty="0">
                <a:solidFill>
                  <a:srgbClr val="003399"/>
                </a:solidFill>
                <a:latin typeface="Arial"/>
                <a:cs typeface="Arial"/>
              </a:rPr>
              <a:t>tần </a:t>
            </a:r>
            <a:r>
              <a:rPr sz="2400" dirty="0">
                <a:solidFill>
                  <a:srgbClr val="003399"/>
                </a:solidFill>
                <a:latin typeface="Arial"/>
                <a:cs typeface="Arial"/>
              </a:rPr>
              <a:t>số </a:t>
            </a:r>
            <a:r>
              <a:rPr sz="2400" spc="-5" dirty="0">
                <a:solidFill>
                  <a:srgbClr val="003399"/>
                </a:solidFill>
                <a:latin typeface="Arial"/>
                <a:cs typeface="Arial"/>
              </a:rPr>
              <a:t>fx, thạch  </a:t>
            </a:r>
            <a:r>
              <a:rPr sz="2400" dirty="0">
                <a:solidFill>
                  <a:srgbClr val="003399"/>
                </a:solidFill>
                <a:latin typeface="Arial"/>
                <a:cs typeface="Arial"/>
              </a:rPr>
              <a:t>anh này là một bộ</a:t>
            </a:r>
            <a:r>
              <a:rPr sz="2400" spc="-10" dirty="0">
                <a:solidFill>
                  <a:srgbClr val="003399"/>
                </a:solidFill>
                <a:latin typeface="Arial"/>
                <a:cs typeface="Arial"/>
              </a:rPr>
              <a:t> </a:t>
            </a:r>
            <a:r>
              <a:rPr sz="2400" dirty="0">
                <a:solidFill>
                  <a:srgbClr val="003399"/>
                </a:solidFill>
                <a:latin typeface="Arial"/>
                <a:cs typeface="Arial"/>
              </a:rPr>
              <a:t>phận của	một	mạch dao động	bên  </a:t>
            </a:r>
            <a:r>
              <a:rPr sz="2400" spc="-5" dirty="0">
                <a:solidFill>
                  <a:srgbClr val="003399"/>
                </a:solidFill>
                <a:latin typeface="Arial"/>
                <a:cs typeface="Arial"/>
              </a:rPr>
              <a:t>t</a:t>
            </a:r>
            <a:r>
              <a:rPr sz="2400" dirty="0">
                <a:solidFill>
                  <a:srgbClr val="003399"/>
                </a:solidFill>
                <a:latin typeface="Arial"/>
                <a:cs typeface="Arial"/>
              </a:rPr>
              <a:t>rong	8284	có	nhiệm	vụ	</a:t>
            </a:r>
            <a:r>
              <a:rPr sz="2400" spc="-5" dirty="0">
                <a:solidFill>
                  <a:srgbClr val="003399"/>
                </a:solidFill>
                <a:latin typeface="Arial"/>
                <a:cs typeface="Arial"/>
              </a:rPr>
              <a:t>t</a:t>
            </a:r>
            <a:r>
              <a:rPr sz="2400" dirty="0">
                <a:solidFill>
                  <a:srgbClr val="003399"/>
                </a:solidFill>
                <a:latin typeface="Arial"/>
                <a:cs typeface="Arial"/>
              </a:rPr>
              <a:t>ạo	xung	chuẩn	dùng		làm	</a:t>
            </a:r>
            <a:r>
              <a:rPr sz="2400" spc="-5" dirty="0">
                <a:solidFill>
                  <a:srgbClr val="003399"/>
                </a:solidFill>
                <a:latin typeface="Arial"/>
                <a:cs typeface="Arial"/>
              </a:rPr>
              <a:t>tí</a:t>
            </a:r>
            <a:r>
              <a:rPr sz="2400" dirty="0">
                <a:solidFill>
                  <a:srgbClr val="003399"/>
                </a:solidFill>
                <a:latin typeface="Arial"/>
                <a:cs typeface="Arial"/>
              </a:rPr>
              <a:t>n  hiệu đồng hồ cho </a:t>
            </a:r>
            <a:r>
              <a:rPr sz="2400" spc="-5" dirty="0">
                <a:solidFill>
                  <a:srgbClr val="003399"/>
                </a:solidFill>
                <a:latin typeface="Arial"/>
                <a:cs typeface="Arial"/>
              </a:rPr>
              <a:t>toàn </a:t>
            </a:r>
            <a:r>
              <a:rPr sz="2400" dirty="0">
                <a:solidFill>
                  <a:srgbClr val="003399"/>
                </a:solidFill>
                <a:latin typeface="Arial"/>
                <a:cs typeface="Arial"/>
              </a:rPr>
              <a:t>hệ</a:t>
            </a:r>
            <a:r>
              <a:rPr sz="2400" spc="-5" dirty="0">
                <a:solidFill>
                  <a:srgbClr val="003399"/>
                </a:solidFill>
                <a:latin typeface="Arial"/>
                <a:cs typeface="Arial"/>
              </a:rPr>
              <a:t> thống.</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7676" y="795020"/>
            <a:ext cx="5144135" cy="452120"/>
          </a:xfrm>
          <a:prstGeom prst="rect">
            <a:avLst/>
          </a:prstGeom>
        </p:spPr>
        <p:txBody>
          <a:bodyPr vert="horz" wrap="square" lIns="0" tIns="12700" rIns="0" bIns="0" rtlCol="0">
            <a:spAutoFit/>
          </a:bodyPr>
          <a:lstStyle/>
          <a:p>
            <a:pPr marL="12700">
              <a:lnSpc>
                <a:spcPct val="100000"/>
              </a:lnSpc>
              <a:spcBef>
                <a:spcPts val="100"/>
              </a:spcBef>
            </a:pPr>
            <a:r>
              <a:rPr spc="-5" dirty="0"/>
              <a:t>4.2.1 </a:t>
            </a:r>
            <a:r>
              <a:rPr dirty="0"/>
              <a:t>Mạch tạo </a:t>
            </a:r>
            <a:r>
              <a:rPr spc="-5" dirty="0"/>
              <a:t>xung nhịp</a:t>
            </a:r>
            <a:r>
              <a:rPr spc="-80" dirty="0"/>
              <a:t> </a:t>
            </a:r>
            <a:r>
              <a:rPr dirty="0"/>
              <a:t>8284</a:t>
            </a:r>
          </a:p>
        </p:txBody>
      </p:sp>
      <mc:AlternateContent xmlns:mc="http://schemas.openxmlformats.org/markup-compatibility/2006">
        <mc:Choice xmlns:a14="http://schemas.microsoft.com/office/drawing/2010/main" Requires="a14">
          <p:sp>
            <p:nvSpPr>
              <p:cNvPr id="3" name="object 3"/>
              <p:cNvSpPr txBox="1"/>
              <p:nvPr/>
            </p:nvSpPr>
            <p:spPr>
              <a:xfrm>
                <a:off x="307340" y="1471439"/>
                <a:ext cx="8178165" cy="3837589"/>
              </a:xfrm>
              <a:prstGeom prst="rect">
                <a:avLst/>
              </a:prstGeom>
            </p:spPr>
            <p:txBody>
              <a:bodyPr vert="horz" wrap="square" lIns="0" tIns="20320" rIns="0" bIns="0" rtlCol="0">
                <a:spAutoFit/>
              </a:bodyPr>
              <a:lstStyle/>
              <a:p>
                <a:pPr marL="355600" marR="77470" indent="-342900" algn="just">
                  <a:lnSpc>
                    <a:spcPct val="98800"/>
                  </a:lnSpc>
                  <a:spcBef>
                    <a:spcPts val="160"/>
                  </a:spcBef>
                  <a:buClr>
                    <a:srgbClr val="003399"/>
                  </a:buClr>
                  <a:buSzPct val="97959"/>
                  <a:buFont typeface="Wingdings"/>
                  <a:buChar char=""/>
                  <a:tabLst>
                    <a:tab pos="355600" algn="l"/>
                  </a:tabLst>
                </a:pPr>
                <a14:m>
                  <m:oMath xmlns:m="http://schemas.openxmlformats.org/officeDocument/2006/math">
                    <m:acc>
                      <m:accPr>
                        <m:chr m:val="̅"/>
                        <m:ctrlPr>
                          <a:rPr lang="ar-AE" sz="2400" i="1" spc="-240" smtClean="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AEN</m:t>
                        </m:r>
                      </m:e>
                    </m:acc>
                    <m:r>
                      <a:rPr lang="ar-AE" sz="2400" i="1" spc="-240">
                        <a:solidFill>
                          <a:srgbClr val="0048AA"/>
                        </a:solidFill>
                        <a:latin typeface="Cambria Math" panose="02040503050406030204" pitchFamily="18" charset="0"/>
                        <a:cs typeface="Arial"/>
                      </a:rPr>
                      <m:t> </m:t>
                    </m:r>
                    <m:r>
                      <a:rPr lang="ar-AE" sz="2400" b="0" i="1" spc="-240" baseline="-25000" smtClean="0">
                        <a:solidFill>
                          <a:srgbClr val="0048AA"/>
                        </a:solidFill>
                        <a:latin typeface="Cambria Math" panose="02040503050406030204" pitchFamily="18" charset="0"/>
                        <a:cs typeface="Arial"/>
                      </a:rPr>
                      <m:t>1</m:t>
                    </m:r>
                  </m:oMath>
                </a14:m>
                <a:r>
                  <a:rPr lang="ar-AE" sz="2400" dirty="0">
                    <a:solidFill>
                      <a:srgbClr val="003399"/>
                    </a:solidFill>
                    <a:latin typeface="Arial"/>
                    <a:cs typeface="Arial"/>
                  </a:rPr>
                  <a:t>,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AEN</m:t>
                        </m:r>
                      </m:e>
                    </m:acc>
                    <m:r>
                      <a:rPr lang="ar-AE" sz="2400" i="1" spc="-240">
                        <a:solidFill>
                          <a:srgbClr val="0048AA"/>
                        </a:solidFill>
                        <a:latin typeface="Cambria Math" panose="02040503050406030204" pitchFamily="18" charset="0"/>
                        <a:cs typeface="Arial"/>
                      </a:rPr>
                      <m:t> </m:t>
                    </m:r>
                    <m:r>
                      <a:rPr lang="vi-VN" sz="2400" b="0" i="1" spc="-240" baseline="-25000" smtClean="0">
                        <a:solidFill>
                          <a:srgbClr val="0048AA"/>
                        </a:solidFill>
                        <a:latin typeface="Cambria Math" panose="02040503050406030204" pitchFamily="18" charset="0"/>
                        <a:cs typeface="Arial"/>
                      </a:rPr>
                      <m:t>2</m:t>
                    </m:r>
                    <m:r>
                      <a:rPr lang="ar-AE" sz="2400" i="1" spc="-240" baseline="-25000">
                        <a:solidFill>
                          <a:srgbClr val="0048AA"/>
                        </a:solidFill>
                        <a:latin typeface="Cambria Math" panose="02040503050406030204" pitchFamily="18" charset="0"/>
                        <a:cs typeface="Arial"/>
                      </a:rPr>
                      <m:t> </m:t>
                    </m:r>
                  </m:oMath>
                </a14:m>
                <a:r>
                  <a:rPr lang="vi-VN" sz="2400" dirty="0">
                    <a:solidFill>
                      <a:srgbClr val="003399"/>
                    </a:solidFill>
                    <a:latin typeface="Arial"/>
                    <a:cs typeface="Arial"/>
                  </a:rPr>
                  <a:t>: </a:t>
                </a:r>
                <a:r>
                  <a:rPr lang="vi-VN" sz="2400" spc="-5" dirty="0">
                    <a:solidFill>
                      <a:srgbClr val="003399"/>
                    </a:solidFill>
                    <a:latin typeface="Arial"/>
                    <a:cs typeface="Arial"/>
                  </a:rPr>
                  <a:t>Tín </a:t>
                </a:r>
                <a:r>
                  <a:rPr lang="vi-VN" sz="2400" dirty="0">
                    <a:solidFill>
                      <a:srgbClr val="003399"/>
                    </a:solidFill>
                    <a:latin typeface="Arial"/>
                    <a:cs typeface="Arial"/>
                  </a:rPr>
                  <a:t>hiệu cho phép chọn đầu vào </a:t>
                </a:r>
                <a:r>
                  <a:rPr lang="vi-VN" sz="2400" spc="-5" dirty="0">
                    <a:solidFill>
                      <a:srgbClr val="003399"/>
                    </a:solidFill>
                    <a:latin typeface="Arial"/>
                    <a:cs typeface="Arial"/>
                  </a:rPr>
                  <a:t>tương  ứng </a:t>
                </a:r>
                <a:r>
                  <a:rPr lang="vi-VN" sz="2400" dirty="0">
                    <a:solidFill>
                      <a:srgbClr val="003399"/>
                    </a:solidFill>
                    <a:latin typeface="Arial"/>
                    <a:cs typeface="Arial"/>
                  </a:rPr>
                  <a:t>RDY1, RDY2 làm </a:t>
                </a:r>
                <a:r>
                  <a:rPr lang="vi-VN" sz="2400" spc="-5" dirty="0">
                    <a:solidFill>
                      <a:srgbClr val="003399"/>
                    </a:solidFill>
                    <a:latin typeface="Arial"/>
                    <a:cs typeface="Arial"/>
                  </a:rPr>
                  <a:t>tín </a:t>
                </a:r>
                <a:r>
                  <a:rPr lang="vi-VN" sz="2400" dirty="0">
                    <a:solidFill>
                      <a:srgbClr val="003399"/>
                    </a:solidFill>
                    <a:latin typeface="Arial"/>
                    <a:cs typeface="Arial"/>
                  </a:rPr>
                  <a:t>hiệu báo </a:t>
                </a:r>
                <a:r>
                  <a:rPr lang="vi-VN" sz="2400" spc="-5" dirty="0">
                    <a:solidFill>
                      <a:srgbClr val="003399"/>
                    </a:solidFill>
                    <a:latin typeface="Arial"/>
                    <a:cs typeface="Arial"/>
                  </a:rPr>
                  <a:t>tình trạng </a:t>
                </a:r>
                <a:r>
                  <a:rPr lang="vi-VN" sz="2400" dirty="0">
                    <a:solidFill>
                      <a:srgbClr val="003399"/>
                    </a:solidFill>
                    <a:latin typeface="Arial"/>
                    <a:cs typeface="Arial"/>
                  </a:rPr>
                  <a:t>sẵn sàng  của bộ nhớ hoặc </a:t>
                </a:r>
                <a:r>
                  <a:rPr lang="vi-VN" sz="2400" spc="-5" dirty="0">
                    <a:solidFill>
                      <a:srgbClr val="003399"/>
                    </a:solidFill>
                    <a:latin typeface="Arial"/>
                    <a:cs typeface="Arial"/>
                  </a:rPr>
                  <a:t>thiết </a:t>
                </a:r>
                <a:r>
                  <a:rPr lang="vi-VN" sz="2400" dirty="0">
                    <a:solidFill>
                      <a:srgbClr val="003399"/>
                    </a:solidFill>
                    <a:latin typeface="Arial"/>
                    <a:cs typeface="Arial"/>
                  </a:rPr>
                  <a:t>bị ngoại</a:t>
                </a:r>
                <a:r>
                  <a:rPr lang="vi-VN" sz="2400" spc="-20" dirty="0">
                    <a:solidFill>
                      <a:srgbClr val="003399"/>
                    </a:solidFill>
                    <a:latin typeface="Arial"/>
                    <a:cs typeface="Arial"/>
                  </a:rPr>
                  <a:t> </a:t>
                </a:r>
                <a:r>
                  <a:rPr lang="vi-VN" sz="2400" dirty="0">
                    <a:solidFill>
                      <a:srgbClr val="003399"/>
                    </a:solidFill>
                    <a:latin typeface="Arial"/>
                    <a:cs typeface="Arial"/>
                  </a:rPr>
                  <a:t>vi.</a:t>
                </a:r>
                <a:endParaRPr lang="vi-VN" sz="2400" dirty="0">
                  <a:latin typeface="Arial"/>
                  <a:cs typeface="Arial"/>
                </a:endParaRPr>
              </a:p>
              <a:p>
                <a:pPr marL="355600" marR="28575" indent="-342900" algn="just">
                  <a:lnSpc>
                    <a:spcPts val="2820"/>
                  </a:lnSpc>
                  <a:spcBef>
                    <a:spcPts val="740"/>
                  </a:spcBef>
                  <a:buFont typeface="Wingdings"/>
                  <a:buChar char=""/>
                  <a:tabLst>
                    <a:tab pos="355600" algn="l"/>
                    <a:tab pos="5616575" algn="l"/>
                  </a:tabLst>
                </a:pPr>
                <a:r>
                  <a:rPr lang="vi-VN" sz="2400" dirty="0">
                    <a:solidFill>
                      <a:srgbClr val="003399"/>
                    </a:solidFill>
                    <a:latin typeface="Arial"/>
                    <a:cs typeface="Arial"/>
                  </a:rPr>
                  <a:t>RDY1, RDY2: cùng với </a:t>
                </a:r>
                <a14:m>
                  <m:oMath xmlns:m="http://schemas.openxmlformats.org/officeDocument/2006/math">
                    <m:acc>
                      <m:accPr>
                        <m:chr m:val="̅"/>
                        <m:ctrlPr>
                          <a:rPr lang="ar-AE" sz="2400" i="1" spc="-240" smtClean="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AEN</m:t>
                        </m:r>
                      </m:e>
                    </m:acc>
                    <m:r>
                      <a:rPr lang="ar-AE" sz="2400" i="1" spc="-240">
                        <a:solidFill>
                          <a:srgbClr val="0048AA"/>
                        </a:solidFill>
                        <a:latin typeface="Cambria Math" panose="02040503050406030204" pitchFamily="18" charset="0"/>
                        <a:cs typeface="Arial"/>
                      </a:rPr>
                      <m:t> </m:t>
                    </m:r>
                    <m:r>
                      <a:rPr lang="ar-AE" sz="2400" b="0" i="1" spc="-240" baseline="-25000" smtClean="0">
                        <a:solidFill>
                          <a:srgbClr val="0048AA"/>
                        </a:solidFill>
                        <a:latin typeface="Cambria Math" panose="02040503050406030204" pitchFamily="18" charset="0"/>
                        <a:cs typeface="Arial"/>
                      </a:rPr>
                      <m:t>1</m:t>
                    </m:r>
                  </m:oMath>
                </a14:m>
                <a:r>
                  <a:rPr lang="ar-AE" sz="2400" dirty="0">
                    <a:solidFill>
                      <a:srgbClr val="003399"/>
                    </a:solidFill>
                    <a:latin typeface="Arial"/>
                    <a:cs typeface="Arial"/>
                  </a:rPr>
                  <a:t>,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AEN</m:t>
                        </m:r>
                      </m:e>
                    </m:acc>
                    <m:r>
                      <a:rPr lang="ar-AE" sz="2400" i="1" spc="-240">
                        <a:solidFill>
                          <a:srgbClr val="0048AA"/>
                        </a:solidFill>
                        <a:latin typeface="Cambria Math" panose="02040503050406030204" pitchFamily="18" charset="0"/>
                        <a:cs typeface="Arial"/>
                      </a:rPr>
                      <m:t> </m:t>
                    </m:r>
                    <m:r>
                      <a:rPr lang="vi-VN" sz="2400" b="0" i="1" spc="-240" baseline="-25000" smtClean="0">
                        <a:solidFill>
                          <a:srgbClr val="0048AA"/>
                        </a:solidFill>
                        <a:latin typeface="Cambria Math" panose="02040503050406030204" pitchFamily="18" charset="0"/>
                        <a:cs typeface="Arial"/>
                      </a:rPr>
                      <m:t>2</m:t>
                    </m:r>
                    <m:r>
                      <a:rPr lang="ar-AE" sz="2400" i="1" spc="-240" baseline="-25000">
                        <a:solidFill>
                          <a:srgbClr val="0048AA"/>
                        </a:solidFill>
                        <a:latin typeface="Cambria Math" panose="02040503050406030204" pitchFamily="18" charset="0"/>
                        <a:cs typeface="Arial"/>
                      </a:rPr>
                      <m:t> </m:t>
                    </m:r>
                    <m:r>
                      <a:rPr lang="vi-VN" sz="2400" b="0" i="1" spc="-240" baseline="-25000" smtClean="0">
                        <a:solidFill>
                          <a:srgbClr val="0048AA"/>
                        </a:solidFill>
                        <a:latin typeface="Cambria Math" panose="02040503050406030204" pitchFamily="18" charset="0"/>
                        <a:cs typeface="Arial"/>
                      </a:rPr>
                      <m:t> </m:t>
                    </m:r>
                  </m:oMath>
                </a14:m>
                <a:r>
                  <a:rPr lang="vi-VN" sz="2400" dirty="0">
                    <a:solidFill>
                      <a:srgbClr val="003399"/>
                    </a:solidFill>
                    <a:latin typeface="Arial"/>
                    <a:cs typeface="Arial"/>
                  </a:rPr>
                  <a:t>dùng để </a:t>
                </a:r>
                <a:r>
                  <a:rPr lang="vi-VN" sz="2400" spc="-5" dirty="0">
                    <a:solidFill>
                      <a:srgbClr val="003399"/>
                    </a:solidFill>
                    <a:latin typeface="Arial"/>
                    <a:cs typeface="Arial"/>
                  </a:rPr>
                  <a:t>tạo </a:t>
                </a:r>
                <a:r>
                  <a:rPr lang="vi-VN" sz="2400" dirty="0">
                    <a:solidFill>
                      <a:srgbClr val="003399"/>
                    </a:solidFill>
                    <a:latin typeface="Arial"/>
                    <a:cs typeface="Arial"/>
                  </a:rPr>
                  <a:t>ra</a:t>
                </a:r>
                <a:r>
                  <a:rPr lang="vi-VN" sz="2400" spc="-85" dirty="0">
                    <a:solidFill>
                      <a:srgbClr val="003399"/>
                    </a:solidFill>
                    <a:latin typeface="Arial"/>
                    <a:cs typeface="Arial"/>
                  </a:rPr>
                  <a:t> </a:t>
                </a:r>
                <a:r>
                  <a:rPr lang="vi-VN" sz="2400" dirty="0">
                    <a:solidFill>
                      <a:srgbClr val="003399"/>
                    </a:solidFill>
                    <a:latin typeface="Arial"/>
                    <a:cs typeface="Arial"/>
                  </a:rPr>
                  <a:t>các  chu kỳ đợi ở</a:t>
                </a:r>
                <a:r>
                  <a:rPr lang="vi-VN" sz="2400" spc="-15" dirty="0">
                    <a:solidFill>
                      <a:srgbClr val="003399"/>
                    </a:solidFill>
                    <a:latin typeface="Arial"/>
                    <a:cs typeface="Arial"/>
                  </a:rPr>
                  <a:t> </a:t>
                </a:r>
                <a:r>
                  <a:rPr lang="vi-VN" sz="2400" dirty="0">
                    <a:solidFill>
                      <a:srgbClr val="003399"/>
                    </a:solidFill>
                    <a:latin typeface="Arial"/>
                    <a:cs typeface="Arial"/>
                  </a:rPr>
                  <a:t>CPU.</a:t>
                </a:r>
                <a:endParaRPr lang="vi-VN" sz="2400" dirty="0">
                  <a:latin typeface="Arial"/>
                  <a:cs typeface="Arial"/>
                </a:endParaRPr>
              </a:p>
              <a:p>
                <a:pPr marL="355600" marR="5080" indent="-342900" algn="just">
                  <a:lnSpc>
                    <a:spcPct val="99900"/>
                  </a:lnSpc>
                  <a:spcBef>
                    <a:spcPts val="465"/>
                  </a:spcBef>
                  <a:buFont typeface="Wingdings"/>
                  <a:buChar char=""/>
                  <a:tabLst>
                    <a:tab pos="355600" algn="l"/>
                  </a:tabLst>
                </a:pPr>
                <a:r>
                  <a:rPr lang="vi-VN" sz="2400" spc="-254" dirty="0">
                    <a:solidFill>
                      <a:srgbClr val="003399"/>
                    </a:solidFill>
                    <a:latin typeface="Arial"/>
                    <a:cs typeface="Arial"/>
                  </a:rPr>
                  <a:t>F/</a:t>
                </a:r>
                <a:r>
                  <a:rPr lang="ar-AE" sz="2400" spc="-240" dirty="0">
                    <a:solidFill>
                      <a:srgbClr val="0048AA"/>
                    </a:solidFill>
                    <a:cs typeface="Arial"/>
                  </a:rPr>
                  <a:t> </a:t>
                </a:r>
                <a14:m>
                  <m:oMath xmlns:m="http://schemas.openxmlformats.org/officeDocument/2006/math">
                    <m:acc>
                      <m:accPr>
                        <m:chr m:val="̅"/>
                        <m:ctrlPr>
                          <a:rPr lang="ar-AE" sz="2400" i="1" spc="-240" smtClean="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C</m:t>
                        </m:r>
                      </m:e>
                    </m:acc>
                    <m:r>
                      <a:rPr lang="ar-AE" sz="2400" i="1" spc="-240">
                        <a:solidFill>
                          <a:srgbClr val="0048AA"/>
                        </a:solidFill>
                        <a:latin typeface="Cambria Math" panose="02040503050406030204" pitchFamily="18" charset="0"/>
                        <a:cs typeface="Arial"/>
                      </a:rPr>
                      <m:t> </m:t>
                    </m:r>
                  </m:oMath>
                </a14:m>
                <a:r>
                  <a:rPr lang="vi-VN" sz="2400" dirty="0">
                    <a:solidFill>
                      <a:srgbClr val="003399"/>
                    </a:solidFill>
                    <a:latin typeface="Arial"/>
                    <a:cs typeface="Arial"/>
                  </a:rPr>
                  <a:t>: Dùng để chọn nguồn </a:t>
                </a:r>
                <a:r>
                  <a:rPr lang="vi-VN" sz="2400" spc="-5" dirty="0">
                    <a:solidFill>
                      <a:srgbClr val="003399"/>
                    </a:solidFill>
                    <a:latin typeface="Arial"/>
                    <a:cs typeface="Arial"/>
                  </a:rPr>
                  <a:t>tín </a:t>
                </a:r>
                <a:r>
                  <a:rPr lang="vi-VN" sz="2400" dirty="0">
                    <a:solidFill>
                      <a:srgbClr val="003399"/>
                    </a:solidFill>
                    <a:latin typeface="Arial"/>
                    <a:cs typeface="Arial"/>
                  </a:rPr>
                  <a:t>hiệu chuẩn cho 8284. Khi  chân này ở </a:t>
                </a:r>
                <a:r>
                  <a:rPr lang="vi-VN" sz="2400" spc="-5" dirty="0">
                    <a:solidFill>
                      <a:srgbClr val="003399"/>
                    </a:solidFill>
                    <a:latin typeface="Arial"/>
                    <a:cs typeface="Arial"/>
                  </a:rPr>
                  <a:t>mức </a:t>
                </a:r>
                <a:r>
                  <a:rPr lang="vi-VN" sz="2400" dirty="0">
                    <a:solidFill>
                      <a:srgbClr val="003399"/>
                    </a:solidFill>
                    <a:latin typeface="Arial"/>
                    <a:cs typeface="Arial"/>
                  </a:rPr>
                  <a:t>cao </a:t>
                </a:r>
                <a:r>
                  <a:rPr lang="vi-VN" sz="2400" spc="-5" dirty="0">
                    <a:solidFill>
                      <a:srgbClr val="003399"/>
                    </a:solidFill>
                    <a:latin typeface="Arial"/>
                    <a:cs typeface="Arial"/>
                  </a:rPr>
                  <a:t>thì </a:t>
                </a:r>
                <a:r>
                  <a:rPr lang="vi-VN" sz="2400" dirty="0">
                    <a:solidFill>
                      <a:srgbClr val="003399"/>
                    </a:solidFill>
                    <a:latin typeface="Arial"/>
                    <a:cs typeface="Arial"/>
                  </a:rPr>
                  <a:t>xung đồng hồ bên ngoài sẽ </a:t>
                </a:r>
                <a:r>
                  <a:rPr lang="vi-VN" sz="2400" spc="-5" dirty="0">
                    <a:solidFill>
                      <a:srgbClr val="003399"/>
                    </a:solidFill>
                    <a:latin typeface="Arial"/>
                    <a:cs typeface="Arial"/>
                  </a:rPr>
                  <a:t>được  </a:t>
                </a:r>
                <a:r>
                  <a:rPr lang="vi-VN" sz="2400" dirty="0">
                    <a:solidFill>
                      <a:srgbClr val="003399"/>
                    </a:solidFill>
                    <a:latin typeface="Arial"/>
                    <a:cs typeface="Arial"/>
                  </a:rPr>
                  <a:t>dùng làm xung nhịp cho 8284, </a:t>
                </a:r>
                <a:r>
                  <a:rPr lang="vi-VN" sz="2400" spc="-5" dirty="0">
                    <a:solidFill>
                      <a:srgbClr val="003399"/>
                    </a:solidFill>
                    <a:latin typeface="Arial"/>
                    <a:cs typeface="Arial"/>
                  </a:rPr>
                  <a:t>ngược </a:t>
                </a:r>
                <a:r>
                  <a:rPr lang="vi-VN" sz="2400" dirty="0">
                    <a:solidFill>
                      <a:srgbClr val="003399"/>
                    </a:solidFill>
                    <a:latin typeface="Arial"/>
                    <a:cs typeface="Arial"/>
                  </a:rPr>
                  <a:t>lại </a:t>
                </a:r>
                <a:r>
                  <a:rPr lang="vi-VN" sz="2400" spc="-5" dirty="0">
                    <a:solidFill>
                      <a:srgbClr val="003399"/>
                    </a:solidFill>
                    <a:latin typeface="Arial"/>
                    <a:cs typeface="Arial"/>
                  </a:rPr>
                  <a:t>thì </a:t>
                </a:r>
                <a:r>
                  <a:rPr lang="vi-VN" sz="2400" dirty="0">
                    <a:solidFill>
                      <a:srgbClr val="003399"/>
                    </a:solidFill>
                    <a:latin typeface="Arial"/>
                    <a:cs typeface="Arial"/>
                  </a:rPr>
                  <a:t>xung đồng</a:t>
                </a:r>
                <a:r>
                  <a:rPr lang="vi-VN" sz="2400" spc="-80" dirty="0">
                    <a:solidFill>
                      <a:srgbClr val="003399"/>
                    </a:solidFill>
                    <a:latin typeface="Arial"/>
                    <a:cs typeface="Arial"/>
                  </a:rPr>
                  <a:t> </a:t>
                </a:r>
                <a:r>
                  <a:rPr lang="vi-VN" sz="2400" dirty="0">
                    <a:solidFill>
                      <a:srgbClr val="003399"/>
                    </a:solidFill>
                    <a:latin typeface="Arial"/>
                    <a:cs typeface="Arial"/>
                  </a:rPr>
                  <a:t>hồ  của mạch dao động bên </a:t>
                </a:r>
                <a:r>
                  <a:rPr lang="vi-VN" sz="2400" spc="-5" dirty="0">
                    <a:solidFill>
                      <a:srgbClr val="003399"/>
                    </a:solidFill>
                    <a:latin typeface="Arial"/>
                    <a:cs typeface="Arial"/>
                  </a:rPr>
                  <a:t>trong </a:t>
                </a:r>
                <a:r>
                  <a:rPr lang="vi-VN" sz="2400" dirty="0">
                    <a:solidFill>
                      <a:srgbClr val="003399"/>
                    </a:solidFill>
                    <a:latin typeface="Arial"/>
                    <a:cs typeface="Arial"/>
                  </a:rPr>
                  <a:t>dùng </a:t>
                </a:r>
                <a:r>
                  <a:rPr lang="vi-VN" sz="2400" spc="-5" dirty="0">
                    <a:solidFill>
                      <a:srgbClr val="003399"/>
                    </a:solidFill>
                    <a:latin typeface="Arial"/>
                    <a:cs typeface="Arial"/>
                  </a:rPr>
                  <a:t>thạch </a:t>
                </a:r>
                <a:r>
                  <a:rPr lang="vi-VN" sz="2400" dirty="0">
                    <a:solidFill>
                      <a:srgbClr val="003399"/>
                    </a:solidFill>
                    <a:latin typeface="Arial"/>
                    <a:cs typeface="Arial"/>
                  </a:rPr>
                  <a:t>anh sẽ </a:t>
                </a:r>
                <a:r>
                  <a:rPr lang="vi-VN" sz="2400" spc="-5" dirty="0">
                    <a:solidFill>
                      <a:srgbClr val="003399"/>
                    </a:solidFill>
                    <a:latin typeface="Arial"/>
                    <a:cs typeface="Arial"/>
                  </a:rPr>
                  <a:t>được  </a:t>
                </a:r>
                <a:r>
                  <a:rPr lang="vi-VN" sz="2400" dirty="0">
                    <a:solidFill>
                      <a:srgbClr val="003399"/>
                    </a:solidFill>
                    <a:latin typeface="Arial"/>
                    <a:cs typeface="Arial"/>
                  </a:rPr>
                  <a:t>chọn để làm xung</a:t>
                </a:r>
                <a:r>
                  <a:rPr lang="vi-VN" sz="2400" spc="-15" dirty="0">
                    <a:solidFill>
                      <a:srgbClr val="003399"/>
                    </a:solidFill>
                    <a:latin typeface="Arial"/>
                    <a:cs typeface="Arial"/>
                  </a:rPr>
                  <a:t> </a:t>
                </a:r>
                <a:r>
                  <a:rPr lang="vi-VN" sz="2400" dirty="0">
                    <a:solidFill>
                      <a:srgbClr val="003399"/>
                    </a:solidFill>
                    <a:latin typeface="Arial"/>
                    <a:cs typeface="Arial"/>
                  </a:rPr>
                  <a:t>nhịp.</a:t>
                </a:r>
                <a:endParaRPr sz="2400" dirty="0">
                  <a:latin typeface="Arial"/>
                  <a:cs typeface="Arial"/>
                </a:endParaRPr>
              </a:p>
            </p:txBody>
          </p:sp>
        </mc:Choice>
        <mc:Fallback>
          <p:sp>
            <p:nvSpPr>
              <p:cNvPr id="3" name="object 3"/>
              <p:cNvSpPr txBox="1">
                <a:spLocks noRot="1" noChangeAspect="1" noMove="1" noResize="1" noEditPoints="1" noAdjustHandles="1" noChangeArrowheads="1" noChangeShapeType="1" noTextEdit="1"/>
              </p:cNvSpPr>
              <p:nvPr/>
            </p:nvSpPr>
            <p:spPr>
              <a:xfrm>
                <a:off x="307340" y="1471439"/>
                <a:ext cx="8178165" cy="3837589"/>
              </a:xfrm>
              <a:prstGeom prst="rect">
                <a:avLst/>
              </a:prstGeom>
              <a:blipFill>
                <a:blip r:embed="rId2"/>
                <a:stretch>
                  <a:fillRect l="-2016" t="-1974" r="-2171" b="-3618"/>
                </a:stretch>
              </a:blipFill>
            </p:spPr>
            <p:txBody>
              <a:bodyPr/>
              <a:lstStyle/>
              <a:p>
                <a:r>
                  <a:rPr lang="en-VN">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8683" y="795020"/>
            <a:ext cx="8221980" cy="452120"/>
          </a:xfrm>
          <a:prstGeom prst="rect">
            <a:avLst/>
          </a:prstGeom>
        </p:spPr>
        <p:txBody>
          <a:bodyPr vert="horz" wrap="square" lIns="0" tIns="12700" rIns="0" bIns="0" rtlCol="0">
            <a:spAutoFit/>
          </a:bodyPr>
          <a:lstStyle/>
          <a:p>
            <a:pPr marL="12700">
              <a:lnSpc>
                <a:spcPct val="100000"/>
              </a:lnSpc>
              <a:spcBef>
                <a:spcPts val="100"/>
              </a:spcBef>
            </a:pPr>
            <a:r>
              <a:rPr spc="-5" dirty="0"/>
              <a:t>4.2.1 </a:t>
            </a:r>
            <a:r>
              <a:rPr dirty="0"/>
              <a:t>Mạch tạo </a:t>
            </a:r>
            <a:r>
              <a:rPr spc="-5" dirty="0"/>
              <a:t>xung nhịp </a:t>
            </a:r>
            <a:r>
              <a:rPr dirty="0"/>
              <a:t>8284 </a:t>
            </a:r>
            <a:r>
              <a:rPr spc="-5" dirty="0"/>
              <a:t>ghép nối với</a:t>
            </a:r>
            <a:r>
              <a:rPr spc="-55" dirty="0"/>
              <a:t> </a:t>
            </a:r>
            <a:r>
              <a:rPr dirty="0"/>
              <a:t>CPU</a:t>
            </a:r>
          </a:p>
        </p:txBody>
      </p:sp>
      <p:sp>
        <p:nvSpPr>
          <p:cNvPr id="3" name="object 3"/>
          <p:cNvSpPr/>
          <p:nvPr/>
        </p:nvSpPr>
        <p:spPr>
          <a:xfrm>
            <a:off x="605357" y="1405550"/>
            <a:ext cx="8096790" cy="46851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7765" y="795020"/>
            <a:ext cx="1804035" cy="452120"/>
          </a:xfrm>
          <a:prstGeom prst="rect">
            <a:avLst/>
          </a:prstGeom>
        </p:spPr>
        <p:txBody>
          <a:bodyPr vert="horz" wrap="square" lIns="0" tIns="12700" rIns="0" bIns="0" rtlCol="0">
            <a:spAutoFit/>
          </a:bodyPr>
          <a:lstStyle/>
          <a:p>
            <a:pPr marL="12700">
              <a:lnSpc>
                <a:spcPct val="100000"/>
              </a:lnSpc>
              <a:spcBef>
                <a:spcPts val="100"/>
              </a:spcBef>
            </a:pPr>
            <a:r>
              <a:rPr dirty="0"/>
              <a:t>NỘI</a:t>
            </a:r>
            <a:r>
              <a:rPr spc="-90" dirty="0"/>
              <a:t> </a:t>
            </a:r>
            <a:r>
              <a:rPr dirty="0"/>
              <a:t>DUNG</a:t>
            </a:r>
          </a:p>
        </p:txBody>
      </p:sp>
      <p:sp>
        <p:nvSpPr>
          <p:cNvPr id="3" name="object 3"/>
          <p:cNvSpPr txBox="1"/>
          <p:nvPr/>
        </p:nvSpPr>
        <p:spPr>
          <a:xfrm>
            <a:off x="1755139" y="2027428"/>
            <a:ext cx="5814695" cy="2204085"/>
          </a:xfrm>
          <a:prstGeom prst="rect">
            <a:avLst/>
          </a:prstGeom>
        </p:spPr>
        <p:txBody>
          <a:bodyPr vert="horz" wrap="square" lIns="0" tIns="75565" rIns="0" bIns="0" rtlCol="0">
            <a:spAutoFit/>
          </a:bodyPr>
          <a:lstStyle/>
          <a:p>
            <a:pPr marL="427355" indent="-415290">
              <a:lnSpc>
                <a:spcPct val="100000"/>
              </a:lnSpc>
              <a:spcBef>
                <a:spcPts val="595"/>
              </a:spcBef>
              <a:buClr>
                <a:srgbClr val="003399"/>
              </a:buClr>
              <a:buAutoNum type="arabicPeriod"/>
              <a:tabLst>
                <a:tab pos="427355" algn="l"/>
                <a:tab pos="427990" algn="l"/>
              </a:tabLst>
            </a:pPr>
            <a:r>
              <a:rPr sz="2400" b="1" dirty="0">
                <a:solidFill>
                  <a:srgbClr val="0048AA"/>
                </a:solidFill>
                <a:latin typeface="Arial"/>
                <a:cs typeface="Arial"/>
              </a:rPr>
              <a:t>Các </a:t>
            </a:r>
            <a:r>
              <a:rPr sz="2400" b="1" spc="-5" dirty="0">
                <a:solidFill>
                  <a:srgbClr val="0048AA"/>
                </a:solidFill>
                <a:latin typeface="Arial"/>
                <a:cs typeface="Arial"/>
              </a:rPr>
              <a:t>tín hiệu của</a:t>
            </a:r>
            <a:r>
              <a:rPr sz="2400" b="1" spc="-10" dirty="0">
                <a:solidFill>
                  <a:srgbClr val="0048AA"/>
                </a:solidFill>
                <a:latin typeface="Arial"/>
                <a:cs typeface="Arial"/>
              </a:rPr>
              <a:t> </a:t>
            </a:r>
            <a:r>
              <a:rPr sz="2400" b="1" dirty="0">
                <a:solidFill>
                  <a:srgbClr val="0048AA"/>
                </a:solidFill>
                <a:latin typeface="Arial"/>
                <a:cs typeface="Arial"/>
              </a:rPr>
              <a:t>CPU</a:t>
            </a:r>
            <a:endParaRPr sz="2400">
              <a:latin typeface="Arial"/>
              <a:cs typeface="Arial"/>
            </a:endParaRPr>
          </a:p>
          <a:p>
            <a:pPr marL="427355" indent="-415290">
              <a:lnSpc>
                <a:spcPct val="100000"/>
              </a:lnSpc>
              <a:spcBef>
                <a:spcPts val="495"/>
              </a:spcBef>
              <a:buClr>
                <a:srgbClr val="003399"/>
              </a:buClr>
              <a:buAutoNum type="arabicPeriod"/>
              <a:tabLst>
                <a:tab pos="427355" algn="l"/>
                <a:tab pos="427990" algn="l"/>
              </a:tabLst>
            </a:pPr>
            <a:r>
              <a:rPr sz="2400" b="1" dirty="0">
                <a:solidFill>
                  <a:srgbClr val="0048AA"/>
                </a:solidFill>
                <a:latin typeface="Arial"/>
                <a:cs typeface="Arial"/>
              </a:rPr>
              <a:t>Các </a:t>
            </a:r>
            <a:r>
              <a:rPr sz="2400" b="1" spc="-5" dirty="0">
                <a:solidFill>
                  <a:srgbClr val="0048AA"/>
                </a:solidFill>
                <a:latin typeface="Arial"/>
                <a:cs typeface="Arial"/>
              </a:rPr>
              <a:t>tín hiệu của </a:t>
            </a:r>
            <a:r>
              <a:rPr sz="2400" b="1" dirty="0">
                <a:solidFill>
                  <a:srgbClr val="0048AA"/>
                </a:solidFill>
                <a:latin typeface="Arial"/>
                <a:cs typeface="Arial"/>
              </a:rPr>
              <a:t>các mạch </a:t>
            </a:r>
            <a:r>
              <a:rPr sz="2400" b="1" spc="-5" dirty="0">
                <a:solidFill>
                  <a:srgbClr val="0048AA"/>
                </a:solidFill>
                <a:latin typeface="Arial"/>
                <a:cs typeface="Arial"/>
              </a:rPr>
              <a:t>phụ</a:t>
            </a:r>
            <a:r>
              <a:rPr sz="2400" b="1" spc="-45" dirty="0">
                <a:solidFill>
                  <a:srgbClr val="0048AA"/>
                </a:solidFill>
                <a:latin typeface="Arial"/>
                <a:cs typeface="Arial"/>
              </a:rPr>
              <a:t> </a:t>
            </a:r>
            <a:r>
              <a:rPr sz="2400" b="1" dirty="0">
                <a:solidFill>
                  <a:srgbClr val="0048AA"/>
                </a:solidFill>
                <a:latin typeface="Arial"/>
                <a:cs typeface="Arial"/>
              </a:rPr>
              <a:t>trợ</a:t>
            </a:r>
            <a:endParaRPr sz="2400">
              <a:latin typeface="Arial"/>
              <a:cs typeface="Arial"/>
            </a:endParaRPr>
          </a:p>
          <a:p>
            <a:pPr marL="427355" indent="-415290">
              <a:lnSpc>
                <a:spcPct val="100000"/>
              </a:lnSpc>
              <a:spcBef>
                <a:spcPts val="620"/>
              </a:spcBef>
              <a:buClr>
                <a:srgbClr val="003399"/>
              </a:buClr>
              <a:buAutoNum type="arabicPeriod"/>
              <a:tabLst>
                <a:tab pos="427355" algn="l"/>
                <a:tab pos="427990" algn="l"/>
              </a:tabLst>
            </a:pPr>
            <a:r>
              <a:rPr sz="2400" b="1" spc="-5" dirty="0">
                <a:solidFill>
                  <a:srgbClr val="0048AA"/>
                </a:solidFill>
                <a:latin typeface="Arial"/>
                <a:cs typeface="Arial"/>
              </a:rPr>
              <a:t>Phối ghép </a:t>
            </a:r>
            <a:r>
              <a:rPr sz="2400" b="1" dirty="0">
                <a:solidFill>
                  <a:srgbClr val="0048AA"/>
                </a:solidFill>
                <a:latin typeface="Arial"/>
                <a:cs typeface="Arial"/>
              </a:rPr>
              <a:t>CPU </a:t>
            </a:r>
            <a:r>
              <a:rPr sz="2400" b="1" spc="-5" dirty="0">
                <a:solidFill>
                  <a:srgbClr val="0048AA"/>
                </a:solidFill>
                <a:latin typeface="Arial"/>
                <a:cs typeface="Arial"/>
              </a:rPr>
              <a:t>với bộ</a:t>
            </a:r>
            <a:r>
              <a:rPr sz="2400" b="1" spc="-20" dirty="0">
                <a:solidFill>
                  <a:srgbClr val="0048AA"/>
                </a:solidFill>
                <a:latin typeface="Arial"/>
                <a:cs typeface="Arial"/>
              </a:rPr>
              <a:t> </a:t>
            </a:r>
            <a:r>
              <a:rPr sz="2400" b="1" spc="-5" dirty="0">
                <a:solidFill>
                  <a:srgbClr val="0048AA"/>
                </a:solidFill>
                <a:latin typeface="Arial"/>
                <a:cs typeface="Arial"/>
              </a:rPr>
              <a:t>nhớ</a:t>
            </a:r>
            <a:endParaRPr sz="2400">
              <a:latin typeface="Arial"/>
              <a:cs typeface="Arial"/>
            </a:endParaRPr>
          </a:p>
          <a:p>
            <a:pPr marL="427355" indent="-415290">
              <a:lnSpc>
                <a:spcPct val="100000"/>
              </a:lnSpc>
              <a:spcBef>
                <a:spcPts val="520"/>
              </a:spcBef>
              <a:buClr>
                <a:srgbClr val="003399"/>
              </a:buClr>
              <a:buAutoNum type="arabicPeriod"/>
              <a:tabLst>
                <a:tab pos="427355" algn="l"/>
                <a:tab pos="427990" algn="l"/>
              </a:tabLst>
            </a:pPr>
            <a:r>
              <a:rPr sz="2400" b="1" spc="-5" dirty="0">
                <a:solidFill>
                  <a:srgbClr val="0048AA"/>
                </a:solidFill>
                <a:latin typeface="Arial"/>
                <a:cs typeface="Arial"/>
              </a:rPr>
              <a:t>Phối ghép </a:t>
            </a:r>
            <a:r>
              <a:rPr sz="2400" b="1" dirty="0">
                <a:solidFill>
                  <a:srgbClr val="0048AA"/>
                </a:solidFill>
                <a:latin typeface="Arial"/>
                <a:cs typeface="Arial"/>
              </a:rPr>
              <a:t>CPU </a:t>
            </a:r>
            <a:r>
              <a:rPr sz="2400" b="1" spc="-5" dirty="0">
                <a:solidFill>
                  <a:srgbClr val="0048AA"/>
                </a:solidFill>
                <a:latin typeface="Arial"/>
                <a:cs typeface="Arial"/>
              </a:rPr>
              <a:t>với thiết bị </a:t>
            </a:r>
            <a:r>
              <a:rPr sz="2400" b="1" dirty="0">
                <a:solidFill>
                  <a:srgbClr val="0048AA"/>
                </a:solidFill>
                <a:latin typeface="Arial"/>
                <a:cs typeface="Arial"/>
              </a:rPr>
              <a:t>vào</a:t>
            </a:r>
            <a:r>
              <a:rPr sz="2400" b="1" spc="-35" dirty="0">
                <a:solidFill>
                  <a:srgbClr val="0048AA"/>
                </a:solidFill>
                <a:latin typeface="Arial"/>
                <a:cs typeface="Arial"/>
              </a:rPr>
              <a:t> </a:t>
            </a:r>
            <a:r>
              <a:rPr sz="2400" b="1" dirty="0">
                <a:solidFill>
                  <a:srgbClr val="0048AA"/>
                </a:solidFill>
                <a:latin typeface="Arial"/>
                <a:cs typeface="Arial"/>
              </a:rPr>
              <a:t>ra</a:t>
            </a:r>
            <a:endParaRPr sz="2400">
              <a:latin typeface="Arial"/>
              <a:cs typeface="Arial"/>
            </a:endParaRPr>
          </a:p>
          <a:p>
            <a:pPr marL="440055" indent="-377190">
              <a:lnSpc>
                <a:spcPct val="100000"/>
              </a:lnSpc>
              <a:spcBef>
                <a:spcPts val="620"/>
              </a:spcBef>
              <a:buClr>
                <a:srgbClr val="003399"/>
              </a:buClr>
              <a:buAutoNum type="arabicPeriod"/>
              <a:tabLst>
                <a:tab pos="440690" algn="l"/>
              </a:tabLst>
            </a:pPr>
            <a:r>
              <a:rPr sz="2400" b="1" spc="-5" dirty="0">
                <a:solidFill>
                  <a:srgbClr val="0048AA"/>
                </a:solidFill>
                <a:latin typeface="Arial"/>
                <a:cs typeface="Arial"/>
              </a:rPr>
              <a:t>Giới thiệu một </a:t>
            </a:r>
            <a:r>
              <a:rPr sz="2400" b="1" dirty="0">
                <a:solidFill>
                  <a:srgbClr val="0048AA"/>
                </a:solidFill>
                <a:latin typeface="Arial"/>
                <a:cs typeface="Arial"/>
              </a:rPr>
              <a:t>số mạch </a:t>
            </a:r>
            <a:r>
              <a:rPr sz="2400" b="1" spc="-5" dirty="0">
                <a:solidFill>
                  <a:srgbClr val="0048AA"/>
                </a:solidFill>
                <a:latin typeface="Arial"/>
                <a:cs typeface="Arial"/>
              </a:rPr>
              <a:t>hỗ </a:t>
            </a:r>
            <a:r>
              <a:rPr sz="2400" b="1" dirty="0">
                <a:solidFill>
                  <a:srgbClr val="0048AA"/>
                </a:solidFill>
                <a:latin typeface="Arial"/>
                <a:cs typeface="Arial"/>
              </a:rPr>
              <a:t>trợ vào</a:t>
            </a:r>
            <a:r>
              <a:rPr sz="2400" b="1" spc="-85" dirty="0">
                <a:solidFill>
                  <a:srgbClr val="0048AA"/>
                </a:solidFill>
                <a:latin typeface="Arial"/>
                <a:cs typeface="Arial"/>
              </a:rPr>
              <a:t> </a:t>
            </a:r>
            <a:r>
              <a:rPr sz="2400" b="1" dirty="0">
                <a:solidFill>
                  <a:srgbClr val="0048AA"/>
                </a:solidFill>
                <a:latin typeface="Arial"/>
                <a:cs typeface="Arial"/>
              </a:rPr>
              <a:t>ra</a:t>
            </a:r>
            <a:endParaRPr sz="2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8327" y="795020"/>
            <a:ext cx="5302885" cy="452120"/>
          </a:xfrm>
          <a:prstGeom prst="rect">
            <a:avLst/>
          </a:prstGeom>
        </p:spPr>
        <p:txBody>
          <a:bodyPr vert="horz" wrap="square" lIns="0" tIns="12700" rIns="0" bIns="0" rtlCol="0">
            <a:spAutoFit/>
          </a:bodyPr>
          <a:lstStyle/>
          <a:p>
            <a:pPr marL="12700">
              <a:lnSpc>
                <a:spcPct val="100000"/>
              </a:lnSpc>
              <a:spcBef>
                <a:spcPts val="100"/>
              </a:spcBef>
            </a:pPr>
            <a:r>
              <a:rPr spc="-5" dirty="0"/>
              <a:t>4.2.2 </a:t>
            </a:r>
            <a:r>
              <a:rPr dirty="0"/>
              <a:t>Mạch </a:t>
            </a:r>
            <a:r>
              <a:rPr spc="-5" dirty="0"/>
              <a:t>điều khiển bus</a:t>
            </a:r>
            <a:r>
              <a:rPr spc="-55" dirty="0"/>
              <a:t> </a:t>
            </a:r>
            <a:r>
              <a:rPr dirty="0"/>
              <a:t>8288</a:t>
            </a:r>
          </a:p>
        </p:txBody>
      </p:sp>
      <mc:AlternateContent xmlns:mc="http://schemas.openxmlformats.org/markup-compatibility/2006">
        <mc:Choice xmlns:a14="http://schemas.microsoft.com/office/drawing/2010/main" Requires="a14">
          <p:sp>
            <p:nvSpPr>
              <p:cNvPr id="3" name="object 3"/>
              <p:cNvSpPr txBox="1"/>
              <p:nvPr/>
            </p:nvSpPr>
            <p:spPr>
              <a:xfrm>
                <a:off x="307340" y="1480820"/>
                <a:ext cx="3164840" cy="3965124"/>
              </a:xfrm>
              <a:prstGeom prst="rect">
                <a:avLst/>
              </a:prstGeom>
            </p:spPr>
            <p:txBody>
              <a:bodyPr vert="horz" wrap="square" lIns="0" tIns="19685" rIns="0" bIns="0" rtlCol="0">
                <a:spAutoFit/>
              </a:bodyPr>
              <a:lstStyle/>
              <a:p>
                <a:pPr marL="355600" marR="5080" indent="-342900" algn="just">
                  <a:lnSpc>
                    <a:spcPct val="98100"/>
                  </a:lnSpc>
                  <a:spcBef>
                    <a:spcPts val="155"/>
                  </a:spcBef>
                  <a:buFont typeface="Wingdings"/>
                  <a:buChar char=""/>
                  <a:tabLst>
                    <a:tab pos="355600" algn="l"/>
                  </a:tabLst>
                </a:pPr>
                <a:r>
                  <a:rPr lang="vi-VN" sz="2400" dirty="0">
                    <a:solidFill>
                      <a:srgbClr val="003399"/>
                    </a:solidFill>
                    <a:latin typeface="Arial"/>
                    <a:cs typeface="Arial"/>
                  </a:rPr>
                  <a:t>Mạch điều khiển</a:t>
                </a:r>
                <a:r>
                  <a:rPr lang="vi-VN" sz="2400" spc="-100" dirty="0">
                    <a:solidFill>
                      <a:srgbClr val="003399"/>
                    </a:solidFill>
                    <a:latin typeface="Arial"/>
                    <a:cs typeface="Arial"/>
                  </a:rPr>
                  <a:t> </a:t>
                </a:r>
                <a:r>
                  <a:rPr lang="vi-VN" sz="2400" dirty="0">
                    <a:solidFill>
                      <a:srgbClr val="003399"/>
                    </a:solidFill>
                    <a:latin typeface="Arial"/>
                    <a:cs typeface="Arial"/>
                  </a:rPr>
                  <a:t>bus  8288 nhận các </a:t>
                </a:r>
                <a:r>
                  <a:rPr lang="vi-VN" sz="2400" spc="-5" dirty="0">
                    <a:solidFill>
                      <a:srgbClr val="003399"/>
                    </a:solidFill>
                    <a:latin typeface="Arial"/>
                    <a:cs typeface="Arial"/>
                  </a:rPr>
                  <a:t>tín  </a:t>
                </a:r>
                <a:r>
                  <a:rPr lang="vi-VN" sz="2400" dirty="0">
                    <a:solidFill>
                      <a:srgbClr val="003399"/>
                    </a:solidFill>
                    <a:latin typeface="Arial"/>
                    <a:cs typeface="Arial"/>
                  </a:rPr>
                  <a:t>hiệu </a:t>
                </a:r>
                <a:r>
                  <a:rPr lang="vi-VN" sz="2400" spc="-5" dirty="0">
                    <a:solidFill>
                      <a:srgbClr val="003399"/>
                    </a:solidFill>
                    <a:latin typeface="Arial"/>
                    <a:cs typeface="Arial"/>
                  </a:rPr>
                  <a:t>trạng thái </a:t>
                </a:r>
                <a:r>
                  <a:rPr lang="vi-VN" sz="2400" spc="-254" dirty="0">
                    <a:solidFill>
                      <a:srgbClr val="003399"/>
                    </a:solidFill>
                    <a:latin typeface="Arial"/>
                    <a:cs typeface="Arial"/>
                  </a:rPr>
                  <a:t>(</a:t>
                </a:r>
                <a14:m>
                  <m:oMath xmlns:m="http://schemas.openxmlformats.org/officeDocument/2006/math">
                    <m:acc>
                      <m:accPr>
                        <m:chr m:val="̅"/>
                        <m:ctrlPr>
                          <a:rPr lang="ar-AE" sz="3200" i="1" spc="-240" smtClean="0">
                            <a:solidFill>
                              <a:srgbClr val="0048AA"/>
                            </a:solidFill>
                            <a:latin typeface="Cambria Math" panose="02040503050406030204" pitchFamily="18" charset="0"/>
                            <a:cs typeface="Arial"/>
                          </a:rPr>
                        </m:ctrlPr>
                      </m:accPr>
                      <m:e>
                        <m:r>
                          <m:rPr>
                            <m:sty m:val="p"/>
                          </m:rPr>
                          <a:rPr lang="ar-AE" sz="3200" i="1" spc="-240">
                            <a:solidFill>
                              <a:srgbClr val="0048AA"/>
                            </a:solidFill>
                            <a:latin typeface="Cambria Math" panose="02040503050406030204" pitchFamily="18" charset="0"/>
                            <a:cs typeface="Arial"/>
                          </a:rPr>
                          <m:t>S</m:t>
                        </m:r>
                      </m:e>
                    </m:acc>
                    <m:r>
                      <a:rPr lang="ar-AE" sz="3200" i="1" spc="-240">
                        <a:solidFill>
                          <a:srgbClr val="0048AA"/>
                        </a:solidFill>
                        <a:latin typeface="Cambria Math" panose="02040503050406030204" pitchFamily="18" charset="0"/>
                        <a:cs typeface="Arial"/>
                      </a:rPr>
                      <m:t> </m:t>
                    </m:r>
                    <m:r>
                      <a:rPr lang="ar-AE" sz="3200" b="0" i="1" spc="-240" baseline="-25000" smtClean="0">
                        <a:solidFill>
                          <a:srgbClr val="0048AA"/>
                        </a:solidFill>
                        <a:latin typeface="Cambria Math" panose="02040503050406030204" pitchFamily="18" charset="0"/>
                        <a:cs typeface="Arial"/>
                      </a:rPr>
                      <m:t>2</m:t>
                    </m:r>
                  </m:oMath>
                </a14:m>
                <a:r>
                  <a:rPr lang="ar-AE" sz="2800" spc="-240" dirty="0">
                    <a:solidFill>
                      <a:srgbClr val="0048AA"/>
                    </a:solidFill>
                    <a:cs typeface="Arial"/>
                  </a:rPr>
                  <a:t> </a:t>
                </a:r>
                <a14:m>
                  <m:oMath xmlns:m="http://schemas.openxmlformats.org/officeDocument/2006/math">
                    <m:acc>
                      <m:accPr>
                        <m:chr m:val="̅"/>
                        <m:ctrlPr>
                          <a:rPr lang="ar-AE" sz="2800" i="1" spc="-240">
                            <a:solidFill>
                              <a:srgbClr val="0048AA"/>
                            </a:solidFill>
                            <a:latin typeface="Cambria Math" panose="02040503050406030204" pitchFamily="18" charset="0"/>
                            <a:cs typeface="Arial"/>
                          </a:rPr>
                        </m:ctrlPr>
                      </m:accPr>
                      <m:e>
                        <m:r>
                          <m:rPr>
                            <m:sty m:val="p"/>
                          </m:rPr>
                          <a:rPr lang="ar-AE" sz="2800" i="1" spc="-240">
                            <a:solidFill>
                              <a:srgbClr val="0048AA"/>
                            </a:solidFill>
                            <a:latin typeface="Cambria Math" panose="02040503050406030204" pitchFamily="18" charset="0"/>
                            <a:cs typeface="Arial"/>
                          </a:rPr>
                          <m:t>S</m:t>
                        </m:r>
                      </m:e>
                    </m:acc>
                    <m:r>
                      <a:rPr lang="ar-AE" sz="2800" i="1" spc="-240">
                        <a:solidFill>
                          <a:srgbClr val="0048AA"/>
                        </a:solidFill>
                        <a:latin typeface="Cambria Math" panose="02040503050406030204" pitchFamily="18" charset="0"/>
                        <a:cs typeface="Arial"/>
                      </a:rPr>
                      <m:t> </m:t>
                    </m:r>
                    <m:r>
                      <a:rPr lang="vi-VN" sz="2800" b="0" i="1" spc="-240" baseline="-25000" smtClean="0">
                        <a:solidFill>
                          <a:srgbClr val="0048AA"/>
                        </a:solidFill>
                        <a:latin typeface="Cambria Math" panose="02040503050406030204" pitchFamily="18" charset="0"/>
                        <a:cs typeface="Arial"/>
                      </a:rPr>
                      <m:t>1</m:t>
                    </m:r>
                  </m:oMath>
                </a14:m>
                <a:r>
                  <a:rPr lang="ar-AE" sz="2800" dirty="0">
                    <a:solidFill>
                      <a:srgbClr val="003399"/>
                    </a:solidFill>
                    <a:latin typeface="Arial"/>
                    <a:cs typeface="Arial"/>
                  </a:rPr>
                  <a:t>,</a:t>
                </a:r>
                <a:r>
                  <a:rPr lang="vi-VN" sz="2400" dirty="0">
                    <a:solidFill>
                      <a:srgbClr val="003399"/>
                    </a:solidFill>
                    <a:latin typeface="Arial"/>
                    <a:cs typeface="Arial"/>
                  </a:rPr>
                  <a:t> </a:t>
                </a:r>
                <a:r>
                  <a:rPr lang="vi-VN" sz="2400" spc="-10" dirty="0">
                    <a:solidFill>
                      <a:srgbClr val="0048AA"/>
                    </a:solidFill>
                    <a:latin typeface="Georgia"/>
                    <a:cs typeface="Georgia"/>
                  </a:rPr>
                  <a:t>và </a:t>
                </a:r>
                <a14:m>
                  <m:oMath xmlns:m="http://schemas.openxmlformats.org/officeDocument/2006/math">
                    <m:acc>
                      <m:accPr>
                        <m:chr m:val="̅"/>
                        <m:ctrlPr>
                          <a:rPr lang="ar-AE" sz="2800" i="1" spc="-240">
                            <a:solidFill>
                              <a:srgbClr val="0048AA"/>
                            </a:solidFill>
                            <a:latin typeface="Cambria Math" panose="02040503050406030204" pitchFamily="18" charset="0"/>
                            <a:cs typeface="Arial"/>
                          </a:rPr>
                        </m:ctrlPr>
                      </m:accPr>
                      <m:e>
                        <m:r>
                          <m:rPr>
                            <m:sty m:val="p"/>
                          </m:rPr>
                          <a:rPr lang="ar-AE" sz="2800" i="1" spc="-240">
                            <a:solidFill>
                              <a:srgbClr val="0048AA"/>
                            </a:solidFill>
                            <a:latin typeface="Cambria Math" panose="02040503050406030204" pitchFamily="18" charset="0"/>
                            <a:cs typeface="Arial"/>
                          </a:rPr>
                          <m:t>S</m:t>
                        </m:r>
                      </m:e>
                    </m:acc>
                    <m:r>
                      <a:rPr lang="ar-AE" sz="2800" i="1" spc="-240">
                        <a:solidFill>
                          <a:srgbClr val="0048AA"/>
                        </a:solidFill>
                        <a:latin typeface="Cambria Math" panose="02040503050406030204" pitchFamily="18" charset="0"/>
                        <a:cs typeface="Arial"/>
                      </a:rPr>
                      <m:t> </m:t>
                    </m:r>
                    <m:r>
                      <a:rPr lang="vi-VN" sz="2800" b="0" i="1" spc="-240" baseline="-25000" smtClean="0">
                        <a:solidFill>
                          <a:srgbClr val="0048AA"/>
                        </a:solidFill>
                        <a:latin typeface="Cambria Math" panose="02040503050406030204" pitchFamily="18" charset="0"/>
                        <a:cs typeface="Arial"/>
                      </a:rPr>
                      <m:t>0</m:t>
                    </m:r>
                  </m:oMath>
                </a14:m>
                <a:r>
                  <a:rPr lang="vi-VN" sz="2450" i="1" spc="-380" dirty="0">
                    <a:solidFill>
                      <a:srgbClr val="003399"/>
                    </a:solidFill>
                    <a:latin typeface="Georgia"/>
                    <a:cs typeface="Georgia"/>
                  </a:rPr>
                  <a:t> </a:t>
                </a:r>
                <a:r>
                  <a:rPr lang="vi-VN" sz="2400" dirty="0">
                    <a:solidFill>
                      <a:srgbClr val="003399"/>
                    </a:solidFill>
                    <a:latin typeface="Arial"/>
                    <a:cs typeface="Arial"/>
                  </a:rPr>
                  <a:t>) </a:t>
                </a:r>
                <a:r>
                  <a:rPr lang="vi-VN" sz="2400" spc="-5" dirty="0">
                    <a:solidFill>
                      <a:srgbClr val="003399"/>
                    </a:solidFill>
                    <a:latin typeface="Arial"/>
                    <a:cs typeface="Arial"/>
                  </a:rPr>
                  <a:t>từ </a:t>
                </a:r>
                <a:r>
                  <a:rPr lang="vi-VN" sz="2400" dirty="0">
                    <a:solidFill>
                      <a:srgbClr val="003399"/>
                    </a:solidFill>
                    <a:latin typeface="Arial"/>
                    <a:cs typeface="Arial"/>
                  </a:rPr>
                  <a:t>CPU  và sinh các </a:t>
                </a:r>
                <a:r>
                  <a:rPr lang="vi-VN" sz="2400" spc="-5" dirty="0">
                    <a:solidFill>
                      <a:srgbClr val="003399"/>
                    </a:solidFill>
                    <a:latin typeface="Arial"/>
                    <a:cs typeface="Arial"/>
                  </a:rPr>
                  <a:t>tín</a:t>
                </a:r>
                <a:r>
                  <a:rPr lang="vi-VN" sz="2400" spc="-95" dirty="0">
                    <a:solidFill>
                      <a:srgbClr val="003399"/>
                    </a:solidFill>
                    <a:latin typeface="Arial"/>
                    <a:cs typeface="Arial"/>
                  </a:rPr>
                  <a:t> </a:t>
                </a:r>
                <a:r>
                  <a:rPr lang="vi-VN" sz="2400" dirty="0">
                    <a:solidFill>
                      <a:srgbClr val="003399"/>
                    </a:solidFill>
                    <a:latin typeface="Arial"/>
                    <a:cs typeface="Arial"/>
                  </a:rPr>
                  <a:t>hiệu</a:t>
                </a:r>
                <a:endParaRPr lang="vi-VN" sz="2400" dirty="0">
                  <a:latin typeface="Arial"/>
                  <a:cs typeface="Arial"/>
                </a:endParaRPr>
              </a:p>
              <a:p>
                <a:pPr marL="355600" marR="173990" algn="just">
                  <a:lnSpc>
                    <a:spcPts val="2800"/>
                  </a:lnSpc>
                  <a:spcBef>
                    <a:spcPts val="80"/>
                  </a:spcBef>
                </a:pPr>
                <a:r>
                  <a:rPr lang="vi-VN" sz="2400" dirty="0">
                    <a:solidFill>
                      <a:srgbClr val="003399"/>
                    </a:solidFill>
                    <a:latin typeface="Arial"/>
                    <a:cs typeface="Arial"/>
                  </a:rPr>
                  <a:t>điều khiển bus</a:t>
                </a:r>
                <a:r>
                  <a:rPr lang="vi-VN" sz="2400" spc="-90" dirty="0">
                    <a:solidFill>
                      <a:srgbClr val="003399"/>
                    </a:solidFill>
                    <a:latin typeface="Arial"/>
                    <a:cs typeface="Arial"/>
                  </a:rPr>
                  <a:t> </a:t>
                </a:r>
                <a:r>
                  <a:rPr lang="vi-VN" sz="2400" spc="-5" dirty="0">
                    <a:solidFill>
                      <a:srgbClr val="003399"/>
                    </a:solidFill>
                    <a:latin typeface="Arial"/>
                    <a:cs typeface="Arial"/>
                  </a:rPr>
                  <a:t>thay  </a:t>
                </a:r>
                <a:r>
                  <a:rPr lang="vi-VN" sz="2400" dirty="0">
                    <a:solidFill>
                      <a:srgbClr val="003399"/>
                    </a:solidFill>
                    <a:latin typeface="Arial"/>
                    <a:cs typeface="Arial"/>
                  </a:rPr>
                  <a:t>cho</a:t>
                </a:r>
                <a:r>
                  <a:rPr lang="vi-VN" sz="2400" spc="-10" dirty="0">
                    <a:solidFill>
                      <a:srgbClr val="003399"/>
                    </a:solidFill>
                    <a:latin typeface="Arial"/>
                    <a:cs typeface="Arial"/>
                  </a:rPr>
                  <a:t> </a:t>
                </a:r>
                <a:r>
                  <a:rPr lang="vi-VN" sz="2400" dirty="0">
                    <a:solidFill>
                      <a:srgbClr val="003399"/>
                    </a:solidFill>
                    <a:latin typeface="Arial"/>
                    <a:cs typeface="Arial"/>
                  </a:rPr>
                  <a:t>CPU.</a:t>
                </a:r>
                <a:endParaRPr lang="vi-VN" sz="2400" dirty="0">
                  <a:latin typeface="Arial"/>
                  <a:cs typeface="Arial"/>
                </a:endParaRPr>
              </a:p>
              <a:p>
                <a:pPr marL="355600" marR="343535" indent="-342900" algn="just">
                  <a:lnSpc>
                    <a:spcPct val="99400"/>
                  </a:lnSpc>
                  <a:spcBef>
                    <a:spcPts val="530"/>
                  </a:spcBef>
                  <a:buFont typeface="Wingdings"/>
                  <a:buChar char=""/>
                  <a:tabLst>
                    <a:tab pos="355600" algn="l"/>
                  </a:tabLst>
                </a:pPr>
                <a:r>
                  <a:rPr lang="vi-VN" sz="2400" dirty="0">
                    <a:solidFill>
                      <a:srgbClr val="003399"/>
                    </a:solidFill>
                    <a:latin typeface="Arial"/>
                    <a:cs typeface="Arial"/>
                  </a:rPr>
                  <a:t>8288 chỉ </a:t>
                </a:r>
                <a:r>
                  <a:rPr lang="vi-VN" sz="2400" spc="-5" dirty="0">
                    <a:solidFill>
                      <a:srgbClr val="003399"/>
                    </a:solidFill>
                    <a:latin typeface="Arial"/>
                    <a:cs typeface="Arial"/>
                  </a:rPr>
                  <a:t>được </a:t>
                </a:r>
                <a:r>
                  <a:rPr lang="vi-VN" sz="2400" dirty="0">
                    <a:solidFill>
                      <a:srgbClr val="003399"/>
                    </a:solidFill>
                    <a:latin typeface="Arial"/>
                    <a:cs typeface="Arial"/>
                  </a:rPr>
                  <a:t>sử  dụng </a:t>
                </a:r>
                <a:r>
                  <a:rPr lang="vi-VN" sz="2400" spc="-5" dirty="0">
                    <a:solidFill>
                      <a:srgbClr val="003399"/>
                    </a:solidFill>
                    <a:latin typeface="Arial"/>
                    <a:cs typeface="Arial"/>
                  </a:rPr>
                  <a:t>trong </a:t>
                </a:r>
                <a:r>
                  <a:rPr lang="vi-VN" sz="2400" dirty="0">
                    <a:solidFill>
                      <a:srgbClr val="003399"/>
                    </a:solidFill>
                    <a:latin typeface="Arial"/>
                    <a:cs typeface="Arial"/>
                  </a:rPr>
                  <a:t>chế</a:t>
                </a:r>
                <a:r>
                  <a:rPr lang="vi-VN" sz="2400" spc="-75" dirty="0">
                    <a:solidFill>
                      <a:srgbClr val="003399"/>
                    </a:solidFill>
                    <a:latin typeface="Arial"/>
                    <a:cs typeface="Arial"/>
                  </a:rPr>
                  <a:t> </a:t>
                </a:r>
                <a:r>
                  <a:rPr lang="vi-VN" sz="2400" dirty="0">
                    <a:solidFill>
                      <a:srgbClr val="003399"/>
                    </a:solidFill>
                    <a:latin typeface="Arial"/>
                    <a:cs typeface="Arial"/>
                  </a:rPr>
                  <a:t>độ  MAX.</a:t>
                </a:r>
                <a:endParaRPr sz="2400" dirty="0">
                  <a:latin typeface="Arial"/>
                  <a:cs typeface="Arial"/>
                </a:endParaRPr>
              </a:p>
            </p:txBody>
          </p:sp>
        </mc:Choice>
        <mc:Fallback>
          <p:sp>
            <p:nvSpPr>
              <p:cNvPr id="3" name="object 3"/>
              <p:cNvSpPr txBox="1">
                <a:spLocks noRot="1" noChangeAspect="1" noMove="1" noResize="1" noEditPoints="1" noAdjustHandles="1" noChangeArrowheads="1" noChangeShapeType="1" noTextEdit="1"/>
              </p:cNvSpPr>
              <p:nvPr/>
            </p:nvSpPr>
            <p:spPr>
              <a:xfrm>
                <a:off x="307340" y="1480820"/>
                <a:ext cx="3164840" cy="3965124"/>
              </a:xfrm>
              <a:prstGeom prst="rect">
                <a:avLst/>
              </a:prstGeom>
              <a:blipFill>
                <a:blip r:embed="rId2"/>
                <a:stretch>
                  <a:fillRect l="-5200" t="-1917" r="-8800" b="-1917"/>
                </a:stretch>
              </a:blipFill>
            </p:spPr>
            <p:txBody>
              <a:bodyPr/>
              <a:lstStyle/>
              <a:p>
                <a:r>
                  <a:rPr lang="en-VN">
                    <a:noFill/>
                  </a:rPr>
                  <a:t> </a:t>
                </a:r>
              </a:p>
            </p:txBody>
          </p:sp>
        </mc:Fallback>
      </mc:AlternateContent>
      <p:sp>
        <p:nvSpPr>
          <p:cNvPr id="4" name="object 4"/>
          <p:cNvSpPr/>
          <p:nvPr/>
        </p:nvSpPr>
        <p:spPr>
          <a:xfrm>
            <a:off x="4049943" y="1987611"/>
            <a:ext cx="4650907" cy="333504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8327" y="795020"/>
            <a:ext cx="5302885" cy="452120"/>
          </a:xfrm>
          <a:prstGeom prst="rect">
            <a:avLst/>
          </a:prstGeom>
        </p:spPr>
        <p:txBody>
          <a:bodyPr vert="horz" wrap="square" lIns="0" tIns="12700" rIns="0" bIns="0" rtlCol="0">
            <a:spAutoFit/>
          </a:bodyPr>
          <a:lstStyle/>
          <a:p>
            <a:pPr marL="12700">
              <a:lnSpc>
                <a:spcPct val="100000"/>
              </a:lnSpc>
              <a:spcBef>
                <a:spcPts val="100"/>
              </a:spcBef>
            </a:pPr>
            <a:r>
              <a:rPr spc="-5" dirty="0"/>
              <a:t>4.2.2 </a:t>
            </a:r>
            <a:r>
              <a:rPr dirty="0"/>
              <a:t>Mạch </a:t>
            </a:r>
            <a:r>
              <a:rPr spc="-5" dirty="0"/>
              <a:t>điều khiển bus</a:t>
            </a:r>
            <a:r>
              <a:rPr spc="-55" dirty="0"/>
              <a:t> </a:t>
            </a:r>
            <a:r>
              <a:rPr dirty="0"/>
              <a:t>8288</a:t>
            </a:r>
          </a:p>
        </p:txBody>
      </p:sp>
      <mc:AlternateContent xmlns:mc="http://schemas.openxmlformats.org/markup-compatibility/2006">
        <mc:Choice xmlns:a14="http://schemas.microsoft.com/office/drawing/2010/main" Requires="a14">
          <p:sp>
            <p:nvSpPr>
              <p:cNvPr id="3" name="object 3"/>
              <p:cNvSpPr txBox="1"/>
              <p:nvPr/>
            </p:nvSpPr>
            <p:spPr>
              <a:xfrm>
                <a:off x="307340" y="1429705"/>
                <a:ext cx="8442960" cy="5148076"/>
              </a:xfrm>
              <a:prstGeom prst="rect">
                <a:avLst/>
              </a:prstGeom>
            </p:spPr>
            <p:txBody>
              <a:bodyPr vert="horz" wrap="square" lIns="0" tIns="63500" rIns="0" bIns="0" rtlCol="0">
                <a:spAutoFit/>
              </a:bodyPr>
              <a:lstStyle/>
              <a:p>
                <a:pPr marL="355600" indent="-342900" algn="just">
                  <a:lnSpc>
                    <a:spcPct val="100000"/>
                  </a:lnSpc>
                  <a:spcBef>
                    <a:spcPts val="500"/>
                  </a:spcBef>
                  <a:buFont typeface="Wingdings"/>
                  <a:buChar char=""/>
                  <a:tabLst>
                    <a:tab pos="355600" algn="l"/>
                  </a:tabLst>
                </a:pPr>
                <a:r>
                  <a:rPr sz="2400" dirty="0">
                    <a:solidFill>
                      <a:srgbClr val="003399"/>
                    </a:solidFill>
                    <a:latin typeface="Arial"/>
                    <a:cs typeface="Arial"/>
                  </a:rPr>
                  <a:t>Các chân </a:t>
                </a:r>
                <a:r>
                  <a:rPr sz="2400" spc="-5" dirty="0">
                    <a:solidFill>
                      <a:srgbClr val="003399"/>
                    </a:solidFill>
                    <a:latin typeface="Arial"/>
                    <a:cs typeface="Arial"/>
                  </a:rPr>
                  <a:t>tín</a:t>
                </a:r>
                <a:r>
                  <a:rPr sz="2400" spc="-10" dirty="0">
                    <a:solidFill>
                      <a:srgbClr val="003399"/>
                    </a:solidFill>
                    <a:latin typeface="Arial"/>
                    <a:cs typeface="Arial"/>
                  </a:rPr>
                  <a:t> </a:t>
                </a:r>
                <a:r>
                  <a:rPr sz="2400" dirty="0">
                    <a:solidFill>
                      <a:srgbClr val="003399"/>
                    </a:solidFill>
                    <a:latin typeface="Arial"/>
                    <a:cs typeface="Arial"/>
                  </a:rPr>
                  <a:t>hiệu:</a:t>
                </a:r>
                <a:endParaRPr sz="2400" dirty="0">
                  <a:latin typeface="Arial"/>
                  <a:cs typeface="Arial"/>
                </a:endParaRPr>
              </a:p>
              <a:p>
                <a:pPr marL="755650" lvl="1" indent="-285750" algn="just">
                  <a:lnSpc>
                    <a:spcPct val="100000"/>
                  </a:lnSpc>
                  <a:spcBef>
                    <a:spcPts val="400"/>
                  </a:spcBef>
                  <a:buClr>
                    <a:srgbClr val="5E9CDA"/>
                  </a:buClr>
                  <a:buSzPct val="97777"/>
                  <a:buFont typeface="Wingdings"/>
                  <a:buChar char=""/>
                  <a:tabLst>
                    <a:tab pos="755650" algn="l"/>
                  </a:tabLst>
                </a:pPr>
                <a14:m>
                  <m:oMath xmlns:m="http://schemas.openxmlformats.org/officeDocument/2006/math">
                    <m:acc>
                      <m:accPr>
                        <m:chr m:val="̅"/>
                        <m:ctrlPr>
                          <a:rPr lang="ar-AE" sz="2400" i="1" spc="-240" smtClean="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S</m:t>
                        </m:r>
                      </m:e>
                    </m:acc>
                    <m:r>
                      <a:rPr lang="ar-AE" sz="2400" i="1" spc="-240">
                        <a:solidFill>
                          <a:srgbClr val="0048AA"/>
                        </a:solidFill>
                        <a:latin typeface="Cambria Math" panose="02040503050406030204" pitchFamily="18" charset="0"/>
                        <a:cs typeface="Arial"/>
                      </a:rPr>
                      <m:t> </m:t>
                    </m:r>
                    <m:r>
                      <a:rPr lang="ar-AE" sz="2400" b="0" i="1" spc="-240" baseline="-25000" smtClean="0">
                        <a:solidFill>
                          <a:srgbClr val="0048AA"/>
                        </a:solidFill>
                        <a:latin typeface="Cambria Math" panose="02040503050406030204" pitchFamily="18" charset="0"/>
                        <a:cs typeface="Arial"/>
                      </a:rPr>
                      <m:t>2</m:t>
                    </m:r>
                  </m:oMath>
                </a14:m>
                <a:r>
                  <a:rPr lang="ar-AE" sz="2400" i="1" spc="-310" dirty="0">
                    <a:solidFill>
                      <a:srgbClr val="003399"/>
                    </a:solidFill>
                    <a:latin typeface="Georgia"/>
                    <a:cs typeface="Georgia"/>
                  </a:rPr>
                  <a:t> </a:t>
                </a:r>
                <a:r>
                  <a:rPr lang="ar-AE" sz="2400" dirty="0">
                    <a:solidFill>
                      <a:srgbClr val="003399"/>
                    </a:solidFill>
                    <a:latin typeface="Arial"/>
                    <a:cs typeface="Arial"/>
                  </a:rPr>
                  <a:t>,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S</m:t>
                        </m:r>
                      </m:e>
                    </m:acc>
                    <m:r>
                      <a:rPr lang="vi-VN" sz="2400" b="0" i="1" spc="-240" baseline="-25000" smtClean="0">
                        <a:solidFill>
                          <a:srgbClr val="0048AA"/>
                        </a:solidFill>
                        <a:latin typeface="Cambria Math" panose="02040503050406030204" pitchFamily="18" charset="0"/>
                        <a:cs typeface="Arial"/>
                      </a:rPr>
                      <m:t>1</m:t>
                    </m:r>
                  </m:oMath>
                </a14:m>
                <a:r>
                  <a:rPr lang="vi-VN" sz="2400" spc="-10" dirty="0">
                    <a:solidFill>
                      <a:srgbClr val="0048AA"/>
                    </a:solidFill>
                    <a:latin typeface="Georgia"/>
                    <a:cs typeface="Georgia"/>
                  </a:rPr>
                  <a:t>và </a:t>
                </a:r>
                <a14:m>
                  <m:oMath xmlns:m="http://schemas.openxmlformats.org/officeDocument/2006/math">
                    <m:acc>
                      <m:accPr>
                        <m:chr m:val="̅"/>
                        <m:ctrlPr>
                          <a:rPr lang="ar-AE" sz="2400" i="1" spc="-24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S</m:t>
                        </m:r>
                      </m:e>
                    </m:acc>
                    <m:r>
                      <a:rPr lang="ar-AE" sz="2400" i="1" spc="-240">
                        <a:solidFill>
                          <a:srgbClr val="0048AA"/>
                        </a:solidFill>
                        <a:latin typeface="Cambria Math" panose="02040503050406030204" pitchFamily="18" charset="0"/>
                        <a:cs typeface="Arial"/>
                      </a:rPr>
                      <m:t> </m:t>
                    </m:r>
                    <m:r>
                      <a:rPr lang="vi-VN" sz="2400" b="0" i="1" spc="-240" baseline="-25000" smtClean="0">
                        <a:solidFill>
                          <a:srgbClr val="0048AA"/>
                        </a:solidFill>
                        <a:latin typeface="Cambria Math" panose="02040503050406030204" pitchFamily="18" charset="0"/>
                        <a:cs typeface="Arial"/>
                      </a:rPr>
                      <m:t>0</m:t>
                    </m:r>
                  </m:oMath>
                </a14:m>
                <a:r>
                  <a:rPr lang="vi-VN" sz="2400" i="1" spc="-350" dirty="0">
                    <a:solidFill>
                      <a:srgbClr val="003399"/>
                    </a:solidFill>
                    <a:latin typeface="Georgia"/>
                    <a:cs typeface="Georgia"/>
                  </a:rPr>
                  <a:t> </a:t>
                </a:r>
                <a:r>
                  <a:rPr sz="2400" dirty="0">
                    <a:solidFill>
                      <a:srgbClr val="003399"/>
                    </a:solidFill>
                    <a:latin typeface="Arial"/>
                    <a:cs typeface="Arial"/>
                  </a:rPr>
                  <a:t>: các chân </a:t>
                </a:r>
                <a:r>
                  <a:rPr sz="2400" spc="-5" dirty="0">
                    <a:solidFill>
                      <a:srgbClr val="003399"/>
                    </a:solidFill>
                    <a:latin typeface="Arial"/>
                    <a:cs typeface="Arial"/>
                  </a:rPr>
                  <a:t>tín </a:t>
                </a:r>
                <a:r>
                  <a:rPr sz="2400" dirty="0">
                    <a:solidFill>
                      <a:srgbClr val="003399"/>
                    </a:solidFill>
                    <a:latin typeface="Arial"/>
                    <a:cs typeface="Arial"/>
                  </a:rPr>
                  <a:t>hiệu vào </a:t>
                </a:r>
                <a:r>
                  <a:rPr sz="2400" spc="-5" dirty="0">
                    <a:solidFill>
                      <a:srgbClr val="003399"/>
                    </a:solidFill>
                    <a:latin typeface="Arial"/>
                    <a:cs typeface="Arial"/>
                  </a:rPr>
                  <a:t>trạng thái từ</a:t>
                </a:r>
                <a:r>
                  <a:rPr sz="2400" spc="-155" dirty="0">
                    <a:solidFill>
                      <a:srgbClr val="003399"/>
                    </a:solidFill>
                    <a:latin typeface="Arial"/>
                    <a:cs typeface="Arial"/>
                  </a:rPr>
                  <a:t> </a:t>
                </a:r>
                <a:r>
                  <a:rPr sz="2400" dirty="0">
                    <a:solidFill>
                      <a:srgbClr val="003399"/>
                    </a:solidFill>
                    <a:latin typeface="Arial"/>
                    <a:cs typeface="Arial"/>
                  </a:rPr>
                  <a:t>CPU.</a:t>
                </a:r>
                <a:endParaRPr sz="2400" dirty="0">
                  <a:latin typeface="Arial"/>
                  <a:cs typeface="Arial"/>
                </a:endParaRPr>
              </a:p>
              <a:p>
                <a:pPr marL="755650" lvl="1" indent="-285750" algn="just">
                  <a:lnSpc>
                    <a:spcPct val="100000"/>
                  </a:lnSpc>
                  <a:spcBef>
                    <a:spcPts val="550"/>
                  </a:spcBef>
                  <a:buClr>
                    <a:srgbClr val="5E9CDA"/>
                  </a:buClr>
                  <a:buFont typeface="Wingdings"/>
                  <a:buChar char=""/>
                  <a:tabLst>
                    <a:tab pos="755650" algn="l"/>
                  </a:tabLst>
                </a:pPr>
                <a:r>
                  <a:rPr sz="2400" dirty="0">
                    <a:solidFill>
                      <a:srgbClr val="003399"/>
                    </a:solidFill>
                    <a:latin typeface="Arial"/>
                    <a:cs typeface="Arial"/>
                  </a:rPr>
                  <a:t>CLK: Xung đồng hồ lấy </a:t>
                </a:r>
                <a:r>
                  <a:rPr sz="2400" spc="-5" dirty="0">
                    <a:solidFill>
                      <a:srgbClr val="003399"/>
                    </a:solidFill>
                    <a:latin typeface="Arial"/>
                    <a:cs typeface="Arial"/>
                  </a:rPr>
                  <a:t>từ </a:t>
                </a:r>
                <a:r>
                  <a:rPr sz="2400" dirty="0">
                    <a:solidFill>
                      <a:srgbClr val="003399"/>
                    </a:solidFill>
                    <a:latin typeface="Arial"/>
                    <a:cs typeface="Arial"/>
                  </a:rPr>
                  <a:t>mạch </a:t>
                </a:r>
                <a:r>
                  <a:rPr sz="2400" spc="-5" dirty="0">
                    <a:solidFill>
                      <a:srgbClr val="003399"/>
                    </a:solidFill>
                    <a:latin typeface="Arial"/>
                    <a:cs typeface="Arial"/>
                  </a:rPr>
                  <a:t>tạo </a:t>
                </a:r>
                <a:r>
                  <a:rPr sz="2400" dirty="0">
                    <a:solidFill>
                      <a:srgbClr val="003399"/>
                    </a:solidFill>
                    <a:latin typeface="Arial"/>
                    <a:cs typeface="Arial"/>
                  </a:rPr>
                  <a:t>xung đồng hồ 8284</a:t>
                </a:r>
                <a:r>
                  <a:rPr sz="2400" spc="-65" dirty="0">
                    <a:solidFill>
                      <a:srgbClr val="003399"/>
                    </a:solidFill>
                    <a:latin typeface="Arial"/>
                    <a:cs typeface="Arial"/>
                  </a:rPr>
                  <a:t> </a:t>
                </a:r>
                <a:r>
                  <a:rPr sz="2400" dirty="0">
                    <a:solidFill>
                      <a:srgbClr val="003399"/>
                    </a:solidFill>
                    <a:latin typeface="Arial"/>
                    <a:cs typeface="Arial"/>
                  </a:rPr>
                  <a:t>để</a:t>
                </a:r>
                <a:endParaRPr sz="2400" dirty="0">
                  <a:latin typeface="Arial"/>
                  <a:cs typeface="Arial"/>
                </a:endParaRPr>
              </a:p>
              <a:p>
                <a:pPr marL="749300" algn="just">
                  <a:lnSpc>
                    <a:spcPct val="100000"/>
                  </a:lnSpc>
                  <a:spcBef>
                    <a:spcPts val="30"/>
                  </a:spcBef>
                </a:pPr>
                <a:r>
                  <a:rPr sz="2400" spc="-5" dirty="0">
                    <a:solidFill>
                      <a:srgbClr val="003399"/>
                    </a:solidFill>
                    <a:latin typeface="Arial"/>
                    <a:cs typeface="Arial"/>
                  </a:rPr>
                  <a:t>tạo </a:t>
                </a:r>
                <a:r>
                  <a:rPr sz="2400" dirty="0">
                    <a:solidFill>
                      <a:srgbClr val="003399"/>
                    </a:solidFill>
                    <a:latin typeface="Arial"/>
                    <a:cs typeface="Arial"/>
                  </a:rPr>
                  <a:t>nhịp làm việc và đồng bộ với</a:t>
                </a:r>
                <a:r>
                  <a:rPr sz="2400" spc="-25" dirty="0">
                    <a:solidFill>
                      <a:srgbClr val="003399"/>
                    </a:solidFill>
                    <a:latin typeface="Arial"/>
                    <a:cs typeface="Arial"/>
                  </a:rPr>
                  <a:t> </a:t>
                </a:r>
                <a:r>
                  <a:rPr sz="2400" dirty="0">
                    <a:solidFill>
                      <a:srgbClr val="003399"/>
                    </a:solidFill>
                    <a:latin typeface="Arial"/>
                    <a:cs typeface="Arial"/>
                  </a:rPr>
                  <a:t>CPU.</a:t>
                </a:r>
                <a:endParaRPr sz="2400" dirty="0">
                  <a:latin typeface="Arial"/>
                  <a:cs typeface="Arial"/>
                </a:endParaRPr>
              </a:p>
              <a:p>
                <a:pPr marL="749300" marR="5080" lvl="1" indent="-279400" algn="just">
                  <a:lnSpc>
                    <a:spcPct val="101200"/>
                  </a:lnSpc>
                  <a:spcBef>
                    <a:spcPts val="455"/>
                  </a:spcBef>
                  <a:buClr>
                    <a:srgbClr val="5E9CDA"/>
                  </a:buClr>
                  <a:buFont typeface="Wingdings"/>
                  <a:buChar char=""/>
                  <a:tabLst>
                    <a:tab pos="755650" algn="l"/>
                  </a:tabLst>
                </a:pPr>
                <a:r>
                  <a:rPr sz="2400" dirty="0">
                    <a:solidFill>
                      <a:srgbClr val="003399"/>
                    </a:solidFill>
                    <a:latin typeface="Arial"/>
                    <a:cs typeface="Arial"/>
                  </a:rPr>
                  <a:t>CEN: Là </a:t>
                </a:r>
                <a:r>
                  <a:rPr sz="2400" spc="-5" dirty="0">
                    <a:solidFill>
                      <a:srgbClr val="003399"/>
                    </a:solidFill>
                    <a:latin typeface="Arial"/>
                    <a:cs typeface="Arial"/>
                  </a:rPr>
                  <a:t>tín </a:t>
                </a:r>
                <a:r>
                  <a:rPr sz="2400" dirty="0">
                    <a:solidFill>
                      <a:srgbClr val="003399"/>
                    </a:solidFill>
                    <a:latin typeface="Arial"/>
                    <a:cs typeface="Arial"/>
                  </a:rPr>
                  <a:t>hiệu đầu vào để cho phép </a:t>
                </a:r>
                <a:r>
                  <a:rPr sz="2400" spc="-5" dirty="0">
                    <a:solidFill>
                      <a:srgbClr val="003399"/>
                    </a:solidFill>
                    <a:latin typeface="Arial"/>
                    <a:cs typeface="Arial"/>
                  </a:rPr>
                  <a:t>đưa </a:t>
                </a:r>
                <a:r>
                  <a:rPr sz="2400" dirty="0">
                    <a:solidFill>
                      <a:srgbClr val="003399"/>
                    </a:solidFill>
                    <a:latin typeface="Arial"/>
                    <a:cs typeface="Arial"/>
                  </a:rPr>
                  <a:t>ra </a:t>
                </a:r>
                <a:r>
                  <a:rPr sz="2400" spc="-5" dirty="0">
                    <a:solidFill>
                      <a:srgbClr val="003399"/>
                    </a:solidFill>
                    <a:latin typeface="Arial"/>
                    <a:cs typeface="Arial"/>
                  </a:rPr>
                  <a:t>tín </a:t>
                </a:r>
                <a:r>
                  <a:rPr sz="2400" dirty="0">
                    <a:solidFill>
                      <a:srgbClr val="003399"/>
                    </a:solidFill>
                    <a:latin typeface="Arial"/>
                    <a:cs typeface="Arial"/>
                  </a:rPr>
                  <a:t>hiệu DEN</a:t>
                </a:r>
                <a:r>
                  <a:rPr sz="2400" spc="-70" dirty="0">
                    <a:solidFill>
                      <a:srgbClr val="003399"/>
                    </a:solidFill>
                    <a:latin typeface="Arial"/>
                    <a:cs typeface="Arial"/>
                  </a:rPr>
                  <a:t> </a:t>
                </a:r>
                <a:r>
                  <a:rPr sz="2400" dirty="0">
                    <a:solidFill>
                      <a:srgbClr val="003399"/>
                    </a:solidFill>
                    <a:latin typeface="Arial"/>
                    <a:cs typeface="Arial"/>
                  </a:rPr>
                  <a:t>và  các </a:t>
                </a:r>
                <a:r>
                  <a:rPr sz="2400" spc="-5" dirty="0">
                    <a:solidFill>
                      <a:srgbClr val="003399"/>
                    </a:solidFill>
                    <a:latin typeface="Arial"/>
                    <a:cs typeface="Arial"/>
                  </a:rPr>
                  <a:t>tín </a:t>
                </a:r>
                <a:r>
                  <a:rPr sz="2400" dirty="0">
                    <a:solidFill>
                      <a:srgbClr val="003399"/>
                    </a:solidFill>
                    <a:latin typeface="Arial"/>
                    <a:cs typeface="Arial"/>
                  </a:rPr>
                  <a:t>hiệu điều khiển khác của</a:t>
                </a:r>
                <a:r>
                  <a:rPr sz="2400" spc="-20" dirty="0">
                    <a:solidFill>
                      <a:srgbClr val="003399"/>
                    </a:solidFill>
                    <a:latin typeface="Arial"/>
                    <a:cs typeface="Arial"/>
                  </a:rPr>
                  <a:t> </a:t>
                </a:r>
                <a:r>
                  <a:rPr sz="2400" dirty="0">
                    <a:solidFill>
                      <a:srgbClr val="003399"/>
                    </a:solidFill>
                    <a:latin typeface="Arial"/>
                    <a:cs typeface="Arial"/>
                  </a:rPr>
                  <a:t>8288.</a:t>
                </a:r>
                <a:endParaRPr sz="2400" dirty="0">
                  <a:latin typeface="Arial"/>
                  <a:cs typeface="Arial"/>
                </a:endParaRPr>
              </a:p>
              <a:p>
                <a:pPr marL="749300" marR="133350" lvl="1" indent="-279400" algn="just">
                  <a:lnSpc>
                    <a:spcPct val="99800"/>
                  </a:lnSpc>
                  <a:spcBef>
                    <a:spcPts val="495"/>
                  </a:spcBef>
                  <a:buClr>
                    <a:srgbClr val="5E9CDA"/>
                  </a:buClr>
                  <a:buFont typeface="Wingdings"/>
                  <a:buChar char=""/>
                  <a:tabLst>
                    <a:tab pos="755650" algn="l"/>
                  </a:tabLst>
                </a:pPr>
                <a:r>
                  <a:rPr sz="2400" spc="-5" dirty="0">
                    <a:solidFill>
                      <a:srgbClr val="003399"/>
                    </a:solidFill>
                    <a:latin typeface="Arial"/>
                    <a:cs typeface="Arial"/>
                  </a:rPr>
                  <a:t>IOB: tín </a:t>
                </a:r>
                <a:r>
                  <a:rPr sz="2400" dirty="0">
                    <a:solidFill>
                      <a:srgbClr val="003399"/>
                    </a:solidFill>
                    <a:latin typeface="Arial"/>
                    <a:cs typeface="Arial"/>
                  </a:rPr>
                  <a:t>hiệu để điều khiển mạch 8288 làm việc ở các chế</a:t>
                </a:r>
                <a:r>
                  <a:rPr sz="2400" spc="-95" dirty="0">
                    <a:solidFill>
                      <a:srgbClr val="003399"/>
                    </a:solidFill>
                    <a:latin typeface="Arial"/>
                    <a:cs typeface="Arial"/>
                  </a:rPr>
                  <a:t> </a:t>
                </a:r>
                <a:r>
                  <a:rPr sz="2400" dirty="0">
                    <a:solidFill>
                      <a:srgbClr val="003399"/>
                    </a:solidFill>
                    <a:latin typeface="Arial"/>
                    <a:cs typeface="Arial"/>
                  </a:rPr>
                  <a:t>độ  </a:t>
                </a:r>
                <a:r>
                  <a:rPr sz="2400" spc="-5" dirty="0">
                    <a:solidFill>
                      <a:srgbClr val="003399"/>
                    </a:solidFill>
                    <a:latin typeface="Arial"/>
                    <a:cs typeface="Arial"/>
                  </a:rPr>
                  <a:t>bus </a:t>
                </a:r>
                <a:r>
                  <a:rPr sz="2400" dirty="0">
                    <a:solidFill>
                      <a:srgbClr val="003399"/>
                    </a:solidFill>
                    <a:latin typeface="Arial"/>
                    <a:cs typeface="Arial"/>
                  </a:rPr>
                  <a:t>khác nhau. Khi </a:t>
                </a:r>
                <a:r>
                  <a:rPr sz="2400" spc="-5" dirty="0">
                    <a:solidFill>
                      <a:srgbClr val="003399"/>
                    </a:solidFill>
                    <a:latin typeface="Arial"/>
                    <a:cs typeface="Arial"/>
                  </a:rPr>
                  <a:t>IOB </a:t>
                </a:r>
                <a:r>
                  <a:rPr sz="2400" dirty="0">
                    <a:solidFill>
                      <a:srgbClr val="003399"/>
                    </a:solidFill>
                    <a:latin typeface="Arial"/>
                    <a:cs typeface="Arial"/>
                  </a:rPr>
                  <a:t>= 1 8288 làm việc ở chế độ </a:t>
                </a:r>
                <a:r>
                  <a:rPr sz="2400" spc="-5" dirty="0">
                    <a:solidFill>
                      <a:srgbClr val="003399"/>
                    </a:solidFill>
                    <a:latin typeface="Arial"/>
                    <a:cs typeface="Arial"/>
                  </a:rPr>
                  <a:t>bus </a:t>
                </a:r>
                <a:r>
                  <a:rPr sz="2400" dirty="0">
                    <a:solidFill>
                      <a:srgbClr val="003399"/>
                    </a:solidFill>
                    <a:latin typeface="Arial"/>
                    <a:cs typeface="Arial"/>
                  </a:rPr>
                  <a:t>vào/  ra, khi </a:t>
                </a:r>
                <a:r>
                  <a:rPr sz="2400" spc="-5" dirty="0">
                    <a:solidFill>
                      <a:srgbClr val="003399"/>
                    </a:solidFill>
                    <a:latin typeface="Arial"/>
                    <a:cs typeface="Arial"/>
                  </a:rPr>
                  <a:t>IOB </a:t>
                </a:r>
                <a:r>
                  <a:rPr sz="2400" dirty="0">
                    <a:solidFill>
                      <a:srgbClr val="003399"/>
                    </a:solidFill>
                    <a:latin typeface="Arial"/>
                    <a:cs typeface="Arial"/>
                  </a:rPr>
                  <a:t>= 0 mạch 8288 làm việc ở chế độ </a:t>
                </a:r>
                <a:r>
                  <a:rPr sz="2400" spc="-5" dirty="0">
                    <a:solidFill>
                      <a:srgbClr val="003399"/>
                    </a:solidFill>
                    <a:latin typeface="Arial"/>
                    <a:cs typeface="Arial"/>
                  </a:rPr>
                  <a:t>bus hệ</a:t>
                </a:r>
                <a:r>
                  <a:rPr sz="2400" spc="-75" dirty="0">
                    <a:solidFill>
                      <a:srgbClr val="003399"/>
                    </a:solidFill>
                    <a:latin typeface="Arial"/>
                    <a:cs typeface="Arial"/>
                  </a:rPr>
                  <a:t> </a:t>
                </a:r>
                <a:r>
                  <a:rPr sz="2400" spc="-5" dirty="0">
                    <a:solidFill>
                      <a:srgbClr val="003399"/>
                    </a:solidFill>
                    <a:latin typeface="Arial"/>
                    <a:cs typeface="Arial"/>
                  </a:rPr>
                  <a:t>thống.</a:t>
                </a:r>
                <a:endParaRPr sz="2400" dirty="0">
                  <a:latin typeface="Arial"/>
                  <a:cs typeface="Arial"/>
                </a:endParaRPr>
              </a:p>
              <a:p>
                <a:pPr marL="749300" marR="198120" lvl="1" indent="-279400" algn="just">
                  <a:lnSpc>
                    <a:spcPts val="2570"/>
                  </a:lnSpc>
                  <a:spcBef>
                    <a:spcPts val="735"/>
                  </a:spcBef>
                  <a:buClr>
                    <a:srgbClr val="5E9CDA"/>
                  </a:buClr>
                  <a:buSzPct val="97777"/>
                  <a:buFont typeface="Wingdings"/>
                  <a:buChar char=""/>
                  <a:tabLst>
                    <a:tab pos="755650" algn="l"/>
                  </a:tabLst>
                </a:pPr>
                <a14:m>
                  <m:oMath xmlns:m="http://schemas.openxmlformats.org/officeDocument/2006/math">
                    <m:acc>
                      <m:accPr>
                        <m:chr m:val="̅"/>
                        <m:ctrlPr>
                          <a:rPr lang="ar-AE" sz="2400" i="1" spc="-240" smtClean="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MRDC</m:t>
                        </m:r>
                      </m:e>
                    </m:acc>
                    <m:r>
                      <a:rPr lang="ar-AE" sz="2400" i="1" spc="-240">
                        <a:solidFill>
                          <a:srgbClr val="0048AA"/>
                        </a:solidFill>
                        <a:latin typeface="Cambria Math" panose="02040503050406030204" pitchFamily="18" charset="0"/>
                        <a:cs typeface="Arial"/>
                      </a:rPr>
                      <m:t> </m:t>
                    </m:r>
                  </m:oMath>
                </a14:m>
                <a:r>
                  <a:rPr lang="ar-AE" sz="2400" i="1" spc="-310" dirty="0">
                    <a:solidFill>
                      <a:srgbClr val="003399"/>
                    </a:solidFill>
                    <a:latin typeface="Georgia"/>
                    <a:cs typeface="Georgia"/>
                  </a:rPr>
                  <a:t> </a:t>
                </a:r>
                <a:r>
                  <a:rPr sz="2400" dirty="0">
                    <a:solidFill>
                      <a:srgbClr val="003399"/>
                    </a:solidFill>
                    <a:latin typeface="Arial"/>
                    <a:cs typeface="Arial"/>
                  </a:rPr>
                  <a:t>: </a:t>
                </a:r>
                <a:r>
                  <a:rPr sz="2400" spc="-5" dirty="0">
                    <a:solidFill>
                      <a:srgbClr val="003399"/>
                    </a:solidFill>
                    <a:latin typeface="Arial"/>
                    <a:cs typeface="Arial"/>
                  </a:rPr>
                  <a:t>tín </a:t>
                </a:r>
                <a:r>
                  <a:rPr sz="2400" dirty="0">
                    <a:solidFill>
                      <a:srgbClr val="003399"/>
                    </a:solidFill>
                    <a:latin typeface="Arial"/>
                    <a:cs typeface="Arial"/>
                  </a:rPr>
                  <a:t>hiệu điều khiển đọc bộ nhớ. Nó </a:t>
                </a:r>
                <a:r>
                  <a:rPr sz="2400" spc="-5" dirty="0">
                    <a:solidFill>
                      <a:srgbClr val="003399"/>
                    </a:solidFill>
                    <a:latin typeface="Arial"/>
                    <a:cs typeface="Arial"/>
                  </a:rPr>
                  <a:t>kích </a:t>
                </a:r>
                <a:r>
                  <a:rPr sz="2400" dirty="0">
                    <a:solidFill>
                      <a:srgbClr val="003399"/>
                    </a:solidFill>
                    <a:latin typeface="Arial"/>
                    <a:cs typeface="Arial"/>
                  </a:rPr>
                  <a:t>hoạt bộ nhớ  </a:t>
                </a:r>
                <a:r>
                  <a:rPr sz="2400" spc="-5" dirty="0">
                    <a:solidFill>
                      <a:srgbClr val="003399"/>
                    </a:solidFill>
                    <a:latin typeface="Arial"/>
                    <a:cs typeface="Arial"/>
                  </a:rPr>
                  <a:t>đưa </a:t>
                </a:r>
                <a:r>
                  <a:rPr sz="2400" dirty="0">
                    <a:solidFill>
                      <a:srgbClr val="003399"/>
                    </a:solidFill>
                    <a:latin typeface="Arial"/>
                    <a:cs typeface="Arial"/>
                  </a:rPr>
                  <a:t>dữ liệu ra</a:t>
                </a:r>
                <a:r>
                  <a:rPr sz="2400" spc="-5" dirty="0">
                    <a:solidFill>
                      <a:srgbClr val="003399"/>
                    </a:solidFill>
                    <a:latin typeface="Arial"/>
                    <a:cs typeface="Arial"/>
                  </a:rPr>
                  <a:t> bus.</a:t>
                </a:r>
                <a:endParaRPr sz="2400" dirty="0">
                  <a:latin typeface="Arial"/>
                  <a:cs typeface="Arial"/>
                </a:endParaRPr>
              </a:p>
            </p:txBody>
          </p:sp>
        </mc:Choice>
        <mc:Fallback>
          <p:sp>
            <p:nvSpPr>
              <p:cNvPr id="3" name="object 3"/>
              <p:cNvSpPr txBox="1">
                <a:spLocks noRot="1" noChangeAspect="1" noMove="1" noResize="1" noEditPoints="1" noAdjustHandles="1" noChangeArrowheads="1" noChangeShapeType="1" noTextEdit="1"/>
              </p:cNvSpPr>
              <p:nvPr/>
            </p:nvSpPr>
            <p:spPr>
              <a:xfrm>
                <a:off x="307340" y="1429705"/>
                <a:ext cx="8442960" cy="5148076"/>
              </a:xfrm>
              <a:prstGeom prst="rect">
                <a:avLst/>
              </a:prstGeom>
              <a:blipFill>
                <a:blip r:embed="rId2"/>
                <a:stretch>
                  <a:fillRect l="-1955" t="-739" r="-2256" b="-2709"/>
                </a:stretch>
              </a:blipFill>
            </p:spPr>
            <p:txBody>
              <a:bodyPr/>
              <a:lstStyle/>
              <a:p>
                <a:r>
                  <a:rPr lang="en-VN">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9803" y="795020"/>
            <a:ext cx="6699250" cy="452120"/>
          </a:xfrm>
          <a:prstGeom prst="rect">
            <a:avLst/>
          </a:prstGeom>
        </p:spPr>
        <p:txBody>
          <a:bodyPr vert="horz" wrap="square" lIns="0" tIns="12700" rIns="0" bIns="0" rtlCol="0">
            <a:spAutoFit/>
          </a:bodyPr>
          <a:lstStyle/>
          <a:p>
            <a:pPr marL="12700">
              <a:lnSpc>
                <a:spcPct val="100000"/>
              </a:lnSpc>
              <a:spcBef>
                <a:spcPts val="100"/>
              </a:spcBef>
            </a:pPr>
            <a:r>
              <a:rPr spc="-5" dirty="0"/>
              <a:t>4.2.3 Định thời </a:t>
            </a:r>
            <a:r>
              <a:rPr dirty="0"/>
              <a:t>và </a:t>
            </a:r>
            <a:r>
              <a:rPr spc="-5" dirty="0"/>
              <a:t>chu trình đọc ghi</a:t>
            </a:r>
            <a:r>
              <a:rPr spc="-30" dirty="0"/>
              <a:t> </a:t>
            </a:r>
            <a:r>
              <a:rPr spc="-5" dirty="0"/>
              <a:t>bus</a:t>
            </a:r>
          </a:p>
        </p:txBody>
      </p:sp>
      <p:sp>
        <p:nvSpPr>
          <p:cNvPr id="3" name="object 3"/>
          <p:cNvSpPr txBox="1"/>
          <p:nvPr/>
        </p:nvSpPr>
        <p:spPr>
          <a:xfrm>
            <a:off x="510540" y="1633220"/>
            <a:ext cx="7775575" cy="3971290"/>
          </a:xfrm>
          <a:prstGeom prst="rect">
            <a:avLst/>
          </a:prstGeom>
        </p:spPr>
        <p:txBody>
          <a:bodyPr vert="horz" wrap="square" lIns="0" tIns="33020" rIns="0" bIns="0" rtlCol="0">
            <a:spAutoFit/>
          </a:bodyPr>
          <a:lstStyle/>
          <a:p>
            <a:pPr marL="381000" marR="30480" indent="-342900">
              <a:lnSpc>
                <a:spcPts val="2800"/>
              </a:lnSpc>
              <a:spcBef>
                <a:spcPts val="260"/>
              </a:spcBef>
              <a:buClr>
                <a:srgbClr val="003399"/>
              </a:buClr>
              <a:buFont typeface="Wingdings"/>
              <a:buChar char=""/>
              <a:tabLst>
                <a:tab pos="381000" algn="l"/>
                <a:tab pos="5246370" algn="l"/>
              </a:tabLst>
            </a:pPr>
            <a:r>
              <a:rPr sz="2400" spc="-25" dirty="0">
                <a:solidFill>
                  <a:srgbClr val="0048AA"/>
                </a:solidFill>
                <a:latin typeface="Arial"/>
                <a:cs typeface="Arial"/>
              </a:rPr>
              <a:t>Truy </a:t>
            </a:r>
            <a:r>
              <a:rPr sz="2400" dirty="0">
                <a:solidFill>
                  <a:srgbClr val="0048AA"/>
                </a:solidFill>
                <a:latin typeface="Arial"/>
                <a:cs typeface="Arial"/>
              </a:rPr>
              <a:t>nhập bộ nhớ, </a:t>
            </a:r>
            <a:r>
              <a:rPr sz="2400" spc="-5" dirty="0">
                <a:solidFill>
                  <a:srgbClr val="0048AA"/>
                </a:solidFill>
                <a:latin typeface="Arial"/>
                <a:cs typeface="Arial"/>
              </a:rPr>
              <a:t>vào/ra</a:t>
            </a:r>
            <a:r>
              <a:rPr sz="2400" spc="50" dirty="0">
                <a:solidFill>
                  <a:srgbClr val="0048AA"/>
                </a:solidFill>
                <a:latin typeface="Arial"/>
                <a:cs typeface="Arial"/>
              </a:rPr>
              <a:t> </a:t>
            </a:r>
            <a:r>
              <a:rPr sz="2400" spc="-5" dirty="0">
                <a:solidFill>
                  <a:srgbClr val="0048AA"/>
                </a:solidFill>
                <a:latin typeface="Arial"/>
                <a:cs typeface="Arial"/>
              </a:rPr>
              <a:t>tính</a:t>
            </a:r>
            <a:r>
              <a:rPr sz="2400" spc="5" dirty="0">
                <a:solidFill>
                  <a:srgbClr val="0048AA"/>
                </a:solidFill>
                <a:latin typeface="Arial"/>
                <a:cs typeface="Arial"/>
              </a:rPr>
              <a:t> </a:t>
            </a:r>
            <a:r>
              <a:rPr sz="2400" spc="-5" dirty="0">
                <a:solidFill>
                  <a:srgbClr val="0048AA"/>
                </a:solidFill>
                <a:latin typeface="Arial"/>
                <a:cs typeface="Arial"/>
              </a:rPr>
              <a:t>theo	</a:t>
            </a:r>
            <a:r>
              <a:rPr sz="2400" dirty="0">
                <a:solidFill>
                  <a:srgbClr val="0048AA"/>
                </a:solidFill>
                <a:latin typeface="Arial"/>
                <a:cs typeface="Arial"/>
              </a:rPr>
              <a:t>chu </a:t>
            </a:r>
            <a:r>
              <a:rPr sz="2400" spc="-5" dirty="0">
                <a:solidFill>
                  <a:srgbClr val="0048AA"/>
                </a:solidFill>
                <a:latin typeface="Arial"/>
                <a:cs typeface="Arial"/>
              </a:rPr>
              <a:t>trình </a:t>
            </a:r>
            <a:r>
              <a:rPr sz="2400" dirty="0">
                <a:solidFill>
                  <a:srgbClr val="0048AA"/>
                </a:solidFill>
                <a:latin typeface="Arial"/>
                <a:cs typeface="Arial"/>
              </a:rPr>
              <a:t>bus.</a:t>
            </a:r>
            <a:r>
              <a:rPr sz="2400" spc="-80" dirty="0">
                <a:solidFill>
                  <a:srgbClr val="0048AA"/>
                </a:solidFill>
                <a:latin typeface="Arial"/>
                <a:cs typeface="Arial"/>
              </a:rPr>
              <a:t> </a:t>
            </a:r>
            <a:r>
              <a:rPr sz="2400" dirty="0">
                <a:solidFill>
                  <a:srgbClr val="0048AA"/>
                </a:solidFill>
                <a:latin typeface="Arial"/>
                <a:cs typeface="Arial"/>
              </a:rPr>
              <a:t>Chu </a:t>
            </a:r>
            <a:r>
              <a:rPr sz="2400" dirty="0">
                <a:solidFill>
                  <a:srgbClr val="003399"/>
                </a:solidFill>
                <a:latin typeface="Arial"/>
                <a:cs typeface="Arial"/>
              </a:rPr>
              <a:t> </a:t>
            </a:r>
            <a:r>
              <a:rPr sz="2400" spc="-5" dirty="0">
                <a:solidFill>
                  <a:srgbClr val="003399"/>
                </a:solidFill>
                <a:latin typeface="Arial"/>
                <a:cs typeface="Arial"/>
              </a:rPr>
              <a:t>trình </a:t>
            </a:r>
            <a:r>
              <a:rPr sz="2400" dirty="0">
                <a:solidFill>
                  <a:srgbClr val="003399"/>
                </a:solidFill>
                <a:latin typeface="Arial"/>
                <a:cs typeface="Arial"/>
              </a:rPr>
              <a:t>bus </a:t>
            </a:r>
            <a:r>
              <a:rPr sz="2400" spc="-5" dirty="0">
                <a:solidFill>
                  <a:srgbClr val="003399"/>
                </a:solidFill>
                <a:latin typeface="Arial"/>
                <a:cs typeface="Arial"/>
              </a:rPr>
              <a:t>tiêu </a:t>
            </a:r>
            <a:r>
              <a:rPr sz="2400" dirty="0">
                <a:solidFill>
                  <a:srgbClr val="003399"/>
                </a:solidFill>
                <a:latin typeface="Arial"/>
                <a:cs typeface="Arial"/>
              </a:rPr>
              <a:t>biểu gồm 4 xung nhịp đồng hồ</a:t>
            </a:r>
            <a:r>
              <a:rPr sz="2400" spc="-30" dirty="0">
                <a:solidFill>
                  <a:srgbClr val="003399"/>
                </a:solidFill>
                <a:latin typeface="Arial"/>
                <a:cs typeface="Arial"/>
              </a:rPr>
              <a:t> </a:t>
            </a:r>
            <a:r>
              <a:rPr sz="2400" spc="-5" dirty="0">
                <a:solidFill>
                  <a:srgbClr val="003399"/>
                </a:solidFill>
                <a:latin typeface="Arial"/>
                <a:cs typeface="Arial"/>
              </a:rPr>
              <a:t>(T)</a:t>
            </a:r>
            <a:endParaRPr sz="2400">
              <a:latin typeface="Arial"/>
              <a:cs typeface="Arial"/>
            </a:endParaRPr>
          </a:p>
          <a:p>
            <a:pPr marL="781050" lvl="1" indent="-285750">
              <a:lnSpc>
                <a:spcPct val="100000"/>
              </a:lnSpc>
              <a:spcBef>
                <a:spcPts val="465"/>
              </a:spcBef>
              <a:buClr>
                <a:srgbClr val="5E9CDA"/>
              </a:buClr>
              <a:buFont typeface="Wingdings"/>
              <a:buChar char=""/>
              <a:tabLst>
                <a:tab pos="780415" algn="l"/>
                <a:tab pos="781050" algn="l"/>
              </a:tabLst>
            </a:pPr>
            <a:r>
              <a:rPr sz="2200" dirty="0">
                <a:solidFill>
                  <a:srgbClr val="003399"/>
                </a:solidFill>
                <a:latin typeface="Arial"/>
                <a:cs typeface="Arial"/>
              </a:rPr>
              <a:t>Sinh </a:t>
            </a:r>
            <a:r>
              <a:rPr sz="2200" spc="-5" dirty="0">
                <a:solidFill>
                  <a:srgbClr val="003399"/>
                </a:solidFill>
                <a:latin typeface="Arial"/>
                <a:cs typeface="Arial"/>
              </a:rPr>
              <a:t>tín </a:t>
            </a:r>
            <a:r>
              <a:rPr sz="2200" dirty="0">
                <a:solidFill>
                  <a:srgbClr val="003399"/>
                </a:solidFill>
                <a:latin typeface="Arial"/>
                <a:cs typeface="Arial"/>
              </a:rPr>
              <a:t>hiệu địa chỉ </a:t>
            </a:r>
            <a:r>
              <a:rPr sz="2200" spc="-5" dirty="0">
                <a:solidFill>
                  <a:srgbClr val="003399"/>
                </a:solidFill>
                <a:latin typeface="Arial"/>
                <a:cs typeface="Arial"/>
              </a:rPr>
              <a:t>trên </a:t>
            </a:r>
            <a:r>
              <a:rPr sz="2200" dirty="0">
                <a:solidFill>
                  <a:srgbClr val="003399"/>
                </a:solidFill>
                <a:latin typeface="Arial"/>
                <a:cs typeface="Arial"/>
              </a:rPr>
              <a:t>bus địa chỉ</a:t>
            </a:r>
            <a:r>
              <a:rPr sz="2200" spc="-15" dirty="0">
                <a:solidFill>
                  <a:srgbClr val="003399"/>
                </a:solidFill>
                <a:latin typeface="Arial"/>
                <a:cs typeface="Arial"/>
              </a:rPr>
              <a:t> </a:t>
            </a:r>
            <a:r>
              <a:rPr sz="2200" dirty="0">
                <a:solidFill>
                  <a:srgbClr val="003399"/>
                </a:solidFill>
                <a:latin typeface="Arial"/>
                <a:cs typeface="Arial"/>
              </a:rPr>
              <a:t>(T</a:t>
            </a:r>
            <a:r>
              <a:rPr sz="2175" baseline="-21072" dirty="0">
                <a:solidFill>
                  <a:srgbClr val="0048AA"/>
                </a:solidFill>
                <a:latin typeface="Arial"/>
                <a:cs typeface="Arial"/>
              </a:rPr>
              <a:t>1</a:t>
            </a:r>
            <a:r>
              <a:rPr sz="2200" dirty="0">
                <a:solidFill>
                  <a:srgbClr val="003399"/>
                </a:solidFill>
                <a:latin typeface="Arial"/>
                <a:cs typeface="Arial"/>
              </a:rPr>
              <a:t>)</a:t>
            </a:r>
            <a:endParaRPr sz="2200">
              <a:latin typeface="Arial"/>
              <a:cs typeface="Arial"/>
            </a:endParaRPr>
          </a:p>
          <a:p>
            <a:pPr marL="781050" lvl="1" indent="-285750">
              <a:lnSpc>
                <a:spcPct val="100000"/>
              </a:lnSpc>
              <a:spcBef>
                <a:spcPts val="560"/>
              </a:spcBef>
              <a:buClr>
                <a:srgbClr val="5E9CDA"/>
              </a:buClr>
              <a:buFont typeface="Wingdings"/>
              <a:buChar char=""/>
              <a:tabLst>
                <a:tab pos="780415" algn="l"/>
                <a:tab pos="781050" algn="l"/>
              </a:tabLst>
            </a:pPr>
            <a:r>
              <a:rPr sz="2200" dirty="0">
                <a:solidFill>
                  <a:srgbClr val="003399"/>
                </a:solidFill>
                <a:latin typeface="Arial"/>
                <a:cs typeface="Arial"/>
              </a:rPr>
              <a:t>Sinh </a:t>
            </a:r>
            <a:r>
              <a:rPr sz="2200" spc="-5" dirty="0">
                <a:solidFill>
                  <a:srgbClr val="003399"/>
                </a:solidFill>
                <a:latin typeface="Arial"/>
                <a:cs typeface="Arial"/>
              </a:rPr>
              <a:t>tín </a:t>
            </a:r>
            <a:r>
              <a:rPr sz="2200" dirty="0">
                <a:solidFill>
                  <a:srgbClr val="003399"/>
                </a:solidFill>
                <a:latin typeface="Arial"/>
                <a:cs typeface="Arial"/>
              </a:rPr>
              <a:t>hiệu </a:t>
            </a:r>
            <a:r>
              <a:rPr sz="2200" spc="-5" dirty="0">
                <a:solidFill>
                  <a:srgbClr val="003399"/>
                </a:solidFill>
                <a:latin typeface="Arial"/>
                <a:cs typeface="Arial"/>
              </a:rPr>
              <a:t>đọc/ghi trong </a:t>
            </a:r>
            <a:r>
              <a:rPr sz="2200" dirty="0">
                <a:solidFill>
                  <a:srgbClr val="003399"/>
                </a:solidFill>
                <a:latin typeface="Arial"/>
                <a:cs typeface="Arial"/>
              </a:rPr>
              <a:t>xung</a:t>
            </a:r>
            <a:r>
              <a:rPr sz="2200" spc="5" dirty="0">
                <a:solidFill>
                  <a:srgbClr val="003399"/>
                </a:solidFill>
                <a:latin typeface="Arial"/>
                <a:cs typeface="Arial"/>
              </a:rPr>
              <a:t> </a:t>
            </a:r>
            <a:r>
              <a:rPr sz="2200" dirty="0">
                <a:solidFill>
                  <a:srgbClr val="003399"/>
                </a:solidFill>
                <a:latin typeface="Arial"/>
                <a:cs typeface="Arial"/>
              </a:rPr>
              <a:t>(T</a:t>
            </a:r>
            <a:r>
              <a:rPr sz="2175" baseline="-21072" dirty="0">
                <a:solidFill>
                  <a:srgbClr val="0048AA"/>
                </a:solidFill>
                <a:latin typeface="Arial"/>
                <a:cs typeface="Arial"/>
              </a:rPr>
              <a:t>2</a:t>
            </a:r>
            <a:r>
              <a:rPr sz="2200" dirty="0">
                <a:solidFill>
                  <a:srgbClr val="003399"/>
                </a:solidFill>
                <a:latin typeface="Arial"/>
                <a:cs typeface="Arial"/>
              </a:rPr>
              <a:t>-T</a:t>
            </a:r>
            <a:r>
              <a:rPr sz="2175" baseline="-21072" dirty="0">
                <a:solidFill>
                  <a:srgbClr val="0048AA"/>
                </a:solidFill>
                <a:latin typeface="Arial"/>
                <a:cs typeface="Arial"/>
              </a:rPr>
              <a:t>3</a:t>
            </a:r>
            <a:r>
              <a:rPr sz="2200" dirty="0">
                <a:solidFill>
                  <a:srgbClr val="003399"/>
                </a:solidFill>
                <a:latin typeface="Arial"/>
                <a:cs typeface="Arial"/>
              </a:rPr>
              <a:t>)</a:t>
            </a:r>
            <a:endParaRPr sz="2200">
              <a:latin typeface="Arial"/>
              <a:cs typeface="Arial"/>
            </a:endParaRPr>
          </a:p>
          <a:p>
            <a:pPr marL="781050" lvl="1" indent="-285750">
              <a:lnSpc>
                <a:spcPct val="100000"/>
              </a:lnSpc>
              <a:spcBef>
                <a:spcPts val="459"/>
              </a:spcBef>
              <a:buClr>
                <a:srgbClr val="5E9CDA"/>
              </a:buClr>
              <a:buFont typeface="Wingdings"/>
              <a:buChar char=""/>
              <a:tabLst>
                <a:tab pos="780415" algn="l"/>
                <a:tab pos="781050" algn="l"/>
              </a:tabLst>
            </a:pPr>
            <a:r>
              <a:rPr sz="2200" spc="-5" dirty="0">
                <a:solidFill>
                  <a:srgbClr val="003399"/>
                </a:solidFill>
                <a:latin typeface="Arial"/>
                <a:cs typeface="Arial"/>
              </a:rPr>
              <a:t>Đọc/Lưu </a:t>
            </a:r>
            <a:r>
              <a:rPr sz="2200" dirty="0">
                <a:solidFill>
                  <a:srgbClr val="003399"/>
                </a:solidFill>
                <a:latin typeface="Arial"/>
                <a:cs typeface="Arial"/>
              </a:rPr>
              <a:t>dữ liệu </a:t>
            </a:r>
            <a:r>
              <a:rPr sz="2200" spc="-5" dirty="0">
                <a:solidFill>
                  <a:srgbClr val="003399"/>
                </a:solidFill>
                <a:latin typeface="Arial"/>
                <a:cs typeface="Arial"/>
              </a:rPr>
              <a:t>trên </a:t>
            </a:r>
            <a:r>
              <a:rPr sz="2200" dirty="0">
                <a:solidFill>
                  <a:srgbClr val="003399"/>
                </a:solidFill>
                <a:latin typeface="Arial"/>
                <a:cs typeface="Arial"/>
              </a:rPr>
              <a:t>bus dữ liệu</a:t>
            </a:r>
            <a:r>
              <a:rPr sz="2200" spc="-20" dirty="0">
                <a:solidFill>
                  <a:srgbClr val="003399"/>
                </a:solidFill>
                <a:latin typeface="Arial"/>
                <a:cs typeface="Arial"/>
              </a:rPr>
              <a:t> </a:t>
            </a:r>
            <a:r>
              <a:rPr sz="2200" dirty="0">
                <a:solidFill>
                  <a:srgbClr val="003399"/>
                </a:solidFill>
                <a:latin typeface="Arial"/>
                <a:cs typeface="Arial"/>
              </a:rPr>
              <a:t>(T</a:t>
            </a:r>
            <a:r>
              <a:rPr sz="2175" baseline="-21072" dirty="0">
                <a:solidFill>
                  <a:srgbClr val="0048AA"/>
                </a:solidFill>
                <a:latin typeface="Arial"/>
                <a:cs typeface="Arial"/>
              </a:rPr>
              <a:t>3</a:t>
            </a:r>
            <a:r>
              <a:rPr sz="2200" dirty="0">
                <a:solidFill>
                  <a:srgbClr val="003399"/>
                </a:solidFill>
                <a:latin typeface="Arial"/>
                <a:cs typeface="Arial"/>
              </a:rPr>
              <a:t>)</a:t>
            </a:r>
            <a:endParaRPr sz="2200">
              <a:latin typeface="Arial"/>
              <a:cs typeface="Arial"/>
            </a:endParaRPr>
          </a:p>
          <a:p>
            <a:pPr marL="381000" indent="-342900">
              <a:lnSpc>
                <a:spcPct val="100000"/>
              </a:lnSpc>
              <a:spcBef>
                <a:spcPts val="610"/>
              </a:spcBef>
              <a:buFont typeface="Wingdings"/>
              <a:buChar char=""/>
              <a:tabLst>
                <a:tab pos="381000" algn="l"/>
              </a:tabLst>
            </a:pPr>
            <a:r>
              <a:rPr sz="2400" dirty="0">
                <a:solidFill>
                  <a:srgbClr val="003399"/>
                </a:solidFill>
                <a:latin typeface="Arial"/>
                <a:cs typeface="Arial"/>
              </a:rPr>
              <a:t>Để </a:t>
            </a:r>
            <a:r>
              <a:rPr sz="2400" spc="-5" dirty="0">
                <a:solidFill>
                  <a:srgbClr val="003399"/>
                </a:solidFill>
                <a:latin typeface="Arial"/>
                <a:cs typeface="Arial"/>
              </a:rPr>
              <a:t>truyền </a:t>
            </a:r>
            <a:r>
              <a:rPr sz="2400" dirty="0">
                <a:solidFill>
                  <a:srgbClr val="003399"/>
                </a:solidFill>
                <a:latin typeface="Arial"/>
                <a:cs typeface="Arial"/>
              </a:rPr>
              <a:t>dữ liệu không lỗi, các </a:t>
            </a:r>
            <a:r>
              <a:rPr sz="2400" spc="-5" dirty="0">
                <a:solidFill>
                  <a:srgbClr val="003399"/>
                </a:solidFill>
                <a:latin typeface="Arial"/>
                <a:cs typeface="Arial"/>
              </a:rPr>
              <a:t>tín </a:t>
            </a:r>
            <a:r>
              <a:rPr sz="2400" dirty="0">
                <a:solidFill>
                  <a:srgbClr val="003399"/>
                </a:solidFill>
                <a:latin typeface="Arial"/>
                <a:cs typeface="Arial"/>
              </a:rPr>
              <a:t>hiệu </a:t>
            </a:r>
            <a:r>
              <a:rPr sz="2400" spc="-5" dirty="0">
                <a:solidFill>
                  <a:srgbClr val="003399"/>
                </a:solidFill>
                <a:latin typeface="Arial"/>
                <a:cs typeface="Arial"/>
              </a:rPr>
              <a:t>trên </a:t>
            </a:r>
            <a:r>
              <a:rPr sz="2400" dirty="0">
                <a:solidFill>
                  <a:srgbClr val="003399"/>
                </a:solidFill>
                <a:latin typeface="Arial"/>
                <a:cs typeface="Arial"/>
              </a:rPr>
              <a:t>bus</a:t>
            </a:r>
            <a:r>
              <a:rPr sz="2400" spc="-50" dirty="0">
                <a:solidFill>
                  <a:srgbClr val="003399"/>
                </a:solidFill>
                <a:latin typeface="Arial"/>
                <a:cs typeface="Arial"/>
              </a:rPr>
              <a:t> </a:t>
            </a:r>
            <a:r>
              <a:rPr sz="2400" dirty="0">
                <a:solidFill>
                  <a:srgbClr val="003399"/>
                </a:solidFill>
                <a:latin typeface="Arial"/>
                <a:cs typeface="Arial"/>
              </a:rPr>
              <a:t>cần</a:t>
            </a:r>
            <a:endParaRPr sz="2400">
              <a:latin typeface="Arial"/>
              <a:cs typeface="Arial"/>
            </a:endParaRPr>
          </a:p>
          <a:p>
            <a:pPr marL="381000">
              <a:lnSpc>
                <a:spcPct val="100000"/>
              </a:lnSpc>
              <a:spcBef>
                <a:spcPts val="45"/>
              </a:spcBef>
            </a:pPr>
            <a:r>
              <a:rPr sz="2400" spc="-5" dirty="0">
                <a:solidFill>
                  <a:srgbClr val="003399"/>
                </a:solidFill>
                <a:latin typeface="Arial"/>
                <a:cs typeface="Arial"/>
              </a:rPr>
              <a:t>được tạo </a:t>
            </a:r>
            <a:r>
              <a:rPr sz="2400" dirty="0">
                <a:solidFill>
                  <a:srgbClr val="003399"/>
                </a:solidFill>
                <a:latin typeface="Arial"/>
                <a:cs typeface="Arial"/>
              </a:rPr>
              <a:t>và duy </a:t>
            </a:r>
            <a:r>
              <a:rPr sz="2400" spc="-5" dirty="0">
                <a:solidFill>
                  <a:srgbClr val="003399"/>
                </a:solidFill>
                <a:latin typeface="Arial"/>
                <a:cs typeface="Arial"/>
              </a:rPr>
              <a:t>trì trong </a:t>
            </a:r>
            <a:r>
              <a:rPr sz="2400" dirty="0">
                <a:solidFill>
                  <a:srgbClr val="003399"/>
                </a:solidFill>
                <a:latin typeface="Arial"/>
                <a:cs typeface="Arial"/>
              </a:rPr>
              <a:t>chu </a:t>
            </a:r>
            <a:r>
              <a:rPr sz="2400" spc="-5" dirty="0">
                <a:solidFill>
                  <a:srgbClr val="003399"/>
                </a:solidFill>
                <a:latin typeface="Arial"/>
                <a:cs typeface="Arial"/>
              </a:rPr>
              <a:t>trình </a:t>
            </a:r>
            <a:r>
              <a:rPr sz="2400" dirty="0">
                <a:solidFill>
                  <a:srgbClr val="003399"/>
                </a:solidFill>
                <a:latin typeface="Arial"/>
                <a:cs typeface="Arial"/>
              </a:rPr>
              <a:t>bus</a:t>
            </a:r>
            <a:endParaRPr sz="2400">
              <a:latin typeface="Arial"/>
              <a:cs typeface="Arial"/>
            </a:endParaRPr>
          </a:p>
          <a:p>
            <a:pPr marL="781050" lvl="1" indent="-285750">
              <a:lnSpc>
                <a:spcPct val="100000"/>
              </a:lnSpc>
              <a:spcBef>
                <a:spcPts val="545"/>
              </a:spcBef>
              <a:buClr>
                <a:srgbClr val="5E9CDA"/>
              </a:buClr>
              <a:buFont typeface="Wingdings"/>
              <a:buChar char=""/>
              <a:tabLst>
                <a:tab pos="780415" algn="l"/>
                <a:tab pos="781050" algn="l"/>
              </a:tabLst>
            </a:pPr>
            <a:r>
              <a:rPr sz="2200" dirty="0">
                <a:solidFill>
                  <a:srgbClr val="003399"/>
                </a:solidFill>
                <a:latin typeface="Arial"/>
                <a:cs typeface="Arial"/>
              </a:rPr>
              <a:t>Biến dạng do </a:t>
            </a:r>
            <a:r>
              <a:rPr sz="2200" spc="-5" dirty="0">
                <a:solidFill>
                  <a:srgbClr val="003399"/>
                </a:solidFill>
                <a:latin typeface="Arial"/>
                <a:cs typeface="Arial"/>
              </a:rPr>
              <a:t>trở </a:t>
            </a:r>
            <a:r>
              <a:rPr sz="2200" dirty="0">
                <a:solidFill>
                  <a:srgbClr val="003399"/>
                </a:solidFill>
                <a:latin typeface="Arial"/>
                <a:cs typeface="Arial"/>
              </a:rPr>
              <a:t>kháng </a:t>
            </a:r>
            <a:r>
              <a:rPr sz="2200" spc="-5" dirty="0">
                <a:solidFill>
                  <a:srgbClr val="003399"/>
                </a:solidFill>
                <a:latin typeface="Arial"/>
                <a:cs typeface="Arial"/>
              </a:rPr>
              <a:t>(tự cảm,điện</a:t>
            </a:r>
            <a:r>
              <a:rPr sz="2200" spc="-10" dirty="0">
                <a:solidFill>
                  <a:srgbClr val="003399"/>
                </a:solidFill>
                <a:latin typeface="Arial"/>
                <a:cs typeface="Arial"/>
              </a:rPr>
              <a:t> </a:t>
            </a:r>
            <a:r>
              <a:rPr sz="2200" dirty="0">
                <a:solidFill>
                  <a:srgbClr val="003399"/>
                </a:solidFill>
                <a:latin typeface="Arial"/>
                <a:cs typeface="Arial"/>
              </a:rPr>
              <a:t>dung)</a:t>
            </a:r>
            <a:endParaRPr sz="2200">
              <a:latin typeface="Arial"/>
              <a:cs typeface="Arial"/>
            </a:endParaRPr>
          </a:p>
          <a:p>
            <a:pPr marL="781050" lvl="1" indent="-285750">
              <a:lnSpc>
                <a:spcPct val="100000"/>
              </a:lnSpc>
              <a:spcBef>
                <a:spcPts val="459"/>
              </a:spcBef>
              <a:buClr>
                <a:srgbClr val="5E9CDA"/>
              </a:buClr>
              <a:buFont typeface="Wingdings"/>
              <a:buChar char=""/>
              <a:tabLst>
                <a:tab pos="780415" algn="l"/>
                <a:tab pos="781050" algn="l"/>
              </a:tabLst>
            </a:pPr>
            <a:r>
              <a:rPr sz="2200" spc="-30" dirty="0">
                <a:solidFill>
                  <a:srgbClr val="003399"/>
                </a:solidFill>
                <a:latin typeface="Arial"/>
                <a:cs typeface="Arial"/>
              </a:rPr>
              <a:t>Trễ </a:t>
            </a:r>
            <a:r>
              <a:rPr sz="2200" spc="-5" dirty="0">
                <a:solidFill>
                  <a:srgbClr val="003399"/>
                </a:solidFill>
                <a:latin typeface="Arial"/>
                <a:cs typeface="Arial"/>
              </a:rPr>
              <a:t>tín </a:t>
            </a:r>
            <a:r>
              <a:rPr sz="2200" dirty="0">
                <a:solidFill>
                  <a:srgbClr val="003399"/>
                </a:solidFill>
                <a:latin typeface="Arial"/>
                <a:cs typeface="Arial"/>
              </a:rPr>
              <a:t>hiệu khi lan </a:t>
            </a:r>
            <a:r>
              <a:rPr sz="2200" spc="-5" dirty="0">
                <a:solidFill>
                  <a:srgbClr val="003399"/>
                </a:solidFill>
                <a:latin typeface="Arial"/>
                <a:cs typeface="Arial"/>
              </a:rPr>
              <a:t>truyền trên</a:t>
            </a:r>
            <a:r>
              <a:rPr sz="2200" spc="30" dirty="0">
                <a:solidFill>
                  <a:srgbClr val="003399"/>
                </a:solidFill>
                <a:latin typeface="Arial"/>
                <a:cs typeface="Arial"/>
              </a:rPr>
              <a:t> </a:t>
            </a:r>
            <a:r>
              <a:rPr sz="2200" dirty="0">
                <a:solidFill>
                  <a:srgbClr val="003399"/>
                </a:solidFill>
                <a:latin typeface="Arial"/>
                <a:cs typeface="Arial"/>
              </a:rPr>
              <a:t>bus</a:t>
            </a:r>
            <a:endParaRPr sz="2200">
              <a:latin typeface="Arial"/>
              <a:cs typeface="Arial"/>
            </a:endParaRPr>
          </a:p>
          <a:p>
            <a:pPr marL="781050" lvl="1" indent="-285750">
              <a:lnSpc>
                <a:spcPct val="100000"/>
              </a:lnSpc>
              <a:spcBef>
                <a:spcPts val="560"/>
              </a:spcBef>
              <a:buClr>
                <a:srgbClr val="5E9CDA"/>
              </a:buClr>
              <a:buFont typeface="Wingdings"/>
              <a:buChar char=""/>
              <a:tabLst>
                <a:tab pos="780415" algn="l"/>
                <a:tab pos="781050" algn="l"/>
              </a:tabLst>
            </a:pPr>
            <a:r>
              <a:rPr sz="2200" spc="-5" dirty="0">
                <a:solidFill>
                  <a:srgbClr val="003399"/>
                </a:solidFill>
                <a:latin typeface="Arial"/>
                <a:cs typeface="Arial"/>
              </a:rPr>
              <a:t>Hình </a:t>
            </a:r>
            <a:r>
              <a:rPr sz="2200" dirty="0">
                <a:solidFill>
                  <a:srgbClr val="003399"/>
                </a:solidFill>
                <a:latin typeface="Arial"/>
                <a:cs typeface="Arial"/>
              </a:rPr>
              <a:t>dạng xung </a:t>
            </a:r>
            <a:r>
              <a:rPr sz="2200" spc="-5" dirty="0">
                <a:solidFill>
                  <a:srgbClr val="003399"/>
                </a:solidFill>
                <a:latin typeface="Arial"/>
                <a:cs typeface="Arial"/>
              </a:rPr>
              <a:t>(sườn </a:t>
            </a:r>
            <a:r>
              <a:rPr sz="2200" dirty="0">
                <a:solidFill>
                  <a:srgbClr val="003399"/>
                </a:solidFill>
                <a:latin typeface="Arial"/>
                <a:cs typeface="Arial"/>
              </a:rPr>
              <a:t>lên, xuống, độ</a:t>
            </a:r>
            <a:r>
              <a:rPr sz="2200" spc="-20" dirty="0">
                <a:solidFill>
                  <a:srgbClr val="003399"/>
                </a:solidFill>
                <a:latin typeface="Arial"/>
                <a:cs typeface="Arial"/>
              </a:rPr>
              <a:t> </a:t>
            </a:r>
            <a:r>
              <a:rPr sz="2200" dirty="0">
                <a:solidFill>
                  <a:srgbClr val="003399"/>
                </a:solidFill>
                <a:latin typeface="Arial"/>
                <a:cs typeface="Arial"/>
              </a:rPr>
              <a:t>rộng)</a:t>
            </a:r>
            <a:endParaRPr sz="22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9803" y="795020"/>
            <a:ext cx="6699250" cy="452120"/>
          </a:xfrm>
          <a:prstGeom prst="rect">
            <a:avLst/>
          </a:prstGeom>
        </p:spPr>
        <p:txBody>
          <a:bodyPr vert="horz" wrap="square" lIns="0" tIns="12700" rIns="0" bIns="0" rtlCol="0">
            <a:spAutoFit/>
          </a:bodyPr>
          <a:lstStyle/>
          <a:p>
            <a:pPr marL="12700">
              <a:lnSpc>
                <a:spcPct val="100000"/>
              </a:lnSpc>
              <a:spcBef>
                <a:spcPts val="100"/>
              </a:spcBef>
            </a:pPr>
            <a:r>
              <a:rPr spc="-5" dirty="0"/>
              <a:t>4.2.3 Định thời </a:t>
            </a:r>
            <a:r>
              <a:rPr dirty="0"/>
              <a:t>và </a:t>
            </a:r>
            <a:r>
              <a:rPr spc="-5" dirty="0"/>
              <a:t>chu trình đọc ghi</a:t>
            </a:r>
            <a:r>
              <a:rPr spc="-30" dirty="0"/>
              <a:t> </a:t>
            </a:r>
            <a:r>
              <a:rPr spc="-5" dirty="0"/>
              <a:t>bus</a:t>
            </a:r>
          </a:p>
        </p:txBody>
      </p:sp>
      <p:sp>
        <p:nvSpPr>
          <p:cNvPr id="3" name="object 3"/>
          <p:cNvSpPr txBox="1"/>
          <p:nvPr/>
        </p:nvSpPr>
        <p:spPr>
          <a:xfrm>
            <a:off x="510540" y="1633220"/>
            <a:ext cx="7853045" cy="2433320"/>
          </a:xfrm>
          <a:prstGeom prst="rect">
            <a:avLst/>
          </a:prstGeom>
        </p:spPr>
        <p:txBody>
          <a:bodyPr vert="horz" wrap="square" lIns="0" tIns="33020" rIns="0" bIns="0" rtlCol="0">
            <a:spAutoFit/>
          </a:bodyPr>
          <a:lstStyle/>
          <a:p>
            <a:pPr marL="381000" marR="474345" indent="-342900">
              <a:lnSpc>
                <a:spcPts val="2800"/>
              </a:lnSpc>
              <a:spcBef>
                <a:spcPts val="260"/>
              </a:spcBef>
              <a:buFont typeface="Wingdings"/>
              <a:buChar char=""/>
              <a:tabLst>
                <a:tab pos="381000" algn="l"/>
              </a:tabLst>
            </a:pPr>
            <a:r>
              <a:rPr sz="2400" dirty="0">
                <a:solidFill>
                  <a:srgbClr val="003399"/>
                </a:solidFill>
                <a:latin typeface="Arial"/>
                <a:cs typeface="Arial"/>
              </a:rPr>
              <a:t>T</a:t>
            </a:r>
            <a:r>
              <a:rPr sz="2400" baseline="-20833" dirty="0">
                <a:solidFill>
                  <a:srgbClr val="0048AA"/>
                </a:solidFill>
                <a:latin typeface="Arial"/>
                <a:cs typeface="Arial"/>
              </a:rPr>
              <a:t>1</a:t>
            </a:r>
            <a:r>
              <a:rPr sz="2400" dirty="0">
                <a:solidFill>
                  <a:srgbClr val="003399"/>
                </a:solidFill>
                <a:latin typeface="Arial"/>
                <a:cs typeface="Arial"/>
              </a:rPr>
              <a:t>: khởi đầu chu </a:t>
            </a:r>
            <a:r>
              <a:rPr sz="2400" spc="-5" dirty="0">
                <a:solidFill>
                  <a:srgbClr val="003399"/>
                </a:solidFill>
                <a:latin typeface="Arial"/>
                <a:cs typeface="Arial"/>
              </a:rPr>
              <a:t>trình. </a:t>
            </a:r>
            <a:r>
              <a:rPr sz="2400" dirty="0">
                <a:solidFill>
                  <a:srgbClr val="003399"/>
                </a:solidFill>
                <a:latin typeface="Arial"/>
                <a:cs typeface="Arial"/>
              </a:rPr>
              <a:t>Sinh các </a:t>
            </a:r>
            <a:r>
              <a:rPr sz="2400" spc="-5" dirty="0">
                <a:solidFill>
                  <a:srgbClr val="003399"/>
                </a:solidFill>
                <a:latin typeface="Arial"/>
                <a:cs typeface="Arial"/>
              </a:rPr>
              <a:t>tính </a:t>
            </a:r>
            <a:r>
              <a:rPr sz="2400" dirty="0">
                <a:solidFill>
                  <a:srgbClr val="003399"/>
                </a:solidFill>
                <a:latin typeface="Arial"/>
                <a:cs typeface="Arial"/>
              </a:rPr>
              <a:t>hiệu điều</a:t>
            </a:r>
            <a:r>
              <a:rPr sz="2400" spc="-75" dirty="0">
                <a:solidFill>
                  <a:srgbClr val="003399"/>
                </a:solidFill>
                <a:latin typeface="Arial"/>
                <a:cs typeface="Arial"/>
              </a:rPr>
              <a:t> </a:t>
            </a:r>
            <a:r>
              <a:rPr sz="2400" dirty="0">
                <a:solidFill>
                  <a:srgbClr val="003399"/>
                </a:solidFill>
                <a:latin typeface="Arial"/>
                <a:cs typeface="Arial"/>
              </a:rPr>
              <a:t>khiển  </a:t>
            </a:r>
            <a:r>
              <a:rPr sz="2400" spc="-5" dirty="0">
                <a:solidFill>
                  <a:srgbClr val="003399"/>
                </a:solidFill>
                <a:latin typeface="Arial"/>
                <a:cs typeface="Arial"/>
              </a:rPr>
              <a:t>chốt, </a:t>
            </a:r>
            <a:r>
              <a:rPr sz="2400" dirty="0">
                <a:solidFill>
                  <a:srgbClr val="003399"/>
                </a:solidFill>
                <a:latin typeface="Arial"/>
                <a:cs typeface="Arial"/>
              </a:rPr>
              <a:t>kiểu </a:t>
            </a:r>
            <a:r>
              <a:rPr sz="2400" spc="-5" dirty="0">
                <a:solidFill>
                  <a:srgbClr val="003399"/>
                </a:solidFill>
                <a:latin typeface="Arial"/>
                <a:cs typeface="Arial"/>
              </a:rPr>
              <a:t>thao tác, hướng </a:t>
            </a:r>
            <a:r>
              <a:rPr sz="2400" dirty="0">
                <a:solidFill>
                  <a:srgbClr val="003399"/>
                </a:solidFill>
                <a:latin typeface="Arial"/>
                <a:cs typeface="Arial"/>
              </a:rPr>
              <a:t>dữ liệu và địa</a:t>
            </a:r>
            <a:r>
              <a:rPr sz="2400" spc="-10" dirty="0">
                <a:solidFill>
                  <a:srgbClr val="003399"/>
                </a:solidFill>
                <a:latin typeface="Arial"/>
                <a:cs typeface="Arial"/>
              </a:rPr>
              <a:t> </a:t>
            </a:r>
            <a:r>
              <a:rPr sz="2400" dirty="0">
                <a:solidFill>
                  <a:srgbClr val="003399"/>
                </a:solidFill>
                <a:latin typeface="Arial"/>
                <a:cs typeface="Arial"/>
              </a:rPr>
              <a:t>chỉ</a:t>
            </a:r>
            <a:endParaRPr sz="2400">
              <a:latin typeface="Arial"/>
              <a:cs typeface="Arial"/>
            </a:endParaRPr>
          </a:p>
          <a:p>
            <a:pPr marL="381000" marR="30480" indent="-342900">
              <a:lnSpc>
                <a:spcPct val="101499"/>
              </a:lnSpc>
              <a:spcBef>
                <a:spcPts val="470"/>
              </a:spcBef>
              <a:buFont typeface="Wingdings"/>
              <a:buChar char=""/>
              <a:tabLst>
                <a:tab pos="381000" algn="l"/>
              </a:tabLst>
            </a:pPr>
            <a:r>
              <a:rPr sz="2400" dirty="0">
                <a:solidFill>
                  <a:srgbClr val="003399"/>
                </a:solidFill>
                <a:latin typeface="Arial"/>
                <a:cs typeface="Arial"/>
              </a:rPr>
              <a:t>T</a:t>
            </a:r>
            <a:r>
              <a:rPr sz="2400" baseline="-20833" dirty="0">
                <a:solidFill>
                  <a:srgbClr val="0048AA"/>
                </a:solidFill>
                <a:latin typeface="Arial"/>
                <a:cs typeface="Arial"/>
              </a:rPr>
              <a:t>2</a:t>
            </a:r>
            <a:r>
              <a:rPr sz="2400" dirty="0">
                <a:solidFill>
                  <a:srgbClr val="003399"/>
                </a:solidFill>
                <a:latin typeface="Arial"/>
                <a:cs typeface="Arial"/>
              </a:rPr>
              <a:t>: sinh </a:t>
            </a:r>
            <a:r>
              <a:rPr sz="2400" spc="-5" dirty="0">
                <a:solidFill>
                  <a:srgbClr val="003399"/>
                </a:solidFill>
                <a:latin typeface="Arial"/>
                <a:cs typeface="Arial"/>
              </a:rPr>
              <a:t>tín </a:t>
            </a:r>
            <a:r>
              <a:rPr sz="2400" dirty="0">
                <a:solidFill>
                  <a:srgbClr val="003399"/>
                </a:solidFill>
                <a:latin typeface="Arial"/>
                <a:cs typeface="Arial"/>
              </a:rPr>
              <a:t>hiệu điều khiển </a:t>
            </a:r>
            <a:r>
              <a:rPr sz="2400" spc="-5" dirty="0">
                <a:solidFill>
                  <a:srgbClr val="003399"/>
                </a:solidFill>
                <a:latin typeface="Arial"/>
                <a:cs typeface="Arial"/>
              </a:rPr>
              <a:t>đọc/ghi. </a:t>
            </a:r>
            <a:r>
              <a:rPr sz="2400" dirty="0">
                <a:solidFill>
                  <a:srgbClr val="003399"/>
                </a:solidFill>
                <a:latin typeface="Arial"/>
                <a:cs typeface="Arial"/>
              </a:rPr>
              <a:t>DEN báo dữ liệu</a:t>
            </a:r>
            <a:r>
              <a:rPr sz="2400" spc="-65" dirty="0">
                <a:solidFill>
                  <a:srgbClr val="003399"/>
                </a:solidFill>
                <a:latin typeface="Arial"/>
                <a:cs typeface="Arial"/>
              </a:rPr>
              <a:t> </a:t>
            </a:r>
            <a:r>
              <a:rPr sz="2400" dirty="0">
                <a:solidFill>
                  <a:srgbClr val="003399"/>
                </a:solidFill>
                <a:latin typeface="Arial"/>
                <a:cs typeface="Arial"/>
              </a:rPr>
              <a:t>ra  sẵn sàng. READY báo dữ liệu vào sẵn</a:t>
            </a:r>
            <a:r>
              <a:rPr sz="2400" spc="-90" dirty="0">
                <a:solidFill>
                  <a:srgbClr val="003399"/>
                </a:solidFill>
                <a:latin typeface="Arial"/>
                <a:cs typeface="Arial"/>
              </a:rPr>
              <a:t> </a:t>
            </a:r>
            <a:r>
              <a:rPr sz="2400" dirty="0">
                <a:solidFill>
                  <a:srgbClr val="003399"/>
                </a:solidFill>
                <a:latin typeface="Arial"/>
                <a:cs typeface="Arial"/>
              </a:rPr>
              <a:t>sàng.</a:t>
            </a:r>
            <a:endParaRPr sz="2400">
              <a:latin typeface="Arial"/>
              <a:cs typeface="Arial"/>
            </a:endParaRPr>
          </a:p>
          <a:p>
            <a:pPr marL="381000" indent="-342900">
              <a:lnSpc>
                <a:spcPct val="100000"/>
              </a:lnSpc>
              <a:spcBef>
                <a:spcPts val="495"/>
              </a:spcBef>
              <a:buFont typeface="Wingdings"/>
              <a:buChar char=""/>
              <a:tabLst>
                <a:tab pos="381000" algn="l"/>
              </a:tabLst>
            </a:pPr>
            <a:r>
              <a:rPr sz="2400" dirty="0">
                <a:solidFill>
                  <a:srgbClr val="003399"/>
                </a:solidFill>
                <a:latin typeface="Arial"/>
                <a:cs typeface="Arial"/>
              </a:rPr>
              <a:t>T</a:t>
            </a:r>
            <a:r>
              <a:rPr sz="2400" baseline="-20833" dirty="0">
                <a:solidFill>
                  <a:srgbClr val="0048AA"/>
                </a:solidFill>
                <a:latin typeface="Arial"/>
                <a:cs typeface="Arial"/>
              </a:rPr>
              <a:t>3</a:t>
            </a:r>
            <a:r>
              <a:rPr sz="2400" dirty="0">
                <a:solidFill>
                  <a:srgbClr val="003399"/>
                </a:solidFill>
                <a:latin typeface="Arial"/>
                <a:cs typeface="Arial"/>
              </a:rPr>
              <a:t>: </a:t>
            </a:r>
            <a:r>
              <a:rPr sz="2400" spc="-5" dirty="0">
                <a:solidFill>
                  <a:srgbClr val="003399"/>
                </a:solidFill>
                <a:latin typeface="Arial"/>
                <a:cs typeface="Arial"/>
              </a:rPr>
              <a:t>Đọc/Ghi </a:t>
            </a:r>
            <a:r>
              <a:rPr sz="2400" dirty="0">
                <a:solidFill>
                  <a:srgbClr val="003399"/>
                </a:solidFill>
                <a:latin typeface="Arial"/>
                <a:cs typeface="Arial"/>
              </a:rPr>
              <a:t>dữ</a:t>
            </a:r>
            <a:r>
              <a:rPr sz="2400" spc="-10" dirty="0">
                <a:solidFill>
                  <a:srgbClr val="003399"/>
                </a:solidFill>
                <a:latin typeface="Arial"/>
                <a:cs typeface="Arial"/>
              </a:rPr>
              <a:t> </a:t>
            </a:r>
            <a:r>
              <a:rPr sz="2400" dirty="0">
                <a:solidFill>
                  <a:srgbClr val="003399"/>
                </a:solidFill>
                <a:latin typeface="Arial"/>
                <a:cs typeface="Arial"/>
              </a:rPr>
              <a:t>liệu</a:t>
            </a:r>
            <a:endParaRPr sz="2400">
              <a:latin typeface="Arial"/>
              <a:cs typeface="Arial"/>
            </a:endParaRPr>
          </a:p>
          <a:p>
            <a:pPr marL="381000" indent="-342900">
              <a:lnSpc>
                <a:spcPct val="100000"/>
              </a:lnSpc>
              <a:spcBef>
                <a:spcPts val="620"/>
              </a:spcBef>
              <a:buFont typeface="Wingdings"/>
              <a:buChar char=""/>
              <a:tabLst>
                <a:tab pos="381000" algn="l"/>
              </a:tabLst>
            </a:pPr>
            <a:r>
              <a:rPr sz="2400" dirty="0">
                <a:solidFill>
                  <a:srgbClr val="003399"/>
                </a:solidFill>
                <a:latin typeface="Arial"/>
                <a:cs typeface="Arial"/>
              </a:rPr>
              <a:t>T</a:t>
            </a:r>
            <a:r>
              <a:rPr sz="2400" baseline="-20833" dirty="0">
                <a:solidFill>
                  <a:srgbClr val="0048AA"/>
                </a:solidFill>
                <a:latin typeface="Arial"/>
                <a:cs typeface="Arial"/>
              </a:rPr>
              <a:t>4</a:t>
            </a:r>
            <a:r>
              <a:rPr sz="2400" dirty="0">
                <a:solidFill>
                  <a:srgbClr val="003399"/>
                </a:solidFill>
                <a:latin typeface="Arial"/>
                <a:cs typeface="Arial"/>
              </a:rPr>
              <a:t>: Kết </a:t>
            </a:r>
            <a:r>
              <a:rPr sz="2400" spc="-5" dirty="0">
                <a:solidFill>
                  <a:srgbClr val="003399"/>
                </a:solidFill>
                <a:latin typeface="Arial"/>
                <a:cs typeface="Arial"/>
              </a:rPr>
              <a:t>thúc </a:t>
            </a:r>
            <a:r>
              <a:rPr sz="2400" dirty="0">
                <a:solidFill>
                  <a:srgbClr val="003399"/>
                </a:solidFill>
                <a:latin typeface="Arial"/>
                <a:cs typeface="Arial"/>
              </a:rPr>
              <a:t>các </a:t>
            </a:r>
            <a:r>
              <a:rPr sz="2400" spc="-5" dirty="0">
                <a:solidFill>
                  <a:srgbClr val="003399"/>
                </a:solidFill>
                <a:latin typeface="Arial"/>
                <a:cs typeface="Arial"/>
              </a:rPr>
              <a:t>tín </a:t>
            </a:r>
            <a:r>
              <a:rPr sz="2400" dirty="0">
                <a:solidFill>
                  <a:srgbClr val="003399"/>
                </a:solidFill>
                <a:latin typeface="Arial"/>
                <a:cs typeface="Arial"/>
              </a:rPr>
              <a:t>hiệu điều</a:t>
            </a:r>
            <a:r>
              <a:rPr sz="2400" spc="-25" dirty="0">
                <a:solidFill>
                  <a:srgbClr val="003399"/>
                </a:solidFill>
                <a:latin typeface="Arial"/>
                <a:cs typeface="Arial"/>
              </a:rPr>
              <a:t> </a:t>
            </a:r>
            <a:r>
              <a:rPr sz="2400" dirty="0">
                <a:solidFill>
                  <a:srgbClr val="003399"/>
                </a:solidFill>
                <a:latin typeface="Arial"/>
                <a:cs typeface="Arial"/>
              </a:rPr>
              <a:t>khiển</a:t>
            </a:r>
            <a:endParaRPr sz="2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0893" y="795020"/>
            <a:ext cx="3957320" cy="452120"/>
          </a:xfrm>
          <a:prstGeom prst="rect">
            <a:avLst/>
          </a:prstGeom>
        </p:spPr>
        <p:txBody>
          <a:bodyPr vert="horz" wrap="square" lIns="0" tIns="12700" rIns="0" bIns="0" rtlCol="0">
            <a:spAutoFit/>
          </a:bodyPr>
          <a:lstStyle/>
          <a:p>
            <a:pPr marL="12700">
              <a:lnSpc>
                <a:spcPct val="100000"/>
              </a:lnSpc>
              <a:spcBef>
                <a:spcPts val="100"/>
              </a:spcBef>
            </a:pPr>
            <a:r>
              <a:rPr spc="-5" dirty="0"/>
              <a:t>4.2.3 Chu trình đọc</a:t>
            </a:r>
            <a:r>
              <a:rPr spc="-55" dirty="0"/>
              <a:t> </a:t>
            </a:r>
            <a:r>
              <a:rPr spc="-5" dirty="0"/>
              <a:t>bus</a:t>
            </a:r>
          </a:p>
        </p:txBody>
      </p:sp>
      <p:sp>
        <p:nvSpPr>
          <p:cNvPr id="3" name="object 3"/>
          <p:cNvSpPr txBox="1"/>
          <p:nvPr/>
        </p:nvSpPr>
        <p:spPr>
          <a:xfrm>
            <a:off x="1903465" y="1902765"/>
            <a:ext cx="448945" cy="883285"/>
          </a:xfrm>
          <a:prstGeom prst="rect">
            <a:avLst/>
          </a:prstGeom>
        </p:spPr>
        <p:txBody>
          <a:bodyPr vert="horz" wrap="square" lIns="0" tIns="17145" rIns="0" bIns="0" rtlCol="0">
            <a:spAutoFit/>
          </a:bodyPr>
          <a:lstStyle/>
          <a:p>
            <a:pPr marL="12700">
              <a:lnSpc>
                <a:spcPct val="100000"/>
              </a:lnSpc>
              <a:spcBef>
                <a:spcPts val="135"/>
              </a:spcBef>
            </a:pPr>
            <a:r>
              <a:rPr sz="900" b="1" spc="25" dirty="0">
                <a:solidFill>
                  <a:srgbClr val="0000FF"/>
                </a:solidFill>
                <a:latin typeface="Arial"/>
                <a:cs typeface="Arial"/>
              </a:rPr>
              <a:t>CLOCK</a:t>
            </a:r>
            <a:endParaRPr sz="900">
              <a:latin typeface="Arial"/>
              <a:cs typeface="Arial"/>
            </a:endParaRPr>
          </a:p>
          <a:p>
            <a:pPr marL="12700" marR="150495">
              <a:lnSpc>
                <a:spcPct val="260500"/>
              </a:lnSpc>
            </a:pPr>
            <a:r>
              <a:rPr sz="900" b="1" spc="15" dirty="0">
                <a:solidFill>
                  <a:srgbClr val="0000FF"/>
                </a:solidFill>
                <a:latin typeface="Arial"/>
                <a:cs typeface="Arial"/>
              </a:rPr>
              <a:t>DT/R  </a:t>
            </a:r>
            <a:r>
              <a:rPr sz="900" b="1" spc="25" dirty="0">
                <a:solidFill>
                  <a:srgbClr val="0000FF"/>
                </a:solidFill>
                <a:latin typeface="Arial"/>
                <a:cs typeface="Arial"/>
              </a:rPr>
              <a:t>ALE</a:t>
            </a:r>
            <a:endParaRPr sz="900">
              <a:latin typeface="Arial"/>
              <a:cs typeface="Arial"/>
            </a:endParaRPr>
          </a:p>
        </p:txBody>
      </p:sp>
      <p:sp>
        <p:nvSpPr>
          <p:cNvPr id="4" name="object 4"/>
          <p:cNvSpPr/>
          <p:nvPr/>
        </p:nvSpPr>
        <p:spPr>
          <a:xfrm>
            <a:off x="3369126" y="1330434"/>
            <a:ext cx="0" cy="4287520"/>
          </a:xfrm>
          <a:custGeom>
            <a:avLst/>
            <a:gdLst/>
            <a:ahLst/>
            <a:cxnLst/>
            <a:rect l="l" t="t" r="r" b="b"/>
            <a:pathLst>
              <a:path h="4287520">
                <a:moveTo>
                  <a:pt x="0" y="4287265"/>
                </a:moveTo>
                <a:lnTo>
                  <a:pt x="0" y="0"/>
                </a:lnTo>
              </a:path>
            </a:pathLst>
          </a:custGeom>
          <a:ln w="11909">
            <a:solidFill>
              <a:srgbClr val="0000FF"/>
            </a:solidFill>
          </a:ln>
        </p:spPr>
        <p:txBody>
          <a:bodyPr wrap="square" lIns="0" tIns="0" rIns="0" bIns="0" rtlCol="0"/>
          <a:lstStyle/>
          <a:p>
            <a:endParaRPr/>
          </a:p>
        </p:txBody>
      </p:sp>
      <p:sp>
        <p:nvSpPr>
          <p:cNvPr id="5" name="object 5"/>
          <p:cNvSpPr txBox="1"/>
          <p:nvPr/>
        </p:nvSpPr>
        <p:spPr>
          <a:xfrm>
            <a:off x="3822898" y="1323587"/>
            <a:ext cx="2308225" cy="168910"/>
          </a:xfrm>
          <a:prstGeom prst="rect">
            <a:avLst/>
          </a:prstGeom>
        </p:spPr>
        <p:txBody>
          <a:bodyPr vert="horz" wrap="square" lIns="0" tIns="17145" rIns="0" bIns="0" rtlCol="0">
            <a:spAutoFit/>
          </a:bodyPr>
          <a:lstStyle/>
          <a:p>
            <a:pPr marL="12700">
              <a:lnSpc>
                <a:spcPct val="100000"/>
              </a:lnSpc>
              <a:spcBef>
                <a:spcPts val="135"/>
              </a:spcBef>
              <a:tabLst>
                <a:tab pos="1083945" algn="l"/>
                <a:tab pos="2155825" algn="l"/>
              </a:tabLst>
            </a:pPr>
            <a:r>
              <a:rPr sz="900" b="1" spc="20" dirty="0">
                <a:solidFill>
                  <a:srgbClr val="0000FF"/>
                </a:solidFill>
                <a:latin typeface="Arial"/>
                <a:cs typeface="Arial"/>
              </a:rPr>
              <a:t>T1	T2	T3</a:t>
            </a:r>
            <a:endParaRPr sz="900">
              <a:latin typeface="Arial"/>
              <a:cs typeface="Arial"/>
            </a:endParaRPr>
          </a:p>
        </p:txBody>
      </p:sp>
      <p:sp>
        <p:nvSpPr>
          <p:cNvPr id="6" name="object 6"/>
          <p:cNvSpPr txBox="1"/>
          <p:nvPr/>
        </p:nvSpPr>
        <p:spPr>
          <a:xfrm>
            <a:off x="7038577" y="1323587"/>
            <a:ext cx="164465" cy="168910"/>
          </a:xfrm>
          <a:prstGeom prst="rect">
            <a:avLst/>
          </a:prstGeom>
        </p:spPr>
        <p:txBody>
          <a:bodyPr vert="horz" wrap="square" lIns="0" tIns="17145" rIns="0" bIns="0" rtlCol="0">
            <a:spAutoFit/>
          </a:bodyPr>
          <a:lstStyle/>
          <a:p>
            <a:pPr marL="12700">
              <a:lnSpc>
                <a:spcPct val="100000"/>
              </a:lnSpc>
              <a:spcBef>
                <a:spcPts val="135"/>
              </a:spcBef>
            </a:pPr>
            <a:r>
              <a:rPr sz="900" b="1" spc="20" dirty="0">
                <a:solidFill>
                  <a:srgbClr val="0000FF"/>
                </a:solidFill>
                <a:latin typeface="Arial"/>
                <a:cs typeface="Arial"/>
              </a:rPr>
              <a:t>T4</a:t>
            </a:r>
            <a:endParaRPr sz="900">
              <a:latin typeface="Arial"/>
              <a:cs typeface="Arial"/>
            </a:endParaRPr>
          </a:p>
        </p:txBody>
      </p:sp>
      <p:sp>
        <p:nvSpPr>
          <p:cNvPr id="7" name="object 7"/>
          <p:cNvSpPr/>
          <p:nvPr/>
        </p:nvSpPr>
        <p:spPr>
          <a:xfrm>
            <a:off x="3256081" y="1330434"/>
            <a:ext cx="4401185" cy="4287520"/>
          </a:xfrm>
          <a:custGeom>
            <a:avLst/>
            <a:gdLst/>
            <a:ahLst/>
            <a:cxnLst/>
            <a:rect l="l" t="t" r="r" b="b"/>
            <a:pathLst>
              <a:path w="4401184" h="4287520">
                <a:moveTo>
                  <a:pt x="44662" y="579078"/>
                </a:moveTo>
                <a:lnTo>
                  <a:pt x="133986" y="757714"/>
                </a:lnTo>
                <a:lnTo>
                  <a:pt x="759257" y="757714"/>
                </a:lnTo>
                <a:lnTo>
                  <a:pt x="848581" y="579078"/>
                </a:lnTo>
                <a:lnTo>
                  <a:pt x="1116555" y="579078"/>
                </a:lnTo>
              </a:path>
              <a:path w="4401184" h="4287520">
                <a:moveTo>
                  <a:pt x="1185037" y="4287265"/>
                </a:moveTo>
                <a:lnTo>
                  <a:pt x="1185037" y="0"/>
                </a:lnTo>
              </a:path>
              <a:path w="4401184" h="4287520">
                <a:moveTo>
                  <a:pt x="1116555" y="579078"/>
                </a:moveTo>
                <a:lnTo>
                  <a:pt x="1205879" y="757714"/>
                </a:lnTo>
                <a:lnTo>
                  <a:pt x="1831150" y="757714"/>
                </a:lnTo>
                <a:lnTo>
                  <a:pt x="1920475" y="579078"/>
                </a:lnTo>
                <a:lnTo>
                  <a:pt x="2188448" y="579078"/>
                </a:lnTo>
              </a:path>
              <a:path w="4401184" h="4287520">
                <a:moveTo>
                  <a:pt x="2256930" y="4287265"/>
                </a:moveTo>
                <a:lnTo>
                  <a:pt x="2256930" y="0"/>
                </a:lnTo>
              </a:path>
              <a:path w="4401184" h="4287520">
                <a:moveTo>
                  <a:pt x="2188448" y="579078"/>
                </a:moveTo>
                <a:lnTo>
                  <a:pt x="2277772" y="757714"/>
                </a:lnTo>
                <a:lnTo>
                  <a:pt x="2903043" y="757714"/>
                </a:lnTo>
                <a:lnTo>
                  <a:pt x="2992368" y="579078"/>
                </a:lnTo>
                <a:lnTo>
                  <a:pt x="3260341" y="579078"/>
                </a:lnTo>
              </a:path>
              <a:path w="4401184" h="4287520">
                <a:moveTo>
                  <a:pt x="3328823" y="4287265"/>
                </a:moveTo>
                <a:lnTo>
                  <a:pt x="3328823" y="0"/>
                </a:lnTo>
              </a:path>
              <a:path w="4401184" h="4287520">
                <a:moveTo>
                  <a:pt x="3260341" y="579078"/>
                </a:moveTo>
                <a:lnTo>
                  <a:pt x="3349665" y="757714"/>
                </a:lnTo>
                <a:lnTo>
                  <a:pt x="3974936" y="757714"/>
                </a:lnTo>
                <a:lnTo>
                  <a:pt x="4064261" y="579078"/>
                </a:lnTo>
                <a:lnTo>
                  <a:pt x="4332234" y="579078"/>
                </a:lnTo>
              </a:path>
              <a:path w="4401184" h="4287520">
                <a:moveTo>
                  <a:pt x="89324" y="1114986"/>
                </a:moveTo>
                <a:lnTo>
                  <a:pt x="0" y="936350"/>
                </a:lnTo>
              </a:path>
              <a:path w="4401184" h="4287520">
                <a:moveTo>
                  <a:pt x="4019598" y="1114986"/>
                </a:moveTo>
                <a:lnTo>
                  <a:pt x="4108923" y="936350"/>
                </a:lnTo>
              </a:path>
              <a:path w="4401184" h="4287520">
                <a:moveTo>
                  <a:pt x="89324" y="1114986"/>
                </a:moveTo>
                <a:lnTo>
                  <a:pt x="4019598" y="1114986"/>
                </a:lnTo>
              </a:path>
              <a:path w="4401184" h="4287520">
                <a:moveTo>
                  <a:pt x="4108923" y="936350"/>
                </a:moveTo>
                <a:lnTo>
                  <a:pt x="4332234" y="936350"/>
                </a:lnTo>
              </a:path>
              <a:path w="4401184" h="4287520">
                <a:moveTo>
                  <a:pt x="267973" y="1472258"/>
                </a:moveTo>
                <a:lnTo>
                  <a:pt x="357297" y="1293622"/>
                </a:lnTo>
              </a:path>
              <a:path w="4401184" h="4287520">
                <a:moveTo>
                  <a:pt x="982568" y="1293622"/>
                </a:moveTo>
                <a:lnTo>
                  <a:pt x="1071893" y="1472258"/>
                </a:lnTo>
              </a:path>
              <a:path w="4401184" h="4287520">
                <a:moveTo>
                  <a:pt x="1071893" y="1472258"/>
                </a:moveTo>
                <a:lnTo>
                  <a:pt x="4332234" y="1472258"/>
                </a:lnTo>
              </a:path>
              <a:path w="4401184" h="4287520">
                <a:moveTo>
                  <a:pt x="44662" y="1472258"/>
                </a:moveTo>
                <a:lnTo>
                  <a:pt x="267973" y="1472258"/>
                </a:lnTo>
              </a:path>
              <a:path w="4401184" h="4287520">
                <a:moveTo>
                  <a:pt x="357297" y="1293622"/>
                </a:moveTo>
                <a:lnTo>
                  <a:pt x="982568" y="1293622"/>
                </a:lnTo>
              </a:path>
              <a:path w="4401184" h="4287520">
                <a:moveTo>
                  <a:pt x="470342" y="2143632"/>
                </a:moveTo>
                <a:lnTo>
                  <a:pt x="515004" y="2232950"/>
                </a:lnTo>
                <a:lnTo>
                  <a:pt x="470342" y="2322268"/>
                </a:lnTo>
              </a:path>
              <a:path w="4401184" h="4287520">
                <a:moveTo>
                  <a:pt x="559766" y="2143632"/>
                </a:moveTo>
                <a:lnTo>
                  <a:pt x="515004" y="2232950"/>
                </a:lnTo>
                <a:lnTo>
                  <a:pt x="559766" y="2322268"/>
                </a:lnTo>
              </a:path>
              <a:path w="4401184" h="4287520">
                <a:moveTo>
                  <a:pt x="4177405" y="2143632"/>
                </a:moveTo>
                <a:lnTo>
                  <a:pt x="4222067" y="2232950"/>
                </a:lnTo>
                <a:lnTo>
                  <a:pt x="4177405" y="2322268"/>
                </a:lnTo>
              </a:path>
              <a:path w="4401184" h="4287520">
                <a:moveTo>
                  <a:pt x="68382" y="2143632"/>
                </a:moveTo>
                <a:lnTo>
                  <a:pt x="470342" y="2143632"/>
                </a:lnTo>
              </a:path>
              <a:path w="4401184" h="4287520">
                <a:moveTo>
                  <a:pt x="68382" y="2322268"/>
                </a:moveTo>
                <a:lnTo>
                  <a:pt x="470342" y="2322268"/>
                </a:lnTo>
              </a:path>
              <a:path w="4401184" h="4287520">
                <a:moveTo>
                  <a:pt x="559766" y="2143632"/>
                </a:moveTo>
                <a:lnTo>
                  <a:pt x="4177405" y="2143632"/>
                </a:lnTo>
              </a:path>
              <a:path w="4401184" h="4287520">
                <a:moveTo>
                  <a:pt x="559766" y="2322268"/>
                </a:moveTo>
                <a:lnTo>
                  <a:pt x="4177405" y="2322268"/>
                </a:lnTo>
              </a:path>
              <a:path w="4401184" h="4287520">
                <a:moveTo>
                  <a:pt x="4266729" y="2143632"/>
                </a:moveTo>
                <a:lnTo>
                  <a:pt x="4222067" y="2232950"/>
                </a:lnTo>
                <a:lnTo>
                  <a:pt x="4266729" y="2322268"/>
                </a:lnTo>
              </a:path>
              <a:path w="4401184" h="4287520">
                <a:moveTo>
                  <a:pt x="4400716" y="4287265"/>
                </a:moveTo>
                <a:lnTo>
                  <a:pt x="4400716" y="0"/>
                </a:lnTo>
              </a:path>
              <a:path w="4401184" h="4287520">
                <a:moveTo>
                  <a:pt x="4266729" y="2143632"/>
                </a:moveTo>
                <a:lnTo>
                  <a:pt x="4356054" y="2143632"/>
                </a:lnTo>
              </a:path>
              <a:path w="4401184" h="4287520">
                <a:moveTo>
                  <a:pt x="4266729" y="2322268"/>
                </a:moveTo>
                <a:lnTo>
                  <a:pt x="4356054" y="2322268"/>
                </a:lnTo>
              </a:path>
            </a:pathLst>
          </a:custGeom>
          <a:ln w="11909">
            <a:solidFill>
              <a:srgbClr val="0000FF"/>
            </a:solidFill>
          </a:ln>
        </p:spPr>
        <p:txBody>
          <a:bodyPr wrap="square" lIns="0" tIns="0" rIns="0" bIns="0" rtlCol="0"/>
          <a:lstStyle/>
          <a:p>
            <a:endParaRPr/>
          </a:p>
        </p:txBody>
      </p:sp>
      <p:sp>
        <p:nvSpPr>
          <p:cNvPr id="8" name="object 8"/>
          <p:cNvSpPr txBox="1"/>
          <p:nvPr/>
        </p:nvSpPr>
        <p:spPr>
          <a:xfrm>
            <a:off x="1927285" y="3109947"/>
            <a:ext cx="608330" cy="168910"/>
          </a:xfrm>
          <a:prstGeom prst="rect">
            <a:avLst/>
          </a:prstGeom>
        </p:spPr>
        <p:txBody>
          <a:bodyPr vert="horz" wrap="square" lIns="0" tIns="17145" rIns="0" bIns="0" rtlCol="0">
            <a:spAutoFit/>
          </a:bodyPr>
          <a:lstStyle/>
          <a:p>
            <a:pPr marL="12700">
              <a:lnSpc>
                <a:spcPct val="100000"/>
              </a:lnSpc>
              <a:spcBef>
                <a:spcPts val="135"/>
              </a:spcBef>
            </a:pPr>
            <a:r>
              <a:rPr sz="900" b="1" spc="25" dirty="0">
                <a:solidFill>
                  <a:srgbClr val="0000FF"/>
                </a:solidFill>
                <a:latin typeface="Arial"/>
                <a:cs typeface="Arial"/>
              </a:rPr>
              <a:t>AD7 </a:t>
            </a:r>
            <a:r>
              <a:rPr sz="900" b="1" spc="10" dirty="0">
                <a:solidFill>
                  <a:srgbClr val="0000FF"/>
                </a:solidFill>
                <a:latin typeface="Arial"/>
                <a:cs typeface="Arial"/>
              </a:rPr>
              <a:t>-</a:t>
            </a:r>
            <a:r>
              <a:rPr sz="900" b="1" spc="-85" dirty="0">
                <a:solidFill>
                  <a:srgbClr val="0000FF"/>
                </a:solidFill>
                <a:latin typeface="Arial"/>
                <a:cs typeface="Arial"/>
              </a:rPr>
              <a:t> </a:t>
            </a:r>
            <a:r>
              <a:rPr sz="900" b="1" spc="25" dirty="0">
                <a:solidFill>
                  <a:srgbClr val="0000FF"/>
                </a:solidFill>
                <a:latin typeface="Arial"/>
                <a:cs typeface="Arial"/>
              </a:rPr>
              <a:t>AD0</a:t>
            </a:r>
            <a:endParaRPr sz="900">
              <a:latin typeface="Arial"/>
              <a:cs typeface="Arial"/>
            </a:endParaRPr>
          </a:p>
        </p:txBody>
      </p:sp>
      <p:sp>
        <p:nvSpPr>
          <p:cNvPr id="9" name="object 9"/>
          <p:cNvSpPr txBox="1"/>
          <p:nvPr/>
        </p:nvSpPr>
        <p:spPr>
          <a:xfrm>
            <a:off x="1927285" y="3467220"/>
            <a:ext cx="502284" cy="168910"/>
          </a:xfrm>
          <a:prstGeom prst="rect">
            <a:avLst/>
          </a:prstGeom>
        </p:spPr>
        <p:txBody>
          <a:bodyPr vert="horz" wrap="square" lIns="0" tIns="17145" rIns="0" bIns="0" rtlCol="0">
            <a:spAutoFit/>
          </a:bodyPr>
          <a:lstStyle/>
          <a:p>
            <a:pPr marL="12700">
              <a:lnSpc>
                <a:spcPct val="100000"/>
              </a:lnSpc>
              <a:spcBef>
                <a:spcPts val="135"/>
              </a:spcBef>
            </a:pPr>
            <a:r>
              <a:rPr sz="900" b="1" spc="20" dirty="0">
                <a:solidFill>
                  <a:srgbClr val="0000FF"/>
                </a:solidFill>
                <a:latin typeface="Arial"/>
                <a:cs typeface="Arial"/>
              </a:rPr>
              <a:t>A15 </a:t>
            </a:r>
            <a:r>
              <a:rPr sz="900" b="1" spc="10" dirty="0">
                <a:solidFill>
                  <a:srgbClr val="0000FF"/>
                </a:solidFill>
                <a:latin typeface="Arial"/>
                <a:cs typeface="Arial"/>
              </a:rPr>
              <a:t>-</a:t>
            </a:r>
            <a:r>
              <a:rPr sz="900" b="1" spc="-70" dirty="0">
                <a:solidFill>
                  <a:srgbClr val="0000FF"/>
                </a:solidFill>
                <a:latin typeface="Arial"/>
                <a:cs typeface="Arial"/>
              </a:rPr>
              <a:t> </a:t>
            </a:r>
            <a:r>
              <a:rPr sz="900" b="1" spc="20" dirty="0">
                <a:solidFill>
                  <a:srgbClr val="0000FF"/>
                </a:solidFill>
                <a:latin typeface="Arial"/>
                <a:cs typeface="Arial"/>
              </a:rPr>
              <a:t>A8</a:t>
            </a:r>
            <a:endParaRPr sz="900">
              <a:latin typeface="Arial"/>
              <a:cs typeface="Arial"/>
            </a:endParaRPr>
          </a:p>
        </p:txBody>
      </p:sp>
      <p:sp>
        <p:nvSpPr>
          <p:cNvPr id="10" name="object 10"/>
          <p:cNvSpPr txBox="1"/>
          <p:nvPr/>
        </p:nvSpPr>
        <p:spPr>
          <a:xfrm>
            <a:off x="1927285" y="3824492"/>
            <a:ext cx="925830" cy="168910"/>
          </a:xfrm>
          <a:prstGeom prst="rect">
            <a:avLst/>
          </a:prstGeom>
        </p:spPr>
        <p:txBody>
          <a:bodyPr vert="horz" wrap="square" lIns="0" tIns="17145" rIns="0" bIns="0" rtlCol="0">
            <a:spAutoFit/>
          </a:bodyPr>
          <a:lstStyle/>
          <a:p>
            <a:pPr marL="12700">
              <a:lnSpc>
                <a:spcPct val="100000"/>
              </a:lnSpc>
              <a:spcBef>
                <a:spcPts val="135"/>
              </a:spcBef>
            </a:pPr>
            <a:r>
              <a:rPr sz="900" b="1" spc="20" dirty="0">
                <a:solidFill>
                  <a:srgbClr val="0000FF"/>
                </a:solidFill>
                <a:latin typeface="Arial"/>
                <a:cs typeface="Arial"/>
              </a:rPr>
              <a:t>A19/S6 </a:t>
            </a:r>
            <a:r>
              <a:rPr sz="900" b="1" spc="10" dirty="0">
                <a:solidFill>
                  <a:srgbClr val="0000FF"/>
                </a:solidFill>
                <a:latin typeface="Arial"/>
                <a:cs typeface="Arial"/>
              </a:rPr>
              <a:t>-</a:t>
            </a:r>
            <a:r>
              <a:rPr sz="900" b="1" spc="-75" dirty="0">
                <a:solidFill>
                  <a:srgbClr val="0000FF"/>
                </a:solidFill>
                <a:latin typeface="Arial"/>
                <a:cs typeface="Arial"/>
              </a:rPr>
              <a:t> </a:t>
            </a:r>
            <a:r>
              <a:rPr sz="900" b="1" spc="20" dirty="0">
                <a:solidFill>
                  <a:srgbClr val="0000FF"/>
                </a:solidFill>
                <a:latin typeface="Arial"/>
                <a:cs typeface="Arial"/>
              </a:rPr>
              <a:t>A16/S3</a:t>
            </a:r>
            <a:endParaRPr sz="900">
              <a:latin typeface="Arial"/>
              <a:cs typeface="Arial"/>
            </a:endParaRPr>
          </a:p>
        </p:txBody>
      </p:sp>
      <p:sp>
        <p:nvSpPr>
          <p:cNvPr id="11" name="object 11"/>
          <p:cNvSpPr/>
          <p:nvPr/>
        </p:nvSpPr>
        <p:spPr>
          <a:xfrm>
            <a:off x="2116450" y="2036226"/>
            <a:ext cx="88900" cy="0"/>
          </a:xfrm>
          <a:custGeom>
            <a:avLst/>
            <a:gdLst/>
            <a:ahLst/>
            <a:cxnLst/>
            <a:rect l="l" t="t" r="r" b="b"/>
            <a:pathLst>
              <a:path w="88900">
                <a:moveTo>
                  <a:pt x="0" y="0"/>
                </a:moveTo>
                <a:lnTo>
                  <a:pt x="88315" y="0"/>
                </a:lnTo>
              </a:path>
            </a:pathLst>
          </a:custGeom>
          <a:ln w="7066">
            <a:solidFill>
              <a:srgbClr val="0000FE"/>
            </a:solidFill>
          </a:ln>
        </p:spPr>
        <p:txBody>
          <a:bodyPr wrap="square" lIns="0" tIns="0" rIns="0" bIns="0" rtlCol="0"/>
          <a:lstStyle/>
          <a:p>
            <a:endParaRPr/>
          </a:p>
        </p:txBody>
      </p:sp>
      <p:sp>
        <p:nvSpPr>
          <p:cNvPr id="12" name="object 12"/>
          <p:cNvSpPr/>
          <p:nvPr/>
        </p:nvSpPr>
        <p:spPr>
          <a:xfrm>
            <a:off x="2085018" y="4261733"/>
            <a:ext cx="88900" cy="0"/>
          </a:xfrm>
          <a:custGeom>
            <a:avLst/>
            <a:gdLst/>
            <a:ahLst/>
            <a:cxnLst/>
            <a:rect l="l" t="t" r="r" b="b"/>
            <a:pathLst>
              <a:path w="88900">
                <a:moveTo>
                  <a:pt x="0" y="0"/>
                </a:moveTo>
                <a:lnTo>
                  <a:pt x="88315" y="0"/>
                </a:lnTo>
              </a:path>
            </a:pathLst>
          </a:custGeom>
          <a:ln w="7066">
            <a:solidFill>
              <a:srgbClr val="0000FE"/>
            </a:solidFill>
          </a:ln>
        </p:spPr>
        <p:txBody>
          <a:bodyPr wrap="square" lIns="0" tIns="0" rIns="0" bIns="0" rtlCol="0"/>
          <a:lstStyle/>
          <a:p>
            <a:endParaRPr/>
          </a:p>
        </p:txBody>
      </p:sp>
      <p:sp>
        <p:nvSpPr>
          <p:cNvPr id="13" name="object 13"/>
          <p:cNvSpPr/>
          <p:nvPr/>
        </p:nvSpPr>
        <p:spPr>
          <a:xfrm>
            <a:off x="1930612" y="4623868"/>
            <a:ext cx="177165" cy="0"/>
          </a:xfrm>
          <a:custGeom>
            <a:avLst/>
            <a:gdLst/>
            <a:ahLst/>
            <a:cxnLst/>
            <a:rect l="l" t="t" r="r" b="b"/>
            <a:pathLst>
              <a:path w="177164">
                <a:moveTo>
                  <a:pt x="0" y="0"/>
                </a:moveTo>
                <a:lnTo>
                  <a:pt x="176630" y="0"/>
                </a:lnTo>
              </a:path>
            </a:pathLst>
          </a:custGeom>
          <a:ln w="7066">
            <a:solidFill>
              <a:srgbClr val="0000FE"/>
            </a:solidFill>
          </a:ln>
        </p:spPr>
        <p:txBody>
          <a:bodyPr wrap="square" lIns="0" tIns="0" rIns="0" bIns="0" rtlCol="0"/>
          <a:lstStyle/>
          <a:p>
            <a:endParaRPr/>
          </a:p>
        </p:txBody>
      </p:sp>
      <p:sp>
        <p:nvSpPr>
          <p:cNvPr id="14" name="object 14"/>
          <p:cNvSpPr txBox="1"/>
          <p:nvPr/>
        </p:nvSpPr>
        <p:spPr>
          <a:xfrm>
            <a:off x="1927285" y="4244386"/>
            <a:ext cx="283845" cy="883285"/>
          </a:xfrm>
          <a:prstGeom prst="rect">
            <a:avLst/>
          </a:prstGeom>
        </p:spPr>
        <p:txBody>
          <a:bodyPr vert="horz" wrap="square" lIns="0" tIns="17145" rIns="0" bIns="0" rtlCol="0">
            <a:spAutoFit/>
          </a:bodyPr>
          <a:lstStyle/>
          <a:p>
            <a:pPr marL="12700">
              <a:lnSpc>
                <a:spcPct val="100000"/>
              </a:lnSpc>
              <a:spcBef>
                <a:spcPts val="135"/>
              </a:spcBef>
            </a:pPr>
            <a:r>
              <a:rPr sz="900" b="1" spc="20" dirty="0">
                <a:solidFill>
                  <a:srgbClr val="0000FF"/>
                </a:solidFill>
                <a:latin typeface="Arial"/>
                <a:cs typeface="Arial"/>
              </a:rPr>
              <a:t>IO/M</a:t>
            </a:r>
            <a:endParaRPr sz="900">
              <a:latin typeface="Arial"/>
              <a:cs typeface="Arial"/>
            </a:endParaRPr>
          </a:p>
          <a:p>
            <a:pPr marL="12700" marR="11430">
              <a:lnSpc>
                <a:spcPct val="260500"/>
              </a:lnSpc>
            </a:pPr>
            <a:r>
              <a:rPr sz="900" b="1" spc="25" dirty="0">
                <a:solidFill>
                  <a:srgbClr val="0000FF"/>
                </a:solidFill>
                <a:latin typeface="Arial"/>
                <a:cs typeface="Arial"/>
              </a:rPr>
              <a:t>RD  DEN</a:t>
            </a:r>
            <a:endParaRPr sz="900">
              <a:latin typeface="Arial"/>
              <a:cs typeface="Arial"/>
            </a:endParaRPr>
          </a:p>
        </p:txBody>
      </p:sp>
      <p:sp>
        <p:nvSpPr>
          <p:cNvPr id="15" name="object 15"/>
          <p:cNvSpPr/>
          <p:nvPr/>
        </p:nvSpPr>
        <p:spPr>
          <a:xfrm>
            <a:off x="1923388" y="4982331"/>
            <a:ext cx="265430" cy="0"/>
          </a:xfrm>
          <a:custGeom>
            <a:avLst/>
            <a:gdLst/>
            <a:ahLst/>
            <a:cxnLst/>
            <a:rect l="l" t="t" r="r" b="b"/>
            <a:pathLst>
              <a:path w="265430">
                <a:moveTo>
                  <a:pt x="0" y="0"/>
                </a:moveTo>
                <a:lnTo>
                  <a:pt x="264945" y="0"/>
                </a:lnTo>
              </a:path>
            </a:pathLst>
          </a:custGeom>
          <a:ln w="7066">
            <a:solidFill>
              <a:srgbClr val="0000FE"/>
            </a:solidFill>
          </a:ln>
        </p:spPr>
        <p:txBody>
          <a:bodyPr wrap="square" lIns="0" tIns="0" rIns="0" bIns="0" rtlCol="0"/>
          <a:lstStyle/>
          <a:p>
            <a:endParaRPr/>
          </a:p>
        </p:txBody>
      </p:sp>
      <p:sp>
        <p:nvSpPr>
          <p:cNvPr id="16" name="object 16"/>
          <p:cNvSpPr txBox="1"/>
          <p:nvPr/>
        </p:nvSpPr>
        <p:spPr>
          <a:xfrm>
            <a:off x="5413369" y="3481214"/>
            <a:ext cx="422909" cy="144780"/>
          </a:xfrm>
          <a:prstGeom prst="rect">
            <a:avLst/>
          </a:prstGeom>
        </p:spPr>
        <p:txBody>
          <a:bodyPr vert="horz" wrap="square" lIns="0" tIns="16510" rIns="0" bIns="0" rtlCol="0">
            <a:spAutoFit/>
          </a:bodyPr>
          <a:lstStyle/>
          <a:p>
            <a:pPr marL="12700">
              <a:lnSpc>
                <a:spcPct val="100000"/>
              </a:lnSpc>
              <a:spcBef>
                <a:spcPts val="130"/>
              </a:spcBef>
            </a:pPr>
            <a:r>
              <a:rPr sz="750" b="1" spc="15" dirty="0">
                <a:solidFill>
                  <a:srgbClr val="0000FF"/>
                </a:solidFill>
                <a:latin typeface="Arial"/>
                <a:cs typeface="Arial"/>
              </a:rPr>
              <a:t>A15 </a:t>
            </a:r>
            <a:r>
              <a:rPr sz="750" b="1" spc="10" dirty="0">
                <a:solidFill>
                  <a:srgbClr val="0000FF"/>
                </a:solidFill>
                <a:latin typeface="Arial"/>
                <a:cs typeface="Arial"/>
              </a:rPr>
              <a:t>-</a:t>
            </a:r>
            <a:r>
              <a:rPr sz="750" b="1" spc="-75" dirty="0">
                <a:solidFill>
                  <a:srgbClr val="0000FF"/>
                </a:solidFill>
                <a:latin typeface="Arial"/>
                <a:cs typeface="Arial"/>
              </a:rPr>
              <a:t> </a:t>
            </a:r>
            <a:r>
              <a:rPr sz="750" b="1" spc="15" dirty="0">
                <a:solidFill>
                  <a:srgbClr val="0000FF"/>
                </a:solidFill>
                <a:latin typeface="Arial"/>
                <a:cs typeface="Arial"/>
              </a:rPr>
              <a:t>A8</a:t>
            </a:r>
            <a:endParaRPr sz="750">
              <a:latin typeface="Arial"/>
              <a:cs typeface="Arial"/>
            </a:endParaRPr>
          </a:p>
        </p:txBody>
      </p:sp>
      <p:sp>
        <p:nvSpPr>
          <p:cNvPr id="17" name="object 17"/>
          <p:cNvSpPr/>
          <p:nvPr/>
        </p:nvSpPr>
        <p:spPr>
          <a:xfrm>
            <a:off x="3324464" y="3831338"/>
            <a:ext cx="4288155" cy="179070"/>
          </a:xfrm>
          <a:custGeom>
            <a:avLst/>
            <a:gdLst/>
            <a:ahLst/>
            <a:cxnLst/>
            <a:rect l="l" t="t" r="r" b="b"/>
            <a:pathLst>
              <a:path w="4288155" h="179070">
                <a:moveTo>
                  <a:pt x="401959" y="0"/>
                </a:moveTo>
                <a:lnTo>
                  <a:pt x="446622" y="89318"/>
                </a:lnTo>
                <a:lnTo>
                  <a:pt x="401959" y="178636"/>
                </a:lnTo>
              </a:path>
              <a:path w="4288155" h="179070">
                <a:moveTo>
                  <a:pt x="491383" y="0"/>
                </a:moveTo>
                <a:lnTo>
                  <a:pt x="446622" y="89318"/>
                </a:lnTo>
                <a:lnTo>
                  <a:pt x="491383" y="178636"/>
                </a:lnTo>
              </a:path>
              <a:path w="4288155" h="179070">
                <a:moveTo>
                  <a:pt x="1473952" y="0"/>
                </a:moveTo>
                <a:lnTo>
                  <a:pt x="1518614" y="89318"/>
                </a:lnTo>
                <a:lnTo>
                  <a:pt x="1473952" y="178636"/>
                </a:lnTo>
              </a:path>
              <a:path w="4288155" h="179070">
                <a:moveTo>
                  <a:pt x="2456520" y="0"/>
                </a:moveTo>
                <a:lnTo>
                  <a:pt x="2411858" y="89318"/>
                </a:lnTo>
                <a:lnTo>
                  <a:pt x="2456520" y="178636"/>
                </a:lnTo>
              </a:path>
              <a:path w="4288155" h="179070">
                <a:moveTo>
                  <a:pt x="4109022" y="0"/>
                </a:moveTo>
                <a:lnTo>
                  <a:pt x="4153684" y="89318"/>
                </a:lnTo>
                <a:lnTo>
                  <a:pt x="4109022" y="178636"/>
                </a:lnTo>
              </a:path>
              <a:path w="4288155" h="179070">
                <a:moveTo>
                  <a:pt x="0" y="0"/>
                </a:moveTo>
                <a:lnTo>
                  <a:pt x="401959" y="0"/>
                </a:lnTo>
              </a:path>
              <a:path w="4288155" h="179070">
                <a:moveTo>
                  <a:pt x="0" y="178636"/>
                </a:moveTo>
                <a:lnTo>
                  <a:pt x="401959" y="178636"/>
                </a:lnTo>
              </a:path>
              <a:path w="4288155" h="179070">
                <a:moveTo>
                  <a:pt x="491383" y="0"/>
                </a:moveTo>
                <a:lnTo>
                  <a:pt x="1473952" y="0"/>
                </a:lnTo>
              </a:path>
              <a:path w="4288155" h="179070">
                <a:moveTo>
                  <a:pt x="491383" y="178636"/>
                </a:moveTo>
                <a:lnTo>
                  <a:pt x="1473952" y="178636"/>
                </a:lnTo>
              </a:path>
              <a:path w="4288155" h="179070">
                <a:moveTo>
                  <a:pt x="2456520" y="0"/>
                </a:moveTo>
                <a:lnTo>
                  <a:pt x="4109022" y="0"/>
                </a:lnTo>
              </a:path>
              <a:path w="4288155" h="179070">
                <a:moveTo>
                  <a:pt x="2456520" y="178636"/>
                </a:moveTo>
                <a:lnTo>
                  <a:pt x="4109022" y="178636"/>
                </a:lnTo>
              </a:path>
              <a:path w="4288155" h="179070">
                <a:moveTo>
                  <a:pt x="1518614" y="89318"/>
                </a:moveTo>
                <a:lnTo>
                  <a:pt x="2411858" y="89318"/>
                </a:lnTo>
              </a:path>
              <a:path w="4288155" h="179070">
                <a:moveTo>
                  <a:pt x="4198346" y="0"/>
                </a:moveTo>
                <a:lnTo>
                  <a:pt x="4153684" y="89318"/>
                </a:lnTo>
                <a:lnTo>
                  <a:pt x="4198346" y="178636"/>
                </a:lnTo>
              </a:path>
              <a:path w="4288155" h="179070">
                <a:moveTo>
                  <a:pt x="4198346" y="0"/>
                </a:moveTo>
                <a:lnTo>
                  <a:pt x="4287671" y="0"/>
                </a:lnTo>
              </a:path>
              <a:path w="4288155" h="179070">
                <a:moveTo>
                  <a:pt x="4198346" y="178636"/>
                </a:moveTo>
                <a:lnTo>
                  <a:pt x="4287671" y="178636"/>
                </a:lnTo>
              </a:path>
            </a:pathLst>
          </a:custGeom>
          <a:ln w="11909">
            <a:solidFill>
              <a:srgbClr val="0000FF"/>
            </a:solidFill>
          </a:ln>
        </p:spPr>
        <p:txBody>
          <a:bodyPr wrap="square" lIns="0" tIns="0" rIns="0" bIns="0" rtlCol="0"/>
          <a:lstStyle/>
          <a:p>
            <a:endParaRPr/>
          </a:p>
        </p:txBody>
      </p:sp>
      <p:sp>
        <p:nvSpPr>
          <p:cNvPr id="18" name="object 18"/>
          <p:cNvSpPr txBox="1"/>
          <p:nvPr/>
        </p:nvSpPr>
        <p:spPr>
          <a:xfrm>
            <a:off x="4068242" y="3838486"/>
            <a:ext cx="478155" cy="144780"/>
          </a:xfrm>
          <a:prstGeom prst="rect">
            <a:avLst/>
          </a:prstGeom>
        </p:spPr>
        <p:txBody>
          <a:bodyPr vert="horz" wrap="square" lIns="0" tIns="16510" rIns="0" bIns="0" rtlCol="0">
            <a:spAutoFit/>
          </a:bodyPr>
          <a:lstStyle/>
          <a:p>
            <a:pPr marL="12700">
              <a:lnSpc>
                <a:spcPct val="100000"/>
              </a:lnSpc>
              <a:spcBef>
                <a:spcPts val="130"/>
              </a:spcBef>
            </a:pPr>
            <a:r>
              <a:rPr sz="750" b="1" spc="15" dirty="0">
                <a:solidFill>
                  <a:srgbClr val="0000FF"/>
                </a:solidFill>
                <a:latin typeface="Arial"/>
                <a:cs typeface="Arial"/>
              </a:rPr>
              <a:t>A19 </a:t>
            </a:r>
            <a:r>
              <a:rPr sz="750" b="1" spc="10" dirty="0">
                <a:solidFill>
                  <a:srgbClr val="0000FF"/>
                </a:solidFill>
                <a:latin typeface="Arial"/>
                <a:cs typeface="Arial"/>
              </a:rPr>
              <a:t>-</a:t>
            </a:r>
            <a:r>
              <a:rPr sz="750" b="1" spc="-75" dirty="0">
                <a:solidFill>
                  <a:srgbClr val="0000FF"/>
                </a:solidFill>
                <a:latin typeface="Arial"/>
                <a:cs typeface="Arial"/>
              </a:rPr>
              <a:t> </a:t>
            </a:r>
            <a:r>
              <a:rPr sz="750" b="1" spc="15" dirty="0">
                <a:solidFill>
                  <a:srgbClr val="0000FF"/>
                </a:solidFill>
                <a:latin typeface="Arial"/>
                <a:cs typeface="Arial"/>
              </a:rPr>
              <a:t>A16</a:t>
            </a:r>
            <a:endParaRPr sz="750">
              <a:latin typeface="Arial"/>
              <a:cs typeface="Arial"/>
            </a:endParaRPr>
          </a:p>
        </p:txBody>
      </p:sp>
      <p:sp>
        <p:nvSpPr>
          <p:cNvPr id="19" name="object 19"/>
          <p:cNvSpPr txBox="1"/>
          <p:nvPr/>
        </p:nvSpPr>
        <p:spPr>
          <a:xfrm>
            <a:off x="6428988" y="3838486"/>
            <a:ext cx="356870" cy="144780"/>
          </a:xfrm>
          <a:prstGeom prst="rect">
            <a:avLst/>
          </a:prstGeom>
        </p:spPr>
        <p:txBody>
          <a:bodyPr vert="horz" wrap="square" lIns="0" tIns="16510" rIns="0" bIns="0" rtlCol="0">
            <a:spAutoFit/>
          </a:bodyPr>
          <a:lstStyle/>
          <a:p>
            <a:pPr marL="12700">
              <a:lnSpc>
                <a:spcPct val="100000"/>
              </a:lnSpc>
              <a:spcBef>
                <a:spcPts val="130"/>
              </a:spcBef>
            </a:pPr>
            <a:r>
              <a:rPr sz="750" b="1" spc="15" dirty="0">
                <a:solidFill>
                  <a:srgbClr val="0000FF"/>
                </a:solidFill>
                <a:latin typeface="Arial"/>
                <a:cs typeface="Arial"/>
              </a:rPr>
              <a:t>S6 </a:t>
            </a:r>
            <a:r>
              <a:rPr sz="750" b="1" spc="10" dirty="0">
                <a:solidFill>
                  <a:srgbClr val="0000FF"/>
                </a:solidFill>
                <a:latin typeface="Arial"/>
                <a:cs typeface="Arial"/>
              </a:rPr>
              <a:t>-</a:t>
            </a:r>
            <a:r>
              <a:rPr sz="750" b="1" spc="-75" dirty="0">
                <a:solidFill>
                  <a:srgbClr val="0000FF"/>
                </a:solidFill>
                <a:latin typeface="Arial"/>
                <a:cs typeface="Arial"/>
              </a:rPr>
              <a:t> </a:t>
            </a:r>
            <a:r>
              <a:rPr sz="750" b="1" spc="15" dirty="0">
                <a:solidFill>
                  <a:srgbClr val="0000FF"/>
                </a:solidFill>
                <a:latin typeface="Arial"/>
                <a:cs typeface="Arial"/>
              </a:rPr>
              <a:t>S3</a:t>
            </a:r>
            <a:endParaRPr sz="750">
              <a:latin typeface="Arial"/>
              <a:cs typeface="Arial"/>
            </a:endParaRPr>
          </a:p>
        </p:txBody>
      </p:sp>
      <p:grpSp>
        <p:nvGrpSpPr>
          <p:cNvPr id="20" name="object 20"/>
          <p:cNvGrpSpPr/>
          <p:nvPr/>
        </p:nvGrpSpPr>
        <p:grpSpPr>
          <a:xfrm>
            <a:off x="3318431" y="3110662"/>
            <a:ext cx="4378325" cy="2040255"/>
            <a:chOff x="3318431" y="3110662"/>
            <a:chExt cx="4378325" cy="2040255"/>
          </a:xfrm>
        </p:grpSpPr>
        <p:sp>
          <p:nvSpPr>
            <p:cNvPr id="21" name="object 21"/>
            <p:cNvSpPr/>
            <p:nvPr/>
          </p:nvSpPr>
          <p:spPr>
            <a:xfrm>
              <a:off x="3324464" y="3116695"/>
              <a:ext cx="4288155" cy="2028189"/>
            </a:xfrm>
            <a:custGeom>
              <a:avLst/>
              <a:gdLst/>
              <a:ahLst/>
              <a:cxnLst/>
              <a:rect l="l" t="t" r="r" b="b"/>
              <a:pathLst>
                <a:path w="4288155" h="2028189">
                  <a:moveTo>
                    <a:pt x="89324" y="1134438"/>
                  </a:moveTo>
                  <a:lnTo>
                    <a:pt x="401959" y="1134438"/>
                  </a:lnTo>
                </a:path>
                <a:path w="4288155" h="2028189">
                  <a:moveTo>
                    <a:pt x="89324" y="1313074"/>
                  </a:moveTo>
                  <a:lnTo>
                    <a:pt x="401959" y="1313074"/>
                  </a:lnTo>
                </a:path>
                <a:path w="4288155" h="2028189">
                  <a:moveTo>
                    <a:pt x="401959" y="1134438"/>
                  </a:moveTo>
                  <a:lnTo>
                    <a:pt x="446622" y="1223756"/>
                  </a:lnTo>
                  <a:lnTo>
                    <a:pt x="401959" y="1313074"/>
                  </a:lnTo>
                </a:path>
                <a:path w="4288155" h="2028189">
                  <a:moveTo>
                    <a:pt x="89324" y="1134438"/>
                  </a:moveTo>
                  <a:lnTo>
                    <a:pt x="44662" y="1223756"/>
                  </a:lnTo>
                  <a:lnTo>
                    <a:pt x="89324" y="1313074"/>
                  </a:lnTo>
                </a:path>
                <a:path w="4288155" h="2028189">
                  <a:moveTo>
                    <a:pt x="491383" y="1313074"/>
                  </a:moveTo>
                  <a:lnTo>
                    <a:pt x="4287671" y="1313074"/>
                  </a:lnTo>
                </a:path>
                <a:path w="4288155" h="2028189">
                  <a:moveTo>
                    <a:pt x="0" y="1134438"/>
                  </a:moveTo>
                  <a:lnTo>
                    <a:pt x="44662" y="1223756"/>
                  </a:lnTo>
                  <a:lnTo>
                    <a:pt x="0" y="1313074"/>
                  </a:lnTo>
                </a:path>
                <a:path w="4288155" h="2028189">
                  <a:moveTo>
                    <a:pt x="491383" y="1313074"/>
                  </a:moveTo>
                  <a:lnTo>
                    <a:pt x="446622" y="1223756"/>
                  </a:lnTo>
                </a:path>
                <a:path w="4288155" h="2028189">
                  <a:moveTo>
                    <a:pt x="1741925" y="1491710"/>
                  </a:moveTo>
                  <a:lnTo>
                    <a:pt x="1831249" y="1670346"/>
                  </a:lnTo>
                </a:path>
                <a:path w="4288155" h="2028189">
                  <a:moveTo>
                    <a:pt x="3707062" y="1491710"/>
                  </a:moveTo>
                  <a:lnTo>
                    <a:pt x="3617738" y="1670346"/>
                  </a:lnTo>
                </a:path>
                <a:path w="4288155" h="2028189">
                  <a:moveTo>
                    <a:pt x="1831249" y="1670346"/>
                  </a:moveTo>
                  <a:lnTo>
                    <a:pt x="3617738" y="1670346"/>
                  </a:lnTo>
                </a:path>
                <a:path w="4288155" h="2028189">
                  <a:moveTo>
                    <a:pt x="3707062" y="1491710"/>
                  </a:moveTo>
                  <a:lnTo>
                    <a:pt x="4287671" y="1491710"/>
                  </a:lnTo>
                </a:path>
                <a:path w="4288155" h="2028189">
                  <a:moveTo>
                    <a:pt x="0" y="1491710"/>
                  </a:moveTo>
                  <a:lnTo>
                    <a:pt x="1741925" y="1491710"/>
                  </a:lnTo>
                </a:path>
                <a:path w="4288155" h="2028189">
                  <a:moveTo>
                    <a:pt x="1965236" y="1848982"/>
                  </a:moveTo>
                  <a:lnTo>
                    <a:pt x="2054560" y="2027618"/>
                  </a:lnTo>
                </a:path>
                <a:path w="4288155" h="2028189">
                  <a:moveTo>
                    <a:pt x="3394427" y="1848982"/>
                  </a:moveTo>
                  <a:lnTo>
                    <a:pt x="3305102" y="2027618"/>
                  </a:lnTo>
                </a:path>
                <a:path w="4288155" h="2028189">
                  <a:moveTo>
                    <a:pt x="0" y="1848982"/>
                  </a:moveTo>
                  <a:lnTo>
                    <a:pt x="1965236" y="1848982"/>
                  </a:lnTo>
                </a:path>
                <a:path w="4288155" h="2028189">
                  <a:moveTo>
                    <a:pt x="3394427" y="1848982"/>
                  </a:moveTo>
                  <a:lnTo>
                    <a:pt x="4287671" y="1848982"/>
                  </a:lnTo>
                </a:path>
                <a:path w="4288155" h="2028189">
                  <a:moveTo>
                    <a:pt x="2054560" y="2027618"/>
                  </a:moveTo>
                  <a:lnTo>
                    <a:pt x="3305102" y="2027618"/>
                  </a:lnTo>
                </a:path>
                <a:path w="4288155" h="2028189">
                  <a:moveTo>
                    <a:pt x="401959" y="0"/>
                  </a:moveTo>
                  <a:lnTo>
                    <a:pt x="446622" y="89417"/>
                  </a:lnTo>
                  <a:lnTo>
                    <a:pt x="401959" y="178735"/>
                  </a:lnTo>
                </a:path>
                <a:path w="4288155" h="2028189">
                  <a:moveTo>
                    <a:pt x="491383" y="0"/>
                  </a:moveTo>
                  <a:lnTo>
                    <a:pt x="446622" y="89417"/>
                  </a:lnTo>
                  <a:lnTo>
                    <a:pt x="491383" y="178735"/>
                  </a:lnTo>
                </a:path>
                <a:path w="4288155" h="2028189">
                  <a:moveTo>
                    <a:pt x="1473952" y="0"/>
                  </a:moveTo>
                  <a:lnTo>
                    <a:pt x="1518614" y="89417"/>
                  </a:lnTo>
                  <a:lnTo>
                    <a:pt x="1473952" y="178735"/>
                  </a:lnTo>
                </a:path>
                <a:path w="4288155" h="2028189">
                  <a:moveTo>
                    <a:pt x="2456520" y="0"/>
                  </a:moveTo>
                  <a:lnTo>
                    <a:pt x="2411858" y="89417"/>
                  </a:lnTo>
                  <a:lnTo>
                    <a:pt x="2456520" y="178735"/>
                  </a:lnTo>
                </a:path>
                <a:path w="4288155" h="2028189">
                  <a:moveTo>
                    <a:pt x="3625082" y="0"/>
                  </a:moveTo>
                  <a:lnTo>
                    <a:pt x="3733661" y="89417"/>
                  </a:lnTo>
                  <a:lnTo>
                    <a:pt x="3625082" y="178735"/>
                  </a:lnTo>
                </a:path>
                <a:path w="4288155" h="2028189">
                  <a:moveTo>
                    <a:pt x="0" y="0"/>
                  </a:moveTo>
                  <a:lnTo>
                    <a:pt x="401959" y="0"/>
                  </a:lnTo>
                </a:path>
                <a:path w="4288155" h="2028189">
                  <a:moveTo>
                    <a:pt x="0" y="178735"/>
                  </a:moveTo>
                  <a:lnTo>
                    <a:pt x="401959" y="178735"/>
                  </a:lnTo>
                </a:path>
                <a:path w="4288155" h="2028189">
                  <a:moveTo>
                    <a:pt x="491383" y="0"/>
                  </a:moveTo>
                  <a:lnTo>
                    <a:pt x="1473952" y="0"/>
                  </a:lnTo>
                </a:path>
                <a:path w="4288155" h="2028189">
                  <a:moveTo>
                    <a:pt x="491383" y="178735"/>
                  </a:moveTo>
                  <a:lnTo>
                    <a:pt x="1473952" y="178735"/>
                  </a:lnTo>
                </a:path>
                <a:path w="4288155" h="2028189">
                  <a:moveTo>
                    <a:pt x="2456520" y="0"/>
                  </a:moveTo>
                  <a:lnTo>
                    <a:pt x="3661308" y="0"/>
                  </a:lnTo>
                </a:path>
                <a:path w="4288155" h="2028189">
                  <a:moveTo>
                    <a:pt x="2456520" y="178735"/>
                  </a:moveTo>
                  <a:lnTo>
                    <a:pt x="3661308" y="178735"/>
                  </a:lnTo>
                </a:path>
              </a:pathLst>
            </a:custGeom>
            <a:ln w="11909">
              <a:solidFill>
                <a:srgbClr val="0000FF"/>
              </a:solidFill>
            </a:ln>
          </p:spPr>
          <p:txBody>
            <a:bodyPr wrap="square" lIns="0" tIns="0" rIns="0" bIns="0" rtlCol="0"/>
            <a:lstStyle/>
            <a:p>
              <a:endParaRPr/>
            </a:p>
          </p:txBody>
        </p:sp>
        <p:sp>
          <p:nvSpPr>
            <p:cNvPr id="22" name="object 22"/>
            <p:cNvSpPr/>
            <p:nvPr/>
          </p:nvSpPr>
          <p:spPr>
            <a:xfrm>
              <a:off x="7130577" y="3200158"/>
              <a:ext cx="565785" cy="12065"/>
            </a:xfrm>
            <a:custGeom>
              <a:avLst/>
              <a:gdLst/>
              <a:ahLst/>
              <a:cxnLst/>
              <a:rect l="l" t="t" r="r" b="b"/>
              <a:pathLst>
                <a:path w="565784" h="12064">
                  <a:moveTo>
                    <a:pt x="0" y="11909"/>
                  </a:moveTo>
                  <a:lnTo>
                    <a:pt x="565622" y="11909"/>
                  </a:lnTo>
                  <a:lnTo>
                    <a:pt x="565622" y="0"/>
                  </a:lnTo>
                  <a:lnTo>
                    <a:pt x="0" y="0"/>
                  </a:lnTo>
                  <a:lnTo>
                    <a:pt x="0" y="11909"/>
                  </a:lnTo>
                  <a:close/>
                </a:path>
              </a:pathLst>
            </a:custGeom>
            <a:solidFill>
              <a:srgbClr val="0000FF"/>
            </a:solidFill>
          </p:spPr>
          <p:txBody>
            <a:bodyPr wrap="square" lIns="0" tIns="0" rIns="0" bIns="0" rtlCol="0"/>
            <a:lstStyle/>
            <a:p>
              <a:endParaRPr/>
            </a:p>
          </p:txBody>
        </p:sp>
        <p:sp>
          <p:nvSpPr>
            <p:cNvPr id="23" name="object 23"/>
            <p:cNvSpPr/>
            <p:nvPr/>
          </p:nvSpPr>
          <p:spPr>
            <a:xfrm>
              <a:off x="4843078" y="3206112"/>
              <a:ext cx="491490" cy="0"/>
            </a:xfrm>
            <a:custGeom>
              <a:avLst/>
              <a:gdLst/>
              <a:ahLst/>
              <a:cxnLst/>
              <a:rect l="l" t="t" r="r" b="b"/>
              <a:pathLst>
                <a:path w="491489">
                  <a:moveTo>
                    <a:pt x="0" y="0"/>
                  </a:moveTo>
                  <a:lnTo>
                    <a:pt x="491284" y="0"/>
                  </a:lnTo>
                </a:path>
              </a:pathLst>
            </a:custGeom>
            <a:ln w="11909">
              <a:solidFill>
                <a:srgbClr val="0000FF"/>
              </a:solidFill>
            </a:ln>
          </p:spPr>
          <p:txBody>
            <a:bodyPr wrap="square" lIns="0" tIns="0" rIns="0" bIns="0" rtlCol="0"/>
            <a:lstStyle/>
            <a:p>
              <a:endParaRPr/>
            </a:p>
          </p:txBody>
        </p:sp>
      </p:grpSp>
      <p:sp>
        <p:nvSpPr>
          <p:cNvPr id="24" name="object 24"/>
          <p:cNvSpPr txBox="1"/>
          <p:nvPr/>
        </p:nvSpPr>
        <p:spPr>
          <a:xfrm>
            <a:off x="4123425" y="3123942"/>
            <a:ext cx="367665" cy="144780"/>
          </a:xfrm>
          <a:prstGeom prst="rect">
            <a:avLst/>
          </a:prstGeom>
        </p:spPr>
        <p:txBody>
          <a:bodyPr vert="horz" wrap="square" lIns="0" tIns="16510" rIns="0" bIns="0" rtlCol="0">
            <a:spAutoFit/>
          </a:bodyPr>
          <a:lstStyle/>
          <a:p>
            <a:pPr marL="12700">
              <a:lnSpc>
                <a:spcPct val="100000"/>
              </a:lnSpc>
              <a:spcBef>
                <a:spcPts val="130"/>
              </a:spcBef>
            </a:pPr>
            <a:r>
              <a:rPr sz="750" b="1" spc="15" dirty="0">
                <a:solidFill>
                  <a:srgbClr val="0000FF"/>
                </a:solidFill>
                <a:latin typeface="Arial"/>
                <a:cs typeface="Arial"/>
              </a:rPr>
              <a:t>A7 </a:t>
            </a:r>
            <a:r>
              <a:rPr sz="750" b="1" spc="10" dirty="0">
                <a:solidFill>
                  <a:srgbClr val="0000FF"/>
                </a:solidFill>
                <a:latin typeface="Arial"/>
                <a:cs typeface="Arial"/>
              </a:rPr>
              <a:t>-</a:t>
            </a:r>
            <a:r>
              <a:rPr sz="750" b="1" spc="-75" dirty="0">
                <a:solidFill>
                  <a:srgbClr val="0000FF"/>
                </a:solidFill>
                <a:latin typeface="Arial"/>
                <a:cs typeface="Arial"/>
              </a:rPr>
              <a:t> </a:t>
            </a:r>
            <a:r>
              <a:rPr sz="750" b="1" spc="15" dirty="0">
                <a:solidFill>
                  <a:srgbClr val="0000FF"/>
                </a:solidFill>
                <a:latin typeface="Arial"/>
                <a:cs typeface="Arial"/>
              </a:rPr>
              <a:t>A0</a:t>
            </a:r>
            <a:endParaRPr sz="750">
              <a:latin typeface="Arial"/>
              <a:cs typeface="Arial"/>
            </a:endParaRPr>
          </a:p>
        </p:txBody>
      </p:sp>
      <p:sp>
        <p:nvSpPr>
          <p:cNvPr id="25" name="object 25"/>
          <p:cNvSpPr txBox="1"/>
          <p:nvPr/>
        </p:nvSpPr>
        <p:spPr>
          <a:xfrm>
            <a:off x="5938795" y="3137738"/>
            <a:ext cx="533400" cy="121285"/>
          </a:xfrm>
          <a:prstGeom prst="rect">
            <a:avLst/>
          </a:prstGeom>
        </p:spPr>
        <p:txBody>
          <a:bodyPr vert="horz" wrap="square" lIns="0" tIns="15875" rIns="0" bIns="0" rtlCol="0">
            <a:spAutoFit/>
          </a:bodyPr>
          <a:lstStyle/>
          <a:p>
            <a:pPr marL="12700">
              <a:lnSpc>
                <a:spcPct val="100000"/>
              </a:lnSpc>
              <a:spcBef>
                <a:spcPts val="125"/>
              </a:spcBef>
            </a:pPr>
            <a:r>
              <a:rPr sz="600" b="1" spc="15" dirty="0">
                <a:solidFill>
                  <a:srgbClr val="0000FF"/>
                </a:solidFill>
                <a:latin typeface="Arial"/>
                <a:cs typeface="Arial"/>
              </a:rPr>
              <a:t>Dữ </a:t>
            </a:r>
            <a:r>
              <a:rPr sz="600" b="1" spc="10" dirty="0">
                <a:solidFill>
                  <a:srgbClr val="0000FF"/>
                </a:solidFill>
                <a:latin typeface="Arial"/>
                <a:cs typeface="Arial"/>
              </a:rPr>
              <a:t>liệu</a:t>
            </a:r>
            <a:r>
              <a:rPr sz="600" b="1" spc="-65" dirty="0">
                <a:solidFill>
                  <a:srgbClr val="0000FF"/>
                </a:solidFill>
                <a:latin typeface="Arial"/>
                <a:cs typeface="Arial"/>
              </a:rPr>
              <a:t> </a:t>
            </a:r>
            <a:r>
              <a:rPr sz="600" b="1" spc="10" dirty="0">
                <a:solidFill>
                  <a:srgbClr val="0000FF"/>
                </a:solidFill>
                <a:latin typeface="Arial"/>
                <a:cs typeface="Arial"/>
              </a:rPr>
              <a:t>ngoài</a:t>
            </a:r>
            <a:endParaRPr sz="600">
              <a:latin typeface="Arial"/>
              <a:cs typeface="Arial"/>
            </a:endParaRPr>
          </a:p>
        </p:txBody>
      </p:sp>
      <p:sp>
        <p:nvSpPr>
          <p:cNvPr id="26" name="object 26"/>
          <p:cNvSpPr/>
          <p:nvPr/>
        </p:nvSpPr>
        <p:spPr>
          <a:xfrm>
            <a:off x="5334362" y="3116695"/>
            <a:ext cx="357505" cy="179070"/>
          </a:xfrm>
          <a:custGeom>
            <a:avLst/>
            <a:gdLst/>
            <a:ahLst/>
            <a:cxnLst/>
            <a:rect l="l" t="t" r="r" b="b"/>
            <a:pathLst>
              <a:path w="357504" h="179070">
                <a:moveTo>
                  <a:pt x="44662" y="0"/>
                </a:moveTo>
                <a:lnTo>
                  <a:pt x="0" y="89417"/>
                </a:lnTo>
                <a:lnTo>
                  <a:pt x="44662" y="178735"/>
                </a:lnTo>
              </a:path>
              <a:path w="357504" h="179070">
                <a:moveTo>
                  <a:pt x="44662" y="0"/>
                </a:moveTo>
                <a:lnTo>
                  <a:pt x="357297" y="0"/>
                </a:lnTo>
              </a:path>
              <a:path w="357504" h="179070">
                <a:moveTo>
                  <a:pt x="44662" y="178735"/>
                </a:moveTo>
                <a:lnTo>
                  <a:pt x="357297" y="178735"/>
                </a:lnTo>
              </a:path>
            </a:pathLst>
          </a:custGeom>
          <a:ln w="11909">
            <a:solidFill>
              <a:srgbClr val="0000FF"/>
            </a:solidFill>
          </a:ln>
        </p:spPr>
        <p:txBody>
          <a:bodyPr wrap="square" lIns="0" tIns="0" rIns="0" bIns="0" rtlCol="0"/>
          <a:lstStyle/>
          <a:p>
            <a:endParaRPr/>
          </a:p>
        </p:txBody>
      </p:sp>
      <p:sp>
        <p:nvSpPr>
          <p:cNvPr id="27" name="object 27"/>
          <p:cNvSpPr txBox="1"/>
          <p:nvPr/>
        </p:nvSpPr>
        <p:spPr>
          <a:xfrm>
            <a:off x="5368111" y="3137738"/>
            <a:ext cx="334645" cy="121285"/>
          </a:xfrm>
          <a:prstGeom prst="rect">
            <a:avLst/>
          </a:prstGeom>
        </p:spPr>
        <p:txBody>
          <a:bodyPr vert="horz" wrap="square" lIns="0" tIns="15875" rIns="0" bIns="0" rtlCol="0">
            <a:spAutoFit/>
          </a:bodyPr>
          <a:lstStyle/>
          <a:p>
            <a:pPr marL="12700">
              <a:lnSpc>
                <a:spcPct val="100000"/>
              </a:lnSpc>
              <a:spcBef>
                <a:spcPts val="125"/>
              </a:spcBef>
            </a:pPr>
            <a:r>
              <a:rPr sz="600" b="1" spc="10" dirty="0">
                <a:solidFill>
                  <a:srgbClr val="0000FF"/>
                </a:solidFill>
                <a:latin typeface="Arial"/>
                <a:cs typeface="Arial"/>
              </a:rPr>
              <a:t>garbage</a:t>
            </a:r>
            <a:endParaRPr sz="600">
              <a:latin typeface="Arial"/>
              <a:cs typeface="Arial"/>
            </a:endParaRPr>
          </a:p>
        </p:txBody>
      </p:sp>
      <p:grpSp>
        <p:nvGrpSpPr>
          <p:cNvPr id="28" name="object 28"/>
          <p:cNvGrpSpPr/>
          <p:nvPr/>
        </p:nvGrpSpPr>
        <p:grpSpPr>
          <a:xfrm>
            <a:off x="3767276" y="3023567"/>
            <a:ext cx="1975485" cy="3491229"/>
            <a:chOff x="3767276" y="3023567"/>
            <a:chExt cx="1975485" cy="3491229"/>
          </a:xfrm>
        </p:grpSpPr>
        <p:sp>
          <p:nvSpPr>
            <p:cNvPr id="29" name="object 29"/>
            <p:cNvSpPr/>
            <p:nvPr/>
          </p:nvSpPr>
          <p:spPr>
            <a:xfrm>
              <a:off x="5691660" y="3116695"/>
              <a:ext cx="45085" cy="179070"/>
            </a:xfrm>
            <a:custGeom>
              <a:avLst/>
              <a:gdLst/>
              <a:ahLst/>
              <a:cxnLst/>
              <a:rect l="l" t="t" r="r" b="b"/>
              <a:pathLst>
                <a:path w="45085" h="179070">
                  <a:moveTo>
                    <a:pt x="0" y="0"/>
                  </a:moveTo>
                  <a:lnTo>
                    <a:pt x="44662" y="89417"/>
                  </a:lnTo>
                  <a:lnTo>
                    <a:pt x="0" y="178735"/>
                  </a:lnTo>
                </a:path>
              </a:pathLst>
            </a:custGeom>
            <a:ln w="11909">
              <a:solidFill>
                <a:srgbClr val="0000FF"/>
              </a:solidFill>
            </a:ln>
          </p:spPr>
          <p:txBody>
            <a:bodyPr wrap="square" lIns="0" tIns="0" rIns="0" bIns="0" rtlCol="0"/>
            <a:lstStyle/>
            <a:p>
              <a:endParaRPr/>
            </a:p>
          </p:txBody>
        </p:sp>
        <p:sp>
          <p:nvSpPr>
            <p:cNvPr id="30" name="object 30"/>
            <p:cNvSpPr/>
            <p:nvPr/>
          </p:nvSpPr>
          <p:spPr>
            <a:xfrm>
              <a:off x="3771086" y="3027377"/>
              <a:ext cx="1965325" cy="3483610"/>
            </a:xfrm>
            <a:custGeom>
              <a:avLst/>
              <a:gdLst/>
              <a:ahLst/>
              <a:cxnLst/>
              <a:rect l="l" t="t" r="r" b="b"/>
              <a:pathLst>
                <a:path w="1965325" h="3483609">
                  <a:moveTo>
                    <a:pt x="0" y="0"/>
                  </a:moveTo>
                  <a:lnTo>
                    <a:pt x="0" y="3483452"/>
                  </a:lnTo>
                </a:path>
                <a:path w="1965325" h="3483609">
                  <a:moveTo>
                    <a:pt x="1965236" y="0"/>
                  </a:moveTo>
                  <a:lnTo>
                    <a:pt x="1965236" y="3483452"/>
                  </a:lnTo>
                </a:path>
              </a:pathLst>
            </a:custGeom>
            <a:ln w="7145">
              <a:solidFill>
                <a:srgbClr val="FF0000"/>
              </a:solidFill>
              <a:prstDash val="dot"/>
            </a:ln>
          </p:spPr>
          <p:txBody>
            <a:bodyPr wrap="square" lIns="0" tIns="0" rIns="0" bIns="0" rtlCol="0"/>
            <a:lstStyle/>
            <a:p>
              <a:endParaRPr/>
            </a:p>
          </p:txBody>
        </p:sp>
        <p:sp>
          <p:nvSpPr>
            <p:cNvPr id="31" name="object 31"/>
            <p:cNvSpPr/>
            <p:nvPr/>
          </p:nvSpPr>
          <p:spPr>
            <a:xfrm>
              <a:off x="3771087" y="5674862"/>
              <a:ext cx="97155" cy="64769"/>
            </a:xfrm>
            <a:custGeom>
              <a:avLst/>
              <a:gdLst/>
              <a:ahLst/>
              <a:cxnLst/>
              <a:rect l="l" t="t" r="r" b="b"/>
              <a:pathLst>
                <a:path w="97154" h="64770">
                  <a:moveTo>
                    <a:pt x="96570" y="0"/>
                  </a:moveTo>
                  <a:lnTo>
                    <a:pt x="0" y="32153"/>
                  </a:lnTo>
                  <a:lnTo>
                    <a:pt x="96570" y="64259"/>
                  </a:lnTo>
                  <a:lnTo>
                    <a:pt x="96570" y="0"/>
                  </a:lnTo>
                  <a:close/>
                </a:path>
              </a:pathLst>
            </a:custGeom>
            <a:solidFill>
              <a:srgbClr val="FF0000"/>
            </a:solidFill>
          </p:spPr>
          <p:txBody>
            <a:bodyPr wrap="square" lIns="0" tIns="0" rIns="0" bIns="0" rtlCol="0"/>
            <a:lstStyle/>
            <a:p>
              <a:endParaRPr/>
            </a:p>
          </p:txBody>
        </p:sp>
      </p:grpSp>
      <p:sp>
        <p:nvSpPr>
          <p:cNvPr id="32" name="object 32"/>
          <p:cNvSpPr txBox="1"/>
          <p:nvPr/>
        </p:nvSpPr>
        <p:spPr>
          <a:xfrm>
            <a:off x="3846916" y="5539497"/>
            <a:ext cx="1813560" cy="311785"/>
          </a:xfrm>
          <a:prstGeom prst="rect">
            <a:avLst/>
          </a:prstGeom>
        </p:spPr>
        <p:txBody>
          <a:bodyPr vert="horz" wrap="square" lIns="0" tIns="17145" rIns="0" bIns="0" rtlCol="0">
            <a:spAutoFit/>
          </a:bodyPr>
          <a:lstStyle/>
          <a:p>
            <a:pPr algn="ctr">
              <a:lnSpc>
                <a:spcPct val="100000"/>
              </a:lnSpc>
              <a:spcBef>
                <a:spcPts val="135"/>
              </a:spcBef>
              <a:tabLst>
                <a:tab pos="516255" algn="l"/>
                <a:tab pos="1787525" algn="l"/>
              </a:tabLst>
            </a:pPr>
            <a:r>
              <a:rPr sz="900" b="1" u="sng" spc="10" dirty="0">
                <a:solidFill>
                  <a:srgbClr val="FF0000"/>
                </a:solidFill>
                <a:uFill>
                  <a:solidFill>
                    <a:srgbClr val="FF0000"/>
                  </a:solidFill>
                </a:uFill>
                <a:latin typeface="Arial"/>
                <a:cs typeface="Arial"/>
              </a:rPr>
              <a:t> 	</a:t>
            </a:r>
            <a:r>
              <a:rPr sz="900" b="1" u="sng" spc="20" dirty="0">
                <a:solidFill>
                  <a:srgbClr val="FF0000"/>
                </a:solidFill>
                <a:uFill>
                  <a:solidFill>
                    <a:srgbClr val="FF0000"/>
                  </a:solidFill>
                </a:uFill>
                <a:latin typeface="Arial"/>
                <a:cs typeface="Arial"/>
              </a:rPr>
              <a:t>Tru</a:t>
            </a:r>
            <a:r>
              <a:rPr sz="900" b="1" spc="20" dirty="0">
                <a:solidFill>
                  <a:srgbClr val="FF0000"/>
                </a:solidFill>
                <a:latin typeface="Arial"/>
                <a:cs typeface="Arial"/>
              </a:rPr>
              <a:t>y</a:t>
            </a:r>
            <a:r>
              <a:rPr sz="900" b="1" spc="-80" dirty="0">
                <a:solidFill>
                  <a:srgbClr val="FF0000"/>
                </a:solidFill>
                <a:latin typeface="Arial"/>
                <a:cs typeface="Arial"/>
              </a:rPr>
              <a:t> </a:t>
            </a:r>
            <a:r>
              <a:rPr sz="900" b="1" spc="20" dirty="0">
                <a:solidFill>
                  <a:srgbClr val="FF0000"/>
                </a:solidFill>
                <a:latin typeface="Arial"/>
                <a:cs typeface="Arial"/>
              </a:rPr>
              <a:t>nhập </a:t>
            </a:r>
            <a:r>
              <a:rPr sz="900" b="1" spc="50" dirty="0">
                <a:solidFill>
                  <a:srgbClr val="FF0000"/>
                </a:solidFill>
                <a:latin typeface="Arial"/>
                <a:cs typeface="Arial"/>
              </a:rPr>
              <a:t> </a:t>
            </a:r>
            <a:r>
              <a:rPr sz="900" b="1" u="sng" spc="10" dirty="0">
                <a:solidFill>
                  <a:srgbClr val="FF0000"/>
                </a:solidFill>
                <a:uFill>
                  <a:solidFill>
                    <a:srgbClr val="FF0000"/>
                  </a:solidFill>
                </a:uFill>
                <a:latin typeface="Arial"/>
                <a:cs typeface="Arial"/>
              </a:rPr>
              <a:t> </a:t>
            </a:r>
            <a:r>
              <a:rPr sz="900" b="1" u="sng" dirty="0">
                <a:solidFill>
                  <a:srgbClr val="FF0000"/>
                </a:solidFill>
                <a:uFill>
                  <a:solidFill>
                    <a:srgbClr val="FF0000"/>
                  </a:solidFill>
                </a:uFill>
                <a:latin typeface="Arial"/>
                <a:cs typeface="Arial"/>
              </a:rPr>
              <a:t>	</a:t>
            </a:r>
            <a:endParaRPr sz="900">
              <a:latin typeface="Arial"/>
              <a:cs typeface="Arial"/>
            </a:endParaRPr>
          </a:p>
          <a:p>
            <a:pPr marR="171450" algn="ctr">
              <a:lnSpc>
                <a:spcPct val="100000"/>
              </a:lnSpc>
              <a:spcBef>
                <a:spcPts val="45"/>
              </a:spcBef>
            </a:pPr>
            <a:r>
              <a:rPr sz="900" b="1" spc="15" dirty="0">
                <a:solidFill>
                  <a:srgbClr val="FF0000"/>
                </a:solidFill>
                <a:latin typeface="Arial"/>
                <a:cs typeface="Arial"/>
              </a:rPr>
              <a:t>địa</a:t>
            </a:r>
            <a:r>
              <a:rPr sz="900" b="1" spc="5" dirty="0">
                <a:solidFill>
                  <a:srgbClr val="FF0000"/>
                </a:solidFill>
                <a:latin typeface="Arial"/>
                <a:cs typeface="Arial"/>
              </a:rPr>
              <a:t> </a:t>
            </a:r>
            <a:r>
              <a:rPr sz="900" b="1" spc="15" dirty="0">
                <a:solidFill>
                  <a:srgbClr val="FF0000"/>
                </a:solidFill>
                <a:latin typeface="Arial"/>
                <a:cs typeface="Arial"/>
              </a:rPr>
              <a:t>chỉ</a:t>
            </a:r>
            <a:endParaRPr sz="900">
              <a:latin typeface="Arial"/>
              <a:cs typeface="Arial"/>
            </a:endParaRPr>
          </a:p>
        </p:txBody>
      </p:sp>
      <p:grpSp>
        <p:nvGrpSpPr>
          <p:cNvPr id="33" name="object 33"/>
          <p:cNvGrpSpPr/>
          <p:nvPr/>
        </p:nvGrpSpPr>
        <p:grpSpPr>
          <a:xfrm>
            <a:off x="3364661" y="1594578"/>
            <a:ext cx="3224530" cy="4920615"/>
            <a:chOff x="3364661" y="1594578"/>
            <a:chExt cx="3224530" cy="4920615"/>
          </a:xfrm>
        </p:grpSpPr>
        <p:sp>
          <p:nvSpPr>
            <p:cNvPr id="34" name="object 34"/>
            <p:cNvSpPr/>
            <p:nvPr/>
          </p:nvSpPr>
          <p:spPr>
            <a:xfrm>
              <a:off x="3369126" y="1598388"/>
              <a:ext cx="3216275" cy="4912995"/>
            </a:xfrm>
            <a:custGeom>
              <a:avLst/>
              <a:gdLst/>
              <a:ahLst/>
              <a:cxnLst/>
              <a:rect l="l" t="t" r="r" b="b"/>
              <a:pathLst>
                <a:path w="3216275" h="4912995">
                  <a:moveTo>
                    <a:pt x="0" y="0"/>
                  </a:moveTo>
                  <a:lnTo>
                    <a:pt x="0" y="4912441"/>
                  </a:lnTo>
                </a:path>
                <a:path w="3216275" h="4912995">
                  <a:moveTo>
                    <a:pt x="3215778" y="0"/>
                  </a:moveTo>
                  <a:lnTo>
                    <a:pt x="3215778" y="4912441"/>
                  </a:lnTo>
                </a:path>
              </a:pathLst>
            </a:custGeom>
            <a:ln w="7145">
              <a:solidFill>
                <a:srgbClr val="FF0000"/>
              </a:solidFill>
              <a:prstDash val="dot"/>
            </a:ln>
          </p:spPr>
          <p:txBody>
            <a:bodyPr wrap="square" lIns="0" tIns="0" rIns="0" bIns="0" rtlCol="0"/>
            <a:lstStyle/>
            <a:p>
              <a:endParaRPr/>
            </a:p>
          </p:txBody>
        </p:sp>
        <p:sp>
          <p:nvSpPr>
            <p:cNvPr id="35" name="object 35"/>
            <p:cNvSpPr/>
            <p:nvPr/>
          </p:nvSpPr>
          <p:spPr>
            <a:xfrm>
              <a:off x="3453091" y="6078431"/>
              <a:ext cx="225425" cy="0"/>
            </a:xfrm>
            <a:custGeom>
              <a:avLst/>
              <a:gdLst/>
              <a:ahLst/>
              <a:cxnLst/>
              <a:rect l="l" t="t" r="r" b="b"/>
              <a:pathLst>
                <a:path w="225425">
                  <a:moveTo>
                    <a:pt x="0" y="0"/>
                  </a:moveTo>
                  <a:lnTo>
                    <a:pt x="225097" y="0"/>
                  </a:lnTo>
                </a:path>
              </a:pathLst>
            </a:custGeom>
            <a:ln w="7145">
              <a:solidFill>
                <a:srgbClr val="FF0000"/>
              </a:solidFill>
            </a:ln>
          </p:spPr>
          <p:txBody>
            <a:bodyPr wrap="square" lIns="0" tIns="0" rIns="0" bIns="0" rtlCol="0"/>
            <a:lstStyle/>
            <a:p>
              <a:endParaRPr/>
            </a:p>
          </p:txBody>
        </p:sp>
        <p:sp>
          <p:nvSpPr>
            <p:cNvPr id="36" name="object 36"/>
            <p:cNvSpPr/>
            <p:nvPr/>
          </p:nvSpPr>
          <p:spPr>
            <a:xfrm>
              <a:off x="3364661" y="6046279"/>
              <a:ext cx="401955" cy="64769"/>
            </a:xfrm>
            <a:custGeom>
              <a:avLst/>
              <a:gdLst/>
              <a:ahLst/>
              <a:cxnLst/>
              <a:rect l="l" t="t" r="r" b="b"/>
              <a:pathLst>
                <a:path w="401954" h="64770">
                  <a:moveTo>
                    <a:pt x="96469" y="0"/>
                  </a:moveTo>
                  <a:lnTo>
                    <a:pt x="0" y="32156"/>
                  </a:lnTo>
                  <a:lnTo>
                    <a:pt x="96469" y="64312"/>
                  </a:lnTo>
                  <a:lnTo>
                    <a:pt x="96469" y="0"/>
                  </a:lnTo>
                  <a:close/>
                </a:path>
                <a:path w="401954" h="64770">
                  <a:moveTo>
                    <a:pt x="401955" y="32156"/>
                  </a:moveTo>
                  <a:lnTo>
                    <a:pt x="305485" y="0"/>
                  </a:lnTo>
                  <a:lnTo>
                    <a:pt x="305485" y="64312"/>
                  </a:lnTo>
                  <a:lnTo>
                    <a:pt x="401955" y="32156"/>
                  </a:lnTo>
                  <a:close/>
                </a:path>
              </a:pathLst>
            </a:custGeom>
            <a:solidFill>
              <a:srgbClr val="FF0000"/>
            </a:solidFill>
          </p:spPr>
          <p:txBody>
            <a:bodyPr wrap="square" lIns="0" tIns="0" rIns="0" bIns="0" rtlCol="0"/>
            <a:lstStyle/>
            <a:p>
              <a:endParaRPr/>
            </a:p>
          </p:txBody>
        </p:sp>
        <p:sp>
          <p:nvSpPr>
            <p:cNvPr id="37" name="object 37"/>
            <p:cNvSpPr/>
            <p:nvPr/>
          </p:nvSpPr>
          <p:spPr>
            <a:xfrm>
              <a:off x="3576061" y="6170627"/>
              <a:ext cx="191135" cy="86995"/>
            </a:xfrm>
            <a:custGeom>
              <a:avLst/>
              <a:gdLst/>
              <a:ahLst/>
              <a:cxnLst/>
              <a:rect l="l" t="t" r="r" b="b"/>
              <a:pathLst>
                <a:path w="191135" h="86995">
                  <a:moveTo>
                    <a:pt x="190558" y="86439"/>
                  </a:moveTo>
                  <a:lnTo>
                    <a:pt x="127803" y="79579"/>
                  </a:lnTo>
                  <a:lnTo>
                    <a:pt x="72836" y="61850"/>
                  </a:lnTo>
                  <a:lnTo>
                    <a:pt x="29090" y="34805"/>
                  </a:lnTo>
                  <a:lnTo>
                    <a:pt x="0" y="0"/>
                  </a:lnTo>
                </a:path>
              </a:pathLst>
            </a:custGeom>
            <a:ln w="7145">
              <a:solidFill>
                <a:srgbClr val="FF0000"/>
              </a:solidFill>
            </a:ln>
          </p:spPr>
          <p:txBody>
            <a:bodyPr wrap="square" lIns="0" tIns="0" rIns="0" bIns="0" rtlCol="0"/>
            <a:lstStyle/>
            <a:p>
              <a:endParaRPr/>
            </a:p>
          </p:txBody>
        </p:sp>
        <p:sp>
          <p:nvSpPr>
            <p:cNvPr id="38" name="object 38"/>
            <p:cNvSpPr/>
            <p:nvPr/>
          </p:nvSpPr>
          <p:spPr>
            <a:xfrm>
              <a:off x="3548075" y="6123090"/>
              <a:ext cx="62865" cy="69850"/>
            </a:xfrm>
            <a:custGeom>
              <a:avLst/>
              <a:gdLst/>
              <a:ahLst/>
              <a:cxnLst/>
              <a:rect l="l" t="t" r="r" b="b"/>
              <a:pathLst>
                <a:path w="62864" h="69850">
                  <a:moveTo>
                    <a:pt x="17564" y="0"/>
                  </a:moveTo>
                  <a:lnTo>
                    <a:pt x="0" y="69717"/>
                  </a:lnTo>
                  <a:lnTo>
                    <a:pt x="14126" y="60769"/>
                  </a:lnTo>
                  <a:lnTo>
                    <a:pt x="29724" y="55382"/>
                  </a:lnTo>
                  <a:lnTo>
                    <a:pt x="46141" y="53701"/>
                  </a:lnTo>
                  <a:lnTo>
                    <a:pt x="62725" y="55873"/>
                  </a:lnTo>
                  <a:lnTo>
                    <a:pt x="17564" y="0"/>
                  </a:lnTo>
                  <a:close/>
                </a:path>
              </a:pathLst>
            </a:custGeom>
            <a:solidFill>
              <a:srgbClr val="FF0000"/>
            </a:solidFill>
          </p:spPr>
          <p:txBody>
            <a:bodyPr wrap="square" lIns="0" tIns="0" rIns="0" bIns="0" rtlCol="0"/>
            <a:lstStyle/>
            <a:p>
              <a:endParaRPr/>
            </a:p>
          </p:txBody>
        </p:sp>
        <p:sp>
          <p:nvSpPr>
            <p:cNvPr id="39" name="object 39"/>
            <p:cNvSpPr/>
            <p:nvPr/>
          </p:nvSpPr>
          <p:spPr>
            <a:xfrm>
              <a:off x="5820188" y="6078431"/>
              <a:ext cx="90805" cy="0"/>
            </a:xfrm>
            <a:custGeom>
              <a:avLst/>
              <a:gdLst/>
              <a:ahLst/>
              <a:cxnLst/>
              <a:rect l="l" t="t" r="r" b="b"/>
              <a:pathLst>
                <a:path w="90804">
                  <a:moveTo>
                    <a:pt x="0" y="0"/>
                  </a:moveTo>
                  <a:lnTo>
                    <a:pt x="90217" y="0"/>
                  </a:lnTo>
                </a:path>
              </a:pathLst>
            </a:custGeom>
            <a:ln w="7145">
              <a:solidFill>
                <a:srgbClr val="FF0000"/>
              </a:solidFill>
            </a:ln>
          </p:spPr>
          <p:txBody>
            <a:bodyPr wrap="square" lIns="0" tIns="0" rIns="0" bIns="0" rtlCol="0"/>
            <a:lstStyle/>
            <a:p>
              <a:endParaRPr/>
            </a:p>
          </p:txBody>
        </p:sp>
        <p:sp>
          <p:nvSpPr>
            <p:cNvPr id="40" name="object 40"/>
            <p:cNvSpPr/>
            <p:nvPr/>
          </p:nvSpPr>
          <p:spPr>
            <a:xfrm>
              <a:off x="5731751" y="6046277"/>
              <a:ext cx="96520" cy="64769"/>
            </a:xfrm>
            <a:custGeom>
              <a:avLst/>
              <a:gdLst/>
              <a:ahLst/>
              <a:cxnLst/>
              <a:rect l="l" t="t" r="r" b="b"/>
              <a:pathLst>
                <a:path w="96520" h="64770">
                  <a:moveTo>
                    <a:pt x="96481" y="0"/>
                  </a:moveTo>
                  <a:lnTo>
                    <a:pt x="0" y="32153"/>
                  </a:lnTo>
                  <a:lnTo>
                    <a:pt x="96481" y="64308"/>
                  </a:lnTo>
                  <a:lnTo>
                    <a:pt x="96481" y="0"/>
                  </a:lnTo>
                  <a:close/>
                </a:path>
              </a:pathLst>
            </a:custGeom>
            <a:solidFill>
              <a:srgbClr val="FF0000"/>
            </a:solidFill>
          </p:spPr>
          <p:txBody>
            <a:bodyPr wrap="square" lIns="0" tIns="0" rIns="0" bIns="0" rtlCol="0"/>
            <a:lstStyle/>
            <a:p>
              <a:endParaRPr/>
            </a:p>
          </p:txBody>
        </p:sp>
      </p:grpSp>
      <p:sp>
        <p:nvSpPr>
          <p:cNvPr id="41" name="object 41"/>
          <p:cNvSpPr txBox="1"/>
          <p:nvPr/>
        </p:nvSpPr>
        <p:spPr>
          <a:xfrm>
            <a:off x="3826570" y="6089547"/>
            <a:ext cx="415925" cy="311785"/>
          </a:xfrm>
          <a:prstGeom prst="rect">
            <a:avLst/>
          </a:prstGeom>
        </p:spPr>
        <p:txBody>
          <a:bodyPr vert="horz" wrap="square" lIns="0" tIns="11430" rIns="0" bIns="0" rtlCol="0">
            <a:spAutoFit/>
          </a:bodyPr>
          <a:lstStyle/>
          <a:p>
            <a:pPr marL="121920" marR="5080" indent="-109855">
              <a:lnSpc>
                <a:spcPct val="104200"/>
              </a:lnSpc>
              <a:spcBef>
                <a:spcPts val="90"/>
              </a:spcBef>
            </a:pPr>
            <a:r>
              <a:rPr sz="900" b="1" spc="15" dirty="0">
                <a:solidFill>
                  <a:srgbClr val="FF0000"/>
                </a:solidFill>
                <a:latin typeface="Arial"/>
                <a:cs typeface="Arial"/>
              </a:rPr>
              <a:t>Trễ</a:t>
            </a:r>
            <a:r>
              <a:rPr sz="900" b="1" spc="-65" dirty="0">
                <a:solidFill>
                  <a:srgbClr val="FF0000"/>
                </a:solidFill>
                <a:latin typeface="Arial"/>
                <a:cs typeface="Arial"/>
              </a:rPr>
              <a:t> </a:t>
            </a:r>
            <a:r>
              <a:rPr sz="900" b="1" spc="15" dirty="0">
                <a:solidFill>
                  <a:srgbClr val="FF0000"/>
                </a:solidFill>
                <a:latin typeface="Arial"/>
                <a:cs typeface="Arial"/>
              </a:rPr>
              <a:t>địa  chỉ</a:t>
            </a:r>
            <a:endParaRPr sz="900">
              <a:latin typeface="Arial"/>
              <a:cs typeface="Arial"/>
            </a:endParaRPr>
          </a:p>
        </p:txBody>
      </p:sp>
      <p:sp>
        <p:nvSpPr>
          <p:cNvPr id="42" name="object 42"/>
          <p:cNvSpPr txBox="1"/>
          <p:nvPr/>
        </p:nvSpPr>
        <p:spPr>
          <a:xfrm>
            <a:off x="5934726" y="5910911"/>
            <a:ext cx="442595" cy="311785"/>
          </a:xfrm>
          <a:prstGeom prst="rect">
            <a:avLst/>
          </a:prstGeom>
        </p:spPr>
        <p:txBody>
          <a:bodyPr vert="horz" wrap="square" lIns="0" tIns="11430" rIns="0" bIns="0" rtlCol="0">
            <a:spAutoFit/>
          </a:bodyPr>
          <a:lstStyle/>
          <a:p>
            <a:pPr marL="22225" marR="5080" indent="-10160">
              <a:lnSpc>
                <a:spcPct val="104200"/>
              </a:lnSpc>
              <a:spcBef>
                <a:spcPts val="90"/>
              </a:spcBef>
            </a:pPr>
            <a:r>
              <a:rPr sz="900" b="1" spc="20" dirty="0">
                <a:solidFill>
                  <a:srgbClr val="FF0000"/>
                </a:solidFill>
                <a:latin typeface="Arial"/>
                <a:cs typeface="Arial"/>
              </a:rPr>
              <a:t>Xác</a:t>
            </a:r>
            <a:r>
              <a:rPr sz="900" b="1" spc="-70" dirty="0">
                <a:solidFill>
                  <a:srgbClr val="FF0000"/>
                </a:solidFill>
                <a:latin typeface="Arial"/>
                <a:cs typeface="Arial"/>
              </a:rPr>
              <a:t> </a:t>
            </a:r>
            <a:r>
              <a:rPr sz="900" b="1" spc="15" dirty="0">
                <a:solidFill>
                  <a:srgbClr val="FF0000"/>
                </a:solidFill>
                <a:latin typeface="Arial"/>
                <a:cs typeface="Arial"/>
              </a:rPr>
              <a:t>lập  </a:t>
            </a:r>
            <a:r>
              <a:rPr sz="900" b="1" spc="25" dirty="0">
                <a:solidFill>
                  <a:srgbClr val="FF0000"/>
                </a:solidFill>
                <a:latin typeface="Arial"/>
                <a:cs typeface="Arial"/>
              </a:rPr>
              <a:t>dữ</a:t>
            </a:r>
            <a:r>
              <a:rPr sz="900" b="1" spc="-60" dirty="0">
                <a:solidFill>
                  <a:srgbClr val="FF0000"/>
                </a:solidFill>
                <a:latin typeface="Arial"/>
                <a:cs typeface="Arial"/>
              </a:rPr>
              <a:t> </a:t>
            </a:r>
            <a:r>
              <a:rPr sz="900" b="1" spc="15" dirty="0">
                <a:solidFill>
                  <a:srgbClr val="FF0000"/>
                </a:solidFill>
                <a:latin typeface="Arial"/>
                <a:cs typeface="Arial"/>
              </a:rPr>
              <a:t>liệu</a:t>
            </a:r>
            <a:endParaRPr sz="900">
              <a:latin typeface="Arial"/>
              <a:cs typeface="Arial"/>
            </a:endParaRPr>
          </a:p>
        </p:txBody>
      </p:sp>
      <p:grpSp>
        <p:nvGrpSpPr>
          <p:cNvPr id="43" name="object 43"/>
          <p:cNvGrpSpPr/>
          <p:nvPr/>
        </p:nvGrpSpPr>
        <p:grpSpPr>
          <a:xfrm>
            <a:off x="5639752" y="5674862"/>
            <a:ext cx="941069" cy="436245"/>
            <a:chOff x="5639752" y="5674862"/>
            <a:chExt cx="941069" cy="436245"/>
          </a:xfrm>
        </p:grpSpPr>
        <p:sp>
          <p:nvSpPr>
            <p:cNvPr id="44" name="object 44"/>
            <p:cNvSpPr/>
            <p:nvPr/>
          </p:nvSpPr>
          <p:spPr>
            <a:xfrm>
              <a:off x="6401690" y="6078431"/>
              <a:ext cx="90805" cy="0"/>
            </a:xfrm>
            <a:custGeom>
              <a:avLst/>
              <a:gdLst/>
              <a:ahLst/>
              <a:cxnLst/>
              <a:rect l="l" t="t" r="r" b="b"/>
              <a:pathLst>
                <a:path w="90804">
                  <a:moveTo>
                    <a:pt x="90217" y="0"/>
                  </a:moveTo>
                  <a:lnTo>
                    <a:pt x="0" y="0"/>
                  </a:lnTo>
                </a:path>
              </a:pathLst>
            </a:custGeom>
            <a:ln w="7145">
              <a:solidFill>
                <a:srgbClr val="FF0000"/>
              </a:solidFill>
            </a:ln>
          </p:spPr>
          <p:txBody>
            <a:bodyPr wrap="square" lIns="0" tIns="0" rIns="0" bIns="0" rtlCol="0"/>
            <a:lstStyle/>
            <a:p>
              <a:endParaRPr/>
            </a:p>
          </p:txBody>
        </p:sp>
        <p:sp>
          <p:nvSpPr>
            <p:cNvPr id="45" name="object 45"/>
            <p:cNvSpPr/>
            <p:nvPr/>
          </p:nvSpPr>
          <p:spPr>
            <a:xfrm>
              <a:off x="5639752" y="5674867"/>
              <a:ext cx="941069" cy="436245"/>
            </a:xfrm>
            <a:custGeom>
              <a:avLst/>
              <a:gdLst/>
              <a:ahLst/>
              <a:cxnLst/>
              <a:rect l="l" t="t" r="r" b="b"/>
              <a:pathLst>
                <a:path w="941070" h="436245">
                  <a:moveTo>
                    <a:pt x="96570" y="32156"/>
                  </a:moveTo>
                  <a:lnTo>
                    <a:pt x="0" y="0"/>
                  </a:lnTo>
                  <a:lnTo>
                    <a:pt x="0" y="64262"/>
                  </a:lnTo>
                  <a:lnTo>
                    <a:pt x="96570" y="32156"/>
                  </a:lnTo>
                  <a:close/>
                </a:path>
                <a:path w="941070" h="436245">
                  <a:moveTo>
                    <a:pt x="940574" y="403567"/>
                  </a:moveTo>
                  <a:lnTo>
                    <a:pt x="844118" y="371411"/>
                  </a:lnTo>
                  <a:lnTo>
                    <a:pt x="844118" y="435724"/>
                  </a:lnTo>
                  <a:lnTo>
                    <a:pt x="940574" y="403567"/>
                  </a:lnTo>
                  <a:close/>
                </a:path>
              </a:pathLst>
            </a:custGeom>
            <a:solidFill>
              <a:srgbClr val="FF0000"/>
            </a:solidFill>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0385" y="795020"/>
            <a:ext cx="3858260" cy="452120"/>
          </a:xfrm>
          <a:prstGeom prst="rect">
            <a:avLst/>
          </a:prstGeom>
        </p:spPr>
        <p:txBody>
          <a:bodyPr vert="horz" wrap="square" lIns="0" tIns="12700" rIns="0" bIns="0" rtlCol="0">
            <a:spAutoFit/>
          </a:bodyPr>
          <a:lstStyle/>
          <a:p>
            <a:pPr marL="12700">
              <a:lnSpc>
                <a:spcPct val="100000"/>
              </a:lnSpc>
              <a:spcBef>
                <a:spcPts val="100"/>
              </a:spcBef>
            </a:pPr>
            <a:r>
              <a:rPr spc="-5" dirty="0"/>
              <a:t>4.2.3 Chu trình ghi</a:t>
            </a:r>
            <a:r>
              <a:rPr spc="-60" dirty="0"/>
              <a:t> </a:t>
            </a:r>
            <a:r>
              <a:rPr spc="-5" dirty="0"/>
              <a:t>bus</a:t>
            </a:r>
          </a:p>
        </p:txBody>
      </p:sp>
      <p:sp>
        <p:nvSpPr>
          <p:cNvPr id="3" name="object 3"/>
          <p:cNvSpPr txBox="1"/>
          <p:nvPr/>
        </p:nvSpPr>
        <p:spPr>
          <a:xfrm>
            <a:off x="1926825" y="1814391"/>
            <a:ext cx="443865" cy="871855"/>
          </a:xfrm>
          <a:prstGeom prst="rect">
            <a:avLst/>
          </a:prstGeom>
        </p:spPr>
        <p:txBody>
          <a:bodyPr vert="horz" wrap="square" lIns="0" tIns="15875" rIns="0" bIns="0" rtlCol="0">
            <a:spAutoFit/>
          </a:bodyPr>
          <a:lstStyle/>
          <a:p>
            <a:pPr marL="12700">
              <a:lnSpc>
                <a:spcPct val="100000"/>
              </a:lnSpc>
              <a:spcBef>
                <a:spcPts val="125"/>
              </a:spcBef>
            </a:pPr>
            <a:r>
              <a:rPr sz="900" b="1" spc="15" dirty="0">
                <a:solidFill>
                  <a:srgbClr val="0000FF"/>
                </a:solidFill>
                <a:latin typeface="Arial"/>
                <a:cs typeface="Arial"/>
              </a:rPr>
              <a:t>CLOCK</a:t>
            </a:r>
            <a:endParaRPr sz="900">
              <a:latin typeface="Arial"/>
              <a:cs typeface="Arial"/>
            </a:endParaRPr>
          </a:p>
          <a:p>
            <a:pPr marL="12700" marR="148590">
              <a:lnSpc>
                <a:spcPct val="257100"/>
              </a:lnSpc>
            </a:pPr>
            <a:r>
              <a:rPr sz="900" b="1" spc="10" dirty="0">
                <a:solidFill>
                  <a:srgbClr val="0000FF"/>
                </a:solidFill>
                <a:latin typeface="Arial"/>
                <a:cs typeface="Arial"/>
              </a:rPr>
              <a:t>DT/R  </a:t>
            </a:r>
            <a:r>
              <a:rPr sz="900" b="1" spc="15" dirty="0">
                <a:solidFill>
                  <a:srgbClr val="0000FF"/>
                </a:solidFill>
                <a:latin typeface="Arial"/>
                <a:cs typeface="Arial"/>
              </a:rPr>
              <a:t>ALE</a:t>
            </a:r>
            <a:endParaRPr sz="900">
              <a:latin typeface="Arial"/>
              <a:cs typeface="Arial"/>
            </a:endParaRPr>
          </a:p>
        </p:txBody>
      </p:sp>
      <p:sp>
        <p:nvSpPr>
          <p:cNvPr id="4" name="object 4"/>
          <p:cNvSpPr/>
          <p:nvPr/>
        </p:nvSpPr>
        <p:spPr>
          <a:xfrm>
            <a:off x="3305786" y="1253773"/>
            <a:ext cx="4275455" cy="4231005"/>
          </a:xfrm>
          <a:custGeom>
            <a:avLst/>
            <a:gdLst/>
            <a:ahLst/>
            <a:cxnLst/>
            <a:rect l="l" t="t" r="r" b="b"/>
            <a:pathLst>
              <a:path w="4275455" h="4231005">
                <a:moveTo>
                  <a:pt x="44074" y="4230853"/>
                </a:moveTo>
                <a:lnTo>
                  <a:pt x="44074" y="0"/>
                </a:lnTo>
              </a:path>
              <a:path w="4275455" h="4231005">
                <a:moveTo>
                  <a:pt x="1101961" y="4230853"/>
                </a:moveTo>
                <a:lnTo>
                  <a:pt x="1101961" y="0"/>
                </a:lnTo>
              </a:path>
              <a:path w="4275455" h="4231005">
                <a:moveTo>
                  <a:pt x="0" y="567443"/>
                </a:moveTo>
                <a:lnTo>
                  <a:pt x="88149" y="743729"/>
                </a:lnTo>
                <a:lnTo>
                  <a:pt x="705290" y="743729"/>
                </a:lnTo>
                <a:lnTo>
                  <a:pt x="793439" y="567443"/>
                </a:lnTo>
                <a:lnTo>
                  <a:pt x="1057886" y="567443"/>
                </a:lnTo>
              </a:path>
              <a:path w="4275455" h="4231005">
                <a:moveTo>
                  <a:pt x="2159750" y="4230853"/>
                </a:moveTo>
                <a:lnTo>
                  <a:pt x="2159750" y="0"/>
                </a:lnTo>
              </a:path>
              <a:path w="4275455" h="4231005">
                <a:moveTo>
                  <a:pt x="3217539" y="4230853"/>
                </a:moveTo>
                <a:lnTo>
                  <a:pt x="3217539" y="0"/>
                </a:lnTo>
              </a:path>
              <a:path w="4275455" h="4231005">
                <a:moveTo>
                  <a:pt x="4275327" y="4230853"/>
                </a:moveTo>
                <a:lnTo>
                  <a:pt x="4275327" y="0"/>
                </a:lnTo>
              </a:path>
            </a:pathLst>
          </a:custGeom>
          <a:ln w="11752">
            <a:solidFill>
              <a:srgbClr val="0000FF"/>
            </a:solidFill>
          </a:ln>
        </p:spPr>
        <p:txBody>
          <a:bodyPr wrap="square" lIns="0" tIns="0" rIns="0" bIns="0" rtlCol="0"/>
          <a:lstStyle/>
          <a:p>
            <a:endParaRPr/>
          </a:p>
        </p:txBody>
      </p:sp>
      <p:sp>
        <p:nvSpPr>
          <p:cNvPr id="5" name="object 5"/>
          <p:cNvSpPr txBox="1"/>
          <p:nvPr/>
        </p:nvSpPr>
        <p:spPr>
          <a:xfrm>
            <a:off x="3797495" y="1461820"/>
            <a:ext cx="162560" cy="167005"/>
          </a:xfrm>
          <a:prstGeom prst="rect">
            <a:avLst/>
          </a:prstGeom>
        </p:spPr>
        <p:txBody>
          <a:bodyPr vert="horz" wrap="square" lIns="0" tIns="15875" rIns="0" bIns="0" rtlCol="0">
            <a:spAutoFit/>
          </a:bodyPr>
          <a:lstStyle/>
          <a:p>
            <a:pPr marL="12700">
              <a:lnSpc>
                <a:spcPct val="100000"/>
              </a:lnSpc>
              <a:spcBef>
                <a:spcPts val="125"/>
              </a:spcBef>
            </a:pPr>
            <a:r>
              <a:rPr sz="900" b="1" spc="10" dirty="0">
                <a:solidFill>
                  <a:srgbClr val="0000FF"/>
                </a:solidFill>
                <a:latin typeface="Arial"/>
                <a:cs typeface="Arial"/>
              </a:rPr>
              <a:t>T1</a:t>
            </a:r>
            <a:endParaRPr sz="900">
              <a:latin typeface="Arial"/>
              <a:cs typeface="Arial"/>
            </a:endParaRPr>
          </a:p>
        </p:txBody>
      </p:sp>
      <p:sp>
        <p:nvSpPr>
          <p:cNvPr id="6" name="object 6"/>
          <p:cNvSpPr txBox="1"/>
          <p:nvPr/>
        </p:nvSpPr>
        <p:spPr>
          <a:xfrm>
            <a:off x="4855284" y="1461820"/>
            <a:ext cx="162560" cy="167005"/>
          </a:xfrm>
          <a:prstGeom prst="rect">
            <a:avLst/>
          </a:prstGeom>
        </p:spPr>
        <p:txBody>
          <a:bodyPr vert="horz" wrap="square" lIns="0" tIns="15875" rIns="0" bIns="0" rtlCol="0">
            <a:spAutoFit/>
          </a:bodyPr>
          <a:lstStyle/>
          <a:p>
            <a:pPr marL="12700">
              <a:lnSpc>
                <a:spcPct val="100000"/>
              </a:lnSpc>
              <a:spcBef>
                <a:spcPts val="125"/>
              </a:spcBef>
            </a:pPr>
            <a:r>
              <a:rPr sz="900" b="1" spc="10" dirty="0">
                <a:solidFill>
                  <a:srgbClr val="0000FF"/>
                </a:solidFill>
                <a:latin typeface="Arial"/>
                <a:cs typeface="Arial"/>
              </a:rPr>
              <a:t>T2</a:t>
            </a:r>
            <a:endParaRPr sz="900">
              <a:latin typeface="Arial"/>
              <a:cs typeface="Arial"/>
            </a:endParaRPr>
          </a:p>
        </p:txBody>
      </p:sp>
      <p:sp>
        <p:nvSpPr>
          <p:cNvPr id="7" name="object 7"/>
          <p:cNvSpPr txBox="1"/>
          <p:nvPr/>
        </p:nvSpPr>
        <p:spPr>
          <a:xfrm>
            <a:off x="5913073" y="1461820"/>
            <a:ext cx="162560" cy="167005"/>
          </a:xfrm>
          <a:prstGeom prst="rect">
            <a:avLst/>
          </a:prstGeom>
        </p:spPr>
        <p:txBody>
          <a:bodyPr vert="horz" wrap="square" lIns="0" tIns="15875" rIns="0" bIns="0" rtlCol="0">
            <a:spAutoFit/>
          </a:bodyPr>
          <a:lstStyle/>
          <a:p>
            <a:pPr marL="12700">
              <a:lnSpc>
                <a:spcPct val="100000"/>
              </a:lnSpc>
              <a:spcBef>
                <a:spcPts val="125"/>
              </a:spcBef>
            </a:pPr>
            <a:r>
              <a:rPr sz="900" b="1" spc="10" dirty="0">
                <a:solidFill>
                  <a:srgbClr val="0000FF"/>
                </a:solidFill>
                <a:latin typeface="Arial"/>
                <a:cs typeface="Arial"/>
              </a:rPr>
              <a:t>T3</a:t>
            </a:r>
            <a:endParaRPr sz="900">
              <a:latin typeface="Arial"/>
              <a:cs typeface="Arial"/>
            </a:endParaRPr>
          </a:p>
        </p:txBody>
      </p:sp>
      <p:sp>
        <p:nvSpPr>
          <p:cNvPr id="8" name="object 8"/>
          <p:cNvSpPr txBox="1"/>
          <p:nvPr/>
        </p:nvSpPr>
        <p:spPr>
          <a:xfrm>
            <a:off x="6970862" y="1461820"/>
            <a:ext cx="162560" cy="167005"/>
          </a:xfrm>
          <a:prstGeom prst="rect">
            <a:avLst/>
          </a:prstGeom>
        </p:spPr>
        <p:txBody>
          <a:bodyPr vert="horz" wrap="square" lIns="0" tIns="15875" rIns="0" bIns="0" rtlCol="0">
            <a:spAutoFit/>
          </a:bodyPr>
          <a:lstStyle/>
          <a:p>
            <a:pPr marL="12700">
              <a:lnSpc>
                <a:spcPct val="100000"/>
              </a:lnSpc>
              <a:spcBef>
                <a:spcPts val="125"/>
              </a:spcBef>
            </a:pPr>
            <a:r>
              <a:rPr sz="900" b="1" spc="10" dirty="0">
                <a:solidFill>
                  <a:srgbClr val="0000FF"/>
                </a:solidFill>
                <a:latin typeface="Arial"/>
                <a:cs typeface="Arial"/>
              </a:rPr>
              <a:t>T4</a:t>
            </a:r>
            <a:endParaRPr sz="900">
              <a:latin typeface="Arial"/>
              <a:cs typeface="Arial"/>
            </a:endParaRPr>
          </a:p>
        </p:txBody>
      </p:sp>
      <p:sp>
        <p:nvSpPr>
          <p:cNvPr id="9" name="object 9"/>
          <p:cNvSpPr txBox="1"/>
          <p:nvPr/>
        </p:nvSpPr>
        <p:spPr>
          <a:xfrm>
            <a:off x="1926825" y="3009705"/>
            <a:ext cx="600710" cy="167005"/>
          </a:xfrm>
          <a:prstGeom prst="rect">
            <a:avLst/>
          </a:prstGeom>
        </p:spPr>
        <p:txBody>
          <a:bodyPr vert="horz" wrap="square" lIns="0" tIns="15875" rIns="0" bIns="0" rtlCol="0">
            <a:spAutoFit/>
          </a:bodyPr>
          <a:lstStyle/>
          <a:p>
            <a:pPr marL="12700">
              <a:lnSpc>
                <a:spcPct val="100000"/>
              </a:lnSpc>
              <a:spcBef>
                <a:spcPts val="125"/>
              </a:spcBef>
            </a:pPr>
            <a:r>
              <a:rPr sz="900" b="1" spc="15" dirty="0">
                <a:solidFill>
                  <a:srgbClr val="0000FF"/>
                </a:solidFill>
                <a:latin typeface="Arial"/>
                <a:cs typeface="Arial"/>
              </a:rPr>
              <a:t>AD7 </a:t>
            </a:r>
            <a:r>
              <a:rPr sz="900" b="1" spc="5" dirty="0">
                <a:solidFill>
                  <a:srgbClr val="0000FF"/>
                </a:solidFill>
                <a:latin typeface="Arial"/>
                <a:cs typeface="Arial"/>
              </a:rPr>
              <a:t>-</a:t>
            </a:r>
            <a:r>
              <a:rPr sz="900" b="1" spc="-75" dirty="0">
                <a:solidFill>
                  <a:srgbClr val="0000FF"/>
                </a:solidFill>
                <a:latin typeface="Arial"/>
                <a:cs typeface="Arial"/>
              </a:rPr>
              <a:t> </a:t>
            </a:r>
            <a:r>
              <a:rPr sz="900" b="1" spc="15" dirty="0">
                <a:solidFill>
                  <a:srgbClr val="0000FF"/>
                </a:solidFill>
                <a:latin typeface="Arial"/>
                <a:cs typeface="Arial"/>
              </a:rPr>
              <a:t>AD0</a:t>
            </a:r>
            <a:endParaRPr sz="900">
              <a:latin typeface="Arial"/>
              <a:cs typeface="Arial"/>
            </a:endParaRPr>
          </a:p>
        </p:txBody>
      </p:sp>
      <p:sp>
        <p:nvSpPr>
          <p:cNvPr id="10" name="object 10"/>
          <p:cNvSpPr txBox="1"/>
          <p:nvPr/>
        </p:nvSpPr>
        <p:spPr>
          <a:xfrm>
            <a:off x="1926825" y="3362276"/>
            <a:ext cx="495934" cy="167005"/>
          </a:xfrm>
          <a:prstGeom prst="rect">
            <a:avLst/>
          </a:prstGeom>
        </p:spPr>
        <p:txBody>
          <a:bodyPr vert="horz" wrap="square" lIns="0" tIns="15875" rIns="0" bIns="0" rtlCol="0">
            <a:spAutoFit/>
          </a:bodyPr>
          <a:lstStyle/>
          <a:p>
            <a:pPr marL="12700">
              <a:lnSpc>
                <a:spcPct val="100000"/>
              </a:lnSpc>
              <a:spcBef>
                <a:spcPts val="125"/>
              </a:spcBef>
            </a:pPr>
            <a:r>
              <a:rPr sz="900" b="1" spc="15" dirty="0">
                <a:solidFill>
                  <a:srgbClr val="0000FF"/>
                </a:solidFill>
                <a:latin typeface="Arial"/>
                <a:cs typeface="Arial"/>
              </a:rPr>
              <a:t>A15 </a:t>
            </a:r>
            <a:r>
              <a:rPr sz="900" b="1" spc="5" dirty="0">
                <a:solidFill>
                  <a:srgbClr val="0000FF"/>
                </a:solidFill>
                <a:latin typeface="Arial"/>
                <a:cs typeface="Arial"/>
              </a:rPr>
              <a:t>-</a:t>
            </a:r>
            <a:r>
              <a:rPr sz="900" b="1" spc="-85" dirty="0">
                <a:solidFill>
                  <a:srgbClr val="0000FF"/>
                </a:solidFill>
                <a:latin typeface="Arial"/>
                <a:cs typeface="Arial"/>
              </a:rPr>
              <a:t> </a:t>
            </a:r>
            <a:r>
              <a:rPr sz="900" b="1" spc="15" dirty="0">
                <a:solidFill>
                  <a:srgbClr val="0000FF"/>
                </a:solidFill>
                <a:latin typeface="Arial"/>
                <a:cs typeface="Arial"/>
              </a:rPr>
              <a:t>A8</a:t>
            </a:r>
            <a:endParaRPr sz="900">
              <a:latin typeface="Arial"/>
              <a:cs typeface="Arial"/>
            </a:endParaRPr>
          </a:p>
        </p:txBody>
      </p:sp>
      <p:sp>
        <p:nvSpPr>
          <p:cNvPr id="11" name="object 11"/>
          <p:cNvSpPr txBox="1"/>
          <p:nvPr/>
        </p:nvSpPr>
        <p:spPr>
          <a:xfrm>
            <a:off x="1926825" y="3714847"/>
            <a:ext cx="914400" cy="167005"/>
          </a:xfrm>
          <a:prstGeom prst="rect">
            <a:avLst/>
          </a:prstGeom>
        </p:spPr>
        <p:txBody>
          <a:bodyPr vert="horz" wrap="square" lIns="0" tIns="15875" rIns="0" bIns="0" rtlCol="0">
            <a:spAutoFit/>
          </a:bodyPr>
          <a:lstStyle/>
          <a:p>
            <a:pPr marL="12700">
              <a:lnSpc>
                <a:spcPct val="100000"/>
              </a:lnSpc>
              <a:spcBef>
                <a:spcPts val="125"/>
              </a:spcBef>
            </a:pPr>
            <a:r>
              <a:rPr sz="900" b="1" spc="10" dirty="0">
                <a:solidFill>
                  <a:srgbClr val="0000FF"/>
                </a:solidFill>
                <a:latin typeface="Arial"/>
                <a:cs typeface="Arial"/>
              </a:rPr>
              <a:t>A19/S6 </a:t>
            </a:r>
            <a:r>
              <a:rPr sz="900" b="1" spc="5" dirty="0">
                <a:solidFill>
                  <a:srgbClr val="0000FF"/>
                </a:solidFill>
                <a:latin typeface="Arial"/>
                <a:cs typeface="Arial"/>
              </a:rPr>
              <a:t>-</a:t>
            </a:r>
            <a:r>
              <a:rPr sz="900" b="1" spc="-40" dirty="0">
                <a:solidFill>
                  <a:srgbClr val="0000FF"/>
                </a:solidFill>
                <a:latin typeface="Arial"/>
                <a:cs typeface="Arial"/>
              </a:rPr>
              <a:t> </a:t>
            </a:r>
            <a:r>
              <a:rPr sz="900" b="1" spc="10" dirty="0">
                <a:solidFill>
                  <a:srgbClr val="0000FF"/>
                </a:solidFill>
                <a:latin typeface="Arial"/>
                <a:cs typeface="Arial"/>
              </a:rPr>
              <a:t>A16/S3</a:t>
            </a:r>
            <a:endParaRPr sz="900">
              <a:latin typeface="Arial"/>
              <a:cs typeface="Arial"/>
            </a:endParaRPr>
          </a:p>
        </p:txBody>
      </p:sp>
      <p:sp>
        <p:nvSpPr>
          <p:cNvPr id="12" name="object 12"/>
          <p:cNvSpPr/>
          <p:nvPr/>
        </p:nvSpPr>
        <p:spPr>
          <a:xfrm>
            <a:off x="2113668" y="2165248"/>
            <a:ext cx="87630" cy="0"/>
          </a:xfrm>
          <a:custGeom>
            <a:avLst/>
            <a:gdLst/>
            <a:ahLst/>
            <a:cxnLst/>
            <a:rect l="l" t="t" r="r" b="b"/>
            <a:pathLst>
              <a:path w="87630">
                <a:moveTo>
                  <a:pt x="0" y="0"/>
                </a:moveTo>
                <a:lnTo>
                  <a:pt x="87153" y="0"/>
                </a:lnTo>
              </a:path>
            </a:pathLst>
          </a:custGeom>
          <a:ln w="6973">
            <a:solidFill>
              <a:srgbClr val="0000FE"/>
            </a:solidFill>
          </a:ln>
        </p:spPr>
        <p:txBody>
          <a:bodyPr wrap="square" lIns="0" tIns="0" rIns="0" bIns="0" rtlCol="0"/>
          <a:lstStyle/>
          <a:p>
            <a:endParaRPr/>
          </a:p>
        </p:txBody>
      </p:sp>
      <p:sp>
        <p:nvSpPr>
          <p:cNvPr id="13" name="object 13"/>
          <p:cNvSpPr/>
          <p:nvPr/>
        </p:nvSpPr>
        <p:spPr>
          <a:xfrm>
            <a:off x="2115411" y="4418276"/>
            <a:ext cx="87630" cy="0"/>
          </a:xfrm>
          <a:custGeom>
            <a:avLst/>
            <a:gdLst/>
            <a:ahLst/>
            <a:cxnLst/>
            <a:rect l="l" t="t" r="r" b="b"/>
            <a:pathLst>
              <a:path w="87630">
                <a:moveTo>
                  <a:pt x="0" y="0"/>
                </a:moveTo>
                <a:lnTo>
                  <a:pt x="87153" y="0"/>
                </a:lnTo>
              </a:path>
            </a:pathLst>
          </a:custGeom>
          <a:ln w="6973">
            <a:solidFill>
              <a:srgbClr val="0000FE"/>
            </a:solidFill>
          </a:ln>
        </p:spPr>
        <p:txBody>
          <a:bodyPr wrap="square" lIns="0" tIns="0" rIns="0" bIns="0" rtlCol="0"/>
          <a:lstStyle/>
          <a:p>
            <a:endParaRPr/>
          </a:p>
        </p:txBody>
      </p:sp>
      <p:sp>
        <p:nvSpPr>
          <p:cNvPr id="14" name="object 14"/>
          <p:cNvSpPr/>
          <p:nvPr/>
        </p:nvSpPr>
        <p:spPr>
          <a:xfrm>
            <a:off x="1939525" y="4770847"/>
            <a:ext cx="218440" cy="0"/>
          </a:xfrm>
          <a:custGeom>
            <a:avLst/>
            <a:gdLst/>
            <a:ahLst/>
            <a:cxnLst/>
            <a:rect l="l" t="t" r="r" b="b"/>
            <a:pathLst>
              <a:path w="218439">
                <a:moveTo>
                  <a:pt x="0" y="0"/>
                </a:moveTo>
                <a:lnTo>
                  <a:pt x="217883" y="0"/>
                </a:lnTo>
              </a:path>
            </a:pathLst>
          </a:custGeom>
          <a:ln w="6973">
            <a:solidFill>
              <a:srgbClr val="0000FE"/>
            </a:solidFill>
          </a:ln>
        </p:spPr>
        <p:txBody>
          <a:bodyPr wrap="square" lIns="0" tIns="0" rIns="0" bIns="0" rtlCol="0"/>
          <a:lstStyle/>
          <a:p>
            <a:endParaRPr/>
          </a:p>
        </p:txBody>
      </p:sp>
      <p:sp>
        <p:nvSpPr>
          <p:cNvPr id="15" name="object 15"/>
          <p:cNvSpPr txBox="1"/>
          <p:nvPr/>
        </p:nvSpPr>
        <p:spPr>
          <a:xfrm>
            <a:off x="1926825" y="4419989"/>
            <a:ext cx="280035" cy="871855"/>
          </a:xfrm>
          <a:prstGeom prst="rect">
            <a:avLst/>
          </a:prstGeom>
        </p:spPr>
        <p:txBody>
          <a:bodyPr vert="horz" wrap="square" lIns="0" tIns="15875" rIns="0" bIns="0" rtlCol="0">
            <a:spAutoFit/>
          </a:bodyPr>
          <a:lstStyle/>
          <a:p>
            <a:pPr marL="12700">
              <a:lnSpc>
                <a:spcPct val="100000"/>
              </a:lnSpc>
              <a:spcBef>
                <a:spcPts val="125"/>
              </a:spcBef>
            </a:pPr>
            <a:r>
              <a:rPr sz="900" b="1" spc="10" dirty="0">
                <a:solidFill>
                  <a:srgbClr val="0000FF"/>
                </a:solidFill>
                <a:latin typeface="Arial"/>
                <a:cs typeface="Arial"/>
              </a:rPr>
              <a:t>IO/M</a:t>
            </a:r>
            <a:endParaRPr sz="900">
              <a:latin typeface="Arial"/>
              <a:cs typeface="Arial"/>
            </a:endParaRPr>
          </a:p>
          <a:p>
            <a:pPr marL="12700" marR="11430">
              <a:lnSpc>
                <a:spcPct val="257100"/>
              </a:lnSpc>
            </a:pPr>
            <a:r>
              <a:rPr sz="900" b="1" spc="20" dirty="0">
                <a:solidFill>
                  <a:srgbClr val="0000FF"/>
                </a:solidFill>
                <a:latin typeface="Arial"/>
                <a:cs typeface="Arial"/>
              </a:rPr>
              <a:t>WR  </a:t>
            </a:r>
            <a:r>
              <a:rPr sz="900" b="1" spc="15" dirty="0">
                <a:solidFill>
                  <a:srgbClr val="0000FF"/>
                </a:solidFill>
                <a:latin typeface="Arial"/>
                <a:cs typeface="Arial"/>
              </a:rPr>
              <a:t>DEN</a:t>
            </a:r>
            <a:endParaRPr sz="900">
              <a:latin typeface="Arial"/>
              <a:cs typeface="Arial"/>
            </a:endParaRPr>
          </a:p>
        </p:txBody>
      </p:sp>
      <p:sp>
        <p:nvSpPr>
          <p:cNvPr id="16" name="object 16"/>
          <p:cNvSpPr/>
          <p:nvPr/>
        </p:nvSpPr>
        <p:spPr>
          <a:xfrm>
            <a:off x="1963031" y="5123418"/>
            <a:ext cx="261620" cy="0"/>
          </a:xfrm>
          <a:custGeom>
            <a:avLst/>
            <a:gdLst/>
            <a:ahLst/>
            <a:cxnLst/>
            <a:rect l="l" t="t" r="r" b="b"/>
            <a:pathLst>
              <a:path w="261619">
                <a:moveTo>
                  <a:pt x="0" y="0"/>
                </a:moveTo>
                <a:lnTo>
                  <a:pt x="261459" y="0"/>
                </a:lnTo>
              </a:path>
            </a:pathLst>
          </a:custGeom>
          <a:ln w="6973">
            <a:solidFill>
              <a:srgbClr val="0000FE"/>
            </a:solidFill>
          </a:ln>
        </p:spPr>
        <p:txBody>
          <a:bodyPr wrap="square" lIns="0" tIns="0" rIns="0" bIns="0" rtlCol="0"/>
          <a:lstStyle/>
          <a:p>
            <a:endParaRPr/>
          </a:p>
        </p:txBody>
      </p:sp>
      <p:sp>
        <p:nvSpPr>
          <p:cNvPr id="17" name="object 17"/>
          <p:cNvSpPr txBox="1"/>
          <p:nvPr/>
        </p:nvSpPr>
        <p:spPr>
          <a:xfrm>
            <a:off x="1950331" y="4020507"/>
            <a:ext cx="962025" cy="264795"/>
          </a:xfrm>
          <a:prstGeom prst="rect">
            <a:avLst/>
          </a:prstGeom>
        </p:spPr>
        <p:txBody>
          <a:bodyPr vert="horz" wrap="square" lIns="0" tIns="15875" rIns="0" bIns="0" rtlCol="0">
            <a:spAutoFit/>
          </a:bodyPr>
          <a:lstStyle/>
          <a:p>
            <a:pPr marL="12700">
              <a:lnSpc>
                <a:spcPct val="100000"/>
              </a:lnSpc>
              <a:spcBef>
                <a:spcPts val="125"/>
              </a:spcBef>
            </a:pPr>
            <a:r>
              <a:rPr sz="900" b="1" spc="15" dirty="0">
                <a:solidFill>
                  <a:srgbClr val="0000FF"/>
                </a:solidFill>
                <a:latin typeface="Arial"/>
                <a:cs typeface="Arial"/>
              </a:rPr>
              <a:t>A19 </a:t>
            </a:r>
            <a:r>
              <a:rPr sz="900" b="1" spc="5" dirty="0">
                <a:solidFill>
                  <a:srgbClr val="0000FF"/>
                </a:solidFill>
                <a:latin typeface="Arial"/>
                <a:cs typeface="Arial"/>
              </a:rPr>
              <a:t>-</a:t>
            </a:r>
            <a:r>
              <a:rPr sz="900" b="1" spc="-20" dirty="0">
                <a:solidFill>
                  <a:srgbClr val="0000FF"/>
                </a:solidFill>
                <a:latin typeface="Arial"/>
                <a:cs typeface="Arial"/>
              </a:rPr>
              <a:t> </a:t>
            </a:r>
            <a:r>
              <a:rPr sz="900" b="1" spc="15" dirty="0">
                <a:solidFill>
                  <a:srgbClr val="0000FF"/>
                </a:solidFill>
                <a:latin typeface="Arial"/>
                <a:cs typeface="Arial"/>
              </a:rPr>
              <a:t>A0</a:t>
            </a:r>
            <a:endParaRPr sz="900">
              <a:latin typeface="Arial"/>
              <a:cs typeface="Arial"/>
            </a:endParaRPr>
          </a:p>
          <a:p>
            <a:pPr marL="12700">
              <a:lnSpc>
                <a:spcPct val="100000"/>
              </a:lnSpc>
              <a:spcBef>
                <a:spcPts val="50"/>
              </a:spcBef>
            </a:pPr>
            <a:r>
              <a:rPr sz="600" b="1" spc="5" dirty="0">
                <a:solidFill>
                  <a:srgbClr val="0000FF"/>
                </a:solidFill>
                <a:latin typeface="Arial"/>
                <a:cs typeface="Arial"/>
              </a:rPr>
              <a:t>from 74LS373 to</a:t>
            </a:r>
            <a:r>
              <a:rPr sz="600" b="1" spc="-40" dirty="0">
                <a:solidFill>
                  <a:srgbClr val="0000FF"/>
                </a:solidFill>
                <a:latin typeface="Arial"/>
                <a:cs typeface="Arial"/>
              </a:rPr>
              <a:t> </a:t>
            </a:r>
            <a:r>
              <a:rPr sz="600" b="1" spc="10" dirty="0">
                <a:solidFill>
                  <a:srgbClr val="0000FF"/>
                </a:solidFill>
                <a:latin typeface="Arial"/>
                <a:cs typeface="Arial"/>
              </a:rPr>
              <a:t>memory</a:t>
            </a:r>
            <a:endParaRPr sz="600">
              <a:latin typeface="Arial"/>
              <a:cs typeface="Arial"/>
            </a:endParaRPr>
          </a:p>
        </p:txBody>
      </p:sp>
      <p:sp>
        <p:nvSpPr>
          <p:cNvPr id="18" name="object 18"/>
          <p:cNvSpPr txBox="1"/>
          <p:nvPr/>
        </p:nvSpPr>
        <p:spPr>
          <a:xfrm>
            <a:off x="3293086" y="4165357"/>
            <a:ext cx="422275" cy="120014"/>
          </a:xfrm>
          <a:prstGeom prst="rect">
            <a:avLst/>
          </a:prstGeom>
        </p:spPr>
        <p:txBody>
          <a:bodyPr vert="horz" wrap="square" lIns="0" tIns="14604" rIns="0" bIns="0" rtlCol="0">
            <a:spAutoFit/>
          </a:bodyPr>
          <a:lstStyle/>
          <a:p>
            <a:pPr marL="12700">
              <a:lnSpc>
                <a:spcPct val="100000"/>
              </a:lnSpc>
              <a:spcBef>
                <a:spcPts val="114"/>
              </a:spcBef>
              <a:tabLst>
                <a:tab pos="408940" algn="l"/>
              </a:tabLst>
            </a:pPr>
            <a:r>
              <a:rPr sz="600" b="1" u="sng" dirty="0">
                <a:solidFill>
                  <a:srgbClr val="0000FF"/>
                </a:solidFill>
                <a:uFill>
                  <a:solidFill>
                    <a:srgbClr val="0000FF"/>
                  </a:solidFill>
                </a:uFill>
                <a:latin typeface="Arial"/>
                <a:cs typeface="Arial"/>
              </a:rPr>
              <a:t> 	</a:t>
            </a:r>
            <a:endParaRPr sz="600">
              <a:latin typeface="Arial"/>
              <a:cs typeface="Arial"/>
            </a:endParaRPr>
          </a:p>
        </p:txBody>
      </p:sp>
      <p:sp>
        <p:nvSpPr>
          <p:cNvPr id="19" name="object 19"/>
          <p:cNvSpPr/>
          <p:nvPr/>
        </p:nvSpPr>
        <p:spPr>
          <a:xfrm>
            <a:off x="3305786" y="1821217"/>
            <a:ext cx="4231640" cy="1724660"/>
          </a:xfrm>
          <a:custGeom>
            <a:avLst/>
            <a:gdLst/>
            <a:ahLst/>
            <a:cxnLst/>
            <a:rect l="l" t="t" r="r" b="b"/>
            <a:pathLst>
              <a:path w="4231640" h="1724660">
                <a:moveTo>
                  <a:pt x="1057886" y="0"/>
                </a:moveTo>
                <a:lnTo>
                  <a:pt x="1146035" y="176285"/>
                </a:lnTo>
                <a:lnTo>
                  <a:pt x="1763079" y="176285"/>
                </a:lnTo>
                <a:lnTo>
                  <a:pt x="1851228" y="0"/>
                </a:lnTo>
                <a:lnTo>
                  <a:pt x="2115675" y="0"/>
                </a:lnTo>
              </a:path>
              <a:path w="4231640" h="1724660">
                <a:moveTo>
                  <a:pt x="2115675" y="0"/>
                </a:moveTo>
                <a:lnTo>
                  <a:pt x="2203824" y="176285"/>
                </a:lnTo>
                <a:lnTo>
                  <a:pt x="2820868" y="176285"/>
                </a:lnTo>
                <a:lnTo>
                  <a:pt x="2909017" y="0"/>
                </a:lnTo>
                <a:lnTo>
                  <a:pt x="3173464" y="0"/>
                </a:lnTo>
              </a:path>
              <a:path w="4231640" h="1724660">
                <a:moveTo>
                  <a:pt x="3173464" y="0"/>
                </a:moveTo>
                <a:lnTo>
                  <a:pt x="3261613" y="176285"/>
                </a:lnTo>
                <a:lnTo>
                  <a:pt x="3878657" y="176285"/>
                </a:lnTo>
                <a:lnTo>
                  <a:pt x="3966806" y="0"/>
                </a:lnTo>
                <a:lnTo>
                  <a:pt x="4231253" y="0"/>
                </a:lnTo>
              </a:path>
              <a:path w="4231640" h="1724660">
                <a:moveTo>
                  <a:pt x="0" y="352571"/>
                </a:moveTo>
                <a:lnTo>
                  <a:pt x="4231253" y="352571"/>
                </a:lnTo>
              </a:path>
              <a:path w="4231640" h="1724660">
                <a:moveTo>
                  <a:pt x="220372" y="881427"/>
                </a:moveTo>
                <a:lnTo>
                  <a:pt x="308521" y="705142"/>
                </a:lnTo>
              </a:path>
              <a:path w="4231640" h="1724660">
                <a:moveTo>
                  <a:pt x="925663" y="705142"/>
                </a:moveTo>
                <a:lnTo>
                  <a:pt x="1013812" y="881427"/>
                </a:lnTo>
              </a:path>
              <a:path w="4231640" h="1724660">
                <a:moveTo>
                  <a:pt x="1013812" y="881427"/>
                </a:moveTo>
                <a:lnTo>
                  <a:pt x="4231253" y="881427"/>
                </a:lnTo>
              </a:path>
              <a:path w="4231640" h="1724660">
                <a:moveTo>
                  <a:pt x="0" y="881427"/>
                </a:moveTo>
                <a:lnTo>
                  <a:pt x="220372" y="881427"/>
                </a:lnTo>
              </a:path>
              <a:path w="4231640" h="1724660">
                <a:moveTo>
                  <a:pt x="308521" y="705142"/>
                </a:moveTo>
                <a:lnTo>
                  <a:pt x="925663" y="705142"/>
                </a:lnTo>
              </a:path>
              <a:path w="4231640" h="1724660">
                <a:moveTo>
                  <a:pt x="396670" y="1547983"/>
                </a:moveTo>
                <a:lnTo>
                  <a:pt x="440745" y="1636125"/>
                </a:lnTo>
                <a:lnTo>
                  <a:pt x="396670" y="1724268"/>
                </a:lnTo>
              </a:path>
              <a:path w="4231640" h="1724660">
                <a:moveTo>
                  <a:pt x="484917" y="1547983"/>
                </a:moveTo>
                <a:lnTo>
                  <a:pt x="440745" y="1636125"/>
                </a:lnTo>
                <a:lnTo>
                  <a:pt x="484917" y="1724268"/>
                </a:lnTo>
              </a:path>
              <a:path w="4231640" h="1724660">
                <a:moveTo>
                  <a:pt x="4054955" y="1547983"/>
                </a:moveTo>
                <a:lnTo>
                  <a:pt x="4099029" y="1636125"/>
                </a:lnTo>
                <a:lnTo>
                  <a:pt x="4054955" y="1724268"/>
                </a:lnTo>
              </a:path>
              <a:path w="4231640" h="1724660">
                <a:moveTo>
                  <a:pt x="0" y="1547983"/>
                </a:moveTo>
                <a:lnTo>
                  <a:pt x="396670" y="1547983"/>
                </a:lnTo>
              </a:path>
              <a:path w="4231640" h="1724660">
                <a:moveTo>
                  <a:pt x="0" y="1724268"/>
                </a:moveTo>
                <a:lnTo>
                  <a:pt x="396670" y="1724268"/>
                </a:lnTo>
              </a:path>
              <a:path w="4231640" h="1724660">
                <a:moveTo>
                  <a:pt x="484917" y="1547983"/>
                </a:moveTo>
                <a:lnTo>
                  <a:pt x="4054955" y="1547983"/>
                </a:lnTo>
              </a:path>
              <a:path w="4231640" h="1724660">
                <a:moveTo>
                  <a:pt x="484917" y="1724268"/>
                </a:moveTo>
                <a:lnTo>
                  <a:pt x="4054955" y="1724268"/>
                </a:lnTo>
              </a:path>
              <a:path w="4231640" h="1724660">
                <a:moveTo>
                  <a:pt x="4143104" y="1547983"/>
                </a:moveTo>
                <a:lnTo>
                  <a:pt x="4099029" y="1636125"/>
                </a:lnTo>
                <a:lnTo>
                  <a:pt x="4143104" y="1724268"/>
                </a:lnTo>
              </a:path>
              <a:path w="4231640" h="1724660">
                <a:moveTo>
                  <a:pt x="4143104" y="1547983"/>
                </a:moveTo>
                <a:lnTo>
                  <a:pt x="4231253" y="1547983"/>
                </a:lnTo>
              </a:path>
              <a:path w="4231640" h="1724660">
                <a:moveTo>
                  <a:pt x="4143104" y="1724268"/>
                </a:moveTo>
                <a:lnTo>
                  <a:pt x="4231253" y="1724268"/>
                </a:lnTo>
              </a:path>
            </a:pathLst>
          </a:custGeom>
          <a:ln w="11752">
            <a:solidFill>
              <a:srgbClr val="0000FF"/>
            </a:solidFill>
          </a:ln>
        </p:spPr>
        <p:txBody>
          <a:bodyPr wrap="square" lIns="0" tIns="0" rIns="0" bIns="0" rtlCol="0"/>
          <a:lstStyle/>
          <a:p>
            <a:endParaRPr/>
          </a:p>
        </p:txBody>
      </p:sp>
      <p:sp>
        <p:nvSpPr>
          <p:cNvPr id="20" name="object 20"/>
          <p:cNvSpPr txBox="1"/>
          <p:nvPr/>
        </p:nvSpPr>
        <p:spPr>
          <a:xfrm>
            <a:off x="5367038" y="3376086"/>
            <a:ext cx="417830" cy="143510"/>
          </a:xfrm>
          <a:prstGeom prst="rect">
            <a:avLst/>
          </a:prstGeom>
        </p:spPr>
        <p:txBody>
          <a:bodyPr vert="horz" wrap="square" lIns="0" tIns="15240" rIns="0" bIns="0" rtlCol="0">
            <a:spAutoFit/>
          </a:bodyPr>
          <a:lstStyle/>
          <a:p>
            <a:pPr marL="12700">
              <a:lnSpc>
                <a:spcPct val="100000"/>
              </a:lnSpc>
              <a:spcBef>
                <a:spcPts val="120"/>
              </a:spcBef>
            </a:pPr>
            <a:r>
              <a:rPr sz="750" b="1" spc="10" dirty="0">
                <a:solidFill>
                  <a:srgbClr val="0000FF"/>
                </a:solidFill>
                <a:latin typeface="Arial"/>
                <a:cs typeface="Arial"/>
              </a:rPr>
              <a:t>A15 </a:t>
            </a:r>
            <a:r>
              <a:rPr sz="750" b="1" spc="5" dirty="0">
                <a:solidFill>
                  <a:srgbClr val="0000FF"/>
                </a:solidFill>
                <a:latin typeface="Arial"/>
                <a:cs typeface="Arial"/>
              </a:rPr>
              <a:t>-</a:t>
            </a:r>
            <a:r>
              <a:rPr sz="750" b="1" spc="-75" dirty="0">
                <a:solidFill>
                  <a:srgbClr val="0000FF"/>
                </a:solidFill>
                <a:latin typeface="Arial"/>
                <a:cs typeface="Arial"/>
              </a:rPr>
              <a:t> </a:t>
            </a:r>
            <a:r>
              <a:rPr sz="750" b="1" spc="10" dirty="0">
                <a:solidFill>
                  <a:srgbClr val="0000FF"/>
                </a:solidFill>
                <a:latin typeface="Arial"/>
                <a:cs typeface="Arial"/>
              </a:rPr>
              <a:t>A8</a:t>
            </a:r>
            <a:endParaRPr sz="750">
              <a:latin typeface="Arial"/>
              <a:cs typeface="Arial"/>
            </a:endParaRPr>
          </a:p>
        </p:txBody>
      </p:sp>
      <p:sp>
        <p:nvSpPr>
          <p:cNvPr id="21" name="object 21"/>
          <p:cNvSpPr/>
          <p:nvPr/>
        </p:nvSpPr>
        <p:spPr>
          <a:xfrm>
            <a:off x="3305786" y="3721771"/>
            <a:ext cx="4231640" cy="176530"/>
          </a:xfrm>
          <a:custGeom>
            <a:avLst/>
            <a:gdLst/>
            <a:ahLst/>
            <a:cxnLst/>
            <a:rect l="l" t="t" r="r" b="b"/>
            <a:pathLst>
              <a:path w="4231640" h="176529">
                <a:moveTo>
                  <a:pt x="396670" y="0"/>
                </a:moveTo>
                <a:lnTo>
                  <a:pt x="440745" y="88142"/>
                </a:lnTo>
                <a:lnTo>
                  <a:pt x="396670" y="176285"/>
                </a:lnTo>
              </a:path>
              <a:path w="4231640" h="176529">
                <a:moveTo>
                  <a:pt x="484917" y="0"/>
                </a:moveTo>
                <a:lnTo>
                  <a:pt x="440745" y="88142"/>
                </a:lnTo>
                <a:lnTo>
                  <a:pt x="484917" y="176285"/>
                </a:lnTo>
              </a:path>
              <a:path w="4231640" h="176529">
                <a:moveTo>
                  <a:pt x="1454557" y="0"/>
                </a:moveTo>
                <a:lnTo>
                  <a:pt x="1498632" y="88142"/>
                </a:lnTo>
                <a:lnTo>
                  <a:pt x="1454557" y="176285"/>
                </a:lnTo>
              </a:path>
              <a:path w="4231640" h="176529">
                <a:moveTo>
                  <a:pt x="2424197" y="0"/>
                </a:moveTo>
                <a:lnTo>
                  <a:pt x="2380122" y="88142"/>
                </a:lnTo>
                <a:lnTo>
                  <a:pt x="2424197" y="176285"/>
                </a:lnTo>
              </a:path>
              <a:path w="4231640" h="176529">
                <a:moveTo>
                  <a:pt x="4054955" y="0"/>
                </a:moveTo>
                <a:lnTo>
                  <a:pt x="4099029" y="88142"/>
                </a:lnTo>
                <a:lnTo>
                  <a:pt x="4054955" y="176285"/>
                </a:lnTo>
              </a:path>
              <a:path w="4231640" h="176529">
                <a:moveTo>
                  <a:pt x="0" y="0"/>
                </a:moveTo>
                <a:lnTo>
                  <a:pt x="396670" y="0"/>
                </a:lnTo>
              </a:path>
              <a:path w="4231640" h="176529">
                <a:moveTo>
                  <a:pt x="0" y="176285"/>
                </a:moveTo>
                <a:lnTo>
                  <a:pt x="396670" y="176285"/>
                </a:lnTo>
              </a:path>
              <a:path w="4231640" h="176529">
                <a:moveTo>
                  <a:pt x="484917" y="0"/>
                </a:moveTo>
                <a:lnTo>
                  <a:pt x="1454557" y="0"/>
                </a:lnTo>
              </a:path>
              <a:path w="4231640" h="176529">
                <a:moveTo>
                  <a:pt x="484917" y="176285"/>
                </a:moveTo>
                <a:lnTo>
                  <a:pt x="1454557" y="176285"/>
                </a:lnTo>
              </a:path>
              <a:path w="4231640" h="176529">
                <a:moveTo>
                  <a:pt x="2424197" y="0"/>
                </a:moveTo>
                <a:lnTo>
                  <a:pt x="4054955" y="0"/>
                </a:lnTo>
              </a:path>
              <a:path w="4231640" h="176529">
                <a:moveTo>
                  <a:pt x="2424197" y="176285"/>
                </a:moveTo>
                <a:lnTo>
                  <a:pt x="4054955" y="176285"/>
                </a:lnTo>
              </a:path>
              <a:path w="4231640" h="176529">
                <a:moveTo>
                  <a:pt x="1498632" y="88142"/>
                </a:moveTo>
                <a:lnTo>
                  <a:pt x="2380122" y="88142"/>
                </a:lnTo>
              </a:path>
              <a:path w="4231640" h="176529">
                <a:moveTo>
                  <a:pt x="4143104" y="0"/>
                </a:moveTo>
                <a:lnTo>
                  <a:pt x="4099029" y="88142"/>
                </a:lnTo>
                <a:lnTo>
                  <a:pt x="4143104" y="176285"/>
                </a:lnTo>
              </a:path>
              <a:path w="4231640" h="176529">
                <a:moveTo>
                  <a:pt x="4143104" y="0"/>
                </a:moveTo>
                <a:lnTo>
                  <a:pt x="4231253" y="0"/>
                </a:lnTo>
              </a:path>
              <a:path w="4231640" h="176529">
                <a:moveTo>
                  <a:pt x="4143104" y="176285"/>
                </a:moveTo>
                <a:lnTo>
                  <a:pt x="4231253" y="176285"/>
                </a:lnTo>
              </a:path>
            </a:pathLst>
          </a:custGeom>
          <a:ln w="11752">
            <a:solidFill>
              <a:srgbClr val="0000FF"/>
            </a:solidFill>
          </a:ln>
        </p:spPr>
        <p:txBody>
          <a:bodyPr wrap="square" lIns="0" tIns="0" rIns="0" bIns="0" rtlCol="0"/>
          <a:lstStyle/>
          <a:p>
            <a:endParaRPr/>
          </a:p>
        </p:txBody>
      </p:sp>
      <p:sp>
        <p:nvSpPr>
          <p:cNvPr id="22" name="object 22"/>
          <p:cNvSpPr txBox="1"/>
          <p:nvPr/>
        </p:nvSpPr>
        <p:spPr>
          <a:xfrm>
            <a:off x="4039611" y="3728657"/>
            <a:ext cx="471805" cy="143510"/>
          </a:xfrm>
          <a:prstGeom prst="rect">
            <a:avLst/>
          </a:prstGeom>
        </p:spPr>
        <p:txBody>
          <a:bodyPr vert="horz" wrap="square" lIns="0" tIns="15240" rIns="0" bIns="0" rtlCol="0">
            <a:spAutoFit/>
          </a:bodyPr>
          <a:lstStyle/>
          <a:p>
            <a:pPr marL="12700">
              <a:lnSpc>
                <a:spcPct val="100000"/>
              </a:lnSpc>
              <a:spcBef>
                <a:spcPts val="120"/>
              </a:spcBef>
            </a:pPr>
            <a:r>
              <a:rPr sz="750" b="1" spc="10" dirty="0">
                <a:solidFill>
                  <a:srgbClr val="0000FF"/>
                </a:solidFill>
                <a:latin typeface="Arial"/>
                <a:cs typeface="Arial"/>
              </a:rPr>
              <a:t>A19 </a:t>
            </a:r>
            <a:r>
              <a:rPr sz="750" b="1" spc="5" dirty="0">
                <a:solidFill>
                  <a:srgbClr val="0000FF"/>
                </a:solidFill>
                <a:latin typeface="Arial"/>
                <a:cs typeface="Arial"/>
              </a:rPr>
              <a:t>-</a:t>
            </a:r>
            <a:r>
              <a:rPr sz="750" b="1" spc="-75" dirty="0">
                <a:solidFill>
                  <a:srgbClr val="0000FF"/>
                </a:solidFill>
                <a:latin typeface="Arial"/>
                <a:cs typeface="Arial"/>
              </a:rPr>
              <a:t> </a:t>
            </a:r>
            <a:r>
              <a:rPr sz="750" b="1" spc="10" dirty="0">
                <a:solidFill>
                  <a:srgbClr val="0000FF"/>
                </a:solidFill>
                <a:latin typeface="Arial"/>
                <a:cs typeface="Arial"/>
              </a:rPr>
              <a:t>A16</a:t>
            </a:r>
            <a:endParaRPr sz="750">
              <a:latin typeface="Arial"/>
              <a:cs typeface="Arial"/>
            </a:endParaRPr>
          </a:p>
        </p:txBody>
      </p:sp>
      <p:sp>
        <p:nvSpPr>
          <p:cNvPr id="23" name="object 23"/>
          <p:cNvSpPr txBox="1"/>
          <p:nvPr/>
        </p:nvSpPr>
        <p:spPr>
          <a:xfrm>
            <a:off x="6369293" y="3728657"/>
            <a:ext cx="352425" cy="143510"/>
          </a:xfrm>
          <a:prstGeom prst="rect">
            <a:avLst/>
          </a:prstGeom>
        </p:spPr>
        <p:txBody>
          <a:bodyPr vert="horz" wrap="square" lIns="0" tIns="15240" rIns="0" bIns="0" rtlCol="0">
            <a:spAutoFit/>
          </a:bodyPr>
          <a:lstStyle/>
          <a:p>
            <a:pPr marL="12700">
              <a:lnSpc>
                <a:spcPct val="100000"/>
              </a:lnSpc>
              <a:spcBef>
                <a:spcPts val="120"/>
              </a:spcBef>
            </a:pPr>
            <a:r>
              <a:rPr sz="750" b="1" spc="10" dirty="0">
                <a:solidFill>
                  <a:srgbClr val="0000FF"/>
                </a:solidFill>
                <a:latin typeface="Arial"/>
                <a:cs typeface="Arial"/>
              </a:rPr>
              <a:t>S6 </a:t>
            </a:r>
            <a:r>
              <a:rPr sz="750" b="1" spc="5" dirty="0">
                <a:solidFill>
                  <a:srgbClr val="0000FF"/>
                </a:solidFill>
                <a:latin typeface="Arial"/>
                <a:cs typeface="Arial"/>
              </a:rPr>
              <a:t>-</a:t>
            </a:r>
            <a:r>
              <a:rPr sz="750" b="1" spc="-70" dirty="0">
                <a:solidFill>
                  <a:srgbClr val="0000FF"/>
                </a:solidFill>
                <a:latin typeface="Arial"/>
                <a:cs typeface="Arial"/>
              </a:rPr>
              <a:t> </a:t>
            </a:r>
            <a:r>
              <a:rPr sz="750" b="1" spc="10" dirty="0">
                <a:solidFill>
                  <a:srgbClr val="0000FF"/>
                </a:solidFill>
                <a:latin typeface="Arial"/>
                <a:cs typeface="Arial"/>
              </a:rPr>
              <a:t>S3</a:t>
            </a:r>
            <a:endParaRPr sz="750">
              <a:latin typeface="Arial"/>
              <a:cs typeface="Arial"/>
            </a:endParaRPr>
          </a:p>
        </p:txBody>
      </p:sp>
      <p:sp>
        <p:nvSpPr>
          <p:cNvPr id="24" name="object 24"/>
          <p:cNvSpPr/>
          <p:nvPr/>
        </p:nvSpPr>
        <p:spPr>
          <a:xfrm>
            <a:off x="3305786" y="4074342"/>
            <a:ext cx="4231640" cy="176530"/>
          </a:xfrm>
          <a:custGeom>
            <a:avLst/>
            <a:gdLst/>
            <a:ahLst/>
            <a:cxnLst/>
            <a:rect l="l" t="t" r="r" b="b"/>
            <a:pathLst>
              <a:path w="4231640" h="176529">
                <a:moveTo>
                  <a:pt x="0" y="0"/>
                </a:moveTo>
                <a:lnTo>
                  <a:pt x="396670" y="0"/>
                </a:lnTo>
              </a:path>
              <a:path w="4231640" h="176529">
                <a:moveTo>
                  <a:pt x="396670" y="0"/>
                </a:moveTo>
                <a:lnTo>
                  <a:pt x="440745" y="88142"/>
                </a:lnTo>
                <a:lnTo>
                  <a:pt x="396670" y="176285"/>
                </a:lnTo>
              </a:path>
              <a:path w="4231640" h="176529">
                <a:moveTo>
                  <a:pt x="484917" y="0"/>
                </a:moveTo>
                <a:lnTo>
                  <a:pt x="440745" y="88142"/>
                </a:lnTo>
                <a:lnTo>
                  <a:pt x="484917" y="176285"/>
                </a:lnTo>
              </a:path>
              <a:path w="4231640" h="176529">
                <a:moveTo>
                  <a:pt x="484917" y="0"/>
                </a:moveTo>
                <a:lnTo>
                  <a:pt x="4231253" y="0"/>
                </a:lnTo>
              </a:path>
              <a:path w="4231640" h="176529">
                <a:moveTo>
                  <a:pt x="484917" y="176285"/>
                </a:moveTo>
                <a:lnTo>
                  <a:pt x="4231253" y="176285"/>
                </a:lnTo>
              </a:path>
            </a:pathLst>
          </a:custGeom>
          <a:ln w="11752">
            <a:solidFill>
              <a:srgbClr val="0000FF"/>
            </a:solidFill>
          </a:ln>
        </p:spPr>
        <p:txBody>
          <a:bodyPr wrap="square" lIns="0" tIns="0" rIns="0" bIns="0" rtlCol="0"/>
          <a:lstStyle/>
          <a:p>
            <a:endParaRPr/>
          </a:p>
        </p:txBody>
      </p:sp>
      <p:sp>
        <p:nvSpPr>
          <p:cNvPr id="25" name="object 25"/>
          <p:cNvSpPr txBox="1"/>
          <p:nvPr/>
        </p:nvSpPr>
        <p:spPr>
          <a:xfrm>
            <a:off x="5131386" y="4081228"/>
            <a:ext cx="1087120" cy="143510"/>
          </a:xfrm>
          <a:prstGeom prst="rect">
            <a:avLst/>
          </a:prstGeom>
        </p:spPr>
        <p:txBody>
          <a:bodyPr vert="horz" wrap="square" lIns="0" tIns="15240" rIns="0" bIns="0" rtlCol="0">
            <a:spAutoFit/>
          </a:bodyPr>
          <a:lstStyle/>
          <a:p>
            <a:pPr marL="12700">
              <a:lnSpc>
                <a:spcPct val="100000"/>
              </a:lnSpc>
              <a:spcBef>
                <a:spcPts val="120"/>
              </a:spcBef>
            </a:pPr>
            <a:r>
              <a:rPr sz="750" b="1" spc="10" dirty="0">
                <a:solidFill>
                  <a:srgbClr val="0000FF"/>
                </a:solidFill>
                <a:latin typeface="Arial"/>
                <a:cs typeface="Arial"/>
              </a:rPr>
              <a:t>A19 </a:t>
            </a:r>
            <a:r>
              <a:rPr sz="750" b="1" spc="5" dirty="0">
                <a:solidFill>
                  <a:srgbClr val="0000FF"/>
                </a:solidFill>
                <a:latin typeface="Arial"/>
                <a:cs typeface="Arial"/>
              </a:rPr>
              <a:t>- </a:t>
            </a:r>
            <a:r>
              <a:rPr sz="750" b="1" spc="10" dirty="0">
                <a:solidFill>
                  <a:srgbClr val="0000FF"/>
                </a:solidFill>
                <a:latin typeface="Arial"/>
                <a:cs typeface="Arial"/>
              </a:rPr>
              <a:t>A0 from</a:t>
            </a:r>
            <a:r>
              <a:rPr sz="750" b="1" spc="-70" dirty="0">
                <a:solidFill>
                  <a:srgbClr val="0000FF"/>
                </a:solidFill>
                <a:latin typeface="Arial"/>
                <a:cs typeface="Arial"/>
              </a:rPr>
              <a:t> </a:t>
            </a:r>
            <a:r>
              <a:rPr sz="750" b="1" spc="10" dirty="0">
                <a:solidFill>
                  <a:srgbClr val="0000FF"/>
                </a:solidFill>
                <a:latin typeface="Arial"/>
                <a:cs typeface="Arial"/>
              </a:rPr>
              <a:t>74LS373</a:t>
            </a:r>
            <a:endParaRPr sz="750">
              <a:latin typeface="Arial"/>
              <a:cs typeface="Arial"/>
            </a:endParaRPr>
          </a:p>
        </p:txBody>
      </p:sp>
      <p:sp>
        <p:nvSpPr>
          <p:cNvPr id="26" name="object 26"/>
          <p:cNvSpPr/>
          <p:nvPr/>
        </p:nvSpPr>
        <p:spPr>
          <a:xfrm>
            <a:off x="3305786" y="3016531"/>
            <a:ext cx="4231640" cy="1586865"/>
          </a:xfrm>
          <a:custGeom>
            <a:avLst/>
            <a:gdLst/>
            <a:ahLst/>
            <a:cxnLst/>
            <a:rect l="l" t="t" r="r" b="b"/>
            <a:pathLst>
              <a:path w="4231640" h="1586864">
                <a:moveTo>
                  <a:pt x="88149" y="1410382"/>
                </a:moveTo>
                <a:lnTo>
                  <a:pt x="396670" y="1410382"/>
                </a:lnTo>
              </a:path>
              <a:path w="4231640" h="1586864">
                <a:moveTo>
                  <a:pt x="88149" y="1586668"/>
                </a:moveTo>
                <a:lnTo>
                  <a:pt x="396670" y="1586668"/>
                </a:lnTo>
              </a:path>
              <a:path w="4231640" h="1586864">
                <a:moveTo>
                  <a:pt x="396670" y="1410382"/>
                </a:moveTo>
                <a:lnTo>
                  <a:pt x="440745" y="1498525"/>
                </a:lnTo>
                <a:lnTo>
                  <a:pt x="396670" y="1586668"/>
                </a:lnTo>
              </a:path>
              <a:path w="4231640" h="1586864">
                <a:moveTo>
                  <a:pt x="88149" y="1410382"/>
                </a:moveTo>
                <a:lnTo>
                  <a:pt x="44074" y="1498525"/>
                </a:lnTo>
                <a:lnTo>
                  <a:pt x="88149" y="1586668"/>
                </a:lnTo>
              </a:path>
              <a:path w="4231640" h="1586864">
                <a:moveTo>
                  <a:pt x="484917" y="1586668"/>
                </a:moveTo>
                <a:lnTo>
                  <a:pt x="4231253" y="1586668"/>
                </a:lnTo>
              </a:path>
              <a:path w="4231640" h="1586864">
                <a:moveTo>
                  <a:pt x="0" y="1410382"/>
                </a:moveTo>
                <a:lnTo>
                  <a:pt x="44074" y="1498525"/>
                </a:lnTo>
                <a:lnTo>
                  <a:pt x="0" y="1586668"/>
                </a:lnTo>
              </a:path>
              <a:path w="4231640" h="1586864">
                <a:moveTo>
                  <a:pt x="484917" y="1586668"/>
                </a:moveTo>
                <a:lnTo>
                  <a:pt x="440745" y="1498525"/>
                </a:lnTo>
              </a:path>
              <a:path w="4231640" h="1586864">
                <a:moveTo>
                  <a:pt x="396670" y="0"/>
                </a:moveTo>
                <a:lnTo>
                  <a:pt x="440745" y="88240"/>
                </a:lnTo>
                <a:lnTo>
                  <a:pt x="396670" y="176383"/>
                </a:lnTo>
              </a:path>
              <a:path w="4231640" h="1586864">
                <a:moveTo>
                  <a:pt x="484917" y="0"/>
                </a:moveTo>
                <a:lnTo>
                  <a:pt x="440745" y="88240"/>
                </a:lnTo>
                <a:lnTo>
                  <a:pt x="484917" y="176383"/>
                </a:lnTo>
              </a:path>
              <a:path w="4231640" h="1586864">
                <a:moveTo>
                  <a:pt x="1454557" y="0"/>
                </a:moveTo>
                <a:lnTo>
                  <a:pt x="1498632" y="88240"/>
                </a:lnTo>
                <a:lnTo>
                  <a:pt x="1454557" y="176383"/>
                </a:lnTo>
              </a:path>
              <a:path w="4231640" h="1586864">
                <a:moveTo>
                  <a:pt x="1542706" y="0"/>
                </a:moveTo>
                <a:lnTo>
                  <a:pt x="1498632" y="88240"/>
                </a:lnTo>
                <a:lnTo>
                  <a:pt x="1542706" y="176383"/>
                </a:lnTo>
              </a:path>
              <a:path w="4231640" h="1586864">
                <a:moveTo>
                  <a:pt x="4054955" y="0"/>
                </a:moveTo>
                <a:lnTo>
                  <a:pt x="4099029" y="88240"/>
                </a:lnTo>
                <a:lnTo>
                  <a:pt x="4054955" y="176383"/>
                </a:lnTo>
              </a:path>
              <a:path w="4231640" h="1586864">
                <a:moveTo>
                  <a:pt x="0" y="0"/>
                </a:moveTo>
                <a:lnTo>
                  <a:pt x="396670" y="0"/>
                </a:lnTo>
              </a:path>
              <a:path w="4231640" h="1586864">
                <a:moveTo>
                  <a:pt x="0" y="176383"/>
                </a:moveTo>
                <a:lnTo>
                  <a:pt x="396670" y="176383"/>
                </a:lnTo>
              </a:path>
              <a:path w="4231640" h="1586864">
                <a:moveTo>
                  <a:pt x="484917" y="0"/>
                </a:moveTo>
                <a:lnTo>
                  <a:pt x="1454557" y="0"/>
                </a:lnTo>
              </a:path>
              <a:path w="4231640" h="1586864">
                <a:moveTo>
                  <a:pt x="484917" y="176383"/>
                </a:moveTo>
                <a:lnTo>
                  <a:pt x="1454557" y="176383"/>
                </a:lnTo>
              </a:path>
              <a:path w="4231640" h="1586864">
                <a:moveTo>
                  <a:pt x="1542706" y="0"/>
                </a:moveTo>
                <a:lnTo>
                  <a:pt x="4054955" y="0"/>
                </a:lnTo>
              </a:path>
              <a:path w="4231640" h="1586864">
                <a:moveTo>
                  <a:pt x="1542706" y="176383"/>
                </a:moveTo>
                <a:lnTo>
                  <a:pt x="4054955" y="176383"/>
                </a:lnTo>
              </a:path>
            </a:pathLst>
          </a:custGeom>
          <a:ln w="11752">
            <a:solidFill>
              <a:srgbClr val="0000FF"/>
            </a:solidFill>
          </a:ln>
        </p:spPr>
        <p:txBody>
          <a:bodyPr wrap="square" lIns="0" tIns="0" rIns="0" bIns="0" rtlCol="0"/>
          <a:lstStyle/>
          <a:p>
            <a:endParaRPr/>
          </a:p>
        </p:txBody>
      </p:sp>
      <p:sp>
        <p:nvSpPr>
          <p:cNvPr id="27" name="object 27"/>
          <p:cNvSpPr txBox="1"/>
          <p:nvPr/>
        </p:nvSpPr>
        <p:spPr>
          <a:xfrm>
            <a:off x="4094067" y="3023515"/>
            <a:ext cx="363220" cy="143510"/>
          </a:xfrm>
          <a:prstGeom prst="rect">
            <a:avLst/>
          </a:prstGeom>
        </p:spPr>
        <p:txBody>
          <a:bodyPr vert="horz" wrap="square" lIns="0" tIns="15240" rIns="0" bIns="0" rtlCol="0">
            <a:spAutoFit/>
          </a:bodyPr>
          <a:lstStyle/>
          <a:p>
            <a:pPr marL="12700">
              <a:lnSpc>
                <a:spcPct val="100000"/>
              </a:lnSpc>
              <a:spcBef>
                <a:spcPts val="120"/>
              </a:spcBef>
            </a:pPr>
            <a:r>
              <a:rPr sz="750" b="1" spc="10" dirty="0">
                <a:solidFill>
                  <a:srgbClr val="0000FF"/>
                </a:solidFill>
                <a:latin typeface="Arial"/>
                <a:cs typeface="Arial"/>
              </a:rPr>
              <a:t>A7 </a:t>
            </a:r>
            <a:r>
              <a:rPr sz="750" b="1" spc="5" dirty="0">
                <a:solidFill>
                  <a:srgbClr val="0000FF"/>
                </a:solidFill>
                <a:latin typeface="Arial"/>
                <a:cs typeface="Arial"/>
              </a:rPr>
              <a:t>-</a:t>
            </a:r>
            <a:r>
              <a:rPr sz="750" b="1" spc="-75" dirty="0">
                <a:solidFill>
                  <a:srgbClr val="0000FF"/>
                </a:solidFill>
                <a:latin typeface="Arial"/>
                <a:cs typeface="Arial"/>
              </a:rPr>
              <a:t> </a:t>
            </a:r>
            <a:r>
              <a:rPr sz="750" b="1" spc="10" dirty="0">
                <a:solidFill>
                  <a:srgbClr val="0000FF"/>
                </a:solidFill>
                <a:latin typeface="Arial"/>
                <a:cs typeface="Arial"/>
              </a:rPr>
              <a:t>A0</a:t>
            </a:r>
            <a:endParaRPr sz="750">
              <a:latin typeface="Arial"/>
              <a:cs typeface="Arial"/>
            </a:endParaRPr>
          </a:p>
        </p:txBody>
      </p:sp>
      <p:sp>
        <p:nvSpPr>
          <p:cNvPr id="28" name="object 28"/>
          <p:cNvSpPr txBox="1"/>
          <p:nvPr/>
        </p:nvSpPr>
        <p:spPr>
          <a:xfrm>
            <a:off x="5537460" y="3023515"/>
            <a:ext cx="1134745" cy="143510"/>
          </a:xfrm>
          <a:prstGeom prst="rect">
            <a:avLst/>
          </a:prstGeom>
        </p:spPr>
        <p:txBody>
          <a:bodyPr vert="horz" wrap="square" lIns="0" tIns="15240" rIns="0" bIns="0" rtlCol="0">
            <a:spAutoFit/>
          </a:bodyPr>
          <a:lstStyle/>
          <a:p>
            <a:pPr marL="12700">
              <a:lnSpc>
                <a:spcPct val="100000"/>
              </a:lnSpc>
              <a:spcBef>
                <a:spcPts val="120"/>
              </a:spcBef>
            </a:pPr>
            <a:r>
              <a:rPr sz="750" b="1" spc="10" dirty="0">
                <a:solidFill>
                  <a:srgbClr val="0000FF"/>
                </a:solidFill>
                <a:latin typeface="Arial"/>
                <a:cs typeface="Arial"/>
              </a:rPr>
              <a:t>D7 </a:t>
            </a:r>
            <a:r>
              <a:rPr sz="750" b="1" spc="5" dirty="0">
                <a:solidFill>
                  <a:srgbClr val="0000FF"/>
                </a:solidFill>
                <a:latin typeface="Arial"/>
                <a:cs typeface="Arial"/>
              </a:rPr>
              <a:t>- </a:t>
            </a:r>
            <a:r>
              <a:rPr sz="750" b="1" spc="10" dirty="0">
                <a:solidFill>
                  <a:srgbClr val="0000FF"/>
                </a:solidFill>
                <a:latin typeface="Arial"/>
                <a:cs typeface="Arial"/>
              </a:rPr>
              <a:t>D0 </a:t>
            </a:r>
            <a:r>
              <a:rPr sz="750" b="1" spc="15" dirty="0">
                <a:solidFill>
                  <a:srgbClr val="0000FF"/>
                </a:solidFill>
                <a:latin typeface="Arial"/>
                <a:cs typeface="Arial"/>
              </a:rPr>
              <a:t>(t</a:t>
            </a:r>
            <a:r>
              <a:rPr sz="750" b="1" i="1" spc="15" dirty="0">
                <a:solidFill>
                  <a:srgbClr val="0000FF"/>
                </a:solidFill>
                <a:latin typeface="Arial"/>
                <a:cs typeface="Arial"/>
              </a:rPr>
              <a:t>ớ</a:t>
            </a:r>
            <a:r>
              <a:rPr sz="750" b="1" spc="15" dirty="0">
                <a:solidFill>
                  <a:srgbClr val="0000FF"/>
                </a:solidFill>
                <a:latin typeface="Arial"/>
                <a:cs typeface="Arial"/>
              </a:rPr>
              <a:t>i </a:t>
            </a:r>
            <a:r>
              <a:rPr sz="750" b="1" spc="10" dirty="0">
                <a:solidFill>
                  <a:srgbClr val="0000FF"/>
                </a:solidFill>
                <a:latin typeface="Arial"/>
                <a:cs typeface="Arial"/>
              </a:rPr>
              <a:t>bu</a:t>
            </a:r>
            <a:r>
              <a:rPr sz="750" b="1" i="1" spc="10" dirty="0">
                <a:solidFill>
                  <a:srgbClr val="0000FF"/>
                </a:solidFill>
                <a:latin typeface="Arial"/>
                <a:cs typeface="Arial"/>
              </a:rPr>
              <a:t>ý</a:t>
            </a:r>
            <a:r>
              <a:rPr sz="750" b="1" spc="10" dirty="0">
                <a:solidFill>
                  <a:srgbClr val="0000FF"/>
                </a:solidFill>
                <a:latin typeface="Arial"/>
                <a:cs typeface="Arial"/>
              </a:rPr>
              <a:t>t ngoài</a:t>
            </a:r>
            <a:r>
              <a:rPr sz="750" b="1" spc="-90" dirty="0">
                <a:solidFill>
                  <a:srgbClr val="0000FF"/>
                </a:solidFill>
                <a:latin typeface="Arial"/>
                <a:cs typeface="Arial"/>
              </a:rPr>
              <a:t> </a:t>
            </a:r>
            <a:r>
              <a:rPr sz="750" b="1" spc="5" dirty="0">
                <a:solidFill>
                  <a:srgbClr val="0000FF"/>
                </a:solidFill>
                <a:latin typeface="Arial"/>
                <a:cs typeface="Arial"/>
              </a:rPr>
              <a:t>)</a:t>
            </a:r>
            <a:endParaRPr sz="750">
              <a:latin typeface="Arial"/>
              <a:cs typeface="Arial"/>
            </a:endParaRPr>
          </a:p>
        </p:txBody>
      </p:sp>
      <p:grpSp>
        <p:nvGrpSpPr>
          <p:cNvPr id="29" name="object 29"/>
          <p:cNvGrpSpPr/>
          <p:nvPr/>
        </p:nvGrpSpPr>
        <p:grpSpPr>
          <a:xfrm>
            <a:off x="3299754" y="1514391"/>
            <a:ext cx="4243705" cy="4855845"/>
            <a:chOff x="3299754" y="1514391"/>
            <a:chExt cx="4243705" cy="4855845"/>
          </a:xfrm>
        </p:grpSpPr>
        <p:sp>
          <p:nvSpPr>
            <p:cNvPr id="30" name="object 30"/>
            <p:cNvSpPr/>
            <p:nvPr/>
          </p:nvSpPr>
          <p:spPr>
            <a:xfrm>
              <a:off x="3305786" y="3016531"/>
              <a:ext cx="4231640" cy="2292350"/>
            </a:xfrm>
            <a:custGeom>
              <a:avLst/>
              <a:gdLst/>
              <a:ahLst/>
              <a:cxnLst/>
              <a:rect l="l" t="t" r="r" b="b"/>
              <a:pathLst>
                <a:path w="4231640" h="2292350">
                  <a:moveTo>
                    <a:pt x="4143104" y="0"/>
                  </a:moveTo>
                  <a:lnTo>
                    <a:pt x="4099029" y="88240"/>
                  </a:lnTo>
                  <a:lnTo>
                    <a:pt x="4143104" y="176383"/>
                  </a:lnTo>
                </a:path>
                <a:path w="4231640" h="2292350">
                  <a:moveTo>
                    <a:pt x="4143104" y="0"/>
                  </a:moveTo>
                  <a:lnTo>
                    <a:pt x="4231253" y="0"/>
                  </a:lnTo>
                </a:path>
                <a:path w="4231640" h="2292350">
                  <a:moveTo>
                    <a:pt x="4143104" y="176383"/>
                  </a:moveTo>
                  <a:lnTo>
                    <a:pt x="4231253" y="176383"/>
                  </a:lnTo>
                </a:path>
                <a:path w="4231640" h="2292350">
                  <a:moveTo>
                    <a:pt x="1410483" y="1762953"/>
                  </a:moveTo>
                  <a:lnTo>
                    <a:pt x="1498632" y="1939239"/>
                  </a:lnTo>
                </a:path>
                <a:path w="4231640" h="2292350">
                  <a:moveTo>
                    <a:pt x="3658284" y="1762953"/>
                  </a:moveTo>
                  <a:lnTo>
                    <a:pt x="3570135" y="1939239"/>
                  </a:lnTo>
                </a:path>
                <a:path w="4231640" h="2292350">
                  <a:moveTo>
                    <a:pt x="1498632" y="1939239"/>
                  </a:moveTo>
                  <a:lnTo>
                    <a:pt x="3570135" y="1939239"/>
                  </a:lnTo>
                </a:path>
                <a:path w="4231640" h="2292350">
                  <a:moveTo>
                    <a:pt x="3658284" y="1762953"/>
                  </a:moveTo>
                  <a:lnTo>
                    <a:pt x="4231253" y="1762953"/>
                  </a:lnTo>
                </a:path>
                <a:path w="4231640" h="2292350">
                  <a:moveTo>
                    <a:pt x="0" y="1762953"/>
                  </a:moveTo>
                  <a:lnTo>
                    <a:pt x="1410483" y="1762953"/>
                  </a:lnTo>
                </a:path>
                <a:path w="4231640" h="2292350">
                  <a:moveTo>
                    <a:pt x="837514" y="2115524"/>
                  </a:moveTo>
                  <a:lnTo>
                    <a:pt x="925663" y="2291810"/>
                  </a:lnTo>
                </a:path>
                <a:path w="4231640" h="2292350">
                  <a:moveTo>
                    <a:pt x="4187178" y="2115524"/>
                  </a:moveTo>
                  <a:lnTo>
                    <a:pt x="4099029" y="2291810"/>
                  </a:lnTo>
                </a:path>
                <a:path w="4231640" h="2292350">
                  <a:moveTo>
                    <a:pt x="0" y="2115524"/>
                  </a:moveTo>
                  <a:lnTo>
                    <a:pt x="837514" y="2115524"/>
                  </a:lnTo>
                </a:path>
                <a:path w="4231640" h="2292350">
                  <a:moveTo>
                    <a:pt x="4187178" y="2115524"/>
                  </a:moveTo>
                  <a:lnTo>
                    <a:pt x="4231253" y="2115524"/>
                  </a:lnTo>
                </a:path>
                <a:path w="4231640" h="2292350">
                  <a:moveTo>
                    <a:pt x="925663" y="2291810"/>
                  </a:moveTo>
                  <a:lnTo>
                    <a:pt x="4099029" y="2291810"/>
                  </a:lnTo>
                </a:path>
              </a:pathLst>
            </a:custGeom>
            <a:ln w="11752">
              <a:solidFill>
                <a:srgbClr val="0000FF"/>
              </a:solidFill>
            </a:ln>
          </p:spPr>
          <p:txBody>
            <a:bodyPr wrap="square" lIns="0" tIns="0" rIns="0" bIns="0" rtlCol="0"/>
            <a:lstStyle/>
            <a:p>
              <a:endParaRPr/>
            </a:p>
          </p:txBody>
        </p:sp>
        <p:sp>
          <p:nvSpPr>
            <p:cNvPr id="31" name="object 31"/>
            <p:cNvSpPr/>
            <p:nvPr/>
          </p:nvSpPr>
          <p:spPr>
            <a:xfrm>
              <a:off x="4804422" y="5541035"/>
              <a:ext cx="95250" cy="63500"/>
            </a:xfrm>
            <a:custGeom>
              <a:avLst/>
              <a:gdLst/>
              <a:ahLst/>
              <a:cxnLst/>
              <a:rect l="l" t="t" r="r" b="b"/>
              <a:pathLst>
                <a:path w="95250" h="63500">
                  <a:moveTo>
                    <a:pt x="95199" y="0"/>
                  </a:moveTo>
                  <a:lnTo>
                    <a:pt x="0" y="31737"/>
                  </a:lnTo>
                  <a:lnTo>
                    <a:pt x="95199" y="63416"/>
                  </a:lnTo>
                  <a:lnTo>
                    <a:pt x="95199" y="0"/>
                  </a:lnTo>
                  <a:close/>
                </a:path>
              </a:pathLst>
            </a:custGeom>
            <a:solidFill>
              <a:srgbClr val="FF0000"/>
            </a:solidFill>
          </p:spPr>
          <p:txBody>
            <a:bodyPr wrap="square" lIns="0" tIns="0" rIns="0" bIns="0" rtlCol="0"/>
            <a:lstStyle/>
            <a:p>
              <a:endParaRPr/>
            </a:p>
          </p:txBody>
        </p:sp>
        <p:sp>
          <p:nvSpPr>
            <p:cNvPr id="32" name="object 32"/>
            <p:cNvSpPr/>
            <p:nvPr/>
          </p:nvSpPr>
          <p:spPr>
            <a:xfrm>
              <a:off x="4495015" y="5925291"/>
              <a:ext cx="706120" cy="0"/>
            </a:xfrm>
            <a:custGeom>
              <a:avLst/>
              <a:gdLst/>
              <a:ahLst/>
              <a:cxnLst/>
              <a:rect l="l" t="t" r="r" b="b"/>
              <a:pathLst>
                <a:path w="706120">
                  <a:moveTo>
                    <a:pt x="0" y="0"/>
                  </a:moveTo>
                  <a:lnTo>
                    <a:pt x="706074" y="0"/>
                  </a:lnTo>
                </a:path>
              </a:pathLst>
            </a:custGeom>
            <a:ln w="7051">
              <a:solidFill>
                <a:srgbClr val="FF0000"/>
              </a:solidFill>
            </a:ln>
          </p:spPr>
          <p:txBody>
            <a:bodyPr wrap="square" lIns="0" tIns="0" rIns="0" bIns="0" rtlCol="0"/>
            <a:lstStyle/>
            <a:p>
              <a:endParaRPr/>
            </a:p>
          </p:txBody>
        </p:sp>
        <p:sp>
          <p:nvSpPr>
            <p:cNvPr id="33" name="object 33"/>
            <p:cNvSpPr/>
            <p:nvPr/>
          </p:nvSpPr>
          <p:spPr>
            <a:xfrm>
              <a:off x="4407751" y="5893559"/>
              <a:ext cx="95250" cy="63500"/>
            </a:xfrm>
            <a:custGeom>
              <a:avLst/>
              <a:gdLst/>
              <a:ahLst/>
              <a:cxnLst/>
              <a:rect l="l" t="t" r="r" b="b"/>
              <a:pathLst>
                <a:path w="95250" h="63500">
                  <a:moveTo>
                    <a:pt x="95199" y="0"/>
                  </a:moveTo>
                  <a:lnTo>
                    <a:pt x="0" y="31732"/>
                  </a:lnTo>
                  <a:lnTo>
                    <a:pt x="95199" y="63463"/>
                  </a:lnTo>
                  <a:lnTo>
                    <a:pt x="95199" y="0"/>
                  </a:lnTo>
                  <a:close/>
                </a:path>
              </a:pathLst>
            </a:custGeom>
            <a:solidFill>
              <a:srgbClr val="FF0000"/>
            </a:solidFill>
          </p:spPr>
          <p:txBody>
            <a:bodyPr wrap="square" lIns="0" tIns="0" rIns="0" bIns="0" rtlCol="0"/>
            <a:lstStyle/>
            <a:p>
              <a:endParaRPr/>
            </a:p>
          </p:txBody>
        </p:sp>
        <p:sp>
          <p:nvSpPr>
            <p:cNvPr id="34" name="object 34"/>
            <p:cNvSpPr/>
            <p:nvPr/>
          </p:nvSpPr>
          <p:spPr>
            <a:xfrm>
              <a:off x="4804419" y="1518201"/>
              <a:ext cx="2115820" cy="4848225"/>
            </a:xfrm>
            <a:custGeom>
              <a:avLst/>
              <a:gdLst/>
              <a:ahLst/>
              <a:cxnLst/>
              <a:rect l="l" t="t" r="r" b="b"/>
              <a:pathLst>
                <a:path w="2115820" h="4848225">
                  <a:moveTo>
                    <a:pt x="0" y="0"/>
                  </a:moveTo>
                  <a:lnTo>
                    <a:pt x="0" y="4847804"/>
                  </a:lnTo>
                </a:path>
                <a:path w="2115820" h="4848225">
                  <a:moveTo>
                    <a:pt x="2115577" y="0"/>
                  </a:moveTo>
                  <a:lnTo>
                    <a:pt x="2115577" y="4847804"/>
                  </a:lnTo>
                </a:path>
              </a:pathLst>
            </a:custGeom>
            <a:ln w="7051">
              <a:solidFill>
                <a:srgbClr val="FF0000"/>
              </a:solidFill>
              <a:prstDash val="dot"/>
            </a:ln>
          </p:spPr>
          <p:txBody>
            <a:bodyPr wrap="square" lIns="0" tIns="0" rIns="0" bIns="0" rtlCol="0"/>
            <a:lstStyle/>
            <a:p>
              <a:endParaRPr/>
            </a:p>
          </p:txBody>
        </p:sp>
      </p:grpSp>
      <p:sp>
        <p:nvSpPr>
          <p:cNvPr id="35" name="object 35"/>
          <p:cNvSpPr txBox="1"/>
          <p:nvPr/>
        </p:nvSpPr>
        <p:spPr>
          <a:xfrm>
            <a:off x="4878986" y="5407286"/>
            <a:ext cx="1342390" cy="589915"/>
          </a:xfrm>
          <a:prstGeom prst="rect">
            <a:avLst/>
          </a:prstGeom>
        </p:spPr>
        <p:txBody>
          <a:bodyPr vert="horz" wrap="square" lIns="0" tIns="15875" rIns="0" bIns="0" rtlCol="0">
            <a:spAutoFit/>
          </a:bodyPr>
          <a:lstStyle/>
          <a:p>
            <a:pPr algn="ctr">
              <a:lnSpc>
                <a:spcPct val="100000"/>
              </a:lnSpc>
              <a:spcBef>
                <a:spcPts val="125"/>
              </a:spcBef>
              <a:tabLst>
                <a:tab pos="552450" algn="l"/>
              </a:tabLst>
            </a:pPr>
            <a:r>
              <a:rPr sz="900" u="sng" spc="5" dirty="0">
                <a:solidFill>
                  <a:srgbClr val="FF0000"/>
                </a:solidFill>
                <a:uFill>
                  <a:solidFill>
                    <a:srgbClr val="FF0000"/>
                  </a:solidFill>
                </a:uFill>
                <a:latin typeface="Times New Roman"/>
                <a:cs typeface="Times New Roman"/>
              </a:rPr>
              <a:t> 	</a:t>
            </a:r>
            <a:r>
              <a:rPr sz="900" b="1" i="1" u="sng" spc="15" dirty="0">
                <a:solidFill>
                  <a:srgbClr val="FF0000"/>
                </a:solidFill>
                <a:uFill>
                  <a:solidFill>
                    <a:srgbClr val="FF0000"/>
                  </a:solidFill>
                </a:uFill>
                <a:latin typeface="Arial"/>
                <a:cs typeface="Arial"/>
              </a:rPr>
              <a:t>Độ</a:t>
            </a:r>
            <a:r>
              <a:rPr sz="900" b="1" i="1" spc="15" dirty="0">
                <a:solidFill>
                  <a:srgbClr val="FF0000"/>
                </a:solidFill>
                <a:latin typeface="Arial"/>
                <a:cs typeface="Arial"/>
              </a:rPr>
              <a:t> </a:t>
            </a:r>
            <a:r>
              <a:rPr sz="900" b="1" spc="10" dirty="0">
                <a:solidFill>
                  <a:srgbClr val="FF0000"/>
                </a:solidFill>
                <a:latin typeface="Arial"/>
                <a:cs typeface="Arial"/>
              </a:rPr>
              <a:t>r</a:t>
            </a:r>
            <a:r>
              <a:rPr sz="900" b="1" i="1" spc="10" dirty="0">
                <a:solidFill>
                  <a:srgbClr val="FF0000"/>
                </a:solidFill>
                <a:latin typeface="Arial"/>
                <a:cs typeface="Arial"/>
              </a:rPr>
              <a:t>ộ</a:t>
            </a:r>
            <a:r>
              <a:rPr sz="900" b="1" spc="10" dirty="0">
                <a:solidFill>
                  <a:srgbClr val="FF0000"/>
                </a:solidFill>
                <a:latin typeface="Arial"/>
                <a:cs typeface="Arial"/>
              </a:rPr>
              <a:t>ng</a:t>
            </a:r>
            <a:r>
              <a:rPr sz="900" b="1" spc="-75" dirty="0">
                <a:solidFill>
                  <a:srgbClr val="FF0000"/>
                </a:solidFill>
                <a:latin typeface="Arial"/>
                <a:cs typeface="Arial"/>
              </a:rPr>
              <a:t> </a:t>
            </a:r>
            <a:r>
              <a:rPr sz="900" b="1" spc="15" dirty="0">
                <a:solidFill>
                  <a:srgbClr val="FF0000"/>
                </a:solidFill>
                <a:latin typeface="Arial"/>
                <a:cs typeface="Arial"/>
              </a:rPr>
              <a:t>xung</a:t>
            </a:r>
            <a:endParaRPr sz="900">
              <a:latin typeface="Arial"/>
              <a:cs typeface="Arial"/>
            </a:endParaRPr>
          </a:p>
          <a:p>
            <a:pPr marL="858519">
              <a:lnSpc>
                <a:spcPct val="100000"/>
              </a:lnSpc>
              <a:spcBef>
                <a:spcPts val="30"/>
              </a:spcBef>
            </a:pPr>
            <a:r>
              <a:rPr sz="900" b="1" spc="10" dirty="0">
                <a:solidFill>
                  <a:srgbClr val="FF0000"/>
                </a:solidFill>
                <a:latin typeface="Arial"/>
                <a:cs typeface="Arial"/>
              </a:rPr>
              <a:t>ghi</a:t>
            </a:r>
            <a:endParaRPr sz="900">
              <a:latin typeface="Arial"/>
              <a:cs typeface="Arial"/>
            </a:endParaRPr>
          </a:p>
          <a:p>
            <a:pPr>
              <a:lnSpc>
                <a:spcPct val="100000"/>
              </a:lnSpc>
              <a:spcBef>
                <a:spcPts val="45"/>
              </a:spcBef>
            </a:pPr>
            <a:endParaRPr sz="950">
              <a:latin typeface="Arial"/>
              <a:cs typeface="Arial"/>
            </a:endParaRPr>
          </a:p>
          <a:p>
            <a:pPr marL="8255" algn="ctr">
              <a:lnSpc>
                <a:spcPct val="100000"/>
              </a:lnSpc>
            </a:pPr>
            <a:r>
              <a:rPr sz="900" b="1" spc="10" dirty="0">
                <a:solidFill>
                  <a:srgbClr val="FF0000"/>
                </a:solidFill>
                <a:latin typeface="Arial"/>
                <a:cs typeface="Arial"/>
              </a:rPr>
              <a:t>2 </a:t>
            </a:r>
            <a:r>
              <a:rPr sz="900" b="1" spc="15" dirty="0">
                <a:solidFill>
                  <a:srgbClr val="FF0000"/>
                </a:solidFill>
                <a:latin typeface="Arial"/>
                <a:cs typeface="Arial"/>
              </a:rPr>
              <a:t>xung</a:t>
            </a:r>
            <a:r>
              <a:rPr sz="900" b="1" spc="-85" dirty="0">
                <a:solidFill>
                  <a:srgbClr val="FF0000"/>
                </a:solidFill>
                <a:latin typeface="Arial"/>
                <a:cs typeface="Arial"/>
              </a:rPr>
              <a:t> </a:t>
            </a:r>
            <a:r>
              <a:rPr sz="900" b="1" spc="10" dirty="0">
                <a:solidFill>
                  <a:srgbClr val="FF0000"/>
                </a:solidFill>
                <a:latin typeface="Arial"/>
                <a:cs typeface="Arial"/>
              </a:rPr>
              <a:t>nh</a:t>
            </a:r>
            <a:r>
              <a:rPr sz="900" b="1" i="1" spc="10" dirty="0">
                <a:solidFill>
                  <a:srgbClr val="FF0000"/>
                </a:solidFill>
                <a:latin typeface="Arial"/>
                <a:cs typeface="Arial"/>
              </a:rPr>
              <a:t>ị</a:t>
            </a:r>
            <a:r>
              <a:rPr sz="900" b="1" spc="10" dirty="0">
                <a:solidFill>
                  <a:srgbClr val="FF0000"/>
                </a:solidFill>
                <a:latin typeface="Arial"/>
                <a:cs typeface="Arial"/>
              </a:rPr>
              <a:t>p</a:t>
            </a:r>
            <a:endParaRPr sz="900">
              <a:latin typeface="Arial"/>
              <a:cs typeface="Arial"/>
            </a:endParaRPr>
          </a:p>
        </p:txBody>
      </p:sp>
      <p:grpSp>
        <p:nvGrpSpPr>
          <p:cNvPr id="36" name="object 36"/>
          <p:cNvGrpSpPr/>
          <p:nvPr/>
        </p:nvGrpSpPr>
        <p:grpSpPr>
          <a:xfrm>
            <a:off x="4403938" y="1514391"/>
            <a:ext cx="2516505" cy="4855845"/>
            <a:chOff x="4403938" y="1514391"/>
            <a:chExt cx="2516505" cy="4855845"/>
          </a:xfrm>
        </p:grpSpPr>
        <p:sp>
          <p:nvSpPr>
            <p:cNvPr id="37" name="object 37"/>
            <p:cNvSpPr/>
            <p:nvPr/>
          </p:nvSpPr>
          <p:spPr>
            <a:xfrm>
              <a:off x="4407748" y="1518201"/>
              <a:ext cx="2115820" cy="4848225"/>
            </a:xfrm>
            <a:custGeom>
              <a:avLst/>
              <a:gdLst/>
              <a:ahLst/>
              <a:cxnLst/>
              <a:rect l="l" t="t" r="r" b="b"/>
              <a:pathLst>
                <a:path w="2115820" h="4848225">
                  <a:moveTo>
                    <a:pt x="0" y="0"/>
                  </a:moveTo>
                  <a:lnTo>
                    <a:pt x="0" y="4847804"/>
                  </a:lnTo>
                </a:path>
                <a:path w="2115820" h="4848225">
                  <a:moveTo>
                    <a:pt x="2115577" y="0"/>
                  </a:moveTo>
                  <a:lnTo>
                    <a:pt x="2115577" y="4847804"/>
                  </a:lnTo>
                </a:path>
              </a:pathLst>
            </a:custGeom>
            <a:ln w="7051">
              <a:solidFill>
                <a:srgbClr val="FF0000"/>
              </a:solidFill>
              <a:prstDash val="dot"/>
            </a:ln>
          </p:spPr>
          <p:txBody>
            <a:bodyPr wrap="square" lIns="0" tIns="0" rIns="0" bIns="0" rtlCol="0"/>
            <a:lstStyle/>
            <a:p>
              <a:endParaRPr/>
            </a:p>
          </p:txBody>
        </p:sp>
        <p:sp>
          <p:nvSpPr>
            <p:cNvPr id="38" name="object 38"/>
            <p:cNvSpPr/>
            <p:nvPr/>
          </p:nvSpPr>
          <p:spPr>
            <a:xfrm>
              <a:off x="4495015" y="6138450"/>
              <a:ext cx="222250" cy="0"/>
            </a:xfrm>
            <a:custGeom>
              <a:avLst/>
              <a:gdLst/>
              <a:ahLst/>
              <a:cxnLst/>
              <a:rect l="l" t="t" r="r" b="b"/>
              <a:pathLst>
                <a:path w="222250">
                  <a:moveTo>
                    <a:pt x="0" y="0"/>
                  </a:moveTo>
                  <a:lnTo>
                    <a:pt x="222037" y="0"/>
                  </a:lnTo>
                </a:path>
              </a:pathLst>
            </a:custGeom>
            <a:ln w="7051">
              <a:solidFill>
                <a:srgbClr val="FF0000"/>
              </a:solidFill>
            </a:ln>
          </p:spPr>
          <p:txBody>
            <a:bodyPr wrap="square" lIns="0" tIns="0" rIns="0" bIns="0" rtlCol="0"/>
            <a:lstStyle/>
            <a:p>
              <a:endParaRPr/>
            </a:p>
          </p:txBody>
        </p:sp>
        <p:sp>
          <p:nvSpPr>
            <p:cNvPr id="39" name="object 39"/>
            <p:cNvSpPr/>
            <p:nvPr/>
          </p:nvSpPr>
          <p:spPr>
            <a:xfrm>
              <a:off x="4407751" y="6106718"/>
              <a:ext cx="396875" cy="63500"/>
            </a:xfrm>
            <a:custGeom>
              <a:avLst/>
              <a:gdLst/>
              <a:ahLst/>
              <a:cxnLst/>
              <a:rect l="l" t="t" r="r" b="b"/>
              <a:pathLst>
                <a:path w="396875" h="63500">
                  <a:moveTo>
                    <a:pt x="95199" y="0"/>
                  </a:moveTo>
                  <a:lnTo>
                    <a:pt x="0" y="31737"/>
                  </a:lnTo>
                  <a:lnTo>
                    <a:pt x="95199" y="63474"/>
                  </a:lnTo>
                  <a:lnTo>
                    <a:pt x="95199" y="0"/>
                  </a:lnTo>
                  <a:close/>
                </a:path>
                <a:path w="396875" h="63500">
                  <a:moveTo>
                    <a:pt x="396671" y="31737"/>
                  </a:moveTo>
                  <a:lnTo>
                    <a:pt x="301371" y="0"/>
                  </a:lnTo>
                  <a:lnTo>
                    <a:pt x="301371" y="63474"/>
                  </a:lnTo>
                  <a:lnTo>
                    <a:pt x="396671" y="31737"/>
                  </a:lnTo>
                  <a:close/>
                </a:path>
              </a:pathLst>
            </a:custGeom>
            <a:solidFill>
              <a:srgbClr val="FF0000"/>
            </a:solidFill>
          </p:spPr>
          <p:txBody>
            <a:bodyPr wrap="square" lIns="0" tIns="0" rIns="0" bIns="0" rtlCol="0"/>
            <a:lstStyle/>
            <a:p>
              <a:endParaRPr/>
            </a:p>
          </p:txBody>
        </p:sp>
        <p:sp>
          <p:nvSpPr>
            <p:cNvPr id="40" name="object 40"/>
            <p:cNvSpPr/>
            <p:nvPr/>
          </p:nvSpPr>
          <p:spPr>
            <a:xfrm>
              <a:off x="4616367" y="6229433"/>
              <a:ext cx="188595" cy="85725"/>
            </a:xfrm>
            <a:custGeom>
              <a:avLst/>
              <a:gdLst/>
              <a:ahLst/>
              <a:cxnLst/>
              <a:rect l="l" t="t" r="r" b="b"/>
              <a:pathLst>
                <a:path w="188595" h="85725">
                  <a:moveTo>
                    <a:pt x="188051" y="85302"/>
                  </a:moveTo>
                  <a:lnTo>
                    <a:pt x="126122" y="78536"/>
                  </a:lnTo>
                  <a:lnTo>
                    <a:pt x="71878" y="61040"/>
                  </a:lnTo>
                  <a:lnTo>
                    <a:pt x="28708" y="34349"/>
                  </a:lnTo>
                  <a:lnTo>
                    <a:pt x="0" y="0"/>
                  </a:lnTo>
                </a:path>
              </a:pathLst>
            </a:custGeom>
            <a:ln w="7051">
              <a:solidFill>
                <a:srgbClr val="FF0000"/>
              </a:solidFill>
            </a:ln>
          </p:spPr>
          <p:txBody>
            <a:bodyPr wrap="square" lIns="0" tIns="0" rIns="0" bIns="0" rtlCol="0"/>
            <a:lstStyle/>
            <a:p>
              <a:endParaRPr/>
            </a:p>
          </p:txBody>
        </p:sp>
        <p:sp>
          <p:nvSpPr>
            <p:cNvPr id="41" name="object 41"/>
            <p:cNvSpPr/>
            <p:nvPr/>
          </p:nvSpPr>
          <p:spPr>
            <a:xfrm>
              <a:off x="4588751" y="6182521"/>
              <a:ext cx="62230" cy="69215"/>
            </a:xfrm>
            <a:custGeom>
              <a:avLst/>
              <a:gdLst/>
              <a:ahLst/>
              <a:cxnLst/>
              <a:rect l="l" t="t" r="r" b="b"/>
              <a:pathLst>
                <a:path w="62229" h="69214">
                  <a:moveTo>
                    <a:pt x="17335" y="0"/>
                  </a:moveTo>
                  <a:lnTo>
                    <a:pt x="0" y="68809"/>
                  </a:lnTo>
                  <a:lnTo>
                    <a:pt x="13940" y="59979"/>
                  </a:lnTo>
                  <a:lnTo>
                    <a:pt x="29330" y="54663"/>
                  </a:lnTo>
                  <a:lnTo>
                    <a:pt x="45530" y="53005"/>
                  </a:lnTo>
                  <a:lnTo>
                    <a:pt x="61899" y="55148"/>
                  </a:lnTo>
                  <a:lnTo>
                    <a:pt x="17335" y="0"/>
                  </a:lnTo>
                  <a:close/>
                </a:path>
              </a:pathLst>
            </a:custGeom>
            <a:solidFill>
              <a:srgbClr val="FF0000"/>
            </a:solidFill>
          </p:spPr>
          <p:txBody>
            <a:bodyPr wrap="square" lIns="0" tIns="0" rIns="0" bIns="0" rtlCol="0"/>
            <a:lstStyle/>
            <a:p>
              <a:endParaRPr/>
            </a:p>
          </p:txBody>
        </p:sp>
        <p:sp>
          <p:nvSpPr>
            <p:cNvPr id="42" name="object 42"/>
            <p:cNvSpPr/>
            <p:nvPr/>
          </p:nvSpPr>
          <p:spPr>
            <a:xfrm>
              <a:off x="6610593" y="6116415"/>
              <a:ext cx="222250" cy="0"/>
            </a:xfrm>
            <a:custGeom>
              <a:avLst/>
              <a:gdLst/>
              <a:ahLst/>
              <a:cxnLst/>
              <a:rect l="l" t="t" r="r" b="b"/>
              <a:pathLst>
                <a:path w="222250">
                  <a:moveTo>
                    <a:pt x="0" y="0"/>
                  </a:moveTo>
                  <a:lnTo>
                    <a:pt x="222037" y="0"/>
                  </a:lnTo>
                </a:path>
              </a:pathLst>
            </a:custGeom>
            <a:ln w="7051">
              <a:solidFill>
                <a:srgbClr val="FF0000"/>
              </a:solidFill>
            </a:ln>
          </p:spPr>
          <p:txBody>
            <a:bodyPr wrap="square" lIns="0" tIns="0" rIns="0" bIns="0" rtlCol="0"/>
            <a:lstStyle/>
            <a:p>
              <a:endParaRPr/>
            </a:p>
          </p:txBody>
        </p:sp>
        <p:sp>
          <p:nvSpPr>
            <p:cNvPr id="43" name="object 43"/>
            <p:cNvSpPr/>
            <p:nvPr/>
          </p:nvSpPr>
          <p:spPr>
            <a:xfrm>
              <a:off x="6523329" y="6084684"/>
              <a:ext cx="396875" cy="63500"/>
            </a:xfrm>
            <a:custGeom>
              <a:avLst/>
              <a:gdLst/>
              <a:ahLst/>
              <a:cxnLst/>
              <a:rect l="l" t="t" r="r" b="b"/>
              <a:pathLst>
                <a:path w="396875" h="63500">
                  <a:moveTo>
                    <a:pt x="95199" y="0"/>
                  </a:moveTo>
                  <a:lnTo>
                    <a:pt x="0" y="31737"/>
                  </a:lnTo>
                  <a:lnTo>
                    <a:pt x="95199" y="63461"/>
                  </a:lnTo>
                  <a:lnTo>
                    <a:pt x="95199" y="0"/>
                  </a:lnTo>
                  <a:close/>
                </a:path>
                <a:path w="396875" h="63500">
                  <a:moveTo>
                    <a:pt x="396671" y="31737"/>
                  </a:moveTo>
                  <a:lnTo>
                    <a:pt x="301371" y="0"/>
                  </a:lnTo>
                  <a:lnTo>
                    <a:pt x="301371" y="63461"/>
                  </a:lnTo>
                  <a:lnTo>
                    <a:pt x="396671" y="31737"/>
                  </a:lnTo>
                  <a:close/>
                </a:path>
              </a:pathLst>
            </a:custGeom>
            <a:solidFill>
              <a:srgbClr val="FF0000"/>
            </a:solidFill>
          </p:spPr>
          <p:txBody>
            <a:bodyPr wrap="square" lIns="0" tIns="0" rIns="0" bIns="0" rtlCol="0"/>
            <a:lstStyle/>
            <a:p>
              <a:endParaRPr/>
            </a:p>
          </p:txBody>
        </p:sp>
      </p:grpSp>
      <p:sp>
        <p:nvSpPr>
          <p:cNvPr id="44" name="object 44"/>
          <p:cNvSpPr txBox="1"/>
          <p:nvPr/>
        </p:nvSpPr>
        <p:spPr>
          <a:xfrm>
            <a:off x="4847938" y="6219767"/>
            <a:ext cx="690880" cy="167005"/>
          </a:xfrm>
          <a:prstGeom prst="rect">
            <a:avLst/>
          </a:prstGeom>
        </p:spPr>
        <p:txBody>
          <a:bodyPr vert="horz" wrap="square" lIns="0" tIns="15875" rIns="0" bIns="0" rtlCol="0">
            <a:spAutoFit/>
          </a:bodyPr>
          <a:lstStyle/>
          <a:p>
            <a:pPr marL="12700">
              <a:lnSpc>
                <a:spcPct val="100000"/>
              </a:lnSpc>
              <a:spcBef>
                <a:spcPts val="125"/>
              </a:spcBef>
            </a:pPr>
            <a:r>
              <a:rPr sz="900" b="1" spc="25" dirty="0">
                <a:solidFill>
                  <a:srgbClr val="FF0000"/>
                </a:solidFill>
                <a:latin typeface="Arial"/>
                <a:cs typeface="Arial"/>
              </a:rPr>
              <a:t>Ch</a:t>
            </a:r>
            <a:r>
              <a:rPr sz="900" b="1" i="1" spc="25" dirty="0">
                <a:solidFill>
                  <a:srgbClr val="FF0000"/>
                </a:solidFill>
                <a:latin typeface="Arial"/>
                <a:cs typeface="Arial"/>
              </a:rPr>
              <a:t>ờ </a:t>
            </a:r>
            <a:r>
              <a:rPr sz="900" b="1" spc="20" dirty="0">
                <a:solidFill>
                  <a:srgbClr val="FF0000"/>
                </a:solidFill>
                <a:latin typeface="Arial"/>
                <a:cs typeface="Arial"/>
              </a:rPr>
              <a:t>d</a:t>
            </a:r>
            <a:r>
              <a:rPr sz="900" b="1" i="1" spc="20" dirty="0">
                <a:solidFill>
                  <a:srgbClr val="FF0000"/>
                </a:solidFill>
                <a:latin typeface="Arial"/>
                <a:cs typeface="Arial"/>
              </a:rPr>
              <a:t>ữ</a:t>
            </a:r>
            <a:r>
              <a:rPr sz="900" b="1" i="1" spc="-85" dirty="0">
                <a:solidFill>
                  <a:srgbClr val="FF0000"/>
                </a:solidFill>
                <a:latin typeface="Arial"/>
                <a:cs typeface="Arial"/>
              </a:rPr>
              <a:t> </a:t>
            </a:r>
            <a:r>
              <a:rPr sz="900" b="1" spc="10" dirty="0">
                <a:solidFill>
                  <a:srgbClr val="FF0000"/>
                </a:solidFill>
                <a:latin typeface="Arial"/>
                <a:cs typeface="Arial"/>
              </a:rPr>
              <a:t>li</a:t>
            </a:r>
            <a:r>
              <a:rPr sz="900" b="1" i="1" spc="10" dirty="0">
                <a:solidFill>
                  <a:srgbClr val="FF0000"/>
                </a:solidFill>
                <a:latin typeface="Arial"/>
                <a:cs typeface="Arial"/>
              </a:rPr>
              <a:t>ệ</a:t>
            </a:r>
            <a:r>
              <a:rPr sz="900" b="1" spc="10" dirty="0">
                <a:solidFill>
                  <a:srgbClr val="FF0000"/>
                </a:solidFill>
                <a:latin typeface="Arial"/>
                <a:cs typeface="Arial"/>
              </a:rPr>
              <a:t>u</a:t>
            </a:r>
            <a:endParaRPr sz="900">
              <a:latin typeface="Arial"/>
              <a:cs typeface="Arial"/>
            </a:endParaRPr>
          </a:p>
        </p:txBody>
      </p:sp>
      <p:sp>
        <p:nvSpPr>
          <p:cNvPr id="45" name="object 45"/>
          <p:cNvSpPr txBox="1"/>
          <p:nvPr/>
        </p:nvSpPr>
        <p:spPr>
          <a:xfrm>
            <a:off x="6911802" y="6104672"/>
            <a:ext cx="482600" cy="307975"/>
          </a:xfrm>
          <a:prstGeom prst="rect">
            <a:avLst/>
          </a:prstGeom>
        </p:spPr>
        <p:txBody>
          <a:bodyPr vert="horz" wrap="square" lIns="0" tIns="12065" rIns="0" bIns="0" rtlCol="0">
            <a:spAutoFit/>
          </a:bodyPr>
          <a:lstStyle/>
          <a:p>
            <a:pPr marL="87630" marR="5080" indent="-75565">
              <a:lnSpc>
                <a:spcPct val="102800"/>
              </a:lnSpc>
              <a:spcBef>
                <a:spcPts val="95"/>
              </a:spcBef>
            </a:pPr>
            <a:r>
              <a:rPr sz="900" b="1" spc="10" dirty="0">
                <a:solidFill>
                  <a:srgbClr val="FF0000"/>
                </a:solidFill>
                <a:latin typeface="Arial"/>
                <a:cs typeface="Arial"/>
              </a:rPr>
              <a:t>Tr</a:t>
            </a:r>
            <a:r>
              <a:rPr sz="900" b="1" i="1" spc="10" dirty="0">
                <a:solidFill>
                  <a:srgbClr val="FF0000"/>
                </a:solidFill>
                <a:latin typeface="Arial"/>
                <a:cs typeface="Arial"/>
              </a:rPr>
              <a:t>ễ</a:t>
            </a:r>
            <a:r>
              <a:rPr sz="900" b="1" i="1" spc="-70" dirty="0">
                <a:solidFill>
                  <a:srgbClr val="FF0000"/>
                </a:solidFill>
                <a:latin typeface="Arial"/>
                <a:cs typeface="Arial"/>
              </a:rPr>
              <a:t> </a:t>
            </a:r>
            <a:r>
              <a:rPr sz="900" b="1" i="1" spc="10" dirty="0">
                <a:solidFill>
                  <a:srgbClr val="FF0000"/>
                </a:solidFill>
                <a:latin typeface="Arial"/>
                <a:cs typeface="Arial"/>
              </a:rPr>
              <a:t>đ</a:t>
            </a:r>
            <a:r>
              <a:rPr sz="900" b="1" spc="10" dirty="0">
                <a:solidFill>
                  <a:srgbClr val="FF0000"/>
                </a:solidFill>
                <a:latin typeface="Arial"/>
                <a:cs typeface="Arial"/>
              </a:rPr>
              <a:t>i</a:t>
            </a:r>
            <a:r>
              <a:rPr sz="900" b="1" i="1" spc="10" dirty="0">
                <a:solidFill>
                  <a:srgbClr val="FF0000"/>
                </a:solidFill>
                <a:latin typeface="Arial"/>
                <a:cs typeface="Arial"/>
              </a:rPr>
              <a:t>ề</a:t>
            </a:r>
            <a:r>
              <a:rPr sz="900" b="1" spc="10" dirty="0">
                <a:solidFill>
                  <a:srgbClr val="FF0000"/>
                </a:solidFill>
                <a:latin typeface="Arial"/>
                <a:cs typeface="Arial"/>
              </a:rPr>
              <a:t>u  khi</a:t>
            </a:r>
            <a:r>
              <a:rPr sz="900" b="1" i="1" spc="10" dirty="0">
                <a:solidFill>
                  <a:srgbClr val="FF0000"/>
                </a:solidFill>
                <a:latin typeface="Arial"/>
                <a:cs typeface="Arial"/>
              </a:rPr>
              <a:t>ể</a:t>
            </a:r>
            <a:r>
              <a:rPr sz="900" b="1" spc="10" dirty="0">
                <a:solidFill>
                  <a:srgbClr val="FF0000"/>
                </a:solidFill>
                <a:latin typeface="Arial"/>
                <a:cs typeface="Arial"/>
              </a:rPr>
              <a:t>n</a:t>
            </a:r>
            <a:endParaRPr sz="900">
              <a:latin typeface="Arial"/>
              <a:cs typeface="Arial"/>
            </a:endParaRPr>
          </a:p>
        </p:txBody>
      </p:sp>
      <p:grpSp>
        <p:nvGrpSpPr>
          <p:cNvPr id="46" name="object 46"/>
          <p:cNvGrpSpPr/>
          <p:nvPr/>
        </p:nvGrpSpPr>
        <p:grpSpPr>
          <a:xfrm>
            <a:off x="5964754" y="5541035"/>
            <a:ext cx="958850" cy="755650"/>
            <a:chOff x="5964754" y="5541035"/>
            <a:chExt cx="958850" cy="755650"/>
          </a:xfrm>
        </p:grpSpPr>
        <p:sp>
          <p:nvSpPr>
            <p:cNvPr id="47" name="object 47"/>
            <p:cNvSpPr/>
            <p:nvPr/>
          </p:nvSpPr>
          <p:spPr>
            <a:xfrm>
              <a:off x="6731945" y="6207397"/>
              <a:ext cx="188595" cy="85725"/>
            </a:xfrm>
            <a:custGeom>
              <a:avLst/>
              <a:gdLst/>
              <a:ahLst/>
              <a:cxnLst/>
              <a:rect l="l" t="t" r="r" b="b"/>
              <a:pathLst>
                <a:path w="188595" h="85725">
                  <a:moveTo>
                    <a:pt x="188051" y="85302"/>
                  </a:moveTo>
                  <a:lnTo>
                    <a:pt x="126122" y="78536"/>
                  </a:lnTo>
                  <a:lnTo>
                    <a:pt x="71878" y="61040"/>
                  </a:lnTo>
                  <a:lnTo>
                    <a:pt x="28708" y="34349"/>
                  </a:lnTo>
                  <a:lnTo>
                    <a:pt x="0" y="0"/>
                  </a:lnTo>
                </a:path>
              </a:pathLst>
            </a:custGeom>
            <a:ln w="7051">
              <a:solidFill>
                <a:srgbClr val="FF0000"/>
              </a:solidFill>
            </a:ln>
          </p:spPr>
          <p:txBody>
            <a:bodyPr wrap="square" lIns="0" tIns="0" rIns="0" bIns="0" rtlCol="0"/>
            <a:lstStyle/>
            <a:p>
              <a:endParaRPr/>
            </a:p>
          </p:txBody>
        </p:sp>
        <p:sp>
          <p:nvSpPr>
            <p:cNvPr id="48" name="object 48"/>
            <p:cNvSpPr/>
            <p:nvPr/>
          </p:nvSpPr>
          <p:spPr>
            <a:xfrm>
              <a:off x="6704329" y="6160485"/>
              <a:ext cx="62230" cy="69215"/>
            </a:xfrm>
            <a:custGeom>
              <a:avLst/>
              <a:gdLst/>
              <a:ahLst/>
              <a:cxnLst/>
              <a:rect l="l" t="t" r="r" b="b"/>
              <a:pathLst>
                <a:path w="62229" h="69214">
                  <a:moveTo>
                    <a:pt x="17335" y="0"/>
                  </a:moveTo>
                  <a:lnTo>
                    <a:pt x="0" y="68811"/>
                  </a:lnTo>
                  <a:lnTo>
                    <a:pt x="13940" y="59979"/>
                  </a:lnTo>
                  <a:lnTo>
                    <a:pt x="29330" y="54663"/>
                  </a:lnTo>
                  <a:lnTo>
                    <a:pt x="45530" y="53005"/>
                  </a:lnTo>
                  <a:lnTo>
                    <a:pt x="61899" y="55148"/>
                  </a:lnTo>
                  <a:lnTo>
                    <a:pt x="17335" y="0"/>
                  </a:lnTo>
                  <a:close/>
                </a:path>
              </a:pathLst>
            </a:custGeom>
            <a:solidFill>
              <a:srgbClr val="FF0000"/>
            </a:solidFill>
          </p:spPr>
          <p:txBody>
            <a:bodyPr wrap="square" lIns="0" tIns="0" rIns="0" bIns="0" rtlCol="0"/>
            <a:lstStyle/>
            <a:p>
              <a:endParaRPr/>
            </a:p>
          </p:txBody>
        </p:sp>
        <p:sp>
          <p:nvSpPr>
            <p:cNvPr id="49" name="object 49"/>
            <p:cNvSpPr/>
            <p:nvPr/>
          </p:nvSpPr>
          <p:spPr>
            <a:xfrm>
              <a:off x="6126654" y="5572769"/>
              <a:ext cx="706120" cy="0"/>
            </a:xfrm>
            <a:custGeom>
              <a:avLst/>
              <a:gdLst/>
              <a:ahLst/>
              <a:cxnLst/>
              <a:rect l="l" t="t" r="r" b="b"/>
              <a:pathLst>
                <a:path w="706120">
                  <a:moveTo>
                    <a:pt x="705976" y="0"/>
                  </a:moveTo>
                  <a:lnTo>
                    <a:pt x="0" y="0"/>
                  </a:lnTo>
                </a:path>
              </a:pathLst>
            </a:custGeom>
            <a:ln w="7051">
              <a:solidFill>
                <a:srgbClr val="FF0000"/>
              </a:solidFill>
            </a:ln>
          </p:spPr>
          <p:txBody>
            <a:bodyPr wrap="square" lIns="0" tIns="0" rIns="0" bIns="0" rtlCol="0"/>
            <a:lstStyle/>
            <a:p>
              <a:endParaRPr/>
            </a:p>
          </p:txBody>
        </p:sp>
        <p:sp>
          <p:nvSpPr>
            <p:cNvPr id="50" name="object 50"/>
            <p:cNvSpPr/>
            <p:nvPr/>
          </p:nvSpPr>
          <p:spPr>
            <a:xfrm>
              <a:off x="6824700" y="5541035"/>
              <a:ext cx="95885" cy="63500"/>
            </a:xfrm>
            <a:custGeom>
              <a:avLst/>
              <a:gdLst/>
              <a:ahLst/>
              <a:cxnLst/>
              <a:rect l="l" t="t" r="r" b="b"/>
              <a:pathLst>
                <a:path w="95884" h="63500">
                  <a:moveTo>
                    <a:pt x="0" y="0"/>
                  </a:moveTo>
                  <a:lnTo>
                    <a:pt x="0" y="63416"/>
                  </a:lnTo>
                  <a:lnTo>
                    <a:pt x="95300" y="31737"/>
                  </a:lnTo>
                  <a:lnTo>
                    <a:pt x="0" y="0"/>
                  </a:lnTo>
                  <a:close/>
                </a:path>
              </a:pathLst>
            </a:custGeom>
            <a:solidFill>
              <a:srgbClr val="FF0000"/>
            </a:solidFill>
          </p:spPr>
          <p:txBody>
            <a:bodyPr wrap="square" lIns="0" tIns="0" rIns="0" bIns="0" rtlCol="0"/>
            <a:lstStyle/>
            <a:p>
              <a:endParaRPr/>
            </a:p>
          </p:txBody>
        </p:sp>
        <p:sp>
          <p:nvSpPr>
            <p:cNvPr id="51" name="object 51"/>
            <p:cNvSpPr/>
            <p:nvPr/>
          </p:nvSpPr>
          <p:spPr>
            <a:xfrm>
              <a:off x="5964754" y="5925292"/>
              <a:ext cx="471805" cy="0"/>
            </a:xfrm>
            <a:custGeom>
              <a:avLst/>
              <a:gdLst/>
              <a:ahLst/>
              <a:cxnLst/>
              <a:rect l="l" t="t" r="r" b="b"/>
              <a:pathLst>
                <a:path w="471804">
                  <a:moveTo>
                    <a:pt x="471205" y="0"/>
                  </a:moveTo>
                  <a:lnTo>
                    <a:pt x="0" y="0"/>
                  </a:lnTo>
                </a:path>
              </a:pathLst>
            </a:custGeom>
            <a:ln w="7051">
              <a:solidFill>
                <a:srgbClr val="FF0000"/>
              </a:solidFill>
            </a:ln>
          </p:spPr>
          <p:txBody>
            <a:bodyPr wrap="square" lIns="0" tIns="0" rIns="0" bIns="0" rtlCol="0"/>
            <a:lstStyle/>
            <a:p>
              <a:endParaRPr/>
            </a:p>
          </p:txBody>
        </p:sp>
        <p:sp>
          <p:nvSpPr>
            <p:cNvPr id="52" name="object 52"/>
            <p:cNvSpPr/>
            <p:nvPr/>
          </p:nvSpPr>
          <p:spPr>
            <a:xfrm>
              <a:off x="6428028" y="5893559"/>
              <a:ext cx="95885" cy="63500"/>
            </a:xfrm>
            <a:custGeom>
              <a:avLst/>
              <a:gdLst/>
              <a:ahLst/>
              <a:cxnLst/>
              <a:rect l="l" t="t" r="r" b="b"/>
              <a:pathLst>
                <a:path w="95884" h="63500">
                  <a:moveTo>
                    <a:pt x="0" y="0"/>
                  </a:moveTo>
                  <a:lnTo>
                    <a:pt x="0" y="63463"/>
                  </a:lnTo>
                  <a:lnTo>
                    <a:pt x="95300" y="31732"/>
                  </a:lnTo>
                  <a:lnTo>
                    <a:pt x="0" y="0"/>
                  </a:lnTo>
                  <a:close/>
                </a:path>
              </a:pathLst>
            </a:custGeom>
            <a:solidFill>
              <a:srgbClr val="FF0000"/>
            </a:solidFill>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2380" y="795020"/>
            <a:ext cx="5154295" cy="452120"/>
          </a:xfrm>
          <a:prstGeom prst="rect">
            <a:avLst/>
          </a:prstGeom>
        </p:spPr>
        <p:txBody>
          <a:bodyPr vert="horz" wrap="square" lIns="0" tIns="12700" rIns="0" bIns="0" rtlCol="0">
            <a:spAutoFit/>
          </a:bodyPr>
          <a:lstStyle/>
          <a:p>
            <a:pPr marL="12700">
              <a:lnSpc>
                <a:spcPct val="100000"/>
              </a:lnSpc>
              <a:spcBef>
                <a:spcPts val="100"/>
              </a:spcBef>
            </a:pPr>
            <a:r>
              <a:rPr spc="-5" dirty="0"/>
              <a:t>4.3 Phối ghép </a:t>
            </a:r>
            <a:r>
              <a:rPr dirty="0"/>
              <a:t>CPU </a:t>
            </a:r>
            <a:r>
              <a:rPr spc="-5" dirty="0"/>
              <a:t>với bộ</a:t>
            </a:r>
            <a:r>
              <a:rPr spc="-50" dirty="0"/>
              <a:t> </a:t>
            </a:r>
            <a:r>
              <a:rPr spc="-5" dirty="0"/>
              <a:t>nhớ</a:t>
            </a:r>
          </a:p>
        </p:txBody>
      </p:sp>
      <p:sp>
        <p:nvSpPr>
          <p:cNvPr id="3" name="object 3"/>
          <p:cNvSpPr txBox="1"/>
          <p:nvPr/>
        </p:nvSpPr>
        <p:spPr>
          <a:xfrm>
            <a:off x="1145539" y="1418751"/>
            <a:ext cx="6374130" cy="4577715"/>
          </a:xfrm>
          <a:prstGeom prst="rect">
            <a:avLst/>
          </a:prstGeom>
        </p:spPr>
        <p:txBody>
          <a:bodyPr vert="horz" wrap="square" lIns="0" tIns="74295" rIns="0" bIns="0" rtlCol="0">
            <a:spAutoFit/>
          </a:bodyPr>
          <a:lstStyle/>
          <a:p>
            <a:pPr marL="355600" indent="-342900">
              <a:lnSpc>
                <a:spcPct val="100000"/>
              </a:lnSpc>
              <a:spcBef>
                <a:spcPts val="585"/>
              </a:spcBef>
              <a:buFont typeface="Wingdings"/>
              <a:buChar char=""/>
              <a:tabLst>
                <a:tab pos="355600" algn="l"/>
              </a:tabLst>
            </a:pPr>
            <a:r>
              <a:rPr sz="2400" dirty="0">
                <a:solidFill>
                  <a:srgbClr val="003399"/>
                </a:solidFill>
                <a:latin typeface="Arial"/>
                <a:cs typeface="Arial"/>
              </a:rPr>
              <a:t>Vai</a:t>
            </a:r>
            <a:r>
              <a:rPr sz="2400" spc="-5" dirty="0">
                <a:solidFill>
                  <a:srgbClr val="003399"/>
                </a:solidFill>
                <a:latin typeface="Arial"/>
                <a:cs typeface="Arial"/>
              </a:rPr>
              <a:t> trò:</a:t>
            </a:r>
            <a:endParaRPr sz="2400">
              <a:latin typeface="Arial"/>
              <a:cs typeface="Arial"/>
            </a:endParaRPr>
          </a:p>
          <a:p>
            <a:pPr marL="755650" lvl="1" indent="-285750">
              <a:lnSpc>
                <a:spcPct val="100000"/>
              </a:lnSpc>
              <a:spcBef>
                <a:spcPts val="450"/>
              </a:spcBef>
              <a:buClr>
                <a:srgbClr val="5E9CDA"/>
              </a:buClr>
              <a:buFont typeface="Wingdings"/>
              <a:buChar char=""/>
              <a:tabLst>
                <a:tab pos="755015" algn="l"/>
                <a:tab pos="755650" algn="l"/>
              </a:tabLst>
            </a:pPr>
            <a:r>
              <a:rPr sz="2200" dirty="0">
                <a:solidFill>
                  <a:srgbClr val="003399"/>
                </a:solidFill>
                <a:latin typeface="Arial"/>
                <a:cs typeface="Arial"/>
              </a:rPr>
              <a:t>Chọn mạch nhớ cần đọc</a:t>
            </a:r>
            <a:r>
              <a:rPr sz="2200" spc="-25" dirty="0">
                <a:solidFill>
                  <a:srgbClr val="003399"/>
                </a:solidFill>
                <a:latin typeface="Arial"/>
                <a:cs typeface="Arial"/>
              </a:rPr>
              <a:t> </a:t>
            </a:r>
            <a:r>
              <a:rPr sz="2200" dirty="0">
                <a:solidFill>
                  <a:srgbClr val="003399"/>
                </a:solidFill>
                <a:latin typeface="Arial"/>
                <a:cs typeface="Arial"/>
              </a:rPr>
              <a:t>ghi</a:t>
            </a:r>
            <a:endParaRPr sz="2200">
              <a:latin typeface="Arial"/>
              <a:cs typeface="Arial"/>
            </a:endParaRPr>
          </a:p>
          <a:p>
            <a:pPr marL="755650" lvl="1" indent="-285750">
              <a:lnSpc>
                <a:spcPct val="100000"/>
              </a:lnSpc>
              <a:spcBef>
                <a:spcPts val="560"/>
              </a:spcBef>
              <a:buClr>
                <a:srgbClr val="5E9CDA"/>
              </a:buClr>
              <a:buFont typeface="Wingdings"/>
              <a:buChar char=""/>
              <a:tabLst>
                <a:tab pos="755015" algn="l"/>
                <a:tab pos="755650" algn="l"/>
              </a:tabLst>
            </a:pPr>
            <a:r>
              <a:rPr sz="2200" dirty="0">
                <a:solidFill>
                  <a:srgbClr val="003399"/>
                </a:solidFill>
                <a:latin typeface="Arial"/>
                <a:cs typeface="Arial"/>
              </a:rPr>
              <a:t>Chọn ô nhớ cần đọc</a:t>
            </a:r>
            <a:r>
              <a:rPr sz="2200" spc="-20" dirty="0">
                <a:solidFill>
                  <a:srgbClr val="003399"/>
                </a:solidFill>
                <a:latin typeface="Arial"/>
                <a:cs typeface="Arial"/>
              </a:rPr>
              <a:t> </a:t>
            </a:r>
            <a:r>
              <a:rPr sz="2200" dirty="0">
                <a:solidFill>
                  <a:srgbClr val="003399"/>
                </a:solidFill>
                <a:latin typeface="Arial"/>
                <a:cs typeface="Arial"/>
              </a:rPr>
              <a:t>ghi</a:t>
            </a:r>
            <a:endParaRPr sz="2200">
              <a:latin typeface="Arial"/>
              <a:cs typeface="Arial"/>
            </a:endParaRPr>
          </a:p>
          <a:p>
            <a:pPr marL="355600" indent="-342900">
              <a:lnSpc>
                <a:spcPct val="100000"/>
              </a:lnSpc>
              <a:spcBef>
                <a:spcPts val="610"/>
              </a:spcBef>
              <a:buFont typeface="Wingdings"/>
              <a:buChar char=""/>
              <a:tabLst>
                <a:tab pos="355600" algn="l"/>
              </a:tabLst>
            </a:pPr>
            <a:r>
              <a:rPr sz="2400" dirty="0">
                <a:solidFill>
                  <a:srgbClr val="003399"/>
                </a:solidFill>
                <a:latin typeface="Arial"/>
                <a:cs typeface="Arial"/>
              </a:rPr>
              <a:t>Đầu</a:t>
            </a:r>
            <a:r>
              <a:rPr sz="2400" spc="-5" dirty="0">
                <a:solidFill>
                  <a:srgbClr val="003399"/>
                </a:solidFill>
                <a:latin typeface="Arial"/>
                <a:cs typeface="Arial"/>
              </a:rPr>
              <a:t> </a:t>
            </a:r>
            <a:r>
              <a:rPr sz="2400" dirty="0">
                <a:solidFill>
                  <a:srgbClr val="003399"/>
                </a:solidFill>
                <a:latin typeface="Arial"/>
                <a:cs typeface="Arial"/>
              </a:rPr>
              <a:t>vào:</a:t>
            </a:r>
            <a:endParaRPr sz="2400">
              <a:latin typeface="Arial"/>
              <a:cs typeface="Arial"/>
            </a:endParaRPr>
          </a:p>
          <a:p>
            <a:pPr marL="755650" lvl="1" indent="-285750">
              <a:lnSpc>
                <a:spcPct val="100000"/>
              </a:lnSpc>
              <a:spcBef>
                <a:spcPts val="470"/>
              </a:spcBef>
              <a:buClr>
                <a:srgbClr val="5E9CDA"/>
              </a:buClr>
              <a:buFont typeface="Wingdings"/>
              <a:buChar char=""/>
              <a:tabLst>
                <a:tab pos="755015" algn="l"/>
                <a:tab pos="755650" algn="l"/>
              </a:tabLst>
            </a:pPr>
            <a:r>
              <a:rPr sz="2200" dirty="0">
                <a:solidFill>
                  <a:srgbClr val="003399"/>
                </a:solidFill>
                <a:latin typeface="Arial"/>
                <a:cs typeface="Arial"/>
              </a:rPr>
              <a:t>20 bit địa chỉ vật</a:t>
            </a:r>
            <a:r>
              <a:rPr sz="2200" spc="-25" dirty="0">
                <a:solidFill>
                  <a:srgbClr val="003399"/>
                </a:solidFill>
                <a:latin typeface="Arial"/>
                <a:cs typeface="Arial"/>
              </a:rPr>
              <a:t> </a:t>
            </a:r>
            <a:r>
              <a:rPr sz="2200" dirty="0">
                <a:solidFill>
                  <a:srgbClr val="003399"/>
                </a:solidFill>
                <a:latin typeface="Arial"/>
                <a:cs typeface="Arial"/>
              </a:rPr>
              <a:t>lý</a:t>
            </a:r>
            <a:endParaRPr sz="2200">
              <a:latin typeface="Arial"/>
              <a:cs typeface="Arial"/>
            </a:endParaRPr>
          </a:p>
          <a:p>
            <a:pPr marL="755650" lvl="1" indent="-285750">
              <a:lnSpc>
                <a:spcPct val="100000"/>
              </a:lnSpc>
              <a:spcBef>
                <a:spcPts val="560"/>
              </a:spcBef>
              <a:buClr>
                <a:srgbClr val="5E9CDA"/>
              </a:buClr>
              <a:buFont typeface="Wingdings"/>
              <a:buChar char=""/>
              <a:tabLst>
                <a:tab pos="755015" algn="l"/>
                <a:tab pos="755650" algn="l"/>
              </a:tabLst>
            </a:pPr>
            <a:r>
              <a:rPr sz="2200" dirty="0">
                <a:solidFill>
                  <a:srgbClr val="003399"/>
                </a:solidFill>
                <a:latin typeface="Arial"/>
                <a:cs typeface="Arial"/>
              </a:rPr>
              <a:t>Các </a:t>
            </a:r>
            <a:r>
              <a:rPr sz="2200" spc="-5" dirty="0">
                <a:solidFill>
                  <a:srgbClr val="003399"/>
                </a:solidFill>
                <a:latin typeface="Arial"/>
                <a:cs typeface="Arial"/>
              </a:rPr>
              <a:t>tín </a:t>
            </a:r>
            <a:r>
              <a:rPr sz="2200" dirty="0">
                <a:solidFill>
                  <a:srgbClr val="003399"/>
                </a:solidFill>
                <a:latin typeface="Arial"/>
                <a:cs typeface="Arial"/>
              </a:rPr>
              <a:t>hiệu </a:t>
            </a:r>
            <a:r>
              <a:rPr sz="2200" spc="-5" dirty="0">
                <a:solidFill>
                  <a:srgbClr val="003399"/>
                </a:solidFill>
                <a:latin typeface="Arial"/>
                <a:cs typeface="Arial"/>
              </a:rPr>
              <a:t>IO/M </a:t>
            </a:r>
            <a:r>
              <a:rPr sz="2200" dirty="0">
                <a:solidFill>
                  <a:srgbClr val="003399"/>
                </a:solidFill>
                <a:latin typeface="Arial"/>
                <a:cs typeface="Arial"/>
              </a:rPr>
              <a:t>và RD (đọc) hoặc </a:t>
            </a:r>
            <a:r>
              <a:rPr sz="2200" spc="-5" dirty="0">
                <a:solidFill>
                  <a:srgbClr val="003399"/>
                </a:solidFill>
                <a:latin typeface="Arial"/>
                <a:cs typeface="Arial"/>
              </a:rPr>
              <a:t>WR</a:t>
            </a:r>
            <a:r>
              <a:rPr sz="2200" spc="-95" dirty="0">
                <a:solidFill>
                  <a:srgbClr val="003399"/>
                </a:solidFill>
                <a:latin typeface="Arial"/>
                <a:cs typeface="Arial"/>
              </a:rPr>
              <a:t> </a:t>
            </a:r>
            <a:r>
              <a:rPr sz="2200" dirty="0">
                <a:solidFill>
                  <a:srgbClr val="003399"/>
                </a:solidFill>
                <a:latin typeface="Arial"/>
                <a:cs typeface="Arial"/>
              </a:rPr>
              <a:t>(ghi)</a:t>
            </a:r>
            <a:endParaRPr sz="2200">
              <a:latin typeface="Arial"/>
              <a:cs typeface="Arial"/>
            </a:endParaRPr>
          </a:p>
          <a:p>
            <a:pPr marL="355600" indent="-342900">
              <a:lnSpc>
                <a:spcPct val="100000"/>
              </a:lnSpc>
              <a:spcBef>
                <a:spcPts val="610"/>
              </a:spcBef>
              <a:buFont typeface="Wingdings"/>
              <a:buChar char=""/>
              <a:tabLst>
                <a:tab pos="355600" algn="l"/>
              </a:tabLst>
            </a:pPr>
            <a:r>
              <a:rPr sz="2400" dirty="0">
                <a:solidFill>
                  <a:srgbClr val="003399"/>
                </a:solidFill>
                <a:latin typeface="Arial"/>
                <a:cs typeface="Arial"/>
              </a:rPr>
              <a:t>Các loại mạch</a:t>
            </a:r>
            <a:r>
              <a:rPr sz="2400" spc="-15" dirty="0">
                <a:solidFill>
                  <a:srgbClr val="003399"/>
                </a:solidFill>
                <a:latin typeface="Arial"/>
                <a:cs typeface="Arial"/>
              </a:rPr>
              <a:t> </a:t>
            </a:r>
            <a:r>
              <a:rPr sz="2400" dirty="0">
                <a:solidFill>
                  <a:srgbClr val="003399"/>
                </a:solidFill>
                <a:latin typeface="Arial"/>
                <a:cs typeface="Arial"/>
              </a:rPr>
              <a:t>nhớ:</a:t>
            </a:r>
            <a:endParaRPr sz="2400">
              <a:latin typeface="Arial"/>
              <a:cs typeface="Arial"/>
            </a:endParaRPr>
          </a:p>
          <a:p>
            <a:pPr marL="755650" lvl="1" indent="-285750">
              <a:lnSpc>
                <a:spcPct val="100000"/>
              </a:lnSpc>
              <a:spcBef>
                <a:spcPts val="470"/>
              </a:spcBef>
              <a:buClr>
                <a:srgbClr val="5E9CDA"/>
              </a:buClr>
              <a:buFont typeface="Wingdings"/>
              <a:buChar char=""/>
              <a:tabLst>
                <a:tab pos="755015" algn="l"/>
                <a:tab pos="755650" algn="l"/>
              </a:tabLst>
            </a:pPr>
            <a:r>
              <a:rPr sz="2200" spc="-5" dirty="0">
                <a:solidFill>
                  <a:srgbClr val="003399"/>
                </a:solidFill>
                <a:latin typeface="Arial"/>
                <a:cs typeface="Arial"/>
              </a:rPr>
              <a:t>ROM/EPROM</a:t>
            </a:r>
            <a:endParaRPr sz="2200">
              <a:latin typeface="Arial"/>
              <a:cs typeface="Arial"/>
            </a:endParaRPr>
          </a:p>
          <a:p>
            <a:pPr marL="755650" lvl="1" indent="-285750">
              <a:lnSpc>
                <a:spcPct val="100000"/>
              </a:lnSpc>
              <a:spcBef>
                <a:spcPts val="560"/>
              </a:spcBef>
              <a:buClr>
                <a:srgbClr val="5E9CDA"/>
              </a:buClr>
              <a:buFont typeface="Wingdings"/>
              <a:buChar char=""/>
              <a:tabLst>
                <a:tab pos="755015" algn="l"/>
                <a:tab pos="755650" algn="l"/>
              </a:tabLst>
            </a:pPr>
            <a:r>
              <a:rPr sz="2200" dirty="0">
                <a:solidFill>
                  <a:srgbClr val="003399"/>
                </a:solidFill>
                <a:latin typeface="Arial"/>
                <a:cs typeface="Arial"/>
              </a:rPr>
              <a:t>SRAM</a:t>
            </a:r>
            <a:endParaRPr sz="2200">
              <a:latin typeface="Arial"/>
              <a:cs typeface="Arial"/>
            </a:endParaRPr>
          </a:p>
          <a:p>
            <a:pPr marL="755650" lvl="1" indent="-285750">
              <a:lnSpc>
                <a:spcPct val="100000"/>
              </a:lnSpc>
              <a:spcBef>
                <a:spcPts val="560"/>
              </a:spcBef>
              <a:buClr>
                <a:srgbClr val="5E9CDA"/>
              </a:buClr>
              <a:buFont typeface="Wingdings"/>
              <a:buChar char=""/>
              <a:tabLst>
                <a:tab pos="755015" algn="l"/>
                <a:tab pos="755650" algn="l"/>
              </a:tabLst>
            </a:pPr>
            <a:r>
              <a:rPr sz="2200" dirty="0">
                <a:solidFill>
                  <a:srgbClr val="003399"/>
                </a:solidFill>
                <a:latin typeface="Arial"/>
                <a:cs typeface="Arial"/>
              </a:rPr>
              <a:t>DRAM</a:t>
            </a:r>
            <a:endParaRPr sz="2200">
              <a:latin typeface="Arial"/>
              <a:cs typeface="Arial"/>
            </a:endParaRPr>
          </a:p>
          <a:p>
            <a:pPr marL="355600" indent="-342900">
              <a:lnSpc>
                <a:spcPct val="100000"/>
              </a:lnSpc>
              <a:spcBef>
                <a:spcPts val="509"/>
              </a:spcBef>
              <a:buFont typeface="Wingdings"/>
              <a:buChar char=""/>
              <a:tabLst>
                <a:tab pos="355600" algn="l"/>
              </a:tabLst>
            </a:pPr>
            <a:r>
              <a:rPr sz="2400" dirty="0">
                <a:solidFill>
                  <a:srgbClr val="003399"/>
                </a:solidFill>
                <a:latin typeface="Arial"/>
                <a:cs typeface="Arial"/>
              </a:rPr>
              <a:t>Mạch phối ghép: NAND, 74LS134,</a:t>
            </a:r>
            <a:r>
              <a:rPr sz="2400" spc="-75" dirty="0">
                <a:solidFill>
                  <a:srgbClr val="003399"/>
                </a:solidFill>
                <a:latin typeface="Arial"/>
                <a:cs typeface="Arial"/>
              </a:rPr>
              <a:t> </a:t>
            </a:r>
            <a:r>
              <a:rPr sz="2400" spc="-5" dirty="0">
                <a:solidFill>
                  <a:srgbClr val="003399"/>
                </a:solidFill>
                <a:latin typeface="Arial"/>
                <a:cs typeface="Arial"/>
              </a:rPr>
              <a:t>EPROM</a:t>
            </a:r>
            <a:endParaRPr sz="2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6106" y="795020"/>
            <a:ext cx="6106795" cy="452120"/>
          </a:xfrm>
          <a:prstGeom prst="rect">
            <a:avLst/>
          </a:prstGeom>
        </p:spPr>
        <p:txBody>
          <a:bodyPr vert="horz" wrap="square" lIns="0" tIns="12700" rIns="0" bIns="0" rtlCol="0">
            <a:spAutoFit/>
          </a:bodyPr>
          <a:lstStyle/>
          <a:p>
            <a:pPr marL="12700">
              <a:lnSpc>
                <a:spcPct val="100000"/>
              </a:lnSpc>
              <a:spcBef>
                <a:spcPts val="100"/>
              </a:spcBef>
            </a:pPr>
            <a:r>
              <a:rPr spc="-5" dirty="0"/>
              <a:t>4.3.1 </a:t>
            </a:r>
            <a:r>
              <a:rPr dirty="0"/>
              <a:t>Cấu </a:t>
            </a:r>
            <a:r>
              <a:rPr spc="-5" dirty="0"/>
              <a:t>trúc </a:t>
            </a:r>
            <a:r>
              <a:rPr dirty="0"/>
              <a:t>mạch </a:t>
            </a:r>
            <a:r>
              <a:rPr spc="-5" dirty="0"/>
              <a:t>nhớ </a:t>
            </a:r>
            <a:r>
              <a:rPr dirty="0"/>
              <a:t>- </a:t>
            </a:r>
            <a:r>
              <a:rPr spc="-5" dirty="0"/>
              <a:t>tổng</a:t>
            </a:r>
            <a:r>
              <a:rPr spc="-65" dirty="0"/>
              <a:t> </a:t>
            </a:r>
            <a:r>
              <a:rPr spc="-5" dirty="0"/>
              <a:t>quát</a:t>
            </a:r>
          </a:p>
        </p:txBody>
      </p:sp>
      <p:sp>
        <p:nvSpPr>
          <p:cNvPr id="3" name="object 3"/>
          <p:cNvSpPr txBox="1"/>
          <p:nvPr/>
        </p:nvSpPr>
        <p:spPr>
          <a:xfrm>
            <a:off x="967739" y="1494028"/>
            <a:ext cx="2893060" cy="2204085"/>
          </a:xfrm>
          <a:prstGeom prst="rect">
            <a:avLst/>
          </a:prstGeom>
        </p:spPr>
        <p:txBody>
          <a:bodyPr vert="horz" wrap="square" lIns="0" tIns="75565" rIns="0" bIns="0" rtlCol="0">
            <a:spAutoFit/>
          </a:bodyPr>
          <a:lstStyle/>
          <a:p>
            <a:pPr marL="381000" indent="-342900">
              <a:lnSpc>
                <a:spcPct val="100000"/>
              </a:lnSpc>
              <a:spcBef>
                <a:spcPts val="595"/>
              </a:spcBef>
              <a:buFont typeface="Wingdings"/>
              <a:buChar char=""/>
              <a:tabLst>
                <a:tab pos="381000" algn="l"/>
              </a:tabLst>
            </a:pPr>
            <a:r>
              <a:rPr sz="2400" dirty="0">
                <a:solidFill>
                  <a:srgbClr val="003399"/>
                </a:solidFill>
                <a:latin typeface="Arial"/>
                <a:cs typeface="Arial"/>
              </a:rPr>
              <a:t>A</a:t>
            </a:r>
            <a:r>
              <a:rPr sz="2400" baseline="-20833" dirty="0">
                <a:solidFill>
                  <a:srgbClr val="0048AA"/>
                </a:solidFill>
                <a:latin typeface="Arial"/>
                <a:cs typeface="Arial"/>
              </a:rPr>
              <a:t>1</a:t>
            </a:r>
            <a:r>
              <a:rPr sz="2400" dirty="0">
                <a:solidFill>
                  <a:srgbClr val="003399"/>
                </a:solidFill>
                <a:latin typeface="Arial"/>
                <a:cs typeface="Arial"/>
              </a:rPr>
              <a:t>-A</a:t>
            </a:r>
            <a:r>
              <a:rPr sz="2400" baseline="-20833" dirty="0">
                <a:solidFill>
                  <a:srgbClr val="0048AA"/>
                </a:solidFill>
                <a:latin typeface="Arial"/>
                <a:cs typeface="Arial"/>
              </a:rPr>
              <a:t>m</a:t>
            </a:r>
            <a:r>
              <a:rPr sz="2400" dirty="0">
                <a:solidFill>
                  <a:srgbClr val="003399"/>
                </a:solidFill>
                <a:latin typeface="Arial"/>
                <a:cs typeface="Arial"/>
              </a:rPr>
              <a:t>: Địa</a:t>
            </a:r>
            <a:r>
              <a:rPr sz="2400" spc="-30" dirty="0">
                <a:solidFill>
                  <a:srgbClr val="003399"/>
                </a:solidFill>
                <a:latin typeface="Arial"/>
                <a:cs typeface="Arial"/>
              </a:rPr>
              <a:t> </a:t>
            </a:r>
            <a:r>
              <a:rPr sz="2400" dirty="0">
                <a:solidFill>
                  <a:srgbClr val="003399"/>
                </a:solidFill>
                <a:latin typeface="Arial"/>
                <a:cs typeface="Arial"/>
              </a:rPr>
              <a:t>chỉ</a:t>
            </a:r>
            <a:endParaRPr sz="2400">
              <a:latin typeface="Arial"/>
              <a:cs typeface="Arial"/>
            </a:endParaRPr>
          </a:p>
          <a:p>
            <a:pPr marL="381000" indent="-342900">
              <a:lnSpc>
                <a:spcPct val="100000"/>
              </a:lnSpc>
              <a:spcBef>
                <a:spcPts val="495"/>
              </a:spcBef>
              <a:buFont typeface="Wingdings"/>
              <a:buChar char=""/>
              <a:tabLst>
                <a:tab pos="381000" algn="l"/>
              </a:tabLst>
            </a:pPr>
            <a:r>
              <a:rPr sz="2400" dirty="0">
                <a:solidFill>
                  <a:srgbClr val="003399"/>
                </a:solidFill>
                <a:latin typeface="Arial"/>
                <a:cs typeface="Arial"/>
              </a:rPr>
              <a:t>D</a:t>
            </a:r>
            <a:r>
              <a:rPr sz="2400" baseline="-20833" dirty="0">
                <a:solidFill>
                  <a:srgbClr val="0048AA"/>
                </a:solidFill>
                <a:latin typeface="Arial"/>
                <a:cs typeface="Arial"/>
              </a:rPr>
              <a:t>0</a:t>
            </a:r>
            <a:r>
              <a:rPr sz="2400" dirty="0">
                <a:solidFill>
                  <a:srgbClr val="003399"/>
                </a:solidFill>
                <a:latin typeface="Arial"/>
                <a:cs typeface="Arial"/>
              </a:rPr>
              <a:t>-D</a:t>
            </a:r>
            <a:r>
              <a:rPr sz="2400" baseline="-20833" dirty="0">
                <a:solidFill>
                  <a:srgbClr val="0048AA"/>
                </a:solidFill>
                <a:latin typeface="Arial"/>
                <a:cs typeface="Arial"/>
              </a:rPr>
              <a:t>7</a:t>
            </a:r>
            <a:r>
              <a:rPr sz="2400" dirty="0">
                <a:solidFill>
                  <a:srgbClr val="003399"/>
                </a:solidFill>
                <a:latin typeface="Arial"/>
                <a:cs typeface="Arial"/>
              </a:rPr>
              <a:t>: </a:t>
            </a:r>
            <a:r>
              <a:rPr sz="2400" spc="-5" dirty="0">
                <a:solidFill>
                  <a:srgbClr val="003399"/>
                </a:solidFill>
                <a:latin typeface="Arial"/>
                <a:cs typeface="Arial"/>
              </a:rPr>
              <a:t>Dữ</a:t>
            </a:r>
            <a:r>
              <a:rPr sz="2400" spc="-20" dirty="0">
                <a:solidFill>
                  <a:srgbClr val="003399"/>
                </a:solidFill>
                <a:latin typeface="Arial"/>
                <a:cs typeface="Arial"/>
              </a:rPr>
              <a:t> </a:t>
            </a:r>
            <a:r>
              <a:rPr sz="2400" spc="-5" dirty="0">
                <a:solidFill>
                  <a:srgbClr val="003399"/>
                </a:solidFill>
                <a:latin typeface="Arial"/>
                <a:cs typeface="Arial"/>
              </a:rPr>
              <a:t>liệu</a:t>
            </a:r>
            <a:endParaRPr sz="2400">
              <a:latin typeface="Arial"/>
              <a:cs typeface="Arial"/>
            </a:endParaRPr>
          </a:p>
          <a:p>
            <a:pPr marL="381000" indent="-342900">
              <a:lnSpc>
                <a:spcPct val="100000"/>
              </a:lnSpc>
              <a:spcBef>
                <a:spcPts val="620"/>
              </a:spcBef>
              <a:buFont typeface="Wingdings"/>
              <a:buChar char=""/>
              <a:tabLst>
                <a:tab pos="381000" algn="l"/>
              </a:tabLst>
            </a:pPr>
            <a:r>
              <a:rPr sz="2400" spc="-5" dirty="0">
                <a:solidFill>
                  <a:srgbClr val="003399"/>
                </a:solidFill>
                <a:latin typeface="Arial"/>
                <a:cs typeface="Arial"/>
              </a:rPr>
              <a:t>WE: </a:t>
            </a:r>
            <a:r>
              <a:rPr sz="2400" dirty="0">
                <a:solidFill>
                  <a:srgbClr val="003399"/>
                </a:solidFill>
                <a:latin typeface="Arial"/>
                <a:cs typeface="Arial"/>
              </a:rPr>
              <a:t>Cho phép</a:t>
            </a:r>
            <a:r>
              <a:rPr sz="2400" spc="-80" dirty="0">
                <a:solidFill>
                  <a:srgbClr val="003399"/>
                </a:solidFill>
                <a:latin typeface="Arial"/>
                <a:cs typeface="Arial"/>
              </a:rPr>
              <a:t> </a:t>
            </a:r>
            <a:r>
              <a:rPr sz="2400" dirty="0">
                <a:solidFill>
                  <a:srgbClr val="003399"/>
                </a:solidFill>
                <a:latin typeface="Arial"/>
                <a:cs typeface="Arial"/>
              </a:rPr>
              <a:t>ghi</a:t>
            </a:r>
            <a:endParaRPr sz="2400">
              <a:latin typeface="Arial"/>
              <a:cs typeface="Arial"/>
            </a:endParaRPr>
          </a:p>
          <a:p>
            <a:pPr marL="381000" indent="-342900">
              <a:lnSpc>
                <a:spcPct val="100000"/>
              </a:lnSpc>
              <a:spcBef>
                <a:spcPts val="520"/>
              </a:spcBef>
              <a:buFont typeface="Wingdings"/>
              <a:buChar char=""/>
              <a:tabLst>
                <a:tab pos="381000" algn="l"/>
              </a:tabLst>
            </a:pPr>
            <a:r>
              <a:rPr sz="2400" spc="-5" dirty="0">
                <a:solidFill>
                  <a:srgbClr val="003399"/>
                </a:solidFill>
                <a:latin typeface="Arial"/>
                <a:cs typeface="Arial"/>
              </a:rPr>
              <a:t>OE: </a:t>
            </a:r>
            <a:r>
              <a:rPr sz="2400" dirty="0">
                <a:solidFill>
                  <a:srgbClr val="003399"/>
                </a:solidFill>
                <a:latin typeface="Arial"/>
                <a:cs typeface="Arial"/>
              </a:rPr>
              <a:t>Cho phép</a:t>
            </a:r>
            <a:r>
              <a:rPr sz="2400" spc="-50" dirty="0">
                <a:solidFill>
                  <a:srgbClr val="003399"/>
                </a:solidFill>
                <a:latin typeface="Arial"/>
                <a:cs typeface="Arial"/>
              </a:rPr>
              <a:t> </a:t>
            </a:r>
            <a:r>
              <a:rPr sz="2400" dirty="0">
                <a:solidFill>
                  <a:srgbClr val="003399"/>
                </a:solidFill>
                <a:latin typeface="Arial"/>
                <a:cs typeface="Arial"/>
              </a:rPr>
              <a:t>ra</a:t>
            </a:r>
            <a:endParaRPr sz="2400">
              <a:latin typeface="Arial"/>
              <a:cs typeface="Arial"/>
            </a:endParaRPr>
          </a:p>
          <a:p>
            <a:pPr marL="381000" indent="-342900">
              <a:lnSpc>
                <a:spcPct val="100000"/>
              </a:lnSpc>
              <a:spcBef>
                <a:spcPts val="620"/>
              </a:spcBef>
              <a:buFont typeface="Wingdings"/>
              <a:buChar char=""/>
              <a:tabLst>
                <a:tab pos="381000" algn="l"/>
              </a:tabLst>
            </a:pPr>
            <a:r>
              <a:rPr sz="2400" dirty="0">
                <a:solidFill>
                  <a:srgbClr val="003399"/>
                </a:solidFill>
                <a:latin typeface="Arial"/>
                <a:cs typeface="Arial"/>
              </a:rPr>
              <a:t>CS: </a:t>
            </a:r>
            <a:r>
              <a:rPr sz="2400" spc="-5" dirty="0">
                <a:solidFill>
                  <a:srgbClr val="003399"/>
                </a:solidFill>
                <a:latin typeface="Arial"/>
                <a:cs typeface="Arial"/>
              </a:rPr>
              <a:t>Kích</a:t>
            </a:r>
            <a:r>
              <a:rPr sz="2400" spc="-25" dirty="0">
                <a:solidFill>
                  <a:srgbClr val="003399"/>
                </a:solidFill>
                <a:latin typeface="Arial"/>
                <a:cs typeface="Arial"/>
              </a:rPr>
              <a:t> </a:t>
            </a:r>
            <a:r>
              <a:rPr sz="2400" dirty="0">
                <a:solidFill>
                  <a:srgbClr val="003399"/>
                </a:solidFill>
                <a:latin typeface="Arial"/>
                <a:cs typeface="Arial"/>
              </a:rPr>
              <a:t>hoạt</a:t>
            </a:r>
            <a:endParaRPr sz="2400">
              <a:latin typeface="Arial"/>
              <a:cs typeface="Arial"/>
            </a:endParaRPr>
          </a:p>
        </p:txBody>
      </p:sp>
      <p:grpSp>
        <p:nvGrpSpPr>
          <p:cNvPr id="4" name="object 4"/>
          <p:cNvGrpSpPr/>
          <p:nvPr/>
        </p:nvGrpSpPr>
        <p:grpSpPr>
          <a:xfrm>
            <a:off x="5938837" y="1663700"/>
            <a:ext cx="2227580" cy="3454400"/>
            <a:chOff x="5938837" y="1663700"/>
            <a:chExt cx="2227580" cy="3454400"/>
          </a:xfrm>
        </p:grpSpPr>
        <p:sp>
          <p:nvSpPr>
            <p:cNvPr id="5" name="object 5"/>
            <p:cNvSpPr/>
            <p:nvPr/>
          </p:nvSpPr>
          <p:spPr>
            <a:xfrm>
              <a:off x="6400799" y="1676400"/>
              <a:ext cx="1752600" cy="3429000"/>
            </a:xfrm>
            <a:custGeom>
              <a:avLst/>
              <a:gdLst/>
              <a:ahLst/>
              <a:cxnLst/>
              <a:rect l="l" t="t" r="r" b="b"/>
              <a:pathLst>
                <a:path w="1752600" h="3429000">
                  <a:moveTo>
                    <a:pt x="1752600" y="0"/>
                  </a:moveTo>
                  <a:lnTo>
                    <a:pt x="0" y="0"/>
                  </a:lnTo>
                  <a:lnTo>
                    <a:pt x="0" y="3429000"/>
                  </a:lnTo>
                  <a:lnTo>
                    <a:pt x="1752600" y="3429000"/>
                  </a:lnTo>
                  <a:lnTo>
                    <a:pt x="1752600" y="0"/>
                  </a:lnTo>
                  <a:close/>
                </a:path>
              </a:pathLst>
            </a:custGeom>
            <a:solidFill>
              <a:srgbClr val="6FADE1"/>
            </a:solidFill>
          </p:spPr>
          <p:txBody>
            <a:bodyPr wrap="square" lIns="0" tIns="0" rIns="0" bIns="0" rtlCol="0"/>
            <a:lstStyle/>
            <a:p>
              <a:endParaRPr/>
            </a:p>
          </p:txBody>
        </p:sp>
        <p:sp>
          <p:nvSpPr>
            <p:cNvPr id="6" name="object 6"/>
            <p:cNvSpPr/>
            <p:nvPr/>
          </p:nvSpPr>
          <p:spPr>
            <a:xfrm>
              <a:off x="6400799" y="1676400"/>
              <a:ext cx="1752600" cy="3429000"/>
            </a:xfrm>
            <a:custGeom>
              <a:avLst/>
              <a:gdLst/>
              <a:ahLst/>
              <a:cxnLst/>
              <a:rect l="l" t="t" r="r" b="b"/>
              <a:pathLst>
                <a:path w="1752600" h="3429000">
                  <a:moveTo>
                    <a:pt x="0" y="0"/>
                  </a:moveTo>
                  <a:lnTo>
                    <a:pt x="1752598" y="0"/>
                  </a:lnTo>
                  <a:lnTo>
                    <a:pt x="1752598" y="3428997"/>
                  </a:lnTo>
                  <a:lnTo>
                    <a:pt x="0" y="3428997"/>
                  </a:lnTo>
                  <a:lnTo>
                    <a:pt x="0" y="0"/>
                  </a:lnTo>
                  <a:close/>
                </a:path>
              </a:pathLst>
            </a:custGeom>
            <a:ln w="25399">
              <a:solidFill>
                <a:srgbClr val="5385B0"/>
              </a:solidFill>
            </a:ln>
          </p:spPr>
          <p:txBody>
            <a:bodyPr wrap="square" lIns="0" tIns="0" rIns="0" bIns="0" rtlCol="0"/>
            <a:lstStyle/>
            <a:p>
              <a:endParaRPr/>
            </a:p>
          </p:txBody>
        </p:sp>
        <p:sp>
          <p:nvSpPr>
            <p:cNvPr id="7" name="object 7"/>
            <p:cNvSpPr/>
            <p:nvPr/>
          </p:nvSpPr>
          <p:spPr>
            <a:xfrm>
              <a:off x="5943600" y="1828800"/>
              <a:ext cx="432434" cy="1905"/>
            </a:xfrm>
            <a:custGeom>
              <a:avLst/>
              <a:gdLst/>
              <a:ahLst/>
              <a:cxnLst/>
              <a:rect l="l" t="t" r="r" b="b"/>
              <a:pathLst>
                <a:path w="432435" h="1905">
                  <a:moveTo>
                    <a:pt x="0" y="0"/>
                  </a:moveTo>
                  <a:lnTo>
                    <a:pt x="431995" y="1499"/>
                  </a:lnTo>
                </a:path>
              </a:pathLst>
            </a:custGeom>
            <a:ln w="9524">
              <a:solidFill>
                <a:srgbClr val="6AAAE0"/>
              </a:solidFill>
            </a:ln>
          </p:spPr>
          <p:txBody>
            <a:bodyPr wrap="square" lIns="0" tIns="0" rIns="0" bIns="0" rtlCol="0"/>
            <a:lstStyle/>
            <a:p>
              <a:endParaRPr/>
            </a:p>
          </p:txBody>
        </p:sp>
        <p:sp>
          <p:nvSpPr>
            <p:cNvPr id="8" name="object 8"/>
            <p:cNvSpPr/>
            <p:nvPr/>
          </p:nvSpPr>
          <p:spPr>
            <a:xfrm>
              <a:off x="6284734" y="1771078"/>
              <a:ext cx="116065" cy="117906"/>
            </a:xfrm>
            <a:prstGeom prst="rect">
              <a:avLst/>
            </a:prstGeom>
            <a:blipFill>
              <a:blip r:embed="rId2" cstate="print"/>
              <a:stretch>
                <a:fillRect/>
              </a:stretch>
            </a:blipFill>
          </p:spPr>
          <p:txBody>
            <a:bodyPr wrap="square" lIns="0" tIns="0" rIns="0" bIns="0" rtlCol="0"/>
            <a:lstStyle/>
            <a:p>
              <a:endParaRPr/>
            </a:p>
          </p:txBody>
        </p:sp>
      </p:grpSp>
      <p:sp>
        <p:nvSpPr>
          <p:cNvPr id="9" name="object 9"/>
          <p:cNvSpPr txBox="1"/>
          <p:nvPr/>
        </p:nvSpPr>
        <p:spPr>
          <a:xfrm>
            <a:off x="6555740" y="1709420"/>
            <a:ext cx="1905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a:t>
            </a:r>
            <a:endParaRPr sz="1800">
              <a:latin typeface="Arial"/>
              <a:cs typeface="Arial"/>
            </a:endParaRPr>
          </a:p>
        </p:txBody>
      </p:sp>
      <p:sp>
        <p:nvSpPr>
          <p:cNvPr id="10" name="object 10"/>
          <p:cNvSpPr txBox="1"/>
          <p:nvPr/>
        </p:nvSpPr>
        <p:spPr>
          <a:xfrm>
            <a:off x="6720826" y="1842770"/>
            <a:ext cx="110489"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0</a:t>
            </a:r>
            <a:endParaRPr sz="1200">
              <a:latin typeface="Arial"/>
              <a:cs typeface="Arial"/>
            </a:endParaRPr>
          </a:p>
        </p:txBody>
      </p:sp>
      <p:grpSp>
        <p:nvGrpSpPr>
          <p:cNvPr id="11" name="object 11"/>
          <p:cNvGrpSpPr/>
          <p:nvPr/>
        </p:nvGrpSpPr>
        <p:grpSpPr>
          <a:xfrm>
            <a:off x="5938837" y="2075878"/>
            <a:ext cx="462280" cy="422909"/>
            <a:chOff x="5938837" y="2075878"/>
            <a:chExt cx="462280" cy="422909"/>
          </a:xfrm>
        </p:grpSpPr>
        <p:sp>
          <p:nvSpPr>
            <p:cNvPr id="12" name="object 12"/>
            <p:cNvSpPr/>
            <p:nvPr/>
          </p:nvSpPr>
          <p:spPr>
            <a:xfrm>
              <a:off x="5943600" y="2133600"/>
              <a:ext cx="432434" cy="1905"/>
            </a:xfrm>
            <a:custGeom>
              <a:avLst/>
              <a:gdLst/>
              <a:ahLst/>
              <a:cxnLst/>
              <a:rect l="l" t="t" r="r" b="b"/>
              <a:pathLst>
                <a:path w="432435" h="1905">
                  <a:moveTo>
                    <a:pt x="0" y="0"/>
                  </a:moveTo>
                  <a:lnTo>
                    <a:pt x="431995" y="1499"/>
                  </a:lnTo>
                </a:path>
              </a:pathLst>
            </a:custGeom>
            <a:ln w="9524">
              <a:solidFill>
                <a:srgbClr val="6AAAE0"/>
              </a:solidFill>
            </a:ln>
          </p:spPr>
          <p:txBody>
            <a:bodyPr wrap="square" lIns="0" tIns="0" rIns="0" bIns="0" rtlCol="0"/>
            <a:lstStyle/>
            <a:p>
              <a:endParaRPr/>
            </a:p>
          </p:txBody>
        </p:sp>
        <p:sp>
          <p:nvSpPr>
            <p:cNvPr id="13" name="object 13"/>
            <p:cNvSpPr/>
            <p:nvPr/>
          </p:nvSpPr>
          <p:spPr>
            <a:xfrm>
              <a:off x="6284734" y="2075878"/>
              <a:ext cx="116065" cy="117906"/>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6284734" y="2380678"/>
              <a:ext cx="116065" cy="117906"/>
            </a:xfrm>
            <a:prstGeom prst="rect">
              <a:avLst/>
            </a:prstGeom>
            <a:blipFill>
              <a:blip r:embed="rId2" cstate="print"/>
              <a:stretch>
                <a:fillRect/>
              </a:stretch>
            </a:blipFill>
          </p:spPr>
          <p:txBody>
            <a:bodyPr wrap="square" lIns="0" tIns="0" rIns="0" bIns="0" rtlCol="0"/>
            <a:lstStyle/>
            <a:p>
              <a:endParaRPr/>
            </a:p>
          </p:txBody>
        </p:sp>
      </p:grpSp>
      <p:sp>
        <p:nvSpPr>
          <p:cNvPr id="15" name="object 15"/>
          <p:cNvSpPr txBox="1"/>
          <p:nvPr/>
        </p:nvSpPr>
        <p:spPr>
          <a:xfrm>
            <a:off x="5900737" y="1983740"/>
            <a:ext cx="968375" cy="635000"/>
          </a:xfrm>
          <a:prstGeom prst="rect">
            <a:avLst/>
          </a:prstGeom>
        </p:spPr>
        <p:txBody>
          <a:bodyPr vert="horz" wrap="square" lIns="0" tIns="12700" rIns="0" bIns="0" rtlCol="0">
            <a:spAutoFit/>
          </a:bodyPr>
          <a:lstStyle/>
          <a:p>
            <a:pPr marL="667385" marR="43180" indent="-629920" algn="r">
              <a:lnSpc>
                <a:spcPct val="111100"/>
              </a:lnSpc>
              <a:spcBef>
                <a:spcPts val="100"/>
              </a:spcBef>
              <a:tabLst>
                <a:tab pos="479425" algn="l"/>
                <a:tab pos="667385" algn="l"/>
              </a:tabLst>
            </a:pPr>
            <a:r>
              <a:rPr sz="1800" b="1" u="sng" dirty="0">
                <a:uFill>
                  <a:solidFill>
                    <a:srgbClr val="6AAAE0"/>
                  </a:solidFill>
                </a:uFill>
                <a:latin typeface="Arial"/>
                <a:cs typeface="Arial"/>
              </a:rPr>
              <a:t> 	</a:t>
            </a:r>
            <a:r>
              <a:rPr sz="1800" b="1" dirty="0">
                <a:latin typeface="Arial"/>
                <a:cs typeface="Arial"/>
              </a:rPr>
              <a:t>	A</a:t>
            </a:r>
            <a:r>
              <a:rPr sz="1800" b="1" baseline="-20833" dirty="0">
                <a:latin typeface="Arial"/>
                <a:cs typeface="Arial"/>
              </a:rPr>
              <a:t>1  </a:t>
            </a:r>
            <a:r>
              <a:rPr sz="1800" b="1" dirty="0">
                <a:latin typeface="Arial"/>
                <a:cs typeface="Arial"/>
              </a:rPr>
              <a:t>A</a:t>
            </a:r>
            <a:r>
              <a:rPr sz="1800" b="1" baseline="-20833" dirty="0">
                <a:latin typeface="Arial"/>
                <a:cs typeface="Arial"/>
              </a:rPr>
              <a:t>2</a:t>
            </a:r>
            <a:endParaRPr sz="1800" baseline="-20833">
              <a:latin typeface="Arial"/>
              <a:cs typeface="Arial"/>
            </a:endParaRPr>
          </a:p>
        </p:txBody>
      </p:sp>
      <p:grpSp>
        <p:nvGrpSpPr>
          <p:cNvPr id="16" name="object 16"/>
          <p:cNvGrpSpPr/>
          <p:nvPr/>
        </p:nvGrpSpPr>
        <p:grpSpPr>
          <a:xfrm>
            <a:off x="5938837" y="3218878"/>
            <a:ext cx="462280" cy="1184910"/>
            <a:chOff x="5938837" y="3218878"/>
            <a:chExt cx="462280" cy="1184910"/>
          </a:xfrm>
        </p:grpSpPr>
        <p:sp>
          <p:nvSpPr>
            <p:cNvPr id="17" name="object 17"/>
            <p:cNvSpPr/>
            <p:nvPr/>
          </p:nvSpPr>
          <p:spPr>
            <a:xfrm>
              <a:off x="5943600" y="3276600"/>
              <a:ext cx="432434" cy="1905"/>
            </a:xfrm>
            <a:custGeom>
              <a:avLst/>
              <a:gdLst/>
              <a:ahLst/>
              <a:cxnLst/>
              <a:rect l="l" t="t" r="r" b="b"/>
              <a:pathLst>
                <a:path w="432435" h="1904">
                  <a:moveTo>
                    <a:pt x="0" y="0"/>
                  </a:moveTo>
                  <a:lnTo>
                    <a:pt x="431995" y="1499"/>
                  </a:lnTo>
                </a:path>
              </a:pathLst>
            </a:custGeom>
            <a:ln w="9524">
              <a:solidFill>
                <a:srgbClr val="6AAAE0"/>
              </a:solidFill>
            </a:ln>
          </p:spPr>
          <p:txBody>
            <a:bodyPr wrap="square" lIns="0" tIns="0" rIns="0" bIns="0" rtlCol="0"/>
            <a:lstStyle/>
            <a:p>
              <a:endParaRPr/>
            </a:p>
          </p:txBody>
        </p:sp>
        <p:sp>
          <p:nvSpPr>
            <p:cNvPr id="18" name="object 18"/>
            <p:cNvSpPr/>
            <p:nvPr/>
          </p:nvSpPr>
          <p:spPr>
            <a:xfrm>
              <a:off x="6284734" y="3218878"/>
              <a:ext cx="116065" cy="117906"/>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6284734" y="4285678"/>
              <a:ext cx="116065" cy="117906"/>
            </a:xfrm>
            <a:prstGeom prst="rect">
              <a:avLst/>
            </a:prstGeom>
            <a:blipFill>
              <a:blip r:embed="rId2" cstate="print"/>
              <a:stretch>
                <a:fillRect/>
              </a:stretch>
            </a:blipFill>
          </p:spPr>
          <p:txBody>
            <a:bodyPr wrap="square" lIns="0" tIns="0" rIns="0" bIns="0" rtlCol="0"/>
            <a:lstStyle/>
            <a:p>
              <a:endParaRPr/>
            </a:p>
          </p:txBody>
        </p:sp>
      </p:grpSp>
      <p:sp>
        <p:nvSpPr>
          <p:cNvPr id="20" name="object 20"/>
          <p:cNvSpPr txBox="1"/>
          <p:nvPr/>
        </p:nvSpPr>
        <p:spPr>
          <a:xfrm>
            <a:off x="6530340" y="3157220"/>
            <a:ext cx="377190"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Arial"/>
                <a:cs typeface="Arial"/>
              </a:rPr>
              <a:t>A</a:t>
            </a:r>
            <a:r>
              <a:rPr sz="1800" b="1" baseline="-20833" dirty="0">
                <a:latin typeface="Arial"/>
                <a:cs typeface="Arial"/>
              </a:rPr>
              <a:t>m</a:t>
            </a:r>
            <a:endParaRPr sz="1800" baseline="-20833">
              <a:latin typeface="Arial"/>
              <a:cs typeface="Arial"/>
            </a:endParaRPr>
          </a:p>
        </p:txBody>
      </p:sp>
      <p:sp>
        <p:nvSpPr>
          <p:cNvPr id="21" name="object 21"/>
          <p:cNvSpPr txBox="1"/>
          <p:nvPr/>
        </p:nvSpPr>
        <p:spPr>
          <a:xfrm>
            <a:off x="6555740" y="4071937"/>
            <a:ext cx="3937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WE</a:t>
            </a:r>
            <a:endParaRPr sz="1800">
              <a:latin typeface="Arial"/>
              <a:cs typeface="Arial"/>
            </a:endParaRPr>
          </a:p>
        </p:txBody>
      </p:sp>
      <p:grpSp>
        <p:nvGrpSpPr>
          <p:cNvPr id="22" name="object 22"/>
          <p:cNvGrpSpPr/>
          <p:nvPr/>
        </p:nvGrpSpPr>
        <p:grpSpPr>
          <a:xfrm>
            <a:off x="6545262" y="4106862"/>
            <a:ext cx="320675" cy="1460500"/>
            <a:chOff x="6545262" y="4106862"/>
            <a:chExt cx="320675" cy="1460500"/>
          </a:xfrm>
        </p:grpSpPr>
        <p:sp>
          <p:nvSpPr>
            <p:cNvPr id="23" name="object 23"/>
            <p:cNvSpPr/>
            <p:nvPr/>
          </p:nvSpPr>
          <p:spPr>
            <a:xfrm>
              <a:off x="6553200" y="4114800"/>
              <a:ext cx="304800" cy="0"/>
            </a:xfrm>
            <a:custGeom>
              <a:avLst/>
              <a:gdLst/>
              <a:ahLst/>
              <a:cxnLst/>
              <a:rect l="l" t="t" r="r" b="b"/>
              <a:pathLst>
                <a:path w="304800">
                  <a:moveTo>
                    <a:pt x="0" y="0"/>
                  </a:moveTo>
                  <a:lnTo>
                    <a:pt x="304800" y="0"/>
                  </a:lnTo>
                </a:path>
              </a:pathLst>
            </a:custGeom>
            <a:ln w="15874">
              <a:solidFill>
                <a:srgbClr val="000000"/>
              </a:solidFill>
            </a:ln>
          </p:spPr>
          <p:txBody>
            <a:bodyPr wrap="square" lIns="0" tIns="0" rIns="0" bIns="0" rtlCol="0"/>
            <a:lstStyle/>
            <a:p>
              <a:endParaRPr/>
            </a:p>
          </p:txBody>
        </p:sp>
        <p:sp>
          <p:nvSpPr>
            <p:cNvPr id="24" name="object 24"/>
            <p:cNvSpPr/>
            <p:nvPr/>
          </p:nvSpPr>
          <p:spPr>
            <a:xfrm>
              <a:off x="6705600" y="5130605"/>
              <a:ext cx="1905" cy="432434"/>
            </a:xfrm>
            <a:custGeom>
              <a:avLst/>
              <a:gdLst/>
              <a:ahLst/>
              <a:cxnLst/>
              <a:rect l="l" t="t" r="r" b="b"/>
              <a:pathLst>
                <a:path w="1904" h="432435">
                  <a:moveTo>
                    <a:pt x="0" y="431994"/>
                  </a:moveTo>
                  <a:lnTo>
                    <a:pt x="1500" y="0"/>
                  </a:lnTo>
                </a:path>
              </a:pathLst>
            </a:custGeom>
            <a:ln w="9524">
              <a:solidFill>
                <a:srgbClr val="6AAAE0"/>
              </a:solidFill>
            </a:ln>
          </p:spPr>
          <p:txBody>
            <a:bodyPr wrap="square" lIns="0" tIns="0" rIns="0" bIns="0" rtlCol="0"/>
            <a:lstStyle/>
            <a:p>
              <a:endParaRPr/>
            </a:p>
          </p:txBody>
        </p:sp>
        <p:sp>
          <p:nvSpPr>
            <p:cNvPr id="25" name="object 25"/>
            <p:cNvSpPr/>
            <p:nvPr/>
          </p:nvSpPr>
          <p:spPr>
            <a:xfrm>
              <a:off x="6647878" y="5105400"/>
              <a:ext cx="117906" cy="116065"/>
            </a:xfrm>
            <a:prstGeom prst="rect">
              <a:avLst/>
            </a:prstGeom>
            <a:blipFill>
              <a:blip r:embed="rId3" cstate="print"/>
              <a:stretch>
                <a:fillRect/>
              </a:stretch>
            </a:blipFill>
          </p:spPr>
          <p:txBody>
            <a:bodyPr wrap="square" lIns="0" tIns="0" rIns="0" bIns="0" rtlCol="0"/>
            <a:lstStyle/>
            <a:p>
              <a:endParaRPr/>
            </a:p>
          </p:txBody>
        </p:sp>
      </p:grpSp>
      <p:sp>
        <p:nvSpPr>
          <p:cNvPr id="26" name="object 26"/>
          <p:cNvSpPr txBox="1"/>
          <p:nvPr/>
        </p:nvSpPr>
        <p:spPr>
          <a:xfrm>
            <a:off x="6609461" y="4684140"/>
            <a:ext cx="281305" cy="343535"/>
          </a:xfrm>
          <a:prstGeom prst="rect">
            <a:avLst/>
          </a:prstGeom>
        </p:spPr>
        <p:txBody>
          <a:bodyPr vert="vert270" wrap="square" lIns="0" tIns="0" rIns="0" bIns="0" rtlCol="0">
            <a:spAutoFit/>
          </a:bodyPr>
          <a:lstStyle/>
          <a:p>
            <a:pPr marL="12700">
              <a:lnSpc>
                <a:spcPts val="2090"/>
              </a:lnSpc>
            </a:pPr>
            <a:r>
              <a:rPr sz="1800" b="1" dirty="0">
                <a:latin typeface="Arial"/>
                <a:cs typeface="Arial"/>
              </a:rPr>
              <a:t>CS</a:t>
            </a:r>
            <a:endParaRPr sz="1800">
              <a:latin typeface="Arial"/>
              <a:cs typeface="Arial"/>
            </a:endParaRPr>
          </a:p>
        </p:txBody>
      </p:sp>
      <p:grpSp>
        <p:nvGrpSpPr>
          <p:cNvPr id="27" name="object 27"/>
          <p:cNvGrpSpPr/>
          <p:nvPr/>
        </p:nvGrpSpPr>
        <p:grpSpPr>
          <a:xfrm>
            <a:off x="6575425" y="4683125"/>
            <a:ext cx="1104900" cy="884555"/>
            <a:chOff x="6575425" y="4683125"/>
            <a:chExt cx="1104900" cy="884555"/>
          </a:xfrm>
        </p:grpSpPr>
        <p:sp>
          <p:nvSpPr>
            <p:cNvPr id="28" name="object 28"/>
            <p:cNvSpPr/>
            <p:nvPr/>
          </p:nvSpPr>
          <p:spPr>
            <a:xfrm>
              <a:off x="6584950" y="4692650"/>
              <a:ext cx="0" cy="381000"/>
            </a:xfrm>
            <a:custGeom>
              <a:avLst/>
              <a:gdLst/>
              <a:ahLst/>
              <a:cxnLst/>
              <a:rect l="l" t="t" r="r" b="b"/>
              <a:pathLst>
                <a:path h="381000">
                  <a:moveTo>
                    <a:pt x="0" y="380999"/>
                  </a:moveTo>
                  <a:lnTo>
                    <a:pt x="0" y="0"/>
                  </a:lnTo>
                </a:path>
              </a:pathLst>
            </a:custGeom>
            <a:ln w="19049">
              <a:solidFill>
                <a:srgbClr val="000000"/>
              </a:solidFill>
            </a:ln>
          </p:spPr>
          <p:txBody>
            <a:bodyPr wrap="square" lIns="0" tIns="0" rIns="0" bIns="0" rtlCol="0"/>
            <a:lstStyle/>
            <a:p>
              <a:endParaRPr/>
            </a:p>
          </p:txBody>
        </p:sp>
        <p:sp>
          <p:nvSpPr>
            <p:cNvPr id="29" name="object 29"/>
            <p:cNvSpPr/>
            <p:nvPr/>
          </p:nvSpPr>
          <p:spPr>
            <a:xfrm>
              <a:off x="7620000" y="5130605"/>
              <a:ext cx="1905" cy="432434"/>
            </a:xfrm>
            <a:custGeom>
              <a:avLst/>
              <a:gdLst/>
              <a:ahLst/>
              <a:cxnLst/>
              <a:rect l="l" t="t" r="r" b="b"/>
              <a:pathLst>
                <a:path w="1904" h="432435">
                  <a:moveTo>
                    <a:pt x="0" y="431994"/>
                  </a:moveTo>
                  <a:lnTo>
                    <a:pt x="1500" y="0"/>
                  </a:lnTo>
                </a:path>
              </a:pathLst>
            </a:custGeom>
            <a:ln w="9524">
              <a:solidFill>
                <a:srgbClr val="6AAAE0"/>
              </a:solidFill>
            </a:ln>
          </p:spPr>
          <p:txBody>
            <a:bodyPr wrap="square" lIns="0" tIns="0" rIns="0" bIns="0" rtlCol="0"/>
            <a:lstStyle/>
            <a:p>
              <a:endParaRPr/>
            </a:p>
          </p:txBody>
        </p:sp>
        <p:sp>
          <p:nvSpPr>
            <p:cNvPr id="30" name="object 30"/>
            <p:cNvSpPr/>
            <p:nvPr/>
          </p:nvSpPr>
          <p:spPr>
            <a:xfrm>
              <a:off x="7562278" y="5105400"/>
              <a:ext cx="117906" cy="116065"/>
            </a:xfrm>
            <a:prstGeom prst="rect">
              <a:avLst/>
            </a:prstGeom>
            <a:blipFill>
              <a:blip r:embed="rId3" cstate="print"/>
              <a:stretch>
                <a:fillRect/>
              </a:stretch>
            </a:blipFill>
          </p:spPr>
          <p:txBody>
            <a:bodyPr wrap="square" lIns="0" tIns="0" rIns="0" bIns="0" rtlCol="0"/>
            <a:lstStyle/>
            <a:p>
              <a:endParaRPr/>
            </a:p>
          </p:txBody>
        </p:sp>
      </p:grpSp>
      <p:sp>
        <p:nvSpPr>
          <p:cNvPr id="31" name="object 31"/>
          <p:cNvSpPr txBox="1"/>
          <p:nvPr/>
        </p:nvSpPr>
        <p:spPr>
          <a:xfrm>
            <a:off x="7523861" y="4671445"/>
            <a:ext cx="281305" cy="356235"/>
          </a:xfrm>
          <a:prstGeom prst="rect">
            <a:avLst/>
          </a:prstGeom>
        </p:spPr>
        <p:txBody>
          <a:bodyPr vert="vert270" wrap="square" lIns="0" tIns="0" rIns="0" bIns="0" rtlCol="0">
            <a:spAutoFit/>
          </a:bodyPr>
          <a:lstStyle/>
          <a:p>
            <a:pPr marL="12700">
              <a:lnSpc>
                <a:spcPts val="2090"/>
              </a:lnSpc>
            </a:pPr>
            <a:r>
              <a:rPr sz="1800" b="1" spc="-5" dirty="0">
                <a:latin typeface="Arial"/>
                <a:cs typeface="Arial"/>
              </a:rPr>
              <a:t>OE</a:t>
            </a:r>
            <a:endParaRPr sz="1800">
              <a:latin typeface="Arial"/>
              <a:cs typeface="Arial"/>
            </a:endParaRPr>
          </a:p>
        </p:txBody>
      </p:sp>
      <p:grpSp>
        <p:nvGrpSpPr>
          <p:cNvPr id="32" name="object 32"/>
          <p:cNvGrpSpPr/>
          <p:nvPr/>
        </p:nvGrpSpPr>
        <p:grpSpPr>
          <a:xfrm>
            <a:off x="7489825" y="1770202"/>
            <a:ext cx="1120775" cy="3313429"/>
            <a:chOff x="7489825" y="1770202"/>
            <a:chExt cx="1120775" cy="3313429"/>
          </a:xfrm>
        </p:grpSpPr>
        <p:sp>
          <p:nvSpPr>
            <p:cNvPr id="33" name="object 33"/>
            <p:cNvSpPr/>
            <p:nvPr/>
          </p:nvSpPr>
          <p:spPr>
            <a:xfrm>
              <a:off x="7499350" y="4692650"/>
              <a:ext cx="0" cy="381000"/>
            </a:xfrm>
            <a:custGeom>
              <a:avLst/>
              <a:gdLst/>
              <a:ahLst/>
              <a:cxnLst/>
              <a:rect l="l" t="t" r="r" b="b"/>
              <a:pathLst>
                <a:path h="381000">
                  <a:moveTo>
                    <a:pt x="0" y="380999"/>
                  </a:moveTo>
                  <a:lnTo>
                    <a:pt x="0" y="0"/>
                  </a:lnTo>
                </a:path>
              </a:pathLst>
            </a:custGeom>
            <a:ln w="19049">
              <a:solidFill>
                <a:srgbClr val="000000"/>
              </a:solidFill>
            </a:ln>
          </p:spPr>
          <p:txBody>
            <a:bodyPr wrap="square" lIns="0" tIns="0" rIns="0" bIns="0" rtlCol="0"/>
            <a:lstStyle/>
            <a:p>
              <a:endParaRPr/>
            </a:p>
          </p:txBody>
        </p:sp>
        <p:sp>
          <p:nvSpPr>
            <p:cNvPr id="34" name="object 34"/>
            <p:cNvSpPr/>
            <p:nvPr/>
          </p:nvSpPr>
          <p:spPr>
            <a:xfrm>
              <a:off x="8178604" y="1828887"/>
              <a:ext cx="407034" cy="1905"/>
            </a:xfrm>
            <a:custGeom>
              <a:avLst/>
              <a:gdLst/>
              <a:ahLst/>
              <a:cxnLst/>
              <a:rect l="l" t="t" r="r" b="b"/>
              <a:pathLst>
                <a:path w="407034" h="1905">
                  <a:moveTo>
                    <a:pt x="0" y="0"/>
                  </a:moveTo>
                  <a:lnTo>
                    <a:pt x="406790" y="1412"/>
                  </a:lnTo>
                </a:path>
              </a:pathLst>
            </a:custGeom>
            <a:ln w="9524">
              <a:solidFill>
                <a:srgbClr val="6AAAE0"/>
              </a:solidFill>
            </a:ln>
          </p:spPr>
          <p:txBody>
            <a:bodyPr wrap="square" lIns="0" tIns="0" rIns="0" bIns="0" rtlCol="0"/>
            <a:lstStyle/>
            <a:p>
              <a:endParaRPr/>
            </a:p>
          </p:txBody>
        </p:sp>
        <p:sp>
          <p:nvSpPr>
            <p:cNvPr id="35" name="object 35"/>
            <p:cNvSpPr/>
            <p:nvPr/>
          </p:nvSpPr>
          <p:spPr>
            <a:xfrm>
              <a:off x="8153400" y="1770202"/>
              <a:ext cx="116065" cy="117906"/>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8494534" y="1771078"/>
              <a:ext cx="116065" cy="117906"/>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8178604" y="2209887"/>
              <a:ext cx="407034" cy="1905"/>
            </a:xfrm>
            <a:custGeom>
              <a:avLst/>
              <a:gdLst/>
              <a:ahLst/>
              <a:cxnLst/>
              <a:rect l="l" t="t" r="r" b="b"/>
              <a:pathLst>
                <a:path w="407034" h="1905">
                  <a:moveTo>
                    <a:pt x="0" y="0"/>
                  </a:moveTo>
                  <a:lnTo>
                    <a:pt x="406790" y="1412"/>
                  </a:lnTo>
                </a:path>
              </a:pathLst>
            </a:custGeom>
            <a:ln w="9524">
              <a:solidFill>
                <a:srgbClr val="6AAAE0"/>
              </a:solidFill>
            </a:ln>
          </p:spPr>
          <p:txBody>
            <a:bodyPr wrap="square" lIns="0" tIns="0" rIns="0" bIns="0" rtlCol="0"/>
            <a:lstStyle/>
            <a:p>
              <a:endParaRPr/>
            </a:p>
          </p:txBody>
        </p:sp>
        <p:sp>
          <p:nvSpPr>
            <p:cNvPr id="38" name="object 38"/>
            <p:cNvSpPr/>
            <p:nvPr/>
          </p:nvSpPr>
          <p:spPr>
            <a:xfrm>
              <a:off x="8153400" y="2151202"/>
              <a:ext cx="116065" cy="117906"/>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8494534" y="2152078"/>
              <a:ext cx="116065" cy="117906"/>
            </a:xfrm>
            <a:prstGeom prst="rect">
              <a:avLst/>
            </a:prstGeom>
            <a:blipFill>
              <a:blip r:embed="rId5" cstate="print"/>
              <a:stretch>
                <a:fillRect/>
              </a:stretch>
            </a:blipFill>
          </p:spPr>
          <p:txBody>
            <a:bodyPr wrap="square" lIns="0" tIns="0" rIns="0" bIns="0" rtlCol="0"/>
            <a:lstStyle/>
            <a:p>
              <a:endParaRPr/>
            </a:p>
          </p:txBody>
        </p:sp>
        <p:sp>
          <p:nvSpPr>
            <p:cNvPr id="40" name="object 40"/>
            <p:cNvSpPr/>
            <p:nvPr/>
          </p:nvSpPr>
          <p:spPr>
            <a:xfrm>
              <a:off x="8178604" y="2514687"/>
              <a:ext cx="407034" cy="1905"/>
            </a:xfrm>
            <a:custGeom>
              <a:avLst/>
              <a:gdLst/>
              <a:ahLst/>
              <a:cxnLst/>
              <a:rect l="l" t="t" r="r" b="b"/>
              <a:pathLst>
                <a:path w="407034" h="1905">
                  <a:moveTo>
                    <a:pt x="0" y="0"/>
                  </a:moveTo>
                  <a:lnTo>
                    <a:pt x="406790" y="1412"/>
                  </a:lnTo>
                </a:path>
              </a:pathLst>
            </a:custGeom>
            <a:ln w="9524">
              <a:solidFill>
                <a:srgbClr val="6AAAE0"/>
              </a:solidFill>
            </a:ln>
          </p:spPr>
          <p:txBody>
            <a:bodyPr wrap="square" lIns="0" tIns="0" rIns="0" bIns="0" rtlCol="0"/>
            <a:lstStyle/>
            <a:p>
              <a:endParaRPr/>
            </a:p>
          </p:txBody>
        </p:sp>
        <p:sp>
          <p:nvSpPr>
            <p:cNvPr id="41" name="object 41"/>
            <p:cNvSpPr/>
            <p:nvPr/>
          </p:nvSpPr>
          <p:spPr>
            <a:xfrm>
              <a:off x="8153400" y="2456002"/>
              <a:ext cx="116065" cy="117906"/>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8494534" y="2456878"/>
              <a:ext cx="116065" cy="117906"/>
            </a:xfrm>
            <a:prstGeom prst="rect">
              <a:avLst/>
            </a:prstGeom>
            <a:blipFill>
              <a:blip r:embed="rId5" cstate="print"/>
              <a:stretch>
                <a:fillRect/>
              </a:stretch>
            </a:blipFill>
          </p:spPr>
          <p:txBody>
            <a:bodyPr wrap="square" lIns="0" tIns="0" rIns="0" bIns="0" rtlCol="0"/>
            <a:lstStyle/>
            <a:p>
              <a:endParaRPr/>
            </a:p>
          </p:txBody>
        </p:sp>
        <p:sp>
          <p:nvSpPr>
            <p:cNvPr id="43" name="object 43"/>
            <p:cNvSpPr/>
            <p:nvPr/>
          </p:nvSpPr>
          <p:spPr>
            <a:xfrm>
              <a:off x="8178604" y="3048087"/>
              <a:ext cx="407034" cy="1905"/>
            </a:xfrm>
            <a:custGeom>
              <a:avLst/>
              <a:gdLst/>
              <a:ahLst/>
              <a:cxnLst/>
              <a:rect l="l" t="t" r="r" b="b"/>
              <a:pathLst>
                <a:path w="407034" h="1905">
                  <a:moveTo>
                    <a:pt x="0" y="0"/>
                  </a:moveTo>
                  <a:lnTo>
                    <a:pt x="406790" y="1412"/>
                  </a:lnTo>
                </a:path>
              </a:pathLst>
            </a:custGeom>
            <a:ln w="9524">
              <a:solidFill>
                <a:srgbClr val="6AAAE0"/>
              </a:solidFill>
            </a:ln>
          </p:spPr>
          <p:txBody>
            <a:bodyPr wrap="square" lIns="0" tIns="0" rIns="0" bIns="0" rtlCol="0"/>
            <a:lstStyle/>
            <a:p>
              <a:endParaRPr/>
            </a:p>
          </p:txBody>
        </p:sp>
        <p:sp>
          <p:nvSpPr>
            <p:cNvPr id="44" name="object 44"/>
            <p:cNvSpPr/>
            <p:nvPr/>
          </p:nvSpPr>
          <p:spPr>
            <a:xfrm>
              <a:off x="8153400" y="2989402"/>
              <a:ext cx="116065" cy="117906"/>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8494534" y="2990278"/>
              <a:ext cx="116065" cy="117906"/>
            </a:xfrm>
            <a:prstGeom prst="rect">
              <a:avLst/>
            </a:prstGeom>
            <a:blipFill>
              <a:blip r:embed="rId5" cstate="print"/>
              <a:stretch>
                <a:fillRect/>
              </a:stretch>
            </a:blipFill>
          </p:spPr>
          <p:txBody>
            <a:bodyPr wrap="square" lIns="0" tIns="0" rIns="0" bIns="0" rtlCol="0"/>
            <a:lstStyle/>
            <a:p>
              <a:endParaRPr/>
            </a:p>
          </p:txBody>
        </p:sp>
      </p:grpSp>
      <p:sp>
        <p:nvSpPr>
          <p:cNvPr id="46" name="object 46"/>
          <p:cNvSpPr txBox="1"/>
          <p:nvPr/>
        </p:nvSpPr>
        <p:spPr>
          <a:xfrm>
            <a:off x="7698740" y="1709420"/>
            <a:ext cx="1905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D</a:t>
            </a:r>
            <a:endParaRPr sz="1800">
              <a:latin typeface="Arial"/>
              <a:cs typeface="Arial"/>
            </a:endParaRPr>
          </a:p>
        </p:txBody>
      </p:sp>
      <p:sp>
        <p:nvSpPr>
          <p:cNvPr id="47" name="object 47"/>
          <p:cNvSpPr txBox="1"/>
          <p:nvPr/>
        </p:nvSpPr>
        <p:spPr>
          <a:xfrm>
            <a:off x="7863826" y="1842770"/>
            <a:ext cx="110489"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0</a:t>
            </a:r>
            <a:endParaRPr sz="1200">
              <a:latin typeface="Arial"/>
              <a:cs typeface="Arial"/>
            </a:endParaRPr>
          </a:p>
        </p:txBody>
      </p:sp>
      <p:sp>
        <p:nvSpPr>
          <p:cNvPr id="48" name="object 48"/>
          <p:cNvSpPr txBox="1"/>
          <p:nvPr/>
        </p:nvSpPr>
        <p:spPr>
          <a:xfrm>
            <a:off x="7673340" y="1983740"/>
            <a:ext cx="326390" cy="1168400"/>
          </a:xfrm>
          <a:prstGeom prst="rect">
            <a:avLst/>
          </a:prstGeom>
        </p:spPr>
        <p:txBody>
          <a:bodyPr vert="horz" wrap="square" lIns="0" tIns="12700" rIns="0" bIns="0" rtlCol="0">
            <a:spAutoFit/>
          </a:bodyPr>
          <a:lstStyle/>
          <a:p>
            <a:pPr marL="38100" marR="30480">
              <a:lnSpc>
                <a:spcPct val="111100"/>
              </a:lnSpc>
              <a:spcBef>
                <a:spcPts val="100"/>
              </a:spcBef>
            </a:pPr>
            <a:r>
              <a:rPr sz="1800" b="1" dirty="0">
                <a:latin typeface="Arial"/>
                <a:cs typeface="Arial"/>
              </a:rPr>
              <a:t>D</a:t>
            </a:r>
            <a:r>
              <a:rPr sz="1800" b="1" baseline="-20833" dirty="0">
                <a:latin typeface="Arial"/>
                <a:cs typeface="Arial"/>
              </a:rPr>
              <a:t>1  </a:t>
            </a:r>
            <a:r>
              <a:rPr sz="1800" b="1" dirty="0">
                <a:latin typeface="Arial"/>
                <a:cs typeface="Arial"/>
              </a:rPr>
              <a:t>D</a:t>
            </a:r>
            <a:r>
              <a:rPr sz="1800" b="1" baseline="-20833" dirty="0">
                <a:latin typeface="Arial"/>
                <a:cs typeface="Arial"/>
              </a:rPr>
              <a:t>2</a:t>
            </a:r>
            <a:endParaRPr sz="1800" baseline="-20833">
              <a:latin typeface="Arial"/>
              <a:cs typeface="Arial"/>
            </a:endParaRPr>
          </a:p>
          <a:p>
            <a:pPr marL="38100">
              <a:lnSpc>
                <a:spcPct val="100000"/>
              </a:lnSpc>
              <a:spcBef>
                <a:spcPts val="2039"/>
              </a:spcBef>
            </a:pPr>
            <a:r>
              <a:rPr sz="1800" b="1" dirty="0">
                <a:latin typeface="Arial"/>
                <a:cs typeface="Arial"/>
              </a:rPr>
              <a:t>D</a:t>
            </a:r>
            <a:r>
              <a:rPr sz="1800" b="1" baseline="-20833" dirty="0">
                <a:latin typeface="Arial"/>
                <a:cs typeface="Arial"/>
              </a:rPr>
              <a:t>7</a:t>
            </a:r>
            <a:endParaRPr sz="1800" baseline="-20833">
              <a:latin typeface="Arial"/>
              <a:cs typeface="Arial"/>
            </a:endParaRPr>
          </a:p>
        </p:txBody>
      </p:sp>
      <p:sp>
        <p:nvSpPr>
          <p:cNvPr id="49" name="object 49"/>
          <p:cNvSpPr/>
          <p:nvPr/>
        </p:nvSpPr>
        <p:spPr>
          <a:xfrm>
            <a:off x="5410200" y="4038600"/>
            <a:ext cx="381000" cy="0"/>
          </a:xfrm>
          <a:custGeom>
            <a:avLst/>
            <a:gdLst/>
            <a:ahLst/>
            <a:cxnLst/>
            <a:rect l="l" t="t" r="r" b="b"/>
            <a:pathLst>
              <a:path w="381000">
                <a:moveTo>
                  <a:pt x="0" y="0"/>
                </a:moveTo>
                <a:lnTo>
                  <a:pt x="380999" y="0"/>
                </a:lnTo>
              </a:path>
            </a:pathLst>
          </a:custGeom>
          <a:ln w="19049">
            <a:solidFill>
              <a:srgbClr val="000000"/>
            </a:solidFill>
          </a:ln>
        </p:spPr>
        <p:txBody>
          <a:bodyPr wrap="square" lIns="0" tIns="0" rIns="0" bIns="0" rtlCol="0"/>
          <a:lstStyle/>
          <a:p>
            <a:endParaRPr/>
          </a:p>
        </p:txBody>
      </p:sp>
      <p:sp>
        <p:nvSpPr>
          <p:cNvPr id="50" name="object 50"/>
          <p:cNvSpPr txBox="1"/>
          <p:nvPr/>
        </p:nvSpPr>
        <p:spPr>
          <a:xfrm>
            <a:off x="5412740" y="3995724"/>
            <a:ext cx="980440" cy="299720"/>
          </a:xfrm>
          <a:prstGeom prst="rect">
            <a:avLst/>
          </a:prstGeom>
        </p:spPr>
        <p:txBody>
          <a:bodyPr vert="horz" wrap="square" lIns="0" tIns="12700" rIns="0" bIns="0" rtlCol="0">
            <a:spAutoFit/>
          </a:bodyPr>
          <a:lstStyle/>
          <a:p>
            <a:pPr marL="12700">
              <a:lnSpc>
                <a:spcPct val="100000"/>
              </a:lnSpc>
              <a:spcBef>
                <a:spcPts val="100"/>
              </a:spcBef>
              <a:tabLst>
                <a:tab pos="525780" algn="l"/>
                <a:tab pos="967105" algn="l"/>
              </a:tabLst>
            </a:pPr>
            <a:r>
              <a:rPr sz="1800" b="1" spc="-5" dirty="0">
                <a:latin typeface="Arial"/>
                <a:cs typeface="Arial"/>
              </a:rPr>
              <a:t>WR	</a:t>
            </a:r>
            <a:r>
              <a:rPr sz="1800" b="1" u="sng" spc="-5" dirty="0">
                <a:uFill>
                  <a:solidFill>
                    <a:srgbClr val="6AAAE0"/>
                  </a:solidFill>
                </a:uFill>
                <a:latin typeface="Arial"/>
                <a:cs typeface="Arial"/>
              </a:rPr>
              <a:t> 	</a:t>
            </a:r>
            <a:endParaRPr sz="1800">
              <a:latin typeface="Arial"/>
              <a:cs typeface="Arial"/>
            </a:endParaRPr>
          </a:p>
        </p:txBody>
      </p:sp>
      <p:sp>
        <p:nvSpPr>
          <p:cNvPr id="51" name="object 51"/>
          <p:cNvSpPr txBox="1"/>
          <p:nvPr/>
        </p:nvSpPr>
        <p:spPr>
          <a:xfrm>
            <a:off x="7698740" y="5519928"/>
            <a:ext cx="3556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RD</a:t>
            </a:r>
            <a:endParaRPr sz="1800">
              <a:latin typeface="Arial"/>
              <a:cs typeface="Arial"/>
            </a:endParaRPr>
          </a:p>
        </p:txBody>
      </p:sp>
      <p:sp>
        <p:nvSpPr>
          <p:cNvPr id="52" name="object 52"/>
          <p:cNvSpPr/>
          <p:nvPr/>
        </p:nvSpPr>
        <p:spPr>
          <a:xfrm>
            <a:off x="7696200" y="5562600"/>
            <a:ext cx="381000" cy="0"/>
          </a:xfrm>
          <a:custGeom>
            <a:avLst/>
            <a:gdLst/>
            <a:ahLst/>
            <a:cxnLst/>
            <a:rect l="l" t="t" r="r" b="b"/>
            <a:pathLst>
              <a:path w="381000">
                <a:moveTo>
                  <a:pt x="0" y="0"/>
                </a:moveTo>
                <a:lnTo>
                  <a:pt x="381000" y="0"/>
                </a:lnTo>
              </a:path>
            </a:pathLst>
          </a:custGeom>
          <a:ln w="19049">
            <a:solidFill>
              <a:srgbClr val="000000"/>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536" y="795020"/>
            <a:ext cx="8578215" cy="452120"/>
          </a:xfrm>
          <a:prstGeom prst="rect">
            <a:avLst/>
          </a:prstGeom>
        </p:spPr>
        <p:txBody>
          <a:bodyPr vert="horz" wrap="square" lIns="0" tIns="12700" rIns="0" bIns="0" rtlCol="0">
            <a:spAutoFit/>
          </a:bodyPr>
          <a:lstStyle/>
          <a:p>
            <a:pPr marL="12700">
              <a:lnSpc>
                <a:spcPct val="100000"/>
              </a:lnSpc>
              <a:spcBef>
                <a:spcPts val="100"/>
              </a:spcBef>
            </a:pPr>
            <a:r>
              <a:rPr spc="-5" dirty="0"/>
              <a:t>4.3.1 </a:t>
            </a:r>
            <a:r>
              <a:rPr dirty="0"/>
              <a:t>Cấu </a:t>
            </a:r>
            <a:r>
              <a:rPr spc="-5" dirty="0"/>
              <a:t>trúc </a:t>
            </a:r>
            <a:r>
              <a:rPr dirty="0"/>
              <a:t>mạch </a:t>
            </a:r>
            <a:r>
              <a:rPr spc="-5" dirty="0"/>
              <a:t>nhớ </a:t>
            </a:r>
            <a:r>
              <a:rPr dirty="0"/>
              <a:t>- </a:t>
            </a:r>
            <a:r>
              <a:rPr spc="-5" dirty="0"/>
              <a:t>EFROM Intel</a:t>
            </a:r>
            <a:r>
              <a:rPr spc="-55" dirty="0"/>
              <a:t> </a:t>
            </a:r>
            <a:r>
              <a:rPr dirty="0"/>
              <a:t>2176(2Kx8)</a:t>
            </a:r>
          </a:p>
        </p:txBody>
      </p:sp>
      <p:sp>
        <p:nvSpPr>
          <p:cNvPr id="3" name="object 3"/>
          <p:cNvSpPr txBox="1"/>
          <p:nvPr/>
        </p:nvSpPr>
        <p:spPr>
          <a:xfrm>
            <a:off x="599440" y="1341628"/>
            <a:ext cx="3950970" cy="2499360"/>
          </a:xfrm>
          <a:prstGeom prst="rect">
            <a:avLst/>
          </a:prstGeom>
        </p:spPr>
        <p:txBody>
          <a:bodyPr vert="horz" wrap="square" lIns="0" tIns="75565" rIns="0" bIns="0" rtlCol="0">
            <a:spAutoFit/>
          </a:bodyPr>
          <a:lstStyle/>
          <a:p>
            <a:pPr marL="368300" indent="-342900">
              <a:lnSpc>
                <a:spcPct val="100000"/>
              </a:lnSpc>
              <a:spcBef>
                <a:spcPts val="595"/>
              </a:spcBef>
              <a:buFont typeface="Wingdings"/>
              <a:buChar char=""/>
              <a:tabLst>
                <a:tab pos="368300" algn="l"/>
              </a:tabLst>
            </a:pPr>
            <a:r>
              <a:rPr sz="2400" spc="-5" dirty="0">
                <a:solidFill>
                  <a:srgbClr val="003399"/>
                </a:solidFill>
                <a:latin typeface="Arial"/>
                <a:cs typeface="Arial"/>
              </a:rPr>
              <a:t>A</a:t>
            </a:r>
            <a:r>
              <a:rPr sz="2400" spc="-7" baseline="-20833" dirty="0">
                <a:solidFill>
                  <a:srgbClr val="0048AA"/>
                </a:solidFill>
                <a:latin typeface="Arial"/>
                <a:cs typeface="Arial"/>
              </a:rPr>
              <a:t>0</a:t>
            </a:r>
            <a:r>
              <a:rPr sz="2400" spc="-5" dirty="0">
                <a:solidFill>
                  <a:srgbClr val="003399"/>
                </a:solidFill>
                <a:latin typeface="Arial"/>
                <a:cs typeface="Arial"/>
              </a:rPr>
              <a:t>-A</a:t>
            </a:r>
            <a:r>
              <a:rPr sz="2400" spc="-7" baseline="-20833" dirty="0">
                <a:solidFill>
                  <a:srgbClr val="0048AA"/>
                </a:solidFill>
                <a:latin typeface="Arial"/>
                <a:cs typeface="Arial"/>
              </a:rPr>
              <a:t>10</a:t>
            </a:r>
            <a:r>
              <a:rPr sz="2400" spc="-5" dirty="0">
                <a:solidFill>
                  <a:srgbClr val="003399"/>
                </a:solidFill>
                <a:latin typeface="Arial"/>
                <a:cs typeface="Arial"/>
              </a:rPr>
              <a:t>: Tín </a:t>
            </a:r>
            <a:r>
              <a:rPr sz="2400" dirty="0">
                <a:solidFill>
                  <a:srgbClr val="003399"/>
                </a:solidFill>
                <a:latin typeface="Arial"/>
                <a:cs typeface="Arial"/>
              </a:rPr>
              <a:t>hiệu địa</a:t>
            </a:r>
            <a:r>
              <a:rPr sz="2400" spc="-60" dirty="0">
                <a:solidFill>
                  <a:srgbClr val="003399"/>
                </a:solidFill>
                <a:latin typeface="Arial"/>
                <a:cs typeface="Arial"/>
              </a:rPr>
              <a:t> </a:t>
            </a:r>
            <a:r>
              <a:rPr sz="2400" dirty="0">
                <a:solidFill>
                  <a:srgbClr val="003399"/>
                </a:solidFill>
                <a:latin typeface="Arial"/>
                <a:cs typeface="Arial"/>
              </a:rPr>
              <a:t>chỉ</a:t>
            </a:r>
            <a:endParaRPr sz="2400">
              <a:latin typeface="Arial"/>
              <a:cs typeface="Arial"/>
            </a:endParaRPr>
          </a:p>
          <a:p>
            <a:pPr marL="368300" indent="-342900">
              <a:lnSpc>
                <a:spcPct val="100000"/>
              </a:lnSpc>
              <a:spcBef>
                <a:spcPts val="495"/>
              </a:spcBef>
              <a:buFont typeface="Wingdings"/>
              <a:buChar char=""/>
              <a:tabLst>
                <a:tab pos="368300" algn="l"/>
              </a:tabLst>
            </a:pPr>
            <a:r>
              <a:rPr sz="2400" dirty="0">
                <a:solidFill>
                  <a:srgbClr val="003399"/>
                </a:solidFill>
                <a:latin typeface="Arial"/>
                <a:cs typeface="Arial"/>
              </a:rPr>
              <a:t>O</a:t>
            </a:r>
            <a:r>
              <a:rPr sz="2400" baseline="-20833" dirty="0">
                <a:solidFill>
                  <a:srgbClr val="0048AA"/>
                </a:solidFill>
                <a:latin typeface="Arial"/>
                <a:cs typeface="Arial"/>
              </a:rPr>
              <a:t>0</a:t>
            </a:r>
            <a:r>
              <a:rPr sz="2400" dirty="0">
                <a:solidFill>
                  <a:srgbClr val="003399"/>
                </a:solidFill>
                <a:latin typeface="Arial"/>
                <a:cs typeface="Arial"/>
              </a:rPr>
              <a:t>-O</a:t>
            </a:r>
            <a:r>
              <a:rPr sz="2400" baseline="-20833" dirty="0">
                <a:solidFill>
                  <a:srgbClr val="0048AA"/>
                </a:solidFill>
                <a:latin typeface="Arial"/>
                <a:cs typeface="Arial"/>
              </a:rPr>
              <a:t>7</a:t>
            </a:r>
            <a:r>
              <a:rPr sz="2400" dirty="0">
                <a:solidFill>
                  <a:srgbClr val="003399"/>
                </a:solidFill>
                <a:latin typeface="Arial"/>
                <a:cs typeface="Arial"/>
              </a:rPr>
              <a:t>: Tín </a:t>
            </a:r>
            <a:r>
              <a:rPr sz="2400" spc="-5" dirty="0">
                <a:solidFill>
                  <a:srgbClr val="003399"/>
                </a:solidFill>
                <a:latin typeface="Arial"/>
                <a:cs typeface="Arial"/>
              </a:rPr>
              <a:t>hiệu dữ</a:t>
            </a:r>
            <a:r>
              <a:rPr sz="2400" spc="-85" dirty="0">
                <a:solidFill>
                  <a:srgbClr val="003399"/>
                </a:solidFill>
                <a:latin typeface="Arial"/>
                <a:cs typeface="Arial"/>
              </a:rPr>
              <a:t> </a:t>
            </a:r>
            <a:r>
              <a:rPr sz="2400" spc="-5" dirty="0">
                <a:solidFill>
                  <a:srgbClr val="003399"/>
                </a:solidFill>
                <a:latin typeface="Arial"/>
                <a:cs typeface="Arial"/>
              </a:rPr>
              <a:t>liệu</a:t>
            </a:r>
            <a:endParaRPr sz="2400">
              <a:latin typeface="Arial"/>
              <a:cs typeface="Arial"/>
            </a:endParaRPr>
          </a:p>
          <a:p>
            <a:pPr marL="368300" marR="1659889" indent="-342900">
              <a:lnSpc>
                <a:spcPts val="2820"/>
              </a:lnSpc>
              <a:spcBef>
                <a:spcPts val="765"/>
              </a:spcBef>
              <a:buFont typeface="Wingdings"/>
              <a:buChar char=""/>
              <a:tabLst>
                <a:tab pos="368300" algn="l"/>
              </a:tabLst>
            </a:pPr>
            <a:r>
              <a:rPr sz="2400" dirty="0">
                <a:solidFill>
                  <a:srgbClr val="003399"/>
                </a:solidFill>
                <a:latin typeface="Arial"/>
                <a:cs typeface="Arial"/>
              </a:rPr>
              <a:t>CS: chọn</a:t>
            </a:r>
            <a:r>
              <a:rPr sz="2400" spc="-90" dirty="0">
                <a:solidFill>
                  <a:srgbClr val="003399"/>
                </a:solidFill>
                <a:latin typeface="Arial"/>
                <a:cs typeface="Arial"/>
              </a:rPr>
              <a:t> </a:t>
            </a:r>
            <a:r>
              <a:rPr sz="2400" spc="-5" dirty="0">
                <a:solidFill>
                  <a:srgbClr val="003399"/>
                </a:solidFill>
                <a:latin typeface="Arial"/>
                <a:cs typeface="Arial"/>
              </a:rPr>
              <a:t>chíp  (0-đọc,1-ghi)</a:t>
            </a:r>
            <a:endParaRPr sz="2400">
              <a:latin typeface="Arial"/>
              <a:cs typeface="Arial"/>
            </a:endParaRPr>
          </a:p>
          <a:p>
            <a:pPr marL="368300" marR="17780" indent="-342900">
              <a:lnSpc>
                <a:spcPct val="101499"/>
              </a:lnSpc>
              <a:spcBef>
                <a:spcPts val="470"/>
              </a:spcBef>
              <a:buFont typeface="Wingdings"/>
              <a:buChar char=""/>
              <a:tabLst>
                <a:tab pos="368300" algn="l"/>
              </a:tabLst>
            </a:pPr>
            <a:r>
              <a:rPr sz="2400" spc="-5" dirty="0">
                <a:solidFill>
                  <a:srgbClr val="003399"/>
                </a:solidFill>
                <a:latin typeface="Arial"/>
                <a:cs typeface="Arial"/>
              </a:rPr>
              <a:t>PD/PGM: </a:t>
            </a:r>
            <a:r>
              <a:rPr sz="2400" dirty="0">
                <a:solidFill>
                  <a:srgbClr val="003399"/>
                </a:solidFill>
                <a:latin typeface="Arial"/>
                <a:cs typeface="Arial"/>
              </a:rPr>
              <a:t>Duy </a:t>
            </a:r>
            <a:r>
              <a:rPr sz="2400" spc="-5" dirty="0">
                <a:solidFill>
                  <a:srgbClr val="003399"/>
                </a:solidFill>
                <a:latin typeface="Arial"/>
                <a:cs typeface="Arial"/>
              </a:rPr>
              <a:t>trì/Lập trình  </a:t>
            </a:r>
            <a:r>
              <a:rPr sz="2400" dirty="0">
                <a:solidFill>
                  <a:srgbClr val="003399"/>
                </a:solidFill>
                <a:latin typeface="Arial"/>
                <a:cs typeface="Arial"/>
              </a:rPr>
              <a:t>V</a:t>
            </a:r>
            <a:r>
              <a:rPr sz="2400" baseline="-20833" dirty="0">
                <a:solidFill>
                  <a:srgbClr val="0048AA"/>
                </a:solidFill>
                <a:latin typeface="Arial"/>
                <a:cs typeface="Arial"/>
              </a:rPr>
              <a:t>pp </a:t>
            </a:r>
            <a:r>
              <a:rPr sz="2400" dirty="0">
                <a:solidFill>
                  <a:srgbClr val="003399"/>
                </a:solidFill>
                <a:latin typeface="Arial"/>
                <a:cs typeface="Arial"/>
              </a:rPr>
              <a:t>=</a:t>
            </a:r>
            <a:r>
              <a:rPr sz="2400" spc="-235" dirty="0">
                <a:solidFill>
                  <a:srgbClr val="003399"/>
                </a:solidFill>
                <a:latin typeface="Arial"/>
                <a:cs typeface="Arial"/>
              </a:rPr>
              <a:t> </a:t>
            </a:r>
            <a:r>
              <a:rPr sz="2400" dirty="0">
                <a:solidFill>
                  <a:srgbClr val="003399"/>
                </a:solidFill>
                <a:latin typeface="Arial"/>
                <a:cs typeface="Arial"/>
              </a:rPr>
              <a:t>25V</a:t>
            </a:r>
            <a:endParaRPr sz="2400">
              <a:latin typeface="Arial"/>
              <a:cs typeface="Arial"/>
            </a:endParaRPr>
          </a:p>
        </p:txBody>
      </p:sp>
      <p:sp>
        <p:nvSpPr>
          <p:cNvPr id="4" name="object 4"/>
          <p:cNvSpPr/>
          <p:nvPr/>
        </p:nvSpPr>
        <p:spPr>
          <a:xfrm>
            <a:off x="5969812" y="1487485"/>
            <a:ext cx="3033979" cy="329105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6226" y="4076932"/>
            <a:ext cx="5505450" cy="197167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2338" y="795020"/>
            <a:ext cx="5534660" cy="452120"/>
          </a:xfrm>
          <a:prstGeom prst="rect">
            <a:avLst/>
          </a:prstGeom>
        </p:spPr>
        <p:txBody>
          <a:bodyPr vert="horz" wrap="square" lIns="0" tIns="12700" rIns="0" bIns="0" rtlCol="0">
            <a:spAutoFit/>
          </a:bodyPr>
          <a:lstStyle/>
          <a:p>
            <a:pPr marL="12700">
              <a:lnSpc>
                <a:spcPct val="100000"/>
              </a:lnSpc>
              <a:spcBef>
                <a:spcPts val="100"/>
              </a:spcBef>
            </a:pPr>
            <a:r>
              <a:rPr spc="-5" dirty="0"/>
              <a:t>4.3.1 </a:t>
            </a:r>
            <a:r>
              <a:rPr dirty="0"/>
              <a:t>Cấu </a:t>
            </a:r>
            <a:r>
              <a:rPr spc="-5" dirty="0"/>
              <a:t>trúc </a:t>
            </a:r>
            <a:r>
              <a:rPr dirty="0"/>
              <a:t>mạch </a:t>
            </a:r>
            <a:r>
              <a:rPr spc="-5" dirty="0"/>
              <a:t>nhớ </a:t>
            </a:r>
            <a:r>
              <a:rPr dirty="0"/>
              <a:t>-</a:t>
            </a:r>
            <a:r>
              <a:rPr spc="-80" dirty="0"/>
              <a:t> </a:t>
            </a:r>
            <a:r>
              <a:rPr dirty="0"/>
              <a:t>SRAM</a:t>
            </a:r>
          </a:p>
        </p:txBody>
      </p:sp>
      <p:sp>
        <p:nvSpPr>
          <p:cNvPr id="3" name="object 3"/>
          <p:cNvSpPr txBox="1"/>
          <p:nvPr/>
        </p:nvSpPr>
        <p:spPr>
          <a:xfrm>
            <a:off x="993139" y="1496060"/>
            <a:ext cx="3856354" cy="807720"/>
          </a:xfrm>
          <a:prstGeom prst="rect">
            <a:avLst/>
          </a:prstGeom>
        </p:spPr>
        <p:txBody>
          <a:bodyPr vert="horz" wrap="square" lIns="0" tIns="73660" rIns="0" bIns="0" rtlCol="0">
            <a:spAutoFit/>
          </a:bodyPr>
          <a:lstStyle/>
          <a:p>
            <a:pPr marL="355600" indent="-342900">
              <a:lnSpc>
                <a:spcPct val="100000"/>
              </a:lnSpc>
              <a:spcBef>
                <a:spcPts val="580"/>
              </a:spcBef>
              <a:buFont typeface="Wingdings"/>
              <a:buChar char=""/>
              <a:tabLst>
                <a:tab pos="355600" algn="l"/>
              </a:tabLst>
            </a:pPr>
            <a:r>
              <a:rPr sz="2400" spc="-5" dirty="0">
                <a:solidFill>
                  <a:srgbClr val="003399"/>
                </a:solidFill>
                <a:latin typeface="Arial"/>
                <a:cs typeface="Arial"/>
              </a:rPr>
              <a:t>Hitachi </a:t>
            </a:r>
            <a:r>
              <a:rPr sz="2400" dirty="0">
                <a:solidFill>
                  <a:srgbClr val="003399"/>
                </a:solidFill>
                <a:latin typeface="Arial"/>
                <a:cs typeface="Arial"/>
              </a:rPr>
              <a:t>HM62864 -</a:t>
            </a:r>
            <a:r>
              <a:rPr sz="2400" spc="-50" dirty="0">
                <a:solidFill>
                  <a:srgbClr val="003399"/>
                </a:solidFill>
                <a:latin typeface="Arial"/>
                <a:cs typeface="Arial"/>
              </a:rPr>
              <a:t> </a:t>
            </a:r>
            <a:r>
              <a:rPr sz="2400" spc="-5" dirty="0">
                <a:solidFill>
                  <a:srgbClr val="003399"/>
                </a:solidFill>
                <a:latin typeface="Arial"/>
                <a:cs typeface="Arial"/>
              </a:rPr>
              <a:t>64K</a:t>
            </a:r>
            <a:r>
              <a:rPr sz="2400" spc="-5" dirty="0">
                <a:solidFill>
                  <a:srgbClr val="0048AA"/>
                </a:solidFill>
                <a:latin typeface="Symbol"/>
                <a:cs typeface="Symbol"/>
              </a:rPr>
              <a:t></a:t>
            </a:r>
            <a:r>
              <a:rPr sz="2400" spc="-5" dirty="0">
                <a:solidFill>
                  <a:srgbClr val="003399"/>
                </a:solidFill>
                <a:latin typeface="Arial"/>
                <a:cs typeface="Arial"/>
              </a:rPr>
              <a:t>8</a:t>
            </a:r>
            <a:endParaRPr sz="2400">
              <a:latin typeface="Arial"/>
              <a:cs typeface="Arial"/>
            </a:endParaRPr>
          </a:p>
          <a:p>
            <a:pPr marL="755650" lvl="1" indent="-285750">
              <a:lnSpc>
                <a:spcPct val="100000"/>
              </a:lnSpc>
              <a:spcBef>
                <a:spcPts val="400"/>
              </a:spcBef>
              <a:buClr>
                <a:srgbClr val="5E9CDA"/>
              </a:buClr>
              <a:buFont typeface="Wingdings"/>
              <a:buChar char=""/>
              <a:tabLst>
                <a:tab pos="755015" algn="l"/>
                <a:tab pos="755650" algn="l"/>
              </a:tabLst>
            </a:pPr>
            <a:r>
              <a:rPr sz="2000" spc="-5" dirty="0">
                <a:solidFill>
                  <a:srgbClr val="003399"/>
                </a:solidFill>
                <a:latin typeface="Arial"/>
                <a:cs typeface="Arial"/>
              </a:rPr>
              <a:t>Tốc </a:t>
            </a:r>
            <a:r>
              <a:rPr sz="2000" dirty="0">
                <a:solidFill>
                  <a:srgbClr val="003399"/>
                </a:solidFill>
                <a:latin typeface="Arial"/>
                <a:cs typeface="Arial"/>
              </a:rPr>
              <a:t>độ</a:t>
            </a:r>
            <a:r>
              <a:rPr sz="2000" spc="-10" dirty="0">
                <a:solidFill>
                  <a:srgbClr val="003399"/>
                </a:solidFill>
                <a:latin typeface="Arial"/>
                <a:cs typeface="Arial"/>
              </a:rPr>
              <a:t> </a:t>
            </a:r>
            <a:r>
              <a:rPr sz="2000" dirty="0">
                <a:solidFill>
                  <a:srgbClr val="003399"/>
                </a:solidFill>
                <a:latin typeface="Arial"/>
                <a:cs typeface="Arial"/>
              </a:rPr>
              <a:t>50-85ns</a:t>
            </a:r>
            <a:endParaRPr sz="2000">
              <a:latin typeface="Arial"/>
              <a:cs typeface="Arial"/>
            </a:endParaRPr>
          </a:p>
        </p:txBody>
      </p:sp>
      <p:sp>
        <p:nvSpPr>
          <p:cNvPr id="4" name="object 4"/>
          <p:cNvSpPr/>
          <p:nvPr/>
        </p:nvSpPr>
        <p:spPr>
          <a:xfrm>
            <a:off x="5567362" y="1363662"/>
            <a:ext cx="3324225" cy="47053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47787" y="2663825"/>
            <a:ext cx="3181350" cy="32575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7630">
              <a:lnSpc>
                <a:spcPct val="100000"/>
              </a:lnSpc>
              <a:spcBef>
                <a:spcPts val="100"/>
              </a:spcBef>
            </a:pPr>
            <a:r>
              <a:rPr spc="-5" dirty="0"/>
              <a:t>4.1. </a:t>
            </a:r>
            <a:r>
              <a:rPr dirty="0"/>
              <a:t>Các </a:t>
            </a:r>
            <a:r>
              <a:rPr spc="-5" dirty="0"/>
              <a:t>tín hiệu của</a:t>
            </a:r>
            <a:r>
              <a:rPr spc="-55" dirty="0"/>
              <a:t> </a:t>
            </a:r>
            <a:r>
              <a:rPr dirty="0"/>
              <a:t>8088</a:t>
            </a:r>
          </a:p>
        </p:txBody>
      </p:sp>
      <p:sp>
        <p:nvSpPr>
          <p:cNvPr id="3" name="object 3"/>
          <p:cNvSpPr txBox="1"/>
          <p:nvPr/>
        </p:nvSpPr>
        <p:spPr>
          <a:xfrm>
            <a:off x="294640" y="1480820"/>
            <a:ext cx="5108575" cy="4300220"/>
          </a:xfrm>
          <a:prstGeom prst="rect">
            <a:avLst/>
          </a:prstGeom>
        </p:spPr>
        <p:txBody>
          <a:bodyPr vert="horz" wrap="square" lIns="0" tIns="33020" rIns="0" bIns="0" rtlCol="0">
            <a:spAutoFit/>
          </a:bodyPr>
          <a:lstStyle/>
          <a:p>
            <a:pPr marL="368300" marR="241300" indent="-342900">
              <a:lnSpc>
                <a:spcPts val="2800"/>
              </a:lnSpc>
              <a:spcBef>
                <a:spcPts val="260"/>
              </a:spcBef>
              <a:buClr>
                <a:srgbClr val="003399"/>
              </a:buClr>
              <a:buFont typeface="Wingdings"/>
              <a:buChar char=""/>
              <a:tabLst>
                <a:tab pos="368300" algn="l"/>
              </a:tabLst>
            </a:pPr>
            <a:r>
              <a:rPr sz="2400" dirty="0">
                <a:solidFill>
                  <a:srgbClr val="0048AA"/>
                </a:solidFill>
                <a:latin typeface="Arial"/>
                <a:cs typeface="Arial"/>
              </a:rPr>
              <a:t>VXL 8088 có có 40 chân </a:t>
            </a:r>
            <a:r>
              <a:rPr sz="2400" spc="-5" dirty="0">
                <a:solidFill>
                  <a:srgbClr val="0048AA"/>
                </a:solidFill>
                <a:latin typeface="Arial"/>
                <a:cs typeface="Arial"/>
              </a:rPr>
              <a:t>tín</a:t>
            </a:r>
            <a:r>
              <a:rPr sz="2400" spc="-95" dirty="0">
                <a:solidFill>
                  <a:srgbClr val="0048AA"/>
                </a:solidFill>
                <a:latin typeface="Arial"/>
                <a:cs typeface="Arial"/>
              </a:rPr>
              <a:t> </a:t>
            </a:r>
            <a:r>
              <a:rPr sz="2400" dirty="0">
                <a:solidFill>
                  <a:srgbClr val="0048AA"/>
                </a:solidFill>
                <a:latin typeface="Arial"/>
                <a:cs typeface="Arial"/>
              </a:rPr>
              <a:t>hiệu, </a:t>
            </a:r>
            <a:r>
              <a:rPr sz="2400" dirty="0">
                <a:solidFill>
                  <a:srgbClr val="003399"/>
                </a:solidFill>
                <a:latin typeface="Arial"/>
                <a:cs typeface="Arial"/>
              </a:rPr>
              <a:t> gồm các</a:t>
            </a:r>
            <a:r>
              <a:rPr sz="2400" spc="-20" dirty="0">
                <a:solidFill>
                  <a:srgbClr val="003399"/>
                </a:solidFill>
                <a:latin typeface="Arial"/>
                <a:cs typeface="Arial"/>
              </a:rPr>
              <a:t> </a:t>
            </a:r>
            <a:r>
              <a:rPr sz="2400" dirty="0">
                <a:solidFill>
                  <a:srgbClr val="003399"/>
                </a:solidFill>
                <a:latin typeface="Arial"/>
                <a:cs typeface="Arial"/>
              </a:rPr>
              <a:t>nhóm:</a:t>
            </a:r>
            <a:endParaRPr sz="2400">
              <a:latin typeface="Arial"/>
              <a:cs typeface="Arial"/>
            </a:endParaRPr>
          </a:p>
          <a:p>
            <a:pPr marL="768350" lvl="1" indent="-285750">
              <a:lnSpc>
                <a:spcPct val="100000"/>
              </a:lnSpc>
              <a:spcBef>
                <a:spcPts val="465"/>
              </a:spcBef>
              <a:buClr>
                <a:srgbClr val="5E9CDA"/>
              </a:buClr>
              <a:buFont typeface="Wingdings"/>
              <a:buChar char=""/>
              <a:tabLst>
                <a:tab pos="767715" algn="l"/>
                <a:tab pos="768350" algn="l"/>
              </a:tabLst>
            </a:pPr>
            <a:r>
              <a:rPr sz="2200" dirty="0">
                <a:solidFill>
                  <a:srgbClr val="003399"/>
                </a:solidFill>
                <a:latin typeface="Arial"/>
                <a:cs typeface="Arial"/>
              </a:rPr>
              <a:t>Nhóm </a:t>
            </a:r>
            <a:r>
              <a:rPr sz="2200" spc="-5" dirty="0">
                <a:solidFill>
                  <a:srgbClr val="003399"/>
                </a:solidFill>
                <a:latin typeface="Arial"/>
                <a:cs typeface="Arial"/>
              </a:rPr>
              <a:t>tín </a:t>
            </a:r>
            <a:r>
              <a:rPr sz="2200" dirty="0">
                <a:solidFill>
                  <a:srgbClr val="003399"/>
                </a:solidFill>
                <a:latin typeface="Arial"/>
                <a:cs typeface="Arial"/>
              </a:rPr>
              <a:t>hiệu địa</a:t>
            </a:r>
            <a:r>
              <a:rPr sz="2200" spc="-20" dirty="0">
                <a:solidFill>
                  <a:srgbClr val="003399"/>
                </a:solidFill>
                <a:latin typeface="Arial"/>
                <a:cs typeface="Arial"/>
              </a:rPr>
              <a:t> </a:t>
            </a:r>
            <a:r>
              <a:rPr sz="2200" dirty="0">
                <a:solidFill>
                  <a:srgbClr val="003399"/>
                </a:solidFill>
                <a:latin typeface="Arial"/>
                <a:cs typeface="Arial"/>
              </a:rPr>
              <a:t>chỉ:</a:t>
            </a:r>
            <a:endParaRPr sz="2200">
              <a:latin typeface="Arial"/>
              <a:cs typeface="Arial"/>
            </a:endParaRPr>
          </a:p>
          <a:p>
            <a:pPr marL="1168400" marR="229235" lvl="2" indent="-228600">
              <a:lnSpc>
                <a:spcPct val="100000"/>
              </a:lnSpc>
              <a:spcBef>
                <a:spcPts val="465"/>
              </a:spcBef>
              <a:buClr>
                <a:srgbClr val="93C052"/>
              </a:buClr>
              <a:buChar char="•"/>
              <a:tabLst>
                <a:tab pos="1167765" algn="l"/>
                <a:tab pos="1168400" algn="l"/>
              </a:tabLst>
            </a:pPr>
            <a:r>
              <a:rPr sz="1800" dirty="0">
                <a:solidFill>
                  <a:srgbClr val="003399"/>
                </a:solidFill>
                <a:latin typeface="Arial"/>
                <a:cs typeface="Arial"/>
              </a:rPr>
              <a:t>AD</a:t>
            </a:r>
            <a:r>
              <a:rPr sz="1800" baseline="-20833" dirty="0">
                <a:solidFill>
                  <a:srgbClr val="0048AA"/>
                </a:solidFill>
                <a:latin typeface="Arial"/>
                <a:cs typeface="Arial"/>
              </a:rPr>
              <a:t>0</a:t>
            </a:r>
            <a:r>
              <a:rPr sz="1800" dirty="0">
                <a:solidFill>
                  <a:srgbClr val="003399"/>
                </a:solidFill>
                <a:latin typeface="Arial"/>
                <a:cs typeface="Arial"/>
              </a:rPr>
              <a:t>-AD</a:t>
            </a:r>
            <a:r>
              <a:rPr sz="1800" baseline="-20833" dirty="0">
                <a:solidFill>
                  <a:srgbClr val="0048AA"/>
                </a:solidFill>
                <a:latin typeface="Arial"/>
                <a:cs typeface="Arial"/>
              </a:rPr>
              <a:t>7</a:t>
            </a:r>
            <a:r>
              <a:rPr sz="1800" dirty="0">
                <a:solidFill>
                  <a:srgbClr val="003399"/>
                </a:solidFill>
                <a:latin typeface="Arial"/>
                <a:cs typeface="Arial"/>
              </a:rPr>
              <a:t>: 8 chân dồn kênh cho</a:t>
            </a:r>
            <a:r>
              <a:rPr sz="1800" spc="-105" dirty="0">
                <a:solidFill>
                  <a:srgbClr val="003399"/>
                </a:solidFill>
                <a:latin typeface="Arial"/>
                <a:cs typeface="Arial"/>
              </a:rPr>
              <a:t> </a:t>
            </a:r>
            <a:r>
              <a:rPr sz="1800" dirty="0">
                <a:solidFill>
                  <a:srgbClr val="003399"/>
                </a:solidFill>
                <a:latin typeface="Arial"/>
                <a:cs typeface="Arial"/>
              </a:rPr>
              <a:t>phần  </a:t>
            </a:r>
            <a:r>
              <a:rPr sz="1800" spc="-5" dirty="0">
                <a:solidFill>
                  <a:srgbClr val="003399"/>
                </a:solidFill>
                <a:latin typeface="Arial"/>
                <a:cs typeface="Arial"/>
              </a:rPr>
              <a:t>thấp </a:t>
            </a:r>
            <a:r>
              <a:rPr sz="1800" dirty="0">
                <a:solidFill>
                  <a:srgbClr val="003399"/>
                </a:solidFill>
                <a:latin typeface="Arial"/>
                <a:cs typeface="Arial"/>
              </a:rPr>
              <a:t>bus A và bus D</a:t>
            </a:r>
            <a:r>
              <a:rPr sz="1800" spc="-25" dirty="0">
                <a:solidFill>
                  <a:srgbClr val="003399"/>
                </a:solidFill>
                <a:latin typeface="Arial"/>
                <a:cs typeface="Arial"/>
              </a:rPr>
              <a:t> </a:t>
            </a:r>
            <a:r>
              <a:rPr sz="1800" dirty="0">
                <a:solidFill>
                  <a:srgbClr val="003399"/>
                </a:solidFill>
                <a:latin typeface="Arial"/>
                <a:cs typeface="Arial"/>
              </a:rPr>
              <a:t>;</a:t>
            </a:r>
            <a:endParaRPr sz="1800">
              <a:latin typeface="Arial"/>
              <a:cs typeface="Arial"/>
            </a:endParaRPr>
          </a:p>
          <a:p>
            <a:pPr marL="1168400" lvl="2" indent="-228600">
              <a:lnSpc>
                <a:spcPct val="100000"/>
              </a:lnSpc>
              <a:spcBef>
                <a:spcPts val="380"/>
              </a:spcBef>
              <a:buClr>
                <a:srgbClr val="93C052"/>
              </a:buClr>
              <a:buChar char="•"/>
              <a:tabLst>
                <a:tab pos="1167765" algn="l"/>
                <a:tab pos="1168400" algn="l"/>
              </a:tabLst>
            </a:pPr>
            <a:r>
              <a:rPr sz="1800" spc="-5" dirty="0">
                <a:solidFill>
                  <a:srgbClr val="003399"/>
                </a:solidFill>
                <a:latin typeface="Arial"/>
                <a:cs typeface="Arial"/>
              </a:rPr>
              <a:t>A</a:t>
            </a:r>
            <a:r>
              <a:rPr sz="1800" spc="-7" baseline="-20833" dirty="0">
                <a:solidFill>
                  <a:srgbClr val="0048AA"/>
                </a:solidFill>
                <a:latin typeface="Arial"/>
                <a:cs typeface="Arial"/>
              </a:rPr>
              <a:t>8</a:t>
            </a:r>
            <a:r>
              <a:rPr sz="1800" spc="-5" dirty="0">
                <a:solidFill>
                  <a:srgbClr val="003399"/>
                </a:solidFill>
                <a:latin typeface="Arial"/>
                <a:cs typeface="Arial"/>
              </a:rPr>
              <a:t>-A</a:t>
            </a:r>
            <a:r>
              <a:rPr sz="1800" spc="-7" baseline="-20833" dirty="0">
                <a:solidFill>
                  <a:srgbClr val="0048AA"/>
                </a:solidFill>
                <a:latin typeface="Arial"/>
                <a:cs typeface="Arial"/>
              </a:rPr>
              <a:t>15</a:t>
            </a:r>
            <a:r>
              <a:rPr sz="1800" spc="-5" dirty="0">
                <a:solidFill>
                  <a:srgbClr val="003399"/>
                </a:solidFill>
                <a:latin typeface="Arial"/>
                <a:cs typeface="Arial"/>
              </a:rPr>
              <a:t>: </a:t>
            </a:r>
            <a:r>
              <a:rPr sz="1800" dirty="0">
                <a:solidFill>
                  <a:srgbClr val="003399"/>
                </a:solidFill>
                <a:latin typeface="Arial"/>
                <a:cs typeface="Arial"/>
              </a:rPr>
              <a:t>8 chân </a:t>
            </a:r>
            <a:r>
              <a:rPr sz="1800" spc="-5" dirty="0">
                <a:solidFill>
                  <a:srgbClr val="003399"/>
                </a:solidFill>
                <a:latin typeface="Arial"/>
                <a:cs typeface="Arial"/>
              </a:rPr>
              <a:t>tín </a:t>
            </a:r>
            <a:r>
              <a:rPr sz="1800" dirty="0">
                <a:solidFill>
                  <a:srgbClr val="003399"/>
                </a:solidFill>
                <a:latin typeface="Arial"/>
                <a:cs typeface="Arial"/>
              </a:rPr>
              <a:t>hiệu phân cao bus</a:t>
            </a:r>
            <a:r>
              <a:rPr sz="1800" spc="-65" dirty="0">
                <a:solidFill>
                  <a:srgbClr val="003399"/>
                </a:solidFill>
                <a:latin typeface="Arial"/>
                <a:cs typeface="Arial"/>
              </a:rPr>
              <a:t> </a:t>
            </a:r>
            <a:r>
              <a:rPr sz="1800" dirty="0">
                <a:solidFill>
                  <a:srgbClr val="003399"/>
                </a:solidFill>
                <a:latin typeface="Arial"/>
                <a:cs typeface="Arial"/>
              </a:rPr>
              <a:t>A</a:t>
            </a:r>
            <a:endParaRPr sz="1800">
              <a:latin typeface="Arial"/>
              <a:cs typeface="Arial"/>
            </a:endParaRPr>
          </a:p>
          <a:p>
            <a:pPr marL="1168400" marR="360680" lvl="2" indent="-228600">
              <a:lnSpc>
                <a:spcPct val="100000"/>
              </a:lnSpc>
              <a:spcBef>
                <a:spcPts val="440"/>
              </a:spcBef>
              <a:buClr>
                <a:srgbClr val="93C052"/>
              </a:buClr>
              <a:buChar char="•"/>
              <a:tabLst>
                <a:tab pos="1167765" algn="l"/>
                <a:tab pos="1168400" algn="l"/>
              </a:tabLst>
            </a:pPr>
            <a:r>
              <a:rPr sz="1800" spc="-5" dirty="0">
                <a:solidFill>
                  <a:srgbClr val="003399"/>
                </a:solidFill>
                <a:latin typeface="Arial"/>
                <a:cs typeface="Arial"/>
              </a:rPr>
              <a:t>A</a:t>
            </a:r>
            <a:r>
              <a:rPr sz="1800" spc="-7" baseline="-20833" dirty="0">
                <a:solidFill>
                  <a:srgbClr val="0048AA"/>
                </a:solidFill>
                <a:latin typeface="Arial"/>
                <a:cs typeface="Arial"/>
              </a:rPr>
              <a:t>16</a:t>
            </a:r>
            <a:r>
              <a:rPr sz="1800" spc="-5" dirty="0">
                <a:solidFill>
                  <a:srgbClr val="003399"/>
                </a:solidFill>
                <a:latin typeface="Arial"/>
                <a:cs typeface="Arial"/>
              </a:rPr>
              <a:t>/S</a:t>
            </a:r>
            <a:r>
              <a:rPr sz="1800" spc="-7" baseline="-20833" dirty="0">
                <a:solidFill>
                  <a:srgbClr val="0048AA"/>
                </a:solidFill>
                <a:latin typeface="Arial"/>
                <a:cs typeface="Arial"/>
              </a:rPr>
              <a:t>3</a:t>
            </a:r>
            <a:r>
              <a:rPr sz="1800" spc="-5" dirty="0">
                <a:solidFill>
                  <a:srgbClr val="003399"/>
                </a:solidFill>
                <a:latin typeface="Arial"/>
                <a:cs typeface="Arial"/>
              </a:rPr>
              <a:t>-A</a:t>
            </a:r>
            <a:r>
              <a:rPr sz="1800" spc="-7" baseline="-20833" dirty="0">
                <a:solidFill>
                  <a:srgbClr val="0048AA"/>
                </a:solidFill>
                <a:latin typeface="Arial"/>
                <a:cs typeface="Arial"/>
              </a:rPr>
              <a:t>19</a:t>
            </a:r>
            <a:r>
              <a:rPr sz="1800" spc="-5" dirty="0">
                <a:solidFill>
                  <a:srgbClr val="003399"/>
                </a:solidFill>
                <a:latin typeface="Arial"/>
                <a:cs typeface="Arial"/>
              </a:rPr>
              <a:t>/S</a:t>
            </a:r>
            <a:r>
              <a:rPr sz="1800" spc="-7" baseline="-20833" dirty="0">
                <a:solidFill>
                  <a:srgbClr val="0048AA"/>
                </a:solidFill>
                <a:latin typeface="Arial"/>
                <a:cs typeface="Arial"/>
              </a:rPr>
              <a:t>6</a:t>
            </a:r>
            <a:r>
              <a:rPr sz="1800" spc="-5" dirty="0">
                <a:solidFill>
                  <a:srgbClr val="003399"/>
                </a:solidFill>
                <a:latin typeface="Arial"/>
                <a:cs typeface="Arial"/>
              </a:rPr>
              <a:t>: </a:t>
            </a:r>
            <a:r>
              <a:rPr sz="1800" dirty="0">
                <a:solidFill>
                  <a:srgbClr val="003399"/>
                </a:solidFill>
                <a:latin typeface="Arial"/>
                <a:cs typeface="Arial"/>
              </a:rPr>
              <a:t>4 chân dồn kênh</a:t>
            </a:r>
            <a:r>
              <a:rPr sz="1800" spc="-50" dirty="0">
                <a:solidFill>
                  <a:srgbClr val="003399"/>
                </a:solidFill>
                <a:latin typeface="Arial"/>
                <a:cs typeface="Arial"/>
              </a:rPr>
              <a:t> </a:t>
            </a:r>
            <a:r>
              <a:rPr sz="1800" dirty="0">
                <a:solidFill>
                  <a:srgbClr val="003399"/>
                </a:solidFill>
                <a:latin typeface="Arial"/>
                <a:cs typeface="Arial"/>
              </a:rPr>
              <a:t>cho  phần cao bus A và bus</a:t>
            </a:r>
            <a:r>
              <a:rPr sz="1800" spc="-40" dirty="0">
                <a:solidFill>
                  <a:srgbClr val="003399"/>
                </a:solidFill>
                <a:latin typeface="Arial"/>
                <a:cs typeface="Arial"/>
              </a:rPr>
              <a:t> </a:t>
            </a:r>
            <a:r>
              <a:rPr sz="1800" dirty="0">
                <a:solidFill>
                  <a:srgbClr val="003399"/>
                </a:solidFill>
                <a:latin typeface="Arial"/>
                <a:cs typeface="Arial"/>
              </a:rPr>
              <a:t>C;</a:t>
            </a:r>
            <a:endParaRPr sz="1800">
              <a:latin typeface="Arial"/>
              <a:cs typeface="Arial"/>
            </a:endParaRPr>
          </a:p>
          <a:p>
            <a:pPr marL="768350" lvl="1" indent="-285750">
              <a:lnSpc>
                <a:spcPct val="100000"/>
              </a:lnSpc>
              <a:spcBef>
                <a:spcPts val="575"/>
              </a:spcBef>
              <a:buClr>
                <a:srgbClr val="5E9CDA"/>
              </a:buClr>
              <a:buFont typeface="Wingdings"/>
              <a:buChar char=""/>
              <a:tabLst>
                <a:tab pos="767715" algn="l"/>
                <a:tab pos="768350" algn="l"/>
              </a:tabLst>
            </a:pPr>
            <a:r>
              <a:rPr sz="2200" dirty="0">
                <a:solidFill>
                  <a:srgbClr val="003399"/>
                </a:solidFill>
                <a:latin typeface="Arial"/>
                <a:cs typeface="Arial"/>
              </a:rPr>
              <a:t>Nhóm </a:t>
            </a:r>
            <a:r>
              <a:rPr sz="2200" spc="-5" dirty="0">
                <a:solidFill>
                  <a:srgbClr val="003399"/>
                </a:solidFill>
                <a:latin typeface="Arial"/>
                <a:cs typeface="Arial"/>
              </a:rPr>
              <a:t>tín </a:t>
            </a:r>
            <a:r>
              <a:rPr sz="2200" dirty="0">
                <a:solidFill>
                  <a:srgbClr val="003399"/>
                </a:solidFill>
                <a:latin typeface="Arial"/>
                <a:cs typeface="Arial"/>
              </a:rPr>
              <a:t>hiệu dữ</a:t>
            </a:r>
            <a:r>
              <a:rPr sz="2200" spc="-20" dirty="0">
                <a:solidFill>
                  <a:srgbClr val="003399"/>
                </a:solidFill>
                <a:latin typeface="Arial"/>
                <a:cs typeface="Arial"/>
              </a:rPr>
              <a:t> </a:t>
            </a:r>
            <a:r>
              <a:rPr sz="2200" dirty="0">
                <a:solidFill>
                  <a:srgbClr val="003399"/>
                </a:solidFill>
                <a:latin typeface="Arial"/>
                <a:cs typeface="Arial"/>
              </a:rPr>
              <a:t>liệu</a:t>
            </a:r>
            <a:endParaRPr sz="2200">
              <a:latin typeface="Arial"/>
              <a:cs typeface="Arial"/>
            </a:endParaRPr>
          </a:p>
          <a:p>
            <a:pPr marL="1168400" marR="229235" lvl="2" indent="-228600">
              <a:lnSpc>
                <a:spcPct val="100000"/>
              </a:lnSpc>
              <a:spcBef>
                <a:spcPts val="365"/>
              </a:spcBef>
              <a:buClr>
                <a:srgbClr val="93C052"/>
              </a:buClr>
              <a:buChar char="•"/>
              <a:tabLst>
                <a:tab pos="1167765" algn="l"/>
                <a:tab pos="1168400" algn="l"/>
              </a:tabLst>
            </a:pPr>
            <a:r>
              <a:rPr sz="1800" dirty="0">
                <a:solidFill>
                  <a:srgbClr val="003399"/>
                </a:solidFill>
                <a:latin typeface="Arial"/>
                <a:cs typeface="Arial"/>
              </a:rPr>
              <a:t>AD</a:t>
            </a:r>
            <a:r>
              <a:rPr sz="1800" baseline="-20833" dirty="0">
                <a:solidFill>
                  <a:srgbClr val="0048AA"/>
                </a:solidFill>
                <a:latin typeface="Arial"/>
                <a:cs typeface="Arial"/>
              </a:rPr>
              <a:t>0</a:t>
            </a:r>
            <a:r>
              <a:rPr sz="1800" dirty="0">
                <a:solidFill>
                  <a:srgbClr val="003399"/>
                </a:solidFill>
                <a:latin typeface="Arial"/>
                <a:cs typeface="Arial"/>
              </a:rPr>
              <a:t>-AD</a:t>
            </a:r>
            <a:r>
              <a:rPr sz="1800" baseline="-20833" dirty="0">
                <a:solidFill>
                  <a:srgbClr val="0048AA"/>
                </a:solidFill>
                <a:latin typeface="Arial"/>
                <a:cs typeface="Arial"/>
              </a:rPr>
              <a:t>7</a:t>
            </a:r>
            <a:r>
              <a:rPr sz="1800" dirty="0">
                <a:solidFill>
                  <a:srgbClr val="003399"/>
                </a:solidFill>
                <a:latin typeface="Arial"/>
                <a:cs typeface="Arial"/>
              </a:rPr>
              <a:t>: 8 chân dồn kênh cho</a:t>
            </a:r>
            <a:r>
              <a:rPr sz="1800" spc="-105" dirty="0">
                <a:solidFill>
                  <a:srgbClr val="003399"/>
                </a:solidFill>
                <a:latin typeface="Arial"/>
                <a:cs typeface="Arial"/>
              </a:rPr>
              <a:t> </a:t>
            </a:r>
            <a:r>
              <a:rPr sz="1800" dirty="0">
                <a:solidFill>
                  <a:srgbClr val="003399"/>
                </a:solidFill>
                <a:latin typeface="Arial"/>
                <a:cs typeface="Arial"/>
              </a:rPr>
              <a:t>phần  </a:t>
            </a:r>
            <a:r>
              <a:rPr sz="1800" spc="-5" dirty="0">
                <a:solidFill>
                  <a:srgbClr val="003399"/>
                </a:solidFill>
                <a:latin typeface="Arial"/>
                <a:cs typeface="Arial"/>
              </a:rPr>
              <a:t>thấp </a:t>
            </a:r>
            <a:r>
              <a:rPr sz="1800" dirty="0">
                <a:solidFill>
                  <a:srgbClr val="003399"/>
                </a:solidFill>
                <a:latin typeface="Arial"/>
                <a:cs typeface="Arial"/>
              </a:rPr>
              <a:t>bus A và bus</a:t>
            </a:r>
            <a:r>
              <a:rPr sz="1800" spc="-20" dirty="0">
                <a:solidFill>
                  <a:srgbClr val="003399"/>
                </a:solidFill>
                <a:latin typeface="Arial"/>
                <a:cs typeface="Arial"/>
              </a:rPr>
              <a:t> </a:t>
            </a:r>
            <a:r>
              <a:rPr sz="1800" dirty="0">
                <a:solidFill>
                  <a:srgbClr val="003399"/>
                </a:solidFill>
                <a:latin typeface="Arial"/>
                <a:cs typeface="Arial"/>
              </a:rPr>
              <a:t>D;</a:t>
            </a:r>
            <a:endParaRPr sz="1800">
              <a:latin typeface="Arial"/>
              <a:cs typeface="Arial"/>
            </a:endParaRPr>
          </a:p>
          <a:p>
            <a:pPr marL="1168400" marR="410209" lvl="2" indent="-228600">
              <a:lnSpc>
                <a:spcPct val="100000"/>
              </a:lnSpc>
              <a:spcBef>
                <a:spcPts val="480"/>
              </a:spcBef>
              <a:buClr>
                <a:srgbClr val="93C052"/>
              </a:buClr>
              <a:buChar char="•"/>
              <a:tabLst>
                <a:tab pos="1167765" algn="l"/>
                <a:tab pos="1168400" algn="l"/>
              </a:tabLst>
            </a:pPr>
            <a:r>
              <a:rPr sz="1800" dirty="0">
                <a:solidFill>
                  <a:srgbClr val="003399"/>
                </a:solidFill>
                <a:latin typeface="Arial"/>
                <a:cs typeface="Arial"/>
              </a:rPr>
              <a:t>Khi chân chốt </a:t>
            </a:r>
            <a:r>
              <a:rPr sz="1800" spc="-5" dirty="0">
                <a:solidFill>
                  <a:srgbClr val="003399"/>
                </a:solidFill>
                <a:latin typeface="Arial"/>
                <a:cs typeface="Arial"/>
              </a:rPr>
              <a:t>ALE=0</a:t>
            </a:r>
            <a:r>
              <a:rPr sz="1800" spc="-5" dirty="0">
                <a:solidFill>
                  <a:srgbClr val="0048AA"/>
                </a:solidFill>
                <a:latin typeface="Wingdings"/>
                <a:cs typeface="Wingdings"/>
              </a:rPr>
              <a:t></a:t>
            </a:r>
            <a:r>
              <a:rPr sz="1800" spc="-5" dirty="0">
                <a:solidFill>
                  <a:srgbClr val="0048AA"/>
                </a:solidFill>
                <a:latin typeface="Times New Roman"/>
                <a:cs typeface="Times New Roman"/>
              </a:rPr>
              <a:t> </a:t>
            </a:r>
            <a:r>
              <a:rPr sz="1800" dirty="0">
                <a:solidFill>
                  <a:srgbClr val="0048AA"/>
                </a:solidFill>
                <a:latin typeface="Arial"/>
                <a:cs typeface="Arial"/>
              </a:rPr>
              <a:t>tín </a:t>
            </a:r>
            <a:r>
              <a:rPr sz="1800" spc="-5" dirty="0">
                <a:solidFill>
                  <a:srgbClr val="0048AA"/>
                </a:solidFill>
                <a:latin typeface="Arial"/>
                <a:cs typeface="Arial"/>
              </a:rPr>
              <a:t>hiệu dữ </a:t>
            </a:r>
            <a:r>
              <a:rPr sz="1800" spc="-5" dirty="0">
                <a:solidFill>
                  <a:srgbClr val="003399"/>
                </a:solidFill>
                <a:latin typeface="Arial"/>
                <a:cs typeface="Arial"/>
              </a:rPr>
              <a:t> </a:t>
            </a:r>
            <a:r>
              <a:rPr sz="1800" dirty="0">
                <a:solidFill>
                  <a:srgbClr val="003399"/>
                </a:solidFill>
                <a:latin typeface="Arial"/>
                <a:cs typeface="Arial"/>
              </a:rPr>
              <a:t>liệu, </a:t>
            </a:r>
            <a:r>
              <a:rPr sz="1800" spc="-5" dirty="0">
                <a:solidFill>
                  <a:srgbClr val="003399"/>
                </a:solidFill>
                <a:latin typeface="Arial"/>
                <a:cs typeface="Arial"/>
              </a:rPr>
              <a:t>ALE=1</a:t>
            </a:r>
            <a:r>
              <a:rPr sz="1800" spc="-5" dirty="0">
                <a:solidFill>
                  <a:srgbClr val="0048AA"/>
                </a:solidFill>
                <a:latin typeface="Wingdings"/>
                <a:cs typeface="Wingdings"/>
              </a:rPr>
              <a:t></a:t>
            </a:r>
            <a:r>
              <a:rPr sz="1800" spc="-5" dirty="0">
                <a:solidFill>
                  <a:srgbClr val="0048AA"/>
                </a:solidFill>
                <a:latin typeface="Times New Roman"/>
                <a:cs typeface="Times New Roman"/>
              </a:rPr>
              <a:t> </a:t>
            </a:r>
            <a:r>
              <a:rPr sz="1800" spc="-5" dirty="0">
                <a:solidFill>
                  <a:srgbClr val="003399"/>
                </a:solidFill>
                <a:latin typeface="Arial"/>
                <a:cs typeface="Arial"/>
              </a:rPr>
              <a:t>tín </a:t>
            </a:r>
            <a:r>
              <a:rPr sz="1800" dirty="0">
                <a:solidFill>
                  <a:srgbClr val="003399"/>
                </a:solidFill>
                <a:latin typeface="Arial"/>
                <a:cs typeface="Arial"/>
              </a:rPr>
              <a:t>hiệu địa</a:t>
            </a:r>
            <a:r>
              <a:rPr sz="1800" spc="25" dirty="0">
                <a:solidFill>
                  <a:srgbClr val="003399"/>
                </a:solidFill>
                <a:latin typeface="Arial"/>
                <a:cs typeface="Arial"/>
              </a:rPr>
              <a:t> </a:t>
            </a:r>
            <a:r>
              <a:rPr sz="1800" dirty="0">
                <a:solidFill>
                  <a:srgbClr val="003399"/>
                </a:solidFill>
                <a:latin typeface="Arial"/>
                <a:cs typeface="Arial"/>
              </a:rPr>
              <a:t>chỉ.</a:t>
            </a:r>
            <a:endParaRPr sz="1800">
              <a:latin typeface="Arial"/>
              <a:cs typeface="Arial"/>
            </a:endParaRPr>
          </a:p>
        </p:txBody>
      </p:sp>
      <p:sp>
        <p:nvSpPr>
          <p:cNvPr id="4" name="object 4"/>
          <p:cNvSpPr/>
          <p:nvPr/>
        </p:nvSpPr>
        <p:spPr>
          <a:xfrm>
            <a:off x="5797799" y="1434776"/>
            <a:ext cx="3060953" cy="464968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2533" y="795020"/>
            <a:ext cx="5554345" cy="452120"/>
          </a:xfrm>
          <a:prstGeom prst="rect">
            <a:avLst/>
          </a:prstGeom>
        </p:spPr>
        <p:txBody>
          <a:bodyPr vert="horz" wrap="square" lIns="0" tIns="12700" rIns="0" bIns="0" rtlCol="0">
            <a:spAutoFit/>
          </a:bodyPr>
          <a:lstStyle/>
          <a:p>
            <a:pPr marL="12700">
              <a:lnSpc>
                <a:spcPct val="100000"/>
              </a:lnSpc>
              <a:spcBef>
                <a:spcPts val="100"/>
              </a:spcBef>
            </a:pPr>
            <a:r>
              <a:rPr spc="-5" dirty="0"/>
              <a:t>4.3.1 </a:t>
            </a:r>
            <a:r>
              <a:rPr dirty="0"/>
              <a:t>Cấu </a:t>
            </a:r>
            <a:r>
              <a:rPr spc="-5" dirty="0"/>
              <a:t>trúc </a:t>
            </a:r>
            <a:r>
              <a:rPr dirty="0"/>
              <a:t>mạch </a:t>
            </a:r>
            <a:r>
              <a:rPr spc="-5" dirty="0"/>
              <a:t>nhớ </a:t>
            </a:r>
            <a:r>
              <a:rPr dirty="0"/>
              <a:t>-</a:t>
            </a:r>
            <a:r>
              <a:rPr spc="-80" dirty="0"/>
              <a:t> </a:t>
            </a:r>
            <a:r>
              <a:rPr dirty="0"/>
              <a:t>DRAM</a:t>
            </a:r>
          </a:p>
        </p:txBody>
      </p:sp>
      <p:sp>
        <p:nvSpPr>
          <p:cNvPr id="3" name="object 3"/>
          <p:cNvSpPr/>
          <p:nvPr/>
        </p:nvSpPr>
        <p:spPr>
          <a:xfrm>
            <a:off x="2421217" y="4101539"/>
            <a:ext cx="6512987" cy="193811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326867" y="1578201"/>
            <a:ext cx="5447132" cy="213193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10540" y="1723551"/>
            <a:ext cx="2133600" cy="2015489"/>
          </a:xfrm>
          <a:prstGeom prst="rect">
            <a:avLst/>
          </a:prstGeom>
        </p:spPr>
        <p:txBody>
          <a:bodyPr vert="horz" wrap="square" lIns="0" tIns="74295" rIns="0" bIns="0" rtlCol="0">
            <a:spAutoFit/>
          </a:bodyPr>
          <a:lstStyle/>
          <a:p>
            <a:pPr marL="381000" indent="-342900">
              <a:lnSpc>
                <a:spcPct val="100000"/>
              </a:lnSpc>
              <a:spcBef>
                <a:spcPts val="585"/>
              </a:spcBef>
              <a:buFont typeface="Wingdings"/>
              <a:buChar char=""/>
              <a:tabLst>
                <a:tab pos="381000" algn="l"/>
              </a:tabLst>
            </a:pPr>
            <a:r>
              <a:rPr sz="2400" spc="-5" dirty="0">
                <a:solidFill>
                  <a:srgbClr val="003399"/>
                </a:solidFill>
                <a:latin typeface="Arial"/>
                <a:cs typeface="Arial"/>
              </a:rPr>
              <a:t>TMS</a:t>
            </a:r>
            <a:r>
              <a:rPr sz="2400" spc="-25" dirty="0">
                <a:solidFill>
                  <a:srgbClr val="003399"/>
                </a:solidFill>
                <a:latin typeface="Arial"/>
                <a:cs typeface="Arial"/>
              </a:rPr>
              <a:t> </a:t>
            </a:r>
            <a:r>
              <a:rPr sz="2400" dirty="0">
                <a:solidFill>
                  <a:srgbClr val="003399"/>
                </a:solidFill>
                <a:latin typeface="Arial"/>
                <a:cs typeface="Arial"/>
              </a:rPr>
              <a:t>4464</a:t>
            </a:r>
            <a:endParaRPr sz="2400">
              <a:latin typeface="Arial"/>
              <a:cs typeface="Arial"/>
            </a:endParaRPr>
          </a:p>
          <a:p>
            <a:pPr marL="781050" lvl="1" indent="-285750">
              <a:lnSpc>
                <a:spcPct val="100000"/>
              </a:lnSpc>
              <a:spcBef>
                <a:spcPts val="450"/>
              </a:spcBef>
              <a:buClr>
                <a:srgbClr val="5E9CDA"/>
              </a:buClr>
              <a:buFont typeface="Wingdings"/>
              <a:buChar char=""/>
              <a:tabLst>
                <a:tab pos="780415" algn="l"/>
                <a:tab pos="781050" algn="l"/>
              </a:tabLst>
            </a:pPr>
            <a:r>
              <a:rPr sz="2200" spc="-5" dirty="0">
                <a:solidFill>
                  <a:srgbClr val="003399"/>
                </a:solidFill>
                <a:latin typeface="Arial"/>
                <a:cs typeface="Arial"/>
              </a:rPr>
              <a:t>64K</a:t>
            </a:r>
            <a:r>
              <a:rPr sz="2200" spc="-5" dirty="0">
                <a:solidFill>
                  <a:srgbClr val="0048AA"/>
                </a:solidFill>
                <a:latin typeface="Symbol"/>
                <a:cs typeface="Symbol"/>
              </a:rPr>
              <a:t></a:t>
            </a:r>
            <a:r>
              <a:rPr sz="2200" spc="-5" dirty="0">
                <a:solidFill>
                  <a:srgbClr val="003399"/>
                </a:solidFill>
                <a:latin typeface="Arial"/>
                <a:cs typeface="Arial"/>
              </a:rPr>
              <a:t>4</a:t>
            </a:r>
            <a:endParaRPr sz="2200">
              <a:latin typeface="Arial"/>
              <a:cs typeface="Arial"/>
            </a:endParaRPr>
          </a:p>
          <a:p>
            <a:pPr marL="381000" marR="30480" indent="-342900">
              <a:lnSpc>
                <a:spcPct val="101499"/>
              </a:lnSpc>
              <a:spcBef>
                <a:spcPts val="565"/>
              </a:spcBef>
              <a:buFont typeface="Wingdings"/>
              <a:buChar char=""/>
              <a:tabLst>
                <a:tab pos="381000" algn="l"/>
              </a:tabLst>
            </a:pPr>
            <a:r>
              <a:rPr sz="2400" dirty="0">
                <a:solidFill>
                  <a:srgbClr val="003399"/>
                </a:solidFill>
                <a:latin typeface="Arial"/>
                <a:cs typeface="Arial"/>
              </a:rPr>
              <a:t>64K = </a:t>
            </a:r>
            <a:r>
              <a:rPr sz="2400" spc="-5" dirty="0">
                <a:solidFill>
                  <a:srgbClr val="003399"/>
                </a:solidFill>
                <a:latin typeface="Arial"/>
                <a:cs typeface="Arial"/>
              </a:rPr>
              <a:t>{RA</a:t>
            </a:r>
            <a:r>
              <a:rPr sz="2400" spc="-7" baseline="-20833" dirty="0">
                <a:solidFill>
                  <a:srgbClr val="0048AA"/>
                </a:solidFill>
                <a:latin typeface="Arial"/>
                <a:cs typeface="Arial"/>
              </a:rPr>
              <a:t>0 </a:t>
            </a:r>
            <a:r>
              <a:rPr sz="2400" dirty="0">
                <a:solidFill>
                  <a:srgbClr val="003399"/>
                </a:solidFill>
                <a:latin typeface="Arial"/>
                <a:cs typeface="Arial"/>
              </a:rPr>
              <a:t>-  </a:t>
            </a:r>
            <a:r>
              <a:rPr sz="2400" spc="-5" dirty="0">
                <a:solidFill>
                  <a:srgbClr val="003399"/>
                </a:solidFill>
                <a:latin typeface="Arial"/>
                <a:cs typeface="Arial"/>
              </a:rPr>
              <a:t>RA</a:t>
            </a:r>
            <a:r>
              <a:rPr sz="2400" spc="-7" baseline="-20833" dirty="0">
                <a:solidFill>
                  <a:srgbClr val="0048AA"/>
                </a:solidFill>
                <a:latin typeface="Arial"/>
                <a:cs typeface="Arial"/>
              </a:rPr>
              <a:t>7</a:t>
            </a:r>
            <a:r>
              <a:rPr sz="2400" spc="-5" dirty="0">
                <a:solidFill>
                  <a:srgbClr val="003399"/>
                </a:solidFill>
                <a:latin typeface="Arial"/>
                <a:cs typeface="Arial"/>
              </a:rPr>
              <a:t>}+</a:t>
            </a:r>
            <a:endParaRPr sz="2400">
              <a:latin typeface="Arial"/>
              <a:cs typeface="Arial"/>
            </a:endParaRPr>
          </a:p>
          <a:p>
            <a:pPr marL="381000">
              <a:lnSpc>
                <a:spcPts val="2800"/>
              </a:lnSpc>
            </a:pPr>
            <a:r>
              <a:rPr sz="2400" spc="-5" dirty="0">
                <a:solidFill>
                  <a:srgbClr val="003399"/>
                </a:solidFill>
                <a:latin typeface="Arial"/>
                <a:cs typeface="Arial"/>
              </a:rPr>
              <a:t>{CA</a:t>
            </a:r>
            <a:r>
              <a:rPr sz="2400" spc="-7" baseline="-20833" dirty="0">
                <a:solidFill>
                  <a:srgbClr val="0048AA"/>
                </a:solidFill>
                <a:latin typeface="Arial"/>
                <a:cs typeface="Arial"/>
              </a:rPr>
              <a:t>0</a:t>
            </a:r>
            <a:r>
              <a:rPr sz="2400" spc="-5" dirty="0">
                <a:solidFill>
                  <a:srgbClr val="003399"/>
                </a:solidFill>
                <a:latin typeface="Arial"/>
                <a:cs typeface="Arial"/>
              </a:rPr>
              <a:t>-CA</a:t>
            </a:r>
            <a:r>
              <a:rPr sz="2400" spc="-7" baseline="-20833" dirty="0">
                <a:solidFill>
                  <a:srgbClr val="0048AA"/>
                </a:solidFill>
                <a:latin typeface="Arial"/>
                <a:cs typeface="Arial"/>
              </a:rPr>
              <a:t>7</a:t>
            </a:r>
            <a:r>
              <a:rPr sz="2400" spc="-5" dirty="0">
                <a:solidFill>
                  <a:srgbClr val="003399"/>
                </a:solidFill>
                <a:latin typeface="Arial"/>
                <a:cs typeface="Arial"/>
              </a:rPr>
              <a:t>}</a:t>
            </a:r>
            <a:endParaRPr sz="24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7358" y="795020"/>
            <a:ext cx="4743450" cy="452120"/>
          </a:xfrm>
          <a:prstGeom prst="rect">
            <a:avLst/>
          </a:prstGeom>
        </p:spPr>
        <p:txBody>
          <a:bodyPr vert="horz" wrap="square" lIns="0" tIns="12700" rIns="0" bIns="0" rtlCol="0">
            <a:spAutoFit/>
          </a:bodyPr>
          <a:lstStyle/>
          <a:p>
            <a:pPr marL="12700">
              <a:lnSpc>
                <a:spcPct val="100000"/>
              </a:lnSpc>
              <a:spcBef>
                <a:spcPts val="100"/>
              </a:spcBef>
            </a:pPr>
            <a:r>
              <a:rPr spc="-5" dirty="0"/>
              <a:t>4.3.2 Giải mã địa chỉ bộ</a:t>
            </a:r>
            <a:r>
              <a:rPr spc="-60" dirty="0"/>
              <a:t> </a:t>
            </a:r>
            <a:r>
              <a:rPr spc="-5" dirty="0"/>
              <a:t>nhớ</a:t>
            </a:r>
          </a:p>
        </p:txBody>
      </p:sp>
      <p:sp>
        <p:nvSpPr>
          <p:cNvPr id="3" name="object 3"/>
          <p:cNvSpPr txBox="1"/>
          <p:nvPr/>
        </p:nvSpPr>
        <p:spPr>
          <a:xfrm>
            <a:off x="510540" y="1482407"/>
            <a:ext cx="4537075" cy="4678680"/>
          </a:xfrm>
          <a:prstGeom prst="rect">
            <a:avLst/>
          </a:prstGeom>
        </p:spPr>
        <p:txBody>
          <a:bodyPr vert="horz" wrap="square" lIns="0" tIns="15875" rIns="0" bIns="0" rtlCol="0">
            <a:spAutoFit/>
          </a:bodyPr>
          <a:lstStyle/>
          <a:p>
            <a:pPr marL="381000" marR="30480" indent="-342900">
              <a:lnSpc>
                <a:spcPct val="99000"/>
              </a:lnSpc>
              <a:spcBef>
                <a:spcPts val="125"/>
              </a:spcBef>
              <a:buFont typeface="Wingdings"/>
              <a:buChar char=""/>
              <a:tabLst>
                <a:tab pos="381000" algn="l"/>
              </a:tabLst>
            </a:pPr>
            <a:r>
              <a:rPr sz="2400" dirty="0">
                <a:solidFill>
                  <a:srgbClr val="003399"/>
                </a:solidFill>
                <a:latin typeface="Arial"/>
                <a:cs typeface="Arial"/>
              </a:rPr>
              <a:t>Ánh xạ các </a:t>
            </a:r>
            <a:r>
              <a:rPr sz="2400" spc="-5" dirty="0">
                <a:solidFill>
                  <a:srgbClr val="003399"/>
                </a:solidFill>
                <a:latin typeface="Arial"/>
                <a:cs typeface="Arial"/>
              </a:rPr>
              <a:t>tín </a:t>
            </a:r>
            <a:r>
              <a:rPr sz="2400" dirty="0">
                <a:solidFill>
                  <a:srgbClr val="003399"/>
                </a:solidFill>
                <a:latin typeface="Arial"/>
                <a:cs typeface="Arial"/>
              </a:rPr>
              <a:t>hiệu địa chỉ  </a:t>
            </a:r>
            <a:r>
              <a:rPr sz="2400" spc="-5" dirty="0">
                <a:solidFill>
                  <a:srgbClr val="003399"/>
                </a:solidFill>
                <a:latin typeface="Arial"/>
                <a:cs typeface="Arial"/>
              </a:rPr>
              <a:t>thành tín </a:t>
            </a:r>
            <a:r>
              <a:rPr sz="2400" dirty="0">
                <a:solidFill>
                  <a:srgbClr val="003399"/>
                </a:solidFill>
                <a:latin typeface="Arial"/>
                <a:cs typeface="Arial"/>
              </a:rPr>
              <a:t>hiệu chọn </a:t>
            </a:r>
            <a:r>
              <a:rPr sz="2400" spc="-5" dirty="0">
                <a:solidFill>
                  <a:srgbClr val="003399"/>
                </a:solidFill>
                <a:latin typeface="Arial"/>
                <a:cs typeface="Arial"/>
              </a:rPr>
              <a:t>(kích hoạt)  chíp </a:t>
            </a:r>
            <a:r>
              <a:rPr sz="2400" dirty="0">
                <a:solidFill>
                  <a:srgbClr val="003399"/>
                </a:solidFill>
                <a:latin typeface="Arial"/>
                <a:cs typeface="Arial"/>
              </a:rPr>
              <a:t>nhớ</a:t>
            </a:r>
            <a:endParaRPr sz="2400">
              <a:latin typeface="Arial"/>
              <a:cs typeface="Arial"/>
            </a:endParaRPr>
          </a:p>
          <a:p>
            <a:pPr marL="781050" lvl="1" indent="-285750">
              <a:lnSpc>
                <a:spcPct val="100000"/>
              </a:lnSpc>
              <a:spcBef>
                <a:spcPts val="550"/>
              </a:spcBef>
              <a:buClr>
                <a:srgbClr val="5E9CDA"/>
              </a:buClr>
              <a:buFont typeface="Wingdings"/>
              <a:buChar char=""/>
              <a:tabLst>
                <a:tab pos="780415" algn="l"/>
                <a:tab pos="781050" algn="l"/>
              </a:tabLst>
            </a:pPr>
            <a:r>
              <a:rPr sz="2200" dirty="0">
                <a:solidFill>
                  <a:srgbClr val="003399"/>
                </a:solidFill>
                <a:latin typeface="Arial"/>
                <a:cs typeface="Arial"/>
              </a:rPr>
              <a:t>A</a:t>
            </a:r>
            <a:r>
              <a:rPr sz="2175" baseline="-21072" dirty="0">
                <a:solidFill>
                  <a:srgbClr val="0048AA"/>
                </a:solidFill>
                <a:latin typeface="Arial"/>
                <a:cs typeface="Arial"/>
              </a:rPr>
              <a:t>19</a:t>
            </a:r>
            <a:r>
              <a:rPr sz="2200" dirty="0">
                <a:solidFill>
                  <a:srgbClr val="003399"/>
                </a:solidFill>
                <a:latin typeface="Arial"/>
                <a:cs typeface="Arial"/>
              </a:rPr>
              <a:t>A</a:t>
            </a:r>
            <a:r>
              <a:rPr sz="2175" baseline="-21072" dirty="0">
                <a:solidFill>
                  <a:srgbClr val="0048AA"/>
                </a:solidFill>
                <a:latin typeface="Arial"/>
                <a:cs typeface="Arial"/>
              </a:rPr>
              <a:t>18</a:t>
            </a:r>
            <a:r>
              <a:rPr sz="2200" dirty="0">
                <a:solidFill>
                  <a:srgbClr val="003399"/>
                </a:solidFill>
                <a:latin typeface="Arial"/>
                <a:cs typeface="Arial"/>
              </a:rPr>
              <a:t>..A</a:t>
            </a:r>
            <a:r>
              <a:rPr sz="2175" baseline="-21072" dirty="0">
                <a:solidFill>
                  <a:srgbClr val="0048AA"/>
                </a:solidFill>
                <a:latin typeface="Arial"/>
                <a:cs typeface="Arial"/>
              </a:rPr>
              <a:t>n </a:t>
            </a:r>
            <a:r>
              <a:rPr sz="2200" dirty="0">
                <a:solidFill>
                  <a:srgbClr val="0048AA"/>
                </a:solidFill>
                <a:latin typeface="Symbol"/>
                <a:cs typeface="Symbol"/>
              </a:rPr>
              <a:t></a:t>
            </a:r>
            <a:r>
              <a:rPr sz="2200" spc="-145" dirty="0">
                <a:solidFill>
                  <a:srgbClr val="0048AA"/>
                </a:solidFill>
                <a:latin typeface="Times New Roman"/>
                <a:cs typeface="Times New Roman"/>
              </a:rPr>
              <a:t> </a:t>
            </a:r>
            <a:r>
              <a:rPr sz="2200" spc="-5" dirty="0">
                <a:solidFill>
                  <a:srgbClr val="003399"/>
                </a:solidFill>
                <a:latin typeface="Arial"/>
                <a:cs typeface="Arial"/>
              </a:rPr>
              <a:t>CS</a:t>
            </a:r>
            <a:r>
              <a:rPr sz="2175" spc="-7" baseline="-21072" dirty="0">
                <a:solidFill>
                  <a:srgbClr val="0048AA"/>
                </a:solidFill>
                <a:latin typeface="Arial"/>
                <a:cs typeface="Arial"/>
              </a:rPr>
              <a:t>0</a:t>
            </a:r>
            <a:r>
              <a:rPr sz="2200" spc="-5" dirty="0">
                <a:solidFill>
                  <a:srgbClr val="003399"/>
                </a:solidFill>
                <a:latin typeface="Arial"/>
                <a:cs typeface="Arial"/>
              </a:rPr>
              <a:t>,CS</a:t>
            </a:r>
            <a:r>
              <a:rPr sz="2175" spc="-7" baseline="-21072" dirty="0">
                <a:solidFill>
                  <a:srgbClr val="0048AA"/>
                </a:solidFill>
                <a:latin typeface="Arial"/>
                <a:cs typeface="Arial"/>
              </a:rPr>
              <a:t>1</a:t>
            </a:r>
            <a:r>
              <a:rPr sz="2200" spc="-5" dirty="0">
                <a:solidFill>
                  <a:srgbClr val="003399"/>
                </a:solidFill>
                <a:latin typeface="Arial"/>
                <a:cs typeface="Arial"/>
              </a:rPr>
              <a:t>,…,CS</a:t>
            </a:r>
            <a:r>
              <a:rPr sz="2175" spc="-7" baseline="-21072" dirty="0">
                <a:solidFill>
                  <a:srgbClr val="0048AA"/>
                </a:solidFill>
                <a:latin typeface="Arial"/>
                <a:cs typeface="Arial"/>
              </a:rPr>
              <a:t>n</a:t>
            </a:r>
            <a:endParaRPr sz="2175" baseline="-21072">
              <a:latin typeface="Arial"/>
              <a:cs typeface="Arial"/>
            </a:endParaRPr>
          </a:p>
          <a:p>
            <a:pPr marL="381000" indent="-342900">
              <a:lnSpc>
                <a:spcPct val="100000"/>
              </a:lnSpc>
              <a:spcBef>
                <a:spcPts val="610"/>
              </a:spcBef>
              <a:buFont typeface="Wingdings"/>
              <a:buChar char=""/>
              <a:tabLst>
                <a:tab pos="381000" algn="l"/>
              </a:tabLst>
            </a:pPr>
            <a:r>
              <a:rPr sz="2400" spc="-5" dirty="0">
                <a:solidFill>
                  <a:srgbClr val="003399"/>
                </a:solidFill>
                <a:latin typeface="Arial"/>
                <a:cs typeface="Arial"/>
              </a:rPr>
              <a:t>Giải </a:t>
            </a:r>
            <a:r>
              <a:rPr sz="2400" dirty="0">
                <a:solidFill>
                  <a:srgbClr val="003399"/>
                </a:solidFill>
                <a:latin typeface="Arial"/>
                <a:cs typeface="Arial"/>
              </a:rPr>
              <a:t>mã đầy</a:t>
            </a:r>
            <a:r>
              <a:rPr sz="2400" spc="-10" dirty="0">
                <a:solidFill>
                  <a:srgbClr val="003399"/>
                </a:solidFill>
                <a:latin typeface="Arial"/>
                <a:cs typeface="Arial"/>
              </a:rPr>
              <a:t> </a:t>
            </a:r>
            <a:r>
              <a:rPr sz="2400" dirty="0">
                <a:solidFill>
                  <a:srgbClr val="003399"/>
                </a:solidFill>
                <a:latin typeface="Arial"/>
                <a:cs typeface="Arial"/>
              </a:rPr>
              <a:t>đủ</a:t>
            </a:r>
            <a:endParaRPr sz="2400">
              <a:latin typeface="Arial"/>
              <a:cs typeface="Arial"/>
            </a:endParaRPr>
          </a:p>
          <a:p>
            <a:pPr marL="781050" lvl="1" indent="-285750">
              <a:lnSpc>
                <a:spcPct val="100000"/>
              </a:lnSpc>
              <a:spcBef>
                <a:spcPts val="470"/>
              </a:spcBef>
              <a:buClr>
                <a:srgbClr val="5E9CDA"/>
              </a:buClr>
              <a:buFont typeface="Wingdings"/>
              <a:buChar char=""/>
              <a:tabLst>
                <a:tab pos="780415" algn="l"/>
                <a:tab pos="781050" algn="l"/>
              </a:tabLst>
            </a:pPr>
            <a:r>
              <a:rPr sz="2200" dirty="0">
                <a:solidFill>
                  <a:srgbClr val="003399"/>
                </a:solidFill>
                <a:latin typeface="Arial"/>
                <a:cs typeface="Arial"/>
              </a:rPr>
              <a:t>Sử dụng</a:t>
            </a:r>
            <a:r>
              <a:rPr sz="2200" spc="-140" dirty="0">
                <a:solidFill>
                  <a:srgbClr val="003399"/>
                </a:solidFill>
                <a:latin typeface="Arial"/>
                <a:cs typeface="Arial"/>
              </a:rPr>
              <a:t> </a:t>
            </a:r>
            <a:r>
              <a:rPr sz="2200" dirty="0">
                <a:solidFill>
                  <a:srgbClr val="003399"/>
                </a:solidFill>
                <a:latin typeface="Arial"/>
                <a:cs typeface="Arial"/>
              </a:rPr>
              <a:t>A</a:t>
            </a:r>
            <a:r>
              <a:rPr sz="2175" baseline="-21072" dirty="0">
                <a:solidFill>
                  <a:srgbClr val="0048AA"/>
                </a:solidFill>
                <a:latin typeface="Arial"/>
                <a:cs typeface="Arial"/>
              </a:rPr>
              <a:t>19</a:t>
            </a:r>
            <a:r>
              <a:rPr sz="2200" dirty="0">
                <a:solidFill>
                  <a:srgbClr val="003399"/>
                </a:solidFill>
                <a:latin typeface="Arial"/>
                <a:cs typeface="Arial"/>
              </a:rPr>
              <a:t>A</a:t>
            </a:r>
            <a:r>
              <a:rPr sz="2175" baseline="-21072" dirty="0">
                <a:solidFill>
                  <a:srgbClr val="0048AA"/>
                </a:solidFill>
                <a:latin typeface="Arial"/>
                <a:cs typeface="Arial"/>
              </a:rPr>
              <a:t>18</a:t>
            </a:r>
            <a:r>
              <a:rPr sz="2200" dirty="0">
                <a:solidFill>
                  <a:srgbClr val="003399"/>
                </a:solidFill>
                <a:latin typeface="Arial"/>
                <a:cs typeface="Arial"/>
              </a:rPr>
              <a:t>..A</a:t>
            </a:r>
            <a:r>
              <a:rPr sz="2175" baseline="-21072" dirty="0">
                <a:solidFill>
                  <a:srgbClr val="0048AA"/>
                </a:solidFill>
                <a:latin typeface="Arial"/>
                <a:cs typeface="Arial"/>
              </a:rPr>
              <a:t>n</a:t>
            </a:r>
            <a:endParaRPr sz="2175" baseline="-21072">
              <a:latin typeface="Arial"/>
              <a:cs typeface="Arial"/>
            </a:endParaRPr>
          </a:p>
          <a:p>
            <a:pPr marL="774700" marR="34925" lvl="1" indent="-279400">
              <a:lnSpc>
                <a:spcPts val="2570"/>
              </a:lnSpc>
              <a:spcBef>
                <a:spcPts val="705"/>
              </a:spcBef>
              <a:buClr>
                <a:srgbClr val="5E9CDA"/>
              </a:buClr>
              <a:buFont typeface="Wingdings"/>
              <a:buChar char=""/>
              <a:tabLst>
                <a:tab pos="780415" algn="l"/>
                <a:tab pos="781050" algn="l"/>
              </a:tabLst>
            </a:pPr>
            <a:r>
              <a:rPr sz="2200" spc="-5" dirty="0">
                <a:solidFill>
                  <a:srgbClr val="003399"/>
                </a:solidFill>
                <a:latin typeface="Arial"/>
                <a:cs typeface="Arial"/>
              </a:rPr>
              <a:t>Tín </a:t>
            </a:r>
            <a:r>
              <a:rPr sz="2200" dirty="0">
                <a:solidFill>
                  <a:srgbClr val="003399"/>
                </a:solidFill>
                <a:latin typeface="Arial"/>
                <a:cs typeface="Arial"/>
              </a:rPr>
              <a:t>hiệu đầu ra chọn duy</a:t>
            </a:r>
            <a:r>
              <a:rPr sz="2200" spc="-95" dirty="0">
                <a:solidFill>
                  <a:srgbClr val="003399"/>
                </a:solidFill>
                <a:latin typeface="Arial"/>
                <a:cs typeface="Arial"/>
              </a:rPr>
              <a:t> </a:t>
            </a:r>
            <a:r>
              <a:rPr sz="2200" dirty="0">
                <a:solidFill>
                  <a:srgbClr val="003399"/>
                </a:solidFill>
                <a:latin typeface="Arial"/>
                <a:cs typeface="Arial"/>
              </a:rPr>
              <a:t>nhất  1 mạch</a:t>
            </a:r>
            <a:r>
              <a:rPr sz="2200" spc="-10" dirty="0">
                <a:solidFill>
                  <a:srgbClr val="003399"/>
                </a:solidFill>
                <a:latin typeface="Arial"/>
                <a:cs typeface="Arial"/>
              </a:rPr>
              <a:t> </a:t>
            </a:r>
            <a:r>
              <a:rPr sz="2200" dirty="0">
                <a:solidFill>
                  <a:srgbClr val="003399"/>
                </a:solidFill>
                <a:latin typeface="Arial"/>
                <a:cs typeface="Arial"/>
              </a:rPr>
              <a:t>nhớ.</a:t>
            </a:r>
            <a:endParaRPr sz="2200">
              <a:latin typeface="Arial"/>
              <a:cs typeface="Arial"/>
            </a:endParaRPr>
          </a:p>
          <a:p>
            <a:pPr marL="381000" indent="-342900">
              <a:lnSpc>
                <a:spcPct val="100000"/>
              </a:lnSpc>
              <a:spcBef>
                <a:spcPts val="565"/>
              </a:spcBef>
              <a:buFont typeface="Wingdings"/>
              <a:buChar char=""/>
              <a:tabLst>
                <a:tab pos="381000" algn="l"/>
              </a:tabLst>
            </a:pPr>
            <a:r>
              <a:rPr sz="2400" spc="-5" dirty="0">
                <a:solidFill>
                  <a:srgbClr val="003399"/>
                </a:solidFill>
                <a:latin typeface="Arial"/>
                <a:cs typeface="Arial"/>
              </a:rPr>
              <a:t>Giải </a:t>
            </a:r>
            <a:r>
              <a:rPr sz="2400" dirty="0">
                <a:solidFill>
                  <a:srgbClr val="003399"/>
                </a:solidFill>
                <a:latin typeface="Arial"/>
                <a:cs typeface="Arial"/>
              </a:rPr>
              <a:t>mã rút</a:t>
            </a:r>
            <a:r>
              <a:rPr sz="2400" spc="-10" dirty="0">
                <a:solidFill>
                  <a:srgbClr val="003399"/>
                </a:solidFill>
                <a:latin typeface="Arial"/>
                <a:cs typeface="Arial"/>
              </a:rPr>
              <a:t> </a:t>
            </a:r>
            <a:r>
              <a:rPr sz="2400" dirty="0">
                <a:solidFill>
                  <a:srgbClr val="003399"/>
                </a:solidFill>
                <a:latin typeface="Arial"/>
                <a:cs typeface="Arial"/>
              </a:rPr>
              <a:t>gọn</a:t>
            </a:r>
            <a:endParaRPr sz="2400">
              <a:latin typeface="Arial"/>
              <a:cs typeface="Arial"/>
            </a:endParaRPr>
          </a:p>
          <a:p>
            <a:pPr marL="781050" lvl="1" indent="-285750">
              <a:lnSpc>
                <a:spcPct val="100000"/>
              </a:lnSpc>
              <a:spcBef>
                <a:spcPts val="470"/>
              </a:spcBef>
              <a:buClr>
                <a:srgbClr val="5E9CDA"/>
              </a:buClr>
              <a:buFont typeface="Wingdings"/>
              <a:buChar char=""/>
              <a:tabLst>
                <a:tab pos="780415" algn="l"/>
                <a:tab pos="781050" algn="l"/>
              </a:tabLst>
            </a:pPr>
            <a:r>
              <a:rPr sz="2200" dirty="0">
                <a:solidFill>
                  <a:srgbClr val="003399"/>
                </a:solidFill>
                <a:latin typeface="Arial"/>
                <a:cs typeface="Arial"/>
              </a:rPr>
              <a:t>Sử dụng</a:t>
            </a:r>
            <a:r>
              <a:rPr sz="2200" spc="-145" dirty="0">
                <a:solidFill>
                  <a:srgbClr val="003399"/>
                </a:solidFill>
                <a:latin typeface="Arial"/>
                <a:cs typeface="Arial"/>
              </a:rPr>
              <a:t> </a:t>
            </a:r>
            <a:r>
              <a:rPr sz="2200" dirty="0">
                <a:solidFill>
                  <a:srgbClr val="003399"/>
                </a:solidFill>
                <a:latin typeface="Arial"/>
                <a:cs typeface="Arial"/>
              </a:rPr>
              <a:t>A</a:t>
            </a:r>
            <a:r>
              <a:rPr sz="2175" baseline="-21072" dirty="0">
                <a:solidFill>
                  <a:srgbClr val="0048AA"/>
                </a:solidFill>
                <a:latin typeface="Arial"/>
                <a:cs typeface="Arial"/>
              </a:rPr>
              <a:t>19</a:t>
            </a:r>
            <a:r>
              <a:rPr sz="2200" dirty="0">
                <a:solidFill>
                  <a:srgbClr val="003399"/>
                </a:solidFill>
                <a:latin typeface="Arial"/>
                <a:cs typeface="Arial"/>
              </a:rPr>
              <a:t>A</a:t>
            </a:r>
            <a:r>
              <a:rPr sz="2175" baseline="-21072" dirty="0">
                <a:solidFill>
                  <a:srgbClr val="0048AA"/>
                </a:solidFill>
                <a:latin typeface="Arial"/>
                <a:cs typeface="Arial"/>
              </a:rPr>
              <a:t>18</a:t>
            </a:r>
            <a:r>
              <a:rPr sz="2200" dirty="0">
                <a:solidFill>
                  <a:srgbClr val="003399"/>
                </a:solidFill>
                <a:latin typeface="Arial"/>
                <a:cs typeface="Arial"/>
              </a:rPr>
              <a:t>..A</a:t>
            </a:r>
            <a:r>
              <a:rPr sz="2175" baseline="-21072" dirty="0">
                <a:solidFill>
                  <a:srgbClr val="0048AA"/>
                </a:solidFill>
                <a:latin typeface="Arial"/>
                <a:cs typeface="Arial"/>
              </a:rPr>
              <a:t>m</a:t>
            </a:r>
            <a:r>
              <a:rPr sz="2200" dirty="0">
                <a:solidFill>
                  <a:srgbClr val="003399"/>
                </a:solidFill>
                <a:latin typeface="Arial"/>
                <a:cs typeface="Arial"/>
              </a:rPr>
              <a:t>;m&gt;n</a:t>
            </a:r>
            <a:endParaRPr sz="2200">
              <a:latin typeface="Arial"/>
              <a:cs typeface="Arial"/>
            </a:endParaRPr>
          </a:p>
          <a:p>
            <a:pPr marL="774700" marR="346075" lvl="1" indent="-279400">
              <a:lnSpc>
                <a:spcPct val="101200"/>
              </a:lnSpc>
              <a:spcBef>
                <a:spcPts val="530"/>
              </a:spcBef>
              <a:buClr>
                <a:srgbClr val="5E9CDA"/>
              </a:buClr>
              <a:buFont typeface="Wingdings"/>
              <a:buChar char=""/>
              <a:tabLst>
                <a:tab pos="780415" algn="l"/>
                <a:tab pos="781050" algn="l"/>
              </a:tabLst>
            </a:pPr>
            <a:r>
              <a:rPr sz="2200" spc="-5" dirty="0">
                <a:solidFill>
                  <a:srgbClr val="003399"/>
                </a:solidFill>
                <a:latin typeface="Arial"/>
                <a:cs typeface="Arial"/>
              </a:rPr>
              <a:t>Tín </a:t>
            </a:r>
            <a:r>
              <a:rPr sz="2200" dirty="0">
                <a:solidFill>
                  <a:srgbClr val="003399"/>
                </a:solidFill>
                <a:latin typeface="Arial"/>
                <a:cs typeface="Arial"/>
              </a:rPr>
              <a:t>hiệu đầu ra có </a:t>
            </a:r>
            <a:r>
              <a:rPr sz="2200" spc="-5" dirty="0">
                <a:solidFill>
                  <a:srgbClr val="003399"/>
                </a:solidFill>
                <a:latin typeface="Arial"/>
                <a:cs typeface="Arial"/>
              </a:rPr>
              <a:t>thể</a:t>
            </a:r>
            <a:r>
              <a:rPr sz="2200" spc="-80" dirty="0">
                <a:solidFill>
                  <a:srgbClr val="003399"/>
                </a:solidFill>
                <a:latin typeface="Arial"/>
                <a:cs typeface="Arial"/>
              </a:rPr>
              <a:t> </a:t>
            </a:r>
            <a:r>
              <a:rPr sz="2200" dirty="0">
                <a:solidFill>
                  <a:srgbClr val="003399"/>
                </a:solidFill>
                <a:latin typeface="Arial"/>
                <a:cs typeface="Arial"/>
              </a:rPr>
              <a:t>chọn  nhiều hơn 1 mạch</a:t>
            </a:r>
            <a:r>
              <a:rPr sz="2200" spc="-40" dirty="0">
                <a:solidFill>
                  <a:srgbClr val="003399"/>
                </a:solidFill>
                <a:latin typeface="Arial"/>
                <a:cs typeface="Arial"/>
              </a:rPr>
              <a:t> </a:t>
            </a:r>
            <a:r>
              <a:rPr sz="2200" dirty="0">
                <a:solidFill>
                  <a:srgbClr val="003399"/>
                </a:solidFill>
                <a:latin typeface="Arial"/>
                <a:cs typeface="Arial"/>
              </a:rPr>
              <a:t>nhớ.</a:t>
            </a:r>
            <a:endParaRPr sz="2200">
              <a:latin typeface="Arial"/>
              <a:cs typeface="Arial"/>
            </a:endParaRPr>
          </a:p>
        </p:txBody>
      </p:sp>
      <p:grpSp>
        <p:nvGrpSpPr>
          <p:cNvPr id="4" name="object 4"/>
          <p:cNvGrpSpPr/>
          <p:nvPr/>
        </p:nvGrpSpPr>
        <p:grpSpPr>
          <a:xfrm>
            <a:off x="6243637" y="1816100"/>
            <a:ext cx="2227580" cy="3454400"/>
            <a:chOff x="6243637" y="1816100"/>
            <a:chExt cx="2227580" cy="3454400"/>
          </a:xfrm>
        </p:grpSpPr>
        <p:sp>
          <p:nvSpPr>
            <p:cNvPr id="5" name="object 5"/>
            <p:cNvSpPr/>
            <p:nvPr/>
          </p:nvSpPr>
          <p:spPr>
            <a:xfrm>
              <a:off x="6705599" y="1828800"/>
              <a:ext cx="1752600" cy="3429000"/>
            </a:xfrm>
            <a:custGeom>
              <a:avLst/>
              <a:gdLst/>
              <a:ahLst/>
              <a:cxnLst/>
              <a:rect l="l" t="t" r="r" b="b"/>
              <a:pathLst>
                <a:path w="1752600" h="3429000">
                  <a:moveTo>
                    <a:pt x="1752600" y="0"/>
                  </a:moveTo>
                  <a:lnTo>
                    <a:pt x="0" y="0"/>
                  </a:lnTo>
                  <a:lnTo>
                    <a:pt x="0" y="3429000"/>
                  </a:lnTo>
                  <a:lnTo>
                    <a:pt x="1752600" y="3429000"/>
                  </a:lnTo>
                  <a:lnTo>
                    <a:pt x="1752600" y="0"/>
                  </a:lnTo>
                  <a:close/>
                </a:path>
              </a:pathLst>
            </a:custGeom>
            <a:solidFill>
              <a:srgbClr val="6FADE1"/>
            </a:solidFill>
          </p:spPr>
          <p:txBody>
            <a:bodyPr wrap="square" lIns="0" tIns="0" rIns="0" bIns="0" rtlCol="0"/>
            <a:lstStyle/>
            <a:p>
              <a:endParaRPr/>
            </a:p>
          </p:txBody>
        </p:sp>
        <p:sp>
          <p:nvSpPr>
            <p:cNvPr id="6" name="object 6"/>
            <p:cNvSpPr/>
            <p:nvPr/>
          </p:nvSpPr>
          <p:spPr>
            <a:xfrm>
              <a:off x="6705599" y="1828800"/>
              <a:ext cx="1752600" cy="3429000"/>
            </a:xfrm>
            <a:custGeom>
              <a:avLst/>
              <a:gdLst/>
              <a:ahLst/>
              <a:cxnLst/>
              <a:rect l="l" t="t" r="r" b="b"/>
              <a:pathLst>
                <a:path w="1752600" h="3429000">
                  <a:moveTo>
                    <a:pt x="0" y="0"/>
                  </a:moveTo>
                  <a:lnTo>
                    <a:pt x="1752598" y="0"/>
                  </a:lnTo>
                  <a:lnTo>
                    <a:pt x="1752598" y="3428997"/>
                  </a:lnTo>
                  <a:lnTo>
                    <a:pt x="0" y="3428997"/>
                  </a:lnTo>
                  <a:lnTo>
                    <a:pt x="0" y="0"/>
                  </a:lnTo>
                  <a:close/>
                </a:path>
              </a:pathLst>
            </a:custGeom>
            <a:ln w="25399">
              <a:solidFill>
                <a:srgbClr val="5385B0"/>
              </a:solidFill>
            </a:ln>
          </p:spPr>
          <p:txBody>
            <a:bodyPr wrap="square" lIns="0" tIns="0" rIns="0" bIns="0" rtlCol="0"/>
            <a:lstStyle/>
            <a:p>
              <a:endParaRPr/>
            </a:p>
          </p:txBody>
        </p:sp>
        <p:sp>
          <p:nvSpPr>
            <p:cNvPr id="7" name="object 7"/>
            <p:cNvSpPr/>
            <p:nvPr/>
          </p:nvSpPr>
          <p:spPr>
            <a:xfrm>
              <a:off x="6248399" y="1981200"/>
              <a:ext cx="432434" cy="1905"/>
            </a:xfrm>
            <a:custGeom>
              <a:avLst/>
              <a:gdLst/>
              <a:ahLst/>
              <a:cxnLst/>
              <a:rect l="l" t="t" r="r" b="b"/>
              <a:pathLst>
                <a:path w="432434" h="1905">
                  <a:moveTo>
                    <a:pt x="0" y="0"/>
                  </a:moveTo>
                  <a:lnTo>
                    <a:pt x="431995" y="1499"/>
                  </a:lnTo>
                </a:path>
              </a:pathLst>
            </a:custGeom>
            <a:ln w="9524">
              <a:solidFill>
                <a:srgbClr val="6AAAE0"/>
              </a:solidFill>
            </a:ln>
          </p:spPr>
          <p:txBody>
            <a:bodyPr wrap="square" lIns="0" tIns="0" rIns="0" bIns="0" rtlCol="0"/>
            <a:lstStyle/>
            <a:p>
              <a:endParaRPr/>
            </a:p>
          </p:txBody>
        </p:sp>
        <p:sp>
          <p:nvSpPr>
            <p:cNvPr id="8" name="object 8"/>
            <p:cNvSpPr/>
            <p:nvPr/>
          </p:nvSpPr>
          <p:spPr>
            <a:xfrm>
              <a:off x="6589534" y="1923478"/>
              <a:ext cx="116065" cy="11790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248399" y="2286000"/>
              <a:ext cx="432434" cy="1905"/>
            </a:xfrm>
            <a:custGeom>
              <a:avLst/>
              <a:gdLst/>
              <a:ahLst/>
              <a:cxnLst/>
              <a:rect l="l" t="t" r="r" b="b"/>
              <a:pathLst>
                <a:path w="432434" h="1905">
                  <a:moveTo>
                    <a:pt x="0" y="0"/>
                  </a:moveTo>
                  <a:lnTo>
                    <a:pt x="431995" y="1499"/>
                  </a:lnTo>
                </a:path>
              </a:pathLst>
            </a:custGeom>
            <a:ln w="9524">
              <a:solidFill>
                <a:srgbClr val="6AAAE0"/>
              </a:solidFill>
            </a:ln>
          </p:spPr>
          <p:txBody>
            <a:bodyPr wrap="square" lIns="0" tIns="0" rIns="0" bIns="0" rtlCol="0"/>
            <a:lstStyle/>
            <a:p>
              <a:endParaRPr/>
            </a:p>
          </p:txBody>
        </p:sp>
        <p:sp>
          <p:nvSpPr>
            <p:cNvPr id="10" name="object 10"/>
            <p:cNvSpPr/>
            <p:nvPr/>
          </p:nvSpPr>
          <p:spPr>
            <a:xfrm>
              <a:off x="6589534" y="2228278"/>
              <a:ext cx="116065" cy="117906"/>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6589534" y="2533078"/>
              <a:ext cx="116065" cy="117906"/>
            </a:xfrm>
            <a:prstGeom prst="rect">
              <a:avLst/>
            </a:prstGeom>
            <a:blipFill>
              <a:blip r:embed="rId2" cstate="print"/>
              <a:stretch>
                <a:fillRect/>
              </a:stretch>
            </a:blipFill>
          </p:spPr>
          <p:txBody>
            <a:bodyPr wrap="square" lIns="0" tIns="0" rIns="0" bIns="0" rtlCol="0"/>
            <a:lstStyle/>
            <a:p>
              <a:endParaRPr/>
            </a:p>
          </p:txBody>
        </p:sp>
      </p:grpSp>
      <p:sp>
        <p:nvSpPr>
          <p:cNvPr id="12" name="object 12"/>
          <p:cNvSpPr txBox="1"/>
          <p:nvPr/>
        </p:nvSpPr>
        <p:spPr>
          <a:xfrm>
            <a:off x="5679440" y="1812290"/>
            <a:ext cx="1043940" cy="939800"/>
          </a:xfrm>
          <a:prstGeom prst="rect">
            <a:avLst/>
          </a:prstGeom>
        </p:spPr>
        <p:txBody>
          <a:bodyPr vert="horz" wrap="square" lIns="0" tIns="43180" rIns="0" bIns="0" rtlCol="0">
            <a:spAutoFit/>
          </a:bodyPr>
          <a:lstStyle/>
          <a:p>
            <a:pPr marL="50800">
              <a:lnSpc>
                <a:spcPct val="100000"/>
              </a:lnSpc>
              <a:spcBef>
                <a:spcPts val="340"/>
              </a:spcBef>
            </a:pPr>
            <a:r>
              <a:rPr sz="2700" b="1" spc="-7" baseline="13888" dirty="0">
                <a:latin typeface="Arial"/>
                <a:cs typeface="Arial"/>
              </a:rPr>
              <a:t>A</a:t>
            </a:r>
            <a:r>
              <a:rPr sz="1200" b="1" spc="-5" dirty="0">
                <a:latin typeface="Arial"/>
                <a:cs typeface="Arial"/>
              </a:rPr>
              <a:t>19</a:t>
            </a:r>
            <a:endParaRPr sz="1200">
              <a:latin typeface="Arial"/>
              <a:cs typeface="Arial"/>
            </a:endParaRPr>
          </a:p>
          <a:p>
            <a:pPr marL="50800">
              <a:lnSpc>
                <a:spcPct val="100000"/>
              </a:lnSpc>
              <a:spcBef>
                <a:spcPts val="240"/>
              </a:spcBef>
              <a:tabLst>
                <a:tab pos="563880" algn="l"/>
                <a:tab pos="1005205" algn="l"/>
              </a:tabLst>
            </a:pPr>
            <a:r>
              <a:rPr sz="2700" b="1" spc="-7" baseline="13888" dirty="0">
                <a:latin typeface="Arial"/>
                <a:cs typeface="Arial"/>
              </a:rPr>
              <a:t>A</a:t>
            </a:r>
            <a:r>
              <a:rPr sz="1200" b="1" spc="-5" dirty="0">
                <a:latin typeface="Arial"/>
                <a:cs typeface="Arial"/>
              </a:rPr>
              <a:t>18	</a:t>
            </a:r>
            <a:r>
              <a:rPr sz="1200" b="1" u="sng" spc="-5" dirty="0">
                <a:uFill>
                  <a:solidFill>
                    <a:srgbClr val="6AAAE0"/>
                  </a:solidFill>
                </a:uFill>
                <a:latin typeface="Arial"/>
                <a:cs typeface="Arial"/>
              </a:rPr>
              <a:t> 	</a:t>
            </a:r>
            <a:endParaRPr sz="1200">
              <a:latin typeface="Arial"/>
              <a:cs typeface="Arial"/>
            </a:endParaRPr>
          </a:p>
          <a:p>
            <a:pPr marL="50800">
              <a:lnSpc>
                <a:spcPct val="100000"/>
              </a:lnSpc>
              <a:spcBef>
                <a:spcPts val="240"/>
              </a:spcBef>
            </a:pPr>
            <a:r>
              <a:rPr sz="2700" b="1" spc="-7" baseline="13888" dirty="0">
                <a:latin typeface="Arial"/>
                <a:cs typeface="Arial"/>
              </a:rPr>
              <a:t>A</a:t>
            </a:r>
            <a:r>
              <a:rPr sz="1200" b="1" spc="-5" dirty="0">
                <a:latin typeface="Arial"/>
                <a:cs typeface="Arial"/>
              </a:rPr>
              <a:t>17</a:t>
            </a:r>
            <a:endParaRPr sz="1200">
              <a:latin typeface="Arial"/>
              <a:cs typeface="Arial"/>
            </a:endParaRPr>
          </a:p>
        </p:txBody>
      </p:sp>
      <p:grpSp>
        <p:nvGrpSpPr>
          <p:cNvPr id="13" name="object 13"/>
          <p:cNvGrpSpPr/>
          <p:nvPr/>
        </p:nvGrpSpPr>
        <p:grpSpPr>
          <a:xfrm>
            <a:off x="6243637" y="3371278"/>
            <a:ext cx="462280" cy="118110"/>
            <a:chOff x="6243637" y="3371278"/>
            <a:chExt cx="462280" cy="118110"/>
          </a:xfrm>
        </p:grpSpPr>
        <p:sp>
          <p:nvSpPr>
            <p:cNvPr id="14" name="object 14"/>
            <p:cNvSpPr/>
            <p:nvPr/>
          </p:nvSpPr>
          <p:spPr>
            <a:xfrm>
              <a:off x="6248399" y="3428999"/>
              <a:ext cx="432434" cy="1905"/>
            </a:xfrm>
            <a:custGeom>
              <a:avLst/>
              <a:gdLst/>
              <a:ahLst/>
              <a:cxnLst/>
              <a:rect l="l" t="t" r="r" b="b"/>
              <a:pathLst>
                <a:path w="432434" h="1904">
                  <a:moveTo>
                    <a:pt x="0" y="0"/>
                  </a:moveTo>
                  <a:lnTo>
                    <a:pt x="431995" y="1499"/>
                  </a:lnTo>
                </a:path>
              </a:pathLst>
            </a:custGeom>
            <a:ln w="9524">
              <a:solidFill>
                <a:srgbClr val="6AAAE0"/>
              </a:solidFill>
            </a:ln>
          </p:spPr>
          <p:txBody>
            <a:bodyPr wrap="square" lIns="0" tIns="0" rIns="0" bIns="0" rtlCol="0"/>
            <a:lstStyle/>
            <a:p>
              <a:endParaRPr/>
            </a:p>
          </p:txBody>
        </p:sp>
        <p:sp>
          <p:nvSpPr>
            <p:cNvPr id="15" name="object 15"/>
            <p:cNvSpPr/>
            <p:nvPr/>
          </p:nvSpPr>
          <p:spPr>
            <a:xfrm>
              <a:off x="6589534" y="3371278"/>
              <a:ext cx="116065" cy="117906"/>
            </a:xfrm>
            <a:prstGeom prst="rect">
              <a:avLst/>
            </a:prstGeom>
            <a:blipFill>
              <a:blip r:embed="rId2" cstate="print"/>
              <a:stretch>
                <a:fillRect/>
              </a:stretch>
            </a:blipFill>
          </p:spPr>
          <p:txBody>
            <a:bodyPr wrap="square" lIns="0" tIns="0" rIns="0" bIns="0" rtlCol="0"/>
            <a:lstStyle/>
            <a:p>
              <a:endParaRPr/>
            </a:p>
          </p:txBody>
        </p:sp>
      </p:grpSp>
      <p:sp>
        <p:nvSpPr>
          <p:cNvPr id="16" name="object 16"/>
          <p:cNvSpPr txBox="1"/>
          <p:nvPr/>
        </p:nvSpPr>
        <p:spPr>
          <a:xfrm>
            <a:off x="5793740" y="3233420"/>
            <a:ext cx="1905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a:t>
            </a:r>
            <a:endParaRPr sz="1800">
              <a:latin typeface="Arial"/>
              <a:cs typeface="Arial"/>
            </a:endParaRPr>
          </a:p>
        </p:txBody>
      </p:sp>
      <p:sp>
        <p:nvSpPr>
          <p:cNvPr id="17" name="object 17"/>
          <p:cNvSpPr txBox="1"/>
          <p:nvPr/>
        </p:nvSpPr>
        <p:spPr>
          <a:xfrm>
            <a:off x="5958827" y="3366770"/>
            <a:ext cx="11874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n</a:t>
            </a:r>
            <a:endParaRPr sz="1200">
              <a:latin typeface="Arial"/>
              <a:cs typeface="Arial"/>
            </a:endParaRPr>
          </a:p>
        </p:txBody>
      </p:sp>
      <p:grpSp>
        <p:nvGrpSpPr>
          <p:cNvPr id="18" name="object 18"/>
          <p:cNvGrpSpPr/>
          <p:nvPr/>
        </p:nvGrpSpPr>
        <p:grpSpPr>
          <a:xfrm>
            <a:off x="5930900" y="1923478"/>
            <a:ext cx="2984500" cy="2889885"/>
            <a:chOff x="5930900" y="1923478"/>
            <a:chExt cx="2984500" cy="2889885"/>
          </a:xfrm>
        </p:grpSpPr>
        <p:sp>
          <p:nvSpPr>
            <p:cNvPr id="19" name="object 19"/>
            <p:cNvSpPr/>
            <p:nvPr/>
          </p:nvSpPr>
          <p:spPr>
            <a:xfrm>
              <a:off x="8458199" y="1981200"/>
              <a:ext cx="432434" cy="1905"/>
            </a:xfrm>
            <a:custGeom>
              <a:avLst/>
              <a:gdLst/>
              <a:ahLst/>
              <a:cxnLst/>
              <a:rect l="l" t="t" r="r" b="b"/>
              <a:pathLst>
                <a:path w="432434" h="1905">
                  <a:moveTo>
                    <a:pt x="0" y="0"/>
                  </a:moveTo>
                  <a:lnTo>
                    <a:pt x="431995" y="1499"/>
                  </a:lnTo>
                </a:path>
              </a:pathLst>
            </a:custGeom>
            <a:ln w="9524">
              <a:solidFill>
                <a:srgbClr val="6AAAE0"/>
              </a:solidFill>
            </a:ln>
          </p:spPr>
          <p:txBody>
            <a:bodyPr wrap="square" lIns="0" tIns="0" rIns="0" bIns="0" rtlCol="0"/>
            <a:lstStyle/>
            <a:p>
              <a:endParaRPr/>
            </a:p>
          </p:txBody>
        </p:sp>
        <p:sp>
          <p:nvSpPr>
            <p:cNvPr id="20" name="object 20"/>
            <p:cNvSpPr/>
            <p:nvPr/>
          </p:nvSpPr>
          <p:spPr>
            <a:xfrm>
              <a:off x="8799334" y="1923478"/>
              <a:ext cx="116065" cy="117906"/>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8458199" y="2362200"/>
              <a:ext cx="432434" cy="1905"/>
            </a:xfrm>
            <a:custGeom>
              <a:avLst/>
              <a:gdLst/>
              <a:ahLst/>
              <a:cxnLst/>
              <a:rect l="l" t="t" r="r" b="b"/>
              <a:pathLst>
                <a:path w="432434" h="1905">
                  <a:moveTo>
                    <a:pt x="0" y="0"/>
                  </a:moveTo>
                  <a:lnTo>
                    <a:pt x="431995" y="1499"/>
                  </a:lnTo>
                </a:path>
              </a:pathLst>
            </a:custGeom>
            <a:ln w="9524">
              <a:solidFill>
                <a:srgbClr val="6AAAE0"/>
              </a:solidFill>
            </a:ln>
          </p:spPr>
          <p:txBody>
            <a:bodyPr wrap="square" lIns="0" tIns="0" rIns="0" bIns="0" rtlCol="0"/>
            <a:lstStyle/>
            <a:p>
              <a:endParaRPr/>
            </a:p>
          </p:txBody>
        </p:sp>
        <p:sp>
          <p:nvSpPr>
            <p:cNvPr id="22" name="object 22"/>
            <p:cNvSpPr/>
            <p:nvPr/>
          </p:nvSpPr>
          <p:spPr>
            <a:xfrm>
              <a:off x="8799334" y="2304478"/>
              <a:ext cx="116065" cy="117906"/>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8458199" y="2971800"/>
              <a:ext cx="432434" cy="1905"/>
            </a:xfrm>
            <a:custGeom>
              <a:avLst/>
              <a:gdLst/>
              <a:ahLst/>
              <a:cxnLst/>
              <a:rect l="l" t="t" r="r" b="b"/>
              <a:pathLst>
                <a:path w="432434" h="1905">
                  <a:moveTo>
                    <a:pt x="0" y="0"/>
                  </a:moveTo>
                  <a:lnTo>
                    <a:pt x="431995" y="1499"/>
                  </a:lnTo>
                </a:path>
              </a:pathLst>
            </a:custGeom>
            <a:ln w="9524">
              <a:solidFill>
                <a:srgbClr val="6AAAE0"/>
              </a:solidFill>
            </a:ln>
          </p:spPr>
          <p:txBody>
            <a:bodyPr wrap="square" lIns="0" tIns="0" rIns="0" bIns="0" rtlCol="0"/>
            <a:lstStyle/>
            <a:p>
              <a:endParaRPr/>
            </a:p>
          </p:txBody>
        </p:sp>
        <p:sp>
          <p:nvSpPr>
            <p:cNvPr id="24" name="object 24"/>
            <p:cNvSpPr/>
            <p:nvPr/>
          </p:nvSpPr>
          <p:spPr>
            <a:xfrm>
              <a:off x="8799334" y="2914078"/>
              <a:ext cx="116065" cy="117906"/>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5943599" y="4267200"/>
              <a:ext cx="762000" cy="533400"/>
            </a:xfrm>
            <a:custGeom>
              <a:avLst/>
              <a:gdLst/>
              <a:ahLst/>
              <a:cxnLst/>
              <a:rect l="l" t="t" r="r" b="b"/>
              <a:pathLst>
                <a:path w="762000" h="533400">
                  <a:moveTo>
                    <a:pt x="495300" y="0"/>
                  </a:moveTo>
                  <a:lnTo>
                    <a:pt x="495300" y="133350"/>
                  </a:lnTo>
                  <a:lnTo>
                    <a:pt x="0" y="133350"/>
                  </a:lnTo>
                  <a:lnTo>
                    <a:pt x="0" y="400050"/>
                  </a:lnTo>
                  <a:lnTo>
                    <a:pt x="495300" y="400050"/>
                  </a:lnTo>
                  <a:lnTo>
                    <a:pt x="495300" y="533400"/>
                  </a:lnTo>
                  <a:lnTo>
                    <a:pt x="762000" y="266700"/>
                  </a:lnTo>
                  <a:lnTo>
                    <a:pt x="495300" y="0"/>
                  </a:lnTo>
                  <a:close/>
                </a:path>
              </a:pathLst>
            </a:custGeom>
            <a:solidFill>
              <a:srgbClr val="6FADE1"/>
            </a:solidFill>
          </p:spPr>
          <p:txBody>
            <a:bodyPr wrap="square" lIns="0" tIns="0" rIns="0" bIns="0" rtlCol="0"/>
            <a:lstStyle/>
            <a:p>
              <a:endParaRPr/>
            </a:p>
          </p:txBody>
        </p:sp>
        <p:sp>
          <p:nvSpPr>
            <p:cNvPr id="26" name="object 26"/>
            <p:cNvSpPr/>
            <p:nvPr/>
          </p:nvSpPr>
          <p:spPr>
            <a:xfrm>
              <a:off x="5943599" y="4267200"/>
              <a:ext cx="762000" cy="533400"/>
            </a:xfrm>
            <a:custGeom>
              <a:avLst/>
              <a:gdLst/>
              <a:ahLst/>
              <a:cxnLst/>
              <a:rect l="l" t="t" r="r" b="b"/>
              <a:pathLst>
                <a:path w="762000" h="533400">
                  <a:moveTo>
                    <a:pt x="0" y="133349"/>
                  </a:moveTo>
                  <a:lnTo>
                    <a:pt x="495299" y="133349"/>
                  </a:lnTo>
                  <a:lnTo>
                    <a:pt x="495299" y="0"/>
                  </a:lnTo>
                  <a:lnTo>
                    <a:pt x="761999" y="266699"/>
                  </a:lnTo>
                  <a:lnTo>
                    <a:pt x="495299" y="533399"/>
                  </a:lnTo>
                  <a:lnTo>
                    <a:pt x="495299" y="400049"/>
                  </a:lnTo>
                  <a:lnTo>
                    <a:pt x="0" y="400049"/>
                  </a:lnTo>
                  <a:lnTo>
                    <a:pt x="0" y="133349"/>
                  </a:lnTo>
                  <a:close/>
                </a:path>
              </a:pathLst>
            </a:custGeom>
            <a:ln w="25399">
              <a:solidFill>
                <a:srgbClr val="5385B0"/>
              </a:solidFill>
            </a:ln>
          </p:spPr>
          <p:txBody>
            <a:bodyPr wrap="square" lIns="0" tIns="0" rIns="0" bIns="0" rtlCol="0"/>
            <a:lstStyle/>
            <a:p>
              <a:endParaRPr/>
            </a:p>
          </p:txBody>
        </p:sp>
      </p:grpSp>
      <p:sp>
        <p:nvSpPr>
          <p:cNvPr id="27" name="object 27"/>
          <p:cNvSpPr txBox="1"/>
          <p:nvPr/>
        </p:nvSpPr>
        <p:spPr>
          <a:xfrm>
            <a:off x="5357177" y="4871720"/>
            <a:ext cx="1028700" cy="845819"/>
          </a:xfrm>
          <a:prstGeom prst="rect">
            <a:avLst/>
          </a:prstGeom>
        </p:spPr>
        <p:txBody>
          <a:bodyPr vert="horz" wrap="square" lIns="0" tIns="13970" rIns="0" bIns="0" rtlCol="0">
            <a:spAutoFit/>
          </a:bodyPr>
          <a:lstStyle/>
          <a:p>
            <a:pPr marL="12700" marR="5080">
              <a:lnSpc>
                <a:spcPct val="99500"/>
              </a:lnSpc>
              <a:spcBef>
                <a:spcPts val="110"/>
              </a:spcBef>
            </a:pPr>
            <a:r>
              <a:rPr sz="1800" b="1" dirty="0">
                <a:latin typeface="Arial"/>
                <a:cs typeface="Arial"/>
              </a:rPr>
              <a:t>Các </a:t>
            </a:r>
            <a:r>
              <a:rPr sz="1800" b="1" spc="-5" dirty="0">
                <a:latin typeface="Arial"/>
                <a:cs typeface="Arial"/>
              </a:rPr>
              <a:t>tín  hiệu</a:t>
            </a:r>
            <a:r>
              <a:rPr sz="1800" b="1" spc="-85" dirty="0">
                <a:latin typeface="Arial"/>
                <a:cs typeface="Arial"/>
              </a:rPr>
              <a:t> </a:t>
            </a:r>
            <a:r>
              <a:rPr sz="1800" b="1" spc="-5" dirty="0">
                <a:latin typeface="Arial"/>
                <a:cs typeface="Arial"/>
              </a:rPr>
              <a:t>điều  </a:t>
            </a:r>
            <a:r>
              <a:rPr sz="1800" b="1" dirty="0">
                <a:latin typeface="Arial"/>
                <a:cs typeface="Arial"/>
              </a:rPr>
              <a:t>khiển</a:t>
            </a:r>
            <a:endParaRPr sz="18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47" y="795020"/>
            <a:ext cx="8671560" cy="452120"/>
          </a:xfrm>
          <a:prstGeom prst="rect">
            <a:avLst/>
          </a:prstGeom>
        </p:spPr>
        <p:txBody>
          <a:bodyPr vert="horz" wrap="square" lIns="0" tIns="12700" rIns="0" bIns="0" rtlCol="0">
            <a:spAutoFit/>
          </a:bodyPr>
          <a:lstStyle/>
          <a:p>
            <a:pPr marL="12700">
              <a:lnSpc>
                <a:spcPct val="100000"/>
              </a:lnSpc>
              <a:spcBef>
                <a:spcPts val="100"/>
              </a:spcBef>
            </a:pPr>
            <a:r>
              <a:rPr spc="-5" dirty="0"/>
              <a:t>4.3.2 Giải mã đ.c b.nhớ sử dụng mạch </a:t>
            </a:r>
            <a:r>
              <a:rPr dirty="0"/>
              <a:t>lôgic </a:t>
            </a:r>
            <a:r>
              <a:rPr spc="-5" dirty="0"/>
              <a:t>cơ</a:t>
            </a:r>
            <a:r>
              <a:rPr spc="-25" dirty="0"/>
              <a:t> </a:t>
            </a:r>
            <a:r>
              <a:rPr spc="-5" dirty="0"/>
              <a:t>bản</a:t>
            </a:r>
          </a:p>
        </p:txBody>
      </p:sp>
      <p:sp>
        <p:nvSpPr>
          <p:cNvPr id="3" name="object 3"/>
          <p:cNvSpPr/>
          <p:nvPr/>
        </p:nvSpPr>
        <p:spPr>
          <a:xfrm>
            <a:off x="1333500" y="4191000"/>
            <a:ext cx="1384300" cy="266700"/>
          </a:xfrm>
          <a:custGeom>
            <a:avLst/>
            <a:gdLst/>
            <a:ahLst/>
            <a:cxnLst/>
            <a:rect l="l" t="t" r="r" b="b"/>
            <a:pathLst>
              <a:path w="1384300" h="266700">
                <a:moveTo>
                  <a:pt x="1384299" y="0"/>
                </a:moveTo>
                <a:lnTo>
                  <a:pt x="1382552" y="51905"/>
                </a:lnTo>
                <a:lnTo>
                  <a:pt x="1377790" y="94292"/>
                </a:lnTo>
                <a:lnTo>
                  <a:pt x="1370727" y="122870"/>
                </a:lnTo>
                <a:lnTo>
                  <a:pt x="1362079" y="133349"/>
                </a:lnTo>
                <a:lnTo>
                  <a:pt x="714373" y="133349"/>
                </a:lnTo>
                <a:lnTo>
                  <a:pt x="705722" y="143829"/>
                </a:lnTo>
                <a:lnTo>
                  <a:pt x="698658" y="172407"/>
                </a:lnTo>
                <a:lnTo>
                  <a:pt x="693895" y="214794"/>
                </a:lnTo>
                <a:lnTo>
                  <a:pt x="692149" y="266699"/>
                </a:lnTo>
                <a:lnTo>
                  <a:pt x="690403" y="214794"/>
                </a:lnTo>
                <a:lnTo>
                  <a:pt x="685640" y="172407"/>
                </a:lnTo>
                <a:lnTo>
                  <a:pt x="678576" y="143829"/>
                </a:lnTo>
                <a:lnTo>
                  <a:pt x="669925" y="133349"/>
                </a:lnTo>
                <a:lnTo>
                  <a:pt x="22224" y="133349"/>
                </a:lnTo>
                <a:lnTo>
                  <a:pt x="13573" y="122870"/>
                </a:lnTo>
                <a:lnTo>
                  <a:pt x="6509" y="94292"/>
                </a:lnTo>
                <a:lnTo>
                  <a:pt x="1746" y="51905"/>
                </a:lnTo>
                <a:lnTo>
                  <a:pt x="0" y="0"/>
                </a:lnTo>
              </a:path>
            </a:pathLst>
          </a:custGeom>
          <a:ln w="28574">
            <a:solidFill>
              <a:srgbClr val="000000"/>
            </a:solidFill>
          </a:ln>
        </p:spPr>
        <p:txBody>
          <a:bodyPr wrap="square" lIns="0" tIns="0" rIns="0" bIns="0" rtlCol="0"/>
          <a:lstStyle/>
          <a:p>
            <a:endParaRPr/>
          </a:p>
        </p:txBody>
      </p:sp>
      <p:sp>
        <p:nvSpPr>
          <p:cNvPr id="4" name="object 4"/>
          <p:cNvSpPr txBox="1"/>
          <p:nvPr/>
        </p:nvSpPr>
        <p:spPr>
          <a:xfrm>
            <a:off x="497840" y="1341628"/>
            <a:ext cx="8117840" cy="4172585"/>
          </a:xfrm>
          <a:prstGeom prst="rect">
            <a:avLst/>
          </a:prstGeom>
        </p:spPr>
        <p:txBody>
          <a:bodyPr vert="horz" wrap="square" lIns="0" tIns="75565" rIns="0" bIns="0" rtlCol="0">
            <a:spAutoFit/>
          </a:bodyPr>
          <a:lstStyle/>
          <a:p>
            <a:pPr marL="393700" indent="-342900">
              <a:lnSpc>
                <a:spcPct val="100000"/>
              </a:lnSpc>
              <a:spcBef>
                <a:spcPts val="595"/>
              </a:spcBef>
              <a:buFont typeface="Wingdings"/>
              <a:buChar char=""/>
              <a:tabLst>
                <a:tab pos="393700" algn="l"/>
              </a:tabLst>
            </a:pPr>
            <a:r>
              <a:rPr sz="2400" spc="-5" dirty="0">
                <a:solidFill>
                  <a:srgbClr val="003399"/>
                </a:solidFill>
                <a:latin typeface="Arial"/>
                <a:cs typeface="Arial"/>
              </a:rPr>
              <a:t>Chíp </a:t>
            </a:r>
            <a:r>
              <a:rPr sz="2400" dirty="0">
                <a:solidFill>
                  <a:srgbClr val="003399"/>
                </a:solidFill>
                <a:latin typeface="Arial"/>
                <a:cs typeface="Arial"/>
              </a:rPr>
              <a:t>nhớ </a:t>
            </a:r>
            <a:r>
              <a:rPr sz="2400" spc="-5" dirty="0">
                <a:solidFill>
                  <a:srgbClr val="003399"/>
                </a:solidFill>
                <a:latin typeface="Arial"/>
                <a:cs typeface="Arial"/>
              </a:rPr>
              <a:t>ROM 2K</a:t>
            </a:r>
            <a:r>
              <a:rPr sz="2400" spc="-5" dirty="0">
                <a:solidFill>
                  <a:srgbClr val="0048AA"/>
                </a:solidFill>
                <a:latin typeface="Symbol"/>
                <a:cs typeface="Symbol"/>
              </a:rPr>
              <a:t></a:t>
            </a:r>
            <a:r>
              <a:rPr sz="2400" spc="-5" dirty="0">
                <a:solidFill>
                  <a:srgbClr val="003399"/>
                </a:solidFill>
                <a:latin typeface="Arial"/>
                <a:cs typeface="Arial"/>
              </a:rPr>
              <a:t>8</a:t>
            </a:r>
            <a:endParaRPr sz="2400">
              <a:latin typeface="Arial"/>
              <a:cs typeface="Arial"/>
            </a:endParaRPr>
          </a:p>
          <a:p>
            <a:pPr marL="393700" indent="-342900">
              <a:lnSpc>
                <a:spcPct val="100000"/>
              </a:lnSpc>
              <a:spcBef>
                <a:spcPts val="495"/>
              </a:spcBef>
              <a:buClr>
                <a:srgbClr val="5E9CDA"/>
              </a:buClr>
              <a:buFont typeface="Wingdings"/>
              <a:buChar char=""/>
              <a:tabLst>
                <a:tab pos="393700" algn="l"/>
              </a:tabLst>
            </a:pPr>
            <a:r>
              <a:rPr sz="2400" dirty="0">
                <a:solidFill>
                  <a:srgbClr val="003399"/>
                </a:solidFill>
                <a:latin typeface="Arial"/>
                <a:cs typeface="Arial"/>
              </a:rPr>
              <a:t>Khoảng </a:t>
            </a:r>
            <a:r>
              <a:rPr sz="2200" dirty="0">
                <a:solidFill>
                  <a:srgbClr val="003399"/>
                </a:solidFill>
                <a:latin typeface="Arial"/>
                <a:cs typeface="Arial"/>
              </a:rPr>
              <a:t>địa chỉ cấp:</a:t>
            </a:r>
            <a:r>
              <a:rPr sz="2200" spc="-75" dirty="0">
                <a:solidFill>
                  <a:srgbClr val="003399"/>
                </a:solidFill>
                <a:latin typeface="Arial"/>
                <a:cs typeface="Arial"/>
              </a:rPr>
              <a:t> </a:t>
            </a:r>
            <a:r>
              <a:rPr sz="2200" spc="-5" dirty="0">
                <a:solidFill>
                  <a:srgbClr val="003399"/>
                </a:solidFill>
                <a:latin typeface="Arial"/>
                <a:cs typeface="Arial"/>
              </a:rPr>
              <a:t>FF800-FFFFF</a:t>
            </a:r>
            <a:endParaRPr sz="2200">
              <a:latin typeface="Arial"/>
              <a:cs typeface="Arial"/>
            </a:endParaRPr>
          </a:p>
          <a:p>
            <a:pPr marL="393700" marR="43180" indent="-342900">
              <a:lnSpc>
                <a:spcPts val="2820"/>
              </a:lnSpc>
              <a:spcBef>
                <a:spcPts val="765"/>
              </a:spcBef>
              <a:buFont typeface="Wingdings"/>
              <a:buChar char=""/>
              <a:tabLst>
                <a:tab pos="393700" algn="l"/>
              </a:tabLst>
            </a:pPr>
            <a:r>
              <a:rPr sz="2400" spc="-5" dirty="0">
                <a:solidFill>
                  <a:srgbClr val="003399"/>
                </a:solidFill>
                <a:latin typeface="Arial"/>
                <a:cs typeface="Arial"/>
              </a:rPr>
              <a:t>Tín </a:t>
            </a:r>
            <a:r>
              <a:rPr sz="2400" dirty="0">
                <a:solidFill>
                  <a:srgbClr val="003399"/>
                </a:solidFill>
                <a:latin typeface="Arial"/>
                <a:cs typeface="Arial"/>
              </a:rPr>
              <a:t>hiệu địa chỉ dùng để địa chỉ hóa các ô nhớ </a:t>
            </a:r>
            <a:r>
              <a:rPr sz="2400" spc="-5" dirty="0">
                <a:solidFill>
                  <a:srgbClr val="003399"/>
                </a:solidFill>
                <a:latin typeface="Arial"/>
                <a:cs typeface="Arial"/>
              </a:rPr>
              <a:t>trong</a:t>
            </a:r>
            <a:r>
              <a:rPr sz="2400" spc="-75" dirty="0">
                <a:solidFill>
                  <a:srgbClr val="003399"/>
                </a:solidFill>
                <a:latin typeface="Arial"/>
                <a:cs typeface="Arial"/>
              </a:rPr>
              <a:t> </a:t>
            </a:r>
            <a:r>
              <a:rPr sz="2400" dirty="0">
                <a:solidFill>
                  <a:srgbClr val="003399"/>
                </a:solidFill>
                <a:latin typeface="Arial"/>
                <a:cs typeface="Arial"/>
              </a:rPr>
              <a:t>chip  </a:t>
            </a:r>
            <a:r>
              <a:rPr sz="2400" spc="-5" dirty="0">
                <a:solidFill>
                  <a:srgbClr val="003399"/>
                </a:solidFill>
                <a:latin typeface="Arial"/>
                <a:cs typeface="Arial"/>
              </a:rPr>
              <a:t>ROM </a:t>
            </a:r>
            <a:r>
              <a:rPr sz="2400" dirty="0">
                <a:solidFill>
                  <a:srgbClr val="003399"/>
                </a:solidFill>
                <a:latin typeface="Arial"/>
                <a:cs typeface="Arial"/>
              </a:rPr>
              <a:t>2K: </a:t>
            </a:r>
            <a:r>
              <a:rPr sz="2400" spc="-40" dirty="0">
                <a:solidFill>
                  <a:srgbClr val="003399"/>
                </a:solidFill>
                <a:latin typeface="Arial"/>
                <a:cs typeface="Arial"/>
              </a:rPr>
              <a:t>11bit</a:t>
            </a:r>
            <a:r>
              <a:rPr sz="2400" spc="-15" dirty="0">
                <a:solidFill>
                  <a:srgbClr val="003399"/>
                </a:solidFill>
                <a:latin typeface="Arial"/>
                <a:cs typeface="Arial"/>
              </a:rPr>
              <a:t> </a:t>
            </a:r>
            <a:r>
              <a:rPr sz="2400" spc="-5" dirty="0">
                <a:solidFill>
                  <a:srgbClr val="003399"/>
                </a:solidFill>
                <a:latin typeface="Arial"/>
                <a:cs typeface="Arial"/>
              </a:rPr>
              <a:t>(A</a:t>
            </a:r>
            <a:r>
              <a:rPr sz="2400" spc="-7" baseline="-20833" dirty="0">
                <a:solidFill>
                  <a:srgbClr val="0048AA"/>
                </a:solidFill>
                <a:latin typeface="Arial"/>
                <a:cs typeface="Arial"/>
              </a:rPr>
              <a:t>0</a:t>
            </a:r>
            <a:r>
              <a:rPr sz="2400" spc="-5" dirty="0">
                <a:solidFill>
                  <a:srgbClr val="003399"/>
                </a:solidFill>
                <a:latin typeface="Arial"/>
                <a:cs typeface="Arial"/>
              </a:rPr>
              <a:t>-A</a:t>
            </a:r>
            <a:r>
              <a:rPr sz="2400" spc="-7" baseline="-20833" dirty="0">
                <a:solidFill>
                  <a:srgbClr val="0048AA"/>
                </a:solidFill>
                <a:latin typeface="Arial"/>
                <a:cs typeface="Arial"/>
              </a:rPr>
              <a:t>10</a:t>
            </a:r>
            <a:r>
              <a:rPr sz="2400" spc="-5" dirty="0">
                <a:solidFill>
                  <a:srgbClr val="003399"/>
                </a:solidFill>
                <a:latin typeface="Arial"/>
                <a:cs typeface="Arial"/>
              </a:rPr>
              <a:t>).</a:t>
            </a:r>
            <a:endParaRPr sz="2400">
              <a:latin typeface="Arial"/>
              <a:cs typeface="Arial"/>
            </a:endParaRPr>
          </a:p>
          <a:p>
            <a:pPr marL="393700" indent="-342900">
              <a:lnSpc>
                <a:spcPct val="100000"/>
              </a:lnSpc>
              <a:spcBef>
                <a:spcPts val="515"/>
              </a:spcBef>
              <a:buFont typeface="Wingdings"/>
              <a:buChar char=""/>
              <a:tabLst>
                <a:tab pos="393700" algn="l"/>
              </a:tabLst>
            </a:pPr>
            <a:r>
              <a:rPr sz="2400" spc="-5" dirty="0">
                <a:solidFill>
                  <a:srgbClr val="003399"/>
                </a:solidFill>
                <a:latin typeface="Arial"/>
                <a:cs typeface="Arial"/>
              </a:rPr>
              <a:t>Tín </a:t>
            </a:r>
            <a:r>
              <a:rPr sz="2400" dirty="0">
                <a:solidFill>
                  <a:srgbClr val="003399"/>
                </a:solidFill>
                <a:latin typeface="Arial"/>
                <a:cs typeface="Arial"/>
              </a:rPr>
              <a:t>hiệu địa chỉ dùng để chọn</a:t>
            </a:r>
            <a:r>
              <a:rPr sz="2400" spc="-10" dirty="0">
                <a:solidFill>
                  <a:srgbClr val="003399"/>
                </a:solidFill>
                <a:latin typeface="Arial"/>
                <a:cs typeface="Arial"/>
              </a:rPr>
              <a:t> </a:t>
            </a:r>
            <a:r>
              <a:rPr sz="2400" spc="-5" dirty="0">
                <a:solidFill>
                  <a:srgbClr val="003399"/>
                </a:solidFill>
                <a:latin typeface="Arial"/>
                <a:cs typeface="Arial"/>
              </a:rPr>
              <a:t>chíp</a:t>
            </a:r>
            <a:endParaRPr sz="2400">
              <a:latin typeface="Arial"/>
              <a:cs typeface="Arial"/>
            </a:endParaRPr>
          </a:p>
          <a:p>
            <a:pPr marL="793750" lvl="1" indent="-285750">
              <a:lnSpc>
                <a:spcPts val="2595"/>
              </a:lnSpc>
              <a:spcBef>
                <a:spcPts val="1120"/>
              </a:spcBef>
              <a:buClr>
                <a:srgbClr val="5E9CDA"/>
              </a:buClr>
              <a:buFont typeface="Wingdings"/>
              <a:buChar char=""/>
              <a:tabLst>
                <a:tab pos="793115" algn="l"/>
                <a:tab pos="793750" algn="l"/>
              </a:tabLst>
            </a:pPr>
            <a:r>
              <a:rPr sz="3300" spc="-15" baseline="13888" dirty="0">
                <a:solidFill>
                  <a:srgbClr val="003399"/>
                </a:solidFill>
                <a:latin typeface="Arial"/>
                <a:cs typeface="Arial"/>
              </a:rPr>
              <a:t>A</a:t>
            </a:r>
            <a:r>
              <a:rPr sz="1450" spc="-10" dirty="0">
                <a:solidFill>
                  <a:srgbClr val="0048AA"/>
                </a:solidFill>
                <a:latin typeface="Arial"/>
                <a:cs typeface="Arial"/>
              </a:rPr>
              <a:t>19</a:t>
            </a:r>
            <a:r>
              <a:rPr sz="3300" spc="-15" baseline="13888" dirty="0">
                <a:solidFill>
                  <a:srgbClr val="003399"/>
                </a:solidFill>
                <a:latin typeface="Arial"/>
                <a:cs typeface="Arial"/>
              </a:rPr>
              <a:t>…A</a:t>
            </a:r>
            <a:r>
              <a:rPr sz="1450" spc="-10" dirty="0">
                <a:solidFill>
                  <a:srgbClr val="0048AA"/>
                </a:solidFill>
                <a:latin typeface="Arial"/>
                <a:cs typeface="Arial"/>
              </a:rPr>
              <a:t>16</a:t>
            </a:r>
            <a:r>
              <a:rPr sz="3300" spc="-15" baseline="13888" dirty="0">
                <a:solidFill>
                  <a:srgbClr val="003399"/>
                </a:solidFill>
                <a:latin typeface="Arial"/>
                <a:cs typeface="Arial"/>
              </a:rPr>
              <a:t>A</a:t>
            </a:r>
            <a:r>
              <a:rPr sz="1450" spc="-10" dirty="0">
                <a:solidFill>
                  <a:srgbClr val="0048AA"/>
                </a:solidFill>
                <a:latin typeface="Arial"/>
                <a:cs typeface="Arial"/>
              </a:rPr>
              <a:t>15</a:t>
            </a:r>
            <a:r>
              <a:rPr sz="3300" spc="-15" baseline="13888" dirty="0">
                <a:solidFill>
                  <a:srgbClr val="003399"/>
                </a:solidFill>
                <a:latin typeface="Arial"/>
                <a:cs typeface="Arial"/>
              </a:rPr>
              <a:t>A</a:t>
            </a:r>
            <a:r>
              <a:rPr sz="1450" spc="-10" dirty="0">
                <a:solidFill>
                  <a:srgbClr val="0048AA"/>
                </a:solidFill>
                <a:latin typeface="Arial"/>
                <a:cs typeface="Arial"/>
              </a:rPr>
              <a:t>12</a:t>
            </a:r>
            <a:r>
              <a:rPr sz="3300" spc="-15" baseline="13888" dirty="0">
                <a:solidFill>
                  <a:srgbClr val="003399"/>
                </a:solidFill>
                <a:latin typeface="Arial"/>
                <a:cs typeface="Arial"/>
              </a:rPr>
              <a:t>A</a:t>
            </a:r>
            <a:r>
              <a:rPr sz="1450" spc="-10" dirty="0">
                <a:solidFill>
                  <a:srgbClr val="0048AA"/>
                </a:solidFill>
                <a:latin typeface="Arial"/>
                <a:cs typeface="Arial"/>
              </a:rPr>
              <a:t>11</a:t>
            </a:r>
            <a:endParaRPr sz="1450">
              <a:latin typeface="Arial"/>
              <a:cs typeface="Arial"/>
            </a:endParaRPr>
          </a:p>
          <a:p>
            <a:pPr marL="793750" lvl="1" indent="-285750">
              <a:lnSpc>
                <a:spcPts val="2595"/>
              </a:lnSpc>
              <a:buClr>
                <a:srgbClr val="5E9CDA"/>
              </a:buClr>
              <a:buFont typeface="Wingdings"/>
              <a:buChar char=""/>
              <a:tabLst>
                <a:tab pos="793115" algn="l"/>
                <a:tab pos="793750" algn="l"/>
              </a:tabLst>
            </a:pPr>
            <a:r>
              <a:rPr sz="2200" spc="-125" dirty="0">
                <a:solidFill>
                  <a:srgbClr val="003399"/>
                </a:solidFill>
                <a:latin typeface="Arial"/>
                <a:cs typeface="Arial"/>
              </a:rPr>
              <a:t>1111 1111 </a:t>
            </a:r>
            <a:r>
              <a:rPr sz="2200" dirty="0">
                <a:solidFill>
                  <a:srgbClr val="003399"/>
                </a:solidFill>
                <a:latin typeface="Arial"/>
                <a:cs typeface="Arial"/>
              </a:rPr>
              <a:t>1000 0000 0000 - </a:t>
            </a:r>
            <a:r>
              <a:rPr sz="2200" spc="-125" dirty="0">
                <a:solidFill>
                  <a:srgbClr val="003399"/>
                </a:solidFill>
                <a:latin typeface="Arial"/>
                <a:cs typeface="Arial"/>
              </a:rPr>
              <a:t>1111 1111 1111 1111</a:t>
            </a:r>
            <a:r>
              <a:rPr sz="2200" spc="95" dirty="0">
                <a:solidFill>
                  <a:srgbClr val="003399"/>
                </a:solidFill>
                <a:latin typeface="Arial"/>
                <a:cs typeface="Arial"/>
              </a:rPr>
              <a:t> </a:t>
            </a:r>
            <a:r>
              <a:rPr sz="2200" spc="-125" dirty="0">
                <a:solidFill>
                  <a:srgbClr val="003399"/>
                </a:solidFill>
                <a:latin typeface="Arial"/>
                <a:cs typeface="Arial"/>
              </a:rPr>
              <a:t>1111</a:t>
            </a:r>
            <a:endParaRPr sz="2200">
              <a:latin typeface="Arial"/>
              <a:cs typeface="Arial"/>
            </a:endParaRPr>
          </a:p>
          <a:p>
            <a:pPr lvl="1">
              <a:lnSpc>
                <a:spcPct val="100000"/>
              </a:lnSpc>
              <a:spcBef>
                <a:spcPts val="15"/>
              </a:spcBef>
              <a:buClr>
                <a:srgbClr val="5E9CDA"/>
              </a:buClr>
              <a:buFont typeface="Wingdings"/>
              <a:buChar char=""/>
            </a:pPr>
            <a:endParaRPr sz="2450">
              <a:latin typeface="Arial"/>
              <a:cs typeface="Arial"/>
            </a:endParaRPr>
          </a:p>
          <a:p>
            <a:pPr marL="1070610">
              <a:lnSpc>
                <a:spcPct val="100000"/>
              </a:lnSpc>
            </a:pPr>
            <a:r>
              <a:rPr sz="1800" b="1" spc="-5" dirty="0">
                <a:latin typeface="Arial"/>
                <a:cs typeface="Arial"/>
              </a:rPr>
              <a:t>NOT</a:t>
            </a:r>
            <a:r>
              <a:rPr sz="1800" b="1" spc="-75" dirty="0">
                <a:latin typeface="Arial"/>
                <a:cs typeface="Arial"/>
              </a:rPr>
              <a:t> </a:t>
            </a:r>
            <a:r>
              <a:rPr sz="1800" b="1" spc="-5" dirty="0">
                <a:latin typeface="Arial"/>
                <a:cs typeface="Arial"/>
              </a:rPr>
              <a:t>AND</a:t>
            </a:r>
            <a:endParaRPr sz="1800">
              <a:latin typeface="Arial"/>
              <a:cs typeface="Arial"/>
            </a:endParaRPr>
          </a:p>
          <a:p>
            <a:pPr>
              <a:lnSpc>
                <a:spcPct val="100000"/>
              </a:lnSpc>
              <a:spcBef>
                <a:spcPts val="20"/>
              </a:spcBef>
            </a:pPr>
            <a:endParaRPr sz="1650">
              <a:latin typeface="Arial"/>
              <a:cs typeface="Arial"/>
            </a:endParaRPr>
          </a:p>
          <a:p>
            <a:pPr marL="393700" indent="-342900">
              <a:lnSpc>
                <a:spcPct val="100000"/>
              </a:lnSpc>
              <a:buFont typeface="Wingdings"/>
              <a:buChar char=""/>
              <a:tabLst>
                <a:tab pos="393700" algn="l"/>
              </a:tabLst>
            </a:pPr>
            <a:r>
              <a:rPr sz="2400" dirty="0">
                <a:solidFill>
                  <a:srgbClr val="003399"/>
                </a:solidFill>
                <a:latin typeface="Arial"/>
                <a:cs typeface="Arial"/>
              </a:rPr>
              <a:t>CS = RD </a:t>
            </a:r>
            <a:r>
              <a:rPr sz="2400" spc="-5" dirty="0">
                <a:solidFill>
                  <a:srgbClr val="003399"/>
                </a:solidFill>
                <a:latin typeface="Arial"/>
                <a:cs typeface="Arial"/>
              </a:rPr>
              <a:t>OR</a:t>
            </a:r>
            <a:r>
              <a:rPr sz="2400" spc="10" dirty="0">
                <a:solidFill>
                  <a:srgbClr val="003399"/>
                </a:solidFill>
                <a:latin typeface="Arial"/>
                <a:cs typeface="Arial"/>
              </a:rPr>
              <a:t> </a:t>
            </a:r>
            <a:r>
              <a:rPr sz="2400" spc="-10" dirty="0">
                <a:solidFill>
                  <a:srgbClr val="003399"/>
                </a:solidFill>
                <a:latin typeface="Arial"/>
                <a:cs typeface="Arial"/>
              </a:rPr>
              <a:t>NOT((A</a:t>
            </a:r>
            <a:r>
              <a:rPr sz="2400" spc="-15" baseline="-20833" dirty="0">
                <a:solidFill>
                  <a:srgbClr val="0048AA"/>
                </a:solidFill>
                <a:latin typeface="Arial"/>
                <a:cs typeface="Arial"/>
              </a:rPr>
              <a:t>19</a:t>
            </a:r>
            <a:r>
              <a:rPr sz="2400" spc="-10" dirty="0">
                <a:solidFill>
                  <a:srgbClr val="003399"/>
                </a:solidFill>
                <a:latin typeface="Arial"/>
                <a:cs typeface="Arial"/>
              </a:rPr>
              <a:t>…A</a:t>
            </a:r>
            <a:r>
              <a:rPr sz="2400" spc="-15" baseline="-20833" dirty="0">
                <a:solidFill>
                  <a:srgbClr val="0048AA"/>
                </a:solidFill>
                <a:latin typeface="Arial"/>
                <a:cs typeface="Arial"/>
              </a:rPr>
              <a:t>16</a:t>
            </a:r>
            <a:r>
              <a:rPr sz="2400" spc="-10" dirty="0">
                <a:solidFill>
                  <a:srgbClr val="003399"/>
                </a:solidFill>
                <a:latin typeface="Arial"/>
                <a:cs typeface="Arial"/>
              </a:rPr>
              <a:t>A</a:t>
            </a:r>
            <a:r>
              <a:rPr sz="2400" spc="-15" baseline="-20833" dirty="0">
                <a:solidFill>
                  <a:srgbClr val="0048AA"/>
                </a:solidFill>
                <a:latin typeface="Arial"/>
                <a:cs typeface="Arial"/>
              </a:rPr>
              <a:t>15</a:t>
            </a:r>
            <a:r>
              <a:rPr sz="2400" spc="-10" dirty="0">
                <a:solidFill>
                  <a:srgbClr val="003399"/>
                </a:solidFill>
                <a:latin typeface="Arial"/>
                <a:cs typeface="Arial"/>
              </a:rPr>
              <a:t>A</a:t>
            </a:r>
            <a:r>
              <a:rPr sz="2400" spc="-15" baseline="-20833" dirty="0">
                <a:solidFill>
                  <a:srgbClr val="0048AA"/>
                </a:solidFill>
                <a:latin typeface="Arial"/>
                <a:cs typeface="Arial"/>
              </a:rPr>
              <a:t>12</a:t>
            </a:r>
            <a:r>
              <a:rPr sz="2400" spc="-10" dirty="0">
                <a:solidFill>
                  <a:srgbClr val="003399"/>
                </a:solidFill>
                <a:latin typeface="Arial"/>
                <a:cs typeface="Arial"/>
              </a:rPr>
              <a:t>A</a:t>
            </a:r>
            <a:r>
              <a:rPr sz="2400" spc="-15" baseline="-20833" dirty="0">
                <a:solidFill>
                  <a:srgbClr val="0048AA"/>
                </a:solidFill>
                <a:latin typeface="Arial"/>
                <a:cs typeface="Arial"/>
              </a:rPr>
              <a:t>11</a:t>
            </a:r>
            <a:r>
              <a:rPr sz="2400" spc="-10" dirty="0">
                <a:solidFill>
                  <a:srgbClr val="003399"/>
                </a:solidFill>
                <a:latin typeface="Arial"/>
                <a:cs typeface="Arial"/>
              </a:rPr>
              <a:t>)AND(IO/M))</a:t>
            </a:r>
            <a:endParaRPr sz="2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47" y="795020"/>
            <a:ext cx="8671560" cy="452120"/>
          </a:xfrm>
          <a:prstGeom prst="rect">
            <a:avLst/>
          </a:prstGeom>
        </p:spPr>
        <p:txBody>
          <a:bodyPr vert="horz" wrap="square" lIns="0" tIns="12700" rIns="0" bIns="0" rtlCol="0">
            <a:spAutoFit/>
          </a:bodyPr>
          <a:lstStyle/>
          <a:p>
            <a:pPr marL="12700">
              <a:lnSpc>
                <a:spcPct val="100000"/>
              </a:lnSpc>
              <a:spcBef>
                <a:spcPts val="100"/>
              </a:spcBef>
            </a:pPr>
            <a:r>
              <a:rPr spc="-5" dirty="0"/>
              <a:t>4.3.2 Giải mã đ.c b.nhớ sử dụng mạch </a:t>
            </a:r>
            <a:r>
              <a:rPr dirty="0"/>
              <a:t>lôgic </a:t>
            </a:r>
            <a:r>
              <a:rPr spc="-5" dirty="0"/>
              <a:t>cơ</a:t>
            </a:r>
            <a:r>
              <a:rPr spc="-25" dirty="0"/>
              <a:t> </a:t>
            </a:r>
            <a:r>
              <a:rPr spc="-5" dirty="0"/>
              <a:t>bản</a:t>
            </a:r>
          </a:p>
        </p:txBody>
      </p:sp>
      <p:sp>
        <p:nvSpPr>
          <p:cNvPr id="3" name="object 3"/>
          <p:cNvSpPr/>
          <p:nvPr/>
        </p:nvSpPr>
        <p:spPr>
          <a:xfrm>
            <a:off x="652462" y="1219200"/>
            <a:ext cx="7839075" cy="49371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3080" y="1388921"/>
            <a:ext cx="8117840" cy="2456185"/>
          </a:xfrm>
          <a:prstGeom prst="rect">
            <a:avLst/>
          </a:prstGeom>
        </p:spPr>
        <p:txBody>
          <a:bodyPr vert="horz" wrap="square" lIns="0" tIns="75565" rIns="0" bIns="0" rtlCol="0">
            <a:spAutoFit/>
          </a:bodyPr>
          <a:lstStyle/>
          <a:p>
            <a:pPr algn="just">
              <a:lnSpc>
                <a:spcPct val="107000"/>
              </a:lnSpc>
              <a:spcBef>
                <a:spcPts val="600"/>
              </a:spcBef>
              <a:spcAft>
                <a:spcPts val="600"/>
              </a:spcAft>
            </a:pP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Xây</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dựng</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mạch</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giải</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mã</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địa</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chỉ</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bộ</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nhớ</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ROM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dung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lượng</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spc="-5" dirty="0">
                <a:latin typeface="Times New Roman" panose="02020603050405020304" pitchFamily="18" charset="0"/>
                <a:cs typeface="Times New Roman" panose="02020603050405020304" pitchFamily="18" charset="0"/>
              </a:rPr>
              <a:t> </a:t>
            </a:r>
            <a:r>
              <a:rPr lang="en-US" sz="2400" i="1" spc="-20" dirty="0">
                <a:latin typeface="Times New Roman" panose="02020603050405020304" pitchFamily="18" charset="0"/>
                <a:cs typeface="Times New Roman" panose="02020603050405020304" pitchFamily="18" charset="0"/>
              </a:rPr>
              <a:t>4KB</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bằng</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phương</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pháp</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mạch</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lôgic</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cơ</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bản</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07000"/>
              </a:lnSpc>
              <a:spcBef>
                <a:spcPts val="600"/>
              </a:spcBef>
              <a:spcAft>
                <a:spcPts val="600"/>
              </a:spcAft>
            </a:pP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Biết</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rằng</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kích</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thước</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 vi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mạch</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nhớ</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2Kx8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địa</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chỉ</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cơ</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sở</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là</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spc="-1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03</a:t>
            </a:r>
            <a:r>
              <a:rPr lang="en-US" sz="2400" i="1" spc="-10" dirty="0">
                <a:latin typeface="Times New Roman" panose="02020603050405020304" pitchFamily="18" charset="0"/>
                <a:cs typeface="Times New Roman" panose="02020603050405020304" pitchFamily="18" charset="0"/>
              </a:rPr>
              <a:t>800</a:t>
            </a:r>
            <a:r>
              <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p>
          <a:p>
            <a:pPr algn="ctr">
              <a:lnSpc>
                <a:spcPct val="107000"/>
              </a:lnSpc>
              <a:spcBef>
                <a:spcPts val="600"/>
              </a:spcBef>
              <a:spcAft>
                <a:spcPts val="600"/>
              </a:spcAft>
            </a:pP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4KB; IC = 2Kx8; ĐCCS = 03800H</a:t>
            </a:r>
            <a:endParaRPr lang="en-US"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34</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568960" y="4139662"/>
            <a:ext cx="8575040" cy="2106474"/>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nội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bộ</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sở</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p>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3</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a:t>
            </a:r>
          </a:p>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4</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VN" sz="2400" dirty="0"/>
          </a:p>
        </p:txBody>
      </p:sp>
      <p:sp>
        <p:nvSpPr>
          <p:cNvPr id="7" name="Title 6">
            <a:extLst>
              <a:ext uri="{FF2B5EF4-FFF2-40B4-BE49-F238E27FC236}">
                <a16:creationId xmlns:a16="http://schemas.microsoft.com/office/drawing/2014/main" id="{6E6EB6AE-61DB-AF4F-AB74-3639828A0120}"/>
              </a:ext>
            </a:extLst>
          </p:cNvPr>
          <p:cNvSpPr>
            <a:spLocks noGrp="1"/>
          </p:cNvSpPr>
          <p:nvPr>
            <p:ph type="title"/>
          </p:nvPr>
        </p:nvSpPr>
        <p:spPr/>
        <p:txBody>
          <a:bodyPr/>
          <a:lstStyle/>
          <a:p>
            <a:endParaRPr lang="en-VN"/>
          </a:p>
        </p:txBody>
      </p:sp>
      <p:sp>
        <p:nvSpPr>
          <p:cNvPr id="8" name="object 2">
            <a:extLst>
              <a:ext uri="{FF2B5EF4-FFF2-40B4-BE49-F238E27FC236}">
                <a16:creationId xmlns:a16="http://schemas.microsoft.com/office/drawing/2014/main" id="{15BAE8E2-61CD-694D-8936-F39B755434D5}"/>
              </a:ext>
            </a:extLst>
          </p:cNvPr>
          <p:cNvSpPr txBox="1">
            <a:spLocks/>
          </p:cNvSpPr>
          <p:nvPr/>
        </p:nvSpPr>
        <p:spPr>
          <a:xfrm>
            <a:off x="196847" y="795020"/>
            <a:ext cx="867156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vi-VN" kern="0" spc="-5"/>
              <a:t>4.3.2 Giải mã đ.c b.nhớ sử dụng mạch </a:t>
            </a:r>
            <a:r>
              <a:rPr lang="vi-VN" kern="0"/>
              <a:t>lôgic </a:t>
            </a:r>
            <a:r>
              <a:rPr lang="vi-VN" kern="0" spc="-5"/>
              <a:t>cơ</a:t>
            </a:r>
            <a:r>
              <a:rPr lang="vi-VN" kern="0" spc="-25"/>
              <a:t> </a:t>
            </a:r>
            <a:r>
              <a:rPr lang="vi-VN" kern="0" spc="-5"/>
              <a:t>bản</a:t>
            </a:r>
            <a:endParaRPr lang="vi-VN" kern="0" spc="-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63863" y="2060848"/>
            <a:ext cx="8117840" cy="444865"/>
          </a:xfrm>
          <a:prstGeom prst="rect">
            <a:avLst/>
          </a:prstGeom>
        </p:spPr>
        <p:txBody>
          <a:bodyPr vert="horz" wrap="square" lIns="0" tIns="75565" rIns="0" bIns="0" rtlCol="0">
            <a:spAutoFit/>
          </a:bodyPr>
          <a:lstStyle/>
          <a:p>
            <a:pPr algn="ctr">
              <a:lnSpc>
                <a:spcPct val="107000"/>
              </a:lnSpc>
              <a:spcBef>
                <a:spcPts val="600"/>
              </a:spcBef>
              <a:spcAft>
                <a:spcPts val="600"/>
              </a:spcAft>
            </a:pPr>
            <a:r>
              <a:rPr lang="en-US" sz="2400"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sz="2400"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sz="2400"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4KB; IC = 2Kx8; ĐCCS = 03800H</a:t>
            </a:r>
            <a:endPar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35</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06130" y="1470360"/>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nội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bộ</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6DC73447-C477-9342-A0AE-BC409B70F9DE}"/>
              </a:ext>
            </a:extLst>
          </p:cNvPr>
          <p:cNvSpPr/>
          <p:nvPr/>
        </p:nvSpPr>
        <p:spPr>
          <a:xfrm>
            <a:off x="563863" y="3163475"/>
            <a:ext cx="8575040" cy="1793889"/>
          </a:xfrm>
          <a:prstGeom prst="rect">
            <a:avLst/>
          </a:prstGeom>
        </p:spPr>
        <p:txBody>
          <a:bodyPr wrap="square">
            <a:spAutoFit/>
          </a:bodyPr>
          <a:lstStyle/>
          <a:p>
            <a:pPr marL="368300" marR="17780" indent="-342900">
              <a:lnSpc>
                <a:spcPct val="101499"/>
              </a:lnSpc>
              <a:spcBef>
                <a:spcPts val="555"/>
              </a:spcBef>
            </a:pPr>
            <a:r>
              <a:rPr lang="en-US" sz="2400" dirty="0" err="1">
                <a:latin typeface="Times New Roman" panose="02020603050405020304" pitchFamily="18" charset="0"/>
                <a:ea typeface="Calibri" panose="020F0502020204030204" pitchFamily="34" charset="0"/>
                <a:cs typeface="Times New Roman" panose="02020603050405020304" pitchFamily="18" charset="0"/>
              </a:rPr>
              <a:t>Chíp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latin typeface="Times New Roman" panose="02020603050405020304" pitchFamily="18" charset="0"/>
                <a:ea typeface="Calibri" panose="020F0502020204030204" pitchFamily="34" charset="0"/>
                <a:cs typeface="Times New Roman" panose="02020603050405020304" pitchFamily="18" charset="0"/>
              </a:rPr>
              <a:t> IC 2Kx8 </a:t>
            </a:r>
            <a:r>
              <a:rPr lang="en-US" sz="2400" spc="-25" dirty="0" err="1">
                <a:latin typeface="Times New Roman" panose="02020603050405020304" pitchFamily="18" charset="0"/>
                <a:cs typeface="Times New Roman" panose="02020603050405020304" pitchFamily="18" charset="0"/>
              </a:rPr>
              <a:t>chiếm</a:t>
            </a:r>
            <a:r>
              <a:rPr lang="en-US" sz="2400" spc="-25" dirty="0">
                <a:latin typeface="Times New Roman" panose="02020603050405020304" pitchFamily="18" charset="0"/>
                <a:cs typeface="Times New Roman" panose="02020603050405020304" pitchFamily="18" charset="0"/>
              </a:rPr>
              <a:t> </a:t>
            </a:r>
            <a:r>
              <a:rPr lang="en-US" sz="2400" spc="-25" dirty="0" err="1">
                <a:latin typeface="Times New Roman" panose="02020603050405020304" pitchFamily="18" charset="0"/>
                <a:cs typeface="Times New Roman" panose="02020603050405020304" pitchFamily="18" charset="0"/>
              </a:rPr>
              <a:t>không</a:t>
            </a:r>
            <a:r>
              <a:rPr lang="en-US" sz="2400" spc="-25" dirty="0">
                <a:latin typeface="Times New Roman" panose="02020603050405020304" pitchFamily="18" charset="0"/>
                <a:cs typeface="Times New Roman" panose="02020603050405020304" pitchFamily="18" charset="0"/>
              </a:rPr>
              <a:t> </a:t>
            </a:r>
            <a:r>
              <a:rPr lang="en-US" sz="2400" spc="-25" dirty="0" err="1">
                <a:latin typeface="Times New Roman" panose="02020603050405020304" pitchFamily="18" charset="0"/>
                <a:cs typeface="Times New Roman" panose="02020603050405020304" pitchFamily="18" charset="0"/>
              </a:rPr>
              <a:t>gian</a:t>
            </a:r>
            <a:r>
              <a:rPr lang="en-US" sz="2400" spc="-25" dirty="0">
                <a:latin typeface="Times New Roman" panose="02020603050405020304" pitchFamily="18" charset="0"/>
                <a:cs typeface="Times New Roman" panose="02020603050405020304" pitchFamily="18" charset="0"/>
              </a:rPr>
              <a:t> 2KB = 2</a:t>
            </a:r>
            <a:r>
              <a:rPr lang="en-US" sz="2400" spc="-25" baseline="30000" dirty="0">
                <a:latin typeface="Times New Roman" panose="02020603050405020304" pitchFamily="18" charset="0"/>
                <a:cs typeface="Times New Roman" panose="02020603050405020304" pitchFamily="18" charset="0"/>
              </a:rPr>
              <a:t>1 </a:t>
            </a:r>
            <a:r>
              <a:rPr lang="en-US" sz="2400" spc="-25" dirty="0">
                <a:latin typeface="Times New Roman" panose="02020603050405020304" pitchFamily="18" charset="0"/>
                <a:cs typeface="Times New Roman" panose="02020603050405020304" pitchFamily="18" charset="0"/>
              </a:rPr>
              <a:t>x2</a:t>
            </a:r>
            <a:r>
              <a:rPr lang="en-US" sz="2400" spc="-25" baseline="30000" dirty="0">
                <a:latin typeface="Times New Roman" panose="02020603050405020304" pitchFamily="18" charset="0"/>
                <a:cs typeface="Times New Roman" panose="02020603050405020304" pitchFamily="18" charset="0"/>
              </a:rPr>
              <a:t>10 </a:t>
            </a:r>
            <a:r>
              <a:rPr lang="en-US" sz="240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2</a:t>
            </a:r>
            <a:r>
              <a:rPr lang="en-US" sz="2400" spc="-25" baseline="30000" dirty="0">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 B</a:t>
            </a: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sym typeface="Wingdings" pitchFamily="2" charset="2"/>
              </a:rPr>
              <a:t>	 </a:t>
            </a:r>
            <a:r>
              <a:rPr lang="en-US" sz="2400" dirty="0" err="1">
                <a:latin typeface="Times New Roman" panose="02020603050405020304" pitchFamily="18" charset="0"/>
                <a:cs typeface="Times New Roman" panose="02020603050405020304" pitchFamily="18" charset="0"/>
                <a:sym typeface="Wingdings" pitchFamily="2" charset="2"/>
              </a:rPr>
              <a:t>C</a:t>
            </a:r>
            <a:r>
              <a:rPr lang="en-US" sz="2400" dirty="0" err="1">
                <a:latin typeface="Times New Roman" panose="02020603050405020304" pitchFamily="18" charset="0"/>
                <a:cs typeface="Times New Roman" panose="02020603050405020304" pitchFamily="18" charset="0"/>
              </a:rPr>
              <a:t>ần</a:t>
            </a:r>
            <a:r>
              <a:rPr lang="en-US" sz="2400" dirty="0">
                <a:latin typeface="Times New Roman" panose="02020603050405020304" pitchFamily="18" charset="0"/>
                <a:cs typeface="Times New Roman" panose="02020603050405020304" pitchFamily="18" charset="0"/>
              </a:rPr>
              <a:t> 11 bit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chip (A</a:t>
            </a:r>
            <a:r>
              <a:rPr lang="en-US" sz="2400" baseline="-25000" dirty="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a:t>
            </a:r>
            <a:endParaRPr lang="en-US" sz="2400" spc="-25"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r>
              <a:rPr lang="en-US" sz="2400" spc="-25" dirty="0">
                <a:latin typeface="Times New Roman" panose="02020603050405020304" pitchFamily="18" charset="0"/>
                <a:cs typeface="Times New Roman" panose="02020603050405020304" pitchFamily="18" charset="0"/>
                <a:sym typeface="Wingdings" pitchFamily="2" charset="2"/>
              </a:rPr>
              <a:t>	</a:t>
            </a:r>
            <a:r>
              <a:rPr lang="en-US" sz="2400" dirty="0">
                <a:latin typeface="Times New Roman" panose="02020603050405020304" pitchFamily="18" charset="0"/>
                <a:cs typeface="Times New Roman" panose="02020603050405020304" pitchFamily="18" charset="0"/>
              </a:rPr>
              <a:t>Vi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8086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20 bit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20 – 11 = 9</a:t>
            </a: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sym typeface="Wingdings" pitchFamily="2" charset="2"/>
              </a:rPr>
              <a:t>	 9 bit </a:t>
            </a:r>
            <a:r>
              <a:rPr lang="en-US" sz="2400" dirty="0" err="1">
                <a:latin typeface="Times New Roman" panose="02020603050405020304" pitchFamily="18" charset="0"/>
                <a:cs typeface="Times New Roman" panose="02020603050405020304" pitchFamily="18" charset="0"/>
                <a:sym typeface="Wingdings" pitchFamily="2" charset="2"/>
              </a:rPr>
              <a:t>cho</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err="1">
                <a:latin typeface="Times New Roman" panose="02020603050405020304" pitchFamily="18" charset="0"/>
                <a:cs typeface="Times New Roman" panose="02020603050405020304" pitchFamily="18" charset="0"/>
                <a:sym typeface="Wingdings" pitchFamily="2" charset="2"/>
              </a:rPr>
              <a:t>mạch</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err="1">
                <a:latin typeface="Times New Roman" panose="02020603050405020304" pitchFamily="18" charset="0"/>
                <a:cs typeface="Times New Roman" panose="02020603050405020304" pitchFamily="18" charset="0"/>
                <a:sym typeface="Wingdings" pitchFamily="2" charset="2"/>
              </a:rPr>
              <a:t>giải</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err="1">
                <a:latin typeface="Times New Roman" panose="02020603050405020304" pitchFamily="18" charset="0"/>
                <a:cs typeface="Times New Roman" panose="02020603050405020304" pitchFamily="18" charset="0"/>
                <a:sym typeface="Wingdings" pitchFamily="2" charset="2"/>
              </a:rPr>
              <a:t>mã</a:t>
            </a:r>
            <a:endParaRPr lang="en-US" sz="2400"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BA9D00D0-9663-0A43-9E0E-A6A001EA6355}"/>
              </a:ext>
            </a:extLst>
          </p:cNvPr>
          <p:cNvSpPr>
            <a:spLocks noGrp="1"/>
          </p:cNvSpPr>
          <p:nvPr>
            <p:ph type="title"/>
          </p:nvPr>
        </p:nvSpPr>
        <p:spPr/>
        <p:txBody>
          <a:bodyPr/>
          <a:lstStyle/>
          <a:p>
            <a:endParaRPr lang="en-VN"/>
          </a:p>
        </p:txBody>
      </p:sp>
      <p:sp>
        <p:nvSpPr>
          <p:cNvPr id="9" name="object 2">
            <a:extLst>
              <a:ext uri="{FF2B5EF4-FFF2-40B4-BE49-F238E27FC236}">
                <a16:creationId xmlns:a16="http://schemas.microsoft.com/office/drawing/2014/main" id="{E70118F0-BEFC-6A40-A0B1-DD9B6AFFA186}"/>
              </a:ext>
            </a:extLst>
          </p:cNvPr>
          <p:cNvSpPr txBox="1">
            <a:spLocks/>
          </p:cNvSpPr>
          <p:nvPr/>
        </p:nvSpPr>
        <p:spPr>
          <a:xfrm>
            <a:off x="196847" y="795020"/>
            <a:ext cx="867156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vi-VN" kern="0" spc="-5"/>
              <a:t>4.3.2 Giải mã đ.c b.nhớ sử dụng mạch </a:t>
            </a:r>
            <a:r>
              <a:rPr lang="vi-VN" kern="0"/>
              <a:t>lôgic </a:t>
            </a:r>
            <a:r>
              <a:rPr lang="vi-VN" kern="0" spc="-5"/>
              <a:t>cơ</a:t>
            </a:r>
            <a:r>
              <a:rPr lang="vi-VN" kern="0" spc="-25"/>
              <a:t> </a:t>
            </a:r>
            <a:r>
              <a:rPr lang="vi-VN" kern="0" spc="-5"/>
              <a:t>bản</a:t>
            </a:r>
            <a:endParaRPr lang="vi-VN" kern="0" spc="-5" dirty="0"/>
          </a:p>
        </p:txBody>
      </p:sp>
    </p:spTree>
    <p:extLst>
      <p:ext uri="{BB962C8B-B14F-4D97-AF65-F5344CB8AC3E}">
        <p14:creationId xmlns:p14="http://schemas.microsoft.com/office/powerpoint/2010/main" val="348277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63863" y="2060848"/>
            <a:ext cx="8117840" cy="444865"/>
          </a:xfrm>
          <a:prstGeom prst="rect">
            <a:avLst/>
          </a:prstGeom>
        </p:spPr>
        <p:txBody>
          <a:bodyPr vert="horz" wrap="square" lIns="0" tIns="75565" rIns="0" bIns="0" rtlCol="0">
            <a:spAutoFit/>
          </a:bodyPr>
          <a:lstStyle/>
          <a:p>
            <a:pPr algn="ctr">
              <a:lnSpc>
                <a:spcPct val="107000"/>
              </a:lnSpc>
              <a:spcBef>
                <a:spcPts val="600"/>
              </a:spcBef>
              <a:spcAft>
                <a:spcPts val="600"/>
              </a:spcAft>
            </a:pPr>
            <a:r>
              <a:rPr lang="en-US" sz="2400"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sz="2400"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sz="2400"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4KB; IC = 2Kx8; ĐCCS = 03800H</a:t>
            </a:r>
            <a:endPar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36</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06130" y="1470360"/>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sở</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DC73447-C477-9342-A0AE-BC409B70F9DE}"/>
                  </a:ext>
                </a:extLst>
              </p:cNvPr>
              <p:cNvSpPr/>
              <p:nvPr/>
            </p:nvSpPr>
            <p:spPr>
              <a:xfrm>
                <a:off x="572375" y="2635798"/>
                <a:ext cx="8575040" cy="4656468"/>
              </a:xfrm>
              <a:prstGeom prst="rect">
                <a:avLst/>
              </a:prstGeom>
            </p:spPr>
            <p:txBody>
              <a:bodyPr wrap="square">
                <a:spAutoFit/>
              </a:bodyPr>
              <a:lstStyle/>
              <a:p>
                <a:pPr marL="368300" marR="17780" indent="-342900">
                  <a:lnSpc>
                    <a:spcPct val="101499"/>
                  </a:lnSpc>
                  <a:spcBef>
                    <a:spcPts val="555"/>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Bộ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400" dirty="0">
                    <a:latin typeface="Times New Roman" panose="02020603050405020304" pitchFamily="18" charset="0"/>
                    <a:ea typeface="Calibri" panose="020F0502020204030204" pitchFamily="34" charset="0"/>
                    <a:cs typeface="Times New Roman" panose="02020603050405020304" pitchFamily="18" charset="0"/>
                  </a:rPr>
                  <a:t> dung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latin typeface="Times New Roman" panose="02020603050405020304" pitchFamily="18" charset="0"/>
                    <a:ea typeface="Calibri" panose="020F0502020204030204" pitchFamily="34" charset="0"/>
                    <a:cs typeface="Times New Roman" panose="02020603050405020304" pitchFamily="18" charset="0"/>
                  </a:rPr>
                  <a:t> 4KB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latin typeface="Times New Roman" panose="02020603050405020304" pitchFamily="18" charset="0"/>
                    <a:ea typeface="Calibri" panose="020F0502020204030204" pitchFamily="34" charset="0"/>
                    <a:cs typeface="Times New Roman" panose="02020603050405020304" pitchFamily="18" charset="0"/>
                  </a:rPr>
                  <a:t> chip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400" dirty="0">
                    <a:latin typeface="Times New Roman" panose="02020603050405020304" pitchFamily="18" charset="0"/>
                    <a:ea typeface="Calibri" panose="020F0502020204030204" pitchFamily="34" charset="0"/>
                    <a:cs typeface="Times New Roman" panose="02020603050405020304" pitchFamily="18" charset="0"/>
                  </a:rPr>
                  <a:t> dung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latin typeface="Times New Roman" panose="02020603050405020304" pitchFamily="18" charset="0"/>
                    <a:ea typeface="Calibri" panose="020F0502020204030204" pitchFamily="34" charset="0"/>
                    <a:cs typeface="Times New Roman" panose="02020603050405020304" pitchFamily="18" charset="0"/>
                  </a:rPr>
                  <a:t> 2KB</a:t>
                </a: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sym typeface="Wingdings" pitchFamily="2" charset="2"/>
                  </a:rPr>
                  <a:t>	 </a:t>
                </a:r>
                <a:r>
                  <a:rPr lang="en-US" sz="2400" dirty="0" err="1">
                    <a:latin typeface="Times New Roman" panose="02020603050405020304" pitchFamily="18" charset="0"/>
                    <a:cs typeface="Times New Roman" panose="02020603050405020304" pitchFamily="18" charset="0"/>
                    <a:sym typeface="Wingdings" pitchFamily="2" charset="2"/>
                  </a:rPr>
                  <a:t>C</a:t>
                </a:r>
                <a:r>
                  <a:rPr lang="en-US" sz="2400" dirty="0" err="1">
                    <a:latin typeface="Times New Roman" panose="02020603050405020304" pitchFamily="18" charset="0"/>
                    <a:cs typeface="Times New Roman" panose="02020603050405020304" pitchFamily="18" charset="0"/>
                  </a:rPr>
                  <a:t>ần</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vi-VN" sz="2400" b="0" i="1" smtClean="0">
                            <a:latin typeface="Cambria Math" panose="02040503050406030204" pitchFamily="18" charset="0"/>
                            <a:cs typeface="Times New Roman" panose="02020603050405020304" pitchFamily="18" charset="0"/>
                          </a:rPr>
                          <m:t>4</m:t>
                        </m:r>
                        <m:r>
                          <m:rPr>
                            <m:sty m:val="p"/>
                          </m:rPr>
                          <a:rPr lang="vi-VN" sz="2400" i="1">
                            <a:latin typeface="Cambria Math" panose="02040503050406030204" pitchFamily="18" charset="0"/>
                            <a:cs typeface="Times New Roman" panose="02020603050405020304" pitchFamily="18" charset="0"/>
                          </a:rPr>
                          <m:t>K</m:t>
                        </m:r>
                        <m:r>
                          <m:rPr>
                            <m:sty m:val="p"/>
                          </m:rPr>
                          <a:rPr lang="en-US" sz="2400" i="1" smtClean="0">
                            <a:latin typeface="Cambria Math" panose="02040503050406030204" pitchFamily="18" charset="0"/>
                            <a:cs typeface="Times New Roman" panose="02020603050405020304" pitchFamily="18" charset="0"/>
                          </a:rPr>
                          <m:t>B</m:t>
                        </m:r>
                      </m:num>
                      <m:den>
                        <m:r>
                          <a:rPr lang="vi-VN" sz="2400" b="0" i="1" smtClean="0">
                            <a:latin typeface="Cambria Math" panose="02040503050406030204" pitchFamily="18" charset="0"/>
                            <a:cs typeface="Times New Roman" panose="02020603050405020304" pitchFamily="18" charset="0"/>
                          </a:rPr>
                          <m:t>2</m:t>
                        </m:r>
                        <m:r>
                          <m:rPr>
                            <m:sty m:val="p"/>
                          </m:rPr>
                          <a:rPr lang="vi-VN" sz="2400" i="1">
                            <a:latin typeface="Cambria Math" panose="02040503050406030204" pitchFamily="18" charset="0"/>
                            <a:cs typeface="Times New Roman" panose="02020603050405020304" pitchFamily="18" charset="0"/>
                          </a:rPr>
                          <m:t>K</m:t>
                        </m:r>
                        <m:r>
                          <m:rPr>
                            <m:sty m:val="p"/>
                          </m:rPr>
                          <a:rPr lang="vi-VN" sz="2400" i="1" smtClean="0">
                            <a:latin typeface="Cambria Math" panose="02040503050406030204" pitchFamily="18" charset="0"/>
                            <a:cs typeface="Times New Roman" panose="02020603050405020304" pitchFamily="18" charset="0"/>
                          </a:rPr>
                          <m:t>B</m:t>
                        </m:r>
                      </m:den>
                    </m:f>
                    <m:r>
                      <a:rPr lang="vi-VN" sz="2400" b="0" i="1" smtClean="0">
                        <a:latin typeface="Cambria Math" panose="02040503050406030204" pitchFamily="18" charset="0"/>
                        <a:cs typeface="Times New Roman" panose="02020603050405020304" pitchFamily="18" charset="0"/>
                      </a:rPr>
                      <m:t>=2</m:t>
                    </m:r>
                  </m:oMath>
                </a14:m>
                <a:r>
                  <a:rPr lang="en-US" sz="2400" dirty="0">
                    <a:latin typeface="Times New Roman" panose="02020603050405020304" pitchFamily="18" charset="0"/>
                    <a:cs typeface="Times New Roman" panose="02020603050405020304" pitchFamily="18" charset="0"/>
                  </a:rPr>
                  <a:t> chip </a:t>
                </a:r>
                <a:r>
                  <a:rPr lang="en-US" sz="2400" dirty="0" err="1">
                    <a:latin typeface="Times New Roman" panose="02020603050405020304" pitchFamily="18" charset="0"/>
                    <a:cs typeface="Times New Roman" panose="02020603050405020304" pitchFamily="18" charset="0"/>
                  </a:rPr>
                  <a:t>nhớ</a:t>
                </a:r>
                <a:endParaRPr lang="en-US" sz="24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rPr>
                  <a:t>Mà 2KB = </a:t>
                </a:r>
                <a:r>
                  <a:rPr lang="en-US" sz="2400" spc="-25" dirty="0">
                    <a:latin typeface="Times New Roman" panose="02020603050405020304" pitchFamily="18" charset="0"/>
                    <a:cs typeface="Times New Roman" panose="02020603050405020304" pitchFamily="18" charset="0"/>
                  </a:rPr>
                  <a:t>2</a:t>
                </a:r>
                <a:r>
                  <a:rPr lang="en-US" sz="2400" spc="-25" baseline="30000" dirty="0">
                    <a:latin typeface="Times New Roman" panose="02020603050405020304" pitchFamily="18" charset="0"/>
                    <a:cs typeface="Times New Roman" panose="02020603050405020304" pitchFamily="18" charset="0"/>
                  </a:rPr>
                  <a:t>11 </a:t>
                </a:r>
                <a:r>
                  <a:rPr lang="en-US" sz="2400" spc="-25" dirty="0">
                    <a:latin typeface="Times New Roman" panose="02020603050405020304" pitchFamily="18" charset="0"/>
                    <a:cs typeface="Times New Roman" panose="02020603050405020304" pitchFamily="18" charset="0"/>
                  </a:rPr>
                  <a:t>= 0000 0000 </a:t>
                </a:r>
                <a:r>
                  <a:rPr lang="en-US" sz="2400" spc="-25" dirty="0">
                    <a:solidFill>
                      <a:srgbClr val="FF0000"/>
                    </a:solidFill>
                    <a:latin typeface="Times New Roman" panose="02020603050405020304" pitchFamily="18" charset="0"/>
                    <a:cs typeface="Times New Roman" panose="02020603050405020304" pitchFamily="18" charset="0"/>
                  </a:rPr>
                  <a:t>1</a:t>
                </a:r>
                <a:r>
                  <a:rPr lang="en-US" sz="2400" spc="-25" dirty="0">
                    <a:latin typeface="Times New Roman" panose="02020603050405020304" pitchFamily="18" charset="0"/>
                    <a:cs typeface="Times New Roman" panose="02020603050405020304" pitchFamily="18" charset="0"/>
                  </a:rPr>
                  <a:t>000 0000 0000(B)  = 00800(H)</a:t>
                </a:r>
              </a:p>
              <a:p>
                <a:pPr marL="368300" marR="17780" indent="-342900">
                  <a:lnSpc>
                    <a:spcPct val="101499"/>
                  </a:lnSpc>
                  <a:spcBef>
                    <a:spcPts val="555"/>
                  </a:spcBef>
                </a:pPr>
                <a:r>
                  <a:rPr lang="en-US" sz="2400" spc="-25" dirty="0">
                    <a:latin typeface="Times New Roman" panose="02020603050405020304" pitchFamily="18" charset="0"/>
                    <a:cs typeface="Times New Roman" panose="02020603050405020304" pitchFamily="18" charset="0"/>
                    <a:sym typeface="Wingdings" pitchFamily="2" charset="2"/>
                  </a:rPr>
                  <a:t> </a:t>
                </a:r>
                <a:r>
                  <a:rPr lang="vi-VN" sz="2400" spc="-25" dirty="0">
                    <a:latin typeface="Times New Roman" panose="02020603050405020304" pitchFamily="18" charset="0"/>
                    <a:cs typeface="Times New Roman" panose="02020603050405020304" pitchFamily="18" charset="0"/>
                    <a:sym typeface="Wingdings" pitchFamily="2" charset="2"/>
                  </a:rPr>
                  <a:t>Dung lượng của một chip nhớ </a:t>
                </a:r>
                <a:r>
                  <a:rPr lang="en-US" sz="2400" spc="-25" dirty="0" err="1">
                    <a:latin typeface="Times New Roman" panose="02020603050405020304" pitchFamily="18" charset="0"/>
                    <a:cs typeface="Times New Roman" panose="02020603050405020304" pitchFamily="18" charset="0"/>
                    <a:sym typeface="Wingdings" pitchFamily="2" charset="2"/>
                  </a:rPr>
                  <a:t>là</a:t>
                </a:r>
                <a:r>
                  <a:rPr lang="en-US" sz="2400" spc="-25" dirty="0">
                    <a:latin typeface="Times New Roman" panose="02020603050405020304" pitchFamily="18" charset="0"/>
                    <a:cs typeface="Times New Roman" panose="02020603050405020304" pitchFamily="18" charset="0"/>
                    <a:sym typeface="Wingdings" pitchFamily="2" charset="2"/>
                  </a:rPr>
                  <a:t> </a:t>
                </a:r>
                <a:r>
                  <a:rPr lang="en-US" sz="2400" spc="-25" dirty="0">
                    <a:latin typeface="Times New Roman" panose="02020603050405020304" pitchFamily="18" charset="0"/>
                    <a:cs typeface="Times New Roman" panose="02020603050405020304" pitchFamily="18" charset="0"/>
                  </a:rPr>
                  <a:t>00800(H)</a:t>
                </a:r>
                <a:endParaRPr lang="en-US" sz="24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r>
                  <a:rPr lang="vi-VN" sz="2400" spc="-25" dirty="0">
                    <a:latin typeface="Times New Roman" panose="02020603050405020304" pitchFamily="18" charset="0"/>
                    <a:cs typeface="Times New Roman" panose="02020603050405020304" pitchFamily="18" charset="0"/>
                  </a:rPr>
                  <a:t>Địa chỉ cuối = Địa chỉ đầu + Dung lượng - 1</a:t>
                </a:r>
              </a:p>
              <a:p>
                <a:pPr marL="368300" marR="17780" indent="-342900">
                  <a:lnSpc>
                    <a:spcPct val="101499"/>
                  </a:lnSpc>
                  <a:spcBef>
                    <a:spcPts val="555"/>
                  </a:spcBef>
                  <a:buFont typeface="Arial" panose="020B0604020202020204" pitchFamily="34" charset="0"/>
                  <a:buChar char="•"/>
                </a:pPr>
                <a:r>
                  <a:rPr lang="vi-VN" sz="2400" spc="-25" dirty="0">
                    <a:latin typeface="Times New Roman" panose="02020603050405020304" pitchFamily="18" charset="0"/>
                    <a:cs typeface="Times New Roman" panose="02020603050405020304" pitchFamily="18" charset="0"/>
                  </a:rPr>
                  <a:t>Địa chỉ của IC 1: Từ </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03800H</a:t>
                </a:r>
                <a:r>
                  <a:rPr lang="vi-VN" sz="2400" spc="-25" dirty="0">
                    <a:latin typeface="Times New Roman" panose="02020603050405020304" pitchFamily="18" charset="0"/>
                    <a:cs typeface="Times New Roman" panose="02020603050405020304" pitchFamily="18" charset="0"/>
                  </a:rPr>
                  <a:t>  đến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03800H </a:t>
                </a:r>
                <a:r>
                  <a:rPr lang="vi-VN" sz="2400" b="1" i="1" spc="-25" dirty="0">
                    <a:solidFill>
                      <a:srgbClr val="FF0000"/>
                    </a:solidFill>
                    <a:latin typeface="Times New Roman" panose="02020603050405020304" pitchFamily="18" charset="0"/>
                    <a:cs typeface="Times New Roman" panose="02020603050405020304" pitchFamily="18" charset="0"/>
                  </a:rPr>
                  <a:t>+ </a:t>
                </a:r>
                <a:r>
                  <a:rPr lang="en-US" sz="2400" b="1" i="1" spc="-25" dirty="0">
                    <a:solidFill>
                      <a:srgbClr val="FF0000"/>
                    </a:solidFill>
                    <a:latin typeface="Times New Roman" panose="02020603050405020304" pitchFamily="18" charset="0"/>
                    <a:cs typeface="Times New Roman" panose="02020603050405020304" pitchFamily="18" charset="0"/>
                  </a:rPr>
                  <a:t>00800H</a:t>
                </a:r>
                <a:r>
                  <a:rPr lang="vi-VN" sz="2400" b="1" i="1" spc="-25" dirty="0">
                    <a:solidFill>
                      <a:srgbClr val="FF0000"/>
                    </a:solidFill>
                    <a:latin typeface="Times New Roman" panose="02020603050405020304" pitchFamily="18" charset="0"/>
                    <a:cs typeface="Times New Roman" panose="02020603050405020304" pitchFamily="18" charset="0"/>
                  </a:rPr>
                  <a:t> – 1H</a:t>
                </a:r>
                <a:r>
                  <a:rPr lang="vi-VN" sz="2400" spc="-25" dirty="0">
                    <a:latin typeface="Times New Roman" panose="02020603050405020304" pitchFamily="18" charset="0"/>
                    <a:cs typeface="Times New Roman" panose="02020603050405020304" pitchFamily="18" charset="0"/>
                  </a:rPr>
                  <a:t>) </a:t>
                </a:r>
              </a:p>
              <a:p>
                <a:pPr marL="368300" marR="17780" indent="-342900">
                  <a:lnSpc>
                    <a:spcPct val="101499"/>
                  </a:lnSpc>
                  <a:spcBef>
                    <a:spcPts val="555"/>
                  </a:spcBef>
                </a:pPr>
                <a:r>
                  <a:rPr lang="vi-VN" sz="2400" spc="-25" dirty="0">
                    <a:latin typeface="Times New Roman" panose="02020603050405020304" pitchFamily="18" charset="0"/>
                    <a:cs typeface="Times New Roman" panose="02020603050405020304" pitchFamily="18" charset="0"/>
                  </a:rPr>
                  <a:t>			 : Từ </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03800H</a:t>
                </a:r>
                <a:r>
                  <a:rPr lang="vi-VN" sz="2400" spc="-25" dirty="0">
                    <a:latin typeface="Times New Roman" panose="02020603050405020304" pitchFamily="18" charset="0"/>
                    <a:cs typeface="Times New Roman" panose="02020603050405020304" pitchFamily="18" charset="0"/>
                  </a:rPr>
                  <a:t>  đến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04000H </a:t>
                </a:r>
                <a:r>
                  <a:rPr lang="vi-VN" sz="2400" b="1" i="1" spc="-25" dirty="0">
                    <a:solidFill>
                      <a:srgbClr val="FF0000"/>
                    </a:solidFill>
                    <a:latin typeface="Times New Roman" panose="02020603050405020304" pitchFamily="18" charset="0"/>
                    <a:cs typeface="Times New Roman" panose="02020603050405020304" pitchFamily="18" charset="0"/>
                  </a:rPr>
                  <a:t>– 1H</a:t>
                </a:r>
                <a:r>
                  <a:rPr lang="vi-VN" sz="2400" spc="-25" dirty="0">
                    <a:latin typeface="Times New Roman" panose="02020603050405020304" pitchFamily="18" charset="0"/>
                    <a:cs typeface="Times New Roman" panose="02020603050405020304" pitchFamily="18" charset="0"/>
                  </a:rPr>
                  <a:t>) </a:t>
                </a:r>
              </a:p>
              <a:p>
                <a:pPr marL="368300" marR="17780" indent="-342900">
                  <a:lnSpc>
                    <a:spcPct val="101499"/>
                  </a:lnSpc>
                  <a:spcBef>
                    <a:spcPts val="555"/>
                  </a:spcBef>
                </a:pPr>
                <a:r>
                  <a:rPr lang="vi-VN" sz="2400" spc="-25" dirty="0">
                    <a:latin typeface="Times New Roman" panose="02020603050405020304" pitchFamily="18" charset="0"/>
                    <a:cs typeface="Times New Roman" panose="02020603050405020304" pitchFamily="18" charset="0"/>
                  </a:rPr>
                  <a:t>			 : Từ </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03800H</a:t>
                </a:r>
                <a:r>
                  <a:rPr lang="vi-VN" sz="2400" spc="-25" dirty="0">
                    <a:latin typeface="Times New Roman" panose="02020603050405020304" pitchFamily="18" charset="0"/>
                    <a:cs typeface="Times New Roman" panose="02020603050405020304" pitchFamily="18" charset="0"/>
                  </a:rPr>
                  <a:t>  đến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03FFFH</a:t>
                </a:r>
                <a:endParaRPr lang="vi-VN" sz="2400" spc="-25"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buFont typeface="Arial" panose="020B0604020202020204" pitchFamily="34" charset="0"/>
                  <a:buChar char="•"/>
                </a:pPr>
                <a:r>
                  <a:rPr lang="vi-VN" sz="2000" spc="-25" dirty="0">
                    <a:latin typeface="Times New Roman" panose="02020603050405020304" pitchFamily="18" charset="0"/>
                    <a:cs typeface="Times New Roman" panose="02020603050405020304" pitchFamily="18" charset="0"/>
                  </a:rPr>
                  <a:t>Địa chỉ của IC 2: Từ </a:t>
                </a:r>
                <a:r>
                  <a:rPr lang="en-US" sz="20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04000H</a:t>
                </a:r>
                <a:r>
                  <a:rPr lang="vi-VN" sz="2000" spc="-25" dirty="0">
                    <a:latin typeface="Times New Roman" panose="02020603050405020304" pitchFamily="18" charset="0"/>
                    <a:cs typeface="Times New Roman" panose="02020603050405020304" pitchFamily="18" charset="0"/>
                  </a:rPr>
                  <a:t>  đến </a:t>
                </a:r>
                <a:r>
                  <a:rPr lang="en-US" sz="20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047FFH</a:t>
                </a:r>
                <a:endParaRPr lang="en-US" sz="28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endParaRPr lang="en-US" sz="24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6DC73447-C477-9342-A0AE-BC409B70F9DE}"/>
                  </a:ext>
                </a:extLst>
              </p:cNvPr>
              <p:cNvSpPr>
                <a:spLocks noRot="1" noChangeAspect="1" noMove="1" noResize="1" noEditPoints="1" noAdjustHandles="1" noChangeArrowheads="1" noChangeShapeType="1" noTextEdit="1"/>
              </p:cNvSpPr>
              <p:nvPr/>
            </p:nvSpPr>
            <p:spPr>
              <a:xfrm>
                <a:off x="572375" y="2635798"/>
                <a:ext cx="8575040" cy="4656468"/>
              </a:xfrm>
              <a:prstGeom prst="rect">
                <a:avLst/>
              </a:prstGeom>
              <a:blipFill>
                <a:blip r:embed="rId2"/>
                <a:stretch>
                  <a:fillRect l="-888" t="-1359"/>
                </a:stretch>
              </a:blipFill>
            </p:spPr>
            <p:txBody>
              <a:bodyPr/>
              <a:lstStyle/>
              <a:p>
                <a:r>
                  <a:rPr lang="en-VN">
                    <a:noFill/>
                  </a:rPr>
                  <a:t> </a:t>
                </a:r>
              </a:p>
            </p:txBody>
          </p:sp>
        </mc:Fallback>
      </mc:AlternateContent>
      <p:sp>
        <p:nvSpPr>
          <p:cNvPr id="8" name="Title 7">
            <a:extLst>
              <a:ext uri="{FF2B5EF4-FFF2-40B4-BE49-F238E27FC236}">
                <a16:creationId xmlns:a16="http://schemas.microsoft.com/office/drawing/2014/main" id="{9BAD45FF-E3F5-3246-BB05-122A8A46EC59}"/>
              </a:ext>
            </a:extLst>
          </p:cNvPr>
          <p:cNvSpPr>
            <a:spLocks noGrp="1"/>
          </p:cNvSpPr>
          <p:nvPr>
            <p:ph type="title"/>
          </p:nvPr>
        </p:nvSpPr>
        <p:spPr/>
        <p:txBody>
          <a:bodyPr/>
          <a:lstStyle/>
          <a:p>
            <a:endParaRPr lang="en-VN"/>
          </a:p>
        </p:txBody>
      </p:sp>
      <p:sp>
        <p:nvSpPr>
          <p:cNvPr id="9" name="object 2">
            <a:extLst>
              <a:ext uri="{FF2B5EF4-FFF2-40B4-BE49-F238E27FC236}">
                <a16:creationId xmlns:a16="http://schemas.microsoft.com/office/drawing/2014/main" id="{E73DA5B3-7633-2E4B-9453-B4094F10B897}"/>
              </a:ext>
            </a:extLst>
          </p:cNvPr>
          <p:cNvSpPr txBox="1">
            <a:spLocks/>
          </p:cNvSpPr>
          <p:nvPr/>
        </p:nvSpPr>
        <p:spPr>
          <a:xfrm>
            <a:off x="196847" y="795020"/>
            <a:ext cx="867156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vi-VN" kern="0" spc="-5"/>
              <a:t>4.3.2 Giải mã đ.c b.nhớ sử dụng mạch </a:t>
            </a:r>
            <a:r>
              <a:rPr lang="vi-VN" kern="0"/>
              <a:t>lôgic </a:t>
            </a:r>
            <a:r>
              <a:rPr lang="vi-VN" kern="0" spc="-5"/>
              <a:t>cơ</a:t>
            </a:r>
            <a:r>
              <a:rPr lang="vi-VN" kern="0" spc="-25"/>
              <a:t> </a:t>
            </a:r>
            <a:r>
              <a:rPr lang="vi-VN" kern="0" spc="-5"/>
              <a:t>bản</a:t>
            </a:r>
            <a:endParaRPr lang="vi-VN" kern="0" spc="-5" dirty="0"/>
          </a:p>
        </p:txBody>
      </p:sp>
    </p:spTree>
    <p:extLst>
      <p:ext uri="{BB962C8B-B14F-4D97-AF65-F5344CB8AC3E}">
        <p14:creationId xmlns:p14="http://schemas.microsoft.com/office/powerpoint/2010/main" val="1327047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63330" y="1845049"/>
            <a:ext cx="8117840" cy="444865"/>
          </a:xfrm>
          <a:prstGeom prst="rect">
            <a:avLst/>
          </a:prstGeom>
        </p:spPr>
        <p:txBody>
          <a:bodyPr vert="horz" wrap="square" lIns="0" tIns="75565" rIns="0" bIns="0" rtlCol="0">
            <a:spAutoFit/>
          </a:bodyPr>
          <a:lstStyle/>
          <a:p>
            <a:pPr algn="ctr">
              <a:lnSpc>
                <a:spcPct val="107000"/>
              </a:lnSpc>
              <a:spcBef>
                <a:spcPts val="600"/>
              </a:spcBef>
              <a:spcAft>
                <a:spcPts val="600"/>
              </a:spcAft>
            </a:pPr>
            <a:r>
              <a:rPr lang="en-US" sz="2400"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sz="2400"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sz="2400"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4KB; IC = 2Kx8; ĐCCS = 03800H</a:t>
            </a:r>
            <a:endPar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37</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06130" y="1470360"/>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3</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a:t>
            </a:r>
          </a:p>
        </p:txBody>
      </p:sp>
      <p:sp>
        <p:nvSpPr>
          <p:cNvPr id="7" name="Rectangle 6">
            <a:extLst>
              <a:ext uri="{FF2B5EF4-FFF2-40B4-BE49-F238E27FC236}">
                <a16:creationId xmlns:a16="http://schemas.microsoft.com/office/drawing/2014/main" id="{6DC73447-C477-9342-A0AE-BC409B70F9DE}"/>
              </a:ext>
            </a:extLst>
          </p:cNvPr>
          <p:cNvSpPr/>
          <p:nvPr/>
        </p:nvSpPr>
        <p:spPr>
          <a:xfrm>
            <a:off x="560448" y="2391285"/>
            <a:ext cx="8575040" cy="894284"/>
          </a:xfrm>
          <a:prstGeom prst="rect">
            <a:avLst/>
          </a:prstGeom>
        </p:spPr>
        <p:txBody>
          <a:bodyPr wrap="square">
            <a:spAutoFit/>
          </a:bodyPr>
          <a:lstStyle/>
          <a:p>
            <a:pPr marL="368300" marR="17780" indent="-342900">
              <a:lnSpc>
                <a:spcPct val="101499"/>
              </a:lnSpc>
              <a:spcBef>
                <a:spcPts val="555"/>
              </a:spcBef>
              <a:buFont typeface="Arial" panose="020B0604020202020204" pitchFamily="34" charset="0"/>
              <a:buChar char="•"/>
            </a:pPr>
            <a:r>
              <a:rPr lang="vi-VN" sz="2400" spc="-25" dirty="0">
                <a:latin typeface="Times New Roman" panose="02020603050405020304" pitchFamily="18" charset="0"/>
                <a:cs typeface="Times New Roman" panose="02020603050405020304" pitchFamily="18" charset="0"/>
              </a:rPr>
              <a:t>Địa chỉ của IC 1: Từ </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03800H</a:t>
            </a:r>
            <a:r>
              <a:rPr lang="vi-VN" sz="2400" spc="-25" dirty="0">
                <a:latin typeface="Times New Roman" panose="02020603050405020304" pitchFamily="18" charset="0"/>
                <a:cs typeface="Times New Roman" panose="02020603050405020304" pitchFamily="18" charset="0"/>
              </a:rPr>
              <a:t>  đến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03FFFH</a:t>
            </a:r>
            <a:endParaRPr lang="vi-VN" sz="2400" spc="-25"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buFont typeface="Arial" panose="020B0604020202020204" pitchFamily="34" charset="0"/>
              <a:buChar char="•"/>
            </a:pPr>
            <a:r>
              <a:rPr lang="vi-VN" sz="2400" spc="-25" dirty="0">
                <a:latin typeface="Times New Roman" panose="02020603050405020304" pitchFamily="18" charset="0"/>
                <a:cs typeface="Times New Roman" panose="02020603050405020304" pitchFamily="18" charset="0"/>
              </a:rPr>
              <a:t>Địa chỉ của IC 2: Từ </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04000H</a:t>
            </a:r>
            <a:r>
              <a:rPr lang="vi-VN" sz="2400" spc="-25" dirty="0">
                <a:latin typeface="Times New Roman" panose="02020603050405020304" pitchFamily="18" charset="0"/>
                <a:cs typeface="Times New Roman" panose="02020603050405020304" pitchFamily="18" charset="0"/>
              </a:rPr>
              <a:t>  đến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047FFH</a:t>
            </a:r>
            <a:endParaRPr lang="en-US" sz="2400" dirty="0">
              <a:latin typeface="Times New Roman" panose="02020603050405020304" pitchFamily="18" charset="0"/>
              <a:cs typeface="Times New Roman" panose="02020603050405020304" pitchFamily="18" charset="0"/>
            </a:endParaRPr>
          </a:p>
        </p:txBody>
      </p:sp>
      <p:sp>
        <p:nvSpPr>
          <p:cNvPr id="9" name="Title 8">
            <a:extLst>
              <a:ext uri="{FF2B5EF4-FFF2-40B4-BE49-F238E27FC236}">
                <a16:creationId xmlns:a16="http://schemas.microsoft.com/office/drawing/2014/main" id="{5B4208CE-3980-9B4A-A017-E7723674757B}"/>
              </a:ext>
            </a:extLst>
          </p:cNvPr>
          <p:cNvSpPr>
            <a:spLocks noGrp="1"/>
          </p:cNvSpPr>
          <p:nvPr>
            <p:ph type="title"/>
          </p:nvPr>
        </p:nvSpPr>
        <p:spPr/>
        <p:txBody>
          <a:bodyPr/>
          <a:lstStyle/>
          <a:p>
            <a:endParaRPr lang="en-VN"/>
          </a:p>
        </p:txBody>
      </p:sp>
      <p:sp>
        <p:nvSpPr>
          <p:cNvPr id="10" name="object 2">
            <a:extLst>
              <a:ext uri="{FF2B5EF4-FFF2-40B4-BE49-F238E27FC236}">
                <a16:creationId xmlns:a16="http://schemas.microsoft.com/office/drawing/2014/main" id="{4EAEB681-2F9C-7D4D-B8DD-4D00CE21738A}"/>
              </a:ext>
            </a:extLst>
          </p:cNvPr>
          <p:cNvSpPr txBox="1">
            <a:spLocks/>
          </p:cNvSpPr>
          <p:nvPr/>
        </p:nvSpPr>
        <p:spPr>
          <a:xfrm>
            <a:off x="196847" y="795020"/>
            <a:ext cx="867156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vi-VN" kern="0" spc="-5"/>
              <a:t>4.3.2 Giải mã đ.c b.nhớ sử dụng mạch </a:t>
            </a:r>
            <a:r>
              <a:rPr lang="vi-VN" kern="0"/>
              <a:t>lôgic </a:t>
            </a:r>
            <a:r>
              <a:rPr lang="vi-VN" kern="0" spc="-5"/>
              <a:t>cơ</a:t>
            </a:r>
            <a:r>
              <a:rPr lang="vi-VN" kern="0" spc="-25"/>
              <a:t> </a:t>
            </a:r>
            <a:r>
              <a:rPr lang="vi-VN" kern="0" spc="-5"/>
              <a:t>bản</a:t>
            </a:r>
            <a:endParaRPr lang="vi-VN" kern="0" spc="-5" dirty="0"/>
          </a:p>
        </p:txBody>
      </p:sp>
    </p:spTree>
    <p:extLst>
      <p:ext uri="{BB962C8B-B14F-4D97-AF65-F5344CB8AC3E}">
        <p14:creationId xmlns:p14="http://schemas.microsoft.com/office/powerpoint/2010/main" val="3178040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38</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11760" y="579804"/>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4</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7">
            <a:extLst>
              <a:ext uri="{FF2B5EF4-FFF2-40B4-BE49-F238E27FC236}">
                <a16:creationId xmlns:a16="http://schemas.microsoft.com/office/drawing/2014/main" id="{4B5031CE-1DAE-744A-B40A-7152B1836499}"/>
              </a:ext>
            </a:extLst>
          </p:cNvPr>
          <p:cNvGraphicFramePr>
            <a:graphicFrameLocks noGrp="1"/>
          </p:cNvGraphicFramePr>
          <p:nvPr/>
        </p:nvGraphicFramePr>
        <p:xfrm>
          <a:off x="236221" y="1040699"/>
          <a:ext cx="8671559" cy="1381195"/>
        </p:xfrm>
        <a:graphic>
          <a:graphicData uri="http://schemas.openxmlformats.org/drawingml/2006/table">
            <a:tbl>
              <a:tblPr firstRow="1" bandRow="1">
                <a:tableStyleId>{5C22544A-7EE6-4342-B048-85BDC9FD1C3A}</a:tableStyleId>
              </a:tblPr>
              <a:tblGrid>
                <a:gridCol w="750620">
                  <a:extLst>
                    <a:ext uri="{9D8B030D-6E8A-4147-A177-3AD203B41FA5}">
                      <a16:colId xmlns:a16="http://schemas.microsoft.com/office/drawing/2014/main" val="666577758"/>
                    </a:ext>
                  </a:extLst>
                </a:gridCol>
                <a:gridCol w="936104">
                  <a:extLst>
                    <a:ext uri="{9D8B030D-6E8A-4147-A177-3AD203B41FA5}">
                      <a16:colId xmlns:a16="http://schemas.microsoft.com/office/drawing/2014/main" val="2666262421"/>
                    </a:ext>
                  </a:extLst>
                </a:gridCol>
                <a:gridCol w="288032">
                  <a:extLst>
                    <a:ext uri="{9D8B030D-6E8A-4147-A177-3AD203B41FA5}">
                      <a16:colId xmlns:a16="http://schemas.microsoft.com/office/drawing/2014/main" val="1662183846"/>
                    </a:ext>
                  </a:extLst>
                </a:gridCol>
                <a:gridCol w="288032">
                  <a:extLst>
                    <a:ext uri="{9D8B030D-6E8A-4147-A177-3AD203B41FA5}">
                      <a16:colId xmlns:a16="http://schemas.microsoft.com/office/drawing/2014/main" val="469581067"/>
                    </a:ext>
                  </a:extLst>
                </a:gridCol>
                <a:gridCol w="288032">
                  <a:extLst>
                    <a:ext uri="{9D8B030D-6E8A-4147-A177-3AD203B41FA5}">
                      <a16:colId xmlns:a16="http://schemas.microsoft.com/office/drawing/2014/main" val="3367692602"/>
                    </a:ext>
                  </a:extLst>
                </a:gridCol>
                <a:gridCol w="288032">
                  <a:extLst>
                    <a:ext uri="{9D8B030D-6E8A-4147-A177-3AD203B41FA5}">
                      <a16:colId xmlns:a16="http://schemas.microsoft.com/office/drawing/2014/main" val="2699727105"/>
                    </a:ext>
                  </a:extLst>
                </a:gridCol>
                <a:gridCol w="288032">
                  <a:extLst>
                    <a:ext uri="{9D8B030D-6E8A-4147-A177-3AD203B41FA5}">
                      <a16:colId xmlns:a16="http://schemas.microsoft.com/office/drawing/2014/main" val="2370417203"/>
                    </a:ext>
                  </a:extLst>
                </a:gridCol>
                <a:gridCol w="288032">
                  <a:extLst>
                    <a:ext uri="{9D8B030D-6E8A-4147-A177-3AD203B41FA5}">
                      <a16:colId xmlns:a16="http://schemas.microsoft.com/office/drawing/2014/main" val="1315467022"/>
                    </a:ext>
                  </a:extLst>
                </a:gridCol>
                <a:gridCol w="288032">
                  <a:extLst>
                    <a:ext uri="{9D8B030D-6E8A-4147-A177-3AD203B41FA5}">
                      <a16:colId xmlns:a16="http://schemas.microsoft.com/office/drawing/2014/main" val="1579570063"/>
                    </a:ext>
                  </a:extLst>
                </a:gridCol>
                <a:gridCol w="331671">
                  <a:extLst>
                    <a:ext uri="{9D8B030D-6E8A-4147-A177-3AD203B41FA5}">
                      <a16:colId xmlns:a16="http://schemas.microsoft.com/office/drawing/2014/main" val="3128430261"/>
                    </a:ext>
                  </a:extLst>
                </a:gridCol>
                <a:gridCol w="316401">
                  <a:extLst>
                    <a:ext uri="{9D8B030D-6E8A-4147-A177-3AD203B41FA5}">
                      <a16:colId xmlns:a16="http://schemas.microsoft.com/office/drawing/2014/main" val="671381975"/>
                    </a:ext>
                  </a:extLst>
                </a:gridCol>
                <a:gridCol w="288032">
                  <a:extLst>
                    <a:ext uri="{9D8B030D-6E8A-4147-A177-3AD203B41FA5}">
                      <a16:colId xmlns:a16="http://schemas.microsoft.com/office/drawing/2014/main" val="748784777"/>
                    </a:ext>
                  </a:extLst>
                </a:gridCol>
                <a:gridCol w="386312">
                  <a:extLst>
                    <a:ext uri="{9D8B030D-6E8A-4147-A177-3AD203B41FA5}">
                      <a16:colId xmlns:a16="http://schemas.microsoft.com/office/drawing/2014/main" val="1478602567"/>
                    </a:ext>
                  </a:extLst>
                </a:gridCol>
                <a:gridCol w="405776">
                  <a:extLst>
                    <a:ext uri="{9D8B030D-6E8A-4147-A177-3AD203B41FA5}">
                      <a16:colId xmlns:a16="http://schemas.microsoft.com/office/drawing/2014/main" val="1110837607"/>
                    </a:ext>
                  </a:extLst>
                </a:gridCol>
                <a:gridCol w="432048">
                  <a:extLst>
                    <a:ext uri="{9D8B030D-6E8A-4147-A177-3AD203B41FA5}">
                      <a16:colId xmlns:a16="http://schemas.microsoft.com/office/drawing/2014/main" val="4000964500"/>
                    </a:ext>
                  </a:extLst>
                </a:gridCol>
                <a:gridCol w="432048">
                  <a:extLst>
                    <a:ext uri="{9D8B030D-6E8A-4147-A177-3AD203B41FA5}">
                      <a16:colId xmlns:a16="http://schemas.microsoft.com/office/drawing/2014/main" val="3303819896"/>
                    </a:ext>
                  </a:extLst>
                </a:gridCol>
                <a:gridCol w="432048">
                  <a:extLst>
                    <a:ext uri="{9D8B030D-6E8A-4147-A177-3AD203B41FA5}">
                      <a16:colId xmlns:a16="http://schemas.microsoft.com/office/drawing/2014/main" val="612697552"/>
                    </a:ext>
                  </a:extLst>
                </a:gridCol>
                <a:gridCol w="360040">
                  <a:extLst>
                    <a:ext uri="{9D8B030D-6E8A-4147-A177-3AD203B41FA5}">
                      <a16:colId xmlns:a16="http://schemas.microsoft.com/office/drawing/2014/main" val="654351157"/>
                    </a:ext>
                  </a:extLst>
                </a:gridCol>
                <a:gridCol w="360040">
                  <a:extLst>
                    <a:ext uri="{9D8B030D-6E8A-4147-A177-3AD203B41FA5}">
                      <a16:colId xmlns:a16="http://schemas.microsoft.com/office/drawing/2014/main" val="1625971311"/>
                    </a:ext>
                  </a:extLst>
                </a:gridCol>
                <a:gridCol w="432048">
                  <a:extLst>
                    <a:ext uri="{9D8B030D-6E8A-4147-A177-3AD203B41FA5}">
                      <a16:colId xmlns:a16="http://schemas.microsoft.com/office/drawing/2014/main" val="2231234894"/>
                    </a:ext>
                  </a:extLst>
                </a:gridCol>
                <a:gridCol w="432048">
                  <a:extLst>
                    <a:ext uri="{9D8B030D-6E8A-4147-A177-3AD203B41FA5}">
                      <a16:colId xmlns:a16="http://schemas.microsoft.com/office/drawing/2014/main" val="2715559558"/>
                    </a:ext>
                  </a:extLst>
                </a:gridCol>
                <a:gridCol w="360099">
                  <a:extLst>
                    <a:ext uri="{9D8B030D-6E8A-4147-A177-3AD203B41FA5}">
                      <a16:colId xmlns:a16="http://schemas.microsoft.com/office/drawing/2014/main" val="756070251"/>
                    </a:ext>
                  </a:extLst>
                </a:gridCol>
              </a:tblGrid>
              <a:tr h="260806">
                <a:tc gridSpan="2">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9">
                  <a:txBody>
                    <a:bodyPr/>
                    <a:lstStyle/>
                    <a:p>
                      <a:pPr algn="ctr"/>
                      <a:r>
                        <a:rPr lang="en-VN" sz="1400" b="1" dirty="0">
                          <a:solidFill>
                            <a:schemeClr val="tx1"/>
                          </a:solidFill>
                          <a:latin typeface="Times New Roman" panose="02020603050405020304" pitchFamily="18" charset="0"/>
                          <a:cs typeface="Times New Roman" panose="02020603050405020304" pitchFamily="18" charset="0"/>
                        </a:rPr>
                        <a:t>9 bit cao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r>
                        <a:rPr lang="en-VN" sz="1400" b="1" dirty="0">
                          <a:solidFill>
                            <a:schemeClr val="tx1"/>
                          </a:solidFill>
                          <a:latin typeface="Times New Roman" panose="02020603050405020304" pitchFamily="18" charset="0"/>
                          <a:cs typeface="Times New Roman" panose="02020603050405020304" pitchFamily="18" charset="0"/>
                        </a:rPr>
                        <a:t>3 bit vào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Times New Roman" panose="02020603050405020304" pitchFamily="18" charset="0"/>
                          <a:cs typeface="Times New Roman" panose="02020603050405020304" pitchFamily="18" charset="0"/>
                        </a:rPr>
                        <a:t>11 bit </a:t>
                      </a:r>
                      <a:r>
                        <a:rPr lang="en-US" sz="1400" dirty="0" err="1">
                          <a:solidFill>
                            <a:schemeClr val="tx1"/>
                          </a:solidFill>
                          <a:latin typeface="Times New Roman" panose="02020603050405020304" pitchFamily="18" charset="0"/>
                          <a:cs typeface="Times New Roman" panose="02020603050405020304" pitchFamily="18" charset="0"/>
                        </a:rPr>
                        <a:t>địa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chỉ</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nội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bộ</a:t>
                      </a:r>
                      <a:r>
                        <a:rPr lang="en-US" sz="1400" dirty="0">
                          <a:solidFill>
                            <a:schemeClr val="tx1"/>
                          </a:solidFill>
                          <a:latin typeface="Times New Roman" panose="02020603050405020304" pitchFamily="18" charset="0"/>
                          <a:cs typeface="Times New Roman" panose="02020603050405020304" pitchFamily="18" charset="0"/>
                        </a:rPr>
                        <a:t> chip (A</a:t>
                      </a:r>
                      <a:r>
                        <a:rPr lang="en-US" sz="1400" baseline="-25000" dirty="0">
                          <a:solidFill>
                            <a:schemeClr val="tx1"/>
                          </a:solidFill>
                          <a:latin typeface="Times New Roman" panose="02020603050405020304" pitchFamily="18" charset="0"/>
                          <a:cs typeface="Times New Roman" panose="02020603050405020304" pitchFamily="18" charset="0"/>
                        </a:rPr>
                        <a:t>0 </a:t>
                      </a:r>
                      <a:r>
                        <a:rPr lang="en-US" sz="1400" dirty="0">
                          <a:solidFill>
                            <a:schemeClr val="tx1"/>
                          </a:solidFill>
                          <a:latin typeface="Times New Roman" panose="02020603050405020304" pitchFamily="18" charset="0"/>
                          <a:cs typeface="Times New Roman" panose="02020603050405020304" pitchFamily="18" charset="0"/>
                        </a:rPr>
                        <a:t>– A</a:t>
                      </a:r>
                      <a:r>
                        <a:rPr lang="en-US" sz="1400" baseline="-25000" dirty="0">
                          <a:solidFill>
                            <a:schemeClr val="tx1"/>
                          </a:solidFill>
                          <a:latin typeface="Times New Roman" panose="02020603050405020304" pitchFamily="18" charset="0"/>
                          <a:cs typeface="Times New Roman" panose="02020603050405020304" pitchFamily="18" charset="0"/>
                        </a:rPr>
                        <a:t>10</a:t>
                      </a:r>
                      <a:r>
                        <a:rPr lang="en-US" sz="1400" dirty="0">
                          <a:solidFill>
                            <a:schemeClr val="tx1"/>
                          </a:solidFill>
                          <a:latin typeface="Times New Roman" panose="02020603050405020304" pitchFamily="18" charset="0"/>
                          <a:cs typeface="Times New Roman" panose="02020603050405020304" pitchFamily="18" charset="0"/>
                        </a:rPr>
                        <a:t>)</a:t>
                      </a:r>
                      <a:endParaRPr lang="en-US" sz="1400" spc="-25"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7283843"/>
                  </a:ext>
                </a:extLst>
              </a:tr>
              <a:tr h="260806">
                <a:tc>
                  <a:txBody>
                    <a:bodyPr/>
                    <a:lstStyle/>
                    <a:p>
                      <a:r>
                        <a:rPr lang="en-VN" sz="1400" b="1" dirty="0">
                          <a:latin typeface="Times New Roman" panose="02020603050405020304" pitchFamily="18" charset="0"/>
                          <a:cs typeface="Times New Roman" panose="02020603050405020304" pitchFamily="18" charset="0"/>
                        </a:rPr>
                        <a:t>IC1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03800H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481076651"/>
                  </a:ext>
                </a:extLst>
              </a:tr>
              <a:tr h="314395">
                <a:tc>
                  <a:txBody>
                    <a:bodyPr/>
                    <a:lstStyle/>
                    <a:p>
                      <a:r>
                        <a:rPr lang="en-VN" sz="1400" b="1" dirty="0">
                          <a:latin typeface="Times New Roman" panose="02020603050405020304" pitchFamily="18" charset="0"/>
                          <a:cs typeface="Times New Roman" panose="02020603050405020304" pitchFamily="18" charset="0"/>
                        </a:rPr>
                        <a:t>IC2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04000H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054224787"/>
                  </a:ext>
                </a:extLst>
              </a:tr>
              <a:tr h="314395">
                <a:tc gridSpan="2">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200" b="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VN" sz="1200" b="1" baseline="-25000" dirty="0">
                          <a:solidFill>
                            <a:schemeClr val="tx1">
                              <a:lumMod val="95000"/>
                              <a:lumOff val="5000"/>
                            </a:schemeClr>
                          </a:solidFill>
                          <a:latin typeface="Times New Roman" panose="02020603050405020304" pitchFamily="18" charset="0"/>
                          <a:cs typeface="Times New Roman" panose="02020603050405020304" pitchFamily="18" charset="0"/>
                        </a:rPr>
                        <a:t>19</a:t>
                      </a:r>
                      <a:endParaRPr lang="en-VN"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18</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17</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16</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15</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14</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13</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12</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11</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10</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9</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8</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7</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6</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5</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4</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3</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2</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200" b="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VN" sz="1200" b="1" baseline="-25000" dirty="0">
                          <a:solidFill>
                            <a:schemeClr val="tx1">
                              <a:lumMod val="95000"/>
                              <a:lumOff val="5000"/>
                            </a:schemeClr>
                          </a:solidFill>
                          <a:latin typeface="Times New Roman" panose="02020603050405020304" pitchFamily="18" charset="0"/>
                          <a:cs typeface="Times New Roman" panose="02020603050405020304" pitchFamily="18" charset="0"/>
                        </a:rPr>
                        <a:t>0</a:t>
                      </a:r>
                      <a:endParaRPr lang="en-VN"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2460792719"/>
                  </a:ext>
                </a:extLst>
              </a:tr>
            </a:tbl>
          </a:graphicData>
        </a:graphic>
      </p:graphicFrame>
      <p:sp>
        <p:nvSpPr>
          <p:cNvPr id="8" name="TextBox 7">
            <a:extLst>
              <a:ext uri="{FF2B5EF4-FFF2-40B4-BE49-F238E27FC236}">
                <a16:creationId xmlns:a16="http://schemas.microsoft.com/office/drawing/2014/main" id="{350083E1-29ED-B94C-A390-5E6C65EB96F2}"/>
              </a:ext>
            </a:extLst>
          </p:cNvPr>
          <p:cNvSpPr txBox="1"/>
          <p:nvPr/>
        </p:nvSpPr>
        <p:spPr>
          <a:xfrm>
            <a:off x="0" y="2535236"/>
            <a:ext cx="2852127" cy="923330"/>
          </a:xfrm>
          <a:prstGeom prst="rect">
            <a:avLst/>
          </a:prstGeom>
          <a:noFill/>
        </p:spPr>
        <p:txBody>
          <a:bodyPr wrap="none" rtlCol="0">
            <a:spAutoFit/>
          </a:bodyPr>
          <a:lstStyle/>
          <a:p>
            <a:pPr marL="285750" indent="-285750">
              <a:buFont typeface="Arial" panose="020B0604020202020204" pitchFamily="34" charset="0"/>
              <a:buChar char="•"/>
            </a:pPr>
            <a:r>
              <a:rPr lang="en-VN" dirty="0">
                <a:latin typeface="Times New Roman" panose="02020603050405020304" pitchFamily="18" charset="0"/>
                <a:cs typeface="Times New Roman" panose="02020603050405020304" pitchFamily="18" charset="0"/>
              </a:rPr>
              <a:t>Xét 9 bit cao (A</a:t>
            </a:r>
            <a:r>
              <a:rPr lang="en-VN" baseline="-25000" dirty="0">
                <a:latin typeface="Times New Roman" panose="02020603050405020304" pitchFamily="18" charset="0"/>
                <a:cs typeface="Times New Roman" panose="02020603050405020304" pitchFamily="18" charset="0"/>
              </a:rPr>
              <a:t>14</a:t>
            </a:r>
            <a:r>
              <a:rPr lang="en-VN" dirty="0">
                <a:latin typeface="Times New Roman" panose="02020603050405020304" pitchFamily="18" charset="0"/>
                <a:cs typeface="Times New Roman" panose="02020603050405020304" pitchFamily="18" charset="0"/>
              </a:rPr>
              <a:t> – A</a:t>
            </a:r>
            <a:r>
              <a:rPr lang="en-VN" baseline="-25000" dirty="0">
                <a:latin typeface="Times New Roman" panose="02020603050405020304" pitchFamily="18" charset="0"/>
                <a:cs typeface="Times New Roman" panose="02020603050405020304" pitchFamily="18" charset="0"/>
              </a:rPr>
              <a:t>19</a:t>
            </a:r>
            <a:r>
              <a:rPr lang="en-VN" dirty="0">
                <a:latin typeface="Times New Roman" panose="02020603050405020304" pitchFamily="18" charset="0"/>
                <a:cs typeface="Times New Roman" panose="02020603050405020304" pitchFamily="18" charset="0"/>
              </a:rPr>
              <a:t>) :</a:t>
            </a:r>
          </a:p>
          <a:p>
            <a:pPr marL="742950" lvl="1" indent="-285750">
              <a:buFont typeface="Courier New" panose="02070309020205020404" pitchFamily="49" charset="0"/>
              <a:buChar char="o"/>
            </a:pPr>
            <a:r>
              <a:rPr lang="en-VN" dirty="0">
                <a:latin typeface="Times New Roman" panose="02020603050405020304" pitchFamily="18" charset="0"/>
                <a:cs typeface="Times New Roman" panose="02020603050405020304" pitchFamily="18" charset="0"/>
              </a:rPr>
              <a:t>Một cho 03800H</a:t>
            </a:r>
          </a:p>
          <a:p>
            <a:pPr marL="742950" lvl="1" indent="-285750">
              <a:buFont typeface="Courier New" panose="02070309020205020404" pitchFamily="49" charset="0"/>
              <a:buChar char="o"/>
            </a:pPr>
            <a:r>
              <a:rPr lang="en-VN" dirty="0">
                <a:latin typeface="Times New Roman" panose="02020603050405020304" pitchFamily="18" charset="0"/>
                <a:cs typeface="Times New Roman" panose="02020603050405020304" pitchFamily="18" charset="0"/>
              </a:rPr>
              <a:t>Một cho 04000H</a:t>
            </a:r>
          </a:p>
        </p:txBody>
      </p:sp>
      <p:pic>
        <p:nvPicPr>
          <p:cNvPr id="12" name="Picture 11">
            <a:extLst>
              <a:ext uri="{FF2B5EF4-FFF2-40B4-BE49-F238E27FC236}">
                <a16:creationId xmlns:a16="http://schemas.microsoft.com/office/drawing/2014/main" id="{A8D99591-3803-C94F-B3C1-261B4E81C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452" y="2535236"/>
            <a:ext cx="6052371" cy="4320572"/>
          </a:xfrm>
          <a:prstGeom prst="rect">
            <a:avLst/>
          </a:prstGeom>
        </p:spPr>
      </p:pic>
      <p:pic>
        <p:nvPicPr>
          <p:cNvPr id="13" name="Picture 12">
            <a:extLst>
              <a:ext uri="{FF2B5EF4-FFF2-40B4-BE49-F238E27FC236}">
                <a16:creationId xmlns:a16="http://schemas.microsoft.com/office/drawing/2014/main" id="{043D6825-78F6-654F-AC50-5C7B30DE5E7E}"/>
              </a:ext>
            </a:extLst>
          </p:cNvPr>
          <p:cNvPicPr>
            <a:picLocks noChangeAspect="1"/>
          </p:cNvPicPr>
          <p:nvPr/>
        </p:nvPicPr>
        <p:blipFill rotWithShape="1">
          <a:blip r:embed="rId4">
            <a:extLst>
              <a:ext uri="{28A0092B-C50C-407E-A947-70E740481C1C}">
                <a14:useLocalDpi xmlns:a14="http://schemas.microsoft.com/office/drawing/2010/main" val="0"/>
              </a:ext>
            </a:extLst>
          </a:blip>
          <a:srcRect l="51584" t="34880" r="40132" b="60843"/>
          <a:stretch/>
        </p:blipFill>
        <p:spPr>
          <a:xfrm>
            <a:off x="6574878" y="2605052"/>
            <a:ext cx="648072" cy="276999"/>
          </a:xfrm>
          <a:prstGeom prst="rect">
            <a:avLst/>
          </a:prstGeom>
        </p:spPr>
      </p:pic>
      <p:pic>
        <p:nvPicPr>
          <p:cNvPr id="14" name="Picture 13">
            <a:extLst>
              <a:ext uri="{FF2B5EF4-FFF2-40B4-BE49-F238E27FC236}">
                <a16:creationId xmlns:a16="http://schemas.microsoft.com/office/drawing/2014/main" id="{B3442E99-EC58-B84B-BC1A-B97F91CA8CC3}"/>
              </a:ext>
            </a:extLst>
          </p:cNvPr>
          <p:cNvPicPr>
            <a:picLocks noChangeAspect="1"/>
          </p:cNvPicPr>
          <p:nvPr/>
        </p:nvPicPr>
        <p:blipFill rotWithShape="1">
          <a:blip r:embed="rId4">
            <a:extLst>
              <a:ext uri="{28A0092B-C50C-407E-A947-70E740481C1C}">
                <a14:useLocalDpi xmlns:a14="http://schemas.microsoft.com/office/drawing/2010/main" val="0"/>
              </a:ext>
            </a:extLst>
          </a:blip>
          <a:srcRect l="51584" t="34880" r="40132" b="60843"/>
          <a:stretch/>
        </p:blipFill>
        <p:spPr>
          <a:xfrm>
            <a:off x="4617973" y="2996901"/>
            <a:ext cx="648072" cy="276999"/>
          </a:xfrm>
          <a:prstGeom prst="rect">
            <a:avLst/>
          </a:prstGeom>
        </p:spPr>
      </p:pic>
      <p:sp>
        <p:nvSpPr>
          <p:cNvPr id="15" name="Oval 14">
            <a:extLst>
              <a:ext uri="{FF2B5EF4-FFF2-40B4-BE49-F238E27FC236}">
                <a16:creationId xmlns:a16="http://schemas.microsoft.com/office/drawing/2014/main" id="{BC61ABF0-F484-794F-AE73-087F41387B4E}"/>
              </a:ext>
            </a:extLst>
          </p:cNvPr>
          <p:cNvSpPr/>
          <p:nvPr/>
        </p:nvSpPr>
        <p:spPr bwMode="auto">
          <a:xfrm>
            <a:off x="6444208" y="4221088"/>
            <a:ext cx="72008" cy="7200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VN" sz="1800" i="0" u="none" strike="noStrike" normalizeH="0" baseline="0">
              <a:ln w="0"/>
              <a:effectLst>
                <a:outerShdw blurRad="38100" dist="19050" dir="2700000" algn="tl" rotWithShape="0">
                  <a:schemeClr val="dk1">
                    <a:alpha val="40000"/>
                  </a:schemeClr>
                </a:outerShdw>
              </a:effectLst>
              <a:latin typeface="Verdana" pitchFamily="34" charset="0"/>
            </a:endParaRPr>
          </a:p>
        </p:txBody>
      </p:sp>
      <p:sp>
        <p:nvSpPr>
          <p:cNvPr id="16" name="Oval 15">
            <a:extLst>
              <a:ext uri="{FF2B5EF4-FFF2-40B4-BE49-F238E27FC236}">
                <a16:creationId xmlns:a16="http://schemas.microsoft.com/office/drawing/2014/main" id="{5995BE78-EEAE-964E-91C3-F2DAB161EE84}"/>
              </a:ext>
            </a:extLst>
          </p:cNvPr>
          <p:cNvSpPr/>
          <p:nvPr/>
        </p:nvSpPr>
        <p:spPr bwMode="auto">
          <a:xfrm>
            <a:off x="8532440" y="3861048"/>
            <a:ext cx="72008" cy="7200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VN" sz="1800" i="0" u="none" strike="noStrike" normalizeH="0" baseline="0">
              <a:ln w="0"/>
              <a:effectLst>
                <a:outerShdw blurRad="38100" dist="19050" dir="2700000" algn="tl" rotWithShape="0">
                  <a:schemeClr val="dk1">
                    <a:alpha val="40000"/>
                  </a:schemeClr>
                </a:outerShdw>
              </a:effectLst>
              <a:latin typeface="Verdana" pitchFamily="34" charset="0"/>
            </a:endParaRPr>
          </a:p>
        </p:txBody>
      </p:sp>
      <p:sp>
        <p:nvSpPr>
          <p:cNvPr id="7" name="Title 6">
            <a:extLst>
              <a:ext uri="{FF2B5EF4-FFF2-40B4-BE49-F238E27FC236}">
                <a16:creationId xmlns:a16="http://schemas.microsoft.com/office/drawing/2014/main" id="{B09B6444-23BE-A244-BC52-612B87201D9C}"/>
              </a:ext>
            </a:extLst>
          </p:cNvPr>
          <p:cNvSpPr>
            <a:spLocks noGrp="1"/>
          </p:cNvSpPr>
          <p:nvPr>
            <p:ph type="title"/>
          </p:nvPr>
        </p:nvSpPr>
        <p:spPr/>
        <p:txBody>
          <a:bodyPr/>
          <a:lstStyle/>
          <a:p>
            <a:endParaRPr lang="en-VN"/>
          </a:p>
        </p:txBody>
      </p:sp>
      <p:sp>
        <p:nvSpPr>
          <p:cNvPr id="17" name="object 2">
            <a:extLst>
              <a:ext uri="{FF2B5EF4-FFF2-40B4-BE49-F238E27FC236}">
                <a16:creationId xmlns:a16="http://schemas.microsoft.com/office/drawing/2014/main" id="{02EAE8A6-0DFB-5B41-B0EB-2847109F6929}"/>
              </a:ext>
            </a:extLst>
          </p:cNvPr>
          <p:cNvSpPr txBox="1">
            <a:spLocks/>
          </p:cNvSpPr>
          <p:nvPr/>
        </p:nvSpPr>
        <p:spPr>
          <a:xfrm>
            <a:off x="234161" y="220061"/>
            <a:ext cx="867156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vi-VN" kern="0" spc="-5"/>
              <a:t>4.3.2 Giải mã đ.c b.nhớ sử dụng mạch </a:t>
            </a:r>
            <a:r>
              <a:rPr lang="vi-VN" kern="0"/>
              <a:t>lôgic </a:t>
            </a:r>
            <a:r>
              <a:rPr lang="vi-VN" kern="0" spc="-5"/>
              <a:t>cơ</a:t>
            </a:r>
            <a:r>
              <a:rPr lang="vi-VN" kern="0" spc="-25"/>
              <a:t> </a:t>
            </a:r>
            <a:r>
              <a:rPr lang="vi-VN" kern="0" spc="-5"/>
              <a:t>bản</a:t>
            </a:r>
            <a:endParaRPr lang="vi-VN" kern="0" spc="-5" dirty="0"/>
          </a:p>
        </p:txBody>
      </p:sp>
    </p:spTree>
    <p:extLst>
      <p:ext uri="{BB962C8B-B14F-4D97-AF65-F5344CB8AC3E}">
        <p14:creationId xmlns:p14="http://schemas.microsoft.com/office/powerpoint/2010/main" val="4185924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872" y="795020"/>
            <a:ext cx="8671560" cy="452120"/>
          </a:xfrm>
          <a:prstGeom prst="rect">
            <a:avLst/>
          </a:prstGeom>
        </p:spPr>
        <p:txBody>
          <a:bodyPr vert="horz" wrap="square" lIns="0" tIns="12700" rIns="0" bIns="0" rtlCol="0">
            <a:spAutoFit/>
          </a:bodyPr>
          <a:lstStyle/>
          <a:p>
            <a:pPr marL="12700">
              <a:lnSpc>
                <a:spcPct val="100000"/>
              </a:lnSpc>
              <a:spcBef>
                <a:spcPts val="100"/>
              </a:spcBef>
            </a:pPr>
            <a:r>
              <a:rPr spc="-5" dirty="0"/>
              <a:t>4.3.2 Giải mã đ.c b.nhớ sử dụng mạch </a:t>
            </a:r>
            <a:r>
              <a:rPr dirty="0"/>
              <a:t>lôgic </a:t>
            </a:r>
            <a:r>
              <a:rPr spc="-5" dirty="0"/>
              <a:t>cơ</a:t>
            </a:r>
            <a:r>
              <a:rPr spc="-25" dirty="0"/>
              <a:t> </a:t>
            </a:r>
            <a:r>
              <a:rPr spc="-5" dirty="0"/>
              <a:t>bản</a:t>
            </a:r>
          </a:p>
        </p:txBody>
      </p:sp>
      <p:sp>
        <p:nvSpPr>
          <p:cNvPr id="3" name="object 3"/>
          <p:cNvSpPr txBox="1"/>
          <p:nvPr/>
        </p:nvSpPr>
        <p:spPr>
          <a:xfrm>
            <a:off x="307340" y="1418751"/>
            <a:ext cx="8364220" cy="2429510"/>
          </a:xfrm>
          <a:prstGeom prst="rect">
            <a:avLst/>
          </a:prstGeom>
        </p:spPr>
        <p:txBody>
          <a:bodyPr vert="horz" wrap="square" lIns="0" tIns="74295" rIns="0" bIns="0" rtlCol="0">
            <a:spAutoFit/>
          </a:bodyPr>
          <a:lstStyle/>
          <a:p>
            <a:pPr marL="355600" indent="-342900">
              <a:lnSpc>
                <a:spcPct val="100000"/>
              </a:lnSpc>
              <a:spcBef>
                <a:spcPts val="585"/>
              </a:spcBef>
              <a:buFont typeface="Wingdings"/>
              <a:buChar char=""/>
              <a:tabLst>
                <a:tab pos="355600" algn="l"/>
              </a:tabLst>
            </a:pPr>
            <a:r>
              <a:rPr sz="2400" dirty="0">
                <a:solidFill>
                  <a:srgbClr val="003399"/>
                </a:solidFill>
                <a:latin typeface="Arial"/>
                <a:cs typeface="Arial"/>
              </a:rPr>
              <a:t>Ưu</a:t>
            </a:r>
            <a:r>
              <a:rPr sz="2400" spc="-5" dirty="0">
                <a:solidFill>
                  <a:srgbClr val="003399"/>
                </a:solidFill>
                <a:latin typeface="Arial"/>
                <a:cs typeface="Arial"/>
              </a:rPr>
              <a:t> </a:t>
            </a:r>
            <a:r>
              <a:rPr sz="2400" dirty="0">
                <a:solidFill>
                  <a:srgbClr val="003399"/>
                </a:solidFill>
                <a:latin typeface="Arial"/>
                <a:cs typeface="Arial"/>
              </a:rPr>
              <a:t>điểm</a:t>
            </a:r>
            <a:endParaRPr sz="2400">
              <a:latin typeface="Arial"/>
              <a:cs typeface="Arial"/>
            </a:endParaRPr>
          </a:p>
          <a:p>
            <a:pPr marL="755650" lvl="1" indent="-285750">
              <a:lnSpc>
                <a:spcPct val="100000"/>
              </a:lnSpc>
              <a:spcBef>
                <a:spcPts val="450"/>
              </a:spcBef>
              <a:buClr>
                <a:srgbClr val="5E9CDA"/>
              </a:buClr>
              <a:buFont typeface="Wingdings"/>
              <a:buChar char=""/>
              <a:tabLst>
                <a:tab pos="755015" algn="l"/>
                <a:tab pos="755650" algn="l"/>
              </a:tabLst>
            </a:pPr>
            <a:r>
              <a:rPr sz="2200" dirty="0">
                <a:solidFill>
                  <a:srgbClr val="003399"/>
                </a:solidFill>
                <a:latin typeface="Arial"/>
                <a:cs typeface="Arial"/>
              </a:rPr>
              <a:t>Cho phép </a:t>
            </a:r>
            <a:r>
              <a:rPr sz="2200" spc="-5" dirty="0">
                <a:solidFill>
                  <a:srgbClr val="003399"/>
                </a:solidFill>
                <a:latin typeface="Arial"/>
                <a:cs typeface="Arial"/>
              </a:rPr>
              <a:t>tạo </a:t>
            </a:r>
            <a:r>
              <a:rPr sz="2200" dirty="0">
                <a:solidFill>
                  <a:srgbClr val="003399"/>
                </a:solidFill>
                <a:latin typeface="Arial"/>
                <a:cs typeface="Arial"/>
              </a:rPr>
              <a:t>mạch giải mã đầy</a:t>
            </a:r>
            <a:r>
              <a:rPr sz="2200" spc="-15" dirty="0">
                <a:solidFill>
                  <a:srgbClr val="003399"/>
                </a:solidFill>
                <a:latin typeface="Arial"/>
                <a:cs typeface="Arial"/>
              </a:rPr>
              <a:t> </a:t>
            </a:r>
            <a:r>
              <a:rPr sz="2200" dirty="0">
                <a:solidFill>
                  <a:srgbClr val="003399"/>
                </a:solidFill>
                <a:latin typeface="Arial"/>
                <a:cs typeface="Arial"/>
              </a:rPr>
              <a:t>đủ</a:t>
            </a:r>
            <a:endParaRPr sz="2200">
              <a:latin typeface="Arial"/>
              <a:cs typeface="Arial"/>
            </a:endParaRPr>
          </a:p>
          <a:p>
            <a:pPr marL="755650" lvl="1" indent="-285750">
              <a:lnSpc>
                <a:spcPct val="100000"/>
              </a:lnSpc>
              <a:spcBef>
                <a:spcPts val="560"/>
              </a:spcBef>
              <a:buClr>
                <a:srgbClr val="5E9CDA"/>
              </a:buClr>
              <a:buFont typeface="Wingdings"/>
              <a:buChar char=""/>
              <a:tabLst>
                <a:tab pos="755015" algn="l"/>
                <a:tab pos="755650" algn="l"/>
              </a:tabLst>
            </a:pPr>
            <a:r>
              <a:rPr sz="2200" spc="-5" dirty="0">
                <a:solidFill>
                  <a:srgbClr val="003399"/>
                </a:solidFill>
                <a:latin typeface="Arial"/>
                <a:cs typeface="Arial"/>
              </a:rPr>
              <a:t>Tương </a:t>
            </a:r>
            <a:r>
              <a:rPr sz="2200" dirty="0">
                <a:solidFill>
                  <a:srgbClr val="003399"/>
                </a:solidFill>
                <a:latin typeface="Arial"/>
                <a:cs typeface="Arial"/>
              </a:rPr>
              <a:t>đối đơn giản rẻ </a:t>
            </a:r>
            <a:r>
              <a:rPr sz="2200" spc="-5" dirty="0">
                <a:solidFill>
                  <a:srgbClr val="003399"/>
                </a:solidFill>
                <a:latin typeface="Arial"/>
                <a:cs typeface="Arial"/>
              </a:rPr>
              <a:t>tiền </a:t>
            </a:r>
            <a:r>
              <a:rPr sz="2200" dirty="0">
                <a:solidFill>
                  <a:srgbClr val="003399"/>
                </a:solidFill>
                <a:latin typeface="Arial"/>
                <a:cs typeface="Arial"/>
              </a:rPr>
              <a:t>khi chỉ cần 1 hoặc </a:t>
            </a:r>
            <a:r>
              <a:rPr sz="2200" spc="-5" dirty="0">
                <a:solidFill>
                  <a:srgbClr val="003399"/>
                </a:solidFill>
                <a:latin typeface="Arial"/>
                <a:cs typeface="Arial"/>
              </a:rPr>
              <a:t>ít </a:t>
            </a:r>
            <a:r>
              <a:rPr sz="2200" dirty="0">
                <a:solidFill>
                  <a:srgbClr val="003399"/>
                </a:solidFill>
                <a:latin typeface="Arial"/>
                <a:cs typeface="Arial"/>
              </a:rPr>
              <a:t>đầu</a:t>
            </a:r>
            <a:r>
              <a:rPr sz="2200" spc="-35" dirty="0">
                <a:solidFill>
                  <a:srgbClr val="003399"/>
                </a:solidFill>
                <a:latin typeface="Arial"/>
                <a:cs typeface="Arial"/>
              </a:rPr>
              <a:t> </a:t>
            </a:r>
            <a:r>
              <a:rPr sz="2200" dirty="0">
                <a:solidFill>
                  <a:srgbClr val="003399"/>
                </a:solidFill>
                <a:latin typeface="Arial"/>
                <a:cs typeface="Arial"/>
              </a:rPr>
              <a:t>ra.</a:t>
            </a:r>
            <a:endParaRPr sz="2200">
              <a:latin typeface="Arial"/>
              <a:cs typeface="Arial"/>
            </a:endParaRPr>
          </a:p>
          <a:p>
            <a:pPr marL="355600" indent="-342900">
              <a:lnSpc>
                <a:spcPct val="100000"/>
              </a:lnSpc>
              <a:spcBef>
                <a:spcPts val="610"/>
              </a:spcBef>
              <a:buFont typeface="Wingdings"/>
              <a:buChar char=""/>
              <a:tabLst>
                <a:tab pos="355600" algn="l"/>
              </a:tabLst>
            </a:pPr>
            <a:r>
              <a:rPr sz="2400" spc="-5" dirty="0">
                <a:solidFill>
                  <a:srgbClr val="003399"/>
                </a:solidFill>
                <a:latin typeface="Arial"/>
                <a:cs typeface="Arial"/>
              </a:rPr>
              <a:t>Nhược</a:t>
            </a:r>
            <a:r>
              <a:rPr sz="2400" spc="-10" dirty="0">
                <a:solidFill>
                  <a:srgbClr val="003399"/>
                </a:solidFill>
                <a:latin typeface="Arial"/>
                <a:cs typeface="Arial"/>
              </a:rPr>
              <a:t> </a:t>
            </a:r>
            <a:r>
              <a:rPr sz="2400" dirty="0">
                <a:solidFill>
                  <a:srgbClr val="003399"/>
                </a:solidFill>
                <a:latin typeface="Arial"/>
                <a:cs typeface="Arial"/>
              </a:rPr>
              <a:t>điểm:</a:t>
            </a:r>
            <a:endParaRPr sz="2400">
              <a:latin typeface="Arial"/>
              <a:cs typeface="Arial"/>
            </a:endParaRPr>
          </a:p>
          <a:p>
            <a:pPr marL="749300" marR="5080" lvl="1" indent="-279400">
              <a:lnSpc>
                <a:spcPct val="101200"/>
              </a:lnSpc>
              <a:spcBef>
                <a:spcPts val="440"/>
              </a:spcBef>
              <a:buClr>
                <a:srgbClr val="5E9CDA"/>
              </a:buClr>
              <a:buFont typeface="Wingdings"/>
              <a:buChar char=""/>
              <a:tabLst>
                <a:tab pos="755015" algn="l"/>
                <a:tab pos="755650" algn="l"/>
              </a:tabLst>
            </a:pPr>
            <a:r>
              <a:rPr sz="2200" dirty="0">
                <a:solidFill>
                  <a:srgbClr val="003399"/>
                </a:solidFill>
                <a:latin typeface="Arial"/>
                <a:cs typeface="Arial"/>
              </a:rPr>
              <a:t>Cồng kềnh khi cần giải mã cho nhiều đầu ra do số mạch</a:t>
            </a:r>
            <a:r>
              <a:rPr sz="2200" spc="-85" dirty="0">
                <a:solidFill>
                  <a:srgbClr val="003399"/>
                </a:solidFill>
                <a:latin typeface="Arial"/>
                <a:cs typeface="Arial"/>
              </a:rPr>
              <a:t> </a:t>
            </a:r>
            <a:r>
              <a:rPr sz="2200" spc="-5" dirty="0">
                <a:solidFill>
                  <a:srgbClr val="003399"/>
                </a:solidFill>
                <a:latin typeface="Arial"/>
                <a:cs typeface="Arial"/>
              </a:rPr>
              <a:t>tăng  nhanh.</a:t>
            </a:r>
            <a:endParaRPr sz="22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7630">
              <a:lnSpc>
                <a:spcPct val="100000"/>
              </a:lnSpc>
              <a:spcBef>
                <a:spcPts val="100"/>
              </a:spcBef>
            </a:pPr>
            <a:r>
              <a:rPr spc="-5" dirty="0"/>
              <a:t>4.1. </a:t>
            </a:r>
            <a:r>
              <a:rPr dirty="0"/>
              <a:t>Các </a:t>
            </a:r>
            <a:r>
              <a:rPr spc="-5" dirty="0"/>
              <a:t>tín hiệu của</a:t>
            </a:r>
            <a:r>
              <a:rPr spc="-55" dirty="0"/>
              <a:t> </a:t>
            </a:r>
            <a:r>
              <a:rPr dirty="0"/>
              <a:t>8088</a:t>
            </a:r>
          </a:p>
        </p:txBody>
      </p:sp>
      <mc:AlternateContent xmlns:mc="http://schemas.openxmlformats.org/markup-compatibility/2006">
        <mc:Choice xmlns:a14="http://schemas.microsoft.com/office/drawing/2010/main" Requires="a14">
          <p:sp>
            <p:nvSpPr>
              <p:cNvPr id="3" name="object 3"/>
              <p:cNvSpPr txBox="1"/>
              <p:nvPr/>
            </p:nvSpPr>
            <p:spPr>
              <a:xfrm>
                <a:off x="764540" y="1428626"/>
                <a:ext cx="7845425" cy="5208348"/>
              </a:xfrm>
              <a:prstGeom prst="rect">
                <a:avLst/>
              </a:prstGeom>
            </p:spPr>
            <p:txBody>
              <a:bodyPr vert="horz" wrap="square" lIns="0" tIns="64769" rIns="0" bIns="0" rtlCol="0">
                <a:spAutoFit/>
              </a:bodyPr>
              <a:lstStyle/>
              <a:p>
                <a:pPr marL="298450" indent="-285750" algn="just">
                  <a:lnSpc>
                    <a:spcPct val="100000"/>
                  </a:lnSpc>
                  <a:spcBef>
                    <a:spcPts val="509"/>
                  </a:spcBef>
                  <a:buClr>
                    <a:srgbClr val="5E9CDA"/>
                  </a:buClr>
                  <a:buFont typeface="Wingdings"/>
                  <a:buChar char=""/>
                  <a:tabLst>
                    <a:tab pos="297815" algn="l"/>
                    <a:tab pos="298450" algn="l"/>
                  </a:tabLst>
                </a:pPr>
                <a:r>
                  <a:rPr lang="vi-VN" sz="2200" dirty="0">
                    <a:solidFill>
                      <a:srgbClr val="003399"/>
                    </a:solidFill>
                    <a:latin typeface="Arial"/>
                    <a:cs typeface="Arial"/>
                  </a:rPr>
                  <a:t>Nhóm </a:t>
                </a:r>
                <a:r>
                  <a:rPr lang="vi-VN" sz="2200" spc="-5" dirty="0">
                    <a:solidFill>
                      <a:srgbClr val="003399"/>
                    </a:solidFill>
                    <a:latin typeface="Arial"/>
                    <a:cs typeface="Arial"/>
                  </a:rPr>
                  <a:t>tín </a:t>
                </a:r>
                <a:r>
                  <a:rPr lang="vi-VN" sz="2200" dirty="0">
                    <a:solidFill>
                      <a:srgbClr val="003399"/>
                    </a:solidFill>
                    <a:latin typeface="Arial"/>
                    <a:cs typeface="Arial"/>
                  </a:rPr>
                  <a:t>hiệu điều khiển hệ</a:t>
                </a:r>
                <a:r>
                  <a:rPr lang="vi-VN" sz="2200" spc="-10" dirty="0">
                    <a:solidFill>
                      <a:srgbClr val="003399"/>
                    </a:solidFill>
                    <a:latin typeface="Arial"/>
                    <a:cs typeface="Arial"/>
                  </a:rPr>
                  <a:t> </a:t>
                </a:r>
                <a:r>
                  <a:rPr lang="vi-VN" sz="2200" spc="-5" dirty="0">
                    <a:solidFill>
                      <a:srgbClr val="003399"/>
                    </a:solidFill>
                    <a:latin typeface="Arial"/>
                    <a:cs typeface="Arial"/>
                  </a:rPr>
                  <a:t>thống:</a:t>
                </a:r>
                <a:endParaRPr lang="vi-VN" sz="2200" dirty="0">
                  <a:latin typeface="Arial"/>
                  <a:cs typeface="Arial"/>
                </a:endParaRPr>
              </a:p>
              <a:p>
                <a:pPr marL="698500" lvl="1" indent="-228600" algn="just">
                  <a:lnSpc>
                    <a:spcPts val="2880"/>
                  </a:lnSpc>
                  <a:spcBef>
                    <a:spcPts val="484"/>
                  </a:spcBef>
                  <a:buClr>
                    <a:srgbClr val="93C052"/>
                  </a:buClr>
                  <a:buChar char="•"/>
                  <a:tabLst>
                    <a:tab pos="697865" algn="l"/>
                    <a:tab pos="698500" algn="l"/>
                    <a:tab pos="1483995" algn="l"/>
                  </a:tabLst>
                </a:pPr>
                <a14:m>
                  <m:oMath xmlns:m="http://schemas.openxmlformats.org/officeDocument/2006/math">
                    <m:r>
                      <m:rPr>
                        <m:sty m:val="p"/>
                      </m:rPr>
                      <a:rPr lang="vi-VN" sz="2400" i="1" spc="-240" dirty="0" smtClean="0">
                        <a:solidFill>
                          <a:srgbClr val="0048AA"/>
                        </a:solidFill>
                        <a:latin typeface="Cambria Math" panose="02040503050406030204" pitchFamily="18" charset="0"/>
                        <a:cs typeface="Arial"/>
                      </a:rPr>
                      <m:t>IO</m:t>
                    </m:r>
                    <m:r>
                      <a:rPr lang="vi-VN" sz="2400" b="0" i="1" spc="-240" dirty="0" smtClean="0">
                        <a:solidFill>
                          <a:srgbClr val="0048AA"/>
                        </a:solidFill>
                        <a:latin typeface="Cambria Math" panose="02040503050406030204" pitchFamily="18" charset="0"/>
                        <a:cs typeface="Arial"/>
                      </a:rPr>
                      <m:t>/</m:t>
                    </m:r>
                    <m:acc>
                      <m:accPr>
                        <m:chr m:val="̅"/>
                        <m:ctrlPr>
                          <a:rPr lang="ar-AE" sz="2400" i="1" spc="-240" smtClean="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M</m:t>
                        </m:r>
                      </m:e>
                    </m:acc>
                  </m:oMath>
                </a14:m>
                <a:r>
                  <a:rPr lang="ar-AE" sz="2450" i="1" spc="-240" dirty="0">
                    <a:solidFill>
                      <a:srgbClr val="0048AA"/>
                    </a:solidFill>
                    <a:latin typeface="Georgia"/>
                    <a:cs typeface="Georgia"/>
                  </a:rPr>
                  <a:t>	</a:t>
                </a:r>
                <a:r>
                  <a:rPr lang="ar-AE" sz="1800" dirty="0">
                    <a:solidFill>
                      <a:srgbClr val="003399"/>
                    </a:solidFill>
                    <a:latin typeface="Arial"/>
                    <a:cs typeface="Arial"/>
                  </a:rPr>
                  <a:t>: </a:t>
                </a:r>
                <a:r>
                  <a:rPr lang="vi-VN" sz="1800" spc="-5" dirty="0">
                    <a:solidFill>
                      <a:srgbClr val="003399"/>
                    </a:solidFill>
                    <a:latin typeface="Arial"/>
                    <a:cs typeface="Arial"/>
                  </a:rPr>
                  <a:t>tín </a:t>
                </a:r>
                <a:r>
                  <a:rPr lang="vi-VN" sz="1800" dirty="0">
                    <a:solidFill>
                      <a:srgbClr val="003399"/>
                    </a:solidFill>
                    <a:latin typeface="Arial"/>
                    <a:cs typeface="Arial"/>
                  </a:rPr>
                  <a:t>hiệu CPU chọn làm việc với </a:t>
                </a:r>
                <a:r>
                  <a:rPr lang="vi-VN" sz="1800" spc="-5" dirty="0">
                    <a:solidFill>
                      <a:srgbClr val="003399"/>
                    </a:solidFill>
                    <a:latin typeface="Arial"/>
                    <a:cs typeface="Arial"/>
                  </a:rPr>
                  <a:t>thiết </a:t>
                </a:r>
                <a:r>
                  <a:rPr lang="vi-VN" sz="1800" dirty="0">
                    <a:solidFill>
                      <a:srgbClr val="003399"/>
                    </a:solidFill>
                    <a:latin typeface="Arial"/>
                    <a:cs typeface="Arial"/>
                  </a:rPr>
                  <a:t>bị vào ra hay bộ nhớ.</a:t>
                </a:r>
              </a:p>
              <a:p>
                <a:pPr marL="1155700" lvl="2" indent="-228600" algn="just">
                  <a:lnSpc>
                    <a:spcPts val="2880"/>
                  </a:lnSpc>
                  <a:spcBef>
                    <a:spcPts val="484"/>
                  </a:spcBef>
                  <a:buClr>
                    <a:srgbClr val="93C052"/>
                  </a:buClr>
                  <a:buChar char="•"/>
                  <a:tabLst>
                    <a:tab pos="697865" algn="l"/>
                    <a:tab pos="698500" algn="l"/>
                    <a:tab pos="1483995" algn="l"/>
                  </a:tabLst>
                </a:pPr>
                <a:r>
                  <a:rPr lang="vi-VN" spc="-90" dirty="0">
                    <a:solidFill>
                      <a:srgbClr val="003399"/>
                    </a:solidFill>
                    <a:latin typeface="Arial"/>
                    <a:cs typeface="Arial"/>
                  </a:rPr>
                  <a:t> </a:t>
                </a:r>
                <a14:m>
                  <m:oMath xmlns:m="http://schemas.openxmlformats.org/officeDocument/2006/math">
                    <m:r>
                      <m:rPr>
                        <m:sty m:val="p"/>
                      </m:rPr>
                      <a:rPr lang="vi-VN" i="1" spc="-240" dirty="0">
                        <a:solidFill>
                          <a:srgbClr val="0048AA"/>
                        </a:solidFill>
                        <a:latin typeface="Cambria Math" panose="02040503050406030204" pitchFamily="18" charset="0"/>
                        <a:cs typeface="Arial"/>
                      </a:rPr>
                      <m:t>IO</m:t>
                    </m:r>
                    <m:r>
                      <a:rPr lang="vi-VN" i="1" spc="-240" dirty="0">
                        <a:solidFill>
                          <a:srgbClr val="0048AA"/>
                        </a:solidFill>
                        <a:latin typeface="Cambria Math" panose="02040503050406030204" pitchFamily="18" charset="0"/>
                        <a:cs typeface="Arial"/>
                      </a:rPr>
                      <m:t>/</m:t>
                    </m:r>
                    <m:acc>
                      <m:accPr>
                        <m:chr m:val="̅"/>
                        <m:ctrlPr>
                          <a:rPr lang="ar-AE" i="1" spc="-240">
                            <a:solidFill>
                              <a:srgbClr val="0048AA"/>
                            </a:solidFill>
                            <a:latin typeface="Cambria Math" panose="02040503050406030204" pitchFamily="18" charset="0"/>
                            <a:cs typeface="Arial"/>
                          </a:rPr>
                        </m:ctrlPr>
                      </m:accPr>
                      <m:e>
                        <m:r>
                          <m:rPr>
                            <m:sty m:val="p"/>
                          </m:rPr>
                          <a:rPr lang="vi-VN" i="1" spc="-240">
                            <a:solidFill>
                              <a:srgbClr val="0048AA"/>
                            </a:solidFill>
                            <a:latin typeface="Cambria Math" panose="02040503050406030204" pitchFamily="18" charset="0"/>
                            <a:cs typeface="Arial"/>
                          </a:rPr>
                          <m:t>M</m:t>
                        </m:r>
                      </m:e>
                    </m:acc>
                    <m:r>
                      <a:rPr lang="vi-VN" i="1" spc="-240">
                        <a:solidFill>
                          <a:srgbClr val="0048AA"/>
                        </a:solidFill>
                        <a:latin typeface="Cambria Math" panose="02040503050406030204" pitchFamily="18" charset="0"/>
                        <a:cs typeface="Arial"/>
                      </a:rPr>
                      <m:t> </m:t>
                    </m:r>
                  </m:oMath>
                </a14:m>
                <a:r>
                  <a:rPr lang="vi-VN" sz="2450" i="1" spc="-595" dirty="0">
                    <a:solidFill>
                      <a:srgbClr val="003399"/>
                    </a:solidFill>
                    <a:latin typeface="Georgia"/>
                    <a:cs typeface="Georgia"/>
                  </a:rPr>
                  <a:t>	</a:t>
                </a:r>
                <a:r>
                  <a:rPr lang="vi-VN" dirty="0">
                    <a:solidFill>
                      <a:srgbClr val="003399"/>
                    </a:solidFill>
                    <a:latin typeface="Arial"/>
                    <a:cs typeface="Arial"/>
                  </a:rPr>
                  <a:t>=1 </a:t>
                </a:r>
                <a:r>
                  <a:rPr lang="vi-VN" dirty="0">
                    <a:solidFill>
                      <a:srgbClr val="0048AA"/>
                    </a:solidFill>
                    <a:latin typeface="Wingdings"/>
                    <a:cs typeface="Wingdings"/>
                  </a:rPr>
                  <a:t></a:t>
                </a:r>
                <a:r>
                  <a:rPr lang="vi-VN" dirty="0">
                    <a:solidFill>
                      <a:srgbClr val="0048AA"/>
                    </a:solidFill>
                    <a:latin typeface="Times New Roman"/>
                    <a:cs typeface="Times New Roman"/>
                  </a:rPr>
                  <a:t> </a:t>
                </a:r>
                <a:r>
                  <a:rPr lang="vi-VN" dirty="0">
                    <a:solidFill>
                      <a:srgbClr val="003399"/>
                    </a:solidFill>
                    <a:latin typeface="Arial"/>
                    <a:cs typeface="Arial"/>
                  </a:rPr>
                  <a:t>CPU chọn làm việc với </a:t>
                </a:r>
                <a:r>
                  <a:rPr lang="vi-VN" spc="-5" dirty="0">
                    <a:solidFill>
                      <a:srgbClr val="003399"/>
                    </a:solidFill>
                    <a:latin typeface="Arial"/>
                    <a:cs typeface="Arial"/>
                  </a:rPr>
                  <a:t>thiết </a:t>
                </a:r>
                <a:r>
                  <a:rPr lang="vi-VN" dirty="0">
                    <a:solidFill>
                      <a:srgbClr val="003399"/>
                    </a:solidFill>
                    <a:latin typeface="Arial"/>
                    <a:cs typeface="Arial"/>
                  </a:rPr>
                  <a:t>bị vào</a:t>
                </a:r>
                <a:r>
                  <a:rPr lang="vi-VN" spc="55" dirty="0">
                    <a:solidFill>
                      <a:srgbClr val="003399"/>
                    </a:solidFill>
                    <a:latin typeface="Arial"/>
                    <a:cs typeface="Arial"/>
                  </a:rPr>
                  <a:t> </a:t>
                </a:r>
                <a:r>
                  <a:rPr lang="vi-VN" dirty="0">
                    <a:solidFill>
                      <a:srgbClr val="003399"/>
                    </a:solidFill>
                    <a:latin typeface="Arial"/>
                    <a:cs typeface="Arial"/>
                  </a:rPr>
                  <a:t>ra</a:t>
                </a:r>
                <a:r>
                  <a:rPr lang="vi-VN" spc="-240" dirty="0">
                    <a:solidFill>
                      <a:srgbClr val="0048AA"/>
                    </a:solidFill>
                    <a:cs typeface="Arial"/>
                  </a:rPr>
                  <a:t> </a:t>
                </a:r>
              </a:p>
              <a:p>
                <a:pPr marL="1155700" lvl="2" indent="-228600" algn="just">
                  <a:lnSpc>
                    <a:spcPts val="2880"/>
                  </a:lnSpc>
                  <a:spcBef>
                    <a:spcPts val="484"/>
                  </a:spcBef>
                  <a:buClr>
                    <a:srgbClr val="93C052"/>
                  </a:buClr>
                  <a:buChar char="•"/>
                  <a:tabLst>
                    <a:tab pos="697865" algn="l"/>
                    <a:tab pos="698500" algn="l"/>
                    <a:tab pos="1483995" algn="l"/>
                  </a:tabLst>
                </a:pPr>
                <a14:m>
                  <m:oMath xmlns:m="http://schemas.openxmlformats.org/officeDocument/2006/math">
                    <m:r>
                      <m:rPr>
                        <m:sty m:val="p"/>
                      </m:rPr>
                      <a:rPr lang="vi-VN" i="1" spc="-240" dirty="0">
                        <a:solidFill>
                          <a:srgbClr val="0048AA"/>
                        </a:solidFill>
                        <a:latin typeface="Cambria Math" panose="02040503050406030204" pitchFamily="18" charset="0"/>
                        <a:cs typeface="Arial"/>
                      </a:rPr>
                      <m:t>IO</m:t>
                    </m:r>
                    <m:r>
                      <a:rPr lang="vi-VN" i="1" spc="-240" dirty="0">
                        <a:solidFill>
                          <a:srgbClr val="0048AA"/>
                        </a:solidFill>
                        <a:latin typeface="Cambria Math" panose="02040503050406030204" pitchFamily="18" charset="0"/>
                        <a:cs typeface="Arial"/>
                      </a:rPr>
                      <m:t>/</m:t>
                    </m:r>
                    <m:acc>
                      <m:accPr>
                        <m:chr m:val="̅"/>
                        <m:ctrlPr>
                          <a:rPr lang="ar-AE" i="1" spc="-240">
                            <a:solidFill>
                              <a:srgbClr val="0048AA"/>
                            </a:solidFill>
                            <a:latin typeface="Cambria Math" panose="02040503050406030204" pitchFamily="18" charset="0"/>
                            <a:cs typeface="Arial"/>
                          </a:rPr>
                        </m:ctrlPr>
                      </m:accPr>
                      <m:e>
                        <m:r>
                          <m:rPr>
                            <m:sty m:val="p"/>
                          </m:rPr>
                          <a:rPr lang="vi-VN" i="1" spc="-240">
                            <a:solidFill>
                              <a:srgbClr val="0048AA"/>
                            </a:solidFill>
                            <a:latin typeface="Cambria Math" panose="02040503050406030204" pitchFamily="18" charset="0"/>
                            <a:cs typeface="Arial"/>
                          </a:rPr>
                          <m:t>M</m:t>
                        </m:r>
                      </m:e>
                    </m:acc>
                    <m:r>
                      <a:rPr lang="vi-VN" i="1" spc="-240">
                        <a:solidFill>
                          <a:srgbClr val="0048AA"/>
                        </a:solidFill>
                        <a:latin typeface="Cambria Math" panose="02040503050406030204" pitchFamily="18" charset="0"/>
                        <a:cs typeface="Arial"/>
                      </a:rPr>
                      <m:t> </m:t>
                    </m:r>
                  </m:oMath>
                </a14:m>
                <a:r>
                  <a:rPr lang="vi-VN" sz="2450" i="1" spc="-240" dirty="0">
                    <a:solidFill>
                      <a:srgbClr val="003399"/>
                    </a:solidFill>
                    <a:latin typeface="Georgia"/>
                    <a:cs typeface="Georgia"/>
                  </a:rPr>
                  <a:t>	</a:t>
                </a:r>
                <a:r>
                  <a:rPr lang="vi-VN" dirty="0">
                    <a:solidFill>
                      <a:srgbClr val="003399"/>
                    </a:solidFill>
                    <a:latin typeface="Arial"/>
                    <a:cs typeface="Arial"/>
                  </a:rPr>
                  <a:t>=0 </a:t>
                </a:r>
                <a:r>
                  <a:rPr lang="vi-VN" dirty="0">
                    <a:solidFill>
                      <a:srgbClr val="0048AA"/>
                    </a:solidFill>
                    <a:latin typeface="Wingdings"/>
                    <a:cs typeface="Wingdings"/>
                  </a:rPr>
                  <a:t></a:t>
                </a:r>
                <a:r>
                  <a:rPr lang="vi-VN" spc="15" dirty="0">
                    <a:solidFill>
                      <a:srgbClr val="0048AA"/>
                    </a:solidFill>
                    <a:latin typeface="Times New Roman"/>
                    <a:cs typeface="Times New Roman"/>
                  </a:rPr>
                  <a:t> </a:t>
                </a:r>
                <a:r>
                  <a:rPr lang="vi-VN" dirty="0">
                    <a:solidFill>
                      <a:srgbClr val="003399"/>
                    </a:solidFill>
                    <a:latin typeface="Arial"/>
                    <a:cs typeface="Arial"/>
                  </a:rPr>
                  <a:t>CPU</a:t>
                </a:r>
                <a:r>
                  <a:rPr lang="vi-VN" dirty="0">
                    <a:latin typeface="Arial"/>
                    <a:cs typeface="Arial"/>
                  </a:rPr>
                  <a:t> </a:t>
                </a:r>
                <a:r>
                  <a:rPr lang="vi-VN" sz="1800" dirty="0">
                    <a:solidFill>
                      <a:srgbClr val="003399"/>
                    </a:solidFill>
                    <a:latin typeface="Arial"/>
                    <a:cs typeface="Arial"/>
                  </a:rPr>
                  <a:t>chọn làm việc với bộ nhớ. Địa chỉ </a:t>
                </a:r>
                <a:r>
                  <a:rPr lang="vi-VN" sz="1800" spc="-5" dirty="0">
                    <a:solidFill>
                      <a:srgbClr val="003399"/>
                    </a:solidFill>
                    <a:latin typeface="Arial"/>
                    <a:cs typeface="Arial"/>
                  </a:rPr>
                  <a:t>tương ứng </a:t>
                </a:r>
                <a:r>
                  <a:rPr lang="vi-VN" sz="1800" dirty="0">
                    <a:solidFill>
                      <a:srgbClr val="003399"/>
                    </a:solidFill>
                    <a:latin typeface="Arial"/>
                    <a:cs typeface="Arial"/>
                  </a:rPr>
                  <a:t>của bộ phận </a:t>
                </a:r>
                <a:r>
                  <a:rPr lang="vi-VN" sz="1800" spc="-5" dirty="0">
                    <a:solidFill>
                      <a:srgbClr val="003399"/>
                    </a:solidFill>
                    <a:latin typeface="Arial"/>
                    <a:cs typeface="Arial"/>
                  </a:rPr>
                  <a:t>được</a:t>
                </a:r>
                <a:r>
                  <a:rPr lang="vi-VN" sz="1800" spc="-60" dirty="0">
                    <a:solidFill>
                      <a:srgbClr val="003399"/>
                    </a:solidFill>
                    <a:latin typeface="Arial"/>
                    <a:cs typeface="Arial"/>
                  </a:rPr>
                  <a:t> </a:t>
                </a:r>
                <a:r>
                  <a:rPr lang="vi-VN" sz="1800" spc="-5" dirty="0">
                    <a:solidFill>
                      <a:srgbClr val="003399"/>
                    </a:solidFill>
                    <a:latin typeface="Arial"/>
                    <a:cs typeface="Arial"/>
                  </a:rPr>
                  <a:t>lựa  </a:t>
                </a:r>
                <a:r>
                  <a:rPr lang="vi-VN" sz="1800" dirty="0">
                    <a:solidFill>
                      <a:srgbClr val="003399"/>
                    </a:solidFill>
                    <a:latin typeface="Arial"/>
                    <a:cs typeface="Arial"/>
                  </a:rPr>
                  <a:t>chọn xuất hiện </a:t>
                </a:r>
                <a:r>
                  <a:rPr lang="vi-VN" sz="1800" spc="-5" dirty="0">
                    <a:solidFill>
                      <a:srgbClr val="003399"/>
                    </a:solidFill>
                    <a:latin typeface="Arial"/>
                    <a:cs typeface="Arial"/>
                  </a:rPr>
                  <a:t>trên </a:t>
                </a:r>
                <a:r>
                  <a:rPr lang="vi-VN" sz="1800" dirty="0">
                    <a:solidFill>
                      <a:srgbClr val="003399"/>
                    </a:solidFill>
                    <a:latin typeface="Arial"/>
                    <a:cs typeface="Arial"/>
                  </a:rPr>
                  <a:t>bus địa</a:t>
                </a:r>
                <a:r>
                  <a:rPr lang="vi-VN" sz="1800" spc="-15" dirty="0">
                    <a:solidFill>
                      <a:srgbClr val="003399"/>
                    </a:solidFill>
                    <a:latin typeface="Arial"/>
                    <a:cs typeface="Arial"/>
                  </a:rPr>
                  <a:t> </a:t>
                </a:r>
                <a:r>
                  <a:rPr lang="vi-VN" sz="1800" dirty="0">
                    <a:solidFill>
                      <a:srgbClr val="003399"/>
                    </a:solidFill>
                    <a:latin typeface="Arial"/>
                    <a:cs typeface="Arial"/>
                  </a:rPr>
                  <a:t>chỉ.</a:t>
                </a:r>
                <a:endParaRPr lang="vi-VN" sz="1800" dirty="0">
                  <a:latin typeface="Arial"/>
                  <a:cs typeface="Arial"/>
                </a:endParaRPr>
              </a:p>
              <a:p>
                <a:pPr marL="698500" marR="164465" lvl="1" indent="-228600" algn="just">
                  <a:lnSpc>
                    <a:spcPts val="2920"/>
                  </a:lnSpc>
                  <a:spcBef>
                    <a:spcPts val="500"/>
                  </a:spcBef>
                  <a:buClr>
                    <a:srgbClr val="93C052"/>
                  </a:buClr>
                  <a:buChar char="•"/>
                  <a:tabLst>
                    <a:tab pos="697865" algn="l"/>
                    <a:tab pos="698500" algn="l"/>
                    <a:tab pos="1482090" algn="l"/>
                  </a:tabLst>
                </a:pPr>
                <a14:m>
                  <m:oMath xmlns:m="http://schemas.openxmlformats.org/officeDocument/2006/math">
                    <m:r>
                      <m:rPr>
                        <m:sty m:val="p"/>
                      </m:rPr>
                      <a:rPr lang="vi-VN" i="1" spc="-240" dirty="0">
                        <a:solidFill>
                          <a:srgbClr val="0048AA"/>
                        </a:solidFill>
                        <a:latin typeface="Cambria Math" panose="02040503050406030204" pitchFamily="18" charset="0"/>
                        <a:cs typeface="Arial"/>
                      </a:rPr>
                      <m:t>DT</m:t>
                    </m:r>
                    <m:r>
                      <a:rPr lang="vi-VN" sz="1800" b="0" i="1" spc="-240" dirty="0" smtClean="0">
                        <a:solidFill>
                          <a:srgbClr val="0048AA"/>
                        </a:solidFill>
                        <a:latin typeface="Cambria Math" panose="02040503050406030204" pitchFamily="18" charset="0"/>
                        <a:cs typeface="Arial"/>
                      </a:rPr>
                      <m:t>/</m:t>
                    </m:r>
                    <m:acc>
                      <m:accPr>
                        <m:chr m:val="̅"/>
                        <m:ctrlPr>
                          <a:rPr lang="ar-AE" sz="1800" i="1" spc="-240" smtClean="0">
                            <a:solidFill>
                              <a:srgbClr val="0048AA"/>
                            </a:solidFill>
                            <a:latin typeface="Cambria Math" panose="02040503050406030204" pitchFamily="18" charset="0"/>
                            <a:cs typeface="Arial"/>
                          </a:rPr>
                        </m:ctrlPr>
                      </m:accPr>
                      <m:e>
                        <m:r>
                          <m:rPr>
                            <m:sty m:val="p"/>
                          </m:rPr>
                          <a:rPr lang="vi-VN" i="1" spc="-240">
                            <a:solidFill>
                              <a:srgbClr val="0048AA"/>
                            </a:solidFill>
                            <a:latin typeface="Cambria Math" panose="02040503050406030204" pitchFamily="18" charset="0"/>
                            <a:cs typeface="Arial"/>
                          </a:rPr>
                          <m:t>R</m:t>
                        </m:r>
                      </m:e>
                    </m:acc>
                    <m:r>
                      <a:rPr lang="vi-VN" sz="1800" i="1" spc="-240">
                        <a:solidFill>
                          <a:srgbClr val="0048AA"/>
                        </a:solidFill>
                        <a:latin typeface="Cambria Math" panose="02040503050406030204" pitchFamily="18" charset="0"/>
                        <a:cs typeface="Arial"/>
                      </a:rPr>
                      <m:t> </m:t>
                    </m:r>
                  </m:oMath>
                </a14:m>
                <a:r>
                  <a:rPr lang="vi-VN" sz="2450" i="1" spc="-345" dirty="0">
                    <a:solidFill>
                      <a:srgbClr val="003399"/>
                    </a:solidFill>
                    <a:latin typeface="Georgia"/>
                    <a:cs typeface="Georgia"/>
                  </a:rPr>
                  <a:t>	</a:t>
                </a:r>
                <a:r>
                  <a:rPr lang="vi-VN" sz="1800" dirty="0">
                    <a:solidFill>
                      <a:srgbClr val="003399"/>
                    </a:solidFill>
                    <a:latin typeface="Arial"/>
                    <a:cs typeface="Arial"/>
                  </a:rPr>
                  <a:t>: </a:t>
                </a:r>
                <a:r>
                  <a:rPr lang="vi-VN" sz="1800" spc="-5" dirty="0">
                    <a:solidFill>
                      <a:srgbClr val="003399"/>
                    </a:solidFill>
                    <a:latin typeface="Arial"/>
                    <a:cs typeface="Arial"/>
                  </a:rPr>
                  <a:t>Tín </a:t>
                </a:r>
                <a:r>
                  <a:rPr lang="vi-VN" sz="1800" dirty="0">
                    <a:solidFill>
                      <a:srgbClr val="003399"/>
                    </a:solidFill>
                    <a:latin typeface="Arial"/>
                    <a:cs typeface="Arial"/>
                  </a:rPr>
                  <a:t>hiệu xác định chiều vận chuyển dữ liệu </a:t>
                </a:r>
                <a:r>
                  <a:rPr lang="vi-VN" sz="1800" spc="-5" dirty="0">
                    <a:solidFill>
                      <a:srgbClr val="003399"/>
                    </a:solidFill>
                    <a:latin typeface="Arial"/>
                    <a:cs typeface="Arial"/>
                  </a:rPr>
                  <a:t>trên </a:t>
                </a:r>
                <a:r>
                  <a:rPr lang="vi-VN" sz="1800" dirty="0">
                    <a:solidFill>
                      <a:srgbClr val="003399"/>
                    </a:solidFill>
                    <a:latin typeface="Arial"/>
                    <a:cs typeface="Arial"/>
                  </a:rPr>
                  <a:t>bus dữ</a:t>
                </a:r>
                <a:r>
                  <a:rPr lang="vi-VN" sz="1800" spc="-95" dirty="0">
                    <a:solidFill>
                      <a:srgbClr val="003399"/>
                    </a:solidFill>
                    <a:latin typeface="Arial"/>
                    <a:cs typeface="Arial"/>
                  </a:rPr>
                  <a:t> </a:t>
                </a:r>
                <a:r>
                  <a:rPr lang="vi-VN" sz="1800" dirty="0">
                    <a:solidFill>
                      <a:srgbClr val="003399"/>
                    </a:solidFill>
                    <a:latin typeface="Arial"/>
                    <a:cs typeface="Arial"/>
                  </a:rPr>
                  <a:t>liệu. </a:t>
                </a:r>
                <a14:m>
                  <m:oMath xmlns:m="http://schemas.openxmlformats.org/officeDocument/2006/math">
                    <m:r>
                      <m:rPr>
                        <m:sty m:val="p"/>
                      </m:rPr>
                      <a:rPr lang="vi-VN" i="1" spc="-240" dirty="0">
                        <a:solidFill>
                          <a:srgbClr val="0048AA"/>
                        </a:solidFill>
                        <a:latin typeface="Cambria Math" panose="02040503050406030204" pitchFamily="18" charset="0"/>
                        <a:cs typeface="Arial"/>
                      </a:rPr>
                      <m:t>DT</m:t>
                    </m:r>
                    <m:r>
                      <a:rPr lang="vi-VN" i="1" spc="-240" dirty="0">
                        <a:solidFill>
                          <a:srgbClr val="0048AA"/>
                        </a:solidFill>
                        <a:latin typeface="Cambria Math" panose="02040503050406030204" pitchFamily="18" charset="0"/>
                        <a:cs typeface="Arial"/>
                      </a:rPr>
                      <m:t>/</m:t>
                    </m:r>
                    <m:acc>
                      <m:accPr>
                        <m:chr m:val="̅"/>
                        <m:ctrlPr>
                          <a:rPr lang="ar-AE" i="1" spc="-240">
                            <a:solidFill>
                              <a:srgbClr val="0048AA"/>
                            </a:solidFill>
                            <a:latin typeface="Cambria Math" panose="02040503050406030204" pitchFamily="18" charset="0"/>
                            <a:cs typeface="Arial"/>
                          </a:rPr>
                        </m:ctrlPr>
                      </m:accPr>
                      <m:e>
                        <m:r>
                          <m:rPr>
                            <m:sty m:val="p"/>
                          </m:rPr>
                          <a:rPr lang="vi-VN" i="1" spc="-240">
                            <a:solidFill>
                              <a:srgbClr val="0048AA"/>
                            </a:solidFill>
                            <a:latin typeface="Cambria Math" panose="02040503050406030204" pitchFamily="18" charset="0"/>
                            <a:cs typeface="Arial"/>
                          </a:rPr>
                          <m:t>R</m:t>
                        </m:r>
                      </m:e>
                    </m:acc>
                    <m:r>
                      <a:rPr lang="vi-VN" i="1" spc="-240">
                        <a:solidFill>
                          <a:srgbClr val="0048AA"/>
                        </a:solidFill>
                        <a:latin typeface="Cambria Math" panose="02040503050406030204" pitchFamily="18" charset="0"/>
                        <a:cs typeface="Arial"/>
                      </a:rPr>
                      <m:t> </m:t>
                    </m:r>
                  </m:oMath>
                </a14:m>
                <a:r>
                  <a:rPr lang="vi-VN" sz="1800" dirty="0">
                    <a:solidFill>
                      <a:srgbClr val="003399"/>
                    </a:solidFill>
                    <a:latin typeface="Arial"/>
                    <a:cs typeface="Arial"/>
                  </a:rPr>
                  <a:t>=1 </a:t>
                </a:r>
                <a:r>
                  <a:rPr lang="vi-VN" sz="1800" dirty="0">
                    <a:solidFill>
                      <a:srgbClr val="0048AA"/>
                    </a:solidFill>
                    <a:latin typeface="Wingdings"/>
                    <a:cs typeface="Wingdings"/>
                  </a:rPr>
                  <a:t></a:t>
                </a:r>
                <a:r>
                  <a:rPr lang="vi-VN" sz="1800" dirty="0">
                    <a:solidFill>
                      <a:srgbClr val="0048AA"/>
                    </a:solidFill>
                    <a:latin typeface="Times New Roman"/>
                    <a:cs typeface="Times New Roman"/>
                  </a:rPr>
                  <a:t> </a:t>
                </a:r>
                <a:r>
                  <a:rPr lang="vi-VN" sz="1800" dirty="0">
                    <a:solidFill>
                      <a:srgbClr val="003399"/>
                    </a:solidFill>
                    <a:latin typeface="Arial"/>
                    <a:cs typeface="Arial"/>
                  </a:rPr>
                  <a:t>dữ liệu đi ra </a:t>
                </a:r>
                <a:r>
                  <a:rPr lang="vi-VN" sz="1800" spc="-5" dirty="0">
                    <a:solidFill>
                      <a:srgbClr val="003399"/>
                    </a:solidFill>
                    <a:latin typeface="Arial"/>
                    <a:cs typeface="Arial"/>
                  </a:rPr>
                  <a:t>từ </a:t>
                </a:r>
                <a:r>
                  <a:rPr lang="vi-VN" sz="1800" dirty="0">
                    <a:solidFill>
                      <a:srgbClr val="003399"/>
                    </a:solidFill>
                    <a:latin typeface="Arial"/>
                    <a:cs typeface="Arial"/>
                  </a:rPr>
                  <a:t>CPU; </a:t>
                </a:r>
                <a14:m>
                  <m:oMath xmlns:m="http://schemas.openxmlformats.org/officeDocument/2006/math">
                    <m:r>
                      <m:rPr>
                        <m:sty m:val="p"/>
                      </m:rPr>
                      <a:rPr lang="vi-VN" i="1" spc="-240" dirty="0">
                        <a:solidFill>
                          <a:srgbClr val="0048AA"/>
                        </a:solidFill>
                        <a:latin typeface="Cambria Math" panose="02040503050406030204" pitchFamily="18" charset="0"/>
                        <a:cs typeface="Arial"/>
                      </a:rPr>
                      <m:t>DT</m:t>
                    </m:r>
                    <m:r>
                      <a:rPr lang="vi-VN" i="1" spc="-240" dirty="0">
                        <a:solidFill>
                          <a:srgbClr val="0048AA"/>
                        </a:solidFill>
                        <a:latin typeface="Cambria Math" panose="02040503050406030204" pitchFamily="18" charset="0"/>
                        <a:cs typeface="Arial"/>
                      </a:rPr>
                      <m:t>/</m:t>
                    </m:r>
                    <m:acc>
                      <m:accPr>
                        <m:chr m:val="̅"/>
                        <m:ctrlPr>
                          <a:rPr lang="ar-AE" i="1" spc="-240">
                            <a:solidFill>
                              <a:srgbClr val="0048AA"/>
                            </a:solidFill>
                            <a:latin typeface="Cambria Math" panose="02040503050406030204" pitchFamily="18" charset="0"/>
                            <a:cs typeface="Arial"/>
                          </a:rPr>
                        </m:ctrlPr>
                      </m:accPr>
                      <m:e>
                        <m:r>
                          <m:rPr>
                            <m:sty m:val="p"/>
                          </m:rPr>
                          <a:rPr lang="vi-VN" i="1" spc="-240">
                            <a:solidFill>
                              <a:srgbClr val="0048AA"/>
                            </a:solidFill>
                            <a:latin typeface="Cambria Math" panose="02040503050406030204" pitchFamily="18" charset="0"/>
                            <a:cs typeface="Arial"/>
                          </a:rPr>
                          <m:t>R</m:t>
                        </m:r>
                      </m:e>
                    </m:acc>
                    <m:r>
                      <a:rPr lang="vi-VN" i="1" spc="-240">
                        <a:solidFill>
                          <a:srgbClr val="0048AA"/>
                        </a:solidFill>
                        <a:latin typeface="Cambria Math" panose="02040503050406030204" pitchFamily="18" charset="0"/>
                        <a:cs typeface="Arial"/>
                      </a:rPr>
                      <m:t> </m:t>
                    </m:r>
                  </m:oMath>
                </a14:m>
                <a:r>
                  <a:rPr lang="vi-VN" sz="1800" dirty="0">
                    <a:solidFill>
                      <a:srgbClr val="003399"/>
                    </a:solidFill>
                    <a:latin typeface="Arial"/>
                    <a:cs typeface="Arial"/>
                  </a:rPr>
                  <a:t>=0 </a:t>
                </a:r>
                <a:r>
                  <a:rPr lang="vi-VN" sz="1800" dirty="0">
                    <a:solidFill>
                      <a:srgbClr val="0048AA"/>
                    </a:solidFill>
                    <a:latin typeface="Wingdings"/>
                    <a:cs typeface="Wingdings"/>
                  </a:rPr>
                  <a:t></a:t>
                </a:r>
                <a:r>
                  <a:rPr lang="vi-VN" sz="1800" dirty="0">
                    <a:solidFill>
                      <a:srgbClr val="0048AA"/>
                    </a:solidFill>
                    <a:latin typeface="Times New Roman"/>
                    <a:cs typeface="Times New Roman"/>
                  </a:rPr>
                  <a:t> </a:t>
                </a:r>
                <a:r>
                  <a:rPr lang="vi-VN" sz="1800" dirty="0">
                    <a:solidFill>
                      <a:srgbClr val="003399"/>
                    </a:solidFill>
                    <a:latin typeface="Arial"/>
                    <a:cs typeface="Arial"/>
                  </a:rPr>
                  <a:t>dữ liệu đi đến</a:t>
                </a:r>
                <a:r>
                  <a:rPr lang="vi-VN" sz="1800" spc="110" dirty="0">
                    <a:solidFill>
                      <a:srgbClr val="003399"/>
                    </a:solidFill>
                    <a:latin typeface="Arial"/>
                    <a:cs typeface="Arial"/>
                  </a:rPr>
                  <a:t> </a:t>
                </a:r>
                <a:r>
                  <a:rPr lang="vi-VN" sz="1800" dirty="0">
                    <a:solidFill>
                      <a:srgbClr val="003399"/>
                    </a:solidFill>
                    <a:latin typeface="Arial"/>
                    <a:cs typeface="Arial"/>
                  </a:rPr>
                  <a:t>CPU.</a:t>
                </a:r>
                <a:endParaRPr lang="vi-VN" sz="1800" dirty="0">
                  <a:latin typeface="Arial"/>
                  <a:cs typeface="Arial"/>
                </a:endParaRPr>
              </a:p>
              <a:p>
                <a:pPr marL="698500" marR="177165" indent="-228600" algn="just">
                  <a:lnSpc>
                    <a:spcPct val="97100"/>
                  </a:lnSpc>
                  <a:spcBef>
                    <a:spcPts val="530"/>
                  </a:spcBef>
                  <a:buClr>
                    <a:srgbClr val="93C052"/>
                  </a:buClr>
                  <a:buSzPct val="97959"/>
                  <a:buFont typeface="Georgia"/>
                  <a:buChar char="•"/>
                  <a:tabLst>
                    <a:tab pos="698500" algn="l"/>
                    <a:tab pos="1310640" algn="l"/>
                    <a:tab pos="5149215" algn="l"/>
                  </a:tabLst>
                </a:pPr>
                <a14:m>
                  <m:oMath xmlns:m="http://schemas.openxmlformats.org/officeDocument/2006/math">
                    <m:acc>
                      <m:accPr>
                        <m:chr m:val="̅"/>
                        <m:ctrlPr>
                          <a:rPr lang="ar-AE" sz="2400" i="1" spc="-240" smtClean="0">
                            <a:solidFill>
                              <a:srgbClr val="0048AA"/>
                            </a:solidFill>
                            <a:latin typeface="Cambria Math" panose="02040503050406030204" pitchFamily="18" charset="0"/>
                            <a:cs typeface="Arial"/>
                          </a:rPr>
                        </m:ctrlPr>
                      </m:accPr>
                      <m:e>
                        <m:r>
                          <m:rPr>
                            <m:sty m:val="p"/>
                          </m:rPr>
                          <a:rPr lang="vi-VN" sz="2400" i="1" spc="-240" smtClean="0">
                            <a:solidFill>
                              <a:srgbClr val="0048AA"/>
                            </a:solidFill>
                            <a:latin typeface="Cambria Math" panose="02040503050406030204" pitchFamily="18" charset="0"/>
                            <a:cs typeface="Arial"/>
                          </a:rPr>
                          <m:t>R</m:t>
                        </m:r>
                        <m:r>
                          <m:rPr>
                            <m:sty m:val="p"/>
                          </m:rPr>
                          <a:rPr lang="vi-VN" sz="2400" i="1" spc="-240">
                            <a:solidFill>
                              <a:srgbClr val="0048AA"/>
                            </a:solidFill>
                            <a:latin typeface="Cambria Math" panose="02040503050406030204" pitchFamily="18" charset="0"/>
                            <a:cs typeface="Arial"/>
                          </a:rPr>
                          <m:t>D</m:t>
                        </m:r>
                      </m:e>
                    </m:acc>
                    <m:r>
                      <a:rPr lang="vi-VN" sz="2400" i="1" spc="-240">
                        <a:solidFill>
                          <a:srgbClr val="0048AA"/>
                        </a:solidFill>
                        <a:latin typeface="Cambria Math" panose="02040503050406030204" pitchFamily="18" charset="0"/>
                        <a:cs typeface="Arial"/>
                      </a:rPr>
                      <m:t> </m:t>
                    </m:r>
                  </m:oMath>
                </a14:m>
                <a:r>
                  <a:rPr lang="vi-VN" sz="1800" dirty="0">
                    <a:solidFill>
                      <a:srgbClr val="003399"/>
                    </a:solidFill>
                    <a:latin typeface="Arial"/>
                    <a:cs typeface="Arial"/>
                  </a:rPr>
                  <a:t>: Xung cho phép đọc (đảo).</a:t>
                </a:r>
                <a:r>
                  <a:rPr lang="vi-VN" sz="1800" spc="-15" dirty="0">
                    <a:solidFill>
                      <a:srgbClr val="003399"/>
                    </a:solidFill>
                    <a:latin typeface="Arial"/>
                    <a:cs typeface="Arial"/>
                  </a:rPr>
                  <a:t> </a:t>
                </a:r>
                <a:r>
                  <a:rPr lang="vi-VN" sz="1800" dirty="0">
                    <a:solidFill>
                      <a:srgbClr val="003399"/>
                    </a:solidFill>
                    <a:latin typeface="Arial"/>
                    <a:cs typeface="Arial"/>
                  </a:rPr>
                  <a:t>Khi</a:t>
                </a:r>
                <a:r>
                  <a:rPr lang="vi-VN" sz="1800" spc="-5" dirty="0">
                    <a:solidFill>
                      <a:srgbClr val="003399"/>
                    </a:solidFill>
                    <a:latin typeface="Arial"/>
                    <a:cs typeface="Arial"/>
                  </a:rPr>
                  <a:t> </a:t>
                </a:r>
                <a14:m>
                  <m:oMath xmlns:m="http://schemas.openxmlformats.org/officeDocument/2006/math">
                    <m:acc>
                      <m:accPr>
                        <m:chr m:val="̅"/>
                        <m:ctrlPr>
                          <a:rPr lang="ar-AE" sz="2800" i="1" spc="-240">
                            <a:solidFill>
                              <a:srgbClr val="0048AA"/>
                            </a:solidFill>
                            <a:latin typeface="Cambria Math" panose="02040503050406030204" pitchFamily="18" charset="0"/>
                            <a:cs typeface="Arial"/>
                          </a:rPr>
                        </m:ctrlPr>
                      </m:accPr>
                      <m:e>
                        <m:r>
                          <m:rPr>
                            <m:sty m:val="p"/>
                          </m:rPr>
                          <a:rPr lang="vi-VN" sz="2800" i="1" spc="-240">
                            <a:solidFill>
                              <a:srgbClr val="0048AA"/>
                            </a:solidFill>
                            <a:latin typeface="Cambria Math" panose="02040503050406030204" pitchFamily="18" charset="0"/>
                            <a:cs typeface="Arial"/>
                          </a:rPr>
                          <m:t>R</m:t>
                        </m:r>
                        <m:r>
                          <m:rPr>
                            <m:sty m:val="p"/>
                          </m:rPr>
                          <a:rPr lang="vi-VN" sz="2800" i="1" spc="-240">
                            <a:solidFill>
                              <a:srgbClr val="0048AA"/>
                            </a:solidFill>
                            <a:latin typeface="Cambria Math" panose="02040503050406030204" pitchFamily="18" charset="0"/>
                            <a:cs typeface="Arial"/>
                          </a:rPr>
                          <m:t>D</m:t>
                        </m:r>
                      </m:e>
                    </m:acc>
                    <m:r>
                      <a:rPr lang="vi-VN" sz="2800" i="1" spc="-240">
                        <a:solidFill>
                          <a:srgbClr val="0048AA"/>
                        </a:solidFill>
                        <a:latin typeface="Cambria Math" panose="02040503050406030204" pitchFamily="18" charset="0"/>
                        <a:cs typeface="Arial"/>
                      </a:rPr>
                      <m:t> </m:t>
                    </m:r>
                    <m:r>
                      <a:rPr lang="vi-VN" sz="2800" b="0" i="1" spc="-240" smtClean="0">
                        <a:solidFill>
                          <a:srgbClr val="0048AA"/>
                        </a:solidFill>
                        <a:latin typeface="Cambria Math" panose="02040503050406030204" pitchFamily="18" charset="0"/>
                        <a:cs typeface="Arial"/>
                      </a:rPr>
                      <m:t> </m:t>
                    </m:r>
                  </m:oMath>
                </a14:m>
                <a:r>
                  <a:rPr lang="vi-VN" sz="1800" dirty="0">
                    <a:solidFill>
                      <a:srgbClr val="003399"/>
                    </a:solidFill>
                    <a:latin typeface="Arial"/>
                    <a:cs typeface="Arial"/>
                  </a:rPr>
                  <a:t>= 0 bus dữ liệu sẵn</a:t>
                </a:r>
                <a:r>
                  <a:rPr lang="vi-VN" sz="1800" spc="-110" dirty="0">
                    <a:solidFill>
                      <a:srgbClr val="003399"/>
                    </a:solidFill>
                    <a:latin typeface="Arial"/>
                    <a:cs typeface="Arial"/>
                  </a:rPr>
                  <a:t> </a:t>
                </a:r>
                <a:r>
                  <a:rPr lang="vi-VN" sz="1800" dirty="0">
                    <a:solidFill>
                      <a:srgbClr val="003399"/>
                    </a:solidFill>
                    <a:latin typeface="Arial"/>
                    <a:cs typeface="Arial"/>
                  </a:rPr>
                  <a:t>sàng  nhận dữ liệu </a:t>
                </a:r>
                <a:r>
                  <a:rPr lang="vi-VN" sz="1800" spc="-5" dirty="0">
                    <a:solidFill>
                      <a:srgbClr val="003399"/>
                    </a:solidFill>
                    <a:latin typeface="Arial"/>
                    <a:cs typeface="Arial"/>
                  </a:rPr>
                  <a:t>từ </a:t>
                </a:r>
                <a:r>
                  <a:rPr lang="vi-VN" sz="1800" dirty="0">
                    <a:solidFill>
                      <a:srgbClr val="003399"/>
                    </a:solidFill>
                    <a:latin typeface="Arial"/>
                    <a:cs typeface="Arial"/>
                  </a:rPr>
                  <a:t>bộ nhớ hoặc </a:t>
                </a:r>
                <a:r>
                  <a:rPr lang="vi-VN" sz="1800" spc="-5" dirty="0">
                    <a:solidFill>
                      <a:srgbClr val="003399"/>
                    </a:solidFill>
                    <a:latin typeface="Arial"/>
                    <a:cs typeface="Arial"/>
                  </a:rPr>
                  <a:t>thiết </a:t>
                </a:r>
                <a:r>
                  <a:rPr lang="vi-VN" sz="1800" dirty="0">
                    <a:solidFill>
                      <a:srgbClr val="003399"/>
                    </a:solidFill>
                    <a:latin typeface="Arial"/>
                    <a:cs typeface="Arial"/>
                  </a:rPr>
                  <a:t>bị ngoại</a:t>
                </a:r>
                <a:r>
                  <a:rPr lang="vi-VN" sz="1800" spc="-30" dirty="0">
                    <a:solidFill>
                      <a:srgbClr val="003399"/>
                    </a:solidFill>
                    <a:latin typeface="Arial"/>
                    <a:cs typeface="Arial"/>
                  </a:rPr>
                  <a:t> </a:t>
                </a:r>
                <a:r>
                  <a:rPr lang="vi-VN" sz="1800" dirty="0">
                    <a:solidFill>
                      <a:srgbClr val="003399"/>
                    </a:solidFill>
                    <a:latin typeface="Arial"/>
                    <a:cs typeface="Arial"/>
                  </a:rPr>
                  <a:t>vi.</a:t>
                </a:r>
                <a:endParaRPr lang="vi-VN" sz="1800" dirty="0">
                  <a:latin typeface="Arial"/>
                  <a:cs typeface="Arial"/>
                </a:endParaRPr>
              </a:p>
              <a:p>
                <a:pPr marL="698500" marR="18415" indent="-228600" algn="just">
                  <a:lnSpc>
                    <a:spcPts val="2920"/>
                  </a:lnSpc>
                  <a:spcBef>
                    <a:spcPts val="680"/>
                  </a:spcBef>
                  <a:buClr>
                    <a:srgbClr val="93C052"/>
                  </a:buClr>
                  <a:buSzPct val="97959"/>
                  <a:buFont typeface="Georgia"/>
                  <a:buChar char="•"/>
                  <a:tabLst>
                    <a:tab pos="698500" algn="l"/>
                    <a:tab pos="1386205" algn="l"/>
                    <a:tab pos="4921250" algn="l"/>
                    <a:tab pos="7431405" algn="l"/>
                  </a:tabLst>
                </a:pPr>
                <a14:m>
                  <m:oMath xmlns:m="http://schemas.openxmlformats.org/officeDocument/2006/math">
                    <m:acc>
                      <m:accPr>
                        <m:chr m:val="̅"/>
                        <m:ctrlPr>
                          <a:rPr lang="ar-AE" sz="2400" i="1" spc="-240" smtClean="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W</m:t>
                        </m:r>
                        <m:r>
                          <m:rPr>
                            <m:sty m:val="p"/>
                          </m:rPr>
                          <a:rPr lang="vi-VN" sz="2400" i="1" spc="-240" smtClean="0">
                            <a:solidFill>
                              <a:srgbClr val="0048AA"/>
                            </a:solidFill>
                            <a:latin typeface="Cambria Math" panose="02040503050406030204" pitchFamily="18" charset="0"/>
                            <a:cs typeface="Arial"/>
                          </a:rPr>
                          <m:t>R</m:t>
                        </m:r>
                      </m:e>
                    </m:acc>
                    <m:r>
                      <a:rPr lang="vi-VN" sz="2400" i="1" spc="-240">
                        <a:solidFill>
                          <a:srgbClr val="0048AA"/>
                        </a:solidFill>
                        <a:latin typeface="Cambria Math" panose="02040503050406030204" pitchFamily="18" charset="0"/>
                        <a:cs typeface="Arial"/>
                      </a:rPr>
                      <m:t> </m:t>
                    </m:r>
                  </m:oMath>
                </a14:m>
                <a:r>
                  <a:rPr lang="vi-VN" sz="1800" dirty="0">
                    <a:solidFill>
                      <a:srgbClr val="003399"/>
                    </a:solidFill>
                    <a:latin typeface="Arial"/>
                    <a:cs typeface="Arial"/>
                  </a:rPr>
                  <a:t>: </a:t>
                </a:r>
                <a:r>
                  <a:rPr lang="vi-VN" sz="1800" spc="-5" dirty="0">
                    <a:solidFill>
                      <a:srgbClr val="003399"/>
                    </a:solidFill>
                    <a:latin typeface="Arial"/>
                    <a:cs typeface="Arial"/>
                  </a:rPr>
                  <a:t>Tín </a:t>
                </a:r>
                <a:r>
                  <a:rPr lang="vi-VN" sz="1800" dirty="0">
                    <a:solidFill>
                      <a:srgbClr val="003399"/>
                    </a:solidFill>
                    <a:latin typeface="Arial"/>
                    <a:cs typeface="Arial"/>
                  </a:rPr>
                  <a:t>hiệu cho phép ghi. Khi </a:t>
                </a:r>
                <a14:m>
                  <m:oMath xmlns:m="http://schemas.openxmlformats.org/officeDocument/2006/math">
                    <m:acc>
                      <m:accPr>
                        <m:chr m:val="̅"/>
                        <m:ctrlPr>
                          <a:rPr lang="ar-AE" sz="2800" i="1" spc="-240">
                            <a:solidFill>
                              <a:srgbClr val="0048AA"/>
                            </a:solidFill>
                            <a:latin typeface="Cambria Math" panose="02040503050406030204" pitchFamily="18" charset="0"/>
                            <a:cs typeface="Arial"/>
                          </a:rPr>
                        </m:ctrlPr>
                      </m:accPr>
                      <m:e>
                        <m:r>
                          <m:rPr>
                            <m:sty m:val="p"/>
                          </m:rPr>
                          <a:rPr lang="vi-VN" sz="2800" i="1" spc="-240">
                            <a:solidFill>
                              <a:srgbClr val="0048AA"/>
                            </a:solidFill>
                            <a:latin typeface="Cambria Math" panose="02040503050406030204" pitchFamily="18" charset="0"/>
                            <a:cs typeface="Arial"/>
                          </a:rPr>
                          <m:t>W</m:t>
                        </m:r>
                        <m:r>
                          <m:rPr>
                            <m:sty m:val="p"/>
                          </m:rPr>
                          <a:rPr lang="vi-VN" sz="2800" i="1" spc="-240">
                            <a:solidFill>
                              <a:srgbClr val="0048AA"/>
                            </a:solidFill>
                            <a:latin typeface="Cambria Math" panose="02040503050406030204" pitchFamily="18" charset="0"/>
                            <a:cs typeface="Arial"/>
                          </a:rPr>
                          <m:t>R</m:t>
                        </m:r>
                      </m:e>
                    </m:acc>
                    <m:r>
                      <a:rPr lang="vi-VN" sz="2800" i="1" spc="-240">
                        <a:solidFill>
                          <a:srgbClr val="0048AA"/>
                        </a:solidFill>
                        <a:latin typeface="Cambria Math" panose="02040503050406030204" pitchFamily="18" charset="0"/>
                        <a:cs typeface="Arial"/>
                      </a:rPr>
                      <m:t> </m:t>
                    </m:r>
                  </m:oMath>
                </a14:m>
                <a:r>
                  <a:rPr lang="vi-VN" sz="1800" dirty="0">
                    <a:solidFill>
                      <a:srgbClr val="003399"/>
                    </a:solidFill>
                    <a:latin typeface="Arial"/>
                    <a:cs typeface="Arial"/>
                  </a:rPr>
                  <a:t>= 0, dữ liệu đã ổn định </a:t>
                </a:r>
                <a:r>
                  <a:rPr lang="vi-VN" sz="1800" spc="-5" dirty="0">
                    <a:solidFill>
                      <a:srgbClr val="003399"/>
                    </a:solidFill>
                    <a:latin typeface="Arial"/>
                    <a:cs typeface="Arial"/>
                  </a:rPr>
                  <a:t>trên  </a:t>
                </a:r>
                <a:r>
                  <a:rPr lang="vi-VN" sz="1800" dirty="0">
                    <a:solidFill>
                      <a:srgbClr val="003399"/>
                    </a:solidFill>
                    <a:latin typeface="Arial"/>
                    <a:cs typeface="Arial"/>
                  </a:rPr>
                  <a:t>bus dữ liệu và </a:t>
                </a:r>
                <a:r>
                  <a:rPr lang="vi-VN" sz="1800" spc="-5" dirty="0">
                    <a:solidFill>
                      <a:srgbClr val="003399"/>
                    </a:solidFill>
                    <a:latin typeface="Arial"/>
                    <a:cs typeface="Arial"/>
                  </a:rPr>
                  <a:t>được </a:t>
                </a:r>
                <a:r>
                  <a:rPr lang="vi-VN" sz="1800" dirty="0">
                    <a:solidFill>
                      <a:srgbClr val="003399"/>
                    </a:solidFill>
                    <a:latin typeface="Arial"/>
                    <a:cs typeface="Arial"/>
                  </a:rPr>
                  <a:t>ghi vào bộ nhớ hoặc </a:t>
                </a:r>
                <a:r>
                  <a:rPr lang="vi-VN" sz="1800" spc="-5" dirty="0">
                    <a:solidFill>
                      <a:srgbClr val="003399"/>
                    </a:solidFill>
                    <a:latin typeface="Arial"/>
                    <a:cs typeface="Arial"/>
                  </a:rPr>
                  <a:t>thiết </a:t>
                </a:r>
                <a:r>
                  <a:rPr lang="vi-VN" sz="1800" dirty="0">
                    <a:solidFill>
                      <a:srgbClr val="003399"/>
                    </a:solidFill>
                    <a:latin typeface="Arial"/>
                    <a:cs typeface="Arial"/>
                  </a:rPr>
                  <a:t>bị vào ra</a:t>
                </a:r>
                <a:r>
                  <a:rPr lang="vi-VN" sz="1800" spc="20" dirty="0">
                    <a:solidFill>
                      <a:srgbClr val="003399"/>
                    </a:solidFill>
                    <a:latin typeface="Arial"/>
                    <a:cs typeface="Arial"/>
                  </a:rPr>
                  <a:t> </a:t>
                </a:r>
                <a:r>
                  <a:rPr lang="vi-VN" sz="1800" dirty="0">
                    <a:solidFill>
                      <a:srgbClr val="003399"/>
                    </a:solidFill>
                    <a:latin typeface="Arial"/>
                    <a:cs typeface="Arial"/>
                  </a:rPr>
                  <a:t>khi</a:t>
                </a:r>
                <a:r>
                  <a:rPr lang="vi-VN" sz="1800" spc="-5" dirty="0">
                    <a:solidFill>
                      <a:srgbClr val="003399"/>
                    </a:solidFill>
                    <a:latin typeface="Arial"/>
                    <a:cs typeface="Arial"/>
                  </a:rPr>
                  <a:t> </a:t>
                </a:r>
                <a14:m>
                  <m:oMath xmlns:m="http://schemas.openxmlformats.org/officeDocument/2006/math">
                    <m:acc>
                      <m:accPr>
                        <m:chr m:val="̅"/>
                        <m:ctrlPr>
                          <a:rPr lang="ar-AE" i="1" spc="-240">
                            <a:solidFill>
                              <a:srgbClr val="0048AA"/>
                            </a:solidFill>
                            <a:latin typeface="Cambria Math" panose="02040503050406030204" pitchFamily="18" charset="0"/>
                            <a:cs typeface="Arial"/>
                          </a:rPr>
                        </m:ctrlPr>
                      </m:accPr>
                      <m:e>
                        <m:r>
                          <m:rPr>
                            <m:sty m:val="p"/>
                          </m:rPr>
                          <a:rPr lang="vi-VN" i="1" spc="-240">
                            <a:solidFill>
                              <a:srgbClr val="0048AA"/>
                            </a:solidFill>
                            <a:latin typeface="Cambria Math" panose="02040503050406030204" pitchFamily="18" charset="0"/>
                            <a:cs typeface="Arial"/>
                          </a:rPr>
                          <m:t>W</m:t>
                        </m:r>
                        <m:r>
                          <m:rPr>
                            <m:sty m:val="p"/>
                          </m:rPr>
                          <a:rPr lang="vi-VN" i="1" spc="-240">
                            <a:solidFill>
                              <a:srgbClr val="0048AA"/>
                            </a:solidFill>
                            <a:latin typeface="Cambria Math" panose="02040503050406030204" pitchFamily="18" charset="0"/>
                            <a:cs typeface="Arial"/>
                          </a:rPr>
                          <m:t>R</m:t>
                        </m:r>
                      </m:e>
                    </m:acc>
                    <m:r>
                      <a:rPr lang="vi-VN" i="1" spc="-240">
                        <a:solidFill>
                          <a:srgbClr val="0048AA"/>
                        </a:solidFill>
                        <a:latin typeface="Cambria Math" panose="02040503050406030204" pitchFamily="18" charset="0"/>
                        <a:cs typeface="Arial"/>
                      </a:rPr>
                      <m:t> </m:t>
                    </m:r>
                  </m:oMath>
                </a14:m>
                <a:r>
                  <a:rPr lang="vi-VN" sz="1800" dirty="0">
                    <a:solidFill>
                      <a:srgbClr val="003399"/>
                    </a:solidFill>
                    <a:latin typeface="Arial"/>
                    <a:cs typeface="Arial"/>
                  </a:rPr>
                  <a:t> =</a:t>
                </a:r>
                <a:r>
                  <a:rPr lang="vi-VN" sz="1800" spc="-95" dirty="0">
                    <a:solidFill>
                      <a:srgbClr val="003399"/>
                    </a:solidFill>
                    <a:latin typeface="Arial"/>
                    <a:cs typeface="Arial"/>
                  </a:rPr>
                  <a:t> </a:t>
                </a:r>
                <a:r>
                  <a:rPr lang="vi-VN" sz="1800" dirty="0">
                    <a:solidFill>
                      <a:srgbClr val="003399"/>
                    </a:solidFill>
                    <a:latin typeface="Arial"/>
                    <a:cs typeface="Arial"/>
                  </a:rPr>
                  <a:t>1.</a:t>
                </a:r>
                <a:endParaRPr lang="vi-VN" sz="1800" dirty="0">
                  <a:latin typeface="Arial"/>
                  <a:cs typeface="Arial"/>
                </a:endParaRPr>
              </a:p>
              <a:p>
                <a:pPr marL="698500" marR="108585" indent="-228600" algn="just">
                  <a:lnSpc>
                    <a:spcPct val="101200"/>
                  </a:lnSpc>
                  <a:spcBef>
                    <a:spcPts val="310"/>
                  </a:spcBef>
                  <a:buClr>
                    <a:srgbClr val="93C052"/>
                  </a:buClr>
                  <a:buSzPct val="97959"/>
                  <a:buFont typeface="Georgia"/>
                  <a:buChar char="•"/>
                  <a:tabLst>
                    <a:tab pos="698500" algn="l"/>
                  </a:tabLst>
                </a:pPr>
                <a14:m>
                  <m:oMath xmlns:m="http://schemas.openxmlformats.org/officeDocument/2006/math">
                    <m:acc>
                      <m:accPr>
                        <m:chr m:val="̅"/>
                        <m:ctrlPr>
                          <a:rPr lang="ar-AE" sz="2800" i="1" spc="-240" smtClean="0">
                            <a:solidFill>
                              <a:srgbClr val="0048AA"/>
                            </a:solidFill>
                            <a:latin typeface="Cambria Math" panose="02040503050406030204" pitchFamily="18" charset="0"/>
                            <a:cs typeface="Arial"/>
                          </a:rPr>
                        </m:ctrlPr>
                      </m:accPr>
                      <m:e>
                        <m:r>
                          <m:rPr>
                            <m:sty m:val="p"/>
                          </m:rPr>
                          <a:rPr lang="vi-VN" sz="2800" i="1" spc="-240">
                            <a:solidFill>
                              <a:srgbClr val="0048AA"/>
                            </a:solidFill>
                            <a:latin typeface="Cambria Math" panose="02040503050406030204" pitchFamily="18" charset="0"/>
                            <a:cs typeface="Arial"/>
                          </a:rPr>
                          <m:t>DEN</m:t>
                        </m:r>
                      </m:e>
                    </m:acc>
                    <m:r>
                      <a:rPr lang="vi-VN" sz="2800" i="1" spc="-240">
                        <a:solidFill>
                          <a:srgbClr val="0048AA"/>
                        </a:solidFill>
                        <a:latin typeface="Cambria Math" panose="02040503050406030204" pitchFamily="18" charset="0"/>
                        <a:cs typeface="Arial"/>
                      </a:rPr>
                      <m:t> </m:t>
                    </m:r>
                  </m:oMath>
                </a14:m>
                <a:r>
                  <a:rPr lang="vi-VN" sz="1800" dirty="0">
                    <a:solidFill>
                      <a:srgbClr val="003399"/>
                    </a:solidFill>
                    <a:latin typeface="Arial"/>
                    <a:cs typeface="Arial"/>
                  </a:rPr>
                  <a:t>: </a:t>
                </a:r>
                <a:r>
                  <a:rPr lang="vi-VN" sz="1800" spc="-5" dirty="0">
                    <a:solidFill>
                      <a:srgbClr val="003399"/>
                    </a:solidFill>
                    <a:latin typeface="Arial"/>
                    <a:cs typeface="Arial"/>
                  </a:rPr>
                  <a:t>Tín </a:t>
                </a:r>
                <a:r>
                  <a:rPr lang="vi-VN" sz="1800" dirty="0">
                    <a:solidFill>
                      <a:srgbClr val="003399"/>
                    </a:solidFill>
                    <a:latin typeface="Arial"/>
                    <a:cs typeface="Arial"/>
                  </a:rPr>
                  <a:t>hiệu báo cho mạch ngoài biết dữ liệu đã ổn định </a:t>
                </a:r>
                <a:r>
                  <a:rPr lang="vi-VN" sz="1800" spc="-5" dirty="0">
                    <a:solidFill>
                      <a:srgbClr val="003399"/>
                    </a:solidFill>
                    <a:latin typeface="Arial"/>
                    <a:cs typeface="Arial"/>
                  </a:rPr>
                  <a:t>trên </a:t>
                </a:r>
                <a:r>
                  <a:rPr lang="vi-VN" sz="1800" dirty="0">
                    <a:solidFill>
                      <a:srgbClr val="003399"/>
                    </a:solidFill>
                    <a:latin typeface="Arial"/>
                    <a:cs typeface="Arial"/>
                  </a:rPr>
                  <a:t>bus  dữ</a:t>
                </a:r>
                <a:r>
                  <a:rPr lang="vi-VN" sz="1800" spc="-5" dirty="0">
                    <a:solidFill>
                      <a:srgbClr val="003399"/>
                    </a:solidFill>
                    <a:latin typeface="Arial"/>
                    <a:cs typeface="Arial"/>
                  </a:rPr>
                  <a:t> liệu.</a:t>
                </a:r>
                <a:endParaRPr sz="1800" dirty="0">
                  <a:latin typeface="Arial"/>
                  <a:cs typeface="Arial"/>
                </a:endParaRPr>
              </a:p>
            </p:txBody>
          </p:sp>
        </mc:Choice>
        <mc:Fallback>
          <p:sp>
            <p:nvSpPr>
              <p:cNvPr id="3" name="object 3"/>
              <p:cNvSpPr txBox="1">
                <a:spLocks noRot="1" noChangeAspect="1" noMove="1" noResize="1" noEditPoints="1" noAdjustHandles="1" noChangeArrowheads="1" noChangeShapeType="1" noTextEdit="1"/>
              </p:cNvSpPr>
              <p:nvPr/>
            </p:nvSpPr>
            <p:spPr>
              <a:xfrm>
                <a:off x="764540" y="1428626"/>
                <a:ext cx="7845425" cy="5208348"/>
              </a:xfrm>
              <a:prstGeom prst="rect">
                <a:avLst/>
              </a:prstGeom>
              <a:blipFill>
                <a:blip r:embed="rId2"/>
                <a:stretch>
                  <a:fillRect l="-1942" t="-487" r="-1942" b="-1703"/>
                </a:stretch>
              </a:blipFill>
            </p:spPr>
            <p:txBody>
              <a:bodyPr/>
              <a:lstStyle/>
              <a:p>
                <a:r>
                  <a:rPr lang="en-VN">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9010" y="795020"/>
            <a:ext cx="7980680" cy="452120"/>
          </a:xfrm>
          <a:prstGeom prst="rect">
            <a:avLst/>
          </a:prstGeom>
        </p:spPr>
        <p:txBody>
          <a:bodyPr vert="horz" wrap="square" lIns="0" tIns="12700" rIns="0" bIns="0" rtlCol="0">
            <a:spAutoFit/>
          </a:bodyPr>
          <a:lstStyle/>
          <a:p>
            <a:pPr marL="12700">
              <a:lnSpc>
                <a:spcPct val="100000"/>
              </a:lnSpc>
              <a:spcBef>
                <a:spcPts val="100"/>
              </a:spcBef>
            </a:pPr>
            <a:r>
              <a:rPr spc="-5" dirty="0"/>
              <a:t>4.3.2 Giải </a:t>
            </a:r>
            <a:r>
              <a:rPr dirty="0"/>
              <a:t>mã </a:t>
            </a:r>
            <a:r>
              <a:rPr spc="-5" dirty="0"/>
              <a:t>đ.c b.nhớ </a:t>
            </a:r>
            <a:r>
              <a:rPr dirty="0"/>
              <a:t>sử </a:t>
            </a:r>
            <a:r>
              <a:rPr spc="-5" dirty="0"/>
              <a:t>dụng </a:t>
            </a:r>
            <a:r>
              <a:rPr dirty="0"/>
              <a:t>mạch </a:t>
            </a:r>
            <a:r>
              <a:rPr spc="-5" dirty="0"/>
              <a:t>tích</a:t>
            </a:r>
            <a:r>
              <a:rPr spc="-55" dirty="0"/>
              <a:t> </a:t>
            </a:r>
            <a:r>
              <a:rPr spc="-5" dirty="0"/>
              <a:t>hợp</a:t>
            </a:r>
          </a:p>
        </p:txBody>
      </p:sp>
      <p:sp>
        <p:nvSpPr>
          <p:cNvPr id="3" name="object 3"/>
          <p:cNvSpPr txBox="1"/>
          <p:nvPr/>
        </p:nvSpPr>
        <p:spPr>
          <a:xfrm>
            <a:off x="535940" y="1417828"/>
            <a:ext cx="3939540" cy="883285"/>
          </a:xfrm>
          <a:prstGeom prst="rect">
            <a:avLst/>
          </a:prstGeom>
        </p:spPr>
        <p:txBody>
          <a:bodyPr vert="horz" wrap="square" lIns="0" tIns="75565" rIns="0" bIns="0" rtlCol="0">
            <a:spAutoFit/>
          </a:bodyPr>
          <a:lstStyle/>
          <a:p>
            <a:pPr marL="355600" indent="-342900">
              <a:lnSpc>
                <a:spcPct val="100000"/>
              </a:lnSpc>
              <a:spcBef>
                <a:spcPts val="595"/>
              </a:spcBef>
              <a:buFont typeface="Wingdings"/>
              <a:buChar char=""/>
              <a:tabLst>
                <a:tab pos="355600" algn="l"/>
              </a:tabLst>
            </a:pPr>
            <a:r>
              <a:rPr sz="2400" dirty="0">
                <a:solidFill>
                  <a:srgbClr val="003399"/>
                </a:solidFill>
                <a:latin typeface="Arial"/>
                <a:cs typeface="Arial"/>
              </a:rPr>
              <a:t>74-138 mạch giải mã</a:t>
            </a:r>
            <a:r>
              <a:rPr sz="2400" spc="-95" dirty="0">
                <a:solidFill>
                  <a:srgbClr val="003399"/>
                </a:solidFill>
                <a:latin typeface="Arial"/>
                <a:cs typeface="Arial"/>
              </a:rPr>
              <a:t> </a:t>
            </a:r>
            <a:r>
              <a:rPr sz="2400" spc="-5" dirty="0">
                <a:solidFill>
                  <a:srgbClr val="003399"/>
                </a:solidFill>
                <a:latin typeface="Arial"/>
                <a:cs typeface="Arial"/>
              </a:rPr>
              <a:t>3</a:t>
            </a:r>
            <a:r>
              <a:rPr sz="2400" spc="-5" dirty="0">
                <a:solidFill>
                  <a:srgbClr val="0048AA"/>
                </a:solidFill>
                <a:latin typeface="Symbol"/>
                <a:cs typeface="Symbol"/>
              </a:rPr>
              <a:t></a:t>
            </a:r>
            <a:r>
              <a:rPr sz="2400" spc="-5" dirty="0">
                <a:solidFill>
                  <a:srgbClr val="003399"/>
                </a:solidFill>
                <a:latin typeface="Arial"/>
                <a:cs typeface="Arial"/>
              </a:rPr>
              <a:t>8</a:t>
            </a:r>
            <a:endParaRPr sz="2400">
              <a:latin typeface="Arial"/>
              <a:cs typeface="Arial"/>
            </a:endParaRPr>
          </a:p>
          <a:p>
            <a:pPr marL="355600" indent="-342900">
              <a:lnSpc>
                <a:spcPct val="100000"/>
              </a:lnSpc>
              <a:spcBef>
                <a:spcPts val="495"/>
              </a:spcBef>
              <a:buFont typeface="Wingdings"/>
              <a:buChar char=""/>
              <a:tabLst>
                <a:tab pos="355600" algn="l"/>
              </a:tabLst>
            </a:pPr>
            <a:r>
              <a:rPr sz="2400" dirty="0">
                <a:solidFill>
                  <a:srgbClr val="003399"/>
                </a:solidFill>
                <a:latin typeface="Arial"/>
                <a:cs typeface="Arial"/>
              </a:rPr>
              <a:t>74-139 mạch giải mã</a:t>
            </a:r>
            <a:r>
              <a:rPr sz="2400" spc="-95" dirty="0">
                <a:solidFill>
                  <a:srgbClr val="003399"/>
                </a:solidFill>
                <a:latin typeface="Arial"/>
                <a:cs typeface="Arial"/>
              </a:rPr>
              <a:t> </a:t>
            </a:r>
            <a:r>
              <a:rPr sz="2400" spc="-5" dirty="0">
                <a:solidFill>
                  <a:srgbClr val="003399"/>
                </a:solidFill>
                <a:latin typeface="Arial"/>
                <a:cs typeface="Arial"/>
              </a:rPr>
              <a:t>2</a:t>
            </a:r>
            <a:r>
              <a:rPr sz="2400" spc="-5" dirty="0">
                <a:solidFill>
                  <a:srgbClr val="0048AA"/>
                </a:solidFill>
                <a:latin typeface="Symbol"/>
                <a:cs typeface="Symbol"/>
              </a:rPr>
              <a:t></a:t>
            </a:r>
            <a:r>
              <a:rPr sz="2400" spc="-5" dirty="0">
                <a:solidFill>
                  <a:srgbClr val="003399"/>
                </a:solidFill>
                <a:latin typeface="Arial"/>
                <a:cs typeface="Arial"/>
              </a:rPr>
              <a:t>4</a:t>
            </a:r>
            <a:endParaRPr sz="2400">
              <a:latin typeface="Arial"/>
              <a:cs typeface="Arial"/>
            </a:endParaRPr>
          </a:p>
        </p:txBody>
      </p:sp>
      <p:sp>
        <p:nvSpPr>
          <p:cNvPr id="4" name="object 4"/>
          <p:cNvSpPr/>
          <p:nvPr/>
        </p:nvSpPr>
        <p:spPr>
          <a:xfrm>
            <a:off x="4533579" y="1627094"/>
            <a:ext cx="4344680" cy="422461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19100" y="3924300"/>
            <a:ext cx="3876675" cy="18859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3080" y="1388921"/>
            <a:ext cx="8117840" cy="2302297"/>
          </a:xfrm>
          <a:prstGeom prst="rect">
            <a:avLst/>
          </a:prstGeom>
        </p:spPr>
        <p:txBody>
          <a:bodyPr vert="horz" wrap="square" lIns="0" tIns="75565" rIns="0" bIns="0" rtlCol="0">
            <a:spAutoFit/>
          </a:bodyPr>
          <a:lstStyle/>
          <a:p>
            <a:pPr algn="just">
              <a:lnSpc>
                <a:spcPct val="107000"/>
              </a:lnSpc>
              <a:spcBef>
                <a:spcPts val="600"/>
              </a:spcBef>
              <a:spcAft>
                <a:spcPts val="600"/>
              </a:spcAft>
            </a:pPr>
            <a:r>
              <a:rPr lang="vi-VN"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Xây dựng bộ giải mã địa chỉ bộ nhớ có dung lượng 8KB có địa chỉ bắt đầu là 0F800H với các chíp nhớ có dung lượng 2Kx8. Chỉ được sử dụng các chip giải mã địa chỉ </a:t>
            </a:r>
            <a:r>
              <a:rPr lang="vi-VN"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74LS139</a:t>
            </a:r>
            <a:r>
              <a:rPr lang="vi-VN"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(Là các chip giải mã có 2 đầu vào và 4 đầu ra). </a:t>
            </a:r>
          </a:p>
          <a:p>
            <a:pPr algn="ctr">
              <a:lnSpc>
                <a:spcPct val="107000"/>
              </a:lnSpc>
              <a:spcBef>
                <a:spcPts val="600"/>
              </a:spcBef>
              <a:spcAft>
                <a:spcPts val="600"/>
              </a:spcAft>
            </a:pP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8KB; IC = 2K</a:t>
            </a: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x</a:t>
            </a: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 ĐCCS = 0F800H</a:t>
            </a:r>
            <a:endParaRPr lang="en-US"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41</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568960" y="4139662"/>
            <a:ext cx="8575040" cy="2106474"/>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nội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bộ</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sở</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p>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3</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a:t>
            </a:r>
          </a:p>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4</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VN" sz="2400" dirty="0"/>
          </a:p>
        </p:txBody>
      </p:sp>
      <p:sp>
        <p:nvSpPr>
          <p:cNvPr id="7" name="Title 6">
            <a:extLst>
              <a:ext uri="{FF2B5EF4-FFF2-40B4-BE49-F238E27FC236}">
                <a16:creationId xmlns:a16="http://schemas.microsoft.com/office/drawing/2014/main" id="{9636B260-A882-7C48-A606-8B1B463E49D8}"/>
              </a:ext>
            </a:extLst>
          </p:cNvPr>
          <p:cNvSpPr>
            <a:spLocks noGrp="1"/>
          </p:cNvSpPr>
          <p:nvPr>
            <p:ph type="title"/>
          </p:nvPr>
        </p:nvSpPr>
        <p:spPr/>
        <p:txBody>
          <a:bodyPr/>
          <a:lstStyle/>
          <a:p>
            <a:endParaRPr lang="en-VN"/>
          </a:p>
        </p:txBody>
      </p:sp>
      <p:sp>
        <p:nvSpPr>
          <p:cNvPr id="8" name="object 2">
            <a:extLst>
              <a:ext uri="{FF2B5EF4-FFF2-40B4-BE49-F238E27FC236}">
                <a16:creationId xmlns:a16="http://schemas.microsoft.com/office/drawing/2014/main" id="{0A4678F9-0925-B947-BAFE-9D6DC6C02D93}"/>
              </a:ext>
            </a:extLst>
          </p:cNvPr>
          <p:cNvSpPr txBox="1">
            <a:spLocks/>
          </p:cNvSpPr>
          <p:nvPr/>
        </p:nvSpPr>
        <p:spPr>
          <a:xfrm>
            <a:off x="619010" y="795020"/>
            <a:ext cx="798068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en-US" kern="0" spc="-5"/>
              <a:t>4.3.2 Giải </a:t>
            </a:r>
            <a:r>
              <a:rPr lang="en-US" kern="0"/>
              <a:t>mã </a:t>
            </a:r>
            <a:r>
              <a:rPr lang="en-US" kern="0" spc="-5"/>
              <a:t>đ.c b.nhớ </a:t>
            </a:r>
            <a:r>
              <a:rPr lang="en-US" kern="0"/>
              <a:t>sử </a:t>
            </a:r>
            <a:r>
              <a:rPr lang="en-US" kern="0" spc="-5"/>
              <a:t>dụng </a:t>
            </a:r>
            <a:r>
              <a:rPr lang="en-US" kern="0"/>
              <a:t>mạch </a:t>
            </a:r>
            <a:r>
              <a:rPr lang="en-US" kern="0" spc="-5"/>
              <a:t>tích</a:t>
            </a:r>
            <a:r>
              <a:rPr lang="en-US" kern="0" spc="-55"/>
              <a:t> </a:t>
            </a:r>
            <a:r>
              <a:rPr lang="en-US" kern="0" spc="-5"/>
              <a:t>hợp</a:t>
            </a:r>
            <a:endParaRPr lang="en-US" kern="0" spc="-5" dirty="0"/>
          </a:p>
        </p:txBody>
      </p:sp>
    </p:spTree>
    <p:extLst>
      <p:ext uri="{BB962C8B-B14F-4D97-AF65-F5344CB8AC3E}">
        <p14:creationId xmlns:p14="http://schemas.microsoft.com/office/powerpoint/2010/main" val="1574931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63863" y="2060848"/>
            <a:ext cx="8117840" cy="444865"/>
          </a:xfrm>
          <a:prstGeom prst="rect">
            <a:avLst/>
          </a:prstGeom>
        </p:spPr>
        <p:txBody>
          <a:bodyPr vert="horz" wrap="square" lIns="0" tIns="75565" rIns="0" bIns="0" rtlCol="0">
            <a:spAutoFit/>
          </a:bodyPr>
          <a:lstStyle/>
          <a:p>
            <a:pPr algn="ctr">
              <a:lnSpc>
                <a:spcPct val="107000"/>
              </a:lnSpc>
              <a:spcBef>
                <a:spcPts val="600"/>
              </a:spcBef>
              <a:spcAft>
                <a:spcPts val="600"/>
              </a:spcAft>
            </a:pPr>
            <a:r>
              <a:rPr lang="en-US" sz="2400"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sz="2400"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sz="2400"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8KB; IC = 2K</a:t>
            </a: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x</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 ĐCCS = 0F800H</a:t>
            </a:r>
            <a:endPar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42</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06130" y="1470360"/>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nội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bộ</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6DC73447-C477-9342-A0AE-BC409B70F9DE}"/>
              </a:ext>
            </a:extLst>
          </p:cNvPr>
          <p:cNvSpPr/>
          <p:nvPr/>
        </p:nvSpPr>
        <p:spPr>
          <a:xfrm>
            <a:off x="563863" y="3163475"/>
            <a:ext cx="8575040" cy="1793889"/>
          </a:xfrm>
          <a:prstGeom prst="rect">
            <a:avLst/>
          </a:prstGeom>
        </p:spPr>
        <p:txBody>
          <a:bodyPr wrap="square">
            <a:spAutoFit/>
          </a:bodyPr>
          <a:lstStyle/>
          <a:p>
            <a:pPr marL="368300" marR="17780" indent="-342900">
              <a:lnSpc>
                <a:spcPct val="101499"/>
              </a:lnSpc>
              <a:spcBef>
                <a:spcPts val="555"/>
              </a:spcBef>
            </a:pPr>
            <a:r>
              <a:rPr lang="en-US" sz="2400" dirty="0" err="1">
                <a:latin typeface="Times New Roman" panose="02020603050405020304" pitchFamily="18" charset="0"/>
                <a:ea typeface="Calibri" panose="020F0502020204030204" pitchFamily="34" charset="0"/>
                <a:cs typeface="Times New Roman" panose="02020603050405020304" pitchFamily="18" charset="0"/>
              </a:rPr>
              <a:t>Chíp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latin typeface="Times New Roman" panose="02020603050405020304" pitchFamily="18" charset="0"/>
                <a:ea typeface="Calibri" panose="020F0502020204030204" pitchFamily="34" charset="0"/>
                <a:cs typeface="Times New Roman" panose="02020603050405020304" pitchFamily="18" charset="0"/>
              </a:rPr>
              <a:t> IC 2Kx8 </a:t>
            </a:r>
            <a:r>
              <a:rPr lang="en-US" sz="2400" spc="-25" dirty="0" err="1">
                <a:latin typeface="Times New Roman" panose="02020603050405020304" pitchFamily="18" charset="0"/>
                <a:cs typeface="Times New Roman" panose="02020603050405020304" pitchFamily="18" charset="0"/>
              </a:rPr>
              <a:t>chiếm</a:t>
            </a:r>
            <a:r>
              <a:rPr lang="en-US" sz="2400" spc="-25" dirty="0">
                <a:latin typeface="Times New Roman" panose="02020603050405020304" pitchFamily="18" charset="0"/>
                <a:cs typeface="Times New Roman" panose="02020603050405020304" pitchFamily="18" charset="0"/>
              </a:rPr>
              <a:t> </a:t>
            </a:r>
            <a:r>
              <a:rPr lang="en-US" sz="2400" spc="-25" dirty="0" err="1">
                <a:latin typeface="Times New Roman" panose="02020603050405020304" pitchFamily="18" charset="0"/>
                <a:cs typeface="Times New Roman" panose="02020603050405020304" pitchFamily="18" charset="0"/>
              </a:rPr>
              <a:t>không</a:t>
            </a:r>
            <a:r>
              <a:rPr lang="en-US" sz="2400" spc="-25" dirty="0">
                <a:latin typeface="Times New Roman" panose="02020603050405020304" pitchFamily="18" charset="0"/>
                <a:cs typeface="Times New Roman" panose="02020603050405020304" pitchFamily="18" charset="0"/>
              </a:rPr>
              <a:t> </a:t>
            </a:r>
            <a:r>
              <a:rPr lang="en-US" sz="2400" spc="-25" dirty="0" err="1">
                <a:latin typeface="Times New Roman" panose="02020603050405020304" pitchFamily="18" charset="0"/>
                <a:cs typeface="Times New Roman" panose="02020603050405020304" pitchFamily="18" charset="0"/>
              </a:rPr>
              <a:t>gian</a:t>
            </a:r>
            <a:r>
              <a:rPr lang="en-US" sz="2400" spc="-25" dirty="0">
                <a:latin typeface="Times New Roman" panose="02020603050405020304" pitchFamily="18" charset="0"/>
                <a:cs typeface="Times New Roman" panose="02020603050405020304" pitchFamily="18" charset="0"/>
              </a:rPr>
              <a:t> 2KB = 2</a:t>
            </a:r>
            <a:r>
              <a:rPr lang="en-US" sz="2400" spc="-25" baseline="30000" dirty="0">
                <a:latin typeface="Times New Roman" panose="02020603050405020304" pitchFamily="18" charset="0"/>
                <a:cs typeface="Times New Roman" panose="02020603050405020304" pitchFamily="18" charset="0"/>
              </a:rPr>
              <a:t>1 </a:t>
            </a:r>
            <a:r>
              <a:rPr lang="en-US" sz="2400" spc="-25" dirty="0">
                <a:latin typeface="Times New Roman" panose="02020603050405020304" pitchFamily="18" charset="0"/>
                <a:cs typeface="Times New Roman" panose="02020603050405020304" pitchFamily="18" charset="0"/>
              </a:rPr>
              <a:t>x2</a:t>
            </a:r>
            <a:r>
              <a:rPr lang="en-US" sz="2400" spc="-25" baseline="30000" dirty="0">
                <a:latin typeface="Times New Roman" panose="02020603050405020304" pitchFamily="18" charset="0"/>
                <a:cs typeface="Times New Roman" panose="02020603050405020304" pitchFamily="18" charset="0"/>
              </a:rPr>
              <a:t>10 </a:t>
            </a:r>
            <a:r>
              <a:rPr lang="en-US" sz="240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2</a:t>
            </a:r>
            <a:r>
              <a:rPr lang="en-US" sz="2400" spc="-25" baseline="30000" dirty="0">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 B</a:t>
            </a: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sym typeface="Wingdings" pitchFamily="2" charset="2"/>
              </a:rPr>
              <a:t>	 </a:t>
            </a:r>
            <a:r>
              <a:rPr lang="en-US" sz="2400" dirty="0" err="1">
                <a:latin typeface="Times New Roman" panose="02020603050405020304" pitchFamily="18" charset="0"/>
                <a:cs typeface="Times New Roman" panose="02020603050405020304" pitchFamily="18" charset="0"/>
                <a:sym typeface="Wingdings" pitchFamily="2" charset="2"/>
              </a:rPr>
              <a:t>C</a:t>
            </a:r>
            <a:r>
              <a:rPr lang="en-US" sz="2400" dirty="0" err="1">
                <a:latin typeface="Times New Roman" panose="02020603050405020304" pitchFamily="18" charset="0"/>
                <a:cs typeface="Times New Roman" panose="02020603050405020304" pitchFamily="18" charset="0"/>
              </a:rPr>
              <a:t>ần</a:t>
            </a:r>
            <a:r>
              <a:rPr lang="en-US" sz="2400" dirty="0">
                <a:latin typeface="Times New Roman" panose="02020603050405020304" pitchFamily="18" charset="0"/>
                <a:cs typeface="Times New Roman" panose="02020603050405020304" pitchFamily="18" charset="0"/>
              </a:rPr>
              <a:t> 11 bit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chip (A</a:t>
            </a:r>
            <a:r>
              <a:rPr lang="en-US" sz="2400" baseline="-25000" dirty="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a:t>
            </a:r>
            <a:endParaRPr lang="en-US" sz="2400" spc="-25"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r>
              <a:rPr lang="en-US" sz="2400" spc="-25" dirty="0">
                <a:latin typeface="Times New Roman" panose="02020603050405020304" pitchFamily="18" charset="0"/>
                <a:cs typeface="Times New Roman" panose="02020603050405020304" pitchFamily="18" charset="0"/>
                <a:sym typeface="Wingdings" pitchFamily="2" charset="2"/>
              </a:rPr>
              <a:t>	</a:t>
            </a:r>
            <a:r>
              <a:rPr lang="en-US" sz="2400" dirty="0">
                <a:latin typeface="Times New Roman" panose="02020603050405020304" pitchFamily="18" charset="0"/>
                <a:cs typeface="Times New Roman" panose="02020603050405020304" pitchFamily="18" charset="0"/>
              </a:rPr>
              <a:t>Vi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8086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20 bit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20 – 11 = 9</a:t>
            </a: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sym typeface="Wingdings" pitchFamily="2" charset="2"/>
              </a:rPr>
              <a:t>	 9 bit </a:t>
            </a:r>
            <a:r>
              <a:rPr lang="en-US" sz="2400" dirty="0" err="1">
                <a:latin typeface="Times New Roman" panose="02020603050405020304" pitchFamily="18" charset="0"/>
                <a:cs typeface="Times New Roman" panose="02020603050405020304" pitchFamily="18" charset="0"/>
                <a:sym typeface="Wingdings" pitchFamily="2" charset="2"/>
              </a:rPr>
              <a:t>cho</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err="1">
                <a:latin typeface="Times New Roman" panose="02020603050405020304" pitchFamily="18" charset="0"/>
                <a:cs typeface="Times New Roman" panose="02020603050405020304" pitchFamily="18" charset="0"/>
                <a:sym typeface="Wingdings" pitchFamily="2" charset="2"/>
              </a:rPr>
              <a:t>mạch</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err="1">
                <a:latin typeface="Times New Roman" panose="02020603050405020304" pitchFamily="18" charset="0"/>
                <a:cs typeface="Times New Roman" panose="02020603050405020304" pitchFamily="18" charset="0"/>
                <a:sym typeface="Wingdings" pitchFamily="2" charset="2"/>
              </a:rPr>
              <a:t>giải</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err="1">
                <a:latin typeface="Times New Roman" panose="02020603050405020304" pitchFamily="18" charset="0"/>
                <a:cs typeface="Times New Roman" panose="02020603050405020304" pitchFamily="18" charset="0"/>
                <a:sym typeface="Wingdings" pitchFamily="2" charset="2"/>
              </a:rPr>
              <a:t>mã</a:t>
            </a:r>
            <a:endParaRPr lang="en-US" sz="2400"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4A98EABC-0D78-A844-8ED4-A197D9940900}"/>
              </a:ext>
            </a:extLst>
          </p:cNvPr>
          <p:cNvSpPr>
            <a:spLocks noGrp="1"/>
          </p:cNvSpPr>
          <p:nvPr>
            <p:ph type="title"/>
          </p:nvPr>
        </p:nvSpPr>
        <p:spPr/>
        <p:txBody>
          <a:bodyPr/>
          <a:lstStyle/>
          <a:p>
            <a:endParaRPr lang="en-VN"/>
          </a:p>
        </p:txBody>
      </p:sp>
      <p:sp>
        <p:nvSpPr>
          <p:cNvPr id="9" name="object 2">
            <a:extLst>
              <a:ext uri="{FF2B5EF4-FFF2-40B4-BE49-F238E27FC236}">
                <a16:creationId xmlns:a16="http://schemas.microsoft.com/office/drawing/2014/main" id="{FEFE6763-01CE-EC4F-9A98-13464960757F}"/>
              </a:ext>
            </a:extLst>
          </p:cNvPr>
          <p:cNvSpPr txBox="1">
            <a:spLocks/>
          </p:cNvSpPr>
          <p:nvPr/>
        </p:nvSpPr>
        <p:spPr>
          <a:xfrm>
            <a:off x="619010" y="795020"/>
            <a:ext cx="798068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en-US" kern="0" spc="-5"/>
              <a:t>4.3.2 Giải </a:t>
            </a:r>
            <a:r>
              <a:rPr lang="en-US" kern="0"/>
              <a:t>mã </a:t>
            </a:r>
            <a:r>
              <a:rPr lang="en-US" kern="0" spc="-5"/>
              <a:t>đ.c b.nhớ </a:t>
            </a:r>
            <a:r>
              <a:rPr lang="en-US" kern="0"/>
              <a:t>sử </a:t>
            </a:r>
            <a:r>
              <a:rPr lang="en-US" kern="0" spc="-5"/>
              <a:t>dụng </a:t>
            </a:r>
            <a:r>
              <a:rPr lang="en-US" kern="0"/>
              <a:t>mạch </a:t>
            </a:r>
            <a:r>
              <a:rPr lang="en-US" kern="0" spc="-5"/>
              <a:t>tích</a:t>
            </a:r>
            <a:r>
              <a:rPr lang="en-US" kern="0" spc="-55"/>
              <a:t> </a:t>
            </a:r>
            <a:r>
              <a:rPr lang="en-US" kern="0" spc="-5"/>
              <a:t>hợp</a:t>
            </a:r>
            <a:endParaRPr lang="en-US" kern="0" spc="-5" dirty="0"/>
          </a:p>
        </p:txBody>
      </p:sp>
    </p:spTree>
    <p:extLst>
      <p:ext uri="{BB962C8B-B14F-4D97-AF65-F5344CB8AC3E}">
        <p14:creationId xmlns:p14="http://schemas.microsoft.com/office/powerpoint/2010/main" val="1450544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63863" y="2060848"/>
            <a:ext cx="8117840" cy="444865"/>
          </a:xfrm>
          <a:prstGeom prst="rect">
            <a:avLst/>
          </a:prstGeom>
        </p:spPr>
        <p:txBody>
          <a:bodyPr vert="horz" wrap="square" lIns="0" tIns="75565" rIns="0" bIns="0" rtlCol="0">
            <a:spAutoFit/>
          </a:bodyPr>
          <a:lstStyle/>
          <a:p>
            <a:pPr algn="ctr">
              <a:lnSpc>
                <a:spcPct val="107000"/>
              </a:lnSpc>
              <a:spcBef>
                <a:spcPts val="600"/>
              </a:spcBef>
              <a:spcAft>
                <a:spcPts val="600"/>
              </a:spcAft>
            </a:pPr>
            <a:r>
              <a:rPr lang="en-US" sz="2400"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sz="2400"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sz="2400"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8KB; IC = 2K</a:t>
            </a: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x</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 ĐCCS = 0F800H</a:t>
            </a:r>
            <a:endPar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43</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06130" y="1470360"/>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sở</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DC73447-C477-9342-A0AE-BC409B70F9DE}"/>
                  </a:ext>
                </a:extLst>
              </p:cNvPr>
              <p:cNvSpPr/>
              <p:nvPr/>
            </p:nvSpPr>
            <p:spPr>
              <a:xfrm>
                <a:off x="572375" y="2635798"/>
                <a:ext cx="8575040" cy="4407681"/>
              </a:xfrm>
              <a:prstGeom prst="rect">
                <a:avLst/>
              </a:prstGeom>
            </p:spPr>
            <p:txBody>
              <a:bodyPr wrap="square">
                <a:spAutoFit/>
              </a:bodyPr>
              <a:lstStyle/>
              <a:p>
                <a:pPr marL="368300" marR="17780" indent="-342900">
                  <a:lnSpc>
                    <a:spcPct val="101499"/>
                  </a:lnSpc>
                  <a:spcBef>
                    <a:spcPts val="555"/>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Bộ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400" dirty="0">
                    <a:latin typeface="Times New Roman" panose="02020603050405020304" pitchFamily="18" charset="0"/>
                    <a:ea typeface="Calibri" panose="020F0502020204030204" pitchFamily="34" charset="0"/>
                    <a:cs typeface="Times New Roman" panose="02020603050405020304" pitchFamily="18" charset="0"/>
                  </a:rPr>
                  <a:t> dung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latin typeface="Times New Roman" panose="02020603050405020304" pitchFamily="18" charset="0"/>
                    <a:ea typeface="Calibri" panose="020F0502020204030204" pitchFamily="34" charset="0"/>
                    <a:cs typeface="Times New Roman" panose="02020603050405020304" pitchFamily="18" charset="0"/>
                  </a:rPr>
                  <a:t> 8KB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latin typeface="Times New Roman" panose="02020603050405020304" pitchFamily="18" charset="0"/>
                    <a:ea typeface="Calibri" panose="020F0502020204030204" pitchFamily="34" charset="0"/>
                    <a:cs typeface="Times New Roman" panose="02020603050405020304" pitchFamily="18" charset="0"/>
                  </a:rPr>
                  <a:t> chip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400" dirty="0">
                    <a:latin typeface="Times New Roman" panose="02020603050405020304" pitchFamily="18" charset="0"/>
                    <a:ea typeface="Calibri" panose="020F0502020204030204" pitchFamily="34" charset="0"/>
                    <a:cs typeface="Times New Roman" panose="02020603050405020304" pitchFamily="18" charset="0"/>
                  </a:rPr>
                  <a:t> dung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latin typeface="Times New Roman" panose="02020603050405020304" pitchFamily="18" charset="0"/>
                    <a:ea typeface="Calibri" panose="020F0502020204030204" pitchFamily="34" charset="0"/>
                    <a:cs typeface="Times New Roman" panose="02020603050405020304" pitchFamily="18" charset="0"/>
                  </a:rPr>
                  <a:t> 2KB</a:t>
                </a: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sym typeface="Wingdings" pitchFamily="2" charset="2"/>
                  </a:rPr>
                  <a:t>	 </a:t>
                </a:r>
                <a:r>
                  <a:rPr lang="en-US" sz="2400" dirty="0" err="1">
                    <a:latin typeface="Times New Roman" panose="02020603050405020304" pitchFamily="18" charset="0"/>
                    <a:cs typeface="Times New Roman" panose="02020603050405020304" pitchFamily="18" charset="0"/>
                    <a:sym typeface="Wingdings" pitchFamily="2" charset="2"/>
                  </a:rPr>
                  <a:t>C</a:t>
                </a:r>
                <a:r>
                  <a:rPr lang="en-US" sz="2400" dirty="0" err="1">
                    <a:latin typeface="Times New Roman" panose="02020603050405020304" pitchFamily="18" charset="0"/>
                    <a:cs typeface="Times New Roman" panose="02020603050405020304" pitchFamily="18" charset="0"/>
                  </a:rPr>
                  <a:t>ần</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vi-VN" sz="2400" b="0" i="1" smtClean="0">
                            <a:latin typeface="Cambria Math" panose="02040503050406030204" pitchFamily="18" charset="0"/>
                            <a:cs typeface="Times New Roman" panose="02020603050405020304" pitchFamily="18" charset="0"/>
                          </a:rPr>
                          <m:t>8</m:t>
                        </m:r>
                        <m:r>
                          <m:rPr>
                            <m:sty m:val="p"/>
                          </m:rPr>
                          <a:rPr lang="vi-VN" sz="2400" i="1">
                            <a:latin typeface="Cambria Math" panose="02040503050406030204" pitchFamily="18" charset="0"/>
                            <a:cs typeface="Times New Roman" panose="02020603050405020304" pitchFamily="18" charset="0"/>
                          </a:rPr>
                          <m:t>K</m:t>
                        </m:r>
                        <m:r>
                          <m:rPr>
                            <m:sty m:val="p"/>
                          </m:rPr>
                          <a:rPr lang="en-US" sz="2400" i="1" smtClean="0">
                            <a:latin typeface="Cambria Math" panose="02040503050406030204" pitchFamily="18" charset="0"/>
                            <a:cs typeface="Times New Roman" panose="02020603050405020304" pitchFamily="18" charset="0"/>
                          </a:rPr>
                          <m:t>B</m:t>
                        </m:r>
                      </m:num>
                      <m:den>
                        <m:r>
                          <a:rPr lang="vi-VN" sz="2400" b="0" i="1" smtClean="0">
                            <a:latin typeface="Cambria Math" panose="02040503050406030204" pitchFamily="18" charset="0"/>
                            <a:cs typeface="Times New Roman" panose="02020603050405020304" pitchFamily="18" charset="0"/>
                          </a:rPr>
                          <m:t>2</m:t>
                        </m:r>
                        <m:r>
                          <m:rPr>
                            <m:sty m:val="p"/>
                          </m:rPr>
                          <a:rPr lang="vi-VN" sz="2400" i="1">
                            <a:latin typeface="Cambria Math" panose="02040503050406030204" pitchFamily="18" charset="0"/>
                            <a:cs typeface="Times New Roman" panose="02020603050405020304" pitchFamily="18" charset="0"/>
                          </a:rPr>
                          <m:t>K</m:t>
                        </m:r>
                        <m:r>
                          <m:rPr>
                            <m:sty m:val="p"/>
                          </m:rPr>
                          <a:rPr lang="vi-VN" sz="2400" i="1" smtClean="0">
                            <a:latin typeface="Cambria Math" panose="02040503050406030204" pitchFamily="18" charset="0"/>
                            <a:cs typeface="Times New Roman" panose="02020603050405020304" pitchFamily="18" charset="0"/>
                          </a:rPr>
                          <m:t>B</m:t>
                        </m:r>
                      </m:den>
                    </m:f>
                    <m:r>
                      <a:rPr lang="vi-VN" sz="2400" b="0" i="1" smtClean="0">
                        <a:latin typeface="Cambria Math" panose="02040503050406030204" pitchFamily="18" charset="0"/>
                        <a:cs typeface="Times New Roman" panose="02020603050405020304" pitchFamily="18" charset="0"/>
                      </a:rPr>
                      <m:t>=4</m:t>
                    </m:r>
                  </m:oMath>
                </a14:m>
                <a:r>
                  <a:rPr lang="en-US" sz="2400" dirty="0">
                    <a:latin typeface="Times New Roman" panose="02020603050405020304" pitchFamily="18" charset="0"/>
                    <a:cs typeface="Times New Roman" panose="02020603050405020304" pitchFamily="18" charset="0"/>
                  </a:rPr>
                  <a:t> chip </a:t>
                </a:r>
                <a:r>
                  <a:rPr lang="en-US" sz="2400" dirty="0" err="1">
                    <a:latin typeface="Times New Roman" panose="02020603050405020304" pitchFamily="18" charset="0"/>
                    <a:cs typeface="Times New Roman" panose="02020603050405020304" pitchFamily="18" charset="0"/>
                  </a:rPr>
                  <a:t>nhớ</a:t>
                </a:r>
                <a:endParaRPr lang="en-US" sz="24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rPr>
                  <a:t>Mà 2KB = </a:t>
                </a:r>
                <a:r>
                  <a:rPr lang="en-US" sz="2400" spc="-25" dirty="0">
                    <a:latin typeface="Times New Roman" panose="02020603050405020304" pitchFamily="18" charset="0"/>
                    <a:cs typeface="Times New Roman" panose="02020603050405020304" pitchFamily="18" charset="0"/>
                  </a:rPr>
                  <a:t>2</a:t>
                </a:r>
                <a:r>
                  <a:rPr lang="en-US" sz="2400" spc="-25" baseline="30000" dirty="0">
                    <a:latin typeface="Times New Roman" panose="02020603050405020304" pitchFamily="18" charset="0"/>
                    <a:cs typeface="Times New Roman" panose="02020603050405020304" pitchFamily="18" charset="0"/>
                  </a:rPr>
                  <a:t>11 </a:t>
                </a:r>
                <a:r>
                  <a:rPr lang="en-US" sz="2400" spc="-25" dirty="0">
                    <a:latin typeface="Times New Roman" panose="02020603050405020304" pitchFamily="18" charset="0"/>
                    <a:cs typeface="Times New Roman" panose="02020603050405020304" pitchFamily="18" charset="0"/>
                  </a:rPr>
                  <a:t>= 0000 0000 </a:t>
                </a:r>
                <a:r>
                  <a:rPr lang="en-US" sz="2400" spc="-25" dirty="0">
                    <a:solidFill>
                      <a:srgbClr val="FF0000"/>
                    </a:solidFill>
                    <a:latin typeface="Times New Roman" panose="02020603050405020304" pitchFamily="18" charset="0"/>
                    <a:cs typeface="Times New Roman" panose="02020603050405020304" pitchFamily="18" charset="0"/>
                  </a:rPr>
                  <a:t>1</a:t>
                </a:r>
                <a:r>
                  <a:rPr lang="en-US" sz="2400" spc="-25" dirty="0">
                    <a:latin typeface="Times New Roman" panose="02020603050405020304" pitchFamily="18" charset="0"/>
                    <a:cs typeface="Times New Roman" panose="02020603050405020304" pitchFamily="18" charset="0"/>
                  </a:rPr>
                  <a:t>000 0000 0000(B)  = 00800(H)</a:t>
                </a:r>
              </a:p>
              <a:p>
                <a:pPr marL="368300" marR="17780" indent="-342900">
                  <a:lnSpc>
                    <a:spcPct val="101499"/>
                  </a:lnSpc>
                  <a:spcBef>
                    <a:spcPts val="555"/>
                  </a:spcBef>
                </a:pPr>
                <a:r>
                  <a:rPr lang="en-US" sz="2400" spc="-25" dirty="0">
                    <a:latin typeface="Times New Roman" panose="02020603050405020304" pitchFamily="18" charset="0"/>
                    <a:cs typeface="Times New Roman" panose="02020603050405020304" pitchFamily="18" charset="0"/>
                    <a:sym typeface="Wingdings" pitchFamily="2" charset="2"/>
                  </a:rPr>
                  <a:t> </a:t>
                </a:r>
                <a:r>
                  <a:rPr lang="vi-VN" sz="2400" spc="-25" dirty="0">
                    <a:latin typeface="Times New Roman" panose="02020603050405020304" pitchFamily="18" charset="0"/>
                    <a:cs typeface="Times New Roman" panose="02020603050405020304" pitchFamily="18" charset="0"/>
                    <a:sym typeface="Wingdings" pitchFamily="2" charset="2"/>
                  </a:rPr>
                  <a:t>Dung lượng của một chip nhớ </a:t>
                </a:r>
                <a:r>
                  <a:rPr lang="en-US" sz="2400" spc="-25" dirty="0" err="1">
                    <a:latin typeface="Times New Roman" panose="02020603050405020304" pitchFamily="18" charset="0"/>
                    <a:cs typeface="Times New Roman" panose="02020603050405020304" pitchFamily="18" charset="0"/>
                    <a:sym typeface="Wingdings" pitchFamily="2" charset="2"/>
                  </a:rPr>
                  <a:t>là</a:t>
                </a:r>
                <a:r>
                  <a:rPr lang="en-US" sz="2400" spc="-25" dirty="0">
                    <a:latin typeface="Times New Roman" panose="02020603050405020304" pitchFamily="18" charset="0"/>
                    <a:cs typeface="Times New Roman" panose="02020603050405020304" pitchFamily="18" charset="0"/>
                    <a:sym typeface="Wingdings" pitchFamily="2" charset="2"/>
                  </a:rPr>
                  <a:t> </a:t>
                </a:r>
                <a:r>
                  <a:rPr lang="en-US" sz="2400" spc="-25" dirty="0">
                    <a:latin typeface="Times New Roman" panose="02020603050405020304" pitchFamily="18" charset="0"/>
                    <a:cs typeface="Times New Roman" panose="02020603050405020304" pitchFamily="18" charset="0"/>
                  </a:rPr>
                  <a:t>00800(H)</a:t>
                </a:r>
                <a:endParaRPr lang="en-US" sz="24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r>
                  <a:rPr lang="vi-VN" sz="2400" spc="-25" dirty="0">
                    <a:latin typeface="Times New Roman" panose="02020603050405020304" pitchFamily="18" charset="0"/>
                    <a:cs typeface="Times New Roman" panose="02020603050405020304" pitchFamily="18" charset="0"/>
                  </a:rPr>
                  <a:t>Địa chỉ cuối = Địa chỉ đầu + Dung lượng - 1</a:t>
                </a:r>
              </a:p>
              <a:p>
                <a:pPr marL="368300" marR="17780" indent="-342900">
                  <a:lnSpc>
                    <a:spcPct val="101499"/>
                  </a:lnSpc>
                  <a:spcBef>
                    <a:spcPts val="555"/>
                  </a:spcBef>
                  <a:buFont typeface="Arial" panose="020B0604020202020204" pitchFamily="34" charset="0"/>
                  <a:buChar char="•"/>
                </a:pPr>
                <a:r>
                  <a:rPr lang="vi-VN" sz="2000" spc="-25" dirty="0">
                    <a:latin typeface="Times New Roman" panose="02020603050405020304" pitchFamily="18" charset="0"/>
                    <a:cs typeface="Times New Roman" panose="02020603050405020304" pitchFamily="18" charset="0"/>
                  </a:rPr>
                  <a:t>Địa chỉ của IC 1: Từ </a:t>
                </a:r>
                <a:r>
                  <a:rPr lang="en-US" sz="20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0F800H</a:t>
                </a:r>
                <a:r>
                  <a:rPr lang="vi-VN" sz="2000" spc="-25" dirty="0">
                    <a:latin typeface="Times New Roman" panose="02020603050405020304" pitchFamily="18" charset="0"/>
                    <a:cs typeface="Times New Roman" panose="02020603050405020304" pitchFamily="18" charset="0"/>
                  </a:rPr>
                  <a:t> đến </a:t>
                </a:r>
                <a:r>
                  <a:rPr lang="en-US" sz="20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0FFFFH </a:t>
                </a:r>
                <a:r>
                  <a:rPr lang="vi-VN" sz="2000" spc="-25" dirty="0">
                    <a:latin typeface="Times New Roman" panose="02020603050405020304" pitchFamily="18" charset="0"/>
                    <a:cs typeface="Times New Roman" panose="02020603050405020304" pitchFamily="18" charset="0"/>
                  </a:rPr>
                  <a:t>		</a:t>
                </a:r>
              </a:p>
              <a:p>
                <a:pPr marL="368300" marR="17780" indent="-342900">
                  <a:lnSpc>
                    <a:spcPct val="101499"/>
                  </a:lnSpc>
                  <a:spcBef>
                    <a:spcPts val="555"/>
                  </a:spcBef>
                  <a:buFont typeface="Arial" panose="020B0604020202020204" pitchFamily="34" charset="0"/>
                  <a:buChar char="•"/>
                </a:pPr>
                <a:r>
                  <a:rPr lang="vi-VN" sz="2000" spc="-25" dirty="0">
                    <a:latin typeface="Times New Roman" panose="02020603050405020304" pitchFamily="18" charset="0"/>
                    <a:cs typeface="Times New Roman" panose="02020603050405020304" pitchFamily="18" charset="0"/>
                  </a:rPr>
                  <a:t>Địa chỉ của IC 2: Từ </a:t>
                </a:r>
                <a:r>
                  <a:rPr lang="en-US" sz="2000" b="1" i="1" spc="-25" dirty="0">
                    <a:solidFill>
                      <a:srgbClr val="002060"/>
                    </a:solidFill>
                    <a:latin typeface="Times New Roman" panose="02020603050405020304" pitchFamily="18" charset="0"/>
                    <a:cs typeface="Times New Roman" panose="02020603050405020304" pitchFamily="18" charset="0"/>
                    <a:sym typeface="Wingdings" pitchFamily="2" charset="2"/>
                  </a:rPr>
                  <a:t>1</a:t>
                </a:r>
                <a:r>
                  <a:rPr lang="en-US" sz="20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0000H</a:t>
                </a:r>
                <a:r>
                  <a:rPr lang="vi-VN" sz="2000" spc="-25" dirty="0">
                    <a:latin typeface="Times New Roman" panose="02020603050405020304" pitchFamily="18" charset="0"/>
                    <a:cs typeface="Times New Roman" panose="02020603050405020304" pitchFamily="18" charset="0"/>
                  </a:rPr>
                  <a:t>  đến </a:t>
                </a:r>
                <a:r>
                  <a:rPr lang="en-US" sz="2000" b="1" i="1" spc="-25" dirty="0">
                    <a:solidFill>
                      <a:srgbClr val="FF0000"/>
                    </a:solidFill>
                    <a:latin typeface="Times New Roman" panose="02020603050405020304" pitchFamily="18" charset="0"/>
                    <a:cs typeface="Times New Roman" panose="02020603050405020304" pitchFamily="18" charset="0"/>
                    <a:sym typeface="Wingdings" pitchFamily="2" charset="2"/>
                  </a:rPr>
                  <a:t>10</a:t>
                </a:r>
                <a:r>
                  <a:rPr lang="en-US" sz="20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7FFH</a:t>
                </a:r>
                <a:endParaRPr lang="en-US" sz="20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buFont typeface="Arial" panose="020B0604020202020204" pitchFamily="34" charset="0"/>
                  <a:buChar char="•"/>
                </a:pPr>
                <a:r>
                  <a:rPr lang="vi-VN" sz="2000" spc="-25" dirty="0">
                    <a:latin typeface="Times New Roman" panose="02020603050405020304" pitchFamily="18" charset="0"/>
                    <a:cs typeface="Times New Roman" panose="02020603050405020304" pitchFamily="18" charset="0"/>
                  </a:rPr>
                  <a:t>Địa chỉ của IC 3: Từ </a:t>
                </a:r>
                <a:r>
                  <a:rPr lang="en-US" sz="2000" b="1" i="1" spc="-25" dirty="0">
                    <a:solidFill>
                      <a:srgbClr val="002060"/>
                    </a:solidFill>
                    <a:latin typeface="Times New Roman" panose="02020603050405020304" pitchFamily="18" charset="0"/>
                    <a:cs typeface="Times New Roman" panose="02020603050405020304" pitchFamily="18" charset="0"/>
                    <a:sym typeface="Wingdings" pitchFamily="2" charset="2"/>
                  </a:rPr>
                  <a:t>10</a:t>
                </a:r>
                <a:r>
                  <a:rPr lang="en-US" sz="20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800H</a:t>
                </a:r>
                <a:r>
                  <a:rPr lang="vi-VN" sz="2000" spc="-25" dirty="0">
                    <a:latin typeface="Times New Roman" panose="02020603050405020304" pitchFamily="18" charset="0"/>
                    <a:cs typeface="Times New Roman" panose="02020603050405020304" pitchFamily="18" charset="0"/>
                  </a:rPr>
                  <a:t> đến </a:t>
                </a:r>
                <a:r>
                  <a:rPr lang="en-US" sz="2000" b="1" i="1" spc="-25" dirty="0">
                    <a:solidFill>
                      <a:srgbClr val="FF0000"/>
                    </a:solidFill>
                    <a:latin typeface="Times New Roman" panose="02020603050405020304" pitchFamily="18" charset="0"/>
                    <a:cs typeface="Times New Roman" panose="02020603050405020304" pitchFamily="18" charset="0"/>
                    <a:sym typeface="Wingdings" pitchFamily="2" charset="2"/>
                  </a:rPr>
                  <a:t>10F</a:t>
                </a:r>
                <a:r>
                  <a:rPr lang="en-US" sz="20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FFH </a:t>
                </a:r>
                <a:r>
                  <a:rPr lang="vi-VN" sz="2000" spc="-25" dirty="0">
                    <a:latin typeface="Times New Roman" panose="02020603050405020304" pitchFamily="18" charset="0"/>
                    <a:cs typeface="Times New Roman" panose="02020603050405020304" pitchFamily="18" charset="0"/>
                  </a:rPr>
                  <a:t>		</a:t>
                </a:r>
              </a:p>
              <a:p>
                <a:pPr marL="368300" marR="17780" indent="-342900">
                  <a:lnSpc>
                    <a:spcPct val="101499"/>
                  </a:lnSpc>
                  <a:spcBef>
                    <a:spcPts val="555"/>
                  </a:spcBef>
                  <a:buFont typeface="Arial" panose="020B0604020202020204" pitchFamily="34" charset="0"/>
                  <a:buChar char="•"/>
                </a:pPr>
                <a:r>
                  <a:rPr lang="vi-VN" sz="2000" spc="-25" dirty="0">
                    <a:latin typeface="Times New Roman" panose="02020603050405020304" pitchFamily="18" charset="0"/>
                    <a:cs typeface="Times New Roman" panose="02020603050405020304" pitchFamily="18" charset="0"/>
                  </a:rPr>
                  <a:t>Địa chỉ của IC 4: Từ </a:t>
                </a:r>
                <a:r>
                  <a:rPr lang="en-US" sz="2000" b="1" i="1" spc="-25" dirty="0">
                    <a:solidFill>
                      <a:srgbClr val="002060"/>
                    </a:solidFill>
                    <a:latin typeface="Times New Roman" panose="02020603050405020304" pitchFamily="18" charset="0"/>
                    <a:cs typeface="Times New Roman" panose="02020603050405020304" pitchFamily="18" charset="0"/>
                    <a:sym typeface="Wingdings" pitchFamily="2" charset="2"/>
                  </a:rPr>
                  <a:t>11</a:t>
                </a:r>
                <a:r>
                  <a:rPr lang="en-US" sz="20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000H</a:t>
                </a:r>
                <a:r>
                  <a:rPr lang="vi-VN" sz="2000" spc="-25" dirty="0">
                    <a:latin typeface="Times New Roman" panose="02020603050405020304" pitchFamily="18" charset="0"/>
                    <a:cs typeface="Times New Roman" panose="02020603050405020304" pitchFamily="18" charset="0"/>
                  </a:rPr>
                  <a:t>  đến </a:t>
                </a:r>
                <a:r>
                  <a:rPr lang="en-US" sz="2000" b="1" i="1" spc="-25" dirty="0">
                    <a:solidFill>
                      <a:srgbClr val="FF0000"/>
                    </a:solidFill>
                    <a:latin typeface="Times New Roman" panose="02020603050405020304" pitchFamily="18" charset="0"/>
                    <a:cs typeface="Times New Roman" panose="02020603050405020304" pitchFamily="18" charset="0"/>
                    <a:sym typeface="Wingdings" pitchFamily="2" charset="2"/>
                  </a:rPr>
                  <a:t>117</a:t>
                </a:r>
                <a:r>
                  <a:rPr lang="en-US" sz="20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FFH</a:t>
                </a:r>
                <a:endParaRPr lang="en-US" sz="20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endParaRPr lang="en-US" sz="24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6DC73447-C477-9342-A0AE-BC409B70F9DE}"/>
                  </a:ext>
                </a:extLst>
              </p:cNvPr>
              <p:cNvSpPr>
                <a:spLocks noRot="1" noChangeAspect="1" noMove="1" noResize="1" noEditPoints="1" noAdjustHandles="1" noChangeArrowheads="1" noChangeShapeType="1" noTextEdit="1"/>
              </p:cNvSpPr>
              <p:nvPr/>
            </p:nvSpPr>
            <p:spPr>
              <a:xfrm>
                <a:off x="572375" y="2635798"/>
                <a:ext cx="8575040" cy="4407681"/>
              </a:xfrm>
              <a:prstGeom prst="rect">
                <a:avLst/>
              </a:prstGeom>
              <a:blipFill>
                <a:blip r:embed="rId2"/>
                <a:stretch>
                  <a:fillRect l="-888" t="-1437"/>
                </a:stretch>
              </a:blipFill>
            </p:spPr>
            <p:txBody>
              <a:bodyPr/>
              <a:lstStyle/>
              <a:p>
                <a:r>
                  <a:rPr lang="en-VN">
                    <a:noFill/>
                  </a:rPr>
                  <a:t> </a:t>
                </a:r>
              </a:p>
            </p:txBody>
          </p:sp>
        </mc:Fallback>
      </mc:AlternateContent>
      <p:sp>
        <p:nvSpPr>
          <p:cNvPr id="8" name="Title 7">
            <a:extLst>
              <a:ext uri="{FF2B5EF4-FFF2-40B4-BE49-F238E27FC236}">
                <a16:creationId xmlns:a16="http://schemas.microsoft.com/office/drawing/2014/main" id="{3C6D224F-A974-FD46-B9B6-404FCF46A608}"/>
              </a:ext>
            </a:extLst>
          </p:cNvPr>
          <p:cNvSpPr>
            <a:spLocks noGrp="1"/>
          </p:cNvSpPr>
          <p:nvPr>
            <p:ph type="title"/>
          </p:nvPr>
        </p:nvSpPr>
        <p:spPr/>
        <p:txBody>
          <a:bodyPr/>
          <a:lstStyle/>
          <a:p>
            <a:endParaRPr lang="en-VN"/>
          </a:p>
        </p:txBody>
      </p:sp>
      <p:sp>
        <p:nvSpPr>
          <p:cNvPr id="9" name="object 2">
            <a:extLst>
              <a:ext uri="{FF2B5EF4-FFF2-40B4-BE49-F238E27FC236}">
                <a16:creationId xmlns:a16="http://schemas.microsoft.com/office/drawing/2014/main" id="{1970C91D-A98D-994F-935B-26FE2D531F7D}"/>
              </a:ext>
            </a:extLst>
          </p:cNvPr>
          <p:cNvSpPr txBox="1">
            <a:spLocks/>
          </p:cNvSpPr>
          <p:nvPr/>
        </p:nvSpPr>
        <p:spPr>
          <a:xfrm>
            <a:off x="619010" y="795020"/>
            <a:ext cx="798068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en-US" kern="0" spc="-5"/>
              <a:t>4.3.2 Giải </a:t>
            </a:r>
            <a:r>
              <a:rPr lang="en-US" kern="0"/>
              <a:t>mã </a:t>
            </a:r>
            <a:r>
              <a:rPr lang="en-US" kern="0" spc="-5"/>
              <a:t>đ.c b.nhớ </a:t>
            </a:r>
            <a:r>
              <a:rPr lang="en-US" kern="0"/>
              <a:t>sử </a:t>
            </a:r>
            <a:r>
              <a:rPr lang="en-US" kern="0" spc="-5"/>
              <a:t>dụng </a:t>
            </a:r>
            <a:r>
              <a:rPr lang="en-US" kern="0"/>
              <a:t>mạch </a:t>
            </a:r>
            <a:r>
              <a:rPr lang="en-US" kern="0" spc="-5"/>
              <a:t>tích</a:t>
            </a:r>
            <a:r>
              <a:rPr lang="en-US" kern="0" spc="-55"/>
              <a:t> </a:t>
            </a:r>
            <a:r>
              <a:rPr lang="en-US" kern="0" spc="-5"/>
              <a:t>hợp</a:t>
            </a:r>
            <a:endParaRPr lang="en-US" kern="0" spc="-5" dirty="0"/>
          </a:p>
        </p:txBody>
      </p:sp>
    </p:spTree>
    <p:extLst>
      <p:ext uri="{BB962C8B-B14F-4D97-AF65-F5344CB8AC3E}">
        <p14:creationId xmlns:p14="http://schemas.microsoft.com/office/powerpoint/2010/main" val="3359539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63330" y="1845049"/>
            <a:ext cx="8117840" cy="444865"/>
          </a:xfrm>
          <a:prstGeom prst="rect">
            <a:avLst/>
          </a:prstGeom>
        </p:spPr>
        <p:txBody>
          <a:bodyPr vert="horz" wrap="square" lIns="0" tIns="75565" rIns="0" bIns="0" rtlCol="0">
            <a:spAutoFit/>
          </a:bodyPr>
          <a:lstStyle/>
          <a:p>
            <a:pPr algn="ctr">
              <a:lnSpc>
                <a:spcPct val="107000"/>
              </a:lnSpc>
              <a:spcBef>
                <a:spcPts val="600"/>
              </a:spcBef>
              <a:spcAft>
                <a:spcPts val="600"/>
              </a:spcAft>
            </a:pPr>
            <a:r>
              <a:rPr lang="en-US" sz="2400"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sz="2400"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sz="2400"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8KB; IC = 2K</a:t>
            </a: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x</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 ĐCCS = 0F800H</a:t>
            </a:r>
            <a:endPar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44</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06130" y="1470360"/>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3</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a:t>
            </a:r>
          </a:p>
        </p:txBody>
      </p:sp>
      <p:sp>
        <p:nvSpPr>
          <p:cNvPr id="7" name="Rectangle 6">
            <a:extLst>
              <a:ext uri="{FF2B5EF4-FFF2-40B4-BE49-F238E27FC236}">
                <a16:creationId xmlns:a16="http://schemas.microsoft.com/office/drawing/2014/main" id="{6DC73447-C477-9342-A0AE-BC409B70F9DE}"/>
              </a:ext>
            </a:extLst>
          </p:cNvPr>
          <p:cNvSpPr/>
          <p:nvPr/>
        </p:nvSpPr>
        <p:spPr>
          <a:xfrm>
            <a:off x="560448" y="2391285"/>
            <a:ext cx="8575040" cy="2244269"/>
          </a:xfrm>
          <a:prstGeom prst="rect">
            <a:avLst/>
          </a:prstGeom>
        </p:spPr>
        <p:txBody>
          <a:bodyPr wrap="square">
            <a:spAutoFit/>
          </a:bodyPr>
          <a:lstStyle/>
          <a:p>
            <a:pPr marL="368300" marR="17780" indent="-342900">
              <a:lnSpc>
                <a:spcPct val="101499"/>
              </a:lnSpc>
              <a:spcBef>
                <a:spcPts val="555"/>
              </a:spcBef>
              <a:buFont typeface="Arial" panose="020B0604020202020204" pitchFamily="34" charset="0"/>
              <a:buChar char="•"/>
            </a:pPr>
            <a:r>
              <a:rPr lang="vi-VN" sz="2400" spc="-25" dirty="0">
                <a:latin typeface="Times New Roman" panose="02020603050405020304" pitchFamily="18" charset="0"/>
                <a:cs typeface="Times New Roman" panose="02020603050405020304" pitchFamily="18" charset="0"/>
              </a:rPr>
              <a:t>Địa chỉ của IC 1: Từ </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0F800H</a:t>
            </a:r>
            <a:r>
              <a:rPr lang="vi-VN" sz="2400" spc="-25" dirty="0">
                <a:latin typeface="Times New Roman" panose="02020603050405020304" pitchFamily="18" charset="0"/>
                <a:cs typeface="Times New Roman" panose="02020603050405020304" pitchFamily="18" charset="0"/>
              </a:rPr>
              <a:t> đến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0FFFFH </a:t>
            </a:r>
            <a:r>
              <a:rPr lang="vi-VN" sz="2400" spc="-25" dirty="0">
                <a:latin typeface="Times New Roman" panose="02020603050405020304" pitchFamily="18" charset="0"/>
                <a:cs typeface="Times New Roman" panose="02020603050405020304" pitchFamily="18" charset="0"/>
              </a:rPr>
              <a:t>		</a:t>
            </a:r>
          </a:p>
          <a:p>
            <a:pPr marL="368300" marR="17780" indent="-342900">
              <a:lnSpc>
                <a:spcPct val="101499"/>
              </a:lnSpc>
              <a:spcBef>
                <a:spcPts val="555"/>
              </a:spcBef>
              <a:buFont typeface="Arial" panose="020B0604020202020204" pitchFamily="34" charset="0"/>
              <a:buChar char="•"/>
            </a:pPr>
            <a:r>
              <a:rPr lang="vi-VN" sz="2400" spc="-25" dirty="0">
                <a:latin typeface="Times New Roman" panose="02020603050405020304" pitchFamily="18" charset="0"/>
                <a:cs typeface="Times New Roman" panose="02020603050405020304" pitchFamily="18" charset="0"/>
              </a:rPr>
              <a:t>Địa chỉ của IC 2: Từ </a:t>
            </a:r>
            <a:r>
              <a:rPr lang="en-US" sz="2400" b="1" i="1" spc="-25" dirty="0">
                <a:solidFill>
                  <a:srgbClr val="002060"/>
                </a:solidFill>
                <a:latin typeface="Times New Roman" panose="02020603050405020304" pitchFamily="18" charset="0"/>
                <a:cs typeface="Times New Roman" panose="02020603050405020304" pitchFamily="18" charset="0"/>
                <a:sym typeface="Wingdings" pitchFamily="2" charset="2"/>
              </a:rPr>
              <a:t>1</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0000H</a:t>
            </a:r>
            <a:r>
              <a:rPr lang="vi-VN" sz="2400" spc="-25" dirty="0">
                <a:latin typeface="Times New Roman" panose="02020603050405020304" pitchFamily="18" charset="0"/>
                <a:cs typeface="Times New Roman" panose="02020603050405020304" pitchFamily="18" charset="0"/>
              </a:rPr>
              <a:t>  đến </a:t>
            </a:r>
            <a:r>
              <a:rPr lang="en-US" sz="2400" b="1" i="1" spc="-25" dirty="0">
                <a:solidFill>
                  <a:srgbClr val="FF0000"/>
                </a:solidFill>
                <a:latin typeface="Times New Roman" panose="02020603050405020304" pitchFamily="18" charset="0"/>
                <a:cs typeface="Times New Roman" panose="02020603050405020304" pitchFamily="18" charset="0"/>
                <a:sym typeface="Wingdings" pitchFamily="2" charset="2"/>
              </a:rPr>
              <a:t>10</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7FFH</a:t>
            </a:r>
            <a:endParaRPr lang="en-US" sz="24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buFont typeface="Arial" panose="020B0604020202020204" pitchFamily="34" charset="0"/>
              <a:buChar char="•"/>
            </a:pPr>
            <a:r>
              <a:rPr lang="vi-VN" sz="2400" spc="-25" dirty="0">
                <a:latin typeface="Times New Roman" panose="02020603050405020304" pitchFamily="18" charset="0"/>
                <a:cs typeface="Times New Roman" panose="02020603050405020304" pitchFamily="18" charset="0"/>
              </a:rPr>
              <a:t>Địa chỉ của IC 3: Từ </a:t>
            </a:r>
            <a:r>
              <a:rPr lang="en-US" sz="2400" b="1" i="1" spc="-25" dirty="0">
                <a:solidFill>
                  <a:srgbClr val="002060"/>
                </a:solidFill>
                <a:latin typeface="Times New Roman" panose="02020603050405020304" pitchFamily="18" charset="0"/>
                <a:cs typeface="Times New Roman" panose="02020603050405020304" pitchFamily="18" charset="0"/>
                <a:sym typeface="Wingdings" pitchFamily="2" charset="2"/>
              </a:rPr>
              <a:t>10</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800H</a:t>
            </a:r>
            <a:r>
              <a:rPr lang="vi-VN" sz="2400" spc="-25" dirty="0">
                <a:latin typeface="Times New Roman" panose="02020603050405020304" pitchFamily="18" charset="0"/>
                <a:cs typeface="Times New Roman" panose="02020603050405020304" pitchFamily="18" charset="0"/>
              </a:rPr>
              <a:t> đến </a:t>
            </a:r>
            <a:r>
              <a:rPr lang="en-US" sz="2400" b="1" i="1" spc="-25" dirty="0">
                <a:solidFill>
                  <a:srgbClr val="FF0000"/>
                </a:solidFill>
                <a:latin typeface="Times New Roman" panose="02020603050405020304" pitchFamily="18" charset="0"/>
                <a:cs typeface="Times New Roman" panose="02020603050405020304" pitchFamily="18" charset="0"/>
                <a:sym typeface="Wingdings" pitchFamily="2" charset="2"/>
              </a:rPr>
              <a:t>10F</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FFH </a:t>
            </a:r>
            <a:r>
              <a:rPr lang="vi-VN" sz="2400" spc="-25" dirty="0">
                <a:latin typeface="Times New Roman" panose="02020603050405020304" pitchFamily="18" charset="0"/>
                <a:cs typeface="Times New Roman" panose="02020603050405020304" pitchFamily="18" charset="0"/>
              </a:rPr>
              <a:t>		</a:t>
            </a:r>
          </a:p>
          <a:p>
            <a:pPr marL="368300" marR="17780" indent="-342900">
              <a:lnSpc>
                <a:spcPct val="101499"/>
              </a:lnSpc>
              <a:spcBef>
                <a:spcPts val="555"/>
              </a:spcBef>
              <a:buFont typeface="Arial" panose="020B0604020202020204" pitchFamily="34" charset="0"/>
              <a:buChar char="•"/>
            </a:pPr>
            <a:r>
              <a:rPr lang="vi-VN" sz="2400" spc="-25" dirty="0">
                <a:latin typeface="Times New Roman" panose="02020603050405020304" pitchFamily="18" charset="0"/>
                <a:cs typeface="Times New Roman" panose="02020603050405020304" pitchFamily="18" charset="0"/>
              </a:rPr>
              <a:t>Địa chỉ của IC 4: Từ </a:t>
            </a:r>
            <a:r>
              <a:rPr lang="en-US" sz="2400" b="1" i="1" spc="-25" dirty="0">
                <a:solidFill>
                  <a:srgbClr val="002060"/>
                </a:solidFill>
                <a:latin typeface="Times New Roman" panose="02020603050405020304" pitchFamily="18" charset="0"/>
                <a:cs typeface="Times New Roman" panose="02020603050405020304" pitchFamily="18" charset="0"/>
                <a:sym typeface="Wingdings" pitchFamily="2" charset="2"/>
              </a:rPr>
              <a:t>11</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000H</a:t>
            </a:r>
            <a:r>
              <a:rPr lang="vi-VN" sz="2400" spc="-25" dirty="0">
                <a:latin typeface="Times New Roman" panose="02020603050405020304" pitchFamily="18" charset="0"/>
                <a:cs typeface="Times New Roman" panose="02020603050405020304" pitchFamily="18" charset="0"/>
              </a:rPr>
              <a:t>  đến </a:t>
            </a:r>
            <a:r>
              <a:rPr lang="en-US" sz="2400" b="1" i="1" spc="-25" dirty="0">
                <a:solidFill>
                  <a:srgbClr val="FF0000"/>
                </a:solidFill>
                <a:latin typeface="Times New Roman" panose="02020603050405020304" pitchFamily="18" charset="0"/>
                <a:cs typeface="Times New Roman" panose="02020603050405020304" pitchFamily="18" charset="0"/>
                <a:sym typeface="Wingdings" pitchFamily="2" charset="2"/>
              </a:rPr>
              <a:t>117</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FFH</a:t>
            </a:r>
          </a:p>
          <a:p>
            <a:pPr marL="25400" marR="17780">
              <a:lnSpc>
                <a:spcPct val="101499"/>
              </a:lnSpc>
              <a:spcBef>
                <a:spcPts val="555"/>
              </a:spcBef>
            </a:pPr>
            <a:r>
              <a:rPr lang="vi-VN"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74LS139</a:t>
            </a:r>
            <a:r>
              <a:rPr lang="vi-VN"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(Là các chip giải mã có 2 đầu vào và 4 đầu ra).</a:t>
            </a:r>
            <a:endParaRPr lang="en-US" sz="2400" dirty="0">
              <a:latin typeface="Times New Roman" panose="02020603050405020304" pitchFamily="18" charset="0"/>
              <a:cs typeface="Times New Roman" panose="02020603050405020304" pitchFamily="18" charset="0"/>
            </a:endParaRPr>
          </a:p>
        </p:txBody>
      </p:sp>
      <p:graphicFrame>
        <p:nvGraphicFramePr>
          <p:cNvPr id="3" name="Table 7">
            <a:extLst>
              <a:ext uri="{FF2B5EF4-FFF2-40B4-BE49-F238E27FC236}">
                <a16:creationId xmlns:a16="http://schemas.microsoft.com/office/drawing/2014/main" id="{4B5031CE-1DAE-744A-B40A-7152B1836499}"/>
              </a:ext>
            </a:extLst>
          </p:cNvPr>
          <p:cNvGraphicFramePr>
            <a:graphicFrameLocks noGrp="1"/>
          </p:cNvGraphicFramePr>
          <p:nvPr/>
        </p:nvGraphicFramePr>
        <p:xfrm>
          <a:off x="420191" y="4895214"/>
          <a:ext cx="8376674" cy="1711884"/>
        </p:xfrm>
        <a:graphic>
          <a:graphicData uri="http://schemas.openxmlformats.org/drawingml/2006/table">
            <a:tbl>
              <a:tblPr firstRow="1" bandRow="1">
                <a:tableStyleId>{5C22544A-7EE6-4342-B048-85BDC9FD1C3A}</a:tableStyleId>
              </a:tblPr>
              <a:tblGrid>
                <a:gridCol w="476044">
                  <a:extLst>
                    <a:ext uri="{9D8B030D-6E8A-4147-A177-3AD203B41FA5}">
                      <a16:colId xmlns:a16="http://schemas.microsoft.com/office/drawing/2014/main" val="666577758"/>
                    </a:ext>
                  </a:extLst>
                </a:gridCol>
                <a:gridCol w="901819">
                  <a:extLst>
                    <a:ext uri="{9D8B030D-6E8A-4147-A177-3AD203B41FA5}">
                      <a16:colId xmlns:a16="http://schemas.microsoft.com/office/drawing/2014/main" val="2666262421"/>
                    </a:ext>
                  </a:extLst>
                </a:gridCol>
                <a:gridCol w="287882">
                  <a:extLst>
                    <a:ext uri="{9D8B030D-6E8A-4147-A177-3AD203B41FA5}">
                      <a16:colId xmlns:a16="http://schemas.microsoft.com/office/drawing/2014/main" val="1662183846"/>
                    </a:ext>
                  </a:extLst>
                </a:gridCol>
                <a:gridCol w="277483">
                  <a:extLst>
                    <a:ext uri="{9D8B030D-6E8A-4147-A177-3AD203B41FA5}">
                      <a16:colId xmlns:a16="http://schemas.microsoft.com/office/drawing/2014/main" val="469581067"/>
                    </a:ext>
                  </a:extLst>
                </a:gridCol>
                <a:gridCol w="277483">
                  <a:extLst>
                    <a:ext uri="{9D8B030D-6E8A-4147-A177-3AD203B41FA5}">
                      <a16:colId xmlns:a16="http://schemas.microsoft.com/office/drawing/2014/main" val="3367692602"/>
                    </a:ext>
                  </a:extLst>
                </a:gridCol>
                <a:gridCol w="277483">
                  <a:extLst>
                    <a:ext uri="{9D8B030D-6E8A-4147-A177-3AD203B41FA5}">
                      <a16:colId xmlns:a16="http://schemas.microsoft.com/office/drawing/2014/main" val="2699727105"/>
                    </a:ext>
                  </a:extLst>
                </a:gridCol>
                <a:gridCol w="241049">
                  <a:extLst>
                    <a:ext uri="{9D8B030D-6E8A-4147-A177-3AD203B41FA5}">
                      <a16:colId xmlns:a16="http://schemas.microsoft.com/office/drawing/2014/main" val="2370417203"/>
                    </a:ext>
                  </a:extLst>
                </a:gridCol>
                <a:gridCol w="368115">
                  <a:extLst>
                    <a:ext uri="{9D8B030D-6E8A-4147-A177-3AD203B41FA5}">
                      <a16:colId xmlns:a16="http://schemas.microsoft.com/office/drawing/2014/main" val="1315467022"/>
                    </a:ext>
                  </a:extLst>
                </a:gridCol>
                <a:gridCol w="252363">
                  <a:extLst>
                    <a:ext uri="{9D8B030D-6E8A-4147-A177-3AD203B41FA5}">
                      <a16:colId xmlns:a16="http://schemas.microsoft.com/office/drawing/2014/main" val="1579570063"/>
                    </a:ext>
                  </a:extLst>
                </a:gridCol>
                <a:gridCol w="432048">
                  <a:extLst>
                    <a:ext uri="{9D8B030D-6E8A-4147-A177-3AD203B41FA5}">
                      <a16:colId xmlns:a16="http://schemas.microsoft.com/office/drawing/2014/main" val="3128430261"/>
                    </a:ext>
                  </a:extLst>
                </a:gridCol>
                <a:gridCol w="417644">
                  <a:extLst>
                    <a:ext uri="{9D8B030D-6E8A-4147-A177-3AD203B41FA5}">
                      <a16:colId xmlns:a16="http://schemas.microsoft.com/office/drawing/2014/main" val="671381975"/>
                    </a:ext>
                  </a:extLst>
                </a:gridCol>
                <a:gridCol w="346853">
                  <a:extLst>
                    <a:ext uri="{9D8B030D-6E8A-4147-A177-3AD203B41FA5}">
                      <a16:colId xmlns:a16="http://schemas.microsoft.com/office/drawing/2014/main" val="748784777"/>
                    </a:ext>
                  </a:extLst>
                </a:gridCol>
                <a:gridCol w="346853">
                  <a:extLst>
                    <a:ext uri="{9D8B030D-6E8A-4147-A177-3AD203B41FA5}">
                      <a16:colId xmlns:a16="http://schemas.microsoft.com/office/drawing/2014/main" val="1478602567"/>
                    </a:ext>
                  </a:extLst>
                </a:gridCol>
                <a:gridCol w="346853">
                  <a:extLst>
                    <a:ext uri="{9D8B030D-6E8A-4147-A177-3AD203B41FA5}">
                      <a16:colId xmlns:a16="http://schemas.microsoft.com/office/drawing/2014/main" val="1110837607"/>
                    </a:ext>
                  </a:extLst>
                </a:gridCol>
                <a:gridCol w="346853">
                  <a:extLst>
                    <a:ext uri="{9D8B030D-6E8A-4147-A177-3AD203B41FA5}">
                      <a16:colId xmlns:a16="http://schemas.microsoft.com/office/drawing/2014/main" val="4000964500"/>
                    </a:ext>
                  </a:extLst>
                </a:gridCol>
                <a:gridCol w="277483">
                  <a:extLst>
                    <a:ext uri="{9D8B030D-6E8A-4147-A177-3AD203B41FA5}">
                      <a16:colId xmlns:a16="http://schemas.microsoft.com/office/drawing/2014/main" val="3303819896"/>
                    </a:ext>
                  </a:extLst>
                </a:gridCol>
                <a:gridCol w="416224">
                  <a:extLst>
                    <a:ext uri="{9D8B030D-6E8A-4147-A177-3AD203B41FA5}">
                      <a16:colId xmlns:a16="http://schemas.microsoft.com/office/drawing/2014/main" val="612697552"/>
                    </a:ext>
                  </a:extLst>
                </a:gridCol>
                <a:gridCol w="416224">
                  <a:extLst>
                    <a:ext uri="{9D8B030D-6E8A-4147-A177-3AD203B41FA5}">
                      <a16:colId xmlns:a16="http://schemas.microsoft.com/office/drawing/2014/main" val="654351157"/>
                    </a:ext>
                  </a:extLst>
                </a:gridCol>
                <a:gridCol w="416224">
                  <a:extLst>
                    <a:ext uri="{9D8B030D-6E8A-4147-A177-3AD203B41FA5}">
                      <a16:colId xmlns:a16="http://schemas.microsoft.com/office/drawing/2014/main" val="1625971311"/>
                    </a:ext>
                  </a:extLst>
                </a:gridCol>
                <a:gridCol w="346853">
                  <a:extLst>
                    <a:ext uri="{9D8B030D-6E8A-4147-A177-3AD203B41FA5}">
                      <a16:colId xmlns:a16="http://schemas.microsoft.com/office/drawing/2014/main" val="2231234894"/>
                    </a:ext>
                  </a:extLst>
                </a:gridCol>
                <a:gridCol w="416224">
                  <a:extLst>
                    <a:ext uri="{9D8B030D-6E8A-4147-A177-3AD203B41FA5}">
                      <a16:colId xmlns:a16="http://schemas.microsoft.com/office/drawing/2014/main" val="2715559558"/>
                    </a:ext>
                  </a:extLst>
                </a:gridCol>
                <a:gridCol w="490617">
                  <a:extLst>
                    <a:ext uri="{9D8B030D-6E8A-4147-A177-3AD203B41FA5}">
                      <a16:colId xmlns:a16="http://schemas.microsoft.com/office/drawing/2014/main" val="756070251"/>
                    </a:ext>
                  </a:extLst>
                </a:gridCol>
              </a:tblGrid>
              <a:tr h="148946">
                <a:tc gridSpan="2">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r>
                        <a:rPr lang="en-VN" sz="1400" b="1" dirty="0">
                          <a:solidFill>
                            <a:schemeClr val="tx1"/>
                          </a:solidFill>
                          <a:latin typeface="Times New Roman" panose="02020603050405020304" pitchFamily="18" charset="0"/>
                          <a:cs typeface="Times New Roman" panose="02020603050405020304" pitchFamily="18" charset="0"/>
                        </a:rPr>
                        <a:t>7 bit cao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b="1" dirty="0">
                          <a:solidFill>
                            <a:schemeClr val="tx1"/>
                          </a:solidFill>
                          <a:latin typeface="Times New Roman" panose="02020603050405020304" pitchFamily="18" charset="0"/>
                          <a:cs typeface="Times New Roman" panose="02020603050405020304" pitchFamily="18" charset="0"/>
                        </a:rPr>
                        <a:t>2 bit vào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Times New Roman" panose="02020603050405020304" pitchFamily="18" charset="0"/>
                          <a:cs typeface="Times New Roman" panose="02020603050405020304" pitchFamily="18" charset="0"/>
                        </a:rPr>
                        <a:t>11 bit </a:t>
                      </a:r>
                      <a:r>
                        <a:rPr lang="en-US" sz="1400" dirty="0" err="1">
                          <a:solidFill>
                            <a:schemeClr val="tx1"/>
                          </a:solidFill>
                          <a:latin typeface="Times New Roman" panose="02020603050405020304" pitchFamily="18" charset="0"/>
                          <a:cs typeface="Times New Roman" panose="02020603050405020304" pitchFamily="18" charset="0"/>
                        </a:rPr>
                        <a:t>địa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chỉ</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nội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bộ</a:t>
                      </a:r>
                      <a:r>
                        <a:rPr lang="en-US" sz="1400" dirty="0">
                          <a:solidFill>
                            <a:schemeClr val="tx1"/>
                          </a:solidFill>
                          <a:latin typeface="Times New Roman" panose="02020603050405020304" pitchFamily="18" charset="0"/>
                          <a:cs typeface="Times New Roman" panose="02020603050405020304" pitchFamily="18" charset="0"/>
                        </a:rPr>
                        <a:t> chip (A</a:t>
                      </a:r>
                      <a:r>
                        <a:rPr lang="en-US" sz="1400" baseline="-25000" dirty="0">
                          <a:solidFill>
                            <a:schemeClr val="tx1"/>
                          </a:solidFill>
                          <a:latin typeface="Times New Roman" panose="02020603050405020304" pitchFamily="18" charset="0"/>
                          <a:cs typeface="Times New Roman" panose="02020603050405020304" pitchFamily="18" charset="0"/>
                        </a:rPr>
                        <a:t>0 </a:t>
                      </a:r>
                      <a:r>
                        <a:rPr lang="en-US" sz="1400" dirty="0">
                          <a:solidFill>
                            <a:schemeClr val="tx1"/>
                          </a:solidFill>
                          <a:latin typeface="Times New Roman" panose="02020603050405020304" pitchFamily="18" charset="0"/>
                          <a:cs typeface="Times New Roman" panose="02020603050405020304" pitchFamily="18" charset="0"/>
                        </a:rPr>
                        <a:t>– A</a:t>
                      </a:r>
                      <a:r>
                        <a:rPr lang="en-US" sz="1400" baseline="-25000" dirty="0">
                          <a:solidFill>
                            <a:schemeClr val="tx1"/>
                          </a:solidFill>
                          <a:latin typeface="Times New Roman" panose="02020603050405020304" pitchFamily="18" charset="0"/>
                          <a:cs typeface="Times New Roman" panose="02020603050405020304" pitchFamily="18" charset="0"/>
                        </a:rPr>
                        <a:t>10</a:t>
                      </a:r>
                      <a:r>
                        <a:rPr lang="en-US" sz="1400" dirty="0">
                          <a:solidFill>
                            <a:schemeClr val="tx1"/>
                          </a:solidFill>
                          <a:latin typeface="Times New Roman" panose="02020603050405020304" pitchFamily="18" charset="0"/>
                          <a:cs typeface="Times New Roman" panose="02020603050405020304" pitchFamily="18" charset="0"/>
                        </a:rPr>
                        <a:t>)</a:t>
                      </a:r>
                      <a:endParaRPr lang="en-US" sz="1400" spc="-25"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7283843"/>
                  </a:ext>
                </a:extLst>
              </a:tr>
              <a:tr h="275714">
                <a:tc>
                  <a:txBody>
                    <a:bodyPr/>
                    <a:lstStyle/>
                    <a:p>
                      <a:r>
                        <a:rPr lang="en-VN" sz="1400" b="1" dirty="0">
                          <a:latin typeface="Times New Roman" panose="02020603050405020304" pitchFamily="18" charset="0"/>
                          <a:cs typeface="Times New Roman" panose="02020603050405020304" pitchFamily="18" charset="0"/>
                        </a:rPr>
                        <a:t>IC1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1076651"/>
                  </a:ext>
                </a:extLst>
              </a:tr>
              <a:tr h="367428">
                <a:tc>
                  <a:txBody>
                    <a:bodyPr/>
                    <a:lstStyle/>
                    <a:p>
                      <a:r>
                        <a:rPr lang="en-VN" sz="1400" b="1" dirty="0">
                          <a:latin typeface="Times New Roman" panose="02020603050405020304" pitchFamily="18" charset="0"/>
                          <a:cs typeface="Times New Roman" panose="02020603050405020304" pitchFamily="18" charset="0"/>
                        </a:rPr>
                        <a:t>IC2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4224787"/>
                  </a:ext>
                </a:extLst>
              </a:tr>
              <a:tr h="367428">
                <a:tc>
                  <a:txBody>
                    <a:bodyPr/>
                    <a:lstStyle/>
                    <a:p>
                      <a:r>
                        <a:rPr lang="en-VN" sz="1400" b="1" dirty="0">
                          <a:latin typeface="Times New Roman" panose="02020603050405020304" pitchFamily="18" charset="0"/>
                          <a:cs typeface="Times New Roman" panose="02020603050405020304" pitchFamily="18" charset="0"/>
                        </a:rPr>
                        <a:t>IC3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445982"/>
                  </a:ext>
                </a:extLst>
              </a:tr>
              <a:tr h="367428">
                <a:tc>
                  <a:txBody>
                    <a:bodyPr/>
                    <a:lstStyle/>
                    <a:p>
                      <a:r>
                        <a:rPr lang="en-VN" sz="1400" b="1" dirty="0">
                          <a:latin typeface="Times New Roman" panose="02020603050405020304" pitchFamily="18" charset="0"/>
                          <a:cs typeface="Times New Roman" panose="02020603050405020304" pitchFamily="18" charset="0"/>
                        </a:rPr>
                        <a:t>IC4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11000H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4254301"/>
                  </a:ext>
                </a:extLst>
              </a:tr>
            </a:tbl>
          </a:graphicData>
        </a:graphic>
      </p:graphicFrame>
      <p:sp>
        <p:nvSpPr>
          <p:cNvPr id="9" name="Title 8">
            <a:extLst>
              <a:ext uri="{FF2B5EF4-FFF2-40B4-BE49-F238E27FC236}">
                <a16:creationId xmlns:a16="http://schemas.microsoft.com/office/drawing/2014/main" id="{7A0C8731-6C4D-E448-9B08-CCB21C70BF43}"/>
              </a:ext>
            </a:extLst>
          </p:cNvPr>
          <p:cNvSpPr>
            <a:spLocks noGrp="1"/>
          </p:cNvSpPr>
          <p:nvPr>
            <p:ph type="title"/>
          </p:nvPr>
        </p:nvSpPr>
        <p:spPr/>
        <p:txBody>
          <a:bodyPr/>
          <a:lstStyle/>
          <a:p>
            <a:endParaRPr lang="en-VN"/>
          </a:p>
        </p:txBody>
      </p:sp>
      <p:sp>
        <p:nvSpPr>
          <p:cNvPr id="10" name="object 2">
            <a:extLst>
              <a:ext uri="{FF2B5EF4-FFF2-40B4-BE49-F238E27FC236}">
                <a16:creationId xmlns:a16="http://schemas.microsoft.com/office/drawing/2014/main" id="{48D12175-FF75-994D-AB51-0D9751579782}"/>
              </a:ext>
            </a:extLst>
          </p:cNvPr>
          <p:cNvSpPr txBox="1">
            <a:spLocks/>
          </p:cNvSpPr>
          <p:nvPr/>
        </p:nvSpPr>
        <p:spPr>
          <a:xfrm>
            <a:off x="619010" y="795020"/>
            <a:ext cx="798068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en-US" kern="0" spc="-5"/>
              <a:t>4.3.2 Giải </a:t>
            </a:r>
            <a:r>
              <a:rPr lang="en-US" kern="0"/>
              <a:t>mã </a:t>
            </a:r>
            <a:r>
              <a:rPr lang="en-US" kern="0" spc="-5"/>
              <a:t>đ.c b.nhớ </a:t>
            </a:r>
            <a:r>
              <a:rPr lang="en-US" kern="0"/>
              <a:t>sử </a:t>
            </a:r>
            <a:r>
              <a:rPr lang="en-US" kern="0" spc="-5"/>
              <a:t>dụng </a:t>
            </a:r>
            <a:r>
              <a:rPr lang="en-US" kern="0"/>
              <a:t>mạch </a:t>
            </a:r>
            <a:r>
              <a:rPr lang="en-US" kern="0" spc="-5"/>
              <a:t>tích</a:t>
            </a:r>
            <a:r>
              <a:rPr lang="en-US" kern="0" spc="-55"/>
              <a:t> </a:t>
            </a:r>
            <a:r>
              <a:rPr lang="en-US" kern="0" spc="-5"/>
              <a:t>hợp</a:t>
            </a:r>
            <a:endParaRPr lang="en-US" kern="0" spc="-5" dirty="0"/>
          </a:p>
        </p:txBody>
      </p:sp>
    </p:spTree>
    <p:extLst>
      <p:ext uri="{BB962C8B-B14F-4D97-AF65-F5344CB8AC3E}">
        <p14:creationId xmlns:p14="http://schemas.microsoft.com/office/powerpoint/2010/main" val="3283393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45</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11760" y="579804"/>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4</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50083E1-29ED-B94C-A390-5E6C65EB96F2}"/>
              </a:ext>
            </a:extLst>
          </p:cNvPr>
          <p:cNvSpPr txBox="1"/>
          <p:nvPr/>
        </p:nvSpPr>
        <p:spPr>
          <a:xfrm>
            <a:off x="230457" y="3591787"/>
            <a:ext cx="6177717" cy="923330"/>
          </a:xfrm>
          <a:prstGeom prst="rect">
            <a:avLst/>
          </a:prstGeom>
          <a:noFill/>
        </p:spPr>
        <p:txBody>
          <a:bodyPr wrap="none" rtlCol="0">
            <a:spAutoFit/>
          </a:bodyPr>
          <a:lstStyle/>
          <a:p>
            <a:pPr marL="285750" indent="-285750">
              <a:buFont typeface="Arial" panose="020B0604020202020204" pitchFamily="34" charset="0"/>
              <a:buChar char="•"/>
            </a:pPr>
            <a:r>
              <a:rPr lang="en-VN" dirty="0">
                <a:latin typeface="Times New Roman" panose="02020603050405020304" pitchFamily="18" charset="0"/>
                <a:cs typeface="Times New Roman" panose="02020603050405020304" pitchFamily="18" charset="0"/>
              </a:rPr>
              <a:t>Xét 7 bit cao (A</a:t>
            </a:r>
            <a:r>
              <a:rPr lang="en-VN" baseline="-25000" dirty="0">
                <a:latin typeface="Times New Roman" panose="02020603050405020304" pitchFamily="18" charset="0"/>
                <a:cs typeface="Times New Roman" panose="02020603050405020304" pitchFamily="18" charset="0"/>
              </a:rPr>
              <a:t>13</a:t>
            </a:r>
            <a:r>
              <a:rPr lang="en-VN" dirty="0">
                <a:latin typeface="Times New Roman" panose="02020603050405020304" pitchFamily="18" charset="0"/>
                <a:cs typeface="Times New Roman" panose="02020603050405020304" pitchFamily="18" charset="0"/>
              </a:rPr>
              <a:t> – A</a:t>
            </a:r>
            <a:r>
              <a:rPr lang="en-VN" baseline="-25000" dirty="0">
                <a:latin typeface="Times New Roman" panose="02020603050405020304" pitchFamily="18" charset="0"/>
                <a:cs typeface="Times New Roman" panose="02020603050405020304" pitchFamily="18" charset="0"/>
              </a:rPr>
              <a:t>19</a:t>
            </a:r>
            <a:r>
              <a:rPr lang="en-VN" dirty="0">
                <a:latin typeface="Times New Roman" panose="02020603050405020304" pitchFamily="18" charset="0"/>
                <a:cs typeface="Times New Roman" panose="02020603050405020304" pitchFamily="18" charset="0"/>
              </a:rPr>
              <a:t>)  cần 2 chip giải mã 74LS139:</a:t>
            </a:r>
          </a:p>
          <a:p>
            <a:pPr marL="742950" lvl="1" indent="-285750">
              <a:buFont typeface="Courier New" panose="02070309020205020404" pitchFamily="49" charset="0"/>
              <a:buChar char="o"/>
            </a:pPr>
            <a:r>
              <a:rPr lang="en-VN" dirty="0">
                <a:latin typeface="Times New Roman" panose="02020603050405020304" pitchFamily="18" charset="0"/>
                <a:cs typeface="Times New Roman" panose="02020603050405020304" pitchFamily="18" charset="0"/>
              </a:rPr>
              <a:t>Một cho 0F800H</a:t>
            </a:r>
          </a:p>
          <a:p>
            <a:pPr marL="742950" lvl="1" indent="-285750">
              <a:buFont typeface="Courier New" panose="02070309020205020404" pitchFamily="49" charset="0"/>
              <a:buChar char="o"/>
            </a:pPr>
            <a:r>
              <a:rPr lang="en-VN" dirty="0">
                <a:latin typeface="Times New Roman" panose="02020603050405020304" pitchFamily="18" charset="0"/>
                <a:cs typeface="Times New Roman" panose="02020603050405020304" pitchFamily="18" charset="0"/>
              </a:rPr>
              <a:t>Một cho 10000H, 10800H, 11000H (vì 7 bit giống nhau)</a:t>
            </a:r>
          </a:p>
        </p:txBody>
      </p:sp>
      <p:graphicFrame>
        <p:nvGraphicFramePr>
          <p:cNvPr id="4" name="Table 3">
            <a:extLst>
              <a:ext uri="{FF2B5EF4-FFF2-40B4-BE49-F238E27FC236}">
                <a16:creationId xmlns:a16="http://schemas.microsoft.com/office/drawing/2014/main" id="{A700B50F-1876-F244-A40C-1496762F6798}"/>
              </a:ext>
            </a:extLst>
          </p:cNvPr>
          <p:cNvGraphicFramePr>
            <a:graphicFrameLocks noGrp="1"/>
          </p:cNvGraphicFramePr>
          <p:nvPr/>
        </p:nvGraphicFramePr>
        <p:xfrm>
          <a:off x="406645" y="1034708"/>
          <a:ext cx="8376674" cy="1711884"/>
        </p:xfrm>
        <a:graphic>
          <a:graphicData uri="http://schemas.openxmlformats.org/drawingml/2006/table">
            <a:tbl>
              <a:tblPr firstRow="1" bandRow="1">
                <a:tableStyleId>{5C22544A-7EE6-4342-B048-85BDC9FD1C3A}</a:tableStyleId>
              </a:tblPr>
              <a:tblGrid>
                <a:gridCol w="476044">
                  <a:extLst>
                    <a:ext uri="{9D8B030D-6E8A-4147-A177-3AD203B41FA5}">
                      <a16:colId xmlns:a16="http://schemas.microsoft.com/office/drawing/2014/main" val="3985017415"/>
                    </a:ext>
                  </a:extLst>
                </a:gridCol>
                <a:gridCol w="901819">
                  <a:extLst>
                    <a:ext uri="{9D8B030D-6E8A-4147-A177-3AD203B41FA5}">
                      <a16:colId xmlns:a16="http://schemas.microsoft.com/office/drawing/2014/main" val="692630881"/>
                    </a:ext>
                  </a:extLst>
                </a:gridCol>
                <a:gridCol w="287882">
                  <a:extLst>
                    <a:ext uri="{9D8B030D-6E8A-4147-A177-3AD203B41FA5}">
                      <a16:colId xmlns:a16="http://schemas.microsoft.com/office/drawing/2014/main" val="468687211"/>
                    </a:ext>
                  </a:extLst>
                </a:gridCol>
                <a:gridCol w="277483">
                  <a:extLst>
                    <a:ext uri="{9D8B030D-6E8A-4147-A177-3AD203B41FA5}">
                      <a16:colId xmlns:a16="http://schemas.microsoft.com/office/drawing/2014/main" val="230948497"/>
                    </a:ext>
                  </a:extLst>
                </a:gridCol>
                <a:gridCol w="277483">
                  <a:extLst>
                    <a:ext uri="{9D8B030D-6E8A-4147-A177-3AD203B41FA5}">
                      <a16:colId xmlns:a16="http://schemas.microsoft.com/office/drawing/2014/main" val="2483382145"/>
                    </a:ext>
                  </a:extLst>
                </a:gridCol>
                <a:gridCol w="277483">
                  <a:extLst>
                    <a:ext uri="{9D8B030D-6E8A-4147-A177-3AD203B41FA5}">
                      <a16:colId xmlns:a16="http://schemas.microsoft.com/office/drawing/2014/main" val="4134079101"/>
                    </a:ext>
                  </a:extLst>
                </a:gridCol>
                <a:gridCol w="241049">
                  <a:extLst>
                    <a:ext uri="{9D8B030D-6E8A-4147-A177-3AD203B41FA5}">
                      <a16:colId xmlns:a16="http://schemas.microsoft.com/office/drawing/2014/main" val="2423167014"/>
                    </a:ext>
                  </a:extLst>
                </a:gridCol>
                <a:gridCol w="368115">
                  <a:extLst>
                    <a:ext uri="{9D8B030D-6E8A-4147-A177-3AD203B41FA5}">
                      <a16:colId xmlns:a16="http://schemas.microsoft.com/office/drawing/2014/main" val="3617742428"/>
                    </a:ext>
                  </a:extLst>
                </a:gridCol>
                <a:gridCol w="252363">
                  <a:extLst>
                    <a:ext uri="{9D8B030D-6E8A-4147-A177-3AD203B41FA5}">
                      <a16:colId xmlns:a16="http://schemas.microsoft.com/office/drawing/2014/main" val="3664328977"/>
                    </a:ext>
                  </a:extLst>
                </a:gridCol>
                <a:gridCol w="432048">
                  <a:extLst>
                    <a:ext uri="{9D8B030D-6E8A-4147-A177-3AD203B41FA5}">
                      <a16:colId xmlns:a16="http://schemas.microsoft.com/office/drawing/2014/main" val="1317907197"/>
                    </a:ext>
                  </a:extLst>
                </a:gridCol>
                <a:gridCol w="417644">
                  <a:extLst>
                    <a:ext uri="{9D8B030D-6E8A-4147-A177-3AD203B41FA5}">
                      <a16:colId xmlns:a16="http://schemas.microsoft.com/office/drawing/2014/main" val="1378340922"/>
                    </a:ext>
                  </a:extLst>
                </a:gridCol>
                <a:gridCol w="346853">
                  <a:extLst>
                    <a:ext uri="{9D8B030D-6E8A-4147-A177-3AD203B41FA5}">
                      <a16:colId xmlns:a16="http://schemas.microsoft.com/office/drawing/2014/main" val="101371824"/>
                    </a:ext>
                  </a:extLst>
                </a:gridCol>
                <a:gridCol w="346853">
                  <a:extLst>
                    <a:ext uri="{9D8B030D-6E8A-4147-A177-3AD203B41FA5}">
                      <a16:colId xmlns:a16="http://schemas.microsoft.com/office/drawing/2014/main" val="211908399"/>
                    </a:ext>
                  </a:extLst>
                </a:gridCol>
                <a:gridCol w="346853">
                  <a:extLst>
                    <a:ext uri="{9D8B030D-6E8A-4147-A177-3AD203B41FA5}">
                      <a16:colId xmlns:a16="http://schemas.microsoft.com/office/drawing/2014/main" val="1256034178"/>
                    </a:ext>
                  </a:extLst>
                </a:gridCol>
                <a:gridCol w="346853">
                  <a:extLst>
                    <a:ext uri="{9D8B030D-6E8A-4147-A177-3AD203B41FA5}">
                      <a16:colId xmlns:a16="http://schemas.microsoft.com/office/drawing/2014/main" val="1342335604"/>
                    </a:ext>
                  </a:extLst>
                </a:gridCol>
                <a:gridCol w="277483">
                  <a:extLst>
                    <a:ext uri="{9D8B030D-6E8A-4147-A177-3AD203B41FA5}">
                      <a16:colId xmlns:a16="http://schemas.microsoft.com/office/drawing/2014/main" val="3446251418"/>
                    </a:ext>
                  </a:extLst>
                </a:gridCol>
                <a:gridCol w="416224">
                  <a:extLst>
                    <a:ext uri="{9D8B030D-6E8A-4147-A177-3AD203B41FA5}">
                      <a16:colId xmlns:a16="http://schemas.microsoft.com/office/drawing/2014/main" val="3515197707"/>
                    </a:ext>
                  </a:extLst>
                </a:gridCol>
                <a:gridCol w="416224">
                  <a:extLst>
                    <a:ext uri="{9D8B030D-6E8A-4147-A177-3AD203B41FA5}">
                      <a16:colId xmlns:a16="http://schemas.microsoft.com/office/drawing/2014/main" val="672488553"/>
                    </a:ext>
                  </a:extLst>
                </a:gridCol>
                <a:gridCol w="416224">
                  <a:extLst>
                    <a:ext uri="{9D8B030D-6E8A-4147-A177-3AD203B41FA5}">
                      <a16:colId xmlns:a16="http://schemas.microsoft.com/office/drawing/2014/main" val="269541222"/>
                    </a:ext>
                  </a:extLst>
                </a:gridCol>
                <a:gridCol w="346853">
                  <a:extLst>
                    <a:ext uri="{9D8B030D-6E8A-4147-A177-3AD203B41FA5}">
                      <a16:colId xmlns:a16="http://schemas.microsoft.com/office/drawing/2014/main" val="4294118792"/>
                    </a:ext>
                  </a:extLst>
                </a:gridCol>
                <a:gridCol w="416224">
                  <a:extLst>
                    <a:ext uri="{9D8B030D-6E8A-4147-A177-3AD203B41FA5}">
                      <a16:colId xmlns:a16="http://schemas.microsoft.com/office/drawing/2014/main" val="575596920"/>
                    </a:ext>
                  </a:extLst>
                </a:gridCol>
                <a:gridCol w="490617">
                  <a:extLst>
                    <a:ext uri="{9D8B030D-6E8A-4147-A177-3AD203B41FA5}">
                      <a16:colId xmlns:a16="http://schemas.microsoft.com/office/drawing/2014/main" val="2159872175"/>
                    </a:ext>
                  </a:extLst>
                </a:gridCol>
              </a:tblGrid>
              <a:tr h="240044">
                <a:tc gridSpan="2">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r>
                        <a:rPr lang="en-VN" sz="1400" b="1" dirty="0">
                          <a:solidFill>
                            <a:schemeClr val="tx1"/>
                          </a:solidFill>
                          <a:latin typeface="Times New Roman" panose="02020603050405020304" pitchFamily="18" charset="0"/>
                          <a:cs typeface="Times New Roman" panose="02020603050405020304" pitchFamily="18" charset="0"/>
                        </a:rPr>
                        <a:t>7 bit cao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b="1" dirty="0">
                          <a:solidFill>
                            <a:schemeClr val="tx1"/>
                          </a:solidFill>
                          <a:latin typeface="Times New Roman" panose="02020603050405020304" pitchFamily="18" charset="0"/>
                          <a:cs typeface="Times New Roman" panose="02020603050405020304" pitchFamily="18" charset="0"/>
                        </a:rPr>
                        <a:t>2 bit vào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Times New Roman" panose="02020603050405020304" pitchFamily="18" charset="0"/>
                          <a:cs typeface="Times New Roman" panose="02020603050405020304" pitchFamily="18" charset="0"/>
                        </a:rPr>
                        <a:t>11 bit </a:t>
                      </a:r>
                      <a:r>
                        <a:rPr lang="en-US" sz="1400" dirty="0" err="1">
                          <a:solidFill>
                            <a:schemeClr val="tx1"/>
                          </a:solidFill>
                          <a:latin typeface="Times New Roman" panose="02020603050405020304" pitchFamily="18" charset="0"/>
                          <a:cs typeface="Times New Roman" panose="02020603050405020304" pitchFamily="18" charset="0"/>
                        </a:rPr>
                        <a:t>địa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chỉ</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nội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bộ</a:t>
                      </a:r>
                      <a:r>
                        <a:rPr lang="en-US" sz="1400" dirty="0">
                          <a:solidFill>
                            <a:schemeClr val="tx1"/>
                          </a:solidFill>
                          <a:latin typeface="Times New Roman" panose="02020603050405020304" pitchFamily="18" charset="0"/>
                          <a:cs typeface="Times New Roman" panose="02020603050405020304" pitchFamily="18" charset="0"/>
                        </a:rPr>
                        <a:t> chip (A</a:t>
                      </a:r>
                      <a:r>
                        <a:rPr lang="en-US" sz="1400" baseline="-25000" dirty="0">
                          <a:solidFill>
                            <a:schemeClr val="tx1"/>
                          </a:solidFill>
                          <a:latin typeface="Times New Roman" panose="02020603050405020304" pitchFamily="18" charset="0"/>
                          <a:cs typeface="Times New Roman" panose="02020603050405020304" pitchFamily="18" charset="0"/>
                        </a:rPr>
                        <a:t>0 </a:t>
                      </a:r>
                      <a:r>
                        <a:rPr lang="en-US" sz="1400" dirty="0">
                          <a:solidFill>
                            <a:schemeClr val="tx1"/>
                          </a:solidFill>
                          <a:latin typeface="Times New Roman" panose="02020603050405020304" pitchFamily="18" charset="0"/>
                          <a:cs typeface="Times New Roman" panose="02020603050405020304" pitchFamily="18" charset="0"/>
                        </a:rPr>
                        <a:t>– A</a:t>
                      </a:r>
                      <a:r>
                        <a:rPr lang="en-US" sz="1400" baseline="-25000" dirty="0">
                          <a:solidFill>
                            <a:schemeClr val="tx1"/>
                          </a:solidFill>
                          <a:latin typeface="Times New Roman" panose="02020603050405020304" pitchFamily="18" charset="0"/>
                          <a:cs typeface="Times New Roman" panose="02020603050405020304" pitchFamily="18" charset="0"/>
                        </a:rPr>
                        <a:t>10</a:t>
                      </a:r>
                      <a:r>
                        <a:rPr lang="en-US" sz="1400" dirty="0">
                          <a:solidFill>
                            <a:schemeClr val="tx1"/>
                          </a:solidFill>
                          <a:latin typeface="Times New Roman" panose="02020603050405020304" pitchFamily="18" charset="0"/>
                          <a:cs typeface="Times New Roman" panose="02020603050405020304" pitchFamily="18" charset="0"/>
                        </a:rPr>
                        <a:t>)</a:t>
                      </a:r>
                      <a:endParaRPr lang="en-US" sz="1400" spc="-25"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781753"/>
                  </a:ext>
                </a:extLst>
              </a:tr>
              <a:tr h="275714">
                <a:tc>
                  <a:txBody>
                    <a:bodyPr/>
                    <a:lstStyle/>
                    <a:p>
                      <a:r>
                        <a:rPr lang="en-VN" sz="1200" b="1" dirty="0">
                          <a:solidFill>
                            <a:schemeClr val="tx1"/>
                          </a:solidFill>
                          <a:latin typeface="Times New Roman" panose="02020603050405020304" pitchFamily="18" charset="0"/>
                          <a:cs typeface="Times New Roman" panose="02020603050405020304" pitchFamily="18" charset="0"/>
                        </a:rPr>
                        <a:t>IC1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7517943"/>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0914689"/>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7157939"/>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11000H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8855950"/>
                  </a:ext>
                </a:extLst>
              </a:tr>
            </a:tbl>
          </a:graphicData>
        </a:graphic>
      </p:graphicFrame>
      <p:graphicFrame>
        <p:nvGraphicFramePr>
          <p:cNvPr id="7" name="Table 6">
            <a:extLst>
              <a:ext uri="{FF2B5EF4-FFF2-40B4-BE49-F238E27FC236}">
                <a16:creationId xmlns:a16="http://schemas.microsoft.com/office/drawing/2014/main" id="{865790D8-4B65-2F4B-BE6A-DE1CC052084C}"/>
              </a:ext>
            </a:extLst>
          </p:cNvPr>
          <p:cNvGraphicFramePr>
            <a:graphicFrameLocks noGrp="1"/>
          </p:cNvGraphicFramePr>
          <p:nvPr/>
        </p:nvGraphicFramePr>
        <p:xfrm>
          <a:off x="1835637" y="2755776"/>
          <a:ext cx="6984835" cy="457200"/>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762354361"/>
                    </a:ext>
                  </a:extLst>
                </a:gridCol>
                <a:gridCol w="288032">
                  <a:extLst>
                    <a:ext uri="{9D8B030D-6E8A-4147-A177-3AD203B41FA5}">
                      <a16:colId xmlns:a16="http://schemas.microsoft.com/office/drawing/2014/main" val="3569133292"/>
                    </a:ext>
                  </a:extLst>
                </a:gridCol>
                <a:gridCol w="288032">
                  <a:extLst>
                    <a:ext uri="{9D8B030D-6E8A-4147-A177-3AD203B41FA5}">
                      <a16:colId xmlns:a16="http://schemas.microsoft.com/office/drawing/2014/main" val="1489953883"/>
                    </a:ext>
                  </a:extLst>
                </a:gridCol>
                <a:gridCol w="288032">
                  <a:extLst>
                    <a:ext uri="{9D8B030D-6E8A-4147-A177-3AD203B41FA5}">
                      <a16:colId xmlns:a16="http://schemas.microsoft.com/office/drawing/2014/main" val="78605283"/>
                    </a:ext>
                  </a:extLst>
                </a:gridCol>
                <a:gridCol w="288032">
                  <a:extLst>
                    <a:ext uri="{9D8B030D-6E8A-4147-A177-3AD203B41FA5}">
                      <a16:colId xmlns:a16="http://schemas.microsoft.com/office/drawing/2014/main" val="1017506423"/>
                    </a:ext>
                  </a:extLst>
                </a:gridCol>
                <a:gridCol w="288032">
                  <a:extLst>
                    <a:ext uri="{9D8B030D-6E8A-4147-A177-3AD203B41FA5}">
                      <a16:colId xmlns:a16="http://schemas.microsoft.com/office/drawing/2014/main" val="859338179"/>
                    </a:ext>
                  </a:extLst>
                </a:gridCol>
                <a:gridCol w="288032">
                  <a:extLst>
                    <a:ext uri="{9D8B030D-6E8A-4147-A177-3AD203B41FA5}">
                      <a16:colId xmlns:a16="http://schemas.microsoft.com/office/drawing/2014/main" val="3814422133"/>
                    </a:ext>
                  </a:extLst>
                </a:gridCol>
                <a:gridCol w="331671">
                  <a:extLst>
                    <a:ext uri="{9D8B030D-6E8A-4147-A177-3AD203B41FA5}">
                      <a16:colId xmlns:a16="http://schemas.microsoft.com/office/drawing/2014/main" val="709930686"/>
                    </a:ext>
                  </a:extLst>
                </a:gridCol>
                <a:gridCol w="425621">
                  <a:extLst>
                    <a:ext uri="{9D8B030D-6E8A-4147-A177-3AD203B41FA5}">
                      <a16:colId xmlns:a16="http://schemas.microsoft.com/office/drawing/2014/main" val="3058555549"/>
                    </a:ext>
                  </a:extLst>
                </a:gridCol>
                <a:gridCol w="356844">
                  <a:extLst>
                    <a:ext uri="{9D8B030D-6E8A-4147-A177-3AD203B41FA5}">
                      <a16:colId xmlns:a16="http://schemas.microsoft.com/office/drawing/2014/main" val="651263584"/>
                    </a:ext>
                  </a:extLst>
                </a:gridCol>
                <a:gridCol w="363236">
                  <a:extLst>
                    <a:ext uri="{9D8B030D-6E8A-4147-A177-3AD203B41FA5}">
                      <a16:colId xmlns:a16="http://schemas.microsoft.com/office/drawing/2014/main" val="2195540261"/>
                    </a:ext>
                  </a:extLst>
                </a:gridCol>
                <a:gridCol w="360040">
                  <a:extLst>
                    <a:ext uri="{9D8B030D-6E8A-4147-A177-3AD203B41FA5}">
                      <a16:colId xmlns:a16="http://schemas.microsoft.com/office/drawing/2014/main" val="1646319557"/>
                    </a:ext>
                  </a:extLst>
                </a:gridCol>
                <a:gridCol w="360040">
                  <a:extLst>
                    <a:ext uri="{9D8B030D-6E8A-4147-A177-3AD203B41FA5}">
                      <a16:colId xmlns:a16="http://schemas.microsoft.com/office/drawing/2014/main" val="2973951370"/>
                    </a:ext>
                  </a:extLst>
                </a:gridCol>
                <a:gridCol w="360040">
                  <a:extLst>
                    <a:ext uri="{9D8B030D-6E8A-4147-A177-3AD203B41FA5}">
                      <a16:colId xmlns:a16="http://schemas.microsoft.com/office/drawing/2014/main" val="1832237007"/>
                    </a:ext>
                  </a:extLst>
                </a:gridCol>
                <a:gridCol w="360040">
                  <a:extLst>
                    <a:ext uri="{9D8B030D-6E8A-4147-A177-3AD203B41FA5}">
                      <a16:colId xmlns:a16="http://schemas.microsoft.com/office/drawing/2014/main" val="1906764427"/>
                    </a:ext>
                  </a:extLst>
                </a:gridCol>
                <a:gridCol w="360040">
                  <a:extLst>
                    <a:ext uri="{9D8B030D-6E8A-4147-A177-3AD203B41FA5}">
                      <a16:colId xmlns:a16="http://schemas.microsoft.com/office/drawing/2014/main" val="1727416339"/>
                    </a:ext>
                  </a:extLst>
                </a:gridCol>
                <a:gridCol w="360040">
                  <a:extLst>
                    <a:ext uri="{9D8B030D-6E8A-4147-A177-3AD203B41FA5}">
                      <a16:colId xmlns:a16="http://schemas.microsoft.com/office/drawing/2014/main" val="773543956"/>
                    </a:ext>
                  </a:extLst>
                </a:gridCol>
                <a:gridCol w="432048">
                  <a:extLst>
                    <a:ext uri="{9D8B030D-6E8A-4147-A177-3AD203B41FA5}">
                      <a16:colId xmlns:a16="http://schemas.microsoft.com/office/drawing/2014/main" val="2818225"/>
                    </a:ext>
                  </a:extLst>
                </a:gridCol>
                <a:gridCol w="360040">
                  <a:extLst>
                    <a:ext uri="{9D8B030D-6E8A-4147-A177-3AD203B41FA5}">
                      <a16:colId xmlns:a16="http://schemas.microsoft.com/office/drawing/2014/main" val="2321639128"/>
                    </a:ext>
                  </a:extLst>
                </a:gridCol>
                <a:gridCol w="538911">
                  <a:extLst>
                    <a:ext uri="{9D8B030D-6E8A-4147-A177-3AD203B41FA5}">
                      <a16:colId xmlns:a16="http://schemas.microsoft.com/office/drawing/2014/main" val="3869082929"/>
                    </a:ext>
                  </a:extLst>
                </a:gridCol>
              </a:tblGrid>
              <a:tr h="314395">
                <a:tc>
                  <a:txBody>
                    <a:bodyPr/>
                    <a:lstStyle/>
                    <a:p>
                      <a:r>
                        <a:rPr lang="en-VN" sz="1200" b="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VN" sz="1200" b="1" baseline="-25000" dirty="0">
                          <a:solidFill>
                            <a:schemeClr val="tx1">
                              <a:lumMod val="95000"/>
                              <a:lumOff val="5000"/>
                            </a:schemeClr>
                          </a:solidFill>
                          <a:latin typeface="Times New Roman" panose="02020603050405020304" pitchFamily="18" charset="0"/>
                          <a:cs typeface="Times New Roman" panose="02020603050405020304" pitchFamily="18" charset="0"/>
                        </a:rPr>
                        <a:t>19</a:t>
                      </a:r>
                      <a:endParaRPr lang="en-VN"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18</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17</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16</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15</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14</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13</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12</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11</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10</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9</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8</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7</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6</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5</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4</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3</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2</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200" b="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VN" sz="1200" b="1" baseline="-25000" dirty="0">
                          <a:solidFill>
                            <a:schemeClr val="tx1">
                              <a:lumMod val="95000"/>
                              <a:lumOff val="5000"/>
                            </a:schemeClr>
                          </a:solidFill>
                          <a:latin typeface="Times New Roman" panose="02020603050405020304" pitchFamily="18" charset="0"/>
                          <a:cs typeface="Times New Roman" panose="02020603050405020304" pitchFamily="18" charset="0"/>
                        </a:rPr>
                        <a:t>0</a:t>
                      </a:r>
                      <a:endParaRPr lang="en-VN"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3692425"/>
                  </a:ext>
                </a:extLst>
              </a:tr>
            </a:tbl>
          </a:graphicData>
        </a:graphic>
      </p:graphicFrame>
      <p:sp>
        <p:nvSpPr>
          <p:cNvPr id="9" name="Title 8">
            <a:extLst>
              <a:ext uri="{FF2B5EF4-FFF2-40B4-BE49-F238E27FC236}">
                <a16:creationId xmlns:a16="http://schemas.microsoft.com/office/drawing/2014/main" id="{681AC683-3A5D-E245-9643-3D62CCBA4C29}"/>
              </a:ext>
            </a:extLst>
          </p:cNvPr>
          <p:cNvSpPr>
            <a:spLocks noGrp="1"/>
          </p:cNvSpPr>
          <p:nvPr>
            <p:ph type="title"/>
          </p:nvPr>
        </p:nvSpPr>
        <p:spPr/>
        <p:txBody>
          <a:bodyPr/>
          <a:lstStyle/>
          <a:p>
            <a:endParaRPr lang="en-VN"/>
          </a:p>
        </p:txBody>
      </p:sp>
      <p:sp>
        <p:nvSpPr>
          <p:cNvPr id="10" name="object 2">
            <a:extLst>
              <a:ext uri="{FF2B5EF4-FFF2-40B4-BE49-F238E27FC236}">
                <a16:creationId xmlns:a16="http://schemas.microsoft.com/office/drawing/2014/main" id="{8F18F3D4-4167-4048-801E-FC2796D2894B}"/>
              </a:ext>
            </a:extLst>
          </p:cNvPr>
          <p:cNvSpPr txBox="1">
            <a:spLocks/>
          </p:cNvSpPr>
          <p:nvPr/>
        </p:nvSpPr>
        <p:spPr>
          <a:xfrm>
            <a:off x="581659" y="180883"/>
            <a:ext cx="798068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en-US" kern="0" spc="-5"/>
              <a:t>4.3.2 Giải </a:t>
            </a:r>
            <a:r>
              <a:rPr lang="en-US" kern="0"/>
              <a:t>mã </a:t>
            </a:r>
            <a:r>
              <a:rPr lang="en-US" kern="0" spc="-5"/>
              <a:t>đ.c b.nhớ </a:t>
            </a:r>
            <a:r>
              <a:rPr lang="en-US" kern="0"/>
              <a:t>sử </a:t>
            </a:r>
            <a:r>
              <a:rPr lang="en-US" kern="0" spc="-5"/>
              <a:t>dụng </a:t>
            </a:r>
            <a:r>
              <a:rPr lang="en-US" kern="0"/>
              <a:t>mạch </a:t>
            </a:r>
            <a:r>
              <a:rPr lang="en-US" kern="0" spc="-5"/>
              <a:t>tích</a:t>
            </a:r>
            <a:r>
              <a:rPr lang="en-US" kern="0" spc="-55"/>
              <a:t> </a:t>
            </a:r>
            <a:r>
              <a:rPr lang="en-US" kern="0" spc="-5"/>
              <a:t>hợp</a:t>
            </a:r>
            <a:endParaRPr lang="en-US" kern="0" spc="-5" dirty="0"/>
          </a:p>
        </p:txBody>
      </p:sp>
    </p:spTree>
    <p:extLst>
      <p:ext uri="{BB962C8B-B14F-4D97-AF65-F5344CB8AC3E}">
        <p14:creationId xmlns:p14="http://schemas.microsoft.com/office/powerpoint/2010/main" val="3293776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46</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11760" y="3740"/>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4</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50083E1-29ED-B94C-A390-5E6C65EB96F2}"/>
              </a:ext>
            </a:extLst>
          </p:cNvPr>
          <p:cNvSpPr txBox="1"/>
          <p:nvPr/>
        </p:nvSpPr>
        <p:spPr>
          <a:xfrm>
            <a:off x="-180528" y="2852936"/>
            <a:ext cx="2525050" cy="369332"/>
          </a:xfrm>
          <a:prstGeom prst="rect">
            <a:avLst/>
          </a:prstGeom>
          <a:noFill/>
        </p:spPr>
        <p:txBody>
          <a:bodyPr wrap="none" rtlCol="0">
            <a:spAutoFit/>
          </a:bodyPr>
          <a:lstStyle/>
          <a:p>
            <a:pPr marL="742950" lvl="1" indent="-285750">
              <a:buFont typeface="Courier New" panose="02070309020205020404" pitchFamily="49" charset="0"/>
              <a:buChar char="o"/>
            </a:pPr>
            <a:r>
              <a:rPr lang="en-VN" dirty="0">
                <a:latin typeface="Times New Roman" panose="02020603050405020304" pitchFamily="18" charset="0"/>
                <a:cs typeface="Times New Roman" panose="02020603050405020304" pitchFamily="18" charset="0"/>
              </a:rPr>
              <a:t>Một cho 0F800H</a:t>
            </a:r>
          </a:p>
        </p:txBody>
      </p:sp>
      <p:graphicFrame>
        <p:nvGraphicFramePr>
          <p:cNvPr id="4" name="Table 3">
            <a:extLst>
              <a:ext uri="{FF2B5EF4-FFF2-40B4-BE49-F238E27FC236}">
                <a16:creationId xmlns:a16="http://schemas.microsoft.com/office/drawing/2014/main" id="{A700B50F-1876-F244-A40C-1496762F6798}"/>
              </a:ext>
            </a:extLst>
          </p:cNvPr>
          <p:cNvGraphicFramePr>
            <a:graphicFrameLocks noGrp="1"/>
          </p:cNvGraphicFramePr>
          <p:nvPr/>
        </p:nvGraphicFramePr>
        <p:xfrm>
          <a:off x="406645" y="458644"/>
          <a:ext cx="8376674" cy="1711884"/>
        </p:xfrm>
        <a:graphic>
          <a:graphicData uri="http://schemas.openxmlformats.org/drawingml/2006/table">
            <a:tbl>
              <a:tblPr firstRow="1" bandRow="1">
                <a:tableStyleId>{5C22544A-7EE6-4342-B048-85BDC9FD1C3A}</a:tableStyleId>
              </a:tblPr>
              <a:tblGrid>
                <a:gridCol w="476044">
                  <a:extLst>
                    <a:ext uri="{9D8B030D-6E8A-4147-A177-3AD203B41FA5}">
                      <a16:colId xmlns:a16="http://schemas.microsoft.com/office/drawing/2014/main" val="3985017415"/>
                    </a:ext>
                  </a:extLst>
                </a:gridCol>
                <a:gridCol w="901819">
                  <a:extLst>
                    <a:ext uri="{9D8B030D-6E8A-4147-A177-3AD203B41FA5}">
                      <a16:colId xmlns:a16="http://schemas.microsoft.com/office/drawing/2014/main" val="692630881"/>
                    </a:ext>
                  </a:extLst>
                </a:gridCol>
                <a:gridCol w="287882">
                  <a:extLst>
                    <a:ext uri="{9D8B030D-6E8A-4147-A177-3AD203B41FA5}">
                      <a16:colId xmlns:a16="http://schemas.microsoft.com/office/drawing/2014/main" val="468687211"/>
                    </a:ext>
                  </a:extLst>
                </a:gridCol>
                <a:gridCol w="277483">
                  <a:extLst>
                    <a:ext uri="{9D8B030D-6E8A-4147-A177-3AD203B41FA5}">
                      <a16:colId xmlns:a16="http://schemas.microsoft.com/office/drawing/2014/main" val="230948497"/>
                    </a:ext>
                  </a:extLst>
                </a:gridCol>
                <a:gridCol w="277483">
                  <a:extLst>
                    <a:ext uri="{9D8B030D-6E8A-4147-A177-3AD203B41FA5}">
                      <a16:colId xmlns:a16="http://schemas.microsoft.com/office/drawing/2014/main" val="2483382145"/>
                    </a:ext>
                  </a:extLst>
                </a:gridCol>
                <a:gridCol w="277483">
                  <a:extLst>
                    <a:ext uri="{9D8B030D-6E8A-4147-A177-3AD203B41FA5}">
                      <a16:colId xmlns:a16="http://schemas.microsoft.com/office/drawing/2014/main" val="4134079101"/>
                    </a:ext>
                  </a:extLst>
                </a:gridCol>
                <a:gridCol w="241049">
                  <a:extLst>
                    <a:ext uri="{9D8B030D-6E8A-4147-A177-3AD203B41FA5}">
                      <a16:colId xmlns:a16="http://schemas.microsoft.com/office/drawing/2014/main" val="2423167014"/>
                    </a:ext>
                  </a:extLst>
                </a:gridCol>
                <a:gridCol w="368115">
                  <a:extLst>
                    <a:ext uri="{9D8B030D-6E8A-4147-A177-3AD203B41FA5}">
                      <a16:colId xmlns:a16="http://schemas.microsoft.com/office/drawing/2014/main" val="3617742428"/>
                    </a:ext>
                  </a:extLst>
                </a:gridCol>
                <a:gridCol w="252363">
                  <a:extLst>
                    <a:ext uri="{9D8B030D-6E8A-4147-A177-3AD203B41FA5}">
                      <a16:colId xmlns:a16="http://schemas.microsoft.com/office/drawing/2014/main" val="3664328977"/>
                    </a:ext>
                  </a:extLst>
                </a:gridCol>
                <a:gridCol w="432048">
                  <a:extLst>
                    <a:ext uri="{9D8B030D-6E8A-4147-A177-3AD203B41FA5}">
                      <a16:colId xmlns:a16="http://schemas.microsoft.com/office/drawing/2014/main" val="1317907197"/>
                    </a:ext>
                  </a:extLst>
                </a:gridCol>
                <a:gridCol w="417644">
                  <a:extLst>
                    <a:ext uri="{9D8B030D-6E8A-4147-A177-3AD203B41FA5}">
                      <a16:colId xmlns:a16="http://schemas.microsoft.com/office/drawing/2014/main" val="1378340922"/>
                    </a:ext>
                  </a:extLst>
                </a:gridCol>
                <a:gridCol w="346853">
                  <a:extLst>
                    <a:ext uri="{9D8B030D-6E8A-4147-A177-3AD203B41FA5}">
                      <a16:colId xmlns:a16="http://schemas.microsoft.com/office/drawing/2014/main" val="101371824"/>
                    </a:ext>
                  </a:extLst>
                </a:gridCol>
                <a:gridCol w="346853">
                  <a:extLst>
                    <a:ext uri="{9D8B030D-6E8A-4147-A177-3AD203B41FA5}">
                      <a16:colId xmlns:a16="http://schemas.microsoft.com/office/drawing/2014/main" val="211908399"/>
                    </a:ext>
                  </a:extLst>
                </a:gridCol>
                <a:gridCol w="346853">
                  <a:extLst>
                    <a:ext uri="{9D8B030D-6E8A-4147-A177-3AD203B41FA5}">
                      <a16:colId xmlns:a16="http://schemas.microsoft.com/office/drawing/2014/main" val="1256034178"/>
                    </a:ext>
                  </a:extLst>
                </a:gridCol>
                <a:gridCol w="346853">
                  <a:extLst>
                    <a:ext uri="{9D8B030D-6E8A-4147-A177-3AD203B41FA5}">
                      <a16:colId xmlns:a16="http://schemas.microsoft.com/office/drawing/2014/main" val="1342335604"/>
                    </a:ext>
                  </a:extLst>
                </a:gridCol>
                <a:gridCol w="277483">
                  <a:extLst>
                    <a:ext uri="{9D8B030D-6E8A-4147-A177-3AD203B41FA5}">
                      <a16:colId xmlns:a16="http://schemas.microsoft.com/office/drawing/2014/main" val="3446251418"/>
                    </a:ext>
                  </a:extLst>
                </a:gridCol>
                <a:gridCol w="416224">
                  <a:extLst>
                    <a:ext uri="{9D8B030D-6E8A-4147-A177-3AD203B41FA5}">
                      <a16:colId xmlns:a16="http://schemas.microsoft.com/office/drawing/2014/main" val="3515197707"/>
                    </a:ext>
                  </a:extLst>
                </a:gridCol>
                <a:gridCol w="416224">
                  <a:extLst>
                    <a:ext uri="{9D8B030D-6E8A-4147-A177-3AD203B41FA5}">
                      <a16:colId xmlns:a16="http://schemas.microsoft.com/office/drawing/2014/main" val="672488553"/>
                    </a:ext>
                  </a:extLst>
                </a:gridCol>
                <a:gridCol w="416224">
                  <a:extLst>
                    <a:ext uri="{9D8B030D-6E8A-4147-A177-3AD203B41FA5}">
                      <a16:colId xmlns:a16="http://schemas.microsoft.com/office/drawing/2014/main" val="269541222"/>
                    </a:ext>
                  </a:extLst>
                </a:gridCol>
                <a:gridCol w="346853">
                  <a:extLst>
                    <a:ext uri="{9D8B030D-6E8A-4147-A177-3AD203B41FA5}">
                      <a16:colId xmlns:a16="http://schemas.microsoft.com/office/drawing/2014/main" val="4294118792"/>
                    </a:ext>
                  </a:extLst>
                </a:gridCol>
                <a:gridCol w="416224">
                  <a:extLst>
                    <a:ext uri="{9D8B030D-6E8A-4147-A177-3AD203B41FA5}">
                      <a16:colId xmlns:a16="http://schemas.microsoft.com/office/drawing/2014/main" val="575596920"/>
                    </a:ext>
                  </a:extLst>
                </a:gridCol>
                <a:gridCol w="490617">
                  <a:extLst>
                    <a:ext uri="{9D8B030D-6E8A-4147-A177-3AD203B41FA5}">
                      <a16:colId xmlns:a16="http://schemas.microsoft.com/office/drawing/2014/main" val="2159872175"/>
                    </a:ext>
                  </a:extLst>
                </a:gridCol>
              </a:tblGrid>
              <a:tr h="240044">
                <a:tc gridSpan="2">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r>
                        <a:rPr lang="en-VN" sz="1400" b="1" dirty="0">
                          <a:solidFill>
                            <a:schemeClr val="tx1"/>
                          </a:solidFill>
                          <a:latin typeface="Times New Roman" panose="02020603050405020304" pitchFamily="18" charset="0"/>
                          <a:cs typeface="Times New Roman" panose="02020603050405020304" pitchFamily="18" charset="0"/>
                        </a:rPr>
                        <a:t>7 bit cao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b="1" dirty="0">
                          <a:solidFill>
                            <a:schemeClr val="tx1"/>
                          </a:solidFill>
                          <a:latin typeface="Times New Roman" panose="02020603050405020304" pitchFamily="18" charset="0"/>
                          <a:cs typeface="Times New Roman" panose="02020603050405020304" pitchFamily="18" charset="0"/>
                        </a:rPr>
                        <a:t>2 bit vào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Times New Roman" panose="02020603050405020304" pitchFamily="18" charset="0"/>
                          <a:cs typeface="Times New Roman" panose="02020603050405020304" pitchFamily="18" charset="0"/>
                        </a:rPr>
                        <a:t>11 bit </a:t>
                      </a:r>
                      <a:r>
                        <a:rPr lang="en-US" sz="1400" dirty="0" err="1">
                          <a:solidFill>
                            <a:schemeClr val="tx1"/>
                          </a:solidFill>
                          <a:latin typeface="Times New Roman" panose="02020603050405020304" pitchFamily="18" charset="0"/>
                          <a:cs typeface="Times New Roman" panose="02020603050405020304" pitchFamily="18" charset="0"/>
                        </a:rPr>
                        <a:t>địa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chỉ</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nội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bộ</a:t>
                      </a:r>
                      <a:r>
                        <a:rPr lang="en-US" sz="1400" dirty="0">
                          <a:solidFill>
                            <a:schemeClr val="tx1"/>
                          </a:solidFill>
                          <a:latin typeface="Times New Roman" panose="02020603050405020304" pitchFamily="18" charset="0"/>
                          <a:cs typeface="Times New Roman" panose="02020603050405020304" pitchFamily="18" charset="0"/>
                        </a:rPr>
                        <a:t> chip (A</a:t>
                      </a:r>
                      <a:r>
                        <a:rPr lang="en-US" sz="1400" baseline="-25000" dirty="0">
                          <a:solidFill>
                            <a:schemeClr val="tx1"/>
                          </a:solidFill>
                          <a:latin typeface="Times New Roman" panose="02020603050405020304" pitchFamily="18" charset="0"/>
                          <a:cs typeface="Times New Roman" panose="02020603050405020304" pitchFamily="18" charset="0"/>
                        </a:rPr>
                        <a:t>0 </a:t>
                      </a:r>
                      <a:r>
                        <a:rPr lang="en-US" sz="1400" dirty="0">
                          <a:solidFill>
                            <a:schemeClr val="tx1"/>
                          </a:solidFill>
                          <a:latin typeface="Times New Roman" panose="02020603050405020304" pitchFamily="18" charset="0"/>
                          <a:cs typeface="Times New Roman" panose="02020603050405020304" pitchFamily="18" charset="0"/>
                        </a:rPr>
                        <a:t>– A</a:t>
                      </a:r>
                      <a:r>
                        <a:rPr lang="en-US" sz="1400" baseline="-25000" dirty="0">
                          <a:solidFill>
                            <a:schemeClr val="tx1"/>
                          </a:solidFill>
                          <a:latin typeface="Times New Roman" panose="02020603050405020304" pitchFamily="18" charset="0"/>
                          <a:cs typeface="Times New Roman" panose="02020603050405020304" pitchFamily="18" charset="0"/>
                        </a:rPr>
                        <a:t>10</a:t>
                      </a:r>
                      <a:r>
                        <a:rPr lang="en-US" sz="1400" dirty="0">
                          <a:solidFill>
                            <a:schemeClr val="tx1"/>
                          </a:solidFill>
                          <a:latin typeface="Times New Roman" panose="02020603050405020304" pitchFamily="18" charset="0"/>
                          <a:cs typeface="Times New Roman" panose="02020603050405020304" pitchFamily="18" charset="0"/>
                        </a:rPr>
                        <a:t>)</a:t>
                      </a:r>
                      <a:endParaRPr lang="en-US" sz="1400" spc="-25"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781753"/>
                  </a:ext>
                </a:extLst>
              </a:tr>
              <a:tr h="275714">
                <a:tc>
                  <a:txBody>
                    <a:bodyPr/>
                    <a:lstStyle/>
                    <a:p>
                      <a:r>
                        <a:rPr lang="en-VN" sz="1200" b="1" dirty="0">
                          <a:solidFill>
                            <a:schemeClr val="tx1"/>
                          </a:solidFill>
                          <a:latin typeface="Times New Roman" panose="02020603050405020304" pitchFamily="18" charset="0"/>
                          <a:cs typeface="Times New Roman" panose="02020603050405020304" pitchFamily="18" charset="0"/>
                        </a:rPr>
                        <a:t>IC1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7517943"/>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0914689"/>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7157939"/>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11000H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8855950"/>
                  </a:ext>
                </a:extLst>
              </a:tr>
            </a:tbl>
          </a:graphicData>
        </a:graphic>
      </p:graphicFrame>
      <p:graphicFrame>
        <p:nvGraphicFramePr>
          <p:cNvPr id="7" name="Table 6">
            <a:extLst>
              <a:ext uri="{FF2B5EF4-FFF2-40B4-BE49-F238E27FC236}">
                <a16:creationId xmlns:a16="http://schemas.microsoft.com/office/drawing/2014/main" id="{865790D8-4B65-2F4B-BE6A-DE1CC052084C}"/>
              </a:ext>
            </a:extLst>
          </p:cNvPr>
          <p:cNvGraphicFramePr>
            <a:graphicFrameLocks noGrp="1"/>
          </p:cNvGraphicFramePr>
          <p:nvPr/>
        </p:nvGraphicFramePr>
        <p:xfrm>
          <a:off x="1763629" y="2179712"/>
          <a:ext cx="6984835" cy="457200"/>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762354361"/>
                    </a:ext>
                  </a:extLst>
                </a:gridCol>
                <a:gridCol w="288032">
                  <a:extLst>
                    <a:ext uri="{9D8B030D-6E8A-4147-A177-3AD203B41FA5}">
                      <a16:colId xmlns:a16="http://schemas.microsoft.com/office/drawing/2014/main" val="3569133292"/>
                    </a:ext>
                  </a:extLst>
                </a:gridCol>
                <a:gridCol w="288032">
                  <a:extLst>
                    <a:ext uri="{9D8B030D-6E8A-4147-A177-3AD203B41FA5}">
                      <a16:colId xmlns:a16="http://schemas.microsoft.com/office/drawing/2014/main" val="1489953883"/>
                    </a:ext>
                  </a:extLst>
                </a:gridCol>
                <a:gridCol w="288032">
                  <a:extLst>
                    <a:ext uri="{9D8B030D-6E8A-4147-A177-3AD203B41FA5}">
                      <a16:colId xmlns:a16="http://schemas.microsoft.com/office/drawing/2014/main" val="78605283"/>
                    </a:ext>
                  </a:extLst>
                </a:gridCol>
                <a:gridCol w="288032">
                  <a:extLst>
                    <a:ext uri="{9D8B030D-6E8A-4147-A177-3AD203B41FA5}">
                      <a16:colId xmlns:a16="http://schemas.microsoft.com/office/drawing/2014/main" val="1017506423"/>
                    </a:ext>
                  </a:extLst>
                </a:gridCol>
                <a:gridCol w="288032">
                  <a:extLst>
                    <a:ext uri="{9D8B030D-6E8A-4147-A177-3AD203B41FA5}">
                      <a16:colId xmlns:a16="http://schemas.microsoft.com/office/drawing/2014/main" val="859338179"/>
                    </a:ext>
                  </a:extLst>
                </a:gridCol>
                <a:gridCol w="288032">
                  <a:extLst>
                    <a:ext uri="{9D8B030D-6E8A-4147-A177-3AD203B41FA5}">
                      <a16:colId xmlns:a16="http://schemas.microsoft.com/office/drawing/2014/main" val="3814422133"/>
                    </a:ext>
                  </a:extLst>
                </a:gridCol>
                <a:gridCol w="331671">
                  <a:extLst>
                    <a:ext uri="{9D8B030D-6E8A-4147-A177-3AD203B41FA5}">
                      <a16:colId xmlns:a16="http://schemas.microsoft.com/office/drawing/2014/main" val="709930686"/>
                    </a:ext>
                  </a:extLst>
                </a:gridCol>
                <a:gridCol w="425621">
                  <a:extLst>
                    <a:ext uri="{9D8B030D-6E8A-4147-A177-3AD203B41FA5}">
                      <a16:colId xmlns:a16="http://schemas.microsoft.com/office/drawing/2014/main" val="3058555549"/>
                    </a:ext>
                  </a:extLst>
                </a:gridCol>
                <a:gridCol w="356844">
                  <a:extLst>
                    <a:ext uri="{9D8B030D-6E8A-4147-A177-3AD203B41FA5}">
                      <a16:colId xmlns:a16="http://schemas.microsoft.com/office/drawing/2014/main" val="651263584"/>
                    </a:ext>
                  </a:extLst>
                </a:gridCol>
                <a:gridCol w="363236">
                  <a:extLst>
                    <a:ext uri="{9D8B030D-6E8A-4147-A177-3AD203B41FA5}">
                      <a16:colId xmlns:a16="http://schemas.microsoft.com/office/drawing/2014/main" val="2195540261"/>
                    </a:ext>
                  </a:extLst>
                </a:gridCol>
                <a:gridCol w="360040">
                  <a:extLst>
                    <a:ext uri="{9D8B030D-6E8A-4147-A177-3AD203B41FA5}">
                      <a16:colId xmlns:a16="http://schemas.microsoft.com/office/drawing/2014/main" val="1646319557"/>
                    </a:ext>
                  </a:extLst>
                </a:gridCol>
                <a:gridCol w="360040">
                  <a:extLst>
                    <a:ext uri="{9D8B030D-6E8A-4147-A177-3AD203B41FA5}">
                      <a16:colId xmlns:a16="http://schemas.microsoft.com/office/drawing/2014/main" val="2973951370"/>
                    </a:ext>
                  </a:extLst>
                </a:gridCol>
                <a:gridCol w="360040">
                  <a:extLst>
                    <a:ext uri="{9D8B030D-6E8A-4147-A177-3AD203B41FA5}">
                      <a16:colId xmlns:a16="http://schemas.microsoft.com/office/drawing/2014/main" val="1832237007"/>
                    </a:ext>
                  </a:extLst>
                </a:gridCol>
                <a:gridCol w="360040">
                  <a:extLst>
                    <a:ext uri="{9D8B030D-6E8A-4147-A177-3AD203B41FA5}">
                      <a16:colId xmlns:a16="http://schemas.microsoft.com/office/drawing/2014/main" val="1906764427"/>
                    </a:ext>
                  </a:extLst>
                </a:gridCol>
                <a:gridCol w="360040">
                  <a:extLst>
                    <a:ext uri="{9D8B030D-6E8A-4147-A177-3AD203B41FA5}">
                      <a16:colId xmlns:a16="http://schemas.microsoft.com/office/drawing/2014/main" val="1727416339"/>
                    </a:ext>
                  </a:extLst>
                </a:gridCol>
                <a:gridCol w="360040">
                  <a:extLst>
                    <a:ext uri="{9D8B030D-6E8A-4147-A177-3AD203B41FA5}">
                      <a16:colId xmlns:a16="http://schemas.microsoft.com/office/drawing/2014/main" val="773543956"/>
                    </a:ext>
                  </a:extLst>
                </a:gridCol>
                <a:gridCol w="432048">
                  <a:extLst>
                    <a:ext uri="{9D8B030D-6E8A-4147-A177-3AD203B41FA5}">
                      <a16:colId xmlns:a16="http://schemas.microsoft.com/office/drawing/2014/main" val="2818225"/>
                    </a:ext>
                  </a:extLst>
                </a:gridCol>
                <a:gridCol w="360040">
                  <a:extLst>
                    <a:ext uri="{9D8B030D-6E8A-4147-A177-3AD203B41FA5}">
                      <a16:colId xmlns:a16="http://schemas.microsoft.com/office/drawing/2014/main" val="2321639128"/>
                    </a:ext>
                  </a:extLst>
                </a:gridCol>
                <a:gridCol w="538911">
                  <a:extLst>
                    <a:ext uri="{9D8B030D-6E8A-4147-A177-3AD203B41FA5}">
                      <a16:colId xmlns:a16="http://schemas.microsoft.com/office/drawing/2014/main" val="3869082929"/>
                    </a:ext>
                  </a:extLst>
                </a:gridCol>
              </a:tblGrid>
              <a:tr h="314395">
                <a:tc>
                  <a:txBody>
                    <a:bodyPr/>
                    <a:lstStyle/>
                    <a:p>
                      <a:r>
                        <a:rPr lang="en-VN" sz="1200" b="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VN" sz="1200" b="1" baseline="-25000" dirty="0">
                          <a:solidFill>
                            <a:schemeClr val="tx1">
                              <a:lumMod val="95000"/>
                              <a:lumOff val="5000"/>
                            </a:schemeClr>
                          </a:solidFill>
                          <a:latin typeface="Times New Roman" panose="02020603050405020304" pitchFamily="18" charset="0"/>
                          <a:cs typeface="Times New Roman" panose="02020603050405020304" pitchFamily="18" charset="0"/>
                        </a:rPr>
                        <a:t>19</a:t>
                      </a:r>
                      <a:endParaRPr lang="en-VN"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18</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17</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16</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15</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14</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13</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12</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11</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10</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9</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8</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7</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6</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5</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4</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3</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2</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200" b="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VN" sz="1200" b="1" baseline="-25000" dirty="0">
                          <a:solidFill>
                            <a:schemeClr val="tx1">
                              <a:lumMod val="95000"/>
                              <a:lumOff val="5000"/>
                            </a:schemeClr>
                          </a:solidFill>
                          <a:latin typeface="Times New Roman" panose="02020603050405020304" pitchFamily="18" charset="0"/>
                          <a:cs typeface="Times New Roman" panose="02020603050405020304" pitchFamily="18" charset="0"/>
                        </a:rPr>
                        <a:t>0</a:t>
                      </a:r>
                      <a:endParaRPr lang="en-VN"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3692425"/>
                  </a:ext>
                </a:extLst>
              </a:tr>
            </a:tbl>
          </a:graphicData>
        </a:graphic>
      </p:graphicFrame>
      <p:pic>
        <p:nvPicPr>
          <p:cNvPr id="10" name="Picture 9">
            <a:extLst>
              <a:ext uri="{FF2B5EF4-FFF2-40B4-BE49-F238E27FC236}">
                <a16:creationId xmlns:a16="http://schemas.microsoft.com/office/drawing/2014/main" id="{1BA93E35-F4AC-6744-B959-EF0387C852D0}"/>
              </a:ext>
            </a:extLst>
          </p:cNvPr>
          <p:cNvPicPr>
            <a:picLocks noChangeAspect="1"/>
          </p:cNvPicPr>
          <p:nvPr/>
        </p:nvPicPr>
        <p:blipFill rotWithShape="1">
          <a:blip r:embed="rId2">
            <a:extLst>
              <a:ext uri="{28A0092B-C50C-407E-A947-70E740481C1C}">
                <a14:useLocalDpi xmlns:a14="http://schemas.microsoft.com/office/drawing/2010/main" val="0"/>
              </a:ext>
            </a:extLst>
          </a:blip>
          <a:srcRect t="34880" r="13441"/>
          <a:stretch/>
        </p:blipFill>
        <p:spPr>
          <a:xfrm>
            <a:off x="2264611" y="2636912"/>
            <a:ext cx="6771885" cy="4217348"/>
          </a:xfrm>
          <a:prstGeom prst="rect">
            <a:avLst/>
          </a:prstGeom>
        </p:spPr>
      </p:pic>
      <p:sp>
        <p:nvSpPr>
          <p:cNvPr id="11" name="TextBox 10">
            <a:extLst>
              <a:ext uri="{FF2B5EF4-FFF2-40B4-BE49-F238E27FC236}">
                <a16:creationId xmlns:a16="http://schemas.microsoft.com/office/drawing/2014/main" id="{75001F7B-C86B-0D4A-A693-1298E5BB42D7}"/>
              </a:ext>
            </a:extLst>
          </p:cNvPr>
          <p:cNvSpPr txBox="1"/>
          <p:nvPr/>
        </p:nvSpPr>
        <p:spPr>
          <a:xfrm>
            <a:off x="-185505" y="5425903"/>
            <a:ext cx="2450116" cy="1200329"/>
          </a:xfrm>
          <a:prstGeom prst="rect">
            <a:avLst/>
          </a:prstGeom>
          <a:noFill/>
        </p:spPr>
        <p:txBody>
          <a:bodyPr wrap="square" rtlCol="0">
            <a:spAutoFit/>
          </a:bodyPr>
          <a:lstStyle/>
          <a:p>
            <a:pPr marL="742950" lvl="1" indent="-285750">
              <a:buFont typeface="Courier New" panose="02070309020205020404" pitchFamily="49" charset="0"/>
              <a:buChar char="o"/>
            </a:pPr>
            <a:r>
              <a:rPr lang="en-VN" dirty="0">
                <a:latin typeface="Times New Roman" panose="02020603050405020304" pitchFamily="18" charset="0"/>
                <a:cs typeface="Times New Roman" panose="02020603050405020304" pitchFamily="18" charset="0"/>
              </a:rPr>
              <a:t>Một cho 10000H, 10800H, 11000H </a:t>
            </a:r>
          </a:p>
        </p:txBody>
      </p:sp>
      <p:sp>
        <p:nvSpPr>
          <p:cNvPr id="12" name="Oval 11">
            <a:extLst>
              <a:ext uri="{FF2B5EF4-FFF2-40B4-BE49-F238E27FC236}">
                <a16:creationId xmlns:a16="http://schemas.microsoft.com/office/drawing/2014/main" id="{5D190190-DB87-B642-A59C-5F38FE93E1C1}"/>
              </a:ext>
            </a:extLst>
          </p:cNvPr>
          <p:cNvSpPr/>
          <p:nvPr/>
        </p:nvSpPr>
        <p:spPr bwMode="auto">
          <a:xfrm>
            <a:off x="7740352" y="5839548"/>
            <a:ext cx="72008" cy="7200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VN" sz="1800" i="0" u="none" strike="noStrike" normalizeH="0" baseline="0">
              <a:ln w="0"/>
              <a:effectLst>
                <a:outerShdw blurRad="38100" dist="19050" dir="2700000" algn="tl" rotWithShape="0">
                  <a:schemeClr val="dk1">
                    <a:alpha val="40000"/>
                  </a:schemeClr>
                </a:outerShdw>
              </a:effectLst>
              <a:latin typeface="Verdana" pitchFamily="34" charset="0"/>
            </a:endParaRPr>
          </a:p>
        </p:txBody>
      </p:sp>
      <p:sp>
        <p:nvSpPr>
          <p:cNvPr id="13" name="Oval 12">
            <a:extLst>
              <a:ext uri="{FF2B5EF4-FFF2-40B4-BE49-F238E27FC236}">
                <a16:creationId xmlns:a16="http://schemas.microsoft.com/office/drawing/2014/main" id="{8A7F741A-AA0E-444F-AEC4-C397AD92AD55}"/>
              </a:ext>
            </a:extLst>
          </p:cNvPr>
          <p:cNvSpPr/>
          <p:nvPr/>
        </p:nvSpPr>
        <p:spPr bwMode="auto">
          <a:xfrm>
            <a:off x="7956376" y="6237312"/>
            <a:ext cx="72008" cy="7200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VN" sz="1800" i="0" u="none" strike="noStrike" normalizeH="0" baseline="0">
              <a:ln w="0"/>
              <a:effectLst>
                <a:outerShdw blurRad="38100" dist="19050" dir="2700000" algn="tl" rotWithShape="0">
                  <a:schemeClr val="dk1">
                    <a:alpha val="40000"/>
                  </a:schemeClr>
                </a:outerShdw>
              </a:effectLst>
              <a:latin typeface="Verdana" pitchFamily="34" charset="0"/>
            </a:endParaRPr>
          </a:p>
        </p:txBody>
      </p:sp>
      <p:sp>
        <p:nvSpPr>
          <p:cNvPr id="14" name="Oval 13">
            <a:extLst>
              <a:ext uri="{FF2B5EF4-FFF2-40B4-BE49-F238E27FC236}">
                <a16:creationId xmlns:a16="http://schemas.microsoft.com/office/drawing/2014/main" id="{FB97A8E1-BA7D-524A-909C-87A332971ADE}"/>
              </a:ext>
            </a:extLst>
          </p:cNvPr>
          <p:cNvSpPr/>
          <p:nvPr/>
        </p:nvSpPr>
        <p:spPr bwMode="auto">
          <a:xfrm>
            <a:off x="8244408" y="6525344"/>
            <a:ext cx="72008" cy="7200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VN" sz="1800" i="0" u="none" strike="noStrike" normalizeH="0" baseline="0">
              <a:ln w="0"/>
              <a:effectLst>
                <a:outerShdw blurRad="38100" dist="19050" dir="2700000" algn="tl" rotWithShape="0">
                  <a:schemeClr val="dk1">
                    <a:alpha val="40000"/>
                  </a:schemeClr>
                </a:outerShdw>
              </a:effectLst>
              <a:latin typeface="Verdana" pitchFamily="34" charset="0"/>
            </a:endParaRPr>
          </a:p>
        </p:txBody>
      </p:sp>
      <p:sp>
        <p:nvSpPr>
          <p:cNvPr id="15" name="Oval 14">
            <a:extLst>
              <a:ext uri="{FF2B5EF4-FFF2-40B4-BE49-F238E27FC236}">
                <a16:creationId xmlns:a16="http://schemas.microsoft.com/office/drawing/2014/main" id="{0665FCFE-6962-0D4B-98B4-72963DE30CE5}"/>
              </a:ext>
            </a:extLst>
          </p:cNvPr>
          <p:cNvSpPr/>
          <p:nvPr/>
        </p:nvSpPr>
        <p:spPr bwMode="auto">
          <a:xfrm>
            <a:off x="8172400" y="4005064"/>
            <a:ext cx="72008" cy="7200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VN" sz="1800" i="0" u="none" strike="noStrike" normalizeH="0" baseline="0">
              <a:ln w="0"/>
              <a:effectLst>
                <a:outerShdw blurRad="38100" dist="19050" dir="2700000" algn="tl" rotWithShape="0">
                  <a:schemeClr val="dk1">
                    <a:alpha val="40000"/>
                  </a:schemeClr>
                </a:outerShdw>
              </a:effectLst>
              <a:latin typeface="Verdana" pitchFamily="34" charset="0"/>
            </a:endParaRPr>
          </a:p>
        </p:txBody>
      </p:sp>
    </p:spTree>
    <p:extLst>
      <p:ext uri="{BB962C8B-B14F-4D97-AF65-F5344CB8AC3E}">
        <p14:creationId xmlns:p14="http://schemas.microsoft.com/office/powerpoint/2010/main" val="1469178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3080" y="1388921"/>
            <a:ext cx="8117840" cy="2302297"/>
          </a:xfrm>
          <a:prstGeom prst="rect">
            <a:avLst/>
          </a:prstGeom>
        </p:spPr>
        <p:txBody>
          <a:bodyPr vert="horz" wrap="square" lIns="0" tIns="75565" rIns="0" bIns="0" rtlCol="0">
            <a:spAutoFit/>
          </a:bodyPr>
          <a:lstStyle/>
          <a:p>
            <a:pPr algn="just">
              <a:lnSpc>
                <a:spcPct val="107000"/>
              </a:lnSpc>
              <a:spcBef>
                <a:spcPts val="600"/>
              </a:spcBef>
              <a:spcAft>
                <a:spcPts val="600"/>
              </a:spcAft>
            </a:pPr>
            <a:r>
              <a:rPr lang="vi-VN"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Xây dựng bộ giải mã địa chỉ bộ nhớ có dung lượng 8KB có địa chỉ bắt đầu là 0F800H với các chíp nhớ có dung lượng 2Kx8. Chỉ được sử dụng các chip giải mã địa chỉ </a:t>
            </a:r>
            <a:r>
              <a:rPr lang="vi-VN"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74LS138</a:t>
            </a:r>
            <a:r>
              <a:rPr lang="vi-VN"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(Là các chip giải mã có 3 đầu vào và 8 đầu ra). </a:t>
            </a:r>
          </a:p>
          <a:p>
            <a:pPr algn="ctr">
              <a:lnSpc>
                <a:spcPct val="107000"/>
              </a:lnSpc>
              <a:spcBef>
                <a:spcPts val="600"/>
              </a:spcBef>
              <a:spcAft>
                <a:spcPts val="600"/>
              </a:spcAft>
            </a:pP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8KB; IC = 2K</a:t>
            </a:r>
            <a:r>
              <a:rPr lang="en-US"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x</a:t>
            </a:r>
            <a:r>
              <a:rPr lang="en-US"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 ĐCCS = 0F800H</a:t>
            </a:r>
            <a:endParaRPr lang="en-US" sz="32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47</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568960" y="4139662"/>
            <a:ext cx="8575040" cy="2106474"/>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nội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bộ</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sở</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p>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3</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a:t>
            </a:r>
          </a:p>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4</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VN" sz="2400" dirty="0"/>
          </a:p>
        </p:txBody>
      </p:sp>
      <p:sp>
        <p:nvSpPr>
          <p:cNvPr id="7" name="Title 6">
            <a:extLst>
              <a:ext uri="{FF2B5EF4-FFF2-40B4-BE49-F238E27FC236}">
                <a16:creationId xmlns:a16="http://schemas.microsoft.com/office/drawing/2014/main" id="{12BE54C8-3067-884B-BF58-F53309C7169A}"/>
              </a:ext>
            </a:extLst>
          </p:cNvPr>
          <p:cNvSpPr>
            <a:spLocks noGrp="1"/>
          </p:cNvSpPr>
          <p:nvPr>
            <p:ph type="title"/>
          </p:nvPr>
        </p:nvSpPr>
        <p:spPr/>
        <p:txBody>
          <a:bodyPr/>
          <a:lstStyle/>
          <a:p>
            <a:endParaRPr lang="en-VN"/>
          </a:p>
        </p:txBody>
      </p:sp>
      <p:sp>
        <p:nvSpPr>
          <p:cNvPr id="8" name="object 2">
            <a:extLst>
              <a:ext uri="{FF2B5EF4-FFF2-40B4-BE49-F238E27FC236}">
                <a16:creationId xmlns:a16="http://schemas.microsoft.com/office/drawing/2014/main" id="{7E46AD1E-CB42-4041-BF5C-F1300896DA61}"/>
              </a:ext>
            </a:extLst>
          </p:cNvPr>
          <p:cNvSpPr txBox="1">
            <a:spLocks/>
          </p:cNvSpPr>
          <p:nvPr/>
        </p:nvSpPr>
        <p:spPr>
          <a:xfrm>
            <a:off x="619010" y="795020"/>
            <a:ext cx="798068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en-US" kern="0" spc="-5"/>
              <a:t>4.3.2 Giải </a:t>
            </a:r>
            <a:r>
              <a:rPr lang="en-US" kern="0"/>
              <a:t>mã </a:t>
            </a:r>
            <a:r>
              <a:rPr lang="en-US" kern="0" spc="-5"/>
              <a:t>đ.c b.nhớ </a:t>
            </a:r>
            <a:r>
              <a:rPr lang="en-US" kern="0"/>
              <a:t>sử </a:t>
            </a:r>
            <a:r>
              <a:rPr lang="en-US" kern="0" spc="-5"/>
              <a:t>dụng </a:t>
            </a:r>
            <a:r>
              <a:rPr lang="en-US" kern="0"/>
              <a:t>mạch </a:t>
            </a:r>
            <a:r>
              <a:rPr lang="en-US" kern="0" spc="-5"/>
              <a:t>tích</a:t>
            </a:r>
            <a:r>
              <a:rPr lang="en-US" kern="0" spc="-55"/>
              <a:t> </a:t>
            </a:r>
            <a:r>
              <a:rPr lang="en-US" kern="0" spc="-5"/>
              <a:t>hợp</a:t>
            </a:r>
            <a:endParaRPr lang="en-US" kern="0" spc="-5" dirty="0"/>
          </a:p>
        </p:txBody>
      </p:sp>
    </p:spTree>
    <p:extLst>
      <p:ext uri="{BB962C8B-B14F-4D97-AF65-F5344CB8AC3E}">
        <p14:creationId xmlns:p14="http://schemas.microsoft.com/office/powerpoint/2010/main" val="206769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63863" y="2060848"/>
            <a:ext cx="8117840" cy="444865"/>
          </a:xfrm>
          <a:prstGeom prst="rect">
            <a:avLst/>
          </a:prstGeom>
        </p:spPr>
        <p:txBody>
          <a:bodyPr vert="horz" wrap="square" lIns="0" tIns="75565" rIns="0" bIns="0" rtlCol="0">
            <a:spAutoFit/>
          </a:bodyPr>
          <a:lstStyle/>
          <a:p>
            <a:pPr algn="ctr">
              <a:lnSpc>
                <a:spcPct val="107000"/>
              </a:lnSpc>
              <a:spcBef>
                <a:spcPts val="600"/>
              </a:spcBef>
              <a:spcAft>
                <a:spcPts val="600"/>
              </a:spcAft>
            </a:pPr>
            <a:r>
              <a:rPr lang="en-US" sz="2400"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sz="2400"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sz="2400"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8KB; IC = 2K</a:t>
            </a: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x</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 ĐCCS = 0F800H</a:t>
            </a:r>
            <a:endPar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48</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06130" y="1470360"/>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số</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cho</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nội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bộ</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6DC73447-C477-9342-A0AE-BC409B70F9DE}"/>
              </a:ext>
            </a:extLst>
          </p:cNvPr>
          <p:cNvSpPr/>
          <p:nvPr/>
        </p:nvSpPr>
        <p:spPr>
          <a:xfrm>
            <a:off x="563863" y="3163475"/>
            <a:ext cx="8575040" cy="1793889"/>
          </a:xfrm>
          <a:prstGeom prst="rect">
            <a:avLst/>
          </a:prstGeom>
        </p:spPr>
        <p:txBody>
          <a:bodyPr wrap="square">
            <a:spAutoFit/>
          </a:bodyPr>
          <a:lstStyle/>
          <a:p>
            <a:pPr marL="368300" marR="17780" indent="-342900">
              <a:lnSpc>
                <a:spcPct val="101499"/>
              </a:lnSpc>
              <a:spcBef>
                <a:spcPts val="555"/>
              </a:spcBef>
            </a:pPr>
            <a:r>
              <a:rPr lang="en-US" sz="2400" dirty="0" err="1">
                <a:latin typeface="Times New Roman" panose="02020603050405020304" pitchFamily="18" charset="0"/>
                <a:ea typeface="Calibri" panose="020F0502020204030204" pitchFamily="34" charset="0"/>
                <a:cs typeface="Times New Roman" panose="02020603050405020304" pitchFamily="18" charset="0"/>
              </a:rPr>
              <a:t>Chíp</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latin typeface="Times New Roman" panose="02020603050405020304" pitchFamily="18" charset="0"/>
                <a:ea typeface="Calibri" panose="020F0502020204030204" pitchFamily="34" charset="0"/>
                <a:cs typeface="Times New Roman" panose="02020603050405020304" pitchFamily="18" charset="0"/>
              </a:rPr>
              <a:t> IC 2Kx8 </a:t>
            </a:r>
            <a:r>
              <a:rPr lang="en-US" sz="2400" spc="-25" dirty="0" err="1">
                <a:latin typeface="Times New Roman" panose="02020603050405020304" pitchFamily="18" charset="0"/>
                <a:cs typeface="Times New Roman" panose="02020603050405020304" pitchFamily="18" charset="0"/>
              </a:rPr>
              <a:t>chiếm</a:t>
            </a:r>
            <a:r>
              <a:rPr lang="en-US" sz="2400" spc="-25" dirty="0">
                <a:latin typeface="Times New Roman" panose="02020603050405020304" pitchFamily="18" charset="0"/>
                <a:cs typeface="Times New Roman" panose="02020603050405020304" pitchFamily="18" charset="0"/>
              </a:rPr>
              <a:t> </a:t>
            </a:r>
            <a:r>
              <a:rPr lang="en-US" sz="2400" spc="-25" dirty="0" err="1">
                <a:latin typeface="Times New Roman" panose="02020603050405020304" pitchFamily="18" charset="0"/>
                <a:cs typeface="Times New Roman" panose="02020603050405020304" pitchFamily="18" charset="0"/>
              </a:rPr>
              <a:t>không</a:t>
            </a:r>
            <a:r>
              <a:rPr lang="en-US" sz="2400" spc="-25" dirty="0">
                <a:latin typeface="Times New Roman" panose="02020603050405020304" pitchFamily="18" charset="0"/>
                <a:cs typeface="Times New Roman" panose="02020603050405020304" pitchFamily="18" charset="0"/>
              </a:rPr>
              <a:t> </a:t>
            </a:r>
            <a:r>
              <a:rPr lang="en-US" sz="2400" spc="-25" dirty="0" err="1">
                <a:latin typeface="Times New Roman" panose="02020603050405020304" pitchFamily="18" charset="0"/>
                <a:cs typeface="Times New Roman" panose="02020603050405020304" pitchFamily="18" charset="0"/>
              </a:rPr>
              <a:t>gian</a:t>
            </a:r>
            <a:r>
              <a:rPr lang="en-US" sz="2400" spc="-25" dirty="0">
                <a:latin typeface="Times New Roman" panose="02020603050405020304" pitchFamily="18" charset="0"/>
                <a:cs typeface="Times New Roman" panose="02020603050405020304" pitchFamily="18" charset="0"/>
              </a:rPr>
              <a:t> 2KB = 2</a:t>
            </a:r>
            <a:r>
              <a:rPr lang="en-US" sz="2400" spc="-25" baseline="30000" dirty="0">
                <a:latin typeface="Times New Roman" panose="02020603050405020304" pitchFamily="18" charset="0"/>
                <a:cs typeface="Times New Roman" panose="02020603050405020304" pitchFamily="18" charset="0"/>
              </a:rPr>
              <a:t>1 </a:t>
            </a:r>
            <a:r>
              <a:rPr lang="en-US" sz="2400" spc="-25" dirty="0">
                <a:latin typeface="Times New Roman" panose="02020603050405020304" pitchFamily="18" charset="0"/>
                <a:cs typeface="Times New Roman" panose="02020603050405020304" pitchFamily="18" charset="0"/>
              </a:rPr>
              <a:t>x2</a:t>
            </a:r>
            <a:r>
              <a:rPr lang="en-US" sz="2400" spc="-25" baseline="30000" dirty="0">
                <a:latin typeface="Times New Roman" panose="02020603050405020304" pitchFamily="18" charset="0"/>
                <a:cs typeface="Times New Roman" panose="02020603050405020304" pitchFamily="18" charset="0"/>
              </a:rPr>
              <a:t>10 </a:t>
            </a:r>
            <a:r>
              <a:rPr lang="en-US" sz="240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2</a:t>
            </a:r>
            <a:r>
              <a:rPr lang="en-US" sz="2400" spc="-25" baseline="30000" dirty="0">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 B</a:t>
            </a: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sym typeface="Wingdings" pitchFamily="2" charset="2"/>
              </a:rPr>
              <a:t>	 </a:t>
            </a:r>
            <a:r>
              <a:rPr lang="en-US" sz="2400" dirty="0" err="1">
                <a:latin typeface="Times New Roman" panose="02020603050405020304" pitchFamily="18" charset="0"/>
                <a:cs typeface="Times New Roman" panose="02020603050405020304" pitchFamily="18" charset="0"/>
                <a:sym typeface="Wingdings" pitchFamily="2" charset="2"/>
              </a:rPr>
              <a:t>C</a:t>
            </a:r>
            <a:r>
              <a:rPr lang="en-US" sz="2400" dirty="0" err="1">
                <a:latin typeface="Times New Roman" panose="02020603050405020304" pitchFamily="18" charset="0"/>
                <a:cs typeface="Times New Roman" panose="02020603050405020304" pitchFamily="18" charset="0"/>
              </a:rPr>
              <a:t>ần</a:t>
            </a:r>
            <a:r>
              <a:rPr lang="en-US" sz="2400" dirty="0">
                <a:latin typeface="Times New Roman" panose="02020603050405020304" pitchFamily="18" charset="0"/>
                <a:cs typeface="Times New Roman" panose="02020603050405020304" pitchFamily="18" charset="0"/>
              </a:rPr>
              <a:t> 11 bit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chip (A</a:t>
            </a:r>
            <a:r>
              <a:rPr lang="en-US" sz="2400" baseline="-25000" dirty="0">
                <a:latin typeface="Times New Roman" panose="02020603050405020304" pitchFamily="18" charset="0"/>
                <a:cs typeface="Times New Roman" panose="02020603050405020304" pitchFamily="18" charset="0"/>
              </a:rPr>
              <a:t>0 </a:t>
            </a:r>
            <a:r>
              <a:rPr lang="en-US" sz="2400" dirty="0">
                <a:latin typeface="Times New Roman" panose="02020603050405020304" pitchFamily="18" charset="0"/>
                <a:cs typeface="Times New Roman" panose="02020603050405020304" pitchFamily="18" charset="0"/>
              </a:rPr>
              <a:t>– A</a:t>
            </a:r>
            <a:r>
              <a:rPr lang="en-US" sz="2400" baseline="-25000"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a:t>
            </a:r>
            <a:endParaRPr lang="en-US" sz="2400" spc="-25"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r>
              <a:rPr lang="en-US" sz="2400" spc="-25" dirty="0">
                <a:latin typeface="Times New Roman" panose="02020603050405020304" pitchFamily="18" charset="0"/>
                <a:cs typeface="Times New Roman" panose="02020603050405020304" pitchFamily="18" charset="0"/>
                <a:sym typeface="Wingdings" pitchFamily="2" charset="2"/>
              </a:rPr>
              <a:t>	</a:t>
            </a:r>
            <a:r>
              <a:rPr lang="en-US" sz="2400" dirty="0">
                <a:latin typeface="Times New Roman" panose="02020603050405020304" pitchFamily="18" charset="0"/>
                <a:cs typeface="Times New Roman" panose="02020603050405020304" pitchFamily="18" charset="0"/>
              </a:rPr>
              <a:t>Vi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8086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20 bit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20 – 11 = 9</a:t>
            </a: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sym typeface="Wingdings" pitchFamily="2" charset="2"/>
              </a:rPr>
              <a:t>	 9 bit </a:t>
            </a:r>
            <a:r>
              <a:rPr lang="en-US" sz="2400" dirty="0" err="1">
                <a:latin typeface="Times New Roman" panose="02020603050405020304" pitchFamily="18" charset="0"/>
                <a:cs typeface="Times New Roman" panose="02020603050405020304" pitchFamily="18" charset="0"/>
                <a:sym typeface="Wingdings" pitchFamily="2" charset="2"/>
              </a:rPr>
              <a:t>cho</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err="1">
                <a:latin typeface="Times New Roman" panose="02020603050405020304" pitchFamily="18" charset="0"/>
                <a:cs typeface="Times New Roman" panose="02020603050405020304" pitchFamily="18" charset="0"/>
                <a:sym typeface="Wingdings" pitchFamily="2" charset="2"/>
              </a:rPr>
              <a:t>mạch</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err="1">
                <a:latin typeface="Times New Roman" panose="02020603050405020304" pitchFamily="18" charset="0"/>
                <a:cs typeface="Times New Roman" panose="02020603050405020304" pitchFamily="18" charset="0"/>
                <a:sym typeface="Wingdings" pitchFamily="2" charset="2"/>
              </a:rPr>
              <a:t>giải</a:t>
            </a:r>
            <a:r>
              <a:rPr lang="en-US" sz="2400" dirty="0">
                <a:latin typeface="Times New Roman" panose="02020603050405020304" pitchFamily="18" charset="0"/>
                <a:cs typeface="Times New Roman" panose="02020603050405020304" pitchFamily="18" charset="0"/>
                <a:sym typeface="Wingdings" pitchFamily="2" charset="2"/>
              </a:rPr>
              <a:t> </a:t>
            </a:r>
            <a:r>
              <a:rPr lang="en-US" sz="2400" dirty="0" err="1">
                <a:latin typeface="Times New Roman" panose="02020603050405020304" pitchFamily="18" charset="0"/>
                <a:cs typeface="Times New Roman" panose="02020603050405020304" pitchFamily="18" charset="0"/>
                <a:sym typeface="Wingdings" pitchFamily="2" charset="2"/>
              </a:rPr>
              <a:t>mã</a:t>
            </a:r>
            <a:endParaRPr lang="en-US" sz="2400"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id="{01791A63-981A-4C42-BF89-DCE667D7FD62}"/>
              </a:ext>
            </a:extLst>
          </p:cNvPr>
          <p:cNvSpPr>
            <a:spLocks noGrp="1"/>
          </p:cNvSpPr>
          <p:nvPr>
            <p:ph type="title"/>
          </p:nvPr>
        </p:nvSpPr>
        <p:spPr/>
        <p:txBody>
          <a:bodyPr/>
          <a:lstStyle/>
          <a:p>
            <a:endParaRPr lang="en-VN"/>
          </a:p>
        </p:txBody>
      </p:sp>
      <p:sp>
        <p:nvSpPr>
          <p:cNvPr id="9" name="object 2">
            <a:extLst>
              <a:ext uri="{FF2B5EF4-FFF2-40B4-BE49-F238E27FC236}">
                <a16:creationId xmlns:a16="http://schemas.microsoft.com/office/drawing/2014/main" id="{4D238BE8-D637-4245-B9F2-DC41C377FC2B}"/>
              </a:ext>
            </a:extLst>
          </p:cNvPr>
          <p:cNvSpPr txBox="1">
            <a:spLocks/>
          </p:cNvSpPr>
          <p:nvPr/>
        </p:nvSpPr>
        <p:spPr>
          <a:xfrm>
            <a:off x="619010" y="795020"/>
            <a:ext cx="798068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en-US" kern="0" spc="-5"/>
              <a:t>4.3.2 Giải </a:t>
            </a:r>
            <a:r>
              <a:rPr lang="en-US" kern="0"/>
              <a:t>mã </a:t>
            </a:r>
            <a:r>
              <a:rPr lang="en-US" kern="0" spc="-5"/>
              <a:t>đ.c b.nhớ </a:t>
            </a:r>
            <a:r>
              <a:rPr lang="en-US" kern="0"/>
              <a:t>sử </a:t>
            </a:r>
            <a:r>
              <a:rPr lang="en-US" kern="0" spc="-5"/>
              <a:t>dụng </a:t>
            </a:r>
            <a:r>
              <a:rPr lang="en-US" kern="0"/>
              <a:t>mạch </a:t>
            </a:r>
            <a:r>
              <a:rPr lang="en-US" kern="0" spc="-5"/>
              <a:t>tích</a:t>
            </a:r>
            <a:r>
              <a:rPr lang="en-US" kern="0" spc="-55"/>
              <a:t> </a:t>
            </a:r>
            <a:r>
              <a:rPr lang="en-US" kern="0" spc="-5"/>
              <a:t>hợp</a:t>
            </a:r>
            <a:endParaRPr lang="en-US" kern="0" spc="-5" dirty="0"/>
          </a:p>
        </p:txBody>
      </p:sp>
    </p:spTree>
    <p:extLst>
      <p:ext uri="{BB962C8B-B14F-4D97-AF65-F5344CB8AC3E}">
        <p14:creationId xmlns:p14="http://schemas.microsoft.com/office/powerpoint/2010/main" val="3297666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63863" y="2060848"/>
            <a:ext cx="8117840" cy="444865"/>
          </a:xfrm>
          <a:prstGeom prst="rect">
            <a:avLst/>
          </a:prstGeom>
        </p:spPr>
        <p:txBody>
          <a:bodyPr vert="horz" wrap="square" lIns="0" tIns="75565" rIns="0" bIns="0" rtlCol="0">
            <a:spAutoFit/>
          </a:bodyPr>
          <a:lstStyle/>
          <a:p>
            <a:pPr algn="ctr">
              <a:lnSpc>
                <a:spcPct val="107000"/>
              </a:lnSpc>
              <a:spcBef>
                <a:spcPts val="600"/>
              </a:spcBef>
              <a:spcAft>
                <a:spcPts val="600"/>
              </a:spcAft>
            </a:pPr>
            <a:r>
              <a:rPr lang="en-US" sz="2400"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sz="2400"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sz="2400"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8KB; IC = 2K</a:t>
            </a: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x</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 ĐCCS = 0F800H</a:t>
            </a:r>
            <a:endPar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49</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06130" y="1470360"/>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địa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sở</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các</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chip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DC73447-C477-9342-A0AE-BC409B70F9DE}"/>
                  </a:ext>
                </a:extLst>
              </p:cNvPr>
              <p:cNvSpPr/>
              <p:nvPr/>
            </p:nvSpPr>
            <p:spPr>
              <a:xfrm>
                <a:off x="572375" y="2635798"/>
                <a:ext cx="8575040" cy="4407681"/>
              </a:xfrm>
              <a:prstGeom prst="rect">
                <a:avLst/>
              </a:prstGeom>
            </p:spPr>
            <p:txBody>
              <a:bodyPr wrap="square">
                <a:spAutoFit/>
              </a:bodyPr>
              <a:lstStyle/>
              <a:p>
                <a:pPr marL="368300" marR="17780" indent="-342900">
                  <a:lnSpc>
                    <a:spcPct val="101499"/>
                  </a:lnSpc>
                  <a:spcBef>
                    <a:spcPts val="555"/>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Bộ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400" dirty="0">
                    <a:latin typeface="Times New Roman" panose="02020603050405020304" pitchFamily="18" charset="0"/>
                    <a:ea typeface="Calibri" panose="020F0502020204030204" pitchFamily="34" charset="0"/>
                    <a:cs typeface="Times New Roman" panose="02020603050405020304" pitchFamily="18" charset="0"/>
                  </a:rPr>
                  <a:t> dung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latin typeface="Times New Roman" panose="02020603050405020304" pitchFamily="18" charset="0"/>
                    <a:ea typeface="Calibri" panose="020F0502020204030204" pitchFamily="34" charset="0"/>
                    <a:cs typeface="Times New Roman" panose="02020603050405020304" pitchFamily="18" charset="0"/>
                  </a:rPr>
                  <a:t> 8KB </a:t>
                </a:r>
                <a:r>
                  <a:rPr lang="en-US" sz="24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latin typeface="Times New Roman" panose="02020603050405020304" pitchFamily="18" charset="0"/>
                    <a:ea typeface="Calibri" panose="020F0502020204030204" pitchFamily="34" charset="0"/>
                    <a:cs typeface="Times New Roman" panose="02020603050405020304" pitchFamily="18" charset="0"/>
                  </a:rPr>
                  <a:t> chip </a:t>
                </a:r>
                <a:r>
                  <a:rPr lang="en-US" sz="2400" dirty="0" err="1">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400" dirty="0">
                    <a:latin typeface="Times New Roman" panose="02020603050405020304" pitchFamily="18" charset="0"/>
                    <a:ea typeface="Calibri" panose="020F0502020204030204" pitchFamily="34" charset="0"/>
                    <a:cs typeface="Times New Roman" panose="02020603050405020304" pitchFamily="18" charset="0"/>
                  </a:rPr>
                  <a:t> dung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latin typeface="Times New Roman" panose="02020603050405020304" pitchFamily="18" charset="0"/>
                    <a:ea typeface="Calibri" panose="020F0502020204030204" pitchFamily="34" charset="0"/>
                    <a:cs typeface="Times New Roman" panose="02020603050405020304" pitchFamily="18" charset="0"/>
                  </a:rPr>
                  <a:t> 2KB</a:t>
                </a: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sym typeface="Wingdings" pitchFamily="2" charset="2"/>
                  </a:rPr>
                  <a:t>	 </a:t>
                </a:r>
                <a:r>
                  <a:rPr lang="en-US" sz="2400" dirty="0" err="1">
                    <a:latin typeface="Times New Roman" panose="02020603050405020304" pitchFamily="18" charset="0"/>
                    <a:cs typeface="Times New Roman" panose="02020603050405020304" pitchFamily="18" charset="0"/>
                    <a:sym typeface="Wingdings" pitchFamily="2" charset="2"/>
                  </a:rPr>
                  <a:t>C</a:t>
                </a:r>
                <a:r>
                  <a:rPr lang="en-US" sz="2400" dirty="0" err="1">
                    <a:latin typeface="Times New Roman" panose="02020603050405020304" pitchFamily="18" charset="0"/>
                    <a:cs typeface="Times New Roman" panose="02020603050405020304" pitchFamily="18" charset="0"/>
                  </a:rPr>
                  <a:t>ần</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vi-VN" sz="2400" b="0" i="1" smtClean="0">
                            <a:latin typeface="Cambria Math" panose="02040503050406030204" pitchFamily="18" charset="0"/>
                            <a:cs typeface="Times New Roman" panose="02020603050405020304" pitchFamily="18" charset="0"/>
                          </a:rPr>
                          <m:t>8</m:t>
                        </m:r>
                        <m:r>
                          <m:rPr>
                            <m:sty m:val="p"/>
                          </m:rPr>
                          <a:rPr lang="vi-VN" sz="2400" i="1">
                            <a:latin typeface="Cambria Math" panose="02040503050406030204" pitchFamily="18" charset="0"/>
                            <a:cs typeface="Times New Roman" panose="02020603050405020304" pitchFamily="18" charset="0"/>
                          </a:rPr>
                          <m:t>K</m:t>
                        </m:r>
                        <m:r>
                          <m:rPr>
                            <m:sty m:val="p"/>
                          </m:rPr>
                          <a:rPr lang="en-US" sz="2400" i="1" smtClean="0">
                            <a:latin typeface="Cambria Math" panose="02040503050406030204" pitchFamily="18" charset="0"/>
                            <a:cs typeface="Times New Roman" panose="02020603050405020304" pitchFamily="18" charset="0"/>
                          </a:rPr>
                          <m:t>B</m:t>
                        </m:r>
                      </m:num>
                      <m:den>
                        <m:r>
                          <a:rPr lang="vi-VN" sz="2400" b="0" i="1" smtClean="0">
                            <a:latin typeface="Cambria Math" panose="02040503050406030204" pitchFamily="18" charset="0"/>
                            <a:cs typeface="Times New Roman" panose="02020603050405020304" pitchFamily="18" charset="0"/>
                          </a:rPr>
                          <m:t>2</m:t>
                        </m:r>
                        <m:r>
                          <m:rPr>
                            <m:sty m:val="p"/>
                          </m:rPr>
                          <a:rPr lang="vi-VN" sz="2400" i="1">
                            <a:latin typeface="Cambria Math" panose="02040503050406030204" pitchFamily="18" charset="0"/>
                            <a:cs typeface="Times New Roman" panose="02020603050405020304" pitchFamily="18" charset="0"/>
                          </a:rPr>
                          <m:t>K</m:t>
                        </m:r>
                        <m:r>
                          <m:rPr>
                            <m:sty m:val="p"/>
                          </m:rPr>
                          <a:rPr lang="vi-VN" sz="2400" i="1" smtClean="0">
                            <a:latin typeface="Cambria Math" panose="02040503050406030204" pitchFamily="18" charset="0"/>
                            <a:cs typeface="Times New Roman" panose="02020603050405020304" pitchFamily="18" charset="0"/>
                          </a:rPr>
                          <m:t>B</m:t>
                        </m:r>
                      </m:den>
                    </m:f>
                    <m:r>
                      <a:rPr lang="vi-VN" sz="2400" b="0" i="1" smtClean="0">
                        <a:latin typeface="Cambria Math" panose="02040503050406030204" pitchFamily="18" charset="0"/>
                        <a:cs typeface="Times New Roman" panose="02020603050405020304" pitchFamily="18" charset="0"/>
                      </a:rPr>
                      <m:t>=4</m:t>
                    </m:r>
                  </m:oMath>
                </a14:m>
                <a:r>
                  <a:rPr lang="en-US" sz="2400" dirty="0">
                    <a:latin typeface="Times New Roman" panose="02020603050405020304" pitchFamily="18" charset="0"/>
                    <a:cs typeface="Times New Roman" panose="02020603050405020304" pitchFamily="18" charset="0"/>
                  </a:rPr>
                  <a:t> chip </a:t>
                </a:r>
                <a:r>
                  <a:rPr lang="en-US" sz="2400" dirty="0" err="1">
                    <a:latin typeface="Times New Roman" panose="02020603050405020304" pitchFamily="18" charset="0"/>
                    <a:cs typeface="Times New Roman" panose="02020603050405020304" pitchFamily="18" charset="0"/>
                  </a:rPr>
                  <a:t>nhớ</a:t>
                </a:r>
                <a:endParaRPr lang="en-US" sz="24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r>
                  <a:rPr lang="en-US" sz="2400" dirty="0">
                    <a:latin typeface="Times New Roman" panose="02020603050405020304" pitchFamily="18" charset="0"/>
                    <a:cs typeface="Times New Roman" panose="02020603050405020304" pitchFamily="18" charset="0"/>
                  </a:rPr>
                  <a:t>Mà 2KB = </a:t>
                </a:r>
                <a:r>
                  <a:rPr lang="en-US" sz="2400" spc="-25" dirty="0">
                    <a:latin typeface="Times New Roman" panose="02020603050405020304" pitchFamily="18" charset="0"/>
                    <a:cs typeface="Times New Roman" panose="02020603050405020304" pitchFamily="18" charset="0"/>
                  </a:rPr>
                  <a:t>2</a:t>
                </a:r>
                <a:r>
                  <a:rPr lang="en-US" sz="2400" spc="-25" baseline="30000" dirty="0">
                    <a:latin typeface="Times New Roman" panose="02020603050405020304" pitchFamily="18" charset="0"/>
                    <a:cs typeface="Times New Roman" panose="02020603050405020304" pitchFamily="18" charset="0"/>
                  </a:rPr>
                  <a:t>11 </a:t>
                </a:r>
                <a:r>
                  <a:rPr lang="en-US" sz="2400" spc="-25" dirty="0">
                    <a:latin typeface="Times New Roman" panose="02020603050405020304" pitchFamily="18" charset="0"/>
                    <a:cs typeface="Times New Roman" panose="02020603050405020304" pitchFamily="18" charset="0"/>
                  </a:rPr>
                  <a:t>= 0000 0000 </a:t>
                </a:r>
                <a:r>
                  <a:rPr lang="en-US" sz="2400" spc="-25" dirty="0">
                    <a:solidFill>
                      <a:srgbClr val="FF0000"/>
                    </a:solidFill>
                    <a:latin typeface="Times New Roman" panose="02020603050405020304" pitchFamily="18" charset="0"/>
                    <a:cs typeface="Times New Roman" panose="02020603050405020304" pitchFamily="18" charset="0"/>
                  </a:rPr>
                  <a:t>1</a:t>
                </a:r>
                <a:r>
                  <a:rPr lang="en-US" sz="2400" spc="-25" dirty="0">
                    <a:latin typeface="Times New Roman" panose="02020603050405020304" pitchFamily="18" charset="0"/>
                    <a:cs typeface="Times New Roman" panose="02020603050405020304" pitchFamily="18" charset="0"/>
                  </a:rPr>
                  <a:t>000 0000 0000(B)  = 00800(H)</a:t>
                </a:r>
              </a:p>
              <a:p>
                <a:pPr marL="368300" marR="17780" indent="-342900">
                  <a:lnSpc>
                    <a:spcPct val="101499"/>
                  </a:lnSpc>
                  <a:spcBef>
                    <a:spcPts val="555"/>
                  </a:spcBef>
                </a:pPr>
                <a:r>
                  <a:rPr lang="en-US" sz="2400" spc="-25" dirty="0">
                    <a:latin typeface="Times New Roman" panose="02020603050405020304" pitchFamily="18" charset="0"/>
                    <a:cs typeface="Times New Roman" panose="02020603050405020304" pitchFamily="18" charset="0"/>
                    <a:sym typeface="Wingdings" pitchFamily="2" charset="2"/>
                  </a:rPr>
                  <a:t> </a:t>
                </a:r>
                <a:r>
                  <a:rPr lang="vi-VN" sz="2400" spc="-25" dirty="0">
                    <a:latin typeface="Times New Roman" panose="02020603050405020304" pitchFamily="18" charset="0"/>
                    <a:cs typeface="Times New Roman" panose="02020603050405020304" pitchFamily="18" charset="0"/>
                    <a:sym typeface="Wingdings" pitchFamily="2" charset="2"/>
                  </a:rPr>
                  <a:t>Dung lượng của một chip nhớ </a:t>
                </a:r>
                <a:r>
                  <a:rPr lang="en-US" sz="2400" spc="-25" dirty="0" err="1">
                    <a:latin typeface="Times New Roman" panose="02020603050405020304" pitchFamily="18" charset="0"/>
                    <a:cs typeface="Times New Roman" panose="02020603050405020304" pitchFamily="18" charset="0"/>
                    <a:sym typeface="Wingdings" pitchFamily="2" charset="2"/>
                  </a:rPr>
                  <a:t>là</a:t>
                </a:r>
                <a:r>
                  <a:rPr lang="en-US" sz="2400" spc="-25" dirty="0">
                    <a:latin typeface="Times New Roman" panose="02020603050405020304" pitchFamily="18" charset="0"/>
                    <a:cs typeface="Times New Roman" panose="02020603050405020304" pitchFamily="18" charset="0"/>
                    <a:sym typeface="Wingdings" pitchFamily="2" charset="2"/>
                  </a:rPr>
                  <a:t> </a:t>
                </a:r>
                <a:r>
                  <a:rPr lang="en-US" sz="2400" spc="-25" dirty="0">
                    <a:latin typeface="Times New Roman" panose="02020603050405020304" pitchFamily="18" charset="0"/>
                    <a:cs typeface="Times New Roman" panose="02020603050405020304" pitchFamily="18" charset="0"/>
                  </a:rPr>
                  <a:t>00800(H)</a:t>
                </a:r>
                <a:endParaRPr lang="en-US" sz="24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r>
                  <a:rPr lang="vi-VN" sz="2400" spc="-25" dirty="0">
                    <a:latin typeface="Times New Roman" panose="02020603050405020304" pitchFamily="18" charset="0"/>
                    <a:cs typeface="Times New Roman" panose="02020603050405020304" pitchFamily="18" charset="0"/>
                  </a:rPr>
                  <a:t>Địa chỉ cuối = Địa chỉ đầu + Dung lượng - 1</a:t>
                </a:r>
              </a:p>
              <a:p>
                <a:pPr marL="368300" marR="17780" indent="-342900">
                  <a:lnSpc>
                    <a:spcPct val="101499"/>
                  </a:lnSpc>
                  <a:spcBef>
                    <a:spcPts val="555"/>
                  </a:spcBef>
                  <a:buFont typeface="Arial" panose="020B0604020202020204" pitchFamily="34" charset="0"/>
                  <a:buChar char="•"/>
                </a:pPr>
                <a:r>
                  <a:rPr lang="vi-VN" sz="2000" spc="-25" dirty="0">
                    <a:latin typeface="Times New Roman" panose="02020603050405020304" pitchFamily="18" charset="0"/>
                    <a:cs typeface="Times New Roman" panose="02020603050405020304" pitchFamily="18" charset="0"/>
                  </a:rPr>
                  <a:t>Địa chỉ của IC 1: Từ </a:t>
                </a:r>
                <a:r>
                  <a:rPr lang="en-US" sz="20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0F800H</a:t>
                </a:r>
                <a:r>
                  <a:rPr lang="vi-VN" sz="2000" spc="-25" dirty="0">
                    <a:latin typeface="Times New Roman" panose="02020603050405020304" pitchFamily="18" charset="0"/>
                    <a:cs typeface="Times New Roman" panose="02020603050405020304" pitchFamily="18" charset="0"/>
                  </a:rPr>
                  <a:t> đến </a:t>
                </a:r>
                <a:r>
                  <a:rPr lang="en-US" sz="20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0FFFFH </a:t>
                </a:r>
                <a:r>
                  <a:rPr lang="vi-VN" sz="2000" spc="-25" dirty="0">
                    <a:latin typeface="Times New Roman" panose="02020603050405020304" pitchFamily="18" charset="0"/>
                    <a:cs typeface="Times New Roman" panose="02020603050405020304" pitchFamily="18" charset="0"/>
                  </a:rPr>
                  <a:t>		</a:t>
                </a:r>
              </a:p>
              <a:p>
                <a:pPr marL="368300" marR="17780" indent="-342900">
                  <a:lnSpc>
                    <a:spcPct val="101499"/>
                  </a:lnSpc>
                  <a:spcBef>
                    <a:spcPts val="555"/>
                  </a:spcBef>
                  <a:buFont typeface="Arial" panose="020B0604020202020204" pitchFamily="34" charset="0"/>
                  <a:buChar char="•"/>
                </a:pPr>
                <a:r>
                  <a:rPr lang="vi-VN" sz="2000" spc="-25" dirty="0">
                    <a:latin typeface="Times New Roman" panose="02020603050405020304" pitchFamily="18" charset="0"/>
                    <a:cs typeface="Times New Roman" panose="02020603050405020304" pitchFamily="18" charset="0"/>
                  </a:rPr>
                  <a:t>Địa chỉ của IC 2: Từ </a:t>
                </a:r>
                <a:r>
                  <a:rPr lang="en-US" sz="2000" b="1" i="1" spc="-25" dirty="0">
                    <a:solidFill>
                      <a:srgbClr val="002060"/>
                    </a:solidFill>
                    <a:latin typeface="Times New Roman" panose="02020603050405020304" pitchFamily="18" charset="0"/>
                    <a:cs typeface="Times New Roman" panose="02020603050405020304" pitchFamily="18" charset="0"/>
                    <a:sym typeface="Wingdings" pitchFamily="2" charset="2"/>
                  </a:rPr>
                  <a:t>1</a:t>
                </a:r>
                <a:r>
                  <a:rPr lang="en-US" sz="20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0000H</a:t>
                </a:r>
                <a:r>
                  <a:rPr lang="vi-VN" sz="2000" spc="-25" dirty="0">
                    <a:latin typeface="Times New Roman" panose="02020603050405020304" pitchFamily="18" charset="0"/>
                    <a:cs typeface="Times New Roman" panose="02020603050405020304" pitchFamily="18" charset="0"/>
                  </a:rPr>
                  <a:t>  đến </a:t>
                </a:r>
                <a:r>
                  <a:rPr lang="en-US" sz="2000" b="1" i="1" spc="-25" dirty="0">
                    <a:solidFill>
                      <a:srgbClr val="FF0000"/>
                    </a:solidFill>
                    <a:latin typeface="Times New Roman" panose="02020603050405020304" pitchFamily="18" charset="0"/>
                    <a:cs typeface="Times New Roman" panose="02020603050405020304" pitchFamily="18" charset="0"/>
                    <a:sym typeface="Wingdings" pitchFamily="2" charset="2"/>
                  </a:rPr>
                  <a:t>10</a:t>
                </a:r>
                <a:r>
                  <a:rPr lang="en-US" sz="20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7FFH</a:t>
                </a:r>
                <a:endParaRPr lang="en-US" sz="20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buFont typeface="Arial" panose="020B0604020202020204" pitchFamily="34" charset="0"/>
                  <a:buChar char="•"/>
                </a:pPr>
                <a:r>
                  <a:rPr lang="vi-VN" sz="2000" spc="-25" dirty="0">
                    <a:latin typeface="Times New Roman" panose="02020603050405020304" pitchFamily="18" charset="0"/>
                    <a:cs typeface="Times New Roman" panose="02020603050405020304" pitchFamily="18" charset="0"/>
                  </a:rPr>
                  <a:t>Địa chỉ của IC 3: Từ </a:t>
                </a:r>
                <a:r>
                  <a:rPr lang="en-US" sz="2000" b="1" i="1" spc="-25" dirty="0">
                    <a:solidFill>
                      <a:srgbClr val="002060"/>
                    </a:solidFill>
                    <a:latin typeface="Times New Roman" panose="02020603050405020304" pitchFamily="18" charset="0"/>
                    <a:cs typeface="Times New Roman" panose="02020603050405020304" pitchFamily="18" charset="0"/>
                    <a:sym typeface="Wingdings" pitchFamily="2" charset="2"/>
                  </a:rPr>
                  <a:t>10</a:t>
                </a:r>
                <a:r>
                  <a:rPr lang="en-US" sz="20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800H</a:t>
                </a:r>
                <a:r>
                  <a:rPr lang="vi-VN" sz="2000" spc="-25" dirty="0">
                    <a:latin typeface="Times New Roman" panose="02020603050405020304" pitchFamily="18" charset="0"/>
                    <a:cs typeface="Times New Roman" panose="02020603050405020304" pitchFamily="18" charset="0"/>
                  </a:rPr>
                  <a:t> đến </a:t>
                </a:r>
                <a:r>
                  <a:rPr lang="en-US" sz="2000" b="1" i="1" spc="-25" dirty="0">
                    <a:solidFill>
                      <a:srgbClr val="FF0000"/>
                    </a:solidFill>
                    <a:latin typeface="Times New Roman" panose="02020603050405020304" pitchFamily="18" charset="0"/>
                    <a:cs typeface="Times New Roman" panose="02020603050405020304" pitchFamily="18" charset="0"/>
                    <a:sym typeface="Wingdings" pitchFamily="2" charset="2"/>
                  </a:rPr>
                  <a:t>10F</a:t>
                </a:r>
                <a:r>
                  <a:rPr lang="en-US" sz="20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FFH </a:t>
                </a:r>
                <a:r>
                  <a:rPr lang="vi-VN" sz="2000" spc="-25" dirty="0">
                    <a:latin typeface="Times New Roman" panose="02020603050405020304" pitchFamily="18" charset="0"/>
                    <a:cs typeface="Times New Roman" panose="02020603050405020304" pitchFamily="18" charset="0"/>
                  </a:rPr>
                  <a:t>		</a:t>
                </a:r>
              </a:p>
              <a:p>
                <a:pPr marL="368300" marR="17780" indent="-342900">
                  <a:lnSpc>
                    <a:spcPct val="101499"/>
                  </a:lnSpc>
                  <a:spcBef>
                    <a:spcPts val="555"/>
                  </a:spcBef>
                  <a:buFont typeface="Arial" panose="020B0604020202020204" pitchFamily="34" charset="0"/>
                  <a:buChar char="•"/>
                </a:pPr>
                <a:r>
                  <a:rPr lang="vi-VN" sz="2000" spc="-25" dirty="0">
                    <a:latin typeface="Times New Roman" panose="02020603050405020304" pitchFamily="18" charset="0"/>
                    <a:cs typeface="Times New Roman" panose="02020603050405020304" pitchFamily="18" charset="0"/>
                  </a:rPr>
                  <a:t>Địa chỉ của IC 4: Từ </a:t>
                </a:r>
                <a:r>
                  <a:rPr lang="en-US" sz="2000" b="1" i="1" spc="-25" dirty="0">
                    <a:solidFill>
                      <a:srgbClr val="002060"/>
                    </a:solidFill>
                    <a:latin typeface="Times New Roman" panose="02020603050405020304" pitchFamily="18" charset="0"/>
                    <a:cs typeface="Times New Roman" panose="02020603050405020304" pitchFamily="18" charset="0"/>
                    <a:sym typeface="Wingdings" pitchFamily="2" charset="2"/>
                  </a:rPr>
                  <a:t>11</a:t>
                </a:r>
                <a:r>
                  <a:rPr lang="en-US" sz="20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000H</a:t>
                </a:r>
                <a:r>
                  <a:rPr lang="vi-VN" sz="2000" spc="-25" dirty="0">
                    <a:latin typeface="Times New Roman" panose="02020603050405020304" pitchFamily="18" charset="0"/>
                    <a:cs typeface="Times New Roman" panose="02020603050405020304" pitchFamily="18" charset="0"/>
                  </a:rPr>
                  <a:t>  đến </a:t>
                </a:r>
                <a:r>
                  <a:rPr lang="en-US" sz="2000" b="1" i="1" spc="-25" dirty="0">
                    <a:solidFill>
                      <a:srgbClr val="FF0000"/>
                    </a:solidFill>
                    <a:latin typeface="Times New Roman" panose="02020603050405020304" pitchFamily="18" charset="0"/>
                    <a:cs typeface="Times New Roman" panose="02020603050405020304" pitchFamily="18" charset="0"/>
                    <a:sym typeface="Wingdings" pitchFamily="2" charset="2"/>
                  </a:rPr>
                  <a:t>117</a:t>
                </a:r>
                <a:r>
                  <a:rPr lang="en-US" sz="20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FFH</a:t>
                </a:r>
                <a:endParaRPr lang="en-US" sz="20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pPr>
                <a:endParaRPr lang="en-US" sz="24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6DC73447-C477-9342-A0AE-BC409B70F9DE}"/>
                  </a:ext>
                </a:extLst>
              </p:cNvPr>
              <p:cNvSpPr>
                <a:spLocks noRot="1" noChangeAspect="1" noMove="1" noResize="1" noEditPoints="1" noAdjustHandles="1" noChangeArrowheads="1" noChangeShapeType="1" noTextEdit="1"/>
              </p:cNvSpPr>
              <p:nvPr/>
            </p:nvSpPr>
            <p:spPr>
              <a:xfrm>
                <a:off x="572375" y="2635798"/>
                <a:ext cx="8575040" cy="4407681"/>
              </a:xfrm>
              <a:prstGeom prst="rect">
                <a:avLst/>
              </a:prstGeom>
              <a:blipFill>
                <a:blip r:embed="rId2"/>
                <a:stretch>
                  <a:fillRect l="-888" t="-1437"/>
                </a:stretch>
              </a:blipFill>
            </p:spPr>
            <p:txBody>
              <a:bodyPr/>
              <a:lstStyle/>
              <a:p>
                <a:r>
                  <a:rPr lang="en-VN">
                    <a:noFill/>
                  </a:rPr>
                  <a:t> </a:t>
                </a:r>
              </a:p>
            </p:txBody>
          </p:sp>
        </mc:Fallback>
      </mc:AlternateContent>
      <p:sp>
        <p:nvSpPr>
          <p:cNvPr id="8" name="Title 7">
            <a:extLst>
              <a:ext uri="{FF2B5EF4-FFF2-40B4-BE49-F238E27FC236}">
                <a16:creationId xmlns:a16="http://schemas.microsoft.com/office/drawing/2014/main" id="{9C809233-F0ED-8241-8861-52679F21C211}"/>
              </a:ext>
            </a:extLst>
          </p:cNvPr>
          <p:cNvSpPr>
            <a:spLocks noGrp="1"/>
          </p:cNvSpPr>
          <p:nvPr>
            <p:ph type="title"/>
          </p:nvPr>
        </p:nvSpPr>
        <p:spPr/>
        <p:txBody>
          <a:bodyPr/>
          <a:lstStyle/>
          <a:p>
            <a:endParaRPr lang="en-VN"/>
          </a:p>
        </p:txBody>
      </p:sp>
      <p:sp>
        <p:nvSpPr>
          <p:cNvPr id="9" name="object 2">
            <a:extLst>
              <a:ext uri="{FF2B5EF4-FFF2-40B4-BE49-F238E27FC236}">
                <a16:creationId xmlns:a16="http://schemas.microsoft.com/office/drawing/2014/main" id="{744ED6D1-6675-F744-A23E-12206DC6B0DD}"/>
              </a:ext>
            </a:extLst>
          </p:cNvPr>
          <p:cNvSpPr txBox="1">
            <a:spLocks/>
          </p:cNvSpPr>
          <p:nvPr/>
        </p:nvSpPr>
        <p:spPr>
          <a:xfrm>
            <a:off x="619010" y="795020"/>
            <a:ext cx="798068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en-US" kern="0" spc="-5"/>
              <a:t>4.3.2 Giải </a:t>
            </a:r>
            <a:r>
              <a:rPr lang="en-US" kern="0"/>
              <a:t>mã </a:t>
            </a:r>
            <a:r>
              <a:rPr lang="en-US" kern="0" spc="-5"/>
              <a:t>đ.c b.nhớ </a:t>
            </a:r>
            <a:r>
              <a:rPr lang="en-US" kern="0"/>
              <a:t>sử </a:t>
            </a:r>
            <a:r>
              <a:rPr lang="en-US" kern="0" spc="-5"/>
              <a:t>dụng </a:t>
            </a:r>
            <a:r>
              <a:rPr lang="en-US" kern="0"/>
              <a:t>mạch </a:t>
            </a:r>
            <a:r>
              <a:rPr lang="en-US" kern="0" spc="-5"/>
              <a:t>tích</a:t>
            </a:r>
            <a:r>
              <a:rPr lang="en-US" kern="0" spc="-55"/>
              <a:t> </a:t>
            </a:r>
            <a:r>
              <a:rPr lang="en-US" kern="0" spc="-5"/>
              <a:t>hợp</a:t>
            </a:r>
            <a:endParaRPr lang="en-US" kern="0" spc="-5" dirty="0"/>
          </a:p>
        </p:txBody>
      </p:sp>
    </p:spTree>
    <p:extLst>
      <p:ext uri="{BB962C8B-B14F-4D97-AF65-F5344CB8AC3E}">
        <p14:creationId xmlns:p14="http://schemas.microsoft.com/office/powerpoint/2010/main" val="379652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7630">
              <a:lnSpc>
                <a:spcPct val="100000"/>
              </a:lnSpc>
              <a:spcBef>
                <a:spcPts val="100"/>
              </a:spcBef>
            </a:pPr>
            <a:r>
              <a:rPr spc="-5" dirty="0"/>
              <a:t>4.1. </a:t>
            </a:r>
            <a:r>
              <a:rPr dirty="0"/>
              <a:t>Các </a:t>
            </a:r>
            <a:r>
              <a:rPr spc="-5" dirty="0"/>
              <a:t>tín hiệu của</a:t>
            </a:r>
            <a:r>
              <a:rPr spc="-55" dirty="0"/>
              <a:t> </a:t>
            </a:r>
            <a:r>
              <a:rPr dirty="0"/>
              <a:t>8088</a:t>
            </a:r>
          </a:p>
        </p:txBody>
      </p:sp>
      <mc:AlternateContent xmlns:mc="http://schemas.openxmlformats.org/markup-compatibility/2006">
        <mc:Choice xmlns:a14="http://schemas.microsoft.com/office/drawing/2010/main" Requires="a14">
          <p:sp>
            <p:nvSpPr>
              <p:cNvPr id="3" name="object 3"/>
              <p:cNvSpPr txBox="1"/>
              <p:nvPr/>
            </p:nvSpPr>
            <p:spPr>
              <a:xfrm>
                <a:off x="764540" y="1428626"/>
                <a:ext cx="8227060" cy="4512773"/>
              </a:xfrm>
              <a:prstGeom prst="rect">
                <a:avLst/>
              </a:prstGeom>
            </p:spPr>
            <p:txBody>
              <a:bodyPr vert="horz" wrap="square" lIns="0" tIns="64769" rIns="0" bIns="0" rtlCol="0">
                <a:spAutoFit/>
              </a:bodyPr>
              <a:lstStyle/>
              <a:p>
                <a:pPr marL="298450" indent="-285750" algn="just">
                  <a:lnSpc>
                    <a:spcPct val="100000"/>
                  </a:lnSpc>
                  <a:spcBef>
                    <a:spcPts val="509"/>
                  </a:spcBef>
                  <a:buClr>
                    <a:srgbClr val="5E9CDA"/>
                  </a:buClr>
                  <a:buFont typeface="Wingdings"/>
                  <a:buChar char=""/>
                  <a:tabLst>
                    <a:tab pos="297815" algn="l"/>
                    <a:tab pos="298450" algn="l"/>
                  </a:tabLst>
                </a:pPr>
                <a:r>
                  <a:rPr lang="vi-VN" sz="2200" dirty="0">
                    <a:solidFill>
                      <a:srgbClr val="003399"/>
                    </a:solidFill>
                    <a:latin typeface="Arial"/>
                    <a:cs typeface="Arial"/>
                  </a:rPr>
                  <a:t>Nhóm </a:t>
                </a:r>
                <a:r>
                  <a:rPr lang="vi-VN" sz="2200" spc="-5" dirty="0">
                    <a:solidFill>
                      <a:srgbClr val="003399"/>
                    </a:solidFill>
                    <a:latin typeface="Arial"/>
                    <a:cs typeface="Arial"/>
                  </a:rPr>
                  <a:t>tín </a:t>
                </a:r>
                <a:r>
                  <a:rPr lang="vi-VN" sz="2200" dirty="0">
                    <a:solidFill>
                      <a:srgbClr val="003399"/>
                    </a:solidFill>
                    <a:latin typeface="Arial"/>
                    <a:cs typeface="Arial"/>
                  </a:rPr>
                  <a:t>hiệu điều khiển hệ</a:t>
                </a:r>
                <a:r>
                  <a:rPr lang="vi-VN" sz="2200" spc="-10" dirty="0">
                    <a:solidFill>
                      <a:srgbClr val="003399"/>
                    </a:solidFill>
                    <a:latin typeface="Arial"/>
                    <a:cs typeface="Arial"/>
                  </a:rPr>
                  <a:t> </a:t>
                </a:r>
                <a:r>
                  <a:rPr lang="vi-VN" sz="2200" spc="-5" dirty="0">
                    <a:solidFill>
                      <a:srgbClr val="003399"/>
                    </a:solidFill>
                    <a:latin typeface="Arial"/>
                    <a:cs typeface="Arial"/>
                  </a:rPr>
                  <a:t>thống:</a:t>
                </a:r>
                <a:endParaRPr lang="vi-VN" sz="2200" dirty="0">
                  <a:latin typeface="Arial"/>
                  <a:cs typeface="Arial"/>
                </a:endParaRPr>
              </a:p>
              <a:p>
                <a:pPr marL="698500" lvl="1" indent="-228600" algn="just">
                  <a:lnSpc>
                    <a:spcPts val="2905"/>
                  </a:lnSpc>
                  <a:spcBef>
                    <a:spcPts val="484"/>
                  </a:spcBef>
                  <a:buClr>
                    <a:srgbClr val="93C052"/>
                  </a:buClr>
                  <a:buSzPct val="97959"/>
                  <a:buFont typeface="Georgia"/>
                  <a:buChar char="•"/>
                  <a:tabLst>
                    <a:tab pos="698500" algn="l"/>
                    <a:tab pos="1390650" algn="l"/>
                    <a:tab pos="6931659" algn="l"/>
                  </a:tabLst>
                </a:pPr>
                <a14:m>
                  <m:oMath xmlns:m="http://schemas.openxmlformats.org/officeDocument/2006/math">
                    <m:acc>
                      <m:accPr>
                        <m:chr m:val="̅"/>
                        <m:ctrlPr>
                          <a:rPr lang="ar-AE" sz="2400" i="1" spc="-240" smtClean="0">
                            <a:solidFill>
                              <a:srgbClr val="0048AA"/>
                            </a:solidFill>
                            <a:latin typeface="Cambria Math" panose="02040503050406030204" pitchFamily="18" charset="0"/>
                            <a:cs typeface="Arial"/>
                          </a:rPr>
                        </m:ctrlPr>
                      </m:accPr>
                      <m:e>
                        <m:r>
                          <m:rPr>
                            <m:sty m:val="p"/>
                          </m:rPr>
                          <a:rPr lang="vi-VN" sz="2400" i="1" spc="-240">
                            <a:solidFill>
                              <a:srgbClr val="0048AA"/>
                            </a:solidFill>
                            <a:latin typeface="Cambria Math" panose="02040503050406030204" pitchFamily="18" charset="0"/>
                            <a:cs typeface="Arial"/>
                          </a:rPr>
                          <m:t>SS</m:t>
                        </m:r>
                      </m:e>
                    </m:acc>
                    <m:r>
                      <a:rPr lang="ar-AE" sz="2400" i="1" spc="-240">
                        <a:solidFill>
                          <a:srgbClr val="0048AA"/>
                        </a:solidFill>
                        <a:latin typeface="Cambria Math" panose="02040503050406030204" pitchFamily="18" charset="0"/>
                        <a:cs typeface="Arial"/>
                      </a:rPr>
                      <m:t> </m:t>
                    </m:r>
                  </m:oMath>
                </a14:m>
                <a:r>
                  <a:rPr lang="ar-AE" sz="2400" spc="-310" baseline="-25000" dirty="0">
                    <a:solidFill>
                      <a:srgbClr val="0048AA"/>
                    </a:solidFill>
                    <a:latin typeface="Georgia"/>
                    <a:cs typeface="Georgia"/>
                  </a:rPr>
                  <a:t>0</a:t>
                </a:r>
                <a:r>
                  <a:rPr lang="vi-VN" sz="2400" spc="-310" dirty="0">
                    <a:solidFill>
                      <a:srgbClr val="0048AA"/>
                    </a:solidFill>
                    <a:latin typeface="Georgia"/>
                    <a:cs typeface="Georgia"/>
                  </a:rPr>
                  <a:t> : </a:t>
                </a:r>
                <a:r>
                  <a:rPr lang="vi-VN" sz="1800" spc="-5" dirty="0">
                    <a:solidFill>
                      <a:srgbClr val="003399"/>
                    </a:solidFill>
                    <a:latin typeface="Arial"/>
                    <a:cs typeface="Arial"/>
                  </a:rPr>
                  <a:t>Tín </a:t>
                </a:r>
                <a:r>
                  <a:rPr lang="vi-VN" sz="1800" dirty="0">
                    <a:solidFill>
                      <a:srgbClr val="003399"/>
                    </a:solidFill>
                    <a:latin typeface="Arial"/>
                    <a:cs typeface="Arial"/>
                  </a:rPr>
                  <a:t>hiệu </a:t>
                </a:r>
                <a:r>
                  <a:rPr lang="vi-VN" sz="1800" spc="-5" dirty="0">
                    <a:solidFill>
                      <a:srgbClr val="003399"/>
                    </a:solidFill>
                    <a:latin typeface="Arial"/>
                    <a:cs typeface="Arial"/>
                  </a:rPr>
                  <a:t>trạng thái được </a:t>
                </a:r>
                <a:r>
                  <a:rPr lang="vi-VN" sz="1800" dirty="0">
                    <a:solidFill>
                      <a:srgbClr val="003399"/>
                    </a:solidFill>
                    <a:latin typeface="Arial"/>
                    <a:cs typeface="Arial"/>
                  </a:rPr>
                  <a:t>sử dụng kết hợp</a:t>
                </a:r>
                <a:r>
                  <a:rPr lang="vi-VN" sz="1800" spc="40" dirty="0">
                    <a:solidFill>
                      <a:srgbClr val="003399"/>
                    </a:solidFill>
                    <a:latin typeface="Arial"/>
                    <a:cs typeface="Arial"/>
                  </a:rPr>
                  <a:t> </a:t>
                </a:r>
                <a:r>
                  <a:rPr lang="vi-VN" sz="1800" dirty="0">
                    <a:solidFill>
                      <a:srgbClr val="003399"/>
                    </a:solidFill>
                    <a:latin typeface="Arial"/>
                    <a:cs typeface="Arial"/>
                  </a:rPr>
                  <a:t>với</a:t>
                </a:r>
                <a:r>
                  <a:rPr lang="vi-VN" sz="1800" spc="5" dirty="0">
                    <a:solidFill>
                      <a:srgbClr val="003399"/>
                    </a:solidFill>
                    <a:latin typeface="Arial"/>
                    <a:cs typeface="Arial"/>
                  </a:rPr>
                  <a:t> </a:t>
                </a:r>
                <a14:m>
                  <m:oMath xmlns:m="http://schemas.openxmlformats.org/officeDocument/2006/math">
                    <m:r>
                      <m:rPr>
                        <m:sty m:val="p"/>
                      </m:rPr>
                      <a:rPr lang="vi-VN" i="1" spc="5" dirty="0">
                        <a:solidFill>
                          <a:srgbClr val="003399"/>
                        </a:solidFill>
                        <a:latin typeface="Cambria Math" panose="02040503050406030204" pitchFamily="18" charset="0"/>
                        <a:cs typeface="Arial"/>
                      </a:rPr>
                      <m:t>IO</m:t>
                    </m:r>
                    <m:r>
                      <a:rPr lang="vi-VN" b="0" i="1" spc="5" dirty="0" smtClean="0">
                        <a:solidFill>
                          <a:srgbClr val="003399"/>
                        </a:solidFill>
                        <a:latin typeface="Cambria Math" panose="02040503050406030204" pitchFamily="18" charset="0"/>
                        <a:cs typeface="Arial"/>
                      </a:rPr>
                      <m:t>/</m:t>
                    </m:r>
                    <m:acc>
                      <m:accPr>
                        <m:chr m:val="̅"/>
                        <m:ctrlPr>
                          <a:rPr lang="ar-AE" i="1" spc="-240">
                            <a:solidFill>
                              <a:srgbClr val="0048AA"/>
                            </a:solidFill>
                            <a:latin typeface="Cambria Math" panose="02040503050406030204" pitchFamily="18" charset="0"/>
                            <a:cs typeface="Arial"/>
                          </a:rPr>
                        </m:ctrlPr>
                      </m:accPr>
                      <m:e>
                        <m:r>
                          <m:rPr>
                            <m:sty m:val="p"/>
                          </m:rPr>
                          <a:rPr lang="vi-VN" i="1" spc="-240" smtClean="0">
                            <a:solidFill>
                              <a:srgbClr val="0048AA"/>
                            </a:solidFill>
                            <a:latin typeface="Cambria Math" panose="02040503050406030204" pitchFamily="18" charset="0"/>
                            <a:cs typeface="Arial"/>
                          </a:rPr>
                          <m:t>M</m:t>
                        </m:r>
                      </m:e>
                    </m:acc>
                    <m:r>
                      <a:rPr lang="ar-AE" i="1" spc="-240">
                        <a:solidFill>
                          <a:srgbClr val="0048AA"/>
                        </a:solidFill>
                        <a:latin typeface="Cambria Math" panose="02040503050406030204" pitchFamily="18" charset="0"/>
                        <a:cs typeface="Arial"/>
                      </a:rPr>
                      <m:t> </m:t>
                    </m:r>
                    <m:r>
                      <a:rPr lang="vi-VN" b="0" i="1" spc="-240" smtClean="0">
                        <a:solidFill>
                          <a:srgbClr val="0048AA"/>
                        </a:solidFill>
                        <a:latin typeface="Cambria Math" panose="02040503050406030204" pitchFamily="18" charset="0"/>
                        <a:cs typeface="Arial"/>
                      </a:rPr>
                      <m:t> </m:t>
                    </m:r>
                  </m:oMath>
                </a14:m>
                <a:r>
                  <a:rPr lang="vi-VN" sz="1800" dirty="0">
                    <a:solidFill>
                      <a:srgbClr val="003399"/>
                    </a:solidFill>
                    <a:latin typeface="Arial"/>
                    <a:cs typeface="Arial"/>
                  </a:rPr>
                  <a:t>và </a:t>
                </a:r>
                <a14:m>
                  <m:oMath xmlns:m="http://schemas.openxmlformats.org/officeDocument/2006/math">
                    <m:r>
                      <m:rPr>
                        <m:sty m:val="p"/>
                      </m:rPr>
                      <a:rPr lang="vi-VN" i="1" spc="5" dirty="0">
                        <a:solidFill>
                          <a:srgbClr val="003399"/>
                        </a:solidFill>
                        <a:latin typeface="Cambria Math" panose="02040503050406030204" pitchFamily="18" charset="0"/>
                        <a:cs typeface="Arial"/>
                      </a:rPr>
                      <m:t>DT</m:t>
                    </m:r>
                    <m:r>
                      <a:rPr lang="vi-VN" i="1" spc="5" dirty="0">
                        <a:solidFill>
                          <a:srgbClr val="003399"/>
                        </a:solidFill>
                        <a:latin typeface="Cambria Math" panose="02040503050406030204" pitchFamily="18" charset="0"/>
                        <a:cs typeface="Arial"/>
                      </a:rPr>
                      <m:t>/</m:t>
                    </m:r>
                    <m:acc>
                      <m:accPr>
                        <m:chr m:val="̅"/>
                        <m:ctrlPr>
                          <a:rPr lang="ar-AE" i="1" spc="-240">
                            <a:solidFill>
                              <a:srgbClr val="0048AA"/>
                            </a:solidFill>
                            <a:latin typeface="Cambria Math" panose="02040503050406030204" pitchFamily="18" charset="0"/>
                            <a:cs typeface="Arial"/>
                          </a:rPr>
                        </m:ctrlPr>
                      </m:accPr>
                      <m:e>
                        <m:r>
                          <m:rPr>
                            <m:sty m:val="p"/>
                          </m:rPr>
                          <a:rPr lang="vi-VN" i="1" spc="-240">
                            <a:solidFill>
                              <a:srgbClr val="0048AA"/>
                            </a:solidFill>
                            <a:latin typeface="Cambria Math" panose="02040503050406030204" pitchFamily="18" charset="0"/>
                            <a:cs typeface="Arial"/>
                          </a:rPr>
                          <m:t>R</m:t>
                        </m:r>
                      </m:e>
                    </m:acc>
                  </m:oMath>
                </a14:m>
                <a:r>
                  <a:rPr lang="vi-VN" sz="1800" spc="-35" dirty="0">
                    <a:solidFill>
                      <a:srgbClr val="003399"/>
                    </a:solidFill>
                    <a:latin typeface="Arial"/>
                    <a:cs typeface="Arial"/>
                  </a:rPr>
                  <a:t> </a:t>
                </a:r>
                <a:r>
                  <a:rPr lang="vi-VN" sz="1800" dirty="0">
                    <a:solidFill>
                      <a:srgbClr val="003399"/>
                    </a:solidFill>
                    <a:latin typeface="Arial"/>
                    <a:cs typeface="Arial"/>
                  </a:rPr>
                  <a:t>để giải mã các chu kỳ hoạt động của</a:t>
                </a:r>
                <a:r>
                  <a:rPr lang="vi-VN" sz="1800" spc="-35" dirty="0">
                    <a:solidFill>
                      <a:srgbClr val="003399"/>
                    </a:solidFill>
                    <a:latin typeface="Arial"/>
                    <a:cs typeface="Arial"/>
                  </a:rPr>
                  <a:t> </a:t>
                </a:r>
                <a:r>
                  <a:rPr lang="vi-VN" sz="1800" dirty="0">
                    <a:solidFill>
                      <a:srgbClr val="003399"/>
                    </a:solidFill>
                    <a:latin typeface="Arial"/>
                    <a:cs typeface="Arial"/>
                  </a:rPr>
                  <a:t>bus.</a:t>
                </a:r>
                <a:endParaRPr lang="vi-VN" sz="1800" dirty="0">
                  <a:latin typeface="Arial"/>
                  <a:cs typeface="Arial"/>
                </a:endParaRPr>
              </a:p>
              <a:p>
                <a:pPr marL="698500" marR="5080" indent="-228600" algn="just">
                  <a:lnSpc>
                    <a:spcPct val="100299"/>
                  </a:lnSpc>
                  <a:spcBef>
                    <a:spcPts val="465"/>
                  </a:spcBef>
                  <a:buClr>
                    <a:srgbClr val="93C052"/>
                  </a:buClr>
                  <a:buChar char="•"/>
                  <a:tabLst>
                    <a:tab pos="697865" algn="l"/>
                    <a:tab pos="698500" algn="l"/>
                  </a:tabLst>
                </a:pPr>
                <a:r>
                  <a:rPr lang="vi-VN" sz="1800" dirty="0">
                    <a:solidFill>
                      <a:srgbClr val="003399"/>
                    </a:solidFill>
                    <a:latin typeface="Arial"/>
                    <a:cs typeface="Arial"/>
                  </a:rPr>
                  <a:t>READY: </a:t>
                </a:r>
                <a:r>
                  <a:rPr lang="vi-VN" sz="1800" spc="-5" dirty="0">
                    <a:solidFill>
                      <a:srgbClr val="003399"/>
                    </a:solidFill>
                    <a:latin typeface="Arial"/>
                    <a:cs typeface="Arial"/>
                  </a:rPr>
                  <a:t>Tín </a:t>
                </a:r>
                <a:r>
                  <a:rPr lang="vi-VN" sz="1800" dirty="0">
                    <a:solidFill>
                      <a:srgbClr val="003399"/>
                    </a:solidFill>
                    <a:latin typeface="Arial"/>
                    <a:cs typeface="Arial"/>
                  </a:rPr>
                  <a:t>hiệu báo cho CPU biết </a:t>
                </a:r>
                <a:r>
                  <a:rPr lang="vi-VN" sz="1800" spc="-5" dirty="0">
                    <a:solidFill>
                      <a:srgbClr val="003399"/>
                    </a:solidFill>
                    <a:latin typeface="Arial"/>
                    <a:cs typeface="Arial"/>
                  </a:rPr>
                  <a:t>tình trạng </a:t>
                </a:r>
                <a:r>
                  <a:rPr lang="vi-VN" sz="1800" dirty="0">
                    <a:solidFill>
                      <a:srgbClr val="003399"/>
                    </a:solidFill>
                    <a:latin typeface="Arial"/>
                    <a:cs typeface="Arial"/>
                  </a:rPr>
                  <a:t>sẵn sàng của </a:t>
                </a:r>
                <a:r>
                  <a:rPr lang="vi-VN" sz="1800" spc="-5" dirty="0">
                    <a:solidFill>
                      <a:srgbClr val="003399"/>
                    </a:solidFill>
                    <a:latin typeface="Arial"/>
                    <a:cs typeface="Arial"/>
                  </a:rPr>
                  <a:t>thiết </a:t>
                </a:r>
                <a:r>
                  <a:rPr lang="vi-VN" sz="1800" dirty="0">
                    <a:solidFill>
                      <a:srgbClr val="003399"/>
                    </a:solidFill>
                    <a:latin typeface="Arial"/>
                    <a:cs typeface="Arial"/>
                  </a:rPr>
                  <a:t>bị ngoại vi hay bộ nhớ. Khi READY = 1, CPU có </a:t>
                </a:r>
                <a:r>
                  <a:rPr lang="vi-VN" sz="1800" spc="-5" dirty="0">
                    <a:solidFill>
                      <a:srgbClr val="003399"/>
                    </a:solidFill>
                    <a:latin typeface="Arial"/>
                    <a:cs typeface="Arial"/>
                  </a:rPr>
                  <a:t>thể thực </a:t>
                </a:r>
                <a:r>
                  <a:rPr lang="vi-VN" sz="1800" dirty="0">
                    <a:solidFill>
                      <a:srgbClr val="003399"/>
                    </a:solidFill>
                    <a:latin typeface="Arial"/>
                    <a:cs typeface="Arial"/>
                  </a:rPr>
                  <a:t>hiện đọc ghi  ngay mà không cần chèn </a:t>
                </a:r>
                <a:r>
                  <a:rPr lang="vi-VN" sz="1800" spc="-5" dirty="0">
                    <a:solidFill>
                      <a:srgbClr val="003399"/>
                    </a:solidFill>
                    <a:latin typeface="Arial"/>
                    <a:cs typeface="Arial"/>
                  </a:rPr>
                  <a:t>thêm </a:t>
                </a:r>
                <a:r>
                  <a:rPr lang="vi-VN" sz="1800" dirty="0">
                    <a:solidFill>
                      <a:srgbClr val="003399"/>
                    </a:solidFill>
                    <a:latin typeface="Arial"/>
                    <a:cs typeface="Arial"/>
                  </a:rPr>
                  <a:t>các chu kỳ đợi; Khi </a:t>
                </a:r>
                <a:r>
                  <a:rPr lang="vi-VN" sz="1800" spc="-5" dirty="0">
                    <a:solidFill>
                      <a:srgbClr val="003399"/>
                    </a:solidFill>
                    <a:latin typeface="Arial"/>
                    <a:cs typeface="Arial"/>
                  </a:rPr>
                  <a:t>thiết </a:t>
                </a:r>
                <a:r>
                  <a:rPr lang="vi-VN" sz="1800" dirty="0">
                    <a:solidFill>
                      <a:srgbClr val="003399"/>
                    </a:solidFill>
                    <a:latin typeface="Arial"/>
                    <a:cs typeface="Arial"/>
                  </a:rPr>
                  <a:t>bị ngoại vi hay  bộ nhớ </a:t>
                </a:r>
                <a:r>
                  <a:rPr lang="vi-VN" sz="1800" spc="-5" dirty="0">
                    <a:solidFill>
                      <a:srgbClr val="003399"/>
                    </a:solidFill>
                    <a:latin typeface="Arial"/>
                    <a:cs typeface="Arial"/>
                  </a:rPr>
                  <a:t>chưa </a:t>
                </a:r>
                <a:r>
                  <a:rPr lang="vi-VN" sz="1800" dirty="0">
                    <a:solidFill>
                      <a:srgbClr val="003399"/>
                    </a:solidFill>
                    <a:latin typeface="Arial"/>
                    <a:cs typeface="Arial"/>
                  </a:rPr>
                  <a:t>sẵn sàng, chúng </a:t>
                </a:r>
                <a:r>
                  <a:rPr lang="vi-VN" sz="1800" spc="-5" dirty="0">
                    <a:solidFill>
                      <a:srgbClr val="003399"/>
                    </a:solidFill>
                    <a:latin typeface="Arial"/>
                    <a:cs typeface="Arial"/>
                  </a:rPr>
                  <a:t>gửi </a:t>
                </a:r>
                <a:r>
                  <a:rPr lang="vi-VN" sz="1800" dirty="0">
                    <a:solidFill>
                      <a:srgbClr val="003399"/>
                    </a:solidFill>
                    <a:latin typeface="Arial"/>
                    <a:cs typeface="Arial"/>
                  </a:rPr>
                  <a:t>READY=0 báo cho CPU kéo dài</a:t>
                </a:r>
                <a:r>
                  <a:rPr lang="vi-VN" sz="1800" spc="-70" dirty="0">
                    <a:solidFill>
                      <a:srgbClr val="003399"/>
                    </a:solidFill>
                    <a:latin typeface="Arial"/>
                    <a:cs typeface="Arial"/>
                  </a:rPr>
                  <a:t> </a:t>
                </a:r>
                <a:r>
                  <a:rPr lang="vi-VN" sz="1800" dirty="0">
                    <a:solidFill>
                      <a:srgbClr val="003399"/>
                    </a:solidFill>
                    <a:latin typeface="Arial"/>
                    <a:cs typeface="Arial"/>
                  </a:rPr>
                  <a:t>lệnh  đọc ghi bằng cách </a:t>
                </a:r>
                <a:r>
                  <a:rPr lang="vi-VN" sz="1800" spc="-5" dirty="0">
                    <a:solidFill>
                      <a:srgbClr val="003399"/>
                    </a:solidFill>
                    <a:latin typeface="Arial"/>
                    <a:cs typeface="Arial"/>
                  </a:rPr>
                  <a:t>thêm </a:t>
                </a:r>
                <a:r>
                  <a:rPr lang="vi-VN" sz="1800" dirty="0">
                    <a:solidFill>
                      <a:srgbClr val="003399"/>
                    </a:solidFill>
                    <a:latin typeface="Arial"/>
                    <a:cs typeface="Arial"/>
                  </a:rPr>
                  <a:t>các chu kỳ</a:t>
                </a:r>
                <a:r>
                  <a:rPr lang="vi-VN" sz="1800" spc="-30" dirty="0">
                    <a:solidFill>
                      <a:srgbClr val="003399"/>
                    </a:solidFill>
                    <a:latin typeface="Arial"/>
                    <a:cs typeface="Arial"/>
                  </a:rPr>
                  <a:t> </a:t>
                </a:r>
                <a:r>
                  <a:rPr lang="vi-VN" sz="1800" dirty="0">
                    <a:solidFill>
                      <a:srgbClr val="003399"/>
                    </a:solidFill>
                    <a:latin typeface="Arial"/>
                    <a:cs typeface="Arial"/>
                  </a:rPr>
                  <a:t>đợi.</a:t>
                </a:r>
                <a:endParaRPr lang="vi-VN" sz="1800" dirty="0">
                  <a:latin typeface="Arial"/>
                  <a:cs typeface="Arial"/>
                </a:endParaRPr>
              </a:p>
              <a:p>
                <a:pPr marL="298450" indent="-285750" algn="just">
                  <a:lnSpc>
                    <a:spcPct val="100000"/>
                  </a:lnSpc>
                  <a:spcBef>
                    <a:spcPts val="470"/>
                  </a:spcBef>
                  <a:buClr>
                    <a:srgbClr val="5E9CDA"/>
                  </a:buClr>
                  <a:buFont typeface="Wingdings"/>
                  <a:buChar char=""/>
                  <a:tabLst>
                    <a:tab pos="297815" algn="l"/>
                    <a:tab pos="298450" algn="l"/>
                  </a:tabLst>
                </a:pPr>
                <a:r>
                  <a:rPr lang="vi-VN" sz="2200" dirty="0">
                    <a:solidFill>
                      <a:srgbClr val="003399"/>
                    </a:solidFill>
                    <a:latin typeface="Arial"/>
                    <a:cs typeface="Arial"/>
                  </a:rPr>
                  <a:t>Nhóm </a:t>
                </a:r>
                <a:r>
                  <a:rPr lang="vi-VN" sz="2200" spc="-5" dirty="0">
                    <a:solidFill>
                      <a:srgbClr val="003399"/>
                    </a:solidFill>
                    <a:latin typeface="Arial"/>
                    <a:cs typeface="Arial"/>
                  </a:rPr>
                  <a:t>tín </a:t>
                </a:r>
                <a:r>
                  <a:rPr lang="vi-VN" sz="2200" dirty="0">
                    <a:solidFill>
                      <a:srgbClr val="003399"/>
                    </a:solidFill>
                    <a:latin typeface="Arial"/>
                    <a:cs typeface="Arial"/>
                  </a:rPr>
                  <a:t>hiệu điều khiển</a:t>
                </a:r>
                <a:r>
                  <a:rPr lang="vi-VN" sz="2200" spc="-10" dirty="0">
                    <a:solidFill>
                      <a:srgbClr val="003399"/>
                    </a:solidFill>
                    <a:latin typeface="Arial"/>
                    <a:cs typeface="Arial"/>
                  </a:rPr>
                  <a:t> </a:t>
                </a:r>
                <a:r>
                  <a:rPr lang="vi-VN" sz="2200" dirty="0">
                    <a:solidFill>
                      <a:srgbClr val="003399"/>
                    </a:solidFill>
                    <a:latin typeface="Arial"/>
                    <a:cs typeface="Arial"/>
                  </a:rPr>
                  <a:t>bus:</a:t>
                </a:r>
                <a:endParaRPr lang="vi-VN" sz="2200" dirty="0">
                  <a:latin typeface="Arial"/>
                  <a:cs typeface="Arial"/>
                </a:endParaRPr>
              </a:p>
              <a:p>
                <a:pPr marL="698500" marR="47625" lvl="1" indent="-228600" algn="just">
                  <a:lnSpc>
                    <a:spcPct val="100299"/>
                  </a:lnSpc>
                  <a:spcBef>
                    <a:spcPts val="455"/>
                  </a:spcBef>
                  <a:buClr>
                    <a:srgbClr val="93C052"/>
                  </a:buClr>
                  <a:buChar char="•"/>
                  <a:tabLst>
                    <a:tab pos="697865" algn="l"/>
                    <a:tab pos="698500" algn="l"/>
                  </a:tabLst>
                </a:pPr>
                <a:r>
                  <a:rPr lang="vi-VN" sz="1800" spc="-5" dirty="0">
                    <a:solidFill>
                      <a:srgbClr val="003399"/>
                    </a:solidFill>
                    <a:latin typeface="Arial"/>
                    <a:cs typeface="Arial"/>
                  </a:rPr>
                  <a:t>HOLD: Tín </a:t>
                </a:r>
                <a:r>
                  <a:rPr lang="vi-VN" sz="1800" dirty="0">
                    <a:solidFill>
                      <a:srgbClr val="003399"/>
                    </a:solidFill>
                    <a:latin typeface="Arial"/>
                    <a:cs typeface="Arial"/>
                  </a:rPr>
                  <a:t>hiệu yêu cầu </a:t>
                </a:r>
                <a:r>
                  <a:rPr lang="vi-VN" sz="1800" spc="-5" dirty="0">
                    <a:solidFill>
                      <a:srgbClr val="003399"/>
                    </a:solidFill>
                    <a:latin typeface="Arial"/>
                    <a:cs typeface="Arial"/>
                  </a:rPr>
                  <a:t>treo </a:t>
                </a:r>
                <a:r>
                  <a:rPr lang="vi-VN" sz="1800" dirty="0">
                    <a:solidFill>
                      <a:srgbClr val="003399"/>
                    </a:solidFill>
                    <a:latin typeface="Arial"/>
                    <a:cs typeface="Arial"/>
                  </a:rPr>
                  <a:t>CPU để mạch ngoài </a:t>
                </a:r>
                <a:r>
                  <a:rPr lang="vi-VN" sz="1800" spc="-5" dirty="0">
                    <a:solidFill>
                      <a:srgbClr val="003399"/>
                    </a:solidFill>
                    <a:latin typeface="Arial"/>
                    <a:cs typeface="Arial"/>
                  </a:rPr>
                  <a:t>thực </a:t>
                </a:r>
                <a:r>
                  <a:rPr lang="vi-VN" sz="1800" dirty="0">
                    <a:solidFill>
                      <a:srgbClr val="003399"/>
                    </a:solidFill>
                    <a:latin typeface="Arial"/>
                    <a:cs typeface="Arial"/>
                  </a:rPr>
                  <a:t>hiện </a:t>
                </a:r>
                <a:r>
                  <a:rPr lang="vi-VN" sz="1800" spc="-5" dirty="0">
                    <a:solidFill>
                      <a:srgbClr val="003399"/>
                    </a:solidFill>
                    <a:latin typeface="Arial"/>
                    <a:cs typeface="Arial"/>
                  </a:rPr>
                  <a:t>trao </a:t>
                </a:r>
                <a:r>
                  <a:rPr lang="vi-VN" sz="1800" dirty="0">
                    <a:solidFill>
                      <a:srgbClr val="003399"/>
                    </a:solidFill>
                    <a:latin typeface="Arial"/>
                    <a:cs typeface="Arial"/>
                  </a:rPr>
                  <a:t>đổi dữ  liệu với bộ nhớ </a:t>
                </a:r>
                <a:r>
                  <a:rPr lang="vi-VN" sz="1800" spc="-5" dirty="0">
                    <a:solidFill>
                      <a:srgbClr val="003399"/>
                    </a:solidFill>
                    <a:latin typeface="Arial"/>
                    <a:cs typeface="Arial"/>
                  </a:rPr>
                  <a:t>theo phương </a:t>
                </a:r>
                <a:r>
                  <a:rPr lang="vi-VN" sz="1800" dirty="0">
                    <a:solidFill>
                      <a:srgbClr val="003399"/>
                    </a:solidFill>
                    <a:latin typeface="Arial"/>
                    <a:cs typeface="Arial"/>
                  </a:rPr>
                  <a:t>pháp </a:t>
                </a:r>
                <a:r>
                  <a:rPr lang="vi-VN" sz="1800" spc="-5" dirty="0">
                    <a:solidFill>
                      <a:srgbClr val="003399"/>
                    </a:solidFill>
                    <a:latin typeface="Arial"/>
                    <a:cs typeface="Arial"/>
                  </a:rPr>
                  <a:t>truy </a:t>
                </a:r>
                <a:r>
                  <a:rPr lang="vi-VN" sz="1800" dirty="0">
                    <a:solidFill>
                      <a:srgbClr val="003399"/>
                    </a:solidFill>
                    <a:latin typeface="Arial"/>
                    <a:cs typeface="Arial"/>
                  </a:rPr>
                  <a:t>nhập </a:t>
                </a:r>
                <a:r>
                  <a:rPr lang="vi-VN" sz="1800" spc="-5" dirty="0">
                    <a:solidFill>
                      <a:srgbClr val="003399"/>
                    </a:solidFill>
                    <a:latin typeface="Arial"/>
                    <a:cs typeface="Arial"/>
                  </a:rPr>
                  <a:t>trực tiếp </a:t>
                </a:r>
                <a:r>
                  <a:rPr lang="vi-VN" sz="1800" dirty="0">
                    <a:solidFill>
                      <a:srgbClr val="003399"/>
                    </a:solidFill>
                    <a:latin typeface="Arial"/>
                    <a:cs typeface="Arial"/>
                  </a:rPr>
                  <a:t>bộ nhớ. Khi  </a:t>
                </a:r>
                <a:r>
                  <a:rPr lang="vi-VN" sz="1800" spc="-5" dirty="0">
                    <a:solidFill>
                      <a:srgbClr val="003399"/>
                    </a:solidFill>
                    <a:latin typeface="Arial"/>
                    <a:cs typeface="Arial"/>
                  </a:rPr>
                  <a:t>HOLD=1, </a:t>
                </a:r>
                <a:r>
                  <a:rPr lang="vi-VN" sz="1800" dirty="0">
                    <a:solidFill>
                      <a:srgbClr val="003399"/>
                    </a:solidFill>
                    <a:latin typeface="Arial"/>
                    <a:cs typeface="Arial"/>
                  </a:rPr>
                  <a:t>CPU sẽ </a:t>
                </a:r>
                <a:r>
                  <a:rPr lang="vi-VN" sz="1800" spc="-5" dirty="0">
                    <a:solidFill>
                      <a:srgbClr val="003399"/>
                    </a:solidFill>
                    <a:latin typeface="Arial"/>
                    <a:cs typeface="Arial"/>
                  </a:rPr>
                  <a:t>tự treo </a:t>
                </a:r>
                <a:r>
                  <a:rPr lang="vi-VN" sz="1800" dirty="0">
                    <a:solidFill>
                      <a:srgbClr val="003399"/>
                    </a:solidFill>
                    <a:latin typeface="Arial"/>
                    <a:cs typeface="Arial"/>
                  </a:rPr>
                  <a:t>bằng cách </a:t>
                </a:r>
                <a:r>
                  <a:rPr lang="vi-VN" sz="1800" spc="-5" dirty="0">
                    <a:solidFill>
                      <a:srgbClr val="003399"/>
                    </a:solidFill>
                    <a:latin typeface="Arial"/>
                    <a:cs typeface="Arial"/>
                  </a:rPr>
                  <a:t>tách </a:t>
                </a:r>
                <a:r>
                  <a:rPr lang="vi-VN" sz="1800" dirty="0">
                    <a:solidFill>
                      <a:srgbClr val="003399"/>
                    </a:solidFill>
                    <a:latin typeface="Arial"/>
                    <a:cs typeface="Arial"/>
                  </a:rPr>
                  <a:t>ra khỏi bus A, D và một phần  bus C để mạch DMAC điều khiển quá </a:t>
                </a:r>
                <a:r>
                  <a:rPr lang="vi-VN" sz="1800" spc="-5" dirty="0">
                    <a:solidFill>
                      <a:srgbClr val="003399"/>
                    </a:solidFill>
                    <a:latin typeface="Arial"/>
                    <a:cs typeface="Arial"/>
                  </a:rPr>
                  <a:t>trình trao </a:t>
                </a:r>
                <a:r>
                  <a:rPr lang="vi-VN" sz="1800" dirty="0">
                    <a:solidFill>
                      <a:srgbClr val="003399"/>
                    </a:solidFill>
                    <a:latin typeface="Arial"/>
                    <a:cs typeface="Arial"/>
                  </a:rPr>
                  <a:t>đổi dữ liệu </a:t>
                </a:r>
                <a:r>
                  <a:rPr lang="vi-VN" sz="1800" spc="-5" dirty="0">
                    <a:solidFill>
                      <a:srgbClr val="003399"/>
                    </a:solidFill>
                    <a:latin typeface="Arial"/>
                    <a:cs typeface="Arial"/>
                  </a:rPr>
                  <a:t>trực tiếp </a:t>
                </a:r>
                <a:r>
                  <a:rPr lang="vi-VN" sz="1800" dirty="0">
                    <a:solidFill>
                      <a:srgbClr val="003399"/>
                    </a:solidFill>
                    <a:latin typeface="Arial"/>
                    <a:cs typeface="Arial"/>
                  </a:rPr>
                  <a:t>giữ  bộ nhớ và </a:t>
                </a:r>
                <a:r>
                  <a:rPr lang="vi-VN" sz="1800" spc="-5" dirty="0">
                    <a:solidFill>
                      <a:srgbClr val="003399"/>
                    </a:solidFill>
                    <a:latin typeface="Arial"/>
                    <a:cs typeface="Arial"/>
                  </a:rPr>
                  <a:t>thiết </a:t>
                </a:r>
                <a:r>
                  <a:rPr lang="vi-VN" sz="1800" dirty="0">
                    <a:solidFill>
                      <a:srgbClr val="003399"/>
                    </a:solidFill>
                    <a:latin typeface="Arial"/>
                    <a:cs typeface="Arial"/>
                  </a:rPr>
                  <a:t>bị vào</a:t>
                </a:r>
                <a:r>
                  <a:rPr lang="vi-VN" sz="1800" spc="-10" dirty="0">
                    <a:solidFill>
                      <a:srgbClr val="003399"/>
                    </a:solidFill>
                    <a:latin typeface="Arial"/>
                    <a:cs typeface="Arial"/>
                  </a:rPr>
                  <a:t> </a:t>
                </a:r>
                <a:r>
                  <a:rPr lang="vi-VN" sz="1800" dirty="0">
                    <a:solidFill>
                      <a:srgbClr val="003399"/>
                    </a:solidFill>
                    <a:latin typeface="Arial"/>
                    <a:cs typeface="Arial"/>
                  </a:rPr>
                  <a:t>ra.</a:t>
                </a:r>
                <a:endParaRPr sz="1800" dirty="0">
                  <a:latin typeface="Arial"/>
                  <a:cs typeface="Arial"/>
                </a:endParaRPr>
              </a:p>
            </p:txBody>
          </p:sp>
        </mc:Choice>
        <mc:Fallback>
          <p:sp>
            <p:nvSpPr>
              <p:cNvPr id="3" name="object 3"/>
              <p:cNvSpPr txBox="1">
                <a:spLocks noRot="1" noChangeAspect="1" noMove="1" noResize="1" noEditPoints="1" noAdjustHandles="1" noChangeArrowheads="1" noChangeShapeType="1" noTextEdit="1"/>
              </p:cNvSpPr>
              <p:nvPr/>
            </p:nvSpPr>
            <p:spPr>
              <a:xfrm>
                <a:off x="764540" y="1428626"/>
                <a:ext cx="8227060" cy="4512773"/>
              </a:xfrm>
              <a:prstGeom prst="rect">
                <a:avLst/>
              </a:prstGeom>
              <a:blipFill>
                <a:blip r:embed="rId2"/>
                <a:stretch>
                  <a:fillRect l="-1852" t="-560" r="-1852" b="-1961"/>
                </a:stretch>
              </a:blipFill>
            </p:spPr>
            <p:txBody>
              <a:bodyPr/>
              <a:lstStyle/>
              <a:p>
                <a:r>
                  <a:rPr lang="en-VN">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63330" y="1845049"/>
            <a:ext cx="8117840" cy="444865"/>
          </a:xfrm>
          <a:prstGeom prst="rect">
            <a:avLst/>
          </a:prstGeom>
        </p:spPr>
        <p:txBody>
          <a:bodyPr vert="horz" wrap="square" lIns="0" tIns="75565" rIns="0" bIns="0" rtlCol="0">
            <a:spAutoFit/>
          </a:bodyPr>
          <a:lstStyle/>
          <a:p>
            <a:pPr algn="ctr">
              <a:lnSpc>
                <a:spcPct val="107000"/>
              </a:lnSpc>
              <a:spcBef>
                <a:spcPts val="600"/>
              </a:spcBef>
              <a:spcAft>
                <a:spcPts val="600"/>
              </a:spcAft>
            </a:pPr>
            <a:r>
              <a:rPr lang="en-US" sz="2400" b="1" i="1"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C</a:t>
            </a:r>
            <a:r>
              <a:rPr lang="en-US" sz="2400" b="1" i="1" baseline="-250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ic</a:t>
            </a:r>
            <a:r>
              <a:rPr lang="en-US" sz="2400" b="1" i="1" baseline="-25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 8KB; IC = 2K</a:t>
            </a: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x</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 ĐCCS = 0F800H</a:t>
            </a:r>
            <a:endParaRPr lang="en-US"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50</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06130" y="1470360"/>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3</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sơ</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bit</a:t>
            </a:r>
          </a:p>
        </p:txBody>
      </p:sp>
      <p:sp>
        <p:nvSpPr>
          <p:cNvPr id="7" name="Rectangle 6">
            <a:extLst>
              <a:ext uri="{FF2B5EF4-FFF2-40B4-BE49-F238E27FC236}">
                <a16:creationId xmlns:a16="http://schemas.microsoft.com/office/drawing/2014/main" id="{6DC73447-C477-9342-A0AE-BC409B70F9DE}"/>
              </a:ext>
            </a:extLst>
          </p:cNvPr>
          <p:cNvSpPr/>
          <p:nvPr/>
        </p:nvSpPr>
        <p:spPr>
          <a:xfrm>
            <a:off x="560448" y="2391285"/>
            <a:ext cx="8575040" cy="2244269"/>
          </a:xfrm>
          <a:prstGeom prst="rect">
            <a:avLst/>
          </a:prstGeom>
        </p:spPr>
        <p:txBody>
          <a:bodyPr wrap="square">
            <a:spAutoFit/>
          </a:bodyPr>
          <a:lstStyle/>
          <a:p>
            <a:pPr marL="368300" marR="17780" indent="-342900">
              <a:lnSpc>
                <a:spcPct val="101499"/>
              </a:lnSpc>
              <a:spcBef>
                <a:spcPts val="555"/>
              </a:spcBef>
              <a:buFont typeface="Arial" panose="020B0604020202020204" pitchFamily="34" charset="0"/>
              <a:buChar char="•"/>
            </a:pPr>
            <a:r>
              <a:rPr lang="vi-VN" sz="2400" spc="-25" dirty="0">
                <a:latin typeface="Times New Roman" panose="02020603050405020304" pitchFamily="18" charset="0"/>
                <a:cs typeface="Times New Roman" panose="02020603050405020304" pitchFamily="18" charset="0"/>
              </a:rPr>
              <a:t>Địa chỉ của IC 1: Từ </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0F800H</a:t>
            </a:r>
            <a:r>
              <a:rPr lang="vi-VN" sz="2400" spc="-25" dirty="0">
                <a:latin typeface="Times New Roman" panose="02020603050405020304" pitchFamily="18" charset="0"/>
                <a:cs typeface="Times New Roman" panose="02020603050405020304" pitchFamily="18" charset="0"/>
              </a:rPr>
              <a:t> đến </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0FFFFH </a:t>
            </a:r>
            <a:r>
              <a:rPr lang="vi-VN" sz="2400" spc="-25" dirty="0">
                <a:latin typeface="Times New Roman" panose="02020603050405020304" pitchFamily="18" charset="0"/>
                <a:cs typeface="Times New Roman" panose="02020603050405020304" pitchFamily="18" charset="0"/>
              </a:rPr>
              <a:t>		</a:t>
            </a:r>
          </a:p>
          <a:p>
            <a:pPr marL="368300" marR="17780" indent="-342900">
              <a:lnSpc>
                <a:spcPct val="101499"/>
              </a:lnSpc>
              <a:spcBef>
                <a:spcPts val="555"/>
              </a:spcBef>
              <a:buFont typeface="Arial" panose="020B0604020202020204" pitchFamily="34" charset="0"/>
              <a:buChar char="•"/>
            </a:pPr>
            <a:r>
              <a:rPr lang="vi-VN" sz="2400" spc="-25" dirty="0">
                <a:latin typeface="Times New Roman" panose="02020603050405020304" pitchFamily="18" charset="0"/>
                <a:cs typeface="Times New Roman" panose="02020603050405020304" pitchFamily="18" charset="0"/>
              </a:rPr>
              <a:t>Địa chỉ của IC 2: Từ </a:t>
            </a:r>
            <a:r>
              <a:rPr lang="en-US" sz="2400" b="1" i="1" spc="-25" dirty="0">
                <a:solidFill>
                  <a:srgbClr val="002060"/>
                </a:solidFill>
                <a:latin typeface="Times New Roman" panose="02020603050405020304" pitchFamily="18" charset="0"/>
                <a:cs typeface="Times New Roman" panose="02020603050405020304" pitchFamily="18" charset="0"/>
                <a:sym typeface="Wingdings" pitchFamily="2" charset="2"/>
              </a:rPr>
              <a:t>1</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0000H</a:t>
            </a:r>
            <a:r>
              <a:rPr lang="vi-VN" sz="2400" spc="-25" dirty="0">
                <a:latin typeface="Times New Roman" panose="02020603050405020304" pitchFamily="18" charset="0"/>
                <a:cs typeface="Times New Roman" panose="02020603050405020304" pitchFamily="18" charset="0"/>
              </a:rPr>
              <a:t>  đến </a:t>
            </a:r>
            <a:r>
              <a:rPr lang="en-US" sz="2400" b="1" i="1" spc="-25" dirty="0">
                <a:solidFill>
                  <a:srgbClr val="FF0000"/>
                </a:solidFill>
                <a:latin typeface="Times New Roman" panose="02020603050405020304" pitchFamily="18" charset="0"/>
                <a:cs typeface="Times New Roman" panose="02020603050405020304" pitchFamily="18" charset="0"/>
                <a:sym typeface="Wingdings" pitchFamily="2" charset="2"/>
              </a:rPr>
              <a:t>10</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7FFH</a:t>
            </a:r>
            <a:endParaRPr lang="en-US" sz="2400" dirty="0">
              <a:latin typeface="Times New Roman" panose="02020603050405020304" pitchFamily="18" charset="0"/>
              <a:cs typeface="Times New Roman" panose="02020603050405020304" pitchFamily="18" charset="0"/>
            </a:endParaRPr>
          </a:p>
          <a:p>
            <a:pPr marL="368300" marR="17780" indent="-342900">
              <a:lnSpc>
                <a:spcPct val="101499"/>
              </a:lnSpc>
              <a:spcBef>
                <a:spcPts val="555"/>
              </a:spcBef>
              <a:buFont typeface="Arial" panose="020B0604020202020204" pitchFamily="34" charset="0"/>
              <a:buChar char="•"/>
            </a:pPr>
            <a:r>
              <a:rPr lang="vi-VN" sz="2400" spc="-25" dirty="0">
                <a:latin typeface="Times New Roman" panose="02020603050405020304" pitchFamily="18" charset="0"/>
                <a:cs typeface="Times New Roman" panose="02020603050405020304" pitchFamily="18" charset="0"/>
              </a:rPr>
              <a:t>Địa chỉ của IC 3: Từ </a:t>
            </a:r>
            <a:r>
              <a:rPr lang="en-US" sz="2400" b="1" i="1" spc="-25" dirty="0">
                <a:solidFill>
                  <a:srgbClr val="002060"/>
                </a:solidFill>
                <a:latin typeface="Times New Roman" panose="02020603050405020304" pitchFamily="18" charset="0"/>
                <a:cs typeface="Times New Roman" panose="02020603050405020304" pitchFamily="18" charset="0"/>
                <a:sym typeface="Wingdings" pitchFamily="2" charset="2"/>
              </a:rPr>
              <a:t>10</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800H</a:t>
            </a:r>
            <a:r>
              <a:rPr lang="vi-VN" sz="2400" spc="-25" dirty="0">
                <a:latin typeface="Times New Roman" panose="02020603050405020304" pitchFamily="18" charset="0"/>
                <a:cs typeface="Times New Roman" panose="02020603050405020304" pitchFamily="18" charset="0"/>
              </a:rPr>
              <a:t> đến </a:t>
            </a:r>
            <a:r>
              <a:rPr lang="en-US" sz="2400" b="1" i="1" spc="-25" dirty="0">
                <a:solidFill>
                  <a:srgbClr val="FF0000"/>
                </a:solidFill>
                <a:latin typeface="Times New Roman" panose="02020603050405020304" pitchFamily="18" charset="0"/>
                <a:cs typeface="Times New Roman" panose="02020603050405020304" pitchFamily="18" charset="0"/>
                <a:sym typeface="Wingdings" pitchFamily="2" charset="2"/>
              </a:rPr>
              <a:t>10F</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FFH </a:t>
            </a:r>
            <a:r>
              <a:rPr lang="vi-VN" sz="2400" spc="-25" dirty="0">
                <a:latin typeface="Times New Roman" panose="02020603050405020304" pitchFamily="18" charset="0"/>
                <a:cs typeface="Times New Roman" panose="02020603050405020304" pitchFamily="18" charset="0"/>
              </a:rPr>
              <a:t>		</a:t>
            </a:r>
          </a:p>
          <a:p>
            <a:pPr marL="368300" marR="17780" indent="-342900">
              <a:lnSpc>
                <a:spcPct val="101499"/>
              </a:lnSpc>
              <a:spcBef>
                <a:spcPts val="555"/>
              </a:spcBef>
              <a:buFont typeface="Arial" panose="020B0604020202020204" pitchFamily="34" charset="0"/>
              <a:buChar char="•"/>
            </a:pPr>
            <a:r>
              <a:rPr lang="vi-VN" sz="2400" spc="-25" dirty="0">
                <a:latin typeface="Times New Roman" panose="02020603050405020304" pitchFamily="18" charset="0"/>
                <a:cs typeface="Times New Roman" panose="02020603050405020304" pitchFamily="18" charset="0"/>
              </a:rPr>
              <a:t>Địa chỉ của IC 4: Từ </a:t>
            </a:r>
            <a:r>
              <a:rPr lang="en-US" sz="2400" b="1" i="1" spc="-25" dirty="0">
                <a:solidFill>
                  <a:srgbClr val="002060"/>
                </a:solidFill>
                <a:latin typeface="Times New Roman" panose="02020603050405020304" pitchFamily="18" charset="0"/>
                <a:cs typeface="Times New Roman" panose="02020603050405020304" pitchFamily="18" charset="0"/>
                <a:sym typeface="Wingdings" pitchFamily="2" charset="2"/>
              </a:rPr>
              <a:t>11</a:t>
            </a:r>
            <a:r>
              <a:rPr lang="en-US" sz="2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000H</a:t>
            </a:r>
            <a:r>
              <a:rPr lang="vi-VN" sz="2400" spc="-25" dirty="0">
                <a:latin typeface="Times New Roman" panose="02020603050405020304" pitchFamily="18" charset="0"/>
                <a:cs typeface="Times New Roman" panose="02020603050405020304" pitchFamily="18" charset="0"/>
              </a:rPr>
              <a:t>  đến </a:t>
            </a:r>
            <a:r>
              <a:rPr lang="en-US" sz="2400" b="1" i="1" spc="-25" dirty="0">
                <a:solidFill>
                  <a:srgbClr val="FF0000"/>
                </a:solidFill>
                <a:latin typeface="Times New Roman" panose="02020603050405020304" pitchFamily="18" charset="0"/>
                <a:cs typeface="Times New Roman" panose="02020603050405020304" pitchFamily="18" charset="0"/>
                <a:sym typeface="Wingdings" pitchFamily="2" charset="2"/>
              </a:rPr>
              <a:t>117</a:t>
            </a:r>
            <a:r>
              <a:rPr lang="en-US"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FFH</a:t>
            </a:r>
          </a:p>
          <a:p>
            <a:pPr marL="25400" marR="17780">
              <a:lnSpc>
                <a:spcPct val="101499"/>
              </a:lnSpc>
              <a:spcBef>
                <a:spcPts val="555"/>
              </a:spcBef>
            </a:pPr>
            <a:r>
              <a:rPr lang="vi-VN" sz="24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74LS138</a:t>
            </a:r>
            <a:r>
              <a:rPr lang="vi-VN" sz="24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(Là các chip giải mã có 3 đầu vào và 8 đầu ra).</a:t>
            </a:r>
            <a:endParaRPr lang="en-US" sz="2400" dirty="0">
              <a:latin typeface="Times New Roman" panose="02020603050405020304" pitchFamily="18" charset="0"/>
              <a:cs typeface="Times New Roman" panose="02020603050405020304" pitchFamily="18" charset="0"/>
            </a:endParaRPr>
          </a:p>
        </p:txBody>
      </p:sp>
      <p:graphicFrame>
        <p:nvGraphicFramePr>
          <p:cNvPr id="3" name="Table 7">
            <a:extLst>
              <a:ext uri="{FF2B5EF4-FFF2-40B4-BE49-F238E27FC236}">
                <a16:creationId xmlns:a16="http://schemas.microsoft.com/office/drawing/2014/main" id="{4B5031CE-1DAE-744A-B40A-7152B1836499}"/>
              </a:ext>
            </a:extLst>
          </p:cNvPr>
          <p:cNvGraphicFramePr>
            <a:graphicFrameLocks noGrp="1"/>
          </p:cNvGraphicFramePr>
          <p:nvPr/>
        </p:nvGraphicFramePr>
        <p:xfrm>
          <a:off x="420191" y="4895214"/>
          <a:ext cx="8457845" cy="1711884"/>
        </p:xfrm>
        <a:graphic>
          <a:graphicData uri="http://schemas.openxmlformats.org/drawingml/2006/table">
            <a:tbl>
              <a:tblPr firstRow="1" bandRow="1">
                <a:tableStyleId>{5C22544A-7EE6-4342-B048-85BDC9FD1C3A}</a:tableStyleId>
              </a:tblPr>
              <a:tblGrid>
                <a:gridCol w="476044">
                  <a:extLst>
                    <a:ext uri="{9D8B030D-6E8A-4147-A177-3AD203B41FA5}">
                      <a16:colId xmlns:a16="http://schemas.microsoft.com/office/drawing/2014/main" val="666577758"/>
                    </a:ext>
                  </a:extLst>
                </a:gridCol>
                <a:gridCol w="901819">
                  <a:extLst>
                    <a:ext uri="{9D8B030D-6E8A-4147-A177-3AD203B41FA5}">
                      <a16:colId xmlns:a16="http://schemas.microsoft.com/office/drawing/2014/main" val="2666262421"/>
                    </a:ext>
                  </a:extLst>
                </a:gridCol>
                <a:gridCol w="287882">
                  <a:extLst>
                    <a:ext uri="{9D8B030D-6E8A-4147-A177-3AD203B41FA5}">
                      <a16:colId xmlns:a16="http://schemas.microsoft.com/office/drawing/2014/main" val="1662183846"/>
                    </a:ext>
                  </a:extLst>
                </a:gridCol>
                <a:gridCol w="277483">
                  <a:extLst>
                    <a:ext uri="{9D8B030D-6E8A-4147-A177-3AD203B41FA5}">
                      <a16:colId xmlns:a16="http://schemas.microsoft.com/office/drawing/2014/main" val="469581067"/>
                    </a:ext>
                  </a:extLst>
                </a:gridCol>
                <a:gridCol w="277483">
                  <a:extLst>
                    <a:ext uri="{9D8B030D-6E8A-4147-A177-3AD203B41FA5}">
                      <a16:colId xmlns:a16="http://schemas.microsoft.com/office/drawing/2014/main" val="3367692602"/>
                    </a:ext>
                  </a:extLst>
                </a:gridCol>
                <a:gridCol w="277483">
                  <a:extLst>
                    <a:ext uri="{9D8B030D-6E8A-4147-A177-3AD203B41FA5}">
                      <a16:colId xmlns:a16="http://schemas.microsoft.com/office/drawing/2014/main" val="2699727105"/>
                    </a:ext>
                  </a:extLst>
                </a:gridCol>
                <a:gridCol w="241049">
                  <a:extLst>
                    <a:ext uri="{9D8B030D-6E8A-4147-A177-3AD203B41FA5}">
                      <a16:colId xmlns:a16="http://schemas.microsoft.com/office/drawing/2014/main" val="2370417203"/>
                    </a:ext>
                  </a:extLst>
                </a:gridCol>
                <a:gridCol w="332446">
                  <a:extLst>
                    <a:ext uri="{9D8B030D-6E8A-4147-A177-3AD203B41FA5}">
                      <a16:colId xmlns:a16="http://schemas.microsoft.com/office/drawing/2014/main" val="1315467022"/>
                    </a:ext>
                  </a:extLst>
                </a:gridCol>
                <a:gridCol w="369203">
                  <a:extLst>
                    <a:ext uri="{9D8B030D-6E8A-4147-A177-3AD203B41FA5}">
                      <a16:colId xmlns:a16="http://schemas.microsoft.com/office/drawing/2014/main" val="48047361"/>
                    </a:ext>
                  </a:extLst>
                </a:gridCol>
                <a:gridCol w="432048">
                  <a:extLst>
                    <a:ext uri="{9D8B030D-6E8A-4147-A177-3AD203B41FA5}">
                      <a16:colId xmlns:a16="http://schemas.microsoft.com/office/drawing/2014/main" val="3128430261"/>
                    </a:ext>
                  </a:extLst>
                </a:gridCol>
                <a:gridCol w="417644">
                  <a:extLst>
                    <a:ext uri="{9D8B030D-6E8A-4147-A177-3AD203B41FA5}">
                      <a16:colId xmlns:a16="http://schemas.microsoft.com/office/drawing/2014/main" val="671381975"/>
                    </a:ext>
                  </a:extLst>
                </a:gridCol>
                <a:gridCol w="346853">
                  <a:extLst>
                    <a:ext uri="{9D8B030D-6E8A-4147-A177-3AD203B41FA5}">
                      <a16:colId xmlns:a16="http://schemas.microsoft.com/office/drawing/2014/main" val="748784777"/>
                    </a:ext>
                  </a:extLst>
                </a:gridCol>
                <a:gridCol w="346853">
                  <a:extLst>
                    <a:ext uri="{9D8B030D-6E8A-4147-A177-3AD203B41FA5}">
                      <a16:colId xmlns:a16="http://schemas.microsoft.com/office/drawing/2014/main" val="1478602567"/>
                    </a:ext>
                  </a:extLst>
                </a:gridCol>
                <a:gridCol w="346853">
                  <a:extLst>
                    <a:ext uri="{9D8B030D-6E8A-4147-A177-3AD203B41FA5}">
                      <a16:colId xmlns:a16="http://schemas.microsoft.com/office/drawing/2014/main" val="1110837607"/>
                    </a:ext>
                  </a:extLst>
                </a:gridCol>
                <a:gridCol w="346853">
                  <a:extLst>
                    <a:ext uri="{9D8B030D-6E8A-4147-A177-3AD203B41FA5}">
                      <a16:colId xmlns:a16="http://schemas.microsoft.com/office/drawing/2014/main" val="4000964500"/>
                    </a:ext>
                  </a:extLst>
                </a:gridCol>
                <a:gridCol w="277483">
                  <a:extLst>
                    <a:ext uri="{9D8B030D-6E8A-4147-A177-3AD203B41FA5}">
                      <a16:colId xmlns:a16="http://schemas.microsoft.com/office/drawing/2014/main" val="3303819896"/>
                    </a:ext>
                  </a:extLst>
                </a:gridCol>
                <a:gridCol w="416224">
                  <a:extLst>
                    <a:ext uri="{9D8B030D-6E8A-4147-A177-3AD203B41FA5}">
                      <a16:colId xmlns:a16="http://schemas.microsoft.com/office/drawing/2014/main" val="612697552"/>
                    </a:ext>
                  </a:extLst>
                </a:gridCol>
                <a:gridCol w="416224">
                  <a:extLst>
                    <a:ext uri="{9D8B030D-6E8A-4147-A177-3AD203B41FA5}">
                      <a16:colId xmlns:a16="http://schemas.microsoft.com/office/drawing/2014/main" val="654351157"/>
                    </a:ext>
                  </a:extLst>
                </a:gridCol>
                <a:gridCol w="416224">
                  <a:extLst>
                    <a:ext uri="{9D8B030D-6E8A-4147-A177-3AD203B41FA5}">
                      <a16:colId xmlns:a16="http://schemas.microsoft.com/office/drawing/2014/main" val="1625971311"/>
                    </a:ext>
                  </a:extLst>
                </a:gridCol>
                <a:gridCol w="346853">
                  <a:extLst>
                    <a:ext uri="{9D8B030D-6E8A-4147-A177-3AD203B41FA5}">
                      <a16:colId xmlns:a16="http://schemas.microsoft.com/office/drawing/2014/main" val="2231234894"/>
                    </a:ext>
                  </a:extLst>
                </a:gridCol>
                <a:gridCol w="416224">
                  <a:extLst>
                    <a:ext uri="{9D8B030D-6E8A-4147-A177-3AD203B41FA5}">
                      <a16:colId xmlns:a16="http://schemas.microsoft.com/office/drawing/2014/main" val="2715559558"/>
                    </a:ext>
                  </a:extLst>
                </a:gridCol>
                <a:gridCol w="490617">
                  <a:extLst>
                    <a:ext uri="{9D8B030D-6E8A-4147-A177-3AD203B41FA5}">
                      <a16:colId xmlns:a16="http://schemas.microsoft.com/office/drawing/2014/main" val="756070251"/>
                    </a:ext>
                  </a:extLst>
                </a:gridCol>
              </a:tblGrid>
              <a:tr h="148946">
                <a:tc gridSpan="2">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en-VN" sz="1400" b="1" dirty="0">
                          <a:solidFill>
                            <a:schemeClr val="tx1"/>
                          </a:solidFill>
                          <a:latin typeface="Times New Roman" panose="02020603050405020304" pitchFamily="18" charset="0"/>
                          <a:cs typeface="Times New Roman" panose="02020603050405020304" pitchFamily="18" charset="0"/>
                        </a:rPr>
                        <a:t>6 bit cao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b="1" dirty="0">
                          <a:solidFill>
                            <a:schemeClr val="tx1"/>
                          </a:solidFill>
                          <a:latin typeface="Times New Roman" panose="02020603050405020304" pitchFamily="18" charset="0"/>
                          <a:cs typeface="Times New Roman" panose="02020603050405020304" pitchFamily="18" charset="0"/>
                        </a:rPr>
                        <a:t>3 bit vào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b="1" dirty="0">
                          <a:solidFill>
                            <a:schemeClr val="tx1"/>
                          </a:solidFill>
                          <a:latin typeface="Times New Roman" panose="02020603050405020304" pitchFamily="18" charset="0"/>
                          <a:cs typeface="Times New Roman" panose="02020603050405020304" pitchFamily="18" charset="0"/>
                        </a:rPr>
                        <a:t>2 bit vào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Times New Roman" panose="02020603050405020304" pitchFamily="18" charset="0"/>
                          <a:cs typeface="Times New Roman" panose="02020603050405020304" pitchFamily="18" charset="0"/>
                        </a:rPr>
                        <a:t>11 bit </a:t>
                      </a:r>
                      <a:r>
                        <a:rPr lang="en-US" sz="1400" dirty="0" err="1">
                          <a:solidFill>
                            <a:schemeClr val="tx1"/>
                          </a:solidFill>
                          <a:latin typeface="Times New Roman" panose="02020603050405020304" pitchFamily="18" charset="0"/>
                          <a:cs typeface="Times New Roman" panose="02020603050405020304" pitchFamily="18" charset="0"/>
                        </a:rPr>
                        <a:t>địa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chỉ</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nội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bộ</a:t>
                      </a:r>
                      <a:r>
                        <a:rPr lang="en-US" sz="1400" dirty="0">
                          <a:solidFill>
                            <a:schemeClr val="tx1"/>
                          </a:solidFill>
                          <a:latin typeface="Times New Roman" panose="02020603050405020304" pitchFamily="18" charset="0"/>
                          <a:cs typeface="Times New Roman" panose="02020603050405020304" pitchFamily="18" charset="0"/>
                        </a:rPr>
                        <a:t> chip (A</a:t>
                      </a:r>
                      <a:r>
                        <a:rPr lang="en-US" sz="1400" baseline="-25000" dirty="0">
                          <a:solidFill>
                            <a:schemeClr val="tx1"/>
                          </a:solidFill>
                          <a:latin typeface="Times New Roman" panose="02020603050405020304" pitchFamily="18" charset="0"/>
                          <a:cs typeface="Times New Roman" panose="02020603050405020304" pitchFamily="18" charset="0"/>
                        </a:rPr>
                        <a:t>0 </a:t>
                      </a:r>
                      <a:r>
                        <a:rPr lang="en-US" sz="1400" dirty="0">
                          <a:solidFill>
                            <a:schemeClr val="tx1"/>
                          </a:solidFill>
                          <a:latin typeface="Times New Roman" panose="02020603050405020304" pitchFamily="18" charset="0"/>
                          <a:cs typeface="Times New Roman" panose="02020603050405020304" pitchFamily="18" charset="0"/>
                        </a:rPr>
                        <a:t>– A</a:t>
                      </a:r>
                      <a:r>
                        <a:rPr lang="en-US" sz="1400" baseline="-25000" dirty="0">
                          <a:solidFill>
                            <a:schemeClr val="tx1"/>
                          </a:solidFill>
                          <a:latin typeface="Times New Roman" panose="02020603050405020304" pitchFamily="18" charset="0"/>
                          <a:cs typeface="Times New Roman" panose="02020603050405020304" pitchFamily="18" charset="0"/>
                        </a:rPr>
                        <a:t>10</a:t>
                      </a:r>
                      <a:r>
                        <a:rPr lang="en-US" sz="1400" dirty="0">
                          <a:solidFill>
                            <a:schemeClr val="tx1"/>
                          </a:solidFill>
                          <a:latin typeface="Times New Roman" panose="02020603050405020304" pitchFamily="18" charset="0"/>
                          <a:cs typeface="Times New Roman" panose="02020603050405020304" pitchFamily="18" charset="0"/>
                        </a:rPr>
                        <a:t>)</a:t>
                      </a:r>
                      <a:endParaRPr lang="en-US" sz="1400" spc="-25"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7283843"/>
                  </a:ext>
                </a:extLst>
              </a:tr>
              <a:tr h="275714">
                <a:tc>
                  <a:txBody>
                    <a:bodyPr/>
                    <a:lstStyle/>
                    <a:p>
                      <a:r>
                        <a:rPr lang="en-VN" sz="1400" b="1" dirty="0">
                          <a:latin typeface="Times New Roman" panose="02020603050405020304" pitchFamily="18" charset="0"/>
                          <a:cs typeface="Times New Roman" panose="02020603050405020304" pitchFamily="18" charset="0"/>
                        </a:rPr>
                        <a:t>IC1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a:solidFill>
                            <a:srgbClr val="FF0000"/>
                          </a:solidFill>
                          <a:latin typeface="Times New Roman" panose="02020603050405020304" pitchFamily="18" charset="0"/>
                          <a:cs typeface="Times New Roman" panose="02020603050405020304" pitchFamily="18" charset="0"/>
                        </a:rPr>
                        <a:t>1</a:t>
                      </a:r>
                      <a:endParaRPr lang="en-VN" sz="1400" b="1"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1076651"/>
                  </a:ext>
                </a:extLst>
              </a:tr>
              <a:tr h="367428">
                <a:tc>
                  <a:txBody>
                    <a:bodyPr/>
                    <a:lstStyle/>
                    <a:p>
                      <a:r>
                        <a:rPr lang="en-VN" sz="1400" b="1" dirty="0">
                          <a:latin typeface="Times New Roman" panose="02020603050405020304" pitchFamily="18" charset="0"/>
                          <a:cs typeface="Times New Roman" panose="02020603050405020304" pitchFamily="18" charset="0"/>
                        </a:rPr>
                        <a:t>IC2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a:solidFill>
                            <a:srgbClr val="FF0000"/>
                          </a:solidFill>
                          <a:latin typeface="Times New Roman" panose="02020603050405020304" pitchFamily="18" charset="0"/>
                          <a:cs typeface="Times New Roman" panose="02020603050405020304" pitchFamily="18" charset="0"/>
                        </a:rPr>
                        <a:t>0</a:t>
                      </a:r>
                      <a:endParaRPr lang="en-VN" sz="1400" b="1"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4224787"/>
                  </a:ext>
                </a:extLst>
              </a:tr>
              <a:tr h="367428">
                <a:tc>
                  <a:txBody>
                    <a:bodyPr/>
                    <a:lstStyle/>
                    <a:p>
                      <a:r>
                        <a:rPr lang="en-VN" sz="1400" b="1" dirty="0">
                          <a:latin typeface="Times New Roman" panose="02020603050405020304" pitchFamily="18" charset="0"/>
                          <a:cs typeface="Times New Roman" panose="02020603050405020304" pitchFamily="18" charset="0"/>
                        </a:rPr>
                        <a:t>IC3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a:solidFill>
                            <a:srgbClr val="FF0000"/>
                          </a:solidFill>
                          <a:latin typeface="Times New Roman" panose="02020603050405020304" pitchFamily="18" charset="0"/>
                          <a:cs typeface="Times New Roman" panose="02020603050405020304" pitchFamily="18" charset="0"/>
                        </a:rPr>
                        <a:t>0</a:t>
                      </a:r>
                      <a:endParaRPr lang="en-VN" sz="1400" b="1"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445982"/>
                  </a:ext>
                </a:extLst>
              </a:tr>
              <a:tr h="367428">
                <a:tc>
                  <a:txBody>
                    <a:bodyPr/>
                    <a:lstStyle/>
                    <a:p>
                      <a:r>
                        <a:rPr lang="en-VN" sz="1400" b="1" dirty="0">
                          <a:latin typeface="Times New Roman" panose="02020603050405020304" pitchFamily="18" charset="0"/>
                          <a:cs typeface="Times New Roman" panose="02020603050405020304" pitchFamily="18" charset="0"/>
                        </a:rPr>
                        <a:t>IC4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11000H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4254301"/>
                  </a:ext>
                </a:extLst>
              </a:tr>
            </a:tbl>
          </a:graphicData>
        </a:graphic>
      </p:graphicFrame>
      <p:sp>
        <p:nvSpPr>
          <p:cNvPr id="9" name="Title 8">
            <a:extLst>
              <a:ext uri="{FF2B5EF4-FFF2-40B4-BE49-F238E27FC236}">
                <a16:creationId xmlns:a16="http://schemas.microsoft.com/office/drawing/2014/main" id="{83DAD530-188C-7349-A213-AFC1FEFAD3B6}"/>
              </a:ext>
            </a:extLst>
          </p:cNvPr>
          <p:cNvSpPr>
            <a:spLocks noGrp="1"/>
          </p:cNvSpPr>
          <p:nvPr>
            <p:ph type="title"/>
          </p:nvPr>
        </p:nvSpPr>
        <p:spPr/>
        <p:txBody>
          <a:bodyPr/>
          <a:lstStyle/>
          <a:p>
            <a:endParaRPr lang="en-VN"/>
          </a:p>
        </p:txBody>
      </p:sp>
      <p:sp>
        <p:nvSpPr>
          <p:cNvPr id="10" name="object 2">
            <a:extLst>
              <a:ext uri="{FF2B5EF4-FFF2-40B4-BE49-F238E27FC236}">
                <a16:creationId xmlns:a16="http://schemas.microsoft.com/office/drawing/2014/main" id="{3D216789-F296-8A4A-B255-D13300957C0A}"/>
              </a:ext>
            </a:extLst>
          </p:cNvPr>
          <p:cNvSpPr txBox="1">
            <a:spLocks/>
          </p:cNvSpPr>
          <p:nvPr/>
        </p:nvSpPr>
        <p:spPr>
          <a:xfrm>
            <a:off x="619010" y="795020"/>
            <a:ext cx="798068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en-US" kern="0" spc="-5"/>
              <a:t>4.3.2 Giải </a:t>
            </a:r>
            <a:r>
              <a:rPr lang="en-US" kern="0"/>
              <a:t>mã </a:t>
            </a:r>
            <a:r>
              <a:rPr lang="en-US" kern="0" spc="-5"/>
              <a:t>đ.c b.nhớ </a:t>
            </a:r>
            <a:r>
              <a:rPr lang="en-US" kern="0"/>
              <a:t>sử </a:t>
            </a:r>
            <a:r>
              <a:rPr lang="en-US" kern="0" spc="-5"/>
              <a:t>dụng </a:t>
            </a:r>
            <a:r>
              <a:rPr lang="en-US" kern="0"/>
              <a:t>mạch </a:t>
            </a:r>
            <a:r>
              <a:rPr lang="en-US" kern="0" spc="-5"/>
              <a:t>tích</a:t>
            </a:r>
            <a:r>
              <a:rPr lang="en-US" kern="0" spc="-55"/>
              <a:t> </a:t>
            </a:r>
            <a:r>
              <a:rPr lang="en-US" kern="0" spc="-5"/>
              <a:t>hợp</a:t>
            </a:r>
            <a:endParaRPr lang="en-US" kern="0" spc="-5" dirty="0"/>
          </a:p>
        </p:txBody>
      </p:sp>
    </p:spTree>
    <p:extLst>
      <p:ext uri="{BB962C8B-B14F-4D97-AF65-F5344CB8AC3E}">
        <p14:creationId xmlns:p14="http://schemas.microsoft.com/office/powerpoint/2010/main" val="2229301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51</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11760" y="579804"/>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4</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50083E1-29ED-B94C-A390-5E6C65EB96F2}"/>
              </a:ext>
            </a:extLst>
          </p:cNvPr>
          <p:cNvSpPr txBox="1"/>
          <p:nvPr/>
        </p:nvSpPr>
        <p:spPr>
          <a:xfrm>
            <a:off x="230457" y="3591787"/>
            <a:ext cx="6177717" cy="923330"/>
          </a:xfrm>
          <a:prstGeom prst="rect">
            <a:avLst/>
          </a:prstGeom>
          <a:noFill/>
        </p:spPr>
        <p:txBody>
          <a:bodyPr wrap="none" rtlCol="0">
            <a:spAutoFit/>
          </a:bodyPr>
          <a:lstStyle/>
          <a:p>
            <a:pPr marL="285750" indent="-285750">
              <a:buFont typeface="Arial" panose="020B0604020202020204" pitchFamily="34" charset="0"/>
              <a:buChar char="•"/>
            </a:pPr>
            <a:r>
              <a:rPr lang="en-VN" dirty="0">
                <a:latin typeface="Times New Roman" panose="02020603050405020304" pitchFamily="18" charset="0"/>
                <a:cs typeface="Times New Roman" panose="02020603050405020304" pitchFamily="18" charset="0"/>
              </a:rPr>
              <a:t>Xét 6 bit cao (A</a:t>
            </a:r>
            <a:r>
              <a:rPr lang="en-VN" baseline="-25000" dirty="0">
                <a:latin typeface="Times New Roman" panose="02020603050405020304" pitchFamily="18" charset="0"/>
                <a:cs typeface="Times New Roman" panose="02020603050405020304" pitchFamily="18" charset="0"/>
              </a:rPr>
              <a:t>14</a:t>
            </a:r>
            <a:r>
              <a:rPr lang="en-VN" dirty="0">
                <a:latin typeface="Times New Roman" panose="02020603050405020304" pitchFamily="18" charset="0"/>
                <a:cs typeface="Times New Roman" panose="02020603050405020304" pitchFamily="18" charset="0"/>
              </a:rPr>
              <a:t> – A</a:t>
            </a:r>
            <a:r>
              <a:rPr lang="en-VN" baseline="-25000" dirty="0">
                <a:latin typeface="Times New Roman" panose="02020603050405020304" pitchFamily="18" charset="0"/>
                <a:cs typeface="Times New Roman" panose="02020603050405020304" pitchFamily="18" charset="0"/>
              </a:rPr>
              <a:t>19</a:t>
            </a:r>
            <a:r>
              <a:rPr lang="en-VN" dirty="0">
                <a:latin typeface="Times New Roman" panose="02020603050405020304" pitchFamily="18" charset="0"/>
                <a:cs typeface="Times New Roman" panose="02020603050405020304" pitchFamily="18" charset="0"/>
              </a:rPr>
              <a:t>)  cần 2 chip giải mã 74LS138:</a:t>
            </a:r>
          </a:p>
          <a:p>
            <a:pPr marL="742950" lvl="1" indent="-285750">
              <a:buFont typeface="Courier New" panose="02070309020205020404" pitchFamily="49" charset="0"/>
              <a:buChar char="o"/>
            </a:pPr>
            <a:r>
              <a:rPr lang="en-VN" dirty="0">
                <a:latin typeface="Times New Roman" panose="02020603050405020304" pitchFamily="18" charset="0"/>
                <a:cs typeface="Times New Roman" panose="02020603050405020304" pitchFamily="18" charset="0"/>
              </a:rPr>
              <a:t>Một cho 0F800H</a:t>
            </a:r>
          </a:p>
          <a:p>
            <a:pPr marL="742950" lvl="1" indent="-285750">
              <a:buFont typeface="Courier New" panose="02070309020205020404" pitchFamily="49" charset="0"/>
              <a:buChar char="o"/>
            </a:pPr>
            <a:r>
              <a:rPr lang="en-VN" dirty="0">
                <a:latin typeface="Times New Roman" panose="02020603050405020304" pitchFamily="18" charset="0"/>
                <a:cs typeface="Times New Roman" panose="02020603050405020304" pitchFamily="18" charset="0"/>
              </a:rPr>
              <a:t>Một cho 10000H, 10800H, 11000H (vì 6 bit giống nhau)</a:t>
            </a:r>
          </a:p>
        </p:txBody>
      </p:sp>
      <p:graphicFrame>
        <p:nvGraphicFramePr>
          <p:cNvPr id="4" name="Table 3">
            <a:extLst>
              <a:ext uri="{FF2B5EF4-FFF2-40B4-BE49-F238E27FC236}">
                <a16:creationId xmlns:a16="http://schemas.microsoft.com/office/drawing/2014/main" id="{A700B50F-1876-F244-A40C-1496762F6798}"/>
              </a:ext>
            </a:extLst>
          </p:cNvPr>
          <p:cNvGraphicFramePr>
            <a:graphicFrameLocks noGrp="1"/>
          </p:cNvGraphicFramePr>
          <p:nvPr/>
        </p:nvGraphicFramePr>
        <p:xfrm>
          <a:off x="406645" y="1034708"/>
          <a:ext cx="8471391" cy="1711884"/>
        </p:xfrm>
        <a:graphic>
          <a:graphicData uri="http://schemas.openxmlformats.org/drawingml/2006/table">
            <a:tbl>
              <a:tblPr firstRow="1" bandRow="1">
                <a:tableStyleId>{5C22544A-7EE6-4342-B048-85BDC9FD1C3A}</a:tableStyleId>
              </a:tblPr>
              <a:tblGrid>
                <a:gridCol w="476044">
                  <a:extLst>
                    <a:ext uri="{9D8B030D-6E8A-4147-A177-3AD203B41FA5}">
                      <a16:colId xmlns:a16="http://schemas.microsoft.com/office/drawing/2014/main" val="3985017415"/>
                    </a:ext>
                  </a:extLst>
                </a:gridCol>
                <a:gridCol w="901819">
                  <a:extLst>
                    <a:ext uri="{9D8B030D-6E8A-4147-A177-3AD203B41FA5}">
                      <a16:colId xmlns:a16="http://schemas.microsoft.com/office/drawing/2014/main" val="692630881"/>
                    </a:ext>
                  </a:extLst>
                </a:gridCol>
                <a:gridCol w="287882">
                  <a:extLst>
                    <a:ext uri="{9D8B030D-6E8A-4147-A177-3AD203B41FA5}">
                      <a16:colId xmlns:a16="http://schemas.microsoft.com/office/drawing/2014/main" val="468687211"/>
                    </a:ext>
                  </a:extLst>
                </a:gridCol>
                <a:gridCol w="277483">
                  <a:extLst>
                    <a:ext uri="{9D8B030D-6E8A-4147-A177-3AD203B41FA5}">
                      <a16:colId xmlns:a16="http://schemas.microsoft.com/office/drawing/2014/main" val="230948497"/>
                    </a:ext>
                  </a:extLst>
                </a:gridCol>
                <a:gridCol w="277483">
                  <a:extLst>
                    <a:ext uri="{9D8B030D-6E8A-4147-A177-3AD203B41FA5}">
                      <a16:colId xmlns:a16="http://schemas.microsoft.com/office/drawing/2014/main" val="2483382145"/>
                    </a:ext>
                  </a:extLst>
                </a:gridCol>
                <a:gridCol w="277483">
                  <a:extLst>
                    <a:ext uri="{9D8B030D-6E8A-4147-A177-3AD203B41FA5}">
                      <a16:colId xmlns:a16="http://schemas.microsoft.com/office/drawing/2014/main" val="4134079101"/>
                    </a:ext>
                  </a:extLst>
                </a:gridCol>
                <a:gridCol w="241049">
                  <a:extLst>
                    <a:ext uri="{9D8B030D-6E8A-4147-A177-3AD203B41FA5}">
                      <a16:colId xmlns:a16="http://schemas.microsoft.com/office/drawing/2014/main" val="2423167014"/>
                    </a:ext>
                  </a:extLst>
                </a:gridCol>
                <a:gridCol w="418000">
                  <a:extLst>
                    <a:ext uri="{9D8B030D-6E8A-4147-A177-3AD203B41FA5}">
                      <a16:colId xmlns:a16="http://schemas.microsoft.com/office/drawing/2014/main" val="3617742428"/>
                    </a:ext>
                  </a:extLst>
                </a:gridCol>
                <a:gridCol w="297195">
                  <a:extLst>
                    <a:ext uri="{9D8B030D-6E8A-4147-A177-3AD203B41FA5}">
                      <a16:colId xmlns:a16="http://schemas.microsoft.com/office/drawing/2014/main" val="326821292"/>
                    </a:ext>
                  </a:extLst>
                </a:gridCol>
                <a:gridCol w="432048">
                  <a:extLst>
                    <a:ext uri="{9D8B030D-6E8A-4147-A177-3AD203B41FA5}">
                      <a16:colId xmlns:a16="http://schemas.microsoft.com/office/drawing/2014/main" val="1317907197"/>
                    </a:ext>
                  </a:extLst>
                </a:gridCol>
                <a:gridCol w="417644">
                  <a:extLst>
                    <a:ext uri="{9D8B030D-6E8A-4147-A177-3AD203B41FA5}">
                      <a16:colId xmlns:a16="http://schemas.microsoft.com/office/drawing/2014/main" val="1378340922"/>
                    </a:ext>
                  </a:extLst>
                </a:gridCol>
                <a:gridCol w="346853">
                  <a:extLst>
                    <a:ext uri="{9D8B030D-6E8A-4147-A177-3AD203B41FA5}">
                      <a16:colId xmlns:a16="http://schemas.microsoft.com/office/drawing/2014/main" val="101371824"/>
                    </a:ext>
                  </a:extLst>
                </a:gridCol>
                <a:gridCol w="346853">
                  <a:extLst>
                    <a:ext uri="{9D8B030D-6E8A-4147-A177-3AD203B41FA5}">
                      <a16:colId xmlns:a16="http://schemas.microsoft.com/office/drawing/2014/main" val="211908399"/>
                    </a:ext>
                  </a:extLst>
                </a:gridCol>
                <a:gridCol w="346853">
                  <a:extLst>
                    <a:ext uri="{9D8B030D-6E8A-4147-A177-3AD203B41FA5}">
                      <a16:colId xmlns:a16="http://schemas.microsoft.com/office/drawing/2014/main" val="1256034178"/>
                    </a:ext>
                  </a:extLst>
                </a:gridCol>
                <a:gridCol w="346853">
                  <a:extLst>
                    <a:ext uri="{9D8B030D-6E8A-4147-A177-3AD203B41FA5}">
                      <a16:colId xmlns:a16="http://schemas.microsoft.com/office/drawing/2014/main" val="1342335604"/>
                    </a:ext>
                  </a:extLst>
                </a:gridCol>
                <a:gridCol w="277483">
                  <a:extLst>
                    <a:ext uri="{9D8B030D-6E8A-4147-A177-3AD203B41FA5}">
                      <a16:colId xmlns:a16="http://schemas.microsoft.com/office/drawing/2014/main" val="3446251418"/>
                    </a:ext>
                  </a:extLst>
                </a:gridCol>
                <a:gridCol w="416224">
                  <a:extLst>
                    <a:ext uri="{9D8B030D-6E8A-4147-A177-3AD203B41FA5}">
                      <a16:colId xmlns:a16="http://schemas.microsoft.com/office/drawing/2014/main" val="3515197707"/>
                    </a:ext>
                  </a:extLst>
                </a:gridCol>
                <a:gridCol w="416224">
                  <a:extLst>
                    <a:ext uri="{9D8B030D-6E8A-4147-A177-3AD203B41FA5}">
                      <a16:colId xmlns:a16="http://schemas.microsoft.com/office/drawing/2014/main" val="672488553"/>
                    </a:ext>
                  </a:extLst>
                </a:gridCol>
                <a:gridCol w="416224">
                  <a:extLst>
                    <a:ext uri="{9D8B030D-6E8A-4147-A177-3AD203B41FA5}">
                      <a16:colId xmlns:a16="http://schemas.microsoft.com/office/drawing/2014/main" val="269541222"/>
                    </a:ext>
                  </a:extLst>
                </a:gridCol>
                <a:gridCol w="346853">
                  <a:extLst>
                    <a:ext uri="{9D8B030D-6E8A-4147-A177-3AD203B41FA5}">
                      <a16:colId xmlns:a16="http://schemas.microsoft.com/office/drawing/2014/main" val="4294118792"/>
                    </a:ext>
                  </a:extLst>
                </a:gridCol>
                <a:gridCol w="416224">
                  <a:extLst>
                    <a:ext uri="{9D8B030D-6E8A-4147-A177-3AD203B41FA5}">
                      <a16:colId xmlns:a16="http://schemas.microsoft.com/office/drawing/2014/main" val="575596920"/>
                    </a:ext>
                  </a:extLst>
                </a:gridCol>
                <a:gridCol w="490617">
                  <a:extLst>
                    <a:ext uri="{9D8B030D-6E8A-4147-A177-3AD203B41FA5}">
                      <a16:colId xmlns:a16="http://schemas.microsoft.com/office/drawing/2014/main" val="2159872175"/>
                    </a:ext>
                  </a:extLst>
                </a:gridCol>
              </a:tblGrid>
              <a:tr h="240044">
                <a:tc gridSpan="2">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en-VN" sz="1400" b="1" dirty="0">
                          <a:solidFill>
                            <a:schemeClr val="tx1"/>
                          </a:solidFill>
                          <a:latin typeface="Times New Roman" panose="02020603050405020304" pitchFamily="18" charset="0"/>
                          <a:cs typeface="Times New Roman" panose="02020603050405020304" pitchFamily="18" charset="0"/>
                        </a:rPr>
                        <a:t>6 bit cao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b="1" dirty="0">
                          <a:solidFill>
                            <a:schemeClr val="tx1"/>
                          </a:solidFill>
                          <a:latin typeface="Times New Roman" panose="02020603050405020304" pitchFamily="18" charset="0"/>
                          <a:cs typeface="Times New Roman" panose="02020603050405020304" pitchFamily="18" charset="0"/>
                        </a:rPr>
                        <a:t>3 bit vào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b="1" dirty="0">
                          <a:solidFill>
                            <a:schemeClr val="tx1"/>
                          </a:solidFill>
                          <a:latin typeface="Times New Roman" panose="02020603050405020304" pitchFamily="18" charset="0"/>
                          <a:cs typeface="Times New Roman" panose="02020603050405020304" pitchFamily="18" charset="0"/>
                        </a:rPr>
                        <a:t>2 bit vào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Times New Roman" panose="02020603050405020304" pitchFamily="18" charset="0"/>
                          <a:cs typeface="Times New Roman" panose="02020603050405020304" pitchFamily="18" charset="0"/>
                        </a:rPr>
                        <a:t>11 bit </a:t>
                      </a:r>
                      <a:r>
                        <a:rPr lang="en-US" sz="1400" dirty="0" err="1">
                          <a:solidFill>
                            <a:schemeClr val="tx1"/>
                          </a:solidFill>
                          <a:latin typeface="Times New Roman" panose="02020603050405020304" pitchFamily="18" charset="0"/>
                          <a:cs typeface="Times New Roman" panose="02020603050405020304" pitchFamily="18" charset="0"/>
                        </a:rPr>
                        <a:t>địa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chỉ</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nội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bộ</a:t>
                      </a:r>
                      <a:r>
                        <a:rPr lang="en-US" sz="1400" dirty="0">
                          <a:solidFill>
                            <a:schemeClr val="tx1"/>
                          </a:solidFill>
                          <a:latin typeface="Times New Roman" panose="02020603050405020304" pitchFamily="18" charset="0"/>
                          <a:cs typeface="Times New Roman" panose="02020603050405020304" pitchFamily="18" charset="0"/>
                        </a:rPr>
                        <a:t> chip (A</a:t>
                      </a:r>
                      <a:r>
                        <a:rPr lang="en-US" sz="1400" baseline="-25000" dirty="0">
                          <a:solidFill>
                            <a:schemeClr val="tx1"/>
                          </a:solidFill>
                          <a:latin typeface="Times New Roman" panose="02020603050405020304" pitchFamily="18" charset="0"/>
                          <a:cs typeface="Times New Roman" panose="02020603050405020304" pitchFamily="18" charset="0"/>
                        </a:rPr>
                        <a:t>0 </a:t>
                      </a:r>
                      <a:r>
                        <a:rPr lang="en-US" sz="1400" dirty="0">
                          <a:solidFill>
                            <a:schemeClr val="tx1"/>
                          </a:solidFill>
                          <a:latin typeface="Times New Roman" panose="02020603050405020304" pitchFamily="18" charset="0"/>
                          <a:cs typeface="Times New Roman" panose="02020603050405020304" pitchFamily="18" charset="0"/>
                        </a:rPr>
                        <a:t>– A</a:t>
                      </a:r>
                      <a:r>
                        <a:rPr lang="en-US" sz="1400" baseline="-25000" dirty="0">
                          <a:solidFill>
                            <a:schemeClr val="tx1"/>
                          </a:solidFill>
                          <a:latin typeface="Times New Roman" panose="02020603050405020304" pitchFamily="18" charset="0"/>
                          <a:cs typeface="Times New Roman" panose="02020603050405020304" pitchFamily="18" charset="0"/>
                        </a:rPr>
                        <a:t>10</a:t>
                      </a:r>
                      <a:r>
                        <a:rPr lang="en-US" sz="1400" dirty="0">
                          <a:solidFill>
                            <a:schemeClr val="tx1"/>
                          </a:solidFill>
                          <a:latin typeface="Times New Roman" panose="02020603050405020304" pitchFamily="18" charset="0"/>
                          <a:cs typeface="Times New Roman" panose="02020603050405020304" pitchFamily="18" charset="0"/>
                        </a:rPr>
                        <a:t>)</a:t>
                      </a:r>
                      <a:endParaRPr lang="en-US" sz="1400" spc="-25"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781753"/>
                  </a:ext>
                </a:extLst>
              </a:tr>
              <a:tr h="275714">
                <a:tc>
                  <a:txBody>
                    <a:bodyPr/>
                    <a:lstStyle/>
                    <a:p>
                      <a:r>
                        <a:rPr lang="en-VN" sz="1200" b="1" dirty="0">
                          <a:solidFill>
                            <a:schemeClr val="tx1"/>
                          </a:solidFill>
                          <a:latin typeface="Times New Roman" panose="02020603050405020304" pitchFamily="18" charset="0"/>
                          <a:cs typeface="Times New Roman" panose="02020603050405020304" pitchFamily="18" charset="0"/>
                        </a:rPr>
                        <a:t>IC1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7517943"/>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0914689"/>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7157939"/>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11000H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8855950"/>
                  </a:ext>
                </a:extLst>
              </a:tr>
            </a:tbl>
          </a:graphicData>
        </a:graphic>
      </p:graphicFrame>
      <p:graphicFrame>
        <p:nvGraphicFramePr>
          <p:cNvPr id="7" name="Table 6">
            <a:extLst>
              <a:ext uri="{FF2B5EF4-FFF2-40B4-BE49-F238E27FC236}">
                <a16:creationId xmlns:a16="http://schemas.microsoft.com/office/drawing/2014/main" id="{865790D8-4B65-2F4B-BE6A-DE1CC052084C}"/>
              </a:ext>
            </a:extLst>
          </p:cNvPr>
          <p:cNvGraphicFramePr>
            <a:graphicFrameLocks noGrp="1"/>
          </p:cNvGraphicFramePr>
          <p:nvPr/>
        </p:nvGraphicFramePr>
        <p:xfrm>
          <a:off x="1835637" y="2755776"/>
          <a:ext cx="6984835" cy="457200"/>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762354361"/>
                    </a:ext>
                  </a:extLst>
                </a:gridCol>
                <a:gridCol w="288032">
                  <a:extLst>
                    <a:ext uri="{9D8B030D-6E8A-4147-A177-3AD203B41FA5}">
                      <a16:colId xmlns:a16="http://schemas.microsoft.com/office/drawing/2014/main" val="3569133292"/>
                    </a:ext>
                  </a:extLst>
                </a:gridCol>
                <a:gridCol w="288032">
                  <a:extLst>
                    <a:ext uri="{9D8B030D-6E8A-4147-A177-3AD203B41FA5}">
                      <a16:colId xmlns:a16="http://schemas.microsoft.com/office/drawing/2014/main" val="1489953883"/>
                    </a:ext>
                  </a:extLst>
                </a:gridCol>
                <a:gridCol w="288032">
                  <a:extLst>
                    <a:ext uri="{9D8B030D-6E8A-4147-A177-3AD203B41FA5}">
                      <a16:colId xmlns:a16="http://schemas.microsoft.com/office/drawing/2014/main" val="78605283"/>
                    </a:ext>
                  </a:extLst>
                </a:gridCol>
                <a:gridCol w="288032">
                  <a:extLst>
                    <a:ext uri="{9D8B030D-6E8A-4147-A177-3AD203B41FA5}">
                      <a16:colId xmlns:a16="http://schemas.microsoft.com/office/drawing/2014/main" val="1017506423"/>
                    </a:ext>
                  </a:extLst>
                </a:gridCol>
                <a:gridCol w="288032">
                  <a:extLst>
                    <a:ext uri="{9D8B030D-6E8A-4147-A177-3AD203B41FA5}">
                      <a16:colId xmlns:a16="http://schemas.microsoft.com/office/drawing/2014/main" val="859338179"/>
                    </a:ext>
                  </a:extLst>
                </a:gridCol>
                <a:gridCol w="288032">
                  <a:extLst>
                    <a:ext uri="{9D8B030D-6E8A-4147-A177-3AD203B41FA5}">
                      <a16:colId xmlns:a16="http://schemas.microsoft.com/office/drawing/2014/main" val="3814422133"/>
                    </a:ext>
                  </a:extLst>
                </a:gridCol>
                <a:gridCol w="331671">
                  <a:extLst>
                    <a:ext uri="{9D8B030D-6E8A-4147-A177-3AD203B41FA5}">
                      <a16:colId xmlns:a16="http://schemas.microsoft.com/office/drawing/2014/main" val="709930686"/>
                    </a:ext>
                  </a:extLst>
                </a:gridCol>
                <a:gridCol w="425621">
                  <a:extLst>
                    <a:ext uri="{9D8B030D-6E8A-4147-A177-3AD203B41FA5}">
                      <a16:colId xmlns:a16="http://schemas.microsoft.com/office/drawing/2014/main" val="3058555549"/>
                    </a:ext>
                  </a:extLst>
                </a:gridCol>
                <a:gridCol w="356844">
                  <a:extLst>
                    <a:ext uri="{9D8B030D-6E8A-4147-A177-3AD203B41FA5}">
                      <a16:colId xmlns:a16="http://schemas.microsoft.com/office/drawing/2014/main" val="651263584"/>
                    </a:ext>
                  </a:extLst>
                </a:gridCol>
                <a:gridCol w="363236">
                  <a:extLst>
                    <a:ext uri="{9D8B030D-6E8A-4147-A177-3AD203B41FA5}">
                      <a16:colId xmlns:a16="http://schemas.microsoft.com/office/drawing/2014/main" val="2195540261"/>
                    </a:ext>
                  </a:extLst>
                </a:gridCol>
                <a:gridCol w="360040">
                  <a:extLst>
                    <a:ext uri="{9D8B030D-6E8A-4147-A177-3AD203B41FA5}">
                      <a16:colId xmlns:a16="http://schemas.microsoft.com/office/drawing/2014/main" val="1646319557"/>
                    </a:ext>
                  </a:extLst>
                </a:gridCol>
                <a:gridCol w="360040">
                  <a:extLst>
                    <a:ext uri="{9D8B030D-6E8A-4147-A177-3AD203B41FA5}">
                      <a16:colId xmlns:a16="http://schemas.microsoft.com/office/drawing/2014/main" val="2973951370"/>
                    </a:ext>
                  </a:extLst>
                </a:gridCol>
                <a:gridCol w="360040">
                  <a:extLst>
                    <a:ext uri="{9D8B030D-6E8A-4147-A177-3AD203B41FA5}">
                      <a16:colId xmlns:a16="http://schemas.microsoft.com/office/drawing/2014/main" val="1832237007"/>
                    </a:ext>
                  </a:extLst>
                </a:gridCol>
                <a:gridCol w="360040">
                  <a:extLst>
                    <a:ext uri="{9D8B030D-6E8A-4147-A177-3AD203B41FA5}">
                      <a16:colId xmlns:a16="http://schemas.microsoft.com/office/drawing/2014/main" val="1906764427"/>
                    </a:ext>
                  </a:extLst>
                </a:gridCol>
                <a:gridCol w="360040">
                  <a:extLst>
                    <a:ext uri="{9D8B030D-6E8A-4147-A177-3AD203B41FA5}">
                      <a16:colId xmlns:a16="http://schemas.microsoft.com/office/drawing/2014/main" val="1727416339"/>
                    </a:ext>
                  </a:extLst>
                </a:gridCol>
                <a:gridCol w="360040">
                  <a:extLst>
                    <a:ext uri="{9D8B030D-6E8A-4147-A177-3AD203B41FA5}">
                      <a16:colId xmlns:a16="http://schemas.microsoft.com/office/drawing/2014/main" val="773543956"/>
                    </a:ext>
                  </a:extLst>
                </a:gridCol>
                <a:gridCol w="432048">
                  <a:extLst>
                    <a:ext uri="{9D8B030D-6E8A-4147-A177-3AD203B41FA5}">
                      <a16:colId xmlns:a16="http://schemas.microsoft.com/office/drawing/2014/main" val="2818225"/>
                    </a:ext>
                  </a:extLst>
                </a:gridCol>
                <a:gridCol w="360040">
                  <a:extLst>
                    <a:ext uri="{9D8B030D-6E8A-4147-A177-3AD203B41FA5}">
                      <a16:colId xmlns:a16="http://schemas.microsoft.com/office/drawing/2014/main" val="2321639128"/>
                    </a:ext>
                  </a:extLst>
                </a:gridCol>
                <a:gridCol w="538911">
                  <a:extLst>
                    <a:ext uri="{9D8B030D-6E8A-4147-A177-3AD203B41FA5}">
                      <a16:colId xmlns:a16="http://schemas.microsoft.com/office/drawing/2014/main" val="3869082929"/>
                    </a:ext>
                  </a:extLst>
                </a:gridCol>
              </a:tblGrid>
              <a:tr h="314395">
                <a:tc>
                  <a:txBody>
                    <a:bodyPr/>
                    <a:lstStyle/>
                    <a:p>
                      <a:r>
                        <a:rPr lang="en-VN" sz="1200" b="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VN" sz="1200" b="1" baseline="-25000" dirty="0">
                          <a:solidFill>
                            <a:schemeClr val="tx1">
                              <a:lumMod val="95000"/>
                              <a:lumOff val="5000"/>
                            </a:schemeClr>
                          </a:solidFill>
                          <a:latin typeface="Times New Roman" panose="02020603050405020304" pitchFamily="18" charset="0"/>
                          <a:cs typeface="Times New Roman" panose="02020603050405020304" pitchFamily="18" charset="0"/>
                        </a:rPr>
                        <a:t>19</a:t>
                      </a:r>
                      <a:endParaRPr lang="en-VN"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18</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17</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16</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15</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14</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13</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12</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11</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10</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9</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8</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7</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6</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5</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4</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3</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2</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200" b="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VN" sz="1200" b="1" baseline="-25000" dirty="0">
                          <a:solidFill>
                            <a:schemeClr val="tx1">
                              <a:lumMod val="95000"/>
                              <a:lumOff val="5000"/>
                            </a:schemeClr>
                          </a:solidFill>
                          <a:latin typeface="Times New Roman" panose="02020603050405020304" pitchFamily="18" charset="0"/>
                          <a:cs typeface="Times New Roman" panose="02020603050405020304" pitchFamily="18" charset="0"/>
                        </a:rPr>
                        <a:t>0</a:t>
                      </a:r>
                      <a:endParaRPr lang="en-VN"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3692425"/>
                  </a:ext>
                </a:extLst>
              </a:tr>
            </a:tbl>
          </a:graphicData>
        </a:graphic>
      </p:graphicFrame>
      <p:sp>
        <p:nvSpPr>
          <p:cNvPr id="9" name="Title 8">
            <a:extLst>
              <a:ext uri="{FF2B5EF4-FFF2-40B4-BE49-F238E27FC236}">
                <a16:creationId xmlns:a16="http://schemas.microsoft.com/office/drawing/2014/main" id="{1378C301-596E-2D45-873A-12B21699C729}"/>
              </a:ext>
            </a:extLst>
          </p:cNvPr>
          <p:cNvSpPr>
            <a:spLocks noGrp="1"/>
          </p:cNvSpPr>
          <p:nvPr>
            <p:ph type="title"/>
          </p:nvPr>
        </p:nvSpPr>
        <p:spPr/>
        <p:txBody>
          <a:bodyPr/>
          <a:lstStyle/>
          <a:p>
            <a:endParaRPr lang="en-VN"/>
          </a:p>
        </p:txBody>
      </p:sp>
      <p:sp>
        <p:nvSpPr>
          <p:cNvPr id="10" name="object 2">
            <a:extLst>
              <a:ext uri="{FF2B5EF4-FFF2-40B4-BE49-F238E27FC236}">
                <a16:creationId xmlns:a16="http://schemas.microsoft.com/office/drawing/2014/main" id="{9F85447C-1E88-1B47-9998-98DAF4FA6ED6}"/>
              </a:ext>
            </a:extLst>
          </p:cNvPr>
          <p:cNvSpPr txBox="1">
            <a:spLocks/>
          </p:cNvSpPr>
          <p:nvPr/>
        </p:nvSpPr>
        <p:spPr>
          <a:xfrm>
            <a:off x="388110" y="115448"/>
            <a:ext cx="7980680" cy="452120"/>
          </a:xfrm>
          <a:prstGeom prst="rect">
            <a:avLst/>
          </a:prstGeom>
        </p:spPr>
        <p:txBody>
          <a:bodyPr vert="horz" wrap="square" lIns="0" tIns="12700" rIns="0" bIns="0" rtlCol="0">
            <a:spAutoFit/>
          </a:bodyPr>
          <a:lstStyle>
            <a:lvl1pPr>
              <a:defRPr sz="2800" b="1" i="0">
                <a:solidFill>
                  <a:srgbClr val="000066"/>
                </a:solidFill>
                <a:latin typeface="Arial"/>
                <a:ea typeface="+mj-ea"/>
                <a:cs typeface="Arial"/>
              </a:defRPr>
            </a:lvl1pPr>
          </a:lstStyle>
          <a:p>
            <a:pPr marL="12700">
              <a:spcBef>
                <a:spcPts val="100"/>
              </a:spcBef>
            </a:pPr>
            <a:r>
              <a:rPr lang="en-US" kern="0" spc="-5"/>
              <a:t>4.3.2 Giải </a:t>
            </a:r>
            <a:r>
              <a:rPr lang="en-US" kern="0"/>
              <a:t>mã </a:t>
            </a:r>
            <a:r>
              <a:rPr lang="en-US" kern="0" spc="-5"/>
              <a:t>đ.c b.nhớ </a:t>
            </a:r>
            <a:r>
              <a:rPr lang="en-US" kern="0"/>
              <a:t>sử </a:t>
            </a:r>
            <a:r>
              <a:rPr lang="en-US" kern="0" spc="-5"/>
              <a:t>dụng </a:t>
            </a:r>
            <a:r>
              <a:rPr lang="en-US" kern="0"/>
              <a:t>mạch </a:t>
            </a:r>
            <a:r>
              <a:rPr lang="en-US" kern="0" spc="-5"/>
              <a:t>tích</a:t>
            </a:r>
            <a:r>
              <a:rPr lang="en-US" kern="0" spc="-55"/>
              <a:t> </a:t>
            </a:r>
            <a:r>
              <a:rPr lang="en-US" kern="0" spc="-5"/>
              <a:t>hợp</a:t>
            </a:r>
            <a:endParaRPr lang="en-US" kern="0" spc="-5" dirty="0"/>
          </a:p>
        </p:txBody>
      </p:sp>
    </p:spTree>
    <p:extLst>
      <p:ext uri="{BB962C8B-B14F-4D97-AF65-F5344CB8AC3E}">
        <p14:creationId xmlns:p14="http://schemas.microsoft.com/office/powerpoint/2010/main" val="1845005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F4009A1-6221-D64E-8BC7-C235F240ECC1}"/>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52</a:t>
            </a:fld>
            <a:endParaRPr lang="en-VN">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EF25CC-8B40-2241-A5A3-4550A20E50CA}"/>
              </a:ext>
            </a:extLst>
          </p:cNvPr>
          <p:cNvSpPr/>
          <p:nvPr/>
        </p:nvSpPr>
        <p:spPr>
          <a:xfrm>
            <a:off x="111760" y="151215"/>
            <a:ext cx="8575040" cy="460895"/>
          </a:xfrm>
          <a:prstGeom prst="rect">
            <a:avLst/>
          </a:prstGeom>
        </p:spPr>
        <p:txBody>
          <a:bodyPr wrap="square">
            <a:spAutoFit/>
          </a:bodyPr>
          <a:lstStyle/>
          <a:p>
            <a:pPr marL="342900" indent="-342900" algn="just">
              <a:lnSpc>
                <a:spcPct val="107000"/>
              </a:lnSpc>
              <a:spcBef>
                <a:spcPts val="600"/>
              </a:spcBef>
              <a:spcAft>
                <a:spcPts val="600"/>
              </a:spcAft>
              <a:buFont typeface="Arial" panose="020B0604020202020204" pitchFamily="34" charset="0"/>
              <a:buChar char="•"/>
            </a:pPr>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4</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Vẽ</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mã</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700B50F-1876-F244-A40C-1496762F6798}"/>
              </a:ext>
            </a:extLst>
          </p:cNvPr>
          <p:cNvGraphicFramePr>
            <a:graphicFrameLocks noGrp="1"/>
          </p:cNvGraphicFramePr>
          <p:nvPr/>
        </p:nvGraphicFramePr>
        <p:xfrm>
          <a:off x="406645" y="602660"/>
          <a:ext cx="8471391" cy="1711884"/>
        </p:xfrm>
        <a:graphic>
          <a:graphicData uri="http://schemas.openxmlformats.org/drawingml/2006/table">
            <a:tbl>
              <a:tblPr firstRow="1" bandRow="1">
                <a:tableStyleId>{5C22544A-7EE6-4342-B048-85BDC9FD1C3A}</a:tableStyleId>
              </a:tblPr>
              <a:tblGrid>
                <a:gridCol w="476044">
                  <a:extLst>
                    <a:ext uri="{9D8B030D-6E8A-4147-A177-3AD203B41FA5}">
                      <a16:colId xmlns:a16="http://schemas.microsoft.com/office/drawing/2014/main" val="3985017415"/>
                    </a:ext>
                  </a:extLst>
                </a:gridCol>
                <a:gridCol w="901819">
                  <a:extLst>
                    <a:ext uri="{9D8B030D-6E8A-4147-A177-3AD203B41FA5}">
                      <a16:colId xmlns:a16="http://schemas.microsoft.com/office/drawing/2014/main" val="692630881"/>
                    </a:ext>
                  </a:extLst>
                </a:gridCol>
                <a:gridCol w="287882">
                  <a:extLst>
                    <a:ext uri="{9D8B030D-6E8A-4147-A177-3AD203B41FA5}">
                      <a16:colId xmlns:a16="http://schemas.microsoft.com/office/drawing/2014/main" val="468687211"/>
                    </a:ext>
                  </a:extLst>
                </a:gridCol>
                <a:gridCol w="277483">
                  <a:extLst>
                    <a:ext uri="{9D8B030D-6E8A-4147-A177-3AD203B41FA5}">
                      <a16:colId xmlns:a16="http://schemas.microsoft.com/office/drawing/2014/main" val="230948497"/>
                    </a:ext>
                  </a:extLst>
                </a:gridCol>
                <a:gridCol w="277483">
                  <a:extLst>
                    <a:ext uri="{9D8B030D-6E8A-4147-A177-3AD203B41FA5}">
                      <a16:colId xmlns:a16="http://schemas.microsoft.com/office/drawing/2014/main" val="2483382145"/>
                    </a:ext>
                  </a:extLst>
                </a:gridCol>
                <a:gridCol w="277483">
                  <a:extLst>
                    <a:ext uri="{9D8B030D-6E8A-4147-A177-3AD203B41FA5}">
                      <a16:colId xmlns:a16="http://schemas.microsoft.com/office/drawing/2014/main" val="4134079101"/>
                    </a:ext>
                  </a:extLst>
                </a:gridCol>
                <a:gridCol w="241049">
                  <a:extLst>
                    <a:ext uri="{9D8B030D-6E8A-4147-A177-3AD203B41FA5}">
                      <a16:colId xmlns:a16="http://schemas.microsoft.com/office/drawing/2014/main" val="2423167014"/>
                    </a:ext>
                  </a:extLst>
                </a:gridCol>
                <a:gridCol w="418000">
                  <a:extLst>
                    <a:ext uri="{9D8B030D-6E8A-4147-A177-3AD203B41FA5}">
                      <a16:colId xmlns:a16="http://schemas.microsoft.com/office/drawing/2014/main" val="3617742428"/>
                    </a:ext>
                  </a:extLst>
                </a:gridCol>
                <a:gridCol w="297195">
                  <a:extLst>
                    <a:ext uri="{9D8B030D-6E8A-4147-A177-3AD203B41FA5}">
                      <a16:colId xmlns:a16="http://schemas.microsoft.com/office/drawing/2014/main" val="326821292"/>
                    </a:ext>
                  </a:extLst>
                </a:gridCol>
                <a:gridCol w="432048">
                  <a:extLst>
                    <a:ext uri="{9D8B030D-6E8A-4147-A177-3AD203B41FA5}">
                      <a16:colId xmlns:a16="http://schemas.microsoft.com/office/drawing/2014/main" val="1317907197"/>
                    </a:ext>
                  </a:extLst>
                </a:gridCol>
                <a:gridCol w="417644">
                  <a:extLst>
                    <a:ext uri="{9D8B030D-6E8A-4147-A177-3AD203B41FA5}">
                      <a16:colId xmlns:a16="http://schemas.microsoft.com/office/drawing/2014/main" val="1378340922"/>
                    </a:ext>
                  </a:extLst>
                </a:gridCol>
                <a:gridCol w="346853">
                  <a:extLst>
                    <a:ext uri="{9D8B030D-6E8A-4147-A177-3AD203B41FA5}">
                      <a16:colId xmlns:a16="http://schemas.microsoft.com/office/drawing/2014/main" val="101371824"/>
                    </a:ext>
                  </a:extLst>
                </a:gridCol>
                <a:gridCol w="346853">
                  <a:extLst>
                    <a:ext uri="{9D8B030D-6E8A-4147-A177-3AD203B41FA5}">
                      <a16:colId xmlns:a16="http://schemas.microsoft.com/office/drawing/2014/main" val="211908399"/>
                    </a:ext>
                  </a:extLst>
                </a:gridCol>
                <a:gridCol w="346853">
                  <a:extLst>
                    <a:ext uri="{9D8B030D-6E8A-4147-A177-3AD203B41FA5}">
                      <a16:colId xmlns:a16="http://schemas.microsoft.com/office/drawing/2014/main" val="1256034178"/>
                    </a:ext>
                  </a:extLst>
                </a:gridCol>
                <a:gridCol w="346853">
                  <a:extLst>
                    <a:ext uri="{9D8B030D-6E8A-4147-A177-3AD203B41FA5}">
                      <a16:colId xmlns:a16="http://schemas.microsoft.com/office/drawing/2014/main" val="1342335604"/>
                    </a:ext>
                  </a:extLst>
                </a:gridCol>
                <a:gridCol w="277483">
                  <a:extLst>
                    <a:ext uri="{9D8B030D-6E8A-4147-A177-3AD203B41FA5}">
                      <a16:colId xmlns:a16="http://schemas.microsoft.com/office/drawing/2014/main" val="3446251418"/>
                    </a:ext>
                  </a:extLst>
                </a:gridCol>
                <a:gridCol w="416224">
                  <a:extLst>
                    <a:ext uri="{9D8B030D-6E8A-4147-A177-3AD203B41FA5}">
                      <a16:colId xmlns:a16="http://schemas.microsoft.com/office/drawing/2014/main" val="3515197707"/>
                    </a:ext>
                  </a:extLst>
                </a:gridCol>
                <a:gridCol w="416224">
                  <a:extLst>
                    <a:ext uri="{9D8B030D-6E8A-4147-A177-3AD203B41FA5}">
                      <a16:colId xmlns:a16="http://schemas.microsoft.com/office/drawing/2014/main" val="672488553"/>
                    </a:ext>
                  </a:extLst>
                </a:gridCol>
                <a:gridCol w="416224">
                  <a:extLst>
                    <a:ext uri="{9D8B030D-6E8A-4147-A177-3AD203B41FA5}">
                      <a16:colId xmlns:a16="http://schemas.microsoft.com/office/drawing/2014/main" val="269541222"/>
                    </a:ext>
                  </a:extLst>
                </a:gridCol>
                <a:gridCol w="346853">
                  <a:extLst>
                    <a:ext uri="{9D8B030D-6E8A-4147-A177-3AD203B41FA5}">
                      <a16:colId xmlns:a16="http://schemas.microsoft.com/office/drawing/2014/main" val="4294118792"/>
                    </a:ext>
                  </a:extLst>
                </a:gridCol>
                <a:gridCol w="416224">
                  <a:extLst>
                    <a:ext uri="{9D8B030D-6E8A-4147-A177-3AD203B41FA5}">
                      <a16:colId xmlns:a16="http://schemas.microsoft.com/office/drawing/2014/main" val="575596920"/>
                    </a:ext>
                  </a:extLst>
                </a:gridCol>
                <a:gridCol w="490617">
                  <a:extLst>
                    <a:ext uri="{9D8B030D-6E8A-4147-A177-3AD203B41FA5}">
                      <a16:colId xmlns:a16="http://schemas.microsoft.com/office/drawing/2014/main" val="2159872175"/>
                    </a:ext>
                  </a:extLst>
                </a:gridCol>
              </a:tblGrid>
              <a:tr h="240044">
                <a:tc gridSpan="2">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6">
                  <a:txBody>
                    <a:bodyPr/>
                    <a:lstStyle/>
                    <a:p>
                      <a:pPr algn="ctr"/>
                      <a:r>
                        <a:rPr lang="en-VN" sz="1400" b="1" dirty="0">
                          <a:solidFill>
                            <a:schemeClr val="tx1"/>
                          </a:solidFill>
                          <a:latin typeface="Times New Roman" panose="02020603050405020304" pitchFamily="18" charset="0"/>
                          <a:cs typeface="Times New Roman" panose="02020603050405020304" pitchFamily="18" charset="0"/>
                        </a:rPr>
                        <a:t>6 bit cao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b="1" dirty="0">
                          <a:solidFill>
                            <a:schemeClr val="tx1"/>
                          </a:solidFill>
                          <a:latin typeface="Times New Roman" panose="02020603050405020304" pitchFamily="18" charset="0"/>
                          <a:cs typeface="Times New Roman" panose="02020603050405020304" pitchFamily="18" charset="0"/>
                        </a:rPr>
                        <a:t>3 bit vào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400" b="1" dirty="0">
                          <a:solidFill>
                            <a:schemeClr val="tx1"/>
                          </a:solidFill>
                          <a:latin typeface="Times New Roman" panose="02020603050405020304" pitchFamily="18" charset="0"/>
                          <a:cs typeface="Times New Roman" panose="02020603050405020304" pitchFamily="18" charset="0"/>
                        </a:rPr>
                        <a:t>2 bit vào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Times New Roman" panose="02020603050405020304" pitchFamily="18" charset="0"/>
                          <a:cs typeface="Times New Roman" panose="02020603050405020304" pitchFamily="18" charset="0"/>
                        </a:rPr>
                        <a:t>11 bit </a:t>
                      </a:r>
                      <a:r>
                        <a:rPr lang="en-US" sz="1400" dirty="0" err="1">
                          <a:solidFill>
                            <a:schemeClr val="tx1"/>
                          </a:solidFill>
                          <a:latin typeface="Times New Roman" panose="02020603050405020304" pitchFamily="18" charset="0"/>
                          <a:cs typeface="Times New Roman" panose="02020603050405020304" pitchFamily="18" charset="0"/>
                        </a:rPr>
                        <a:t>địa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chỉ</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nội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bộ</a:t>
                      </a:r>
                      <a:r>
                        <a:rPr lang="en-US" sz="1400" dirty="0">
                          <a:solidFill>
                            <a:schemeClr val="tx1"/>
                          </a:solidFill>
                          <a:latin typeface="Times New Roman" panose="02020603050405020304" pitchFamily="18" charset="0"/>
                          <a:cs typeface="Times New Roman" panose="02020603050405020304" pitchFamily="18" charset="0"/>
                        </a:rPr>
                        <a:t> chip (A</a:t>
                      </a:r>
                      <a:r>
                        <a:rPr lang="en-US" sz="1400" baseline="-25000" dirty="0">
                          <a:solidFill>
                            <a:schemeClr val="tx1"/>
                          </a:solidFill>
                          <a:latin typeface="Times New Roman" panose="02020603050405020304" pitchFamily="18" charset="0"/>
                          <a:cs typeface="Times New Roman" panose="02020603050405020304" pitchFamily="18" charset="0"/>
                        </a:rPr>
                        <a:t>0 </a:t>
                      </a:r>
                      <a:r>
                        <a:rPr lang="en-US" sz="1400" dirty="0">
                          <a:solidFill>
                            <a:schemeClr val="tx1"/>
                          </a:solidFill>
                          <a:latin typeface="Times New Roman" panose="02020603050405020304" pitchFamily="18" charset="0"/>
                          <a:cs typeface="Times New Roman" panose="02020603050405020304" pitchFamily="18" charset="0"/>
                        </a:rPr>
                        <a:t>– A</a:t>
                      </a:r>
                      <a:r>
                        <a:rPr lang="en-US" sz="1400" baseline="-25000" dirty="0">
                          <a:solidFill>
                            <a:schemeClr val="tx1"/>
                          </a:solidFill>
                          <a:latin typeface="Times New Roman" panose="02020603050405020304" pitchFamily="18" charset="0"/>
                          <a:cs typeface="Times New Roman" panose="02020603050405020304" pitchFamily="18" charset="0"/>
                        </a:rPr>
                        <a:t>10</a:t>
                      </a:r>
                      <a:r>
                        <a:rPr lang="en-US" sz="1400" dirty="0">
                          <a:solidFill>
                            <a:schemeClr val="tx1"/>
                          </a:solidFill>
                          <a:latin typeface="Times New Roman" panose="02020603050405020304" pitchFamily="18" charset="0"/>
                          <a:cs typeface="Times New Roman" panose="02020603050405020304" pitchFamily="18" charset="0"/>
                        </a:rPr>
                        <a:t>)</a:t>
                      </a:r>
                      <a:endParaRPr lang="en-US" sz="1400" spc="-25"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781753"/>
                  </a:ext>
                </a:extLst>
              </a:tr>
              <a:tr h="275714">
                <a:tc>
                  <a:txBody>
                    <a:bodyPr/>
                    <a:lstStyle/>
                    <a:p>
                      <a:r>
                        <a:rPr lang="en-VN" sz="1200" b="1" dirty="0">
                          <a:solidFill>
                            <a:schemeClr val="tx1"/>
                          </a:solidFill>
                          <a:latin typeface="Times New Roman" panose="02020603050405020304" pitchFamily="18" charset="0"/>
                          <a:cs typeface="Times New Roman" panose="02020603050405020304" pitchFamily="18" charset="0"/>
                        </a:rPr>
                        <a:t>IC1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0F800H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7517943"/>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0914689"/>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10800H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7157939"/>
                  </a:ext>
                </a:extLst>
              </a:tr>
              <a:tr h="367428">
                <a:tc>
                  <a:txBody>
                    <a:bodyPr/>
                    <a:lstStyle/>
                    <a:p>
                      <a:r>
                        <a:rPr lang="en-VN" sz="1200" b="1" dirty="0">
                          <a:solidFill>
                            <a:schemeClr val="tx1"/>
                          </a:solidFill>
                          <a:latin typeface="Times New Roman" panose="02020603050405020304" pitchFamily="18" charset="0"/>
                          <a:cs typeface="Times New Roman" panose="02020603050405020304" pitchFamily="18" charset="0"/>
                        </a:rPr>
                        <a:t>IC4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sym typeface="Wingdings" pitchFamily="2" charset="2"/>
                        </a:rPr>
                        <a:t>11000H</a:t>
                      </a:r>
                      <a:r>
                        <a:rPr lang="vi-VN" sz="1400" b="1" spc="-25" dirty="0">
                          <a:latin typeface="Times New Roman" panose="02020603050405020304" pitchFamily="18" charset="0"/>
                          <a:cs typeface="Times New Roman" panose="02020603050405020304" pitchFamily="18" charset="0"/>
                        </a:rPr>
                        <a:t> </a:t>
                      </a:r>
                      <a:endParaRPr lang="en-V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chemeClr val="tx1">
                              <a:lumMod val="95000"/>
                              <a:lumOff val="5000"/>
                            </a:schemeClr>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FF0000"/>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B05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rgbClr val="0070C0"/>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VN" sz="1400" b="1" dirty="0">
                          <a:solidFill>
                            <a:schemeClr val="accent5">
                              <a:lumMod val="75000"/>
                            </a:schemeClr>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8855950"/>
                  </a:ext>
                </a:extLst>
              </a:tr>
            </a:tbl>
          </a:graphicData>
        </a:graphic>
      </p:graphicFrame>
      <p:graphicFrame>
        <p:nvGraphicFramePr>
          <p:cNvPr id="7" name="Table 6">
            <a:extLst>
              <a:ext uri="{FF2B5EF4-FFF2-40B4-BE49-F238E27FC236}">
                <a16:creationId xmlns:a16="http://schemas.microsoft.com/office/drawing/2014/main" id="{865790D8-4B65-2F4B-BE6A-DE1CC052084C}"/>
              </a:ext>
            </a:extLst>
          </p:cNvPr>
          <p:cNvGraphicFramePr>
            <a:graphicFrameLocks noGrp="1"/>
          </p:cNvGraphicFramePr>
          <p:nvPr/>
        </p:nvGraphicFramePr>
        <p:xfrm>
          <a:off x="1835637" y="2323728"/>
          <a:ext cx="6984835" cy="457200"/>
        </p:xfrm>
        <a:graphic>
          <a:graphicData uri="http://schemas.openxmlformats.org/drawingml/2006/table">
            <a:tbl>
              <a:tblPr firstRow="1" bandRow="1">
                <a:tableStyleId>{5C22544A-7EE6-4342-B048-85BDC9FD1C3A}</a:tableStyleId>
              </a:tblPr>
              <a:tblGrid>
                <a:gridCol w="288032">
                  <a:extLst>
                    <a:ext uri="{9D8B030D-6E8A-4147-A177-3AD203B41FA5}">
                      <a16:colId xmlns:a16="http://schemas.microsoft.com/office/drawing/2014/main" val="2762354361"/>
                    </a:ext>
                  </a:extLst>
                </a:gridCol>
                <a:gridCol w="288032">
                  <a:extLst>
                    <a:ext uri="{9D8B030D-6E8A-4147-A177-3AD203B41FA5}">
                      <a16:colId xmlns:a16="http://schemas.microsoft.com/office/drawing/2014/main" val="3569133292"/>
                    </a:ext>
                  </a:extLst>
                </a:gridCol>
                <a:gridCol w="288032">
                  <a:extLst>
                    <a:ext uri="{9D8B030D-6E8A-4147-A177-3AD203B41FA5}">
                      <a16:colId xmlns:a16="http://schemas.microsoft.com/office/drawing/2014/main" val="1489953883"/>
                    </a:ext>
                  </a:extLst>
                </a:gridCol>
                <a:gridCol w="288032">
                  <a:extLst>
                    <a:ext uri="{9D8B030D-6E8A-4147-A177-3AD203B41FA5}">
                      <a16:colId xmlns:a16="http://schemas.microsoft.com/office/drawing/2014/main" val="78605283"/>
                    </a:ext>
                  </a:extLst>
                </a:gridCol>
                <a:gridCol w="288032">
                  <a:extLst>
                    <a:ext uri="{9D8B030D-6E8A-4147-A177-3AD203B41FA5}">
                      <a16:colId xmlns:a16="http://schemas.microsoft.com/office/drawing/2014/main" val="1017506423"/>
                    </a:ext>
                  </a:extLst>
                </a:gridCol>
                <a:gridCol w="288032">
                  <a:extLst>
                    <a:ext uri="{9D8B030D-6E8A-4147-A177-3AD203B41FA5}">
                      <a16:colId xmlns:a16="http://schemas.microsoft.com/office/drawing/2014/main" val="859338179"/>
                    </a:ext>
                  </a:extLst>
                </a:gridCol>
                <a:gridCol w="288032">
                  <a:extLst>
                    <a:ext uri="{9D8B030D-6E8A-4147-A177-3AD203B41FA5}">
                      <a16:colId xmlns:a16="http://schemas.microsoft.com/office/drawing/2014/main" val="3814422133"/>
                    </a:ext>
                  </a:extLst>
                </a:gridCol>
                <a:gridCol w="331671">
                  <a:extLst>
                    <a:ext uri="{9D8B030D-6E8A-4147-A177-3AD203B41FA5}">
                      <a16:colId xmlns:a16="http://schemas.microsoft.com/office/drawing/2014/main" val="709930686"/>
                    </a:ext>
                  </a:extLst>
                </a:gridCol>
                <a:gridCol w="425621">
                  <a:extLst>
                    <a:ext uri="{9D8B030D-6E8A-4147-A177-3AD203B41FA5}">
                      <a16:colId xmlns:a16="http://schemas.microsoft.com/office/drawing/2014/main" val="3058555549"/>
                    </a:ext>
                  </a:extLst>
                </a:gridCol>
                <a:gridCol w="356844">
                  <a:extLst>
                    <a:ext uri="{9D8B030D-6E8A-4147-A177-3AD203B41FA5}">
                      <a16:colId xmlns:a16="http://schemas.microsoft.com/office/drawing/2014/main" val="651263584"/>
                    </a:ext>
                  </a:extLst>
                </a:gridCol>
                <a:gridCol w="363236">
                  <a:extLst>
                    <a:ext uri="{9D8B030D-6E8A-4147-A177-3AD203B41FA5}">
                      <a16:colId xmlns:a16="http://schemas.microsoft.com/office/drawing/2014/main" val="2195540261"/>
                    </a:ext>
                  </a:extLst>
                </a:gridCol>
                <a:gridCol w="360040">
                  <a:extLst>
                    <a:ext uri="{9D8B030D-6E8A-4147-A177-3AD203B41FA5}">
                      <a16:colId xmlns:a16="http://schemas.microsoft.com/office/drawing/2014/main" val="1646319557"/>
                    </a:ext>
                  </a:extLst>
                </a:gridCol>
                <a:gridCol w="360040">
                  <a:extLst>
                    <a:ext uri="{9D8B030D-6E8A-4147-A177-3AD203B41FA5}">
                      <a16:colId xmlns:a16="http://schemas.microsoft.com/office/drawing/2014/main" val="2973951370"/>
                    </a:ext>
                  </a:extLst>
                </a:gridCol>
                <a:gridCol w="360040">
                  <a:extLst>
                    <a:ext uri="{9D8B030D-6E8A-4147-A177-3AD203B41FA5}">
                      <a16:colId xmlns:a16="http://schemas.microsoft.com/office/drawing/2014/main" val="1832237007"/>
                    </a:ext>
                  </a:extLst>
                </a:gridCol>
                <a:gridCol w="360040">
                  <a:extLst>
                    <a:ext uri="{9D8B030D-6E8A-4147-A177-3AD203B41FA5}">
                      <a16:colId xmlns:a16="http://schemas.microsoft.com/office/drawing/2014/main" val="1906764427"/>
                    </a:ext>
                  </a:extLst>
                </a:gridCol>
                <a:gridCol w="360040">
                  <a:extLst>
                    <a:ext uri="{9D8B030D-6E8A-4147-A177-3AD203B41FA5}">
                      <a16:colId xmlns:a16="http://schemas.microsoft.com/office/drawing/2014/main" val="1727416339"/>
                    </a:ext>
                  </a:extLst>
                </a:gridCol>
                <a:gridCol w="360040">
                  <a:extLst>
                    <a:ext uri="{9D8B030D-6E8A-4147-A177-3AD203B41FA5}">
                      <a16:colId xmlns:a16="http://schemas.microsoft.com/office/drawing/2014/main" val="773543956"/>
                    </a:ext>
                  </a:extLst>
                </a:gridCol>
                <a:gridCol w="432048">
                  <a:extLst>
                    <a:ext uri="{9D8B030D-6E8A-4147-A177-3AD203B41FA5}">
                      <a16:colId xmlns:a16="http://schemas.microsoft.com/office/drawing/2014/main" val="2818225"/>
                    </a:ext>
                  </a:extLst>
                </a:gridCol>
                <a:gridCol w="360040">
                  <a:extLst>
                    <a:ext uri="{9D8B030D-6E8A-4147-A177-3AD203B41FA5}">
                      <a16:colId xmlns:a16="http://schemas.microsoft.com/office/drawing/2014/main" val="2321639128"/>
                    </a:ext>
                  </a:extLst>
                </a:gridCol>
                <a:gridCol w="538911">
                  <a:extLst>
                    <a:ext uri="{9D8B030D-6E8A-4147-A177-3AD203B41FA5}">
                      <a16:colId xmlns:a16="http://schemas.microsoft.com/office/drawing/2014/main" val="3869082929"/>
                    </a:ext>
                  </a:extLst>
                </a:gridCol>
              </a:tblGrid>
              <a:tr h="314395">
                <a:tc>
                  <a:txBody>
                    <a:bodyPr/>
                    <a:lstStyle/>
                    <a:p>
                      <a:r>
                        <a:rPr lang="en-VN" sz="1200" b="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VN" sz="1200" b="1" baseline="-25000" dirty="0">
                          <a:solidFill>
                            <a:schemeClr val="tx1">
                              <a:lumMod val="95000"/>
                              <a:lumOff val="5000"/>
                            </a:schemeClr>
                          </a:solidFill>
                          <a:latin typeface="Times New Roman" panose="02020603050405020304" pitchFamily="18" charset="0"/>
                          <a:cs typeface="Times New Roman" panose="02020603050405020304" pitchFamily="18" charset="0"/>
                        </a:rPr>
                        <a:t>19</a:t>
                      </a:r>
                      <a:endParaRPr lang="en-VN"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18</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17</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16</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15</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14</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13</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12</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11</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10</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9</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8</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7</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6</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5</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4</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3</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2</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a:t>
                      </a:r>
                      <a:r>
                        <a:rPr kumimoji="0" lang="en-VN" sz="1200" b="1" i="0" u="none" strike="noStrike" kern="1200" cap="none" spc="0" normalizeH="0" baseline="-2500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1</a:t>
                      </a:r>
                      <a:endParaRPr kumimoji="0" lang="en-VN" sz="1200" b="1"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sz="1200" b="1" dirty="0">
                          <a:solidFill>
                            <a:schemeClr val="tx1">
                              <a:lumMod val="95000"/>
                              <a:lumOff val="5000"/>
                            </a:schemeClr>
                          </a:solidFill>
                          <a:latin typeface="Times New Roman" panose="02020603050405020304" pitchFamily="18" charset="0"/>
                          <a:cs typeface="Times New Roman" panose="02020603050405020304" pitchFamily="18" charset="0"/>
                        </a:rPr>
                        <a:t>A</a:t>
                      </a:r>
                      <a:r>
                        <a:rPr lang="en-VN" sz="1200" b="1" baseline="-25000" dirty="0">
                          <a:solidFill>
                            <a:schemeClr val="tx1">
                              <a:lumMod val="95000"/>
                              <a:lumOff val="5000"/>
                            </a:schemeClr>
                          </a:solidFill>
                          <a:latin typeface="Times New Roman" panose="02020603050405020304" pitchFamily="18" charset="0"/>
                          <a:cs typeface="Times New Roman" panose="02020603050405020304" pitchFamily="18" charset="0"/>
                        </a:rPr>
                        <a:t>0</a:t>
                      </a:r>
                      <a:endParaRPr lang="en-VN" sz="12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3692425"/>
                  </a:ext>
                </a:extLst>
              </a:tr>
            </a:tbl>
          </a:graphicData>
        </a:graphic>
      </p:graphicFrame>
      <p:sp>
        <p:nvSpPr>
          <p:cNvPr id="9" name="TextBox 8">
            <a:extLst>
              <a:ext uri="{FF2B5EF4-FFF2-40B4-BE49-F238E27FC236}">
                <a16:creationId xmlns:a16="http://schemas.microsoft.com/office/drawing/2014/main" id="{2F43F544-0D2F-BF4F-9B75-5A76C6553951}"/>
              </a:ext>
            </a:extLst>
          </p:cNvPr>
          <p:cNvSpPr txBox="1"/>
          <p:nvPr/>
        </p:nvSpPr>
        <p:spPr>
          <a:xfrm>
            <a:off x="-108520" y="2956068"/>
            <a:ext cx="2525050" cy="369332"/>
          </a:xfrm>
          <a:prstGeom prst="rect">
            <a:avLst/>
          </a:prstGeom>
          <a:noFill/>
        </p:spPr>
        <p:txBody>
          <a:bodyPr wrap="none" rtlCol="0">
            <a:spAutoFit/>
          </a:bodyPr>
          <a:lstStyle/>
          <a:p>
            <a:pPr marL="742950" lvl="1" indent="-285750">
              <a:buFont typeface="Courier New" panose="02070309020205020404" pitchFamily="49" charset="0"/>
              <a:buChar char="o"/>
            </a:pPr>
            <a:r>
              <a:rPr lang="en-VN" dirty="0">
                <a:latin typeface="Times New Roman" panose="02020603050405020304" pitchFamily="18" charset="0"/>
                <a:cs typeface="Times New Roman" panose="02020603050405020304" pitchFamily="18" charset="0"/>
              </a:rPr>
              <a:t>Một cho 0F800H</a:t>
            </a:r>
          </a:p>
        </p:txBody>
      </p:sp>
      <p:sp>
        <p:nvSpPr>
          <p:cNvPr id="11" name="TextBox 10">
            <a:extLst>
              <a:ext uri="{FF2B5EF4-FFF2-40B4-BE49-F238E27FC236}">
                <a16:creationId xmlns:a16="http://schemas.microsoft.com/office/drawing/2014/main" id="{725FDEAD-48AF-0043-BB6C-5318945F49D2}"/>
              </a:ext>
            </a:extLst>
          </p:cNvPr>
          <p:cNvSpPr txBox="1"/>
          <p:nvPr/>
        </p:nvSpPr>
        <p:spPr>
          <a:xfrm>
            <a:off x="-113497" y="5529035"/>
            <a:ext cx="2450116" cy="1200329"/>
          </a:xfrm>
          <a:prstGeom prst="rect">
            <a:avLst/>
          </a:prstGeom>
          <a:noFill/>
        </p:spPr>
        <p:txBody>
          <a:bodyPr wrap="square" rtlCol="0">
            <a:spAutoFit/>
          </a:bodyPr>
          <a:lstStyle/>
          <a:p>
            <a:pPr marL="742950" lvl="1" indent="-285750">
              <a:buFont typeface="Courier New" panose="02070309020205020404" pitchFamily="49" charset="0"/>
              <a:buChar char="o"/>
            </a:pPr>
            <a:r>
              <a:rPr lang="en-VN" dirty="0">
                <a:latin typeface="Times New Roman" panose="02020603050405020304" pitchFamily="18" charset="0"/>
                <a:cs typeface="Times New Roman" panose="02020603050405020304" pitchFamily="18" charset="0"/>
              </a:rPr>
              <a:t>Một cho 10000H, 10800H, 11000H </a:t>
            </a:r>
          </a:p>
        </p:txBody>
      </p:sp>
      <p:pic>
        <p:nvPicPr>
          <p:cNvPr id="13" name="Picture 12">
            <a:extLst>
              <a:ext uri="{FF2B5EF4-FFF2-40B4-BE49-F238E27FC236}">
                <a16:creationId xmlns:a16="http://schemas.microsoft.com/office/drawing/2014/main" id="{41AA7DCF-CFA1-9249-85F2-80B6CF9B7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568" y="2790112"/>
            <a:ext cx="6518833" cy="4067888"/>
          </a:xfrm>
          <a:prstGeom prst="rect">
            <a:avLst/>
          </a:prstGeom>
        </p:spPr>
      </p:pic>
      <p:sp>
        <p:nvSpPr>
          <p:cNvPr id="14" name="Oval 13">
            <a:extLst>
              <a:ext uri="{FF2B5EF4-FFF2-40B4-BE49-F238E27FC236}">
                <a16:creationId xmlns:a16="http://schemas.microsoft.com/office/drawing/2014/main" id="{01B0A20D-496A-D543-ABAB-F8D3BA7B1FAA}"/>
              </a:ext>
            </a:extLst>
          </p:cNvPr>
          <p:cNvSpPr/>
          <p:nvPr/>
        </p:nvSpPr>
        <p:spPr bwMode="auto">
          <a:xfrm>
            <a:off x="8244408" y="4077072"/>
            <a:ext cx="72008" cy="7200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VN" sz="1800" i="0" u="none" strike="noStrike" normalizeH="0" baseline="0">
              <a:ln w="0"/>
              <a:effectLst>
                <a:outerShdw blurRad="38100" dist="19050" dir="2700000" algn="tl" rotWithShape="0">
                  <a:schemeClr val="dk1">
                    <a:alpha val="40000"/>
                  </a:schemeClr>
                </a:outerShdw>
              </a:effectLst>
              <a:latin typeface="Verdana" pitchFamily="34" charset="0"/>
            </a:endParaRPr>
          </a:p>
        </p:txBody>
      </p:sp>
      <p:sp>
        <p:nvSpPr>
          <p:cNvPr id="15" name="Oval 14">
            <a:extLst>
              <a:ext uri="{FF2B5EF4-FFF2-40B4-BE49-F238E27FC236}">
                <a16:creationId xmlns:a16="http://schemas.microsoft.com/office/drawing/2014/main" id="{EC773E62-1CF8-814A-A446-08EB2E920C77}"/>
              </a:ext>
            </a:extLst>
          </p:cNvPr>
          <p:cNvSpPr/>
          <p:nvPr/>
        </p:nvSpPr>
        <p:spPr bwMode="auto">
          <a:xfrm>
            <a:off x="7812360" y="5877272"/>
            <a:ext cx="72008" cy="7200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VN" sz="1800" i="0" u="none" strike="noStrike" normalizeH="0" baseline="0">
              <a:ln w="0"/>
              <a:effectLst>
                <a:outerShdw blurRad="38100" dist="19050" dir="2700000" algn="tl" rotWithShape="0">
                  <a:schemeClr val="dk1">
                    <a:alpha val="40000"/>
                  </a:schemeClr>
                </a:outerShdw>
              </a:effectLst>
              <a:latin typeface="Verdana" pitchFamily="34" charset="0"/>
            </a:endParaRPr>
          </a:p>
        </p:txBody>
      </p:sp>
      <p:sp>
        <p:nvSpPr>
          <p:cNvPr id="16" name="Oval 15">
            <a:extLst>
              <a:ext uri="{FF2B5EF4-FFF2-40B4-BE49-F238E27FC236}">
                <a16:creationId xmlns:a16="http://schemas.microsoft.com/office/drawing/2014/main" id="{49798D2E-20D7-B042-AAC4-55BE7966C1E0}"/>
              </a:ext>
            </a:extLst>
          </p:cNvPr>
          <p:cNvSpPr/>
          <p:nvPr/>
        </p:nvSpPr>
        <p:spPr bwMode="auto">
          <a:xfrm>
            <a:off x="8028384" y="6279696"/>
            <a:ext cx="72008" cy="7200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VN" sz="1800" i="0" u="none" strike="noStrike" normalizeH="0" baseline="0">
              <a:ln w="0"/>
              <a:effectLst>
                <a:outerShdw blurRad="38100" dist="19050" dir="2700000" algn="tl" rotWithShape="0">
                  <a:schemeClr val="dk1">
                    <a:alpha val="40000"/>
                  </a:schemeClr>
                </a:outerShdw>
              </a:effectLst>
              <a:latin typeface="Verdana" pitchFamily="34" charset="0"/>
            </a:endParaRPr>
          </a:p>
        </p:txBody>
      </p:sp>
      <p:sp>
        <p:nvSpPr>
          <p:cNvPr id="17" name="Oval 16">
            <a:extLst>
              <a:ext uri="{FF2B5EF4-FFF2-40B4-BE49-F238E27FC236}">
                <a16:creationId xmlns:a16="http://schemas.microsoft.com/office/drawing/2014/main" id="{DCD3D3D7-7AB7-CD4E-8570-5740F4F8FC7B}"/>
              </a:ext>
            </a:extLst>
          </p:cNvPr>
          <p:cNvSpPr/>
          <p:nvPr/>
        </p:nvSpPr>
        <p:spPr bwMode="auto">
          <a:xfrm>
            <a:off x="8316416" y="6525344"/>
            <a:ext cx="72008" cy="7200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VN" sz="1800" i="0" u="none" strike="noStrike" normalizeH="0" baseline="0">
              <a:ln w="0"/>
              <a:effectLst>
                <a:outerShdw blurRad="38100" dist="19050" dir="2700000" algn="tl" rotWithShape="0">
                  <a:schemeClr val="dk1">
                    <a:alpha val="40000"/>
                  </a:schemeClr>
                </a:outerShdw>
              </a:effectLst>
              <a:latin typeface="Verdana" pitchFamily="34" charset="0"/>
            </a:endParaRPr>
          </a:p>
        </p:txBody>
      </p:sp>
    </p:spTree>
    <p:extLst>
      <p:ext uri="{BB962C8B-B14F-4D97-AF65-F5344CB8AC3E}">
        <p14:creationId xmlns:p14="http://schemas.microsoft.com/office/powerpoint/2010/main" val="2980497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9010" y="795020"/>
            <a:ext cx="7980680" cy="452120"/>
          </a:xfrm>
          <a:prstGeom prst="rect">
            <a:avLst/>
          </a:prstGeom>
        </p:spPr>
        <p:txBody>
          <a:bodyPr vert="horz" wrap="square" lIns="0" tIns="12700" rIns="0" bIns="0" rtlCol="0">
            <a:spAutoFit/>
          </a:bodyPr>
          <a:lstStyle/>
          <a:p>
            <a:pPr marL="12700">
              <a:lnSpc>
                <a:spcPct val="100000"/>
              </a:lnSpc>
              <a:spcBef>
                <a:spcPts val="100"/>
              </a:spcBef>
            </a:pPr>
            <a:r>
              <a:rPr spc="-5" dirty="0"/>
              <a:t>4.3.2 Giải </a:t>
            </a:r>
            <a:r>
              <a:rPr dirty="0"/>
              <a:t>mã </a:t>
            </a:r>
            <a:r>
              <a:rPr spc="-5" dirty="0"/>
              <a:t>đ.c b.nhớ </a:t>
            </a:r>
            <a:r>
              <a:rPr dirty="0"/>
              <a:t>sử </a:t>
            </a:r>
            <a:r>
              <a:rPr spc="-5" dirty="0"/>
              <a:t>dụng </a:t>
            </a:r>
            <a:r>
              <a:rPr dirty="0"/>
              <a:t>mạch </a:t>
            </a:r>
            <a:r>
              <a:rPr spc="-5" dirty="0"/>
              <a:t>tích</a:t>
            </a:r>
            <a:r>
              <a:rPr spc="-55" dirty="0"/>
              <a:t> </a:t>
            </a:r>
            <a:r>
              <a:rPr spc="-5" dirty="0"/>
              <a:t>hợp</a:t>
            </a:r>
          </a:p>
        </p:txBody>
      </p:sp>
      <p:sp>
        <p:nvSpPr>
          <p:cNvPr id="3" name="object 3"/>
          <p:cNvSpPr txBox="1"/>
          <p:nvPr/>
        </p:nvSpPr>
        <p:spPr>
          <a:xfrm>
            <a:off x="535940" y="1480820"/>
            <a:ext cx="2927985" cy="746760"/>
          </a:xfrm>
          <a:prstGeom prst="rect">
            <a:avLst/>
          </a:prstGeom>
        </p:spPr>
        <p:txBody>
          <a:bodyPr vert="horz" wrap="square" lIns="0" tIns="33020" rIns="0" bIns="0" rtlCol="0">
            <a:spAutoFit/>
          </a:bodyPr>
          <a:lstStyle/>
          <a:p>
            <a:pPr marL="355600" marR="5080" indent="-342900">
              <a:lnSpc>
                <a:spcPts val="2800"/>
              </a:lnSpc>
              <a:spcBef>
                <a:spcPts val="260"/>
              </a:spcBef>
              <a:buFont typeface="Wingdings"/>
              <a:buChar char=""/>
              <a:tabLst>
                <a:tab pos="355600" algn="l"/>
              </a:tabLst>
            </a:pPr>
            <a:r>
              <a:rPr sz="2400" dirty="0">
                <a:solidFill>
                  <a:srgbClr val="003399"/>
                </a:solidFill>
                <a:latin typeface="Arial"/>
                <a:cs typeface="Arial"/>
              </a:rPr>
              <a:t>Bảng dữ liệu</a:t>
            </a:r>
            <a:r>
              <a:rPr sz="2400" spc="-105" dirty="0">
                <a:solidFill>
                  <a:srgbClr val="003399"/>
                </a:solidFill>
                <a:latin typeface="Arial"/>
                <a:cs typeface="Arial"/>
              </a:rPr>
              <a:t> </a:t>
            </a:r>
            <a:r>
              <a:rPr sz="2400" dirty="0">
                <a:solidFill>
                  <a:srgbClr val="003399"/>
                </a:solidFill>
                <a:latin typeface="Arial"/>
                <a:cs typeface="Arial"/>
              </a:rPr>
              <a:t>mạch  giải mã</a:t>
            </a:r>
            <a:r>
              <a:rPr sz="2400" spc="-40" dirty="0">
                <a:solidFill>
                  <a:srgbClr val="003399"/>
                </a:solidFill>
                <a:latin typeface="Arial"/>
                <a:cs typeface="Arial"/>
              </a:rPr>
              <a:t> </a:t>
            </a:r>
            <a:r>
              <a:rPr sz="2400" dirty="0">
                <a:solidFill>
                  <a:srgbClr val="003399"/>
                </a:solidFill>
                <a:latin typeface="Arial"/>
                <a:cs typeface="Arial"/>
              </a:rPr>
              <a:t>74LS138</a:t>
            </a:r>
            <a:endParaRPr sz="2400">
              <a:latin typeface="Arial"/>
              <a:cs typeface="Arial"/>
            </a:endParaRPr>
          </a:p>
        </p:txBody>
      </p:sp>
      <p:sp>
        <p:nvSpPr>
          <p:cNvPr id="4" name="object 4"/>
          <p:cNvSpPr/>
          <p:nvPr/>
        </p:nvSpPr>
        <p:spPr>
          <a:xfrm>
            <a:off x="4324350" y="1571625"/>
            <a:ext cx="4429125" cy="44386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752600" y="2396154"/>
            <a:ext cx="1779901" cy="367634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9010" y="795020"/>
            <a:ext cx="7980680" cy="452120"/>
          </a:xfrm>
          <a:prstGeom prst="rect">
            <a:avLst/>
          </a:prstGeom>
        </p:spPr>
        <p:txBody>
          <a:bodyPr vert="horz" wrap="square" lIns="0" tIns="12700" rIns="0" bIns="0" rtlCol="0">
            <a:spAutoFit/>
          </a:bodyPr>
          <a:lstStyle/>
          <a:p>
            <a:pPr marL="12700">
              <a:lnSpc>
                <a:spcPct val="100000"/>
              </a:lnSpc>
              <a:spcBef>
                <a:spcPts val="100"/>
              </a:spcBef>
            </a:pPr>
            <a:r>
              <a:rPr spc="-5" dirty="0"/>
              <a:t>4.3.2 Giải </a:t>
            </a:r>
            <a:r>
              <a:rPr dirty="0"/>
              <a:t>mã </a:t>
            </a:r>
            <a:r>
              <a:rPr spc="-5" dirty="0"/>
              <a:t>đ.c b.nhớ </a:t>
            </a:r>
            <a:r>
              <a:rPr dirty="0"/>
              <a:t>sử </a:t>
            </a:r>
            <a:r>
              <a:rPr spc="-5" dirty="0"/>
              <a:t>dụng </a:t>
            </a:r>
            <a:r>
              <a:rPr dirty="0"/>
              <a:t>mạch </a:t>
            </a:r>
            <a:r>
              <a:rPr spc="-5" dirty="0"/>
              <a:t>tích</a:t>
            </a:r>
            <a:r>
              <a:rPr spc="-55" dirty="0"/>
              <a:t> </a:t>
            </a:r>
            <a:r>
              <a:rPr spc="-5" dirty="0"/>
              <a:t>hợp</a:t>
            </a:r>
          </a:p>
        </p:txBody>
      </p:sp>
      <p:sp>
        <p:nvSpPr>
          <p:cNvPr id="3" name="object 3"/>
          <p:cNvSpPr txBox="1"/>
          <p:nvPr/>
        </p:nvSpPr>
        <p:spPr>
          <a:xfrm>
            <a:off x="294640" y="1341628"/>
            <a:ext cx="8444230" cy="4381500"/>
          </a:xfrm>
          <a:prstGeom prst="rect">
            <a:avLst/>
          </a:prstGeom>
        </p:spPr>
        <p:txBody>
          <a:bodyPr vert="horz" wrap="square" lIns="0" tIns="75565" rIns="0" bIns="0" rtlCol="0">
            <a:spAutoFit/>
          </a:bodyPr>
          <a:lstStyle/>
          <a:p>
            <a:pPr marL="368300" indent="-342900">
              <a:lnSpc>
                <a:spcPct val="100000"/>
              </a:lnSpc>
              <a:spcBef>
                <a:spcPts val="595"/>
              </a:spcBef>
              <a:buFont typeface="Wingdings"/>
              <a:buChar char=""/>
              <a:tabLst>
                <a:tab pos="368300" algn="l"/>
              </a:tabLst>
            </a:pPr>
            <a:r>
              <a:rPr sz="2400" spc="-5" dirty="0">
                <a:solidFill>
                  <a:srgbClr val="003399"/>
                </a:solidFill>
                <a:latin typeface="Arial"/>
                <a:cs typeface="Arial"/>
              </a:rPr>
              <a:t>Chíp </a:t>
            </a:r>
            <a:r>
              <a:rPr sz="2400" dirty="0">
                <a:solidFill>
                  <a:srgbClr val="003399"/>
                </a:solidFill>
                <a:latin typeface="Arial"/>
                <a:cs typeface="Arial"/>
              </a:rPr>
              <a:t>nhớ </a:t>
            </a:r>
            <a:r>
              <a:rPr sz="2400" spc="-5" dirty="0">
                <a:solidFill>
                  <a:srgbClr val="003399"/>
                </a:solidFill>
                <a:latin typeface="Arial"/>
                <a:cs typeface="Arial"/>
              </a:rPr>
              <a:t>EPROM 4K</a:t>
            </a:r>
            <a:r>
              <a:rPr sz="2400" spc="-5" dirty="0">
                <a:solidFill>
                  <a:srgbClr val="0048AA"/>
                </a:solidFill>
                <a:latin typeface="Symbol"/>
                <a:cs typeface="Symbol"/>
              </a:rPr>
              <a:t></a:t>
            </a:r>
            <a:r>
              <a:rPr sz="2400" spc="-5" dirty="0">
                <a:solidFill>
                  <a:srgbClr val="003399"/>
                </a:solidFill>
                <a:latin typeface="Arial"/>
                <a:cs typeface="Arial"/>
              </a:rPr>
              <a:t>8</a:t>
            </a:r>
            <a:endParaRPr sz="2400">
              <a:latin typeface="Arial"/>
              <a:cs typeface="Arial"/>
            </a:endParaRPr>
          </a:p>
          <a:p>
            <a:pPr marL="368300" indent="-342900">
              <a:lnSpc>
                <a:spcPct val="100000"/>
              </a:lnSpc>
              <a:spcBef>
                <a:spcPts val="495"/>
              </a:spcBef>
              <a:buClr>
                <a:srgbClr val="5E9CDA"/>
              </a:buClr>
              <a:buFont typeface="Wingdings"/>
              <a:buChar char=""/>
              <a:tabLst>
                <a:tab pos="368300" algn="l"/>
              </a:tabLst>
            </a:pPr>
            <a:r>
              <a:rPr sz="2400" dirty="0">
                <a:solidFill>
                  <a:srgbClr val="003399"/>
                </a:solidFill>
                <a:latin typeface="Arial"/>
                <a:cs typeface="Arial"/>
              </a:rPr>
              <a:t>Khoảng </a:t>
            </a:r>
            <a:r>
              <a:rPr sz="2200" dirty="0">
                <a:solidFill>
                  <a:srgbClr val="0048AA"/>
                </a:solidFill>
                <a:latin typeface="Arial"/>
                <a:cs typeface="Arial"/>
              </a:rPr>
              <a:t>địa chỉ cấp: </a:t>
            </a:r>
            <a:r>
              <a:rPr sz="2200" spc="-5" dirty="0">
                <a:solidFill>
                  <a:srgbClr val="0048AA"/>
                </a:solidFill>
                <a:latin typeface="Arial"/>
                <a:cs typeface="Arial"/>
              </a:rPr>
              <a:t>F8000-FFFFF</a:t>
            </a:r>
            <a:r>
              <a:rPr sz="2200" spc="-80" dirty="0">
                <a:solidFill>
                  <a:srgbClr val="0048AA"/>
                </a:solidFill>
                <a:latin typeface="Arial"/>
                <a:cs typeface="Arial"/>
              </a:rPr>
              <a:t> </a:t>
            </a:r>
            <a:r>
              <a:rPr sz="2200" dirty="0">
                <a:solidFill>
                  <a:srgbClr val="0048AA"/>
                </a:solidFill>
                <a:latin typeface="Arial"/>
                <a:cs typeface="Arial"/>
              </a:rPr>
              <a:t>(32KB)</a:t>
            </a:r>
            <a:endParaRPr sz="2200">
              <a:latin typeface="Arial"/>
              <a:cs typeface="Arial"/>
            </a:endParaRPr>
          </a:p>
          <a:p>
            <a:pPr marL="368300" marR="394335" indent="-342900">
              <a:lnSpc>
                <a:spcPts val="2820"/>
              </a:lnSpc>
              <a:spcBef>
                <a:spcPts val="765"/>
              </a:spcBef>
              <a:buFont typeface="Wingdings"/>
              <a:buChar char=""/>
              <a:tabLst>
                <a:tab pos="368300" algn="l"/>
              </a:tabLst>
            </a:pPr>
            <a:r>
              <a:rPr sz="2400" spc="-5" dirty="0">
                <a:solidFill>
                  <a:srgbClr val="003399"/>
                </a:solidFill>
                <a:latin typeface="Arial"/>
                <a:cs typeface="Arial"/>
              </a:rPr>
              <a:t>Tín </a:t>
            </a:r>
            <a:r>
              <a:rPr sz="2400" dirty="0">
                <a:solidFill>
                  <a:srgbClr val="003399"/>
                </a:solidFill>
                <a:latin typeface="Arial"/>
                <a:cs typeface="Arial"/>
              </a:rPr>
              <a:t>hiệu địa chỉ dùng để địa chỉ hóa các ô nhớ </a:t>
            </a:r>
            <a:r>
              <a:rPr sz="2400" spc="-5" dirty="0">
                <a:solidFill>
                  <a:srgbClr val="003399"/>
                </a:solidFill>
                <a:latin typeface="Arial"/>
                <a:cs typeface="Arial"/>
              </a:rPr>
              <a:t>trong</a:t>
            </a:r>
            <a:r>
              <a:rPr sz="2400" spc="-75" dirty="0">
                <a:solidFill>
                  <a:srgbClr val="003399"/>
                </a:solidFill>
                <a:latin typeface="Arial"/>
                <a:cs typeface="Arial"/>
              </a:rPr>
              <a:t> </a:t>
            </a:r>
            <a:r>
              <a:rPr sz="2400" dirty="0">
                <a:solidFill>
                  <a:srgbClr val="003399"/>
                </a:solidFill>
                <a:latin typeface="Arial"/>
                <a:cs typeface="Arial"/>
              </a:rPr>
              <a:t>chip  </a:t>
            </a:r>
            <a:r>
              <a:rPr sz="2400" spc="-5" dirty="0">
                <a:solidFill>
                  <a:srgbClr val="003399"/>
                </a:solidFill>
                <a:latin typeface="Arial"/>
                <a:cs typeface="Arial"/>
              </a:rPr>
              <a:t>EPROM </a:t>
            </a:r>
            <a:r>
              <a:rPr sz="2400" dirty="0">
                <a:solidFill>
                  <a:srgbClr val="003399"/>
                </a:solidFill>
                <a:latin typeface="Arial"/>
                <a:cs typeface="Arial"/>
              </a:rPr>
              <a:t>4K: 12bit</a:t>
            </a:r>
            <a:r>
              <a:rPr sz="2400" spc="-15" dirty="0">
                <a:solidFill>
                  <a:srgbClr val="003399"/>
                </a:solidFill>
                <a:latin typeface="Arial"/>
                <a:cs typeface="Arial"/>
              </a:rPr>
              <a:t> </a:t>
            </a:r>
            <a:r>
              <a:rPr sz="2400" spc="-5" dirty="0">
                <a:solidFill>
                  <a:srgbClr val="003399"/>
                </a:solidFill>
                <a:latin typeface="Arial"/>
                <a:cs typeface="Arial"/>
              </a:rPr>
              <a:t>(A</a:t>
            </a:r>
            <a:r>
              <a:rPr sz="2400" spc="-7" baseline="-20833" dirty="0">
                <a:solidFill>
                  <a:srgbClr val="0048AA"/>
                </a:solidFill>
                <a:latin typeface="Arial"/>
                <a:cs typeface="Arial"/>
              </a:rPr>
              <a:t>0</a:t>
            </a:r>
            <a:r>
              <a:rPr sz="2400" spc="-5" dirty="0">
                <a:solidFill>
                  <a:srgbClr val="003399"/>
                </a:solidFill>
                <a:latin typeface="Arial"/>
                <a:cs typeface="Arial"/>
              </a:rPr>
              <a:t>-A</a:t>
            </a:r>
            <a:r>
              <a:rPr sz="2400" spc="-7" baseline="-20833" dirty="0">
                <a:solidFill>
                  <a:srgbClr val="0048AA"/>
                </a:solidFill>
                <a:latin typeface="Arial"/>
                <a:cs typeface="Arial"/>
              </a:rPr>
              <a:t>11</a:t>
            </a:r>
            <a:r>
              <a:rPr sz="2400" spc="-5" dirty="0">
                <a:solidFill>
                  <a:srgbClr val="003399"/>
                </a:solidFill>
                <a:latin typeface="Arial"/>
                <a:cs typeface="Arial"/>
              </a:rPr>
              <a:t>).</a:t>
            </a:r>
            <a:endParaRPr sz="2400">
              <a:latin typeface="Arial"/>
              <a:cs typeface="Arial"/>
            </a:endParaRPr>
          </a:p>
          <a:p>
            <a:pPr marL="368300" indent="-342900">
              <a:lnSpc>
                <a:spcPct val="100000"/>
              </a:lnSpc>
              <a:spcBef>
                <a:spcPts val="515"/>
              </a:spcBef>
              <a:buFont typeface="Wingdings"/>
              <a:buChar char=""/>
              <a:tabLst>
                <a:tab pos="368300" algn="l"/>
              </a:tabLst>
            </a:pPr>
            <a:r>
              <a:rPr sz="2400" spc="-5" dirty="0">
                <a:solidFill>
                  <a:srgbClr val="003399"/>
                </a:solidFill>
                <a:latin typeface="Arial"/>
                <a:cs typeface="Arial"/>
              </a:rPr>
              <a:t>Tín </a:t>
            </a:r>
            <a:r>
              <a:rPr sz="2400" dirty="0">
                <a:solidFill>
                  <a:srgbClr val="003399"/>
                </a:solidFill>
                <a:latin typeface="Arial"/>
                <a:cs typeface="Arial"/>
              </a:rPr>
              <a:t>hiệu địa chỉ dùng để chọn </a:t>
            </a:r>
            <a:r>
              <a:rPr sz="2400" spc="-5" dirty="0">
                <a:solidFill>
                  <a:srgbClr val="003399"/>
                </a:solidFill>
                <a:latin typeface="Arial"/>
                <a:cs typeface="Arial"/>
              </a:rPr>
              <a:t>chíp:</a:t>
            </a:r>
            <a:r>
              <a:rPr sz="2400" spc="-20" dirty="0">
                <a:solidFill>
                  <a:srgbClr val="003399"/>
                </a:solidFill>
                <a:latin typeface="Arial"/>
                <a:cs typeface="Arial"/>
              </a:rPr>
              <a:t> </a:t>
            </a:r>
            <a:r>
              <a:rPr sz="2400" spc="-5" dirty="0">
                <a:solidFill>
                  <a:srgbClr val="003399"/>
                </a:solidFill>
                <a:latin typeface="Arial"/>
                <a:cs typeface="Arial"/>
              </a:rPr>
              <a:t>A</a:t>
            </a:r>
            <a:r>
              <a:rPr sz="2400" spc="-7" baseline="-20833" dirty="0">
                <a:solidFill>
                  <a:srgbClr val="0048AA"/>
                </a:solidFill>
                <a:latin typeface="Arial"/>
                <a:cs typeface="Arial"/>
              </a:rPr>
              <a:t>19</a:t>
            </a:r>
            <a:r>
              <a:rPr sz="2400" spc="-5" dirty="0">
                <a:solidFill>
                  <a:srgbClr val="003399"/>
                </a:solidFill>
                <a:latin typeface="Arial"/>
                <a:cs typeface="Arial"/>
              </a:rPr>
              <a:t>…A</a:t>
            </a:r>
            <a:r>
              <a:rPr sz="2400" spc="-7" baseline="-20833" dirty="0">
                <a:solidFill>
                  <a:srgbClr val="0048AA"/>
                </a:solidFill>
                <a:latin typeface="Arial"/>
                <a:cs typeface="Arial"/>
              </a:rPr>
              <a:t>16</a:t>
            </a:r>
            <a:r>
              <a:rPr sz="2400" spc="-5" dirty="0">
                <a:solidFill>
                  <a:srgbClr val="003399"/>
                </a:solidFill>
                <a:latin typeface="Arial"/>
                <a:cs typeface="Arial"/>
              </a:rPr>
              <a:t>A</a:t>
            </a:r>
            <a:r>
              <a:rPr sz="2400" spc="-7" baseline="-20833" dirty="0">
                <a:solidFill>
                  <a:srgbClr val="0048AA"/>
                </a:solidFill>
                <a:latin typeface="Arial"/>
                <a:cs typeface="Arial"/>
              </a:rPr>
              <a:t>15</a:t>
            </a:r>
            <a:r>
              <a:rPr sz="2400" spc="-5" dirty="0">
                <a:solidFill>
                  <a:srgbClr val="003399"/>
                </a:solidFill>
                <a:latin typeface="Arial"/>
                <a:cs typeface="Arial"/>
              </a:rPr>
              <a:t>…..A</a:t>
            </a:r>
            <a:r>
              <a:rPr sz="2400" spc="-7" baseline="-20833" dirty="0">
                <a:solidFill>
                  <a:srgbClr val="0048AA"/>
                </a:solidFill>
                <a:latin typeface="Arial"/>
                <a:cs typeface="Arial"/>
              </a:rPr>
              <a:t>12</a:t>
            </a:r>
            <a:endParaRPr sz="2400" baseline="-20833">
              <a:latin typeface="Arial"/>
              <a:cs typeface="Arial"/>
            </a:endParaRPr>
          </a:p>
          <a:p>
            <a:pPr marL="762000" marR="612140" lvl="1" indent="-279400">
              <a:lnSpc>
                <a:spcPct val="100800"/>
              </a:lnSpc>
              <a:spcBef>
                <a:spcPts val="505"/>
              </a:spcBef>
              <a:buClr>
                <a:srgbClr val="5E9CDA"/>
              </a:buClr>
              <a:buFont typeface="Wingdings"/>
              <a:buChar char=""/>
              <a:tabLst>
                <a:tab pos="767715" algn="l"/>
                <a:tab pos="768350" algn="l"/>
              </a:tabLst>
            </a:pPr>
            <a:r>
              <a:rPr sz="2000" dirty="0">
                <a:solidFill>
                  <a:srgbClr val="003399"/>
                </a:solidFill>
                <a:latin typeface="Arial"/>
                <a:cs typeface="Arial"/>
              </a:rPr>
              <a:t>Các </a:t>
            </a:r>
            <a:r>
              <a:rPr sz="2000" spc="-5" dirty="0">
                <a:solidFill>
                  <a:srgbClr val="003399"/>
                </a:solidFill>
                <a:latin typeface="Arial"/>
                <a:cs typeface="Arial"/>
              </a:rPr>
              <a:t>tín </a:t>
            </a:r>
            <a:r>
              <a:rPr sz="2000" dirty="0">
                <a:solidFill>
                  <a:srgbClr val="003399"/>
                </a:solidFill>
                <a:latin typeface="Arial"/>
                <a:cs typeface="Arial"/>
              </a:rPr>
              <a:t>hiệu địa chỉ </a:t>
            </a:r>
            <a:r>
              <a:rPr sz="2000" spc="10" dirty="0">
                <a:solidFill>
                  <a:srgbClr val="003399"/>
                </a:solidFill>
                <a:latin typeface="Arial"/>
                <a:cs typeface="Arial"/>
              </a:rPr>
              <a:t>A</a:t>
            </a:r>
            <a:r>
              <a:rPr sz="1950" spc="15" baseline="-21367" dirty="0">
                <a:solidFill>
                  <a:srgbClr val="0048AA"/>
                </a:solidFill>
                <a:latin typeface="Arial"/>
                <a:cs typeface="Arial"/>
              </a:rPr>
              <a:t>12</a:t>
            </a:r>
            <a:r>
              <a:rPr sz="2000" spc="10" dirty="0">
                <a:solidFill>
                  <a:srgbClr val="003399"/>
                </a:solidFill>
                <a:latin typeface="Arial"/>
                <a:cs typeface="Arial"/>
              </a:rPr>
              <a:t>A</a:t>
            </a:r>
            <a:r>
              <a:rPr sz="1950" spc="15" baseline="-21367" dirty="0">
                <a:solidFill>
                  <a:srgbClr val="0048AA"/>
                </a:solidFill>
                <a:latin typeface="Arial"/>
                <a:cs typeface="Arial"/>
              </a:rPr>
              <a:t>13</a:t>
            </a:r>
            <a:r>
              <a:rPr sz="2000" spc="10" dirty="0">
                <a:solidFill>
                  <a:srgbClr val="003399"/>
                </a:solidFill>
                <a:latin typeface="Arial"/>
                <a:cs typeface="Arial"/>
              </a:rPr>
              <a:t>A</a:t>
            </a:r>
            <a:r>
              <a:rPr sz="1950" spc="15" baseline="-21367" dirty="0">
                <a:solidFill>
                  <a:srgbClr val="0048AA"/>
                </a:solidFill>
                <a:latin typeface="Arial"/>
                <a:cs typeface="Arial"/>
              </a:rPr>
              <a:t>14 </a:t>
            </a:r>
            <a:r>
              <a:rPr sz="2000" spc="-5" dirty="0">
                <a:solidFill>
                  <a:srgbClr val="003399"/>
                </a:solidFill>
                <a:latin typeface="Arial"/>
                <a:cs typeface="Arial"/>
              </a:rPr>
              <a:t>thay đổi, </a:t>
            </a:r>
            <a:r>
              <a:rPr sz="2000" dirty="0">
                <a:solidFill>
                  <a:srgbClr val="003399"/>
                </a:solidFill>
                <a:latin typeface="Arial"/>
                <a:cs typeface="Arial"/>
              </a:rPr>
              <a:t>còn các </a:t>
            </a:r>
            <a:r>
              <a:rPr sz="2000" spc="-5" dirty="0">
                <a:solidFill>
                  <a:srgbClr val="003399"/>
                </a:solidFill>
                <a:latin typeface="Arial"/>
                <a:cs typeface="Arial"/>
              </a:rPr>
              <a:t>tín </a:t>
            </a:r>
            <a:r>
              <a:rPr sz="2000" dirty="0">
                <a:solidFill>
                  <a:srgbClr val="003399"/>
                </a:solidFill>
                <a:latin typeface="Arial"/>
                <a:cs typeface="Arial"/>
              </a:rPr>
              <a:t>hiệu </a:t>
            </a:r>
            <a:r>
              <a:rPr sz="2000" spc="5" dirty="0">
                <a:solidFill>
                  <a:srgbClr val="003399"/>
                </a:solidFill>
                <a:latin typeface="Arial"/>
                <a:cs typeface="Arial"/>
              </a:rPr>
              <a:t>A</a:t>
            </a:r>
            <a:r>
              <a:rPr sz="1950" spc="7" baseline="-21367" dirty="0">
                <a:solidFill>
                  <a:srgbClr val="0048AA"/>
                </a:solidFill>
                <a:latin typeface="Arial"/>
                <a:cs typeface="Arial"/>
              </a:rPr>
              <a:t>15</a:t>
            </a:r>
            <a:r>
              <a:rPr sz="2000" spc="5" dirty="0">
                <a:solidFill>
                  <a:srgbClr val="003399"/>
                </a:solidFill>
                <a:latin typeface="Arial"/>
                <a:cs typeface="Arial"/>
              </a:rPr>
              <a:t>-A</a:t>
            </a:r>
            <a:r>
              <a:rPr sz="1950" spc="7" baseline="-21367" dirty="0">
                <a:solidFill>
                  <a:srgbClr val="0048AA"/>
                </a:solidFill>
                <a:latin typeface="Arial"/>
                <a:cs typeface="Arial"/>
              </a:rPr>
              <a:t>19 </a:t>
            </a:r>
            <a:r>
              <a:rPr sz="1300" spc="5" dirty="0">
                <a:solidFill>
                  <a:srgbClr val="003399"/>
                </a:solidFill>
                <a:latin typeface="Arial"/>
                <a:cs typeface="Arial"/>
              </a:rPr>
              <a:t> </a:t>
            </a:r>
            <a:r>
              <a:rPr sz="2000" dirty="0">
                <a:solidFill>
                  <a:srgbClr val="003399"/>
                </a:solidFill>
                <a:latin typeface="Arial"/>
                <a:cs typeface="Arial"/>
              </a:rPr>
              <a:t>không </a:t>
            </a:r>
            <a:r>
              <a:rPr sz="2000" spc="-5" dirty="0">
                <a:solidFill>
                  <a:srgbClr val="003399"/>
                </a:solidFill>
                <a:latin typeface="Arial"/>
                <a:cs typeface="Arial"/>
              </a:rPr>
              <a:t>thay </a:t>
            </a:r>
            <a:r>
              <a:rPr sz="2000" dirty="0">
                <a:solidFill>
                  <a:srgbClr val="003399"/>
                </a:solidFill>
                <a:latin typeface="Arial"/>
                <a:cs typeface="Arial"/>
              </a:rPr>
              <a:t>đổi và luôn bằng</a:t>
            </a:r>
            <a:r>
              <a:rPr sz="2000" spc="-10" dirty="0">
                <a:solidFill>
                  <a:srgbClr val="003399"/>
                </a:solidFill>
                <a:latin typeface="Arial"/>
                <a:cs typeface="Arial"/>
              </a:rPr>
              <a:t> </a:t>
            </a:r>
            <a:r>
              <a:rPr sz="2000" dirty="0">
                <a:solidFill>
                  <a:srgbClr val="003399"/>
                </a:solidFill>
                <a:latin typeface="Arial"/>
                <a:cs typeface="Arial"/>
              </a:rPr>
              <a:t>1.</a:t>
            </a:r>
            <a:endParaRPr sz="2000">
              <a:latin typeface="Arial"/>
              <a:cs typeface="Arial"/>
            </a:endParaRPr>
          </a:p>
          <a:p>
            <a:pPr marL="482600" marR="17780">
              <a:lnSpc>
                <a:spcPct val="99200"/>
              </a:lnSpc>
              <a:spcBef>
                <a:spcPts val="500"/>
              </a:spcBef>
              <a:tabLst>
                <a:tab pos="905510" algn="l"/>
                <a:tab pos="1936750" algn="l"/>
                <a:tab pos="2402840" algn="l"/>
                <a:tab pos="2953385" algn="l"/>
                <a:tab pos="3348354" algn="l"/>
                <a:tab pos="4289425" algn="l"/>
                <a:tab pos="4699000" algn="l"/>
                <a:tab pos="5122545" algn="l"/>
                <a:tab pos="6294755" algn="l"/>
              </a:tabLst>
            </a:pPr>
            <a:r>
              <a:rPr sz="2000" dirty="0">
                <a:solidFill>
                  <a:srgbClr val="003399"/>
                </a:solidFill>
                <a:latin typeface="Wingdings"/>
                <a:cs typeface="Wingdings"/>
              </a:rPr>
              <a:t></a:t>
            </a:r>
            <a:r>
              <a:rPr sz="2000" dirty="0">
                <a:solidFill>
                  <a:srgbClr val="003399"/>
                </a:solidFill>
                <a:latin typeface="Times New Roman"/>
                <a:cs typeface="Times New Roman"/>
              </a:rPr>
              <a:t> </a:t>
            </a:r>
            <a:r>
              <a:rPr sz="2000" spc="10" dirty="0">
                <a:solidFill>
                  <a:srgbClr val="003399"/>
                </a:solidFill>
                <a:latin typeface="Arial"/>
                <a:cs typeface="Arial"/>
              </a:rPr>
              <a:t>A</a:t>
            </a:r>
            <a:r>
              <a:rPr sz="1950" spc="15" baseline="-21367" dirty="0">
                <a:solidFill>
                  <a:srgbClr val="0048AA"/>
                </a:solidFill>
                <a:latin typeface="Arial"/>
                <a:cs typeface="Arial"/>
              </a:rPr>
              <a:t>12</a:t>
            </a:r>
            <a:r>
              <a:rPr sz="2000" spc="10" dirty="0">
                <a:solidFill>
                  <a:srgbClr val="003399"/>
                </a:solidFill>
                <a:latin typeface="Arial"/>
                <a:cs typeface="Arial"/>
              </a:rPr>
              <a:t>A</a:t>
            </a:r>
            <a:r>
              <a:rPr sz="1950" spc="15" baseline="-21367" dirty="0">
                <a:solidFill>
                  <a:srgbClr val="0048AA"/>
                </a:solidFill>
                <a:latin typeface="Arial"/>
                <a:cs typeface="Arial"/>
              </a:rPr>
              <a:t>13</a:t>
            </a:r>
            <a:r>
              <a:rPr sz="2000" spc="10" dirty="0">
                <a:solidFill>
                  <a:srgbClr val="003399"/>
                </a:solidFill>
                <a:latin typeface="Arial"/>
                <a:cs typeface="Arial"/>
              </a:rPr>
              <a:t>A</a:t>
            </a:r>
            <a:r>
              <a:rPr sz="1950" spc="15" baseline="-21367" dirty="0">
                <a:solidFill>
                  <a:srgbClr val="0048AA"/>
                </a:solidFill>
                <a:latin typeface="Arial"/>
                <a:cs typeface="Arial"/>
              </a:rPr>
              <a:t>14 </a:t>
            </a:r>
            <a:r>
              <a:rPr sz="2000" spc="-5" dirty="0">
                <a:solidFill>
                  <a:srgbClr val="003399"/>
                </a:solidFill>
                <a:latin typeface="Arial"/>
                <a:cs typeface="Arial"/>
              </a:rPr>
              <a:t>đưa </a:t>
            </a:r>
            <a:r>
              <a:rPr sz="2000" dirty="0">
                <a:solidFill>
                  <a:srgbClr val="003399"/>
                </a:solidFill>
                <a:latin typeface="Arial"/>
                <a:cs typeface="Arial"/>
              </a:rPr>
              <a:t>vào các đầu vào A, B, C của mạch giải mã, còn các  </a:t>
            </a:r>
            <a:r>
              <a:rPr sz="2000" spc="-5" dirty="0">
                <a:solidFill>
                  <a:srgbClr val="003399"/>
                </a:solidFill>
                <a:latin typeface="Arial"/>
                <a:cs typeface="Arial"/>
              </a:rPr>
              <a:t>tín	</a:t>
            </a:r>
            <a:r>
              <a:rPr sz="2000" dirty="0">
                <a:solidFill>
                  <a:srgbClr val="003399"/>
                </a:solidFill>
                <a:latin typeface="Arial"/>
                <a:cs typeface="Arial"/>
              </a:rPr>
              <a:t>hiệu địa	chỉ	còn	lại	</a:t>
            </a:r>
            <a:r>
              <a:rPr sz="2000" spc="5" dirty="0">
                <a:solidFill>
                  <a:srgbClr val="003399"/>
                </a:solidFill>
                <a:latin typeface="Arial"/>
                <a:cs typeface="Arial"/>
              </a:rPr>
              <a:t>A</a:t>
            </a:r>
            <a:r>
              <a:rPr sz="1950" spc="7" baseline="-21367" dirty="0">
                <a:solidFill>
                  <a:srgbClr val="0048AA"/>
                </a:solidFill>
                <a:latin typeface="Arial"/>
                <a:cs typeface="Arial"/>
              </a:rPr>
              <a:t>15</a:t>
            </a:r>
            <a:r>
              <a:rPr sz="2000" spc="5" dirty="0">
                <a:solidFill>
                  <a:srgbClr val="003399"/>
                </a:solidFill>
                <a:latin typeface="Arial"/>
                <a:cs typeface="Arial"/>
              </a:rPr>
              <a:t>-A</a:t>
            </a:r>
            <a:r>
              <a:rPr sz="1950" spc="7" baseline="-21367" dirty="0">
                <a:solidFill>
                  <a:srgbClr val="0048AA"/>
                </a:solidFill>
                <a:latin typeface="Arial"/>
                <a:cs typeface="Arial"/>
              </a:rPr>
              <a:t>19	</a:t>
            </a:r>
            <a:r>
              <a:rPr sz="2000" dirty="0">
                <a:solidFill>
                  <a:srgbClr val="003399"/>
                </a:solidFill>
                <a:latin typeface="Arial"/>
                <a:cs typeface="Arial"/>
              </a:rPr>
              <a:t>và	</a:t>
            </a:r>
            <a:r>
              <a:rPr sz="2000" spc="-5" dirty="0">
                <a:solidFill>
                  <a:srgbClr val="003399"/>
                </a:solidFill>
                <a:latin typeface="Arial"/>
                <a:cs typeface="Arial"/>
              </a:rPr>
              <a:t>tín	</a:t>
            </a:r>
            <a:r>
              <a:rPr sz="2000" dirty="0">
                <a:solidFill>
                  <a:srgbClr val="003399"/>
                </a:solidFill>
                <a:latin typeface="Arial"/>
                <a:cs typeface="Arial"/>
              </a:rPr>
              <a:t>hiệu điều	khiển </a:t>
            </a:r>
            <a:r>
              <a:rPr sz="2000" spc="-5" dirty="0">
                <a:solidFill>
                  <a:srgbClr val="003399"/>
                </a:solidFill>
                <a:latin typeface="Arial"/>
                <a:cs typeface="Arial"/>
              </a:rPr>
              <a:t>IO/M được  </a:t>
            </a:r>
            <a:r>
              <a:rPr sz="2000" dirty="0">
                <a:solidFill>
                  <a:srgbClr val="003399"/>
                </a:solidFill>
                <a:latin typeface="Arial"/>
                <a:cs typeface="Arial"/>
              </a:rPr>
              <a:t>nối vào </a:t>
            </a:r>
            <a:r>
              <a:rPr sz="2000" spc="-5" dirty="0">
                <a:solidFill>
                  <a:srgbClr val="003399"/>
                </a:solidFill>
                <a:latin typeface="Arial"/>
                <a:cs typeface="Arial"/>
              </a:rPr>
              <a:t>tín </a:t>
            </a:r>
            <a:r>
              <a:rPr sz="2000" dirty="0">
                <a:solidFill>
                  <a:srgbClr val="003399"/>
                </a:solidFill>
                <a:latin typeface="Arial"/>
                <a:cs typeface="Arial"/>
              </a:rPr>
              <a:t>hiệu điều khiển của 74LS138 </a:t>
            </a:r>
            <a:r>
              <a:rPr sz="2000" spc="-5" dirty="0">
                <a:solidFill>
                  <a:srgbClr val="003399"/>
                </a:solidFill>
                <a:latin typeface="Arial"/>
                <a:cs typeface="Arial"/>
              </a:rPr>
              <a:t>(G2A, G2B). Tín </a:t>
            </a:r>
            <a:r>
              <a:rPr sz="2000" dirty="0">
                <a:solidFill>
                  <a:srgbClr val="003399"/>
                </a:solidFill>
                <a:latin typeface="Arial"/>
                <a:cs typeface="Arial"/>
              </a:rPr>
              <a:t>hiệu </a:t>
            </a:r>
            <a:r>
              <a:rPr sz="2000" spc="-5" dirty="0">
                <a:solidFill>
                  <a:srgbClr val="003399"/>
                </a:solidFill>
                <a:latin typeface="Arial"/>
                <a:cs typeface="Arial"/>
              </a:rPr>
              <a:t>G1 </a:t>
            </a:r>
            <a:r>
              <a:rPr sz="2000" dirty="0">
                <a:solidFill>
                  <a:srgbClr val="003399"/>
                </a:solidFill>
                <a:latin typeface="Arial"/>
                <a:cs typeface="Arial"/>
              </a:rPr>
              <a:t>luôn  ở </a:t>
            </a:r>
            <a:r>
              <a:rPr sz="2000" spc="-5" dirty="0">
                <a:solidFill>
                  <a:srgbClr val="003399"/>
                </a:solidFill>
                <a:latin typeface="Arial"/>
                <a:cs typeface="Arial"/>
              </a:rPr>
              <a:t>mức lô-gíc </a:t>
            </a:r>
            <a:r>
              <a:rPr sz="2000" dirty="0">
                <a:solidFill>
                  <a:srgbClr val="003399"/>
                </a:solidFill>
                <a:latin typeface="Arial"/>
                <a:cs typeface="Arial"/>
              </a:rPr>
              <a:t>1. Các đầu ra của 74LS138 </a:t>
            </a:r>
            <a:r>
              <a:rPr sz="2000" spc="-5" dirty="0">
                <a:solidFill>
                  <a:srgbClr val="003399"/>
                </a:solidFill>
                <a:latin typeface="Arial"/>
                <a:cs typeface="Arial"/>
              </a:rPr>
              <a:t>được </a:t>
            </a:r>
            <a:r>
              <a:rPr sz="2000" dirty="0">
                <a:solidFill>
                  <a:srgbClr val="003399"/>
                </a:solidFill>
                <a:latin typeface="Arial"/>
                <a:cs typeface="Arial"/>
              </a:rPr>
              <a:t>nối lần </a:t>
            </a:r>
            <a:r>
              <a:rPr sz="2000" spc="-5" dirty="0">
                <a:solidFill>
                  <a:srgbClr val="003399"/>
                </a:solidFill>
                <a:latin typeface="Arial"/>
                <a:cs typeface="Arial"/>
              </a:rPr>
              <a:t>lượt </a:t>
            </a:r>
            <a:r>
              <a:rPr sz="2000" dirty="0">
                <a:solidFill>
                  <a:srgbClr val="003399"/>
                </a:solidFill>
                <a:latin typeface="Arial"/>
                <a:cs typeface="Arial"/>
              </a:rPr>
              <a:t>với các  mạch nhớ </a:t>
            </a:r>
            <a:r>
              <a:rPr sz="2000" spc="-5" dirty="0">
                <a:solidFill>
                  <a:srgbClr val="003399"/>
                </a:solidFill>
                <a:latin typeface="Arial"/>
                <a:cs typeface="Arial"/>
              </a:rPr>
              <a:t>ứng </a:t>
            </a:r>
            <a:r>
              <a:rPr sz="2000" dirty="0">
                <a:solidFill>
                  <a:srgbClr val="003399"/>
                </a:solidFill>
                <a:latin typeface="Arial"/>
                <a:cs typeface="Arial"/>
              </a:rPr>
              <a:t>với dải địa chỉ gán</a:t>
            </a:r>
            <a:r>
              <a:rPr sz="2000" spc="-5" dirty="0">
                <a:solidFill>
                  <a:srgbClr val="003399"/>
                </a:solidFill>
                <a:latin typeface="Arial"/>
                <a:cs typeface="Arial"/>
              </a:rPr>
              <a:t> trước.</a:t>
            </a:r>
            <a:endParaRPr sz="20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9010" y="795020"/>
            <a:ext cx="7980680" cy="452120"/>
          </a:xfrm>
          <a:prstGeom prst="rect">
            <a:avLst/>
          </a:prstGeom>
        </p:spPr>
        <p:txBody>
          <a:bodyPr vert="horz" wrap="square" lIns="0" tIns="12700" rIns="0" bIns="0" rtlCol="0">
            <a:spAutoFit/>
          </a:bodyPr>
          <a:lstStyle/>
          <a:p>
            <a:pPr marL="12700">
              <a:lnSpc>
                <a:spcPct val="100000"/>
              </a:lnSpc>
              <a:spcBef>
                <a:spcPts val="100"/>
              </a:spcBef>
            </a:pPr>
            <a:r>
              <a:rPr spc="-5" dirty="0"/>
              <a:t>4.3.2 Giải </a:t>
            </a:r>
            <a:r>
              <a:rPr dirty="0"/>
              <a:t>mã </a:t>
            </a:r>
            <a:r>
              <a:rPr spc="-5" dirty="0"/>
              <a:t>đ.c b.nhớ </a:t>
            </a:r>
            <a:r>
              <a:rPr dirty="0"/>
              <a:t>sử </a:t>
            </a:r>
            <a:r>
              <a:rPr spc="-5" dirty="0"/>
              <a:t>dụng </a:t>
            </a:r>
            <a:r>
              <a:rPr dirty="0"/>
              <a:t>mạch </a:t>
            </a:r>
            <a:r>
              <a:rPr spc="-5" dirty="0"/>
              <a:t>tích</a:t>
            </a:r>
            <a:r>
              <a:rPr spc="-55" dirty="0"/>
              <a:t> </a:t>
            </a:r>
            <a:r>
              <a:rPr spc="-5" dirty="0"/>
              <a:t>hợp</a:t>
            </a:r>
          </a:p>
        </p:txBody>
      </p:sp>
      <p:sp>
        <p:nvSpPr>
          <p:cNvPr id="3" name="object 3"/>
          <p:cNvSpPr/>
          <p:nvPr/>
        </p:nvSpPr>
        <p:spPr>
          <a:xfrm>
            <a:off x="718441" y="1420563"/>
            <a:ext cx="7630050" cy="48065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9010" y="795020"/>
            <a:ext cx="7980680" cy="452120"/>
          </a:xfrm>
          <a:prstGeom prst="rect">
            <a:avLst/>
          </a:prstGeom>
        </p:spPr>
        <p:txBody>
          <a:bodyPr vert="horz" wrap="square" lIns="0" tIns="12700" rIns="0" bIns="0" rtlCol="0">
            <a:spAutoFit/>
          </a:bodyPr>
          <a:lstStyle/>
          <a:p>
            <a:pPr marL="12700">
              <a:lnSpc>
                <a:spcPct val="100000"/>
              </a:lnSpc>
              <a:spcBef>
                <a:spcPts val="100"/>
              </a:spcBef>
            </a:pPr>
            <a:r>
              <a:rPr spc="-5" dirty="0"/>
              <a:t>4.3.2 Giải </a:t>
            </a:r>
            <a:r>
              <a:rPr dirty="0"/>
              <a:t>mã </a:t>
            </a:r>
            <a:r>
              <a:rPr spc="-5" dirty="0"/>
              <a:t>đ.c b.nhớ </a:t>
            </a:r>
            <a:r>
              <a:rPr dirty="0"/>
              <a:t>sử </a:t>
            </a:r>
            <a:r>
              <a:rPr spc="-5" dirty="0"/>
              <a:t>dụng </a:t>
            </a:r>
            <a:r>
              <a:rPr dirty="0"/>
              <a:t>mạch </a:t>
            </a:r>
            <a:r>
              <a:rPr spc="-5" dirty="0"/>
              <a:t>tích</a:t>
            </a:r>
            <a:r>
              <a:rPr spc="-55" dirty="0"/>
              <a:t> </a:t>
            </a:r>
            <a:r>
              <a:rPr spc="-5" dirty="0"/>
              <a:t>hợp</a:t>
            </a:r>
          </a:p>
        </p:txBody>
      </p:sp>
      <p:sp>
        <p:nvSpPr>
          <p:cNvPr id="3" name="object 3"/>
          <p:cNvSpPr txBox="1"/>
          <p:nvPr/>
        </p:nvSpPr>
        <p:spPr>
          <a:xfrm>
            <a:off x="307340" y="1418751"/>
            <a:ext cx="8283575" cy="3496310"/>
          </a:xfrm>
          <a:prstGeom prst="rect">
            <a:avLst/>
          </a:prstGeom>
        </p:spPr>
        <p:txBody>
          <a:bodyPr vert="horz" wrap="square" lIns="0" tIns="74295" rIns="0" bIns="0" rtlCol="0">
            <a:spAutoFit/>
          </a:bodyPr>
          <a:lstStyle/>
          <a:p>
            <a:pPr marL="355600" indent="-342900">
              <a:lnSpc>
                <a:spcPct val="100000"/>
              </a:lnSpc>
              <a:spcBef>
                <a:spcPts val="585"/>
              </a:spcBef>
              <a:buFont typeface="Wingdings"/>
              <a:buChar char=""/>
              <a:tabLst>
                <a:tab pos="355600" algn="l"/>
              </a:tabLst>
            </a:pPr>
            <a:r>
              <a:rPr sz="2400" dirty="0">
                <a:solidFill>
                  <a:srgbClr val="003399"/>
                </a:solidFill>
                <a:latin typeface="Arial"/>
                <a:cs typeface="Arial"/>
              </a:rPr>
              <a:t>Ưu</a:t>
            </a:r>
            <a:r>
              <a:rPr sz="2400" spc="-5" dirty="0">
                <a:solidFill>
                  <a:srgbClr val="003399"/>
                </a:solidFill>
                <a:latin typeface="Arial"/>
                <a:cs typeface="Arial"/>
              </a:rPr>
              <a:t> </a:t>
            </a:r>
            <a:r>
              <a:rPr sz="2400" dirty="0">
                <a:solidFill>
                  <a:srgbClr val="003399"/>
                </a:solidFill>
                <a:latin typeface="Arial"/>
                <a:cs typeface="Arial"/>
              </a:rPr>
              <a:t>điểm</a:t>
            </a:r>
            <a:endParaRPr sz="2400">
              <a:latin typeface="Arial"/>
              <a:cs typeface="Arial"/>
            </a:endParaRPr>
          </a:p>
          <a:p>
            <a:pPr marL="755650" lvl="1" indent="-285750">
              <a:lnSpc>
                <a:spcPct val="100000"/>
              </a:lnSpc>
              <a:spcBef>
                <a:spcPts val="450"/>
              </a:spcBef>
              <a:buClr>
                <a:srgbClr val="5E9CDA"/>
              </a:buClr>
              <a:buFont typeface="Wingdings"/>
              <a:buChar char=""/>
              <a:tabLst>
                <a:tab pos="755015" algn="l"/>
                <a:tab pos="755650" algn="l"/>
              </a:tabLst>
            </a:pPr>
            <a:r>
              <a:rPr sz="2200" dirty="0">
                <a:solidFill>
                  <a:srgbClr val="003399"/>
                </a:solidFill>
                <a:latin typeface="Arial"/>
                <a:cs typeface="Arial"/>
              </a:rPr>
              <a:t>Cho phép </a:t>
            </a:r>
            <a:r>
              <a:rPr sz="2200" spc="-5" dirty="0">
                <a:solidFill>
                  <a:srgbClr val="003399"/>
                </a:solidFill>
                <a:latin typeface="Arial"/>
                <a:cs typeface="Arial"/>
              </a:rPr>
              <a:t>tạo </a:t>
            </a:r>
            <a:r>
              <a:rPr sz="2200" dirty="0">
                <a:solidFill>
                  <a:srgbClr val="003399"/>
                </a:solidFill>
                <a:latin typeface="Arial"/>
                <a:cs typeface="Arial"/>
              </a:rPr>
              <a:t>mạch giải mã đầy</a:t>
            </a:r>
            <a:r>
              <a:rPr sz="2200" spc="-15" dirty="0">
                <a:solidFill>
                  <a:srgbClr val="003399"/>
                </a:solidFill>
                <a:latin typeface="Arial"/>
                <a:cs typeface="Arial"/>
              </a:rPr>
              <a:t> </a:t>
            </a:r>
            <a:r>
              <a:rPr sz="2200" dirty="0">
                <a:solidFill>
                  <a:srgbClr val="003399"/>
                </a:solidFill>
                <a:latin typeface="Arial"/>
                <a:cs typeface="Arial"/>
              </a:rPr>
              <a:t>đủ</a:t>
            </a:r>
            <a:endParaRPr sz="2200">
              <a:latin typeface="Arial"/>
              <a:cs typeface="Arial"/>
            </a:endParaRPr>
          </a:p>
          <a:p>
            <a:pPr marL="749300" marR="187960" lvl="1" indent="-279400">
              <a:lnSpc>
                <a:spcPct val="101200"/>
              </a:lnSpc>
              <a:spcBef>
                <a:spcPts val="530"/>
              </a:spcBef>
              <a:buClr>
                <a:srgbClr val="5E9CDA"/>
              </a:buClr>
              <a:buFont typeface="Wingdings"/>
              <a:buChar char=""/>
              <a:tabLst>
                <a:tab pos="755015" algn="l"/>
                <a:tab pos="755650" algn="l"/>
              </a:tabLst>
            </a:pPr>
            <a:r>
              <a:rPr sz="2200" dirty="0">
                <a:solidFill>
                  <a:srgbClr val="003399"/>
                </a:solidFill>
                <a:latin typeface="Arial"/>
                <a:cs typeface="Arial"/>
              </a:rPr>
              <a:t>Cho phép </a:t>
            </a:r>
            <a:r>
              <a:rPr sz="2200" spc="-5" dirty="0">
                <a:solidFill>
                  <a:srgbClr val="003399"/>
                </a:solidFill>
                <a:latin typeface="Arial"/>
                <a:cs typeface="Arial"/>
              </a:rPr>
              <a:t>tạo </a:t>
            </a:r>
            <a:r>
              <a:rPr sz="2200" dirty="0">
                <a:solidFill>
                  <a:srgbClr val="003399"/>
                </a:solidFill>
                <a:latin typeface="Arial"/>
                <a:cs typeface="Arial"/>
              </a:rPr>
              <a:t>mạch giải mã chấp nhận một số hạn chế</a:t>
            </a:r>
            <a:r>
              <a:rPr sz="2200" spc="-90" dirty="0">
                <a:solidFill>
                  <a:srgbClr val="003399"/>
                </a:solidFill>
                <a:latin typeface="Arial"/>
                <a:cs typeface="Arial"/>
              </a:rPr>
              <a:t> </a:t>
            </a:r>
            <a:r>
              <a:rPr sz="2200" dirty="0">
                <a:solidFill>
                  <a:srgbClr val="003399"/>
                </a:solidFill>
                <a:latin typeface="Arial"/>
                <a:cs typeface="Arial"/>
              </a:rPr>
              <a:t>đầu  vào và </a:t>
            </a:r>
            <a:r>
              <a:rPr sz="2200" spc="-5" dirty="0">
                <a:solidFill>
                  <a:srgbClr val="003399"/>
                </a:solidFill>
                <a:latin typeface="Arial"/>
                <a:cs typeface="Arial"/>
              </a:rPr>
              <a:t>tạo </a:t>
            </a:r>
            <a:r>
              <a:rPr sz="2200" dirty="0">
                <a:solidFill>
                  <a:srgbClr val="003399"/>
                </a:solidFill>
                <a:latin typeface="Arial"/>
                <a:cs typeface="Arial"/>
              </a:rPr>
              <a:t>ra một số hạn chế </a:t>
            </a:r>
            <a:r>
              <a:rPr sz="2200" spc="-5" dirty="0">
                <a:solidFill>
                  <a:srgbClr val="003399"/>
                </a:solidFill>
                <a:latin typeface="Arial"/>
                <a:cs typeface="Arial"/>
              </a:rPr>
              <a:t>tín </a:t>
            </a:r>
            <a:r>
              <a:rPr sz="2200" dirty="0">
                <a:solidFill>
                  <a:srgbClr val="003399"/>
                </a:solidFill>
                <a:latin typeface="Arial"/>
                <a:cs typeface="Arial"/>
              </a:rPr>
              <a:t>hiệu chọn mạch đầu</a:t>
            </a:r>
            <a:r>
              <a:rPr sz="2200" spc="-60" dirty="0">
                <a:solidFill>
                  <a:srgbClr val="003399"/>
                </a:solidFill>
                <a:latin typeface="Arial"/>
                <a:cs typeface="Arial"/>
              </a:rPr>
              <a:t> </a:t>
            </a:r>
            <a:r>
              <a:rPr sz="2200" dirty="0">
                <a:solidFill>
                  <a:srgbClr val="003399"/>
                </a:solidFill>
                <a:latin typeface="Arial"/>
                <a:cs typeface="Arial"/>
              </a:rPr>
              <a:t>ra.</a:t>
            </a:r>
            <a:endParaRPr sz="2200">
              <a:latin typeface="Arial"/>
              <a:cs typeface="Arial"/>
            </a:endParaRPr>
          </a:p>
          <a:p>
            <a:pPr marL="355600" indent="-342900">
              <a:lnSpc>
                <a:spcPct val="100000"/>
              </a:lnSpc>
              <a:spcBef>
                <a:spcPts val="535"/>
              </a:spcBef>
              <a:buFont typeface="Wingdings"/>
              <a:buChar char=""/>
              <a:tabLst>
                <a:tab pos="355600" algn="l"/>
              </a:tabLst>
            </a:pPr>
            <a:r>
              <a:rPr sz="2400" spc="-5" dirty="0">
                <a:solidFill>
                  <a:srgbClr val="003399"/>
                </a:solidFill>
                <a:latin typeface="Arial"/>
                <a:cs typeface="Arial"/>
              </a:rPr>
              <a:t>Nhược</a:t>
            </a:r>
            <a:r>
              <a:rPr sz="2400" spc="-10" dirty="0">
                <a:solidFill>
                  <a:srgbClr val="003399"/>
                </a:solidFill>
                <a:latin typeface="Arial"/>
                <a:cs typeface="Arial"/>
              </a:rPr>
              <a:t> </a:t>
            </a:r>
            <a:r>
              <a:rPr sz="2400" dirty="0">
                <a:solidFill>
                  <a:srgbClr val="003399"/>
                </a:solidFill>
                <a:latin typeface="Arial"/>
                <a:cs typeface="Arial"/>
              </a:rPr>
              <a:t>điểm:</a:t>
            </a:r>
            <a:endParaRPr sz="2400">
              <a:latin typeface="Arial"/>
              <a:cs typeface="Arial"/>
            </a:endParaRPr>
          </a:p>
          <a:p>
            <a:pPr marL="749300" marR="246379" lvl="1" indent="-279400">
              <a:lnSpc>
                <a:spcPts val="2570"/>
              </a:lnSpc>
              <a:spcBef>
                <a:spcPts val="715"/>
              </a:spcBef>
              <a:buClr>
                <a:srgbClr val="5E9CDA"/>
              </a:buClr>
              <a:buFont typeface="Wingdings"/>
              <a:buChar char=""/>
              <a:tabLst>
                <a:tab pos="755015" algn="l"/>
                <a:tab pos="755650" algn="l"/>
              </a:tabLst>
            </a:pPr>
            <a:r>
              <a:rPr sz="2200" dirty="0">
                <a:solidFill>
                  <a:srgbClr val="003399"/>
                </a:solidFill>
                <a:latin typeface="Arial"/>
                <a:cs typeface="Arial"/>
              </a:rPr>
              <a:t>Không </a:t>
            </a:r>
            <a:r>
              <a:rPr sz="2200" spc="-5" dirty="0">
                <a:solidFill>
                  <a:srgbClr val="003399"/>
                </a:solidFill>
                <a:latin typeface="Arial"/>
                <a:cs typeface="Arial"/>
              </a:rPr>
              <a:t>thích </a:t>
            </a:r>
            <a:r>
              <a:rPr sz="2200" dirty="0">
                <a:solidFill>
                  <a:srgbClr val="003399"/>
                </a:solidFill>
                <a:latin typeface="Arial"/>
                <a:cs typeface="Arial"/>
              </a:rPr>
              <a:t>hợp với mạch giải mã cần chấp nhận một số  </a:t>
            </a:r>
            <a:r>
              <a:rPr sz="2200" spc="-5" dirty="0">
                <a:solidFill>
                  <a:srgbClr val="003399"/>
                </a:solidFill>
                <a:latin typeface="Arial"/>
                <a:cs typeface="Arial"/>
              </a:rPr>
              <a:t>lượng </a:t>
            </a:r>
            <a:r>
              <a:rPr sz="2200" dirty="0">
                <a:solidFill>
                  <a:srgbClr val="003399"/>
                </a:solidFill>
                <a:latin typeface="Arial"/>
                <a:cs typeface="Arial"/>
              </a:rPr>
              <a:t>lớn </a:t>
            </a:r>
            <a:r>
              <a:rPr sz="2200" spc="-5" dirty="0">
                <a:solidFill>
                  <a:srgbClr val="003399"/>
                </a:solidFill>
                <a:latin typeface="Arial"/>
                <a:cs typeface="Arial"/>
              </a:rPr>
              <a:t>tín </a:t>
            </a:r>
            <a:r>
              <a:rPr sz="2200" dirty="0">
                <a:solidFill>
                  <a:srgbClr val="003399"/>
                </a:solidFill>
                <a:latin typeface="Arial"/>
                <a:cs typeface="Arial"/>
              </a:rPr>
              <a:t>hiệu đầu vào và sinh ra nhiều </a:t>
            </a:r>
            <a:r>
              <a:rPr sz="2200" spc="-5" dirty="0">
                <a:solidFill>
                  <a:srgbClr val="003399"/>
                </a:solidFill>
                <a:latin typeface="Arial"/>
                <a:cs typeface="Arial"/>
              </a:rPr>
              <a:t>tín </a:t>
            </a:r>
            <a:r>
              <a:rPr sz="2200" dirty="0">
                <a:solidFill>
                  <a:srgbClr val="003399"/>
                </a:solidFill>
                <a:latin typeface="Arial"/>
                <a:cs typeface="Arial"/>
              </a:rPr>
              <a:t>hiệu đầu</a:t>
            </a:r>
            <a:r>
              <a:rPr sz="2200" spc="-55" dirty="0">
                <a:solidFill>
                  <a:srgbClr val="003399"/>
                </a:solidFill>
                <a:latin typeface="Arial"/>
                <a:cs typeface="Arial"/>
              </a:rPr>
              <a:t> </a:t>
            </a:r>
            <a:r>
              <a:rPr sz="2200" dirty="0">
                <a:solidFill>
                  <a:srgbClr val="003399"/>
                </a:solidFill>
                <a:latin typeface="Arial"/>
                <a:cs typeface="Arial"/>
              </a:rPr>
              <a:t>ra.</a:t>
            </a:r>
            <a:endParaRPr sz="2200">
              <a:latin typeface="Arial"/>
              <a:cs typeface="Arial"/>
            </a:endParaRPr>
          </a:p>
          <a:p>
            <a:pPr marL="469900" marR="5080">
              <a:lnSpc>
                <a:spcPts val="2570"/>
              </a:lnSpc>
              <a:spcBef>
                <a:spcPts val="660"/>
              </a:spcBef>
            </a:pPr>
            <a:r>
              <a:rPr sz="2200" dirty="0">
                <a:solidFill>
                  <a:srgbClr val="003399"/>
                </a:solidFill>
                <a:latin typeface="Wingdings"/>
                <a:cs typeface="Wingdings"/>
              </a:rPr>
              <a:t></a:t>
            </a:r>
            <a:r>
              <a:rPr sz="2200" dirty="0">
                <a:solidFill>
                  <a:srgbClr val="003399"/>
                </a:solidFill>
                <a:latin typeface="Times New Roman"/>
                <a:cs typeface="Times New Roman"/>
              </a:rPr>
              <a:t> </a:t>
            </a:r>
            <a:r>
              <a:rPr sz="2200" dirty="0">
                <a:solidFill>
                  <a:srgbClr val="0048AA"/>
                </a:solidFill>
                <a:latin typeface="Arial"/>
                <a:cs typeface="Arial"/>
              </a:rPr>
              <a:t>Cần sử dụng bổ sung mạch logic phụ </a:t>
            </a:r>
            <a:r>
              <a:rPr sz="2200" spc="-5" dirty="0">
                <a:solidFill>
                  <a:srgbClr val="0048AA"/>
                </a:solidFill>
                <a:latin typeface="Arial"/>
                <a:cs typeface="Arial"/>
              </a:rPr>
              <a:t>thì </a:t>
            </a:r>
            <a:r>
              <a:rPr sz="2200" dirty="0">
                <a:solidFill>
                  <a:srgbClr val="0048AA"/>
                </a:solidFill>
                <a:latin typeface="Arial"/>
                <a:cs typeface="Arial"/>
              </a:rPr>
              <a:t>mạch </a:t>
            </a:r>
            <a:r>
              <a:rPr sz="2200" spc="-5" dirty="0">
                <a:solidFill>
                  <a:srgbClr val="0048AA"/>
                </a:solidFill>
                <a:latin typeface="Arial"/>
                <a:cs typeface="Arial"/>
              </a:rPr>
              <a:t>tích </a:t>
            </a:r>
            <a:r>
              <a:rPr sz="2200" dirty="0">
                <a:solidFill>
                  <a:srgbClr val="0048AA"/>
                </a:solidFill>
                <a:latin typeface="Arial"/>
                <a:cs typeface="Arial"/>
              </a:rPr>
              <a:t>hợp mới  </a:t>
            </a:r>
            <a:r>
              <a:rPr sz="2200" dirty="0">
                <a:solidFill>
                  <a:srgbClr val="003399"/>
                </a:solidFill>
                <a:latin typeface="Arial"/>
                <a:cs typeface="Arial"/>
              </a:rPr>
              <a:t>có </a:t>
            </a:r>
            <a:r>
              <a:rPr sz="2200" spc="-5" dirty="0">
                <a:solidFill>
                  <a:srgbClr val="003399"/>
                </a:solidFill>
                <a:latin typeface="Arial"/>
                <a:cs typeface="Arial"/>
              </a:rPr>
              <a:t>thể </a:t>
            </a:r>
            <a:r>
              <a:rPr sz="2200" dirty="0">
                <a:solidFill>
                  <a:srgbClr val="003399"/>
                </a:solidFill>
                <a:latin typeface="Arial"/>
                <a:cs typeface="Arial"/>
              </a:rPr>
              <a:t>cho phép giải mã đầy</a:t>
            </a:r>
            <a:r>
              <a:rPr sz="2200" spc="-15" dirty="0">
                <a:solidFill>
                  <a:srgbClr val="003399"/>
                </a:solidFill>
                <a:latin typeface="Arial"/>
                <a:cs typeface="Arial"/>
              </a:rPr>
              <a:t> </a:t>
            </a:r>
            <a:r>
              <a:rPr sz="2200" dirty="0">
                <a:solidFill>
                  <a:srgbClr val="003399"/>
                </a:solidFill>
                <a:latin typeface="Arial"/>
                <a:cs typeface="Arial"/>
              </a:rPr>
              <a:t>đủ.</a:t>
            </a:r>
            <a:endParaRPr sz="22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594" y="795020"/>
            <a:ext cx="6602095" cy="452120"/>
          </a:xfrm>
          <a:prstGeom prst="rect">
            <a:avLst/>
          </a:prstGeom>
        </p:spPr>
        <p:txBody>
          <a:bodyPr vert="horz" wrap="square" lIns="0" tIns="12700" rIns="0" bIns="0" rtlCol="0">
            <a:spAutoFit/>
          </a:bodyPr>
          <a:lstStyle/>
          <a:p>
            <a:pPr marL="12700">
              <a:lnSpc>
                <a:spcPct val="100000"/>
              </a:lnSpc>
              <a:spcBef>
                <a:spcPts val="100"/>
              </a:spcBef>
            </a:pPr>
            <a:r>
              <a:rPr spc="-5" dirty="0"/>
              <a:t>4.3.2 Giải </a:t>
            </a:r>
            <a:r>
              <a:rPr dirty="0"/>
              <a:t>mã </a:t>
            </a:r>
            <a:r>
              <a:rPr spc="-5" dirty="0"/>
              <a:t>đ.c b.nhớ </a:t>
            </a:r>
            <a:r>
              <a:rPr dirty="0"/>
              <a:t>sử </a:t>
            </a:r>
            <a:r>
              <a:rPr spc="-5" dirty="0"/>
              <a:t>dụng</a:t>
            </a:r>
            <a:r>
              <a:rPr spc="-55" dirty="0"/>
              <a:t> </a:t>
            </a:r>
            <a:r>
              <a:rPr spc="-5" dirty="0"/>
              <a:t>PROM</a:t>
            </a:r>
          </a:p>
        </p:txBody>
      </p:sp>
      <p:sp>
        <p:nvSpPr>
          <p:cNvPr id="3" name="object 3"/>
          <p:cNvSpPr txBox="1"/>
          <p:nvPr/>
        </p:nvSpPr>
        <p:spPr>
          <a:xfrm>
            <a:off x="307340" y="1480820"/>
            <a:ext cx="8596630" cy="3700779"/>
          </a:xfrm>
          <a:prstGeom prst="rect">
            <a:avLst/>
          </a:prstGeom>
        </p:spPr>
        <p:txBody>
          <a:bodyPr vert="horz" wrap="square" lIns="0" tIns="33020" rIns="0" bIns="0" rtlCol="0">
            <a:spAutoFit/>
          </a:bodyPr>
          <a:lstStyle/>
          <a:p>
            <a:pPr marL="355600" marR="445770" indent="-342900">
              <a:lnSpc>
                <a:spcPts val="2800"/>
              </a:lnSpc>
              <a:spcBef>
                <a:spcPts val="260"/>
              </a:spcBef>
              <a:buFont typeface="Wingdings"/>
              <a:buChar char=""/>
              <a:tabLst>
                <a:tab pos="355600" algn="l"/>
              </a:tabLst>
            </a:pPr>
            <a:r>
              <a:rPr sz="2400" dirty="0">
                <a:solidFill>
                  <a:srgbClr val="003399"/>
                </a:solidFill>
                <a:latin typeface="Arial"/>
                <a:cs typeface="Arial"/>
              </a:rPr>
              <a:t>Bộ nhớ </a:t>
            </a:r>
            <a:r>
              <a:rPr sz="2400" spc="-5" dirty="0">
                <a:solidFill>
                  <a:srgbClr val="003399"/>
                </a:solidFill>
                <a:latin typeface="Arial"/>
                <a:cs typeface="Arial"/>
              </a:rPr>
              <a:t>ROM/PROM </a:t>
            </a:r>
            <a:r>
              <a:rPr sz="2400" dirty="0">
                <a:solidFill>
                  <a:srgbClr val="003399"/>
                </a:solidFill>
                <a:latin typeface="Arial"/>
                <a:cs typeface="Arial"/>
              </a:rPr>
              <a:t>có </a:t>
            </a:r>
            <a:r>
              <a:rPr sz="2400" spc="-5" dirty="0">
                <a:solidFill>
                  <a:srgbClr val="003399"/>
                </a:solidFill>
                <a:latin typeface="Arial"/>
                <a:cs typeface="Arial"/>
              </a:rPr>
              <a:t>thể được </a:t>
            </a:r>
            <a:r>
              <a:rPr sz="2400" dirty="0">
                <a:solidFill>
                  <a:srgbClr val="003399"/>
                </a:solidFill>
                <a:latin typeface="Arial"/>
                <a:cs typeface="Arial"/>
              </a:rPr>
              <a:t>sử dụng làm bộ giải</a:t>
            </a:r>
            <a:r>
              <a:rPr sz="2400" spc="-55" dirty="0">
                <a:solidFill>
                  <a:srgbClr val="003399"/>
                </a:solidFill>
                <a:latin typeface="Arial"/>
                <a:cs typeface="Arial"/>
              </a:rPr>
              <a:t> </a:t>
            </a:r>
            <a:r>
              <a:rPr sz="2400" dirty="0">
                <a:solidFill>
                  <a:srgbClr val="003399"/>
                </a:solidFill>
                <a:latin typeface="Arial"/>
                <a:cs typeface="Arial"/>
              </a:rPr>
              <a:t>mã  </a:t>
            </a:r>
            <a:r>
              <a:rPr sz="2400" spc="-5" dirty="0">
                <a:solidFill>
                  <a:srgbClr val="003399"/>
                </a:solidFill>
                <a:latin typeface="Arial"/>
                <a:cs typeface="Arial"/>
              </a:rPr>
              <a:t>do:</a:t>
            </a:r>
            <a:endParaRPr sz="2400">
              <a:latin typeface="Arial"/>
              <a:cs typeface="Arial"/>
            </a:endParaRPr>
          </a:p>
          <a:p>
            <a:pPr marL="755650" lvl="1" indent="-285750">
              <a:lnSpc>
                <a:spcPct val="100000"/>
              </a:lnSpc>
              <a:spcBef>
                <a:spcPts val="465"/>
              </a:spcBef>
              <a:buClr>
                <a:srgbClr val="5E9CDA"/>
              </a:buClr>
              <a:buFont typeface="Wingdings"/>
              <a:buChar char=""/>
              <a:tabLst>
                <a:tab pos="755015" algn="l"/>
                <a:tab pos="755650" algn="l"/>
              </a:tabLst>
            </a:pPr>
            <a:r>
              <a:rPr sz="2200" dirty="0">
                <a:solidFill>
                  <a:srgbClr val="003399"/>
                </a:solidFill>
                <a:latin typeface="Arial"/>
                <a:cs typeface="Arial"/>
              </a:rPr>
              <a:t>Chấp nhận một nhóm </a:t>
            </a:r>
            <a:r>
              <a:rPr sz="2200" spc="-5" dirty="0">
                <a:solidFill>
                  <a:srgbClr val="003399"/>
                </a:solidFill>
                <a:latin typeface="Arial"/>
                <a:cs typeface="Arial"/>
              </a:rPr>
              <a:t>tín </a:t>
            </a:r>
            <a:r>
              <a:rPr sz="2200" dirty="0">
                <a:solidFill>
                  <a:srgbClr val="003399"/>
                </a:solidFill>
                <a:latin typeface="Arial"/>
                <a:cs typeface="Arial"/>
              </a:rPr>
              <a:t>hiệu địa chỉ và điều khiển đầu</a:t>
            </a:r>
            <a:r>
              <a:rPr sz="2200" spc="-70" dirty="0">
                <a:solidFill>
                  <a:srgbClr val="003399"/>
                </a:solidFill>
                <a:latin typeface="Arial"/>
                <a:cs typeface="Arial"/>
              </a:rPr>
              <a:t> </a:t>
            </a:r>
            <a:r>
              <a:rPr sz="2200" dirty="0">
                <a:solidFill>
                  <a:srgbClr val="003399"/>
                </a:solidFill>
                <a:latin typeface="Arial"/>
                <a:cs typeface="Arial"/>
              </a:rPr>
              <a:t>vào</a:t>
            </a:r>
            <a:endParaRPr sz="2200">
              <a:latin typeface="Arial"/>
              <a:cs typeface="Arial"/>
            </a:endParaRPr>
          </a:p>
          <a:p>
            <a:pPr marL="749300" marR="377190" lvl="1" indent="-279400">
              <a:lnSpc>
                <a:spcPct val="99800"/>
              </a:lnSpc>
              <a:spcBef>
                <a:spcPts val="565"/>
              </a:spcBef>
              <a:buClr>
                <a:srgbClr val="5E9CDA"/>
              </a:buClr>
              <a:buFont typeface="Wingdings"/>
              <a:buChar char=""/>
              <a:tabLst>
                <a:tab pos="755015" algn="l"/>
                <a:tab pos="755650" algn="l"/>
              </a:tabLst>
            </a:pPr>
            <a:r>
              <a:rPr sz="2200" dirty="0">
                <a:solidFill>
                  <a:srgbClr val="003399"/>
                </a:solidFill>
                <a:latin typeface="Arial"/>
                <a:cs typeface="Arial"/>
              </a:rPr>
              <a:t>Sinh ra một nhóm các </a:t>
            </a:r>
            <a:r>
              <a:rPr sz="2200" spc="-5" dirty="0">
                <a:solidFill>
                  <a:srgbClr val="003399"/>
                </a:solidFill>
                <a:latin typeface="Arial"/>
                <a:cs typeface="Arial"/>
              </a:rPr>
              <a:t>tín </a:t>
            </a:r>
            <a:r>
              <a:rPr sz="2200" dirty="0">
                <a:solidFill>
                  <a:srgbClr val="003399"/>
                </a:solidFill>
                <a:latin typeface="Arial"/>
                <a:cs typeface="Arial"/>
              </a:rPr>
              <a:t>hiệu dữ liệu đầu ra; </a:t>
            </a:r>
            <a:r>
              <a:rPr sz="2200" spc="-5" dirty="0">
                <a:solidFill>
                  <a:srgbClr val="003399"/>
                </a:solidFill>
                <a:latin typeface="Arial"/>
                <a:cs typeface="Arial"/>
              </a:rPr>
              <a:t>Trạng thái</a:t>
            </a:r>
            <a:r>
              <a:rPr sz="2200" spc="-75" dirty="0">
                <a:solidFill>
                  <a:srgbClr val="003399"/>
                </a:solidFill>
                <a:latin typeface="Arial"/>
                <a:cs typeface="Arial"/>
              </a:rPr>
              <a:t> </a:t>
            </a:r>
            <a:r>
              <a:rPr sz="2200" dirty="0">
                <a:solidFill>
                  <a:srgbClr val="003399"/>
                </a:solidFill>
                <a:latin typeface="Arial"/>
                <a:cs typeface="Arial"/>
              </a:rPr>
              <a:t>của  các </a:t>
            </a:r>
            <a:r>
              <a:rPr sz="2200" spc="-5" dirty="0">
                <a:solidFill>
                  <a:srgbClr val="003399"/>
                </a:solidFill>
                <a:latin typeface="Arial"/>
                <a:cs typeface="Arial"/>
              </a:rPr>
              <a:t>tín </a:t>
            </a:r>
            <a:r>
              <a:rPr sz="2200" dirty="0">
                <a:solidFill>
                  <a:srgbClr val="003399"/>
                </a:solidFill>
                <a:latin typeface="Arial"/>
                <a:cs typeface="Arial"/>
              </a:rPr>
              <a:t>hiệu dữ liệu này </a:t>
            </a:r>
            <a:r>
              <a:rPr sz="2200" spc="-5" dirty="0">
                <a:solidFill>
                  <a:srgbClr val="003399"/>
                </a:solidFill>
                <a:latin typeface="Arial"/>
                <a:cs typeface="Arial"/>
              </a:rPr>
              <a:t>tùy thuộc </a:t>
            </a:r>
            <a:r>
              <a:rPr sz="2200" dirty="0">
                <a:solidFill>
                  <a:srgbClr val="003399"/>
                </a:solidFill>
                <a:latin typeface="Arial"/>
                <a:cs typeface="Arial"/>
              </a:rPr>
              <a:t>vào giá </a:t>
            </a:r>
            <a:r>
              <a:rPr sz="2200" spc="-5" dirty="0">
                <a:solidFill>
                  <a:srgbClr val="003399"/>
                </a:solidFill>
                <a:latin typeface="Arial"/>
                <a:cs typeface="Arial"/>
              </a:rPr>
              <a:t>trị được lưu </a:t>
            </a:r>
            <a:r>
              <a:rPr sz="2200" dirty="0">
                <a:solidFill>
                  <a:srgbClr val="003399"/>
                </a:solidFill>
                <a:latin typeface="Arial"/>
                <a:cs typeface="Arial"/>
              </a:rPr>
              <a:t>vào  </a:t>
            </a:r>
            <a:r>
              <a:rPr sz="2200" spc="-5" dirty="0">
                <a:solidFill>
                  <a:srgbClr val="003399"/>
                </a:solidFill>
                <a:latin typeface="Arial"/>
                <a:cs typeface="Arial"/>
              </a:rPr>
              <a:t>trong ROM trước </a:t>
            </a:r>
            <a:r>
              <a:rPr sz="2200" dirty="0">
                <a:solidFill>
                  <a:srgbClr val="003399"/>
                </a:solidFill>
                <a:latin typeface="Arial"/>
                <a:cs typeface="Arial"/>
              </a:rPr>
              <a:t>đó.</a:t>
            </a:r>
            <a:endParaRPr sz="2200">
              <a:latin typeface="Arial"/>
              <a:cs typeface="Arial"/>
            </a:endParaRPr>
          </a:p>
          <a:p>
            <a:pPr marL="749300" marR="314325" lvl="1" indent="-279400">
              <a:lnSpc>
                <a:spcPct val="101200"/>
              </a:lnSpc>
              <a:spcBef>
                <a:spcPts val="459"/>
              </a:spcBef>
              <a:buClr>
                <a:srgbClr val="5E9CDA"/>
              </a:buClr>
              <a:buFont typeface="Wingdings"/>
              <a:buChar char=""/>
              <a:tabLst>
                <a:tab pos="755015" algn="l"/>
                <a:tab pos="755650" algn="l"/>
              </a:tabLst>
            </a:pPr>
            <a:r>
              <a:rPr sz="2200" dirty="0">
                <a:solidFill>
                  <a:srgbClr val="003399"/>
                </a:solidFill>
                <a:latin typeface="Arial"/>
                <a:cs typeface="Arial"/>
              </a:rPr>
              <a:t>Nếu các </a:t>
            </a:r>
            <a:r>
              <a:rPr sz="2200" spc="-5" dirty="0">
                <a:solidFill>
                  <a:srgbClr val="003399"/>
                </a:solidFill>
                <a:latin typeface="Arial"/>
                <a:cs typeface="Arial"/>
              </a:rPr>
              <a:t>tín </a:t>
            </a:r>
            <a:r>
              <a:rPr sz="2200" dirty="0">
                <a:solidFill>
                  <a:srgbClr val="003399"/>
                </a:solidFill>
                <a:latin typeface="Arial"/>
                <a:cs typeface="Arial"/>
              </a:rPr>
              <a:t>hiệu dữ liệu đầu ra loại </a:t>
            </a:r>
            <a:r>
              <a:rPr sz="2200" spc="-5" dirty="0">
                <a:solidFill>
                  <a:srgbClr val="003399"/>
                </a:solidFill>
                <a:latin typeface="Arial"/>
                <a:cs typeface="Arial"/>
              </a:rPr>
              <a:t>trừ </a:t>
            </a:r>
            <a:r>
              <a:rPr sz="2200" dirty="0">
                <a:solidFill>
                  <a:srgbClr val="003399"/>
                </a:solidFill>
                <a:latin typeface="Arial"/>
                <a:cs typeface="Arial"/>
              </a:rPr>
              <a:t>lẫn nhau </a:t>
            </a:r>
            <a:r>
              <a:rPr sz="2200" spc="-5" dirty="0">
                <a:solidFill>
                  <a:srgbClr val="003399"/>
                </a:solidFill>
                <a:latin typeface="Arial"/>
                <a:cs typeface="Arial"/>
              </a:rPr>
              <a:t>thì </a:t>
            </a:r>
            <a:r>
              <a:rPr sz="2200" dirty="0">
                <a:solidFill>
                  <a:srgbClr val="003399"/>
                </a:solidFill>
                <a:latin typeface="Arial"/>
                <a:cs typeface="Arial"/>
              </a:rPr>
              <a:t>chúng</a:t>
            </a:r>
            <a:r>
              <a:rPr sz="2200" spc="-95" dirty="0">
                <a:solidFill>
                  <a:srgbClr val="003399"/>
                </a:solidFill>
                <a:latin typeface="Arial"/>
                <a:cs typeface="Arial"/>
              </a:rPr>
              <a:t> </a:t>
            </a:r>
            <a:r>
              <a:rPr sz="2200" dirty="0">
                <a:solidFill>
                  <a:srgbClr val="003399"/>
                </a:solidFill>
                <a:latin typeface="Arial"/>
                <a:cs typeface="Arial"/>
              </a:rPr>
              <a:t>có  </a:t>
            </a:r>
            <a:r>
              <a:rPr sz="2200" spc="-5" dirty="0">
                <a:solidFill>
                  <a:srgbClr val="003399"/>
                </a:solidFill>
                <a:latin typeface="Arial"/>
                <a:cs typeface="Arial"/>
              </a:rPr>
              <a:t>thể được </a:t>
            </a:r>
            <a:r>
              <a:rPr sz="2200" dirty="0">
                <a:solidFill>
                  <a:srgbClr val="003399"/>
                </a:solidFill>
                <a:latin typeface="Arial"/>
                <a:cs typeface="Arial"/>
              </a:rPr>
              <a:t>dùng làm các </a:t>
            </a:r>
            <a:r>
              <a:rPr sz="2200" spc="-5" dirty="0">
                <a:solidFill>
                  <a:srgbClr val="003399"/>
                </a:solidFill>
                <a:latin typeface="Arial"/>
                <a:cs typeface="Arial"/>
              </a:rPr>
              <a:t>tín </a:t>
            </a:r>
            <a:r>
              <a:rPr sz="2200" dirty="0">
                <a:solidFill>
                  <a:srgbClr val="003399"/>
                </a:solidFill>
                <a:latin typeface="Arial"/>
                <a:cs typeface="Arial"/>
              </a:rPr>
              <a:t>hiệu chọn vi mạch</a:t>
            </a:r>
            <a:r>
              <a:rPr sz="2200" spc="-30" dirty="0">
                <a:solidFill>
                  <a:srgbClr val="003399"/>
                </a:solidFill>
                <a:latin typeface="Arial"/>
                <a:cs typeface="Arial"/>
              </a:rPr>
              <a:t> </a:t>
            </a:r>
            <a:r>
              <a:rPr sz="2200" dirty="0">
                <a:solidFill>
                  <a:srgbClr val="003399"/>
                </a:solidFill>
                <a:latin typeface="Arial"/>
                <a:cs typeface="Arial"/>
              </a:rPr>
              <a:t>nhớ.</a:t>
            </a:r>
            <a:endParaRPr sz="2200">
              <a:latin typeface="Arial"/>
              <a:cs typeface="Arial"/>
            </a:endParaRPr>
          </a:p>
          <a:p>
            <a:pPr marL="749300" marR="5080" lvl="1" indent="-279400">
              <a:lnSpc>
                <a:spcPct val="101200"/>
              </a:lnSpc>
              <a:spcBef>
                <a:spcPts val="455"/>
              </a:spcBef>
              <a:buClr>
                <a:srgbClr val="5E9CDA"/>
              </a:buClr>
              <a:buFont typeface="Wingdings"/>
              <a:buChar char=""/>
              <a:tabLst>
                <a:tab pos="755015" algn="l"/>
                <a:tab pos="755650" algn="l"/>
              </a:tabLst>
            </a:pPr>
            <a:r>
              <a:rPr sz="2200" dirty="0">
                <a:solidFill>
                  <a:srgbClr val="003399"/>
                </a:solidFill>
                <a:latin typeface="Arial"/>
                <a:cs typeface="Arial"/>
              </a:rPr>
              <a:t>Ví dụ: sử dụng </a:t>
            </a:r>
            <a:r>
              <a:rPr sz="2200" spc="-5" dirty="0">
                <a:solidFill>
                  <a:srgbClr val="003399"/>
                </a:solidFill>
                <a:latin typeface="Arial"/>
                <a:cs typeface="Arial"/>
              </a:rPr>
              <a:t>PROM </a:t>
            </a:r>
            <a:r>
              <a:rPr sz="2200" dirty="0">
                <a:solidFill>
                  <a:srgbClr val="003399"/>
                </a:solidFill>
                <a:latin typeface="Arial"/>
                <a:cs typeface="Arial"/>
              </a:rPr>
              <a:t>256 </a:t>
            </a:r>
            <a:r>
              <a:rPr sz="2200" spc="-5" dirty="0">
                <a:solidFill>
                  <a:srgbClr val="003399"/>
                </a:solidFill>
                <a:latin typeface="Arial"/>
                <a:cs typeface="Arial"/>
              </a:rPr>
              <a:t>byte </a:t>
            </a:r>
            <a:r>
              <a:rPr sz="2200" dirty="0">
                <a:solidFill>
                  <a:srgbClr val="003399"/>
                </a:solidFill>
                <a:latin typeface="Arial"/>
                <a:cs typeface="Arial"/>
              </a:rPr>
              <a:t>để làm bộ giải mã cho các</a:t>
            </a:r>
            <a:r>
              <a:rPr sz="2200" spc="-80" dirty="0">
                <a:solidFill>
                  <a:srgbClr val="003399"/>
                </a:solidFill>
                <a:latin typeface="Arial"/>
                <a:cs typeface="Arial"/>
              </a:rPr>
              <a:t> </a:t>
            </a:r>
            <a:r>
              <a:rPr sz="2200" spc="-5" dirty="0">
                <a:solidFill>
                  <a:srgbClr val="003399"/>
                </a:solidFill>
                <a:latin typeface="Arial"/>
                <a:cs typeface="Arial"/>
              </a:rPr>
              <a:t>chíp  </a:t>
            </a:r>
            <a:r>
              <a:rPr sz="2200" dirty="0">
                <a:solidFill>
                  <a:srgbClr val="003399"/>
                </a:solidFill>
                <a:latin typeface="Arial"/>
                <a:cs typeface="Arial"/>
              </a:rPr>
              <a:t>nhớ 2732 4Kx8 vào không gian địa chỉ</a:t>
            </a:r>
            <a:r>
              <a:rPr sz="2200" spc="-25" dirty="0">
                <a:solidFill>
                  <a:srgbClr val="003399"/>
                </a:solidFill>
                <a:latin typeface="Arial"/>
                <a:cs typeface="Arial"/>
              </a:rPr>
              <a:t> </a:t>
            </a:r>
            <a:r>
              <a:rPr sz="2200" spc="-5" dirty="0">
                <a:solidFill>
                  <a:srgbClr val="003399"/>
                </a:solidFill>
                <a:latin typeface="Arial"/>
                <a:cs typeface="Arial"/>
              </a:rPr>
              <a:t>F8000-FFFFF.</a:t>
            </a:r>
            <a:endParaRPr sz="22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594" y="795020"/>
            <a:ext cx="6602095" cy="452120"/>
          </a:xfrm>
          <a:prstGeom prst="rect">
            <a:avLst/>
          </a:prstGeom>
        </p:spPr>
        <p:txBody>
          <a:bodyPr vert="horz" wrap="square" lIns="0" tIns="12700" rIns="0" bIns="0" rtlCol="0">
            <a:spAutoFit/>
          </a:bodyPr>
          <a:lstStyle/>
          <a:p>
            <a:pPr marL="12700">
              <a:lnSpc>
                <a:spcPct val="100000"/>
              </a:lnSpc>
              <a:spcBef>
                <a:spcPts val="100"/>
              </a:spcBef>
            </a:pPr>
            <a:r>
              <a:rPr spc="-5" dirty="0"/>
              <a:t>4.3.2 Giải </a:t>
            </a:r>
            <a:r>
              <a:rPr dirty="0"/>
              <a:t>mã </a:t>
            </a:r>
            <a:r>
              <a:rPr spc="-5" dirty="0"/>
              <a:t>đ.c b.nhớ </a:t>
            </a:r>
            <a:r>
              <a:rPr dirty="0"/>
              <a:t>sử </a:t>
            </a:r>
            <a:r>
              <a:rPr spc="-5" dirty="0"/>
              <a:t>dụng</a:t>
            </a:r>
            <a:r>
              <a:rPr spc="-55" dirty="0"/>
              <a:t> </a:t>
            </a:r>
            <a:r>
              <a:rPr spc="-5" dirty="0"/>
              <a:t>PROM</a:t>
            </a:r>
          </a:p>
        </p:txBody>
      </p:sp>
      <p:sp>
        <p:nvSpPr>
          <p:cNvPr id="3" name="object 3"/>
          <p:cNvSpPr txBox="1"/>
          <p:nvPr/>
        </p:nvSpPr>
        <p:spPr>
          <a:xfrm>
            <a:off x="307340" y="1418751"/>
            <a:ext cx="8526780" cy="1252220"/>
          </a:xfrm>
          <a:prstGeom prst="rect">
            <a:avLst/>
          </a:prstGeom>
        </p:spPr>
        <p:txBody>
          <a:bodyPr vert="horz" wrap="square" lIns="0" tIns="74295" rIns="0" bIns="0" rtlCol="0">
            <a:spAutoFit/>
          </a:bodyPr>
          <a:lstStyle/>
          <a:p>
            <a:pPr marL="355600" indent="-342900">
              <a:lnSpc>
                <a:spcPct val="100000"/>
              </a:lnSpc>
              <a:spcBef>
                <a:spcPts val="585"/>
              </a:spcBef>
              <a:buFont typeface="Wingdings"/>
              <a:buChar char=""/>
              <a:tabLst>
                <a:tab pos="355600" algn="l"/>
              </a:tabLst>
            </a:pPr>
            <a:r>
              <a:rPr sz="2400" dirty="0">
                <a:solidFill>
                  <a:srgbClr val="003399"/>
                </a:solidFill>
                <a:latin typeface="Arial"/>
                <a:cs typeface="Arial"/>
              </a:rPr>
              <a:t>Mẫu dữ liệu ghi vào </a:t>
            </a:r>
            <a:r>
              <a:rPr sz="2400" spc="-5" dirty="0">
                <a:solidFill>
                  <a:srgbClr val="003399"/>
                </a:solidFill>
                <a:latin typeface="Arial"/>
                <a:cs typeface="Arial"/>
              </a:rPr>
              <a:t>PROM </a:t>
            </a:r>
            <a:r>
              <a:rPr sz="2400" dirty="0">
                <a:solidFill>
                  <a:srgbClr val="003399"/>
                </a:solidFill>
                <a:latin typeface="Arial"/>
                <a:cs typeface="Arial"/>
              </a:rPr>
              <a:t>256</a:t>
            </a:r>
            <a:r>
              <a:rPr sz="2400" spc="-15" dirty="0">
                <a:solidFill>
                  <a:srgbClr val="003399"/>
                </a:solidFill>
                <a:latin typeface="Arial"/>
                <a:cs typeface="Arial"/>
              </a:rPr>
              <a:t> </a:t>
            </a:r>
            <a:r>
              <a:rPr sz="2400" spc="-5" dirty="0">
                <a:solidFill>
                  <a:srgbClr val="003399"/>
                </a:solidFill>
                <a:latin typeface="Arial"/>
                <a:cs typeface="Arial"/>
              </a:rPr>
              <a:t>bytes:</a:t>
            </a:r>
            <a:endParaRPr sz="2400">
              <a:latin typeface="Arial"/>
              <a:cs typeface="Arial"/>
            </a:endParaRPr>
          </a:p>
          <a:p>
            <a:pPr marL="755650" lvl="1" indent="-285750">
              <a:lnSpc>
                <a:spcPct val="100000"/>
              </a:lnSpc>
              <a:spcBef>
                <a:spcPts val="450"/>
              </a:spcBef>
              <a:buClr>
                <a:srgbClr val="5E9CDA"/>
              </a:buClr>
              <a:buFont typeface="Wingdings"/>
              <a:buChar char=""/>
              <a:tabLst>
                <a:tab pos="755015" algn="l"/>
                <a:tab pos="755650" algn="l"/>
              </a:tabLst>
            </a:pPr>
            <a:r>
              <a:rPr sz="2200" dirty="0">
                <a:solidFill>
                  <a:srgbClr val="003399"/>
                </a:solidFill>
                <a:latin typeface="Arial"/>
                <a:cs typeface="Arial"/>
              </a:rPr>
              <a:t>Chỉ 8 ô nhớ (nằm </a:t>
            </a:r>
            <a:r>
              <a:rPr sz="2200" spc="-5" dirty="0">
                <a:solidFill>
                  <a:srgbClr val="003399"/>
                </a:solidFill>
                <a:latin typeface="Arial"/>
                <a:cs typeface="Arial"/>
              </a:rPr>
              <a:t>trên đường </a:t>
            </a:r>
            <a:r>
              <a:rPr sz="2200" dirty="0">
                <a:solidFill>
                  <a:srgbClr val="003399"/>
                </a:solidFill>
                <a:latin typeface="Arial"/>
                <a:cs typeface="Arial"/>
              </a:rPr>
              <a:t>chéo) </a:t>
            </a:r>
            <a:r>
              <a:rPr sz="2200" spc="-5" dirty="0">
                <a:solidFill>
                  <a:srgbClr val="003399"/>
                </a:solidFill>
                <a:latin typeface="Arial"/>
                <a:cs typeface="Arial"/>
              </a:rPr>
              <a:t>lưu </a:t>
            </a:r>
            <a:r>
              <a:rPr sz="2200" dirty="0">
                <a:solidFill>
                  <a:srgbClr val="003399"/>
                </a:solidFill>
                <a:latin typeface="Arial"/>
                <a:cs typeface="Arial"/>
              </a:rPr>
              <a:t>giá </a:t>
            </a:r>
            <a:r>
              <a:rPr sz="2200" spc="-5" dirty="0">
                <a:solidFill>
                  <a:srgbClr val="003399"/>
                </a:solidFill>
                <a:latin typeface="Arial"/>
                <a:cs typeface="Arial"/>
              </a:rPr>
              <a:t>trị </a:t>
            </a:r>
            <a:r>
              <a:rPr sz="2200" dirty="0">
                <a:solidFill>
                  <a:srgbClr val="003399"/>
                </a:solidFill>
                <a:latin typeface="Arial"/>
                <a:cs typeface="Arial"/>
              </a:rPr>
              <a:t>ở </a:t>
            </a:r>
            <a:r>
              <a:rPr sz="2200" spc="-5" dirty="0">
                <a:solidFill>
                  <a:srgbClr val="003399"/>
                </a:solidFill>
                <a:latin typeface="Arial"/>
                <a:cs typeface="Arial"/>
              </a:rPr>
              <a:t>mức thấp</a:t>
            </a:r>
            <a:r>
              <a:rPr sz="2200" spc="-10" dirty="0">
                <a:solidFill>
                  <a:srgbClr val="003399"/>
                </a:solidFill>
                <a:latin typeface="Arial"/>
                <a:cs typeface="Arial"/>
              </a:rPr>
              <a:t> </a:t>
            </a:r>
            <a:r>
              <a:rPr sz="2200" dirty="0">
                <a:solidFill>
                  <a:srgbClr val="003399"/>
                </a:solidFill>
                <a:latin typeface="Arial"/>
                <a:cs typeface="Arial"/>
              </a:rPr>
              <a:t>(00)</a:t>
            </a:r>
            <a:endParaRPr sz="2200">
              <a:latin typeface="Arial"/>
              <a:cs typeface="Arial"/>
            </a:endParaRPr>
          </a:p>
          <a:p>
            <a:pPr marL="755650" lvl="1" indent="-285750">
              <a:lnSpc>
                <a:spcPct val="100000"/>
              </a:lnSpc>
              <a:spcBef>
                <a:spcPts val="560"/>
              </a:spcBef>
              <a:buClr>
                <a:srgbClr val="5E9CDA"/>
              </a:buClr>
              <a:buFont typeface="Wingdings"/>
              <a:buChar char=""/>
              <a:tabLst>
                <a:tab pos="755015" algn="l"/>
                <a:tab pos="755650" algn="l"/>
              </a:tabLst>
            </a:pPr>
            <a:r>
              <a:rPr sz="2200" dirty="0">
                <a:solidFill>
                  <a:srgbClr val="003399"/>
                </a:solidFill>
                <a:latin typeface="Arial"/>
                <a:cs typeface="Arial"/>
              </a:rPr>
              <a:t>Còn </a:t>
            </a:r>
            <a:r>
              <a:rPr sz="2200" spc="-5" dirty="0">
                <a:solidFill>
                  <a:srgbClr val="003399"/>
                </a:solidFill>
                <a:latin typeface="Arial"/>
                <a:cs typeface="Arial"/>
              </a:rPr>
              <a:t>tất </a:t>
            </a:r>
            <a:r>
              <a:rPr sz="2200" dirty="0">
                <a:solidFill>
                  <a:srgbClr val="003399"/>
                </a:solidFill>
                <a:latin typeface="Arial"/>
                <a:cs typeface="Arial"/>
              </a:rPr>
              <a:t>cả các ô nhớ khác giá </a:t>
            </a:r>
            <a:r>
              <a:rPr sz="2200" spc="-5" dirty="0">
                <a:solidFill>
                  <a:srgbClr val="003399"/>
                </a:solidFill>
                <a:latin typeface="Arial"/>
                <a:cs typeface="Arial"/>
              </a:rPr>
              <a:t>trị </a:t>
            </a:r>
            <a:r>
              <a:rPr sz="2200" dirty="0">
                <a:solidFill>
                  <a:srgbClr val="003399"/>
                </a:solidFill>
                <a:latin typeface="Arial"/>
                <a:cs typeface="Arial"/>
              </a:rPr>
              <a:t>ở </a:t>
            </a:r>
            <a:r>
              <a:rPr sz="2200" spc="-5" dirty="0">
                <a:solidFill>
                  <a:srgbClr val="003399"/>
                </a:solidFill>
                <a:latin typeface="Arial"/>
                <a:cs typeface="Arial"/>
              </a:rPr>
              <a:t>mức </a:t>
            </a:r>
            <a:r>
              <a:rPr sz="2200" dirty="0">
                <a:solidFill>
                  <a:srgbClr val="003399"/>
                </a:solidFill>
                <a:latin typeface="Arial"/>
                <a:cs typeface="Arial"/>
              </a:rPr>
              <a:t>cao</a:t>
            </a:r>
            <a:r>
              <a:rPr sz="2200" spc="-30" dirty="0">
                <a:solidFill>
                  <a:srgbClr val="003399"/>
                </a:solidFill>
                <a:latin typeface="Arial"/>
                <a:cs typeface="Arial"/>
              </a:rPr>
              <a:t> </a:t>
            </a:r>
            <a:r>
              <a:rPr sz="2200" spc="-5" dirty="0">
                <a:solidFill>
                  <a:srgbClr val="003399"/>
                </a:solidFill>
                <a:latin typeface="Arial"/>
                <a:cs typeface="Arial"/>
              </a:rPr>
              <a:t>(FF)</a:t>
            </a:r>
            <a:endParaRPr sz="2200">
              <a:latin typeface="Arial"/>
              <a:cs typeface="Arial"/>
            </a:endParaRPr>
          </a:p>
        </p:txBody>
      </p:sp>
      <p:sp>
        <p:nvSpPr>
          <p:cNvPr id="4" name="object 4"/>
          <p:cNvSpPr/>
          <p:nvPr/>
        </p:nvSpPr>
        <p:spPr>
          <a:xfrm>
            <a:off x="328068" y="2839471"/>
            <a:ext cx="8667528" cy="325759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594" y="795020"/>
            <a:ext cx="6602095" cy="452120"/>
          </a:xfrm>
          <a:prstGeom prst="rect">
            <a:avLst/>
          </a:prstGeom>
        </p:spPr>
        <p:txBody>
          <a:bodyPr vert="horz" wrap="square" lIns="0" tIns="12700" rIns="0" bIns="0" rtlCol="0">
            <a:spAutoFit/>
          </a:bodyPr>
          <a:lstStyle/>
          <a:p>
            <a:pPr marL="12700">
              <a:lnSpc>
                <a:spcPct val="100000"/>
              </a:lnSpc>
              <a:spcBef>
                <a:spcPts val="100"/>
              </a:spcBef>
            </a:pPr>
            <a:r>
              <a:rPr spc="-5" dirty="0"/>
              <a:t>4.3.2 Giải </a:t>
            </a:r>
            <a:r>
              <a:rPr dirty="0"/>
              <a:t>mã </a:t>
            </a:r>
            <a:r>
              <a:rPr spc="-5" dirty="0"/>
              <a:t>đ.c b.nhớ </a:t>
            </a:r>
            <a:r>
              <a:rPr dirty="0"/>
              <a:t>sử </a:t>
            </a:r>
            <a:r>
              <a:rPr spc="-5" dirty="0"/>
              <a:t>dụng</a:t>
            </a:r>
            <a:r>
              <a:rPr spc="-55" dirty="0"/>
              <a:t> </a:t>
            </a:r>
            <a:r>
              <a:rPr spc="-5" dirty="0"/>
              <a:t>PROM</a:t>
            </a:r>
          </a:p>
        </p:txBody>
      </p:sp>
      <p:sp>
        <p:nvSpPr>
          <p:cNvPr id="3" name="object 3"/>
          <p:cNvSpPr/>
          <p:nvPr/>
        </p:nvSpPr>
        <p:spPr>
          <a:xfrm>
            <a:off x="1771650" y="1562100"/>
            <a:ext cx="6791325" cy="43529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7630">
              <a:lnSpc>
                <a:spcPct val="100000"/>
              </a:lnSpc>
              <a:spcBef>
                <a:spcPts val="100"/>
              </a:spcBef>
            </a:pPr>
            <a:r>
              <a:rPr spc="-5" dirty="0"/>
              <a:t>4.1. </a:t>
            </a:r>
            <a:r>
              <a:rPr dirty="0"/>
              <a:t>Các </a:t>
            </a:r>
            <a:r>
              <a:rPr spc="-5" dirty="0"/>
              <a:t>tín hiệu của</a:t>
            </a:r>
            <a:r>
              <a:rPr spc="-55" dirty="0"/>
              <a:t> </a:t>
            </a:r>
            <a:r>
              <a:rPr dirty="0"/>
              <a:t>8088</a:t>
            </a:r>
          </a:p>
        </p:txBody>
      </p:sp>
      <p:sp>
        <p:nvSpPr>
          <p:cNvPr id="3" name="object 3"/>
          <p:cNvSpPr txBox="1"/>
          <p:nvPr/>
        </p:nvSpPr>
        <p:spPr>
          <a:xfrm>
            <a:off x="764540" y="1419972"/>
            <a:ext cx="7876540" cy="3053080"/>
          </a:xfrm>
          <a:prstGeom prst="rect">
            <a:avLst/>
          </a:prstGeom>
        </p:spPr>
        <p:txBody>
          <a:bodyPr vert="horz" wrap="square" lIns="0" tIns="73660" rIns="0" bIns="0" rtlCol="0">
            <a:spAutoFit/>
          </a:bodyPr>
          <a:lstStyle/>
          <a:p>
            <a:pPr marL="298450" indent="-285750" algn="just">
              <a:lnSpc>
                <a:spcPct val="100000"/>
              </a:lnSpc>
              <a:spcBef>
                <a:spcPts val="580"/>
              </a:spcBef>
              <a:buClr>
                <a:srgbClr val="5E9CDA"/>
              </a:buClr>
              <a:buFont typeface="Wingdings"/>
              <a:buChar char=""/>
              <a:tabLst>
                <a:tab pos="297815" algn="l"/>
                <a:tab pos="298450" algn="l"/>
              </a:tabLst>
            </a:pPr>
            <a:r>
              <a:rPr sz="2200" dirty="0">
                <a:solidFill>
                  <a:srgbClr val="003399"/>
                </a:solidFill>
                <a:latin typeface="Arial"/>
                <a:cs typeface="Arial"/>
              </a:rPr>
              <a:t>Nhóm </a:t>
            </a:r>
            <a:r>
              <a:rPr sz="2200" spc="-5" dirty="0">
                <a:solidFill>
                  <a:srgbClr val="003399"/>
                </a:solidFill>
                <a:latin typeface="Arial"/>
                <a:cs typeface="Arial"/>
              </a:rPr>
              <a:t>tín </a:t>
            </a:r>
            <a:r>
              <a:rPr sz="2200" dirty="0">
                <a:solidFill>
                  <a:srgbClr val="003399"/>
                </a:solidFill>
                <a:latin typeface="Arial"/>
                <a:cs typeface="Arial"/>
              </a:rPr>
              <a:t>hiệu điều khiển</a:t>
            </a:r>
            <a:r>
              <a:rPr sz="2200" spc="-10" dirty="0">
                <a:solidFill>
                  <a:srgbClr val="003399"/>
                </a:solidFill>
                <a:latin typeface="Arial"/>
                <a:cs typeface="Arial"/>
              </a:rPr>
              <a:t> </a:t>
            </a:r>
            <a:r>
              <a:rPr sz="2200" dirty="0">
                <a:solidFill>
                  <a:srgbClr val="003399"/>
                </a:solidFill>
                <a:latin typeface="Arial"/>
                <a:cs typeface="Arial"/>
              </a:rPr>
              <a:t>bus:</a:t>
            </a:r>
            <a:endParaRPr sz="2200" dirty="0">
              <a:latin typeface="Arial"/>
              <a:cs typeface="Arial"/>
            </a:endParaRPr>
          </a:p>
          <a:p>
            <a:pPr marL="698500" marR="258445" lvl="1" indent="-228600" algn="just">
              <a:lnSpc>
                <a:spcPct val="98800"/>
              </a:lnSpc>
              <a:spcBef>
                <a:spcPts val="415"/>
              </a:spcBef>
              <a:buClr>
                <a:srgbClr val="93C052"/>
              </a:buClr>
              <a:buChar char="•"/>
              <a:tabLst>
                <a:tab pos="697865" algn="l"/>
                <a:tab pos="698500" algn="l"/>
              </a:tabLst>
            </a:pPr>
            <a:r>
              <a:rPr sz="1800" dirty="0">
                <a:solidFill>
                  <a:srgbClr val="003399"/>
                </a:solidFill>
                <a:latin typeface="Arial"/>
                <a:cs typeface="Arial"/>
              </a:rPr>
              <a:t>HLDA: </a:t>
            </a:r>
            <a:r>
              <a:rPr sz="1800" spc="-5" dirty="0">
                <a:solidFill>
                  <a:srgbClr val="003399"/>
                </a:solidFill>
                <a:latin typeface="Arial"/>
                <a:cs typeface="Arial"/>
              </a:rPr>
              <a:t>Tín </a:t>
            </a:r>
            <a:r>
              <a:rPr sz="1800" dirty="0">
                <a:solidFill>
                  <a:srgbClr val="003399"/>
                </a:solidFill>
                <a:latin typeface="Arial"/>
                <a:cs typeface="Arial"/>
              </a:rPr>
              <a:t>hiệu báo cho mạch ngoài biết yêu cầu </a:t>
            </a:r>
            <a:r>
              <a:rPr sz="1800" spc="-5" dirty="0">
                <a:solidFill>
                  <a:srgbClr val="003399"/>
                </a:solidFill>
                <a:latin typeface="Arial"/>
                <a:cs typeface="Arial"/>
              </a:rPr>
              <a:t>treo </a:t>
            </a:r>
            <a:r>
              <a:rPr sz="1800" dirty="0">
                <a:solidFill>
                  <a:srgbClr val="003399"/>
                </a:solidFill>
                <a:latin typeface="Arial"/>
                <a:cs typeface="Arial"/>
              </a:rPr>
              <a:t>CPU đã</a:t>
            </a:r>
            <a:r>
              <a:rPr sz="1800" spc="-65" dirty="0">
                <a:solidFill>
                  <a:srgbClr val="003399"/>
                </a:solidFill>
                <a:latin typeface="Arial"/>
                <a:cs typeface="Arial"/>
              </a:rPr>
              <a:t> </a:t>
            </a:r>
            <a:r>
              <a:rPr sz="1800" spc="-5" dirty="0">
                <a:solidFill>
                  <a:srgbClr val="003399"/>
                </a:solidFill>
                <a:latin typeface="Arial"/>
                <a:cs typeface="Arial"/>
              </a:rPr>
              <a:t>được  </a:t>
            </a:r>
            <a:r>
              <a:rPr sz="1800" dirty="0">
                <a:solidFill>
                  <a:srgbClr val="003399"/>
                </a:solidFill>
                <a:latin typeface="Arial"/>
                <a:cs typeface="Arial"/>
              </a:rPr>
              <a:t>chấp nhận. CPU </a:t>
            </a:r>
            <a:r>
              <a:rPr sz="1800" spc="-5" dirty="0">
                <a:solidFill>
                  <a:srgbClr val="003399"/>
                </a:solidFill>
                <a:latin typeface="Arial"/>
                <a:cs typeface="Arial"/>
              </a:rPr>
              <a:t>treo </a:t>
            </a:r>
            <a:r>
              <a:rPr sz="1800" dirty="0">
                <a:solidFill>
                  <a:srgbClr val="003399"/>
                </a:solidFill>
                <a:latin typeface="Arial"/>
                <a:cs typeface="Arial"/>
              </a:rPr>
              <a:t>bằng cách </a:t>
            </a:r>
            <a:r>
              <a:rPr sz="1800" spc="-5" dirty="0">
                <a:solidFill>
                  <a:srgbClr val="003399"/>
                </a:solidFill>
                <a:latin typeface="Arial"/>
                <a:cs typeface="Arial"/>
              </a:rPr>
              <a:t>tách </a:t>
            </a:r>
            <a:r>
              <a:rPr sz="1800" dirty="0">
                <a:solidFill>
                  <a:srgbClr val="003399"/>
                </a:solidFill>
                <a:latin typeface="Arial"/>
                <a:cs typeface="Arial"/>
              </a:rPr>
              <a:t>ra khỏi bus A, D và một số </a:t>
            </a:r>
            <a:r>
              <a:rPr sz="1800" spc="-5" dirty="0">
                <a:solidFill>
                  <a:srgbClr val="003399"/>
                </a:solidFill>
                <a:latin typeface="Arial"/>
                <a:cs typeface="Arial"/>
              </a:rPr>
              <a:t>tín  </a:t>
            </a:r>
            <a:r>
              <a:rPr sz="1800" dirty="0">
                <a:solidFill>
                  <a:srgbClr val="003399"/>
                </a:solidFill>
                <a:latin typeface="Arial"/>
                <a:cs typeface="Arial"/>
              </a:rPr>
              <a:t>hiệu của bus</a:t>
            </a:r>
            <a:r>
              <a:rPr sz="1800" spc="-10" dirty="0">
                <a:solidFill>
                  <a:srgbClr val="003399"/>
                </a:solidFill>
                <a:latin typeface="Arial"/>
                <a:cs typeface="Arial"/>
              </a:rPr>
              <a:t> </a:t>
            </a:r>
            <a:r>
              <a:rPr sz="1800" dirty="0">
                <a:solidFill>
                  <a:srgbClr val="003399"/>
                </a:solidFill>
                <a:latin typeface="Arial"/>
                <a:cs typeface="Arial"/>
              </a:rPr>
              <a:t>C.</a:t>
            </a:r>
            <a:endParaRPr sz="1800" dirty="0">
              <a:latin typeface="Arial"/>
              <a:cs typeface="Arial"/>
            </a:endParaRPr>
          </a:p>
          <a:p>
            <a:pPr marL="698500" marR="5080" lvl="1" indent="-228600" algn="just">
              <a:lnSpc>
                <a:spcPct val="101099"/>
              </a:lnSpc>
              <a:spcBef>
                <a:spcPts val="450"/>
              </a:spcBef>
              <a:buClr>
                <a:srgbClr val="93C052"/>
              </a:buClr>
              <a:buChar char="•"/>
              <a:tabLst>
                <a:tab pos="697865" algn="l"/>
                <a:tab pos="698500" algn="l"/>
              </a:tabLst>
            </a:pPr>
            <a:r>
              <a:rPr sz="1800" spc="-5" dirty="0">
                <a:solidFill>
                  <a:srgbClr val="003399"/>
                </a:solidFill>
                <a:latin typeface="Arial"/>
                <a:cs typeface="Arial"/>
              </a:rPr>
              <a:t>INTA: Tín </a:t>
            </a:r>
            <a:r>
              <a:rPr sz="1800" dirty="0">
                <a:solidFill>
                  <a:srgbClr val="003399"/>
                </a:solidFill>
                <a:latin typeface="Arial"/>
                <a:cs typeface="Arial"/>
              </a:rPr>
              <a:t>hiệu báo cho mạch ngoài biết yêu cầu ngắt </a:t>
            </a:r>
            <a:r>
              <a:rPr sz="1800" spc="-5" dirty="0">
                <a:solidFill>
                  <a:srgbClr val="003399"/>
                </a:solidFill>
                <a:latin typeface="Arial"/>
                <a:cs typeface="Arial"/>
              </a:rPr>
              <a:t>INTR được </a:t>
            </a:r>
            <a:r>
              <a:rPr sz="1800" dirty="0">
                <a:solidFill>
                  <a:srgbClr val="003399"/>
                </a:solidFill>
                <a:latin typeface="Arial"/>
                <a:cs typeface="Arial"/>
              </a:rPr>
              <a:t>chấp  nhận. CPU </a:t>
            </a:r>
            <a:r>
              <a:rPr sz="1800" spc="-5" dirty="0">
                <a:solidFill>
                  <a:srgbClr val="003399"/>
                </a:solidFill>
                <a:latin typeface="Arial"/>
                <a:cs typeface="Arial"/>
              </a:rPr>
              <a:t>đưa </a:t>
            </a:r>
            <a:r>
              <a:rPr sz="1800" dirty="0">
                <a:solidFill>
                  <a:srgbClr val="003399"/>
                </a:solidFill>
                <a:latin typeface="Arial"/>
                <a:cs typeface="Arial"/>
              </a:rPr>
              <a:t>ra </a:t>
            </a:r>
            <a:r>
              <a:rPr sz="1800" spc="-5" dirty="0">
                <a:solidFill>
                  <a:srgbClr val="003399"/>
                </a:solidFill>
                <a:latin typeface="Arial"/>
                <a:cs typeface="Arial"/>
              </a:rPr>
              <a:t>INTA=0 </a:t>
            </a:r>
            <a:r>
              <a:rPr sz="1800" dirty="0">
                <a:solidFill>
                  <a:srgbClr val="003399"/>
                </a:solidFill>
                <a:latin typeface="Arial"/>
                <a:cs typeface="Arial"/>
              </a:rPr>
              <a:t>để báo cho mạch ngoài biết nó đang chờ  mạch ngoài </a:t>
            </a:r>
            <a:r>
              <a:rPr sz="1800" spc="-5" dirty="0">
                <a:solidFill>
                  <a:srgbClr val="003399"/>
                </a:solidFill>
                <a:latin typeface="Arial"/>
                <a:cs typeface="Arial"/>
              </a:rPr>
              <a:t>đưa </a:t>
            </a:r>
            <a:r>
              <a:rPr sz="1800" dirty="0">
                <a:solidFill>
                  <a:srgbClr val="003399"/>
                </a:solidFill>
                <a:latin typeface="Arial"/>
                <a:cs typeface="Arial"/>
              </a:rPr>
              <a:t>số hiệu ngắt lên bus dữ</a:t>
            </a:r>
            <a:r>
              <a:rPr sz="1800" spc="-30" dirty="0">
                <a:solidFill>
                  <a:srgbClr val="003399"/>
                </a:solidFill>
                <a:latin typeface="Arial"/>
                <a:cs typeface="Arial"/>
              </a:rPr>
              <a:t> </a:t>
            </a:r>
            <a:r>
              <a:rPr sz="1800" dirty="0">
                <a:solidFill>
                  <a:srgbClr val="003399"/>
                </a:solidFill>
                <a:latin typeface="Arial"/>
                <a:cs typeface="Arial"/>
              </a:rPr>
              <a:t>liệu.</a:t>
            </a:r>
            <a:endParaRPr sz="1800" dirty="0">
              <a:latin typeface="Arial"/>
              <a:cs typeface="Arial"/>
            </a:endParaRPr>
          </a:p>
          <a:p>
            <a:pPr marL="698500" marR="19685" lvl="1" indent="-228600" algn="just">
              <a:lnSpc>
                <a:spcPct val="101099"/>
              </a:lnSpc>
              <a:spcBef>
                <a:spcPts val="345"/>
              </a:spcBef>
              <a:buClr>
                <a:srgbClr val="93C052"/>
              </a:buClr>
              <a:buChar char="•"/>
              <a:tabLst>
                <a:tab pos="698500" algn="l"/>
              </a:tabLst>
            </a:pPr>
            <a:r>
              <a:rPr sz="1800" dirty="0">
                <a:solidFill>
                  <a:srgbClr val="003399"/>
                </a:solidFill>
                <a:latin typeface="Arial"/>
                <a:cs typeface="Arial"/>
              </a:rPr>
              <a:t>ALE: Xung chốt địa chỉ </a:t>
            </a:r>
            <a:r>
              <a:rPr sz="1800" dirty="0">
                <a:solidFill>
                  <a:srgbClr val="0048AA"/>
                </a:solidFill>
                <a:latin typeface="Wingdings"/>
                <a:cs typeface="Wingdings"/>
              </a:rPr>
              <a:t></a:t>
            </a:r>
            <a:r>
              <a:rPr sz="1800" dirty="0">
                <a:solidFill>
                  <a:srgbClr val="0048AA"/>
                </a:solidFill>
                <a:latin typeface="Times New Roman"/>
                <a:cs typeface="Times New Roman"/>
              </a:rPr>
              <a:t> </a:t>
            </a:r>
            <a:r>
              <a:rPr sz="1800" dirty="0">
                <a:solidFill>
                  <a:srgbClr val="003399"/>
                </a:solidFill>
                <a:latin typeface="Arial"/>
                <a:cs typeface="Arial"/>
              </a:rPr>
              <a:t>xác định </a:t>
            </a:r>
            <a:r>
              <a:rPr sz="1800" spc="-5" dirty="0">
                <a:solidFill>
                  <a:srgbClr val="003399"/>
                </a:solidFill>
                <a:latin typeface="Arial"/>
                <a:cs typeface="Arial"/>
              </a:rPr>
              <a:t>tín </a:t>
            </a:r>
            <a:r>
              <a:rPr sz="1800" dirty="0">
                <a:solidFill>
                  <a:srgbClr val="003399"/>
                </a:solidFill>
                <a:latin typeface="Arial"/>
                <a:cs typeface="Arial"/>
              </a:rPr>
              <a:t>hiệu </a:t>
            </a:r>
            <a:r>
              <a:rPr sz="1800" spc="-5" dirty="0">
                <a:solidFill>
                  <a:srgbClr val="003399"/>
                </a:solidFill>
                <a:latin typeface="Arial"/>
                <a:cs typeface="Arial"/>
              </a:rPr>
              <a:t>trên </a:t>
            </a:r>
            <a:r>
              <a:rPr sz="1800" dirty="0">
                <a:solidFill>
                  <a:srgbClr val="003399"/>
                </a:solidFill>
                <a:latin typeface="Arial"/>
                <a:cs typeface="Arial"/>
              </a:rPr>
              <a:t>các chân dồn kênh AD  là </a:t>
            </a:r>
            <a:r>
              <a:rPr sz="1800" spc="-5" dirty="0">
                <a:solidFill>
                  <a:srgbClr val="003399"/>
                </a:solidFill>
                <a:latin typeface="Arial"/>
                <a:cs typeface="Arial"/>
              </a:rPr>
              <a:t>tín </a:t>
            </a:r>
            <a:r>
              <a:rPr sz="1800" dirty="0">
                <a:solidFill>
                  <a:srgbClr val="003399"/>
                </a:solidFill>
                <a:latin typeface="Arial"/>
                <a:cs typeface="Arial"/>
              </a:rPr>
              <a:t>hiệu địa chỉ hay dữ liệu. Khi ALE=1 </a:t>
            </a:r>
            <a:r>
              <a:rPr sz="1800" spc="-5" dirty="0">
                <a:solidFill>
                  <a:srgbClr val="003399"/>
                </a:solidFill>
                <a:latin typeface="Arial"/>
                <a:cs typeface="Arial"/>
              </a:rPr>
              <a:t>thì tín </a:t>
            </a:r>
            <a:r>
              <a:rPr sz="1800" dirty="0">
                <a:solidFill>
                  <a:srgbClr val="003399"/>
                </a:solidFill>
                <a:latin typeface="Arial"/>
                <a:cs typeface="Arial"/>
              </a:rPr>
              <a:t>hiệu </a:t>
            </a:r>
            <a:r>
              <a:rPr sz="1800" spc="-5" dirty="0">
                <a:solidFill>
                  <a:srgbClr val="003399"/>
                </a:solidFill>
                <a:latin typeface="Arial"/>
                <a:cs typeface="Arial"/>
              </a:rPr>
              <a:t>trên </a:t>
            </a:r>
            <a:r>
              <a:rPr sz="1800" dirty="0">
                <a:solidFill>
                  <a:srgbClr val="003399"/>
                </a:solidFill>
                <a:latin typeface="Arial"/>
                <a:cs typeface="Arial"/>
              </a:rPr>
              <a:t>các chân dồn  kênh AD là </a:t>
            </a:r>
            <a:r>
              <a:rPr sz="1800" spc="-5" dirty="0">
                <a:solidFill>
                  <a:srgbClr val="003399"/>
                </a:solidFill>
                <a:latin typeface="Arial"/>
                <a:cs typeface="Arial"/>
              </a:rPr>
              <a:t>tín </a:t>
            </a:r>
            <a:r>
              <a:rPr sz="1800" dirty="0">
                <a:solidFill>
                  <a:srgbClr val="003399"/>
                </a:solidFill>
                <a:latin typeface="Arial"/>
                <a:cs typeface="Arial"/>
              </a:rPr>
              <a:t>hiệu địa</a:t>
            </a:r>
            <a:r>
              <a:rPr sz="1800" spc="-5" dirty="0">
                <a:solidFill>
                  <a:srgbClr val="003399"/>
                </a:solidFill>
                <a:latin typeface="Arial"/>
                <a:cs typeface="Arial"/>
              </a:rPr>
              <a:t> </a:t>
            </a:r>
            <a:r>
              <a:rPr sz="1800" dirty="0">
                <a:solidFill>
                  <a:srgbClr val="003399"/>
                </a:solidFill>
                <a:latin typeface="Arial"/>
                <a:cs typeface="Arial"/>
              </a:rPr>
              <a:t>chỉ.</a:t>
            </a:r>
            <a:endParaRPr sz="1800" dirty="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594" y="795020"/>
            <a:ext cx="6602095" cy="452120"/>
          </a:xfrm>
          <a:prstGeom prst="rect">
            <a:avLst/>
          </a:prstGeom>
        </p:spPr>
        <p:txBody>
          <a:bodyPr vert="horz" wrap="square" lIns="0" tIns="12700" rIns="0" bIns="0" rtlCol="0">
            <a:spAutoFit/>
          </a:bodyPr>
          <a:lstStyle/>
          <a:p>
            <a:pPr marL="12700">
              <a:lnSpc>
                <a:spcPct val="100000"/>
              </a:lnSpc>
              <a:spcBef>
                <a:spcPts val="100"/>
              </a:spcBef>
            </a:pPr>
            <a:r>
              <a:rPr spc="-5" dirty="0"/>
              <a:t>4.3.2 Giải </a:t>
            </a:r>
            <a:r>
              <a:rPr dirty="0"/>
              <a:t>mã </a:t>
            </a:r>
            <a:r>
              <a:rPr spc="-5" dirty="0"/>
              <a:t>đ.c b.nhớ </a:t>
            </a:r>
            <a:r>
              <a:rPr dirty="0"/>
              <a:t>sử </a:t>
            </a:r>
            <a:r>
              <a:rPr spc="-5" dirty="0"/>
              <a:t>dụng</a:t>
            </a:r>
            <a:r>
              <a:rPr spc="-55" dirty="0"/>
              <a:t> </a:t>
            </a:r>
            <a:r>
              <a:rPr spc="-5" dirty="0"/>
              <a:t>PROM</a:t>
            </a:r>
          </a:p>
        </p:txBody>
      </p:sp>
      <p:sp>
        <p:nvSpPr>
          <p:cNvPr id="3" name="object 3"/>
          <p:cNvSpPr txBox="1"/>
          <p:nvPr/>
        </p:nvSpPr>
        <p:spPr>
          <a:xfrm>
            <a:off x="307340" y="1571151"/>
            <a:ext cx="8562975" cy="3104515"/>
          </a:xfrm>
          <a:prstGeom prst="rect">
            <a:avLst/>
          </a:prstGeom>
        </p:spPr>
        <p:txBody>
          <a:bodyPr vert="horz" wrap="square" lIns="0" tIns="74295" rIns="0" bIns="0" rtlCol="0">
            <a:spAutoFit/>
          </a:bodyPr>
          <a:lstStyle/>
          <a:p>
            <a:pPr marL="355600" indent="-342900">
              <a:lnSpc>
                <a:spcPct val="100000"/>
              </a:lnSpc>
              <a:spcBef>
                <a:spcPts val="585"/>
              </a:spcBef>
              <a:buFont typeface="Wingdings"/>
              <a:buChar char=""/>
              <a:tabLst>
                <a:tab pos="355600" algn="l"/>
              </a:tabLst>
            </a:pPr>
            <a:r>
              <a:rPr sz="2400" dirty="0">
                <a:solidFill>
                  <a:srgbClr val="003399"/>
                </a:solidFill>
                <a:latin typeface="Arial"/>
                <a:cs typeface="Arial"/>
              </a:rPr>
              <a:t>Ưu</a:t>
            </a:r>
            <a:r>
              <a:rPr sz="2400" spc="-5" dirty="0">
                <a:solidFill>
                  <a:srgbClr val="003399"/>
                </a:solidFill>
                <a:latin typeface="Arial"/>
                <a:cs typeface="Arial"/>
              </a:rPr>
              <a:t> </a:t>
            </a:r>
            <a:r>
              <a:rPr sz="2400" dirty="0">
                <a:solidFill>
                  <a:srgbClr val="003399"/>
                </a:solidFill>
                <a:latin typeface="Arial"/>
                <a:cs typeface="Arial"/>
              </a:rPr>
              <a:t>điểm</a:t>
            </a:r>
            <a:endParaRPr sz="2400">
              <a:latin typeface="Arial"/>
              <a:cs typeface="Arial"/>
            </a:endParaRPr>
          </a:p>
          <a:p>
            <a:pPr marL="749300" marR="622300" lvl="1" indent="-279400">
              <a:lnSpc>
                <a:spcPct val="101200"/>
              </a:lnSpc>
              <a:spcBef>
                <a:spcPts val="420"/>
              </a:spcBef>
              <a:buClr>
                <a:srgbClr val="5E9CDA"/>
              </a:buClr>
              <a:buFont typeface="Wingdings"/>
              <a:buChar char=""/>
              <a:tabLst>
                <a:tab pos="755015" algn="l"/>
                <a:tab pos="755650" algn="l"/>
              </a:tabLst>
            </a:pPr>
            <a:r>
              <a:rPr sz="2200" dirty="0">
                <a:solidFill>
                  <a:srgbClr val="003399"/>
                </a:solidFill>
                <a:latin typeface="Arial"/>
                <a:cs typeface="Arial"/>
              </a:rPr>
              <a:t>Cho phép </a:t>
            </a:r>
            <a:r>
              <a:rPr sz="2200" spc="-5" dirty="0">
                <a:solidFill>
                  <a:srgbClr val="003399"/>
                </a:solidFill>
                <a:latin typeface="Arial"/>
                <a:cs typeface="Arial"/>
              </a:rPr>
              <a:t>tạo </a:t>
            </a:r>
            <a:r>
              <a:rPr sz="2200" dirty="0">
                <a:solidFill>
                  <a:srgbClr val="003399"/>
                </a:solidFill>
                <a:latin typeface="Arial"/>
                <a:cs typeface="Arial"/>
              </a:rPr>
              <a:t>mạch giải mã đầy đủ mà không cần phải</a:t>
            </a:r>
            <a:r>
              <a:rPr sz="2200" spc="-90" dirty="0">
                <a:solidFill>
                  <a:srgbClr val="003399"/>
                </a:solidFill>
                <a:latin typeface="Arial"/>
                <a:cs typeface="Arial"/>
              </a:rPr>
              <a:t> </a:t>
            </a:r>
            <a:r>
              <a:rPr sz="2200" dirty="0">
                <a:solidFill>
                  <a:srgbClr val="003399"/>
                </a:solidFill>
                <a:latin typeface="Arial"/>
                <a:cs typeface="Arial"/>
              </a:rPr>
              <a:t>sử  dụng mạch phụ </a:t>
            </a:r>
            <a:r>
              <a:rPr sz="2200" spc="-5" dirty="0">
                <a:solidFill>
                  <a:srgbClr val="003399"/>
                </a:solidFill>
                <a:latin typeface="Arial"/>
                <a:cs typeface="Arial"/>
              </a:rPr>
              <a:t>trợ </a:t>
            </a:r>
            <a:r>
              <a:rPr sz="2200" dirty="0">
                <a:solidFill>
                  <a:srgbClr val="003399"/>
                </a:solidFill>
                <a:latin typeface="Wingdings"/>
                <a:cs typeface="Wingdings"/>
              </a:rPr>
              <a:t></a:t>
            </a:r>
            <a:r>
              <a:rPr sz="2200" dirty="0">
                <a:solidFill>
                  <a:srgbClr val="003399"/>
                </a:solidFill>
                <a:latin typeface="Times New Roman"/>
                <a:cs typeface="Times New Roman"/>
              </a:rPr>
              <a:t> </a:t>
            </a:r>
            <a:r>
              <a:rPr sz="2200" dirty="0">
                <a:solidFill>
                  <a:srgbClr val="003399"/>
                </a:solidFill>
                <a:latin typeface="Arial"/>
                <a:cs typeface="Arial"/>
              </a:rPr>
              <a:t>giảm </a:t>
            </a:r>
            <a:r>
              <a:rPr sz="2200" spc="-5" dirty="0">
                <a:solidFill>
                  <a:srgbClr val="003399"/>
                </a:solidFill>
                <a:latin typeface="Arial"/>
                <a:cs typeface="Arial"/>
              </a:rPr>
              <a:t>kích thước </a:t>
            </a:r>
            <a:r>
              <a:rPr sz="2200" dirty="0">
                <a:solidFill>
                  <a:srgbClr val="003399"/>
                </a:solidFill>
                <a:latin typeface="Arial"/>
                <a:cs typeface="Arial"/>
              </a:rPr>
              <a:t>bộ giải</a:t>
            </a:r>
            <a:r>
              <a:rPr sz="2200" spc="30" dirty="0">
                <a:solidFill>
                  <a:srgbClr val="003399"/>
                </a:solidFill>
                <a:latin typeface="Arial"/>
                <a:cs typeface="Arial"/>
              </a:rPr>
              <a:t> </a:t>
            </a:r>
            <a:r>
              <a:rPr sz="2200" dirty="0">
                <a:solidFill>
                  <a:srgbClr val="003399"/>
                </a:solidFill>
                <a:latin typeface="Arial"/>
                <a:cs typeface="Arial"/>
              </a:rPr>
              <a:t>mã.</a:t>
            </a:r>
            <a:endParaRPr sz="2200">
              <a:latin typeface="Arial"/>
              <a:cs typeface="Arial"/>
            </a:endParaRPr>
          </a:p>
          <a:p>
            <a:pPr marL="749300" marR="172085" lvl="1" indent="-279400">
              <a:lnSpc>
                <a:spcPct val="101200"/>
              </a:lnSpc>
              <a:spcBef>
                <a:spcPts val="455"/>
              </a:spcBef>
              <a:buClr>
                <a:srgbClr val="5E9CDA"/>
              </a:buClr>
              <a:buFont typeface="Wingdings"/>
              <a:buChar char=""/>
              <a:tabLst>
                <a:tab pos="755015" algn="l"/>
                <a:tab pos="755650" algn="l"/>
              </a:tabLst>
            </a:pPr>
            <a:r>
              <a:rPr sz="2200" dirty="0">
                <a:solidFill>
                  <a:srgbClr val="003399"/>
                </a:solidFill>
                <a:latin typeface="Arial"/>
                <a:cs typeface="Arial"/>
              </a:rPr>
              <a:t>Cho phép </a:t>
            </a:r>
            <a:r>
              <a:rPr sz="2200" spc="-5" dirty="0">
                <a:solidFill>
                  <a:srgbClr val="003399"/>
                </a:solidFill>
                <a:latin typeface="Arial"/>
                <a:cs typeface="Arial"/>
              </a:rPr>
              <a:t>tạo </a:t>
            </a:r>
            <a:r>
              <a:rPr sz="2200" dirty="0">
                <a:solidFill>
                  <a:srgbClr val="003399"/>
                </a:solidFill>
                <a:latin typeface="Arial"/>
                <a:cs typeface="Arial"/>
              </a:rPr>
              <a:t>mạch giải mã chấp nhận nhiều </a:t>
            </a:r>
            <a:r>
              <a:rPr sz="2200" spc="-5" dirty="0">
                <a:solidFill>
                  <a:srgbClr val="003399"/>
                </a:solidFill>
                <a:latin typeface="Arial"/>
                <a:cs typeface="Arial"/>
              </a:rPr>
              <a:t>tín </a:t>
            </a:r>
            <a:r>
              <a:rPr sz="2200" dirty="0">
                <a:solidFill>
                  <a:srgbClr val="003399"/>
                </a:solidFill>
                <a:latin typeface="Arial"/>
                <a:cs typeface="Arial"/>
              </a:rPr>
              <a:t>hiệu đầu</a:t>
            </a:r>
            <a:r>
              <a:rPr sz="2200" spc="-75" dirty="0">
                <a:solidFill>
                  <a:srgbClr val="003399"/>
                </a:solidFill>
                <a:latin typeface="Arial"/>
                <a:cs typeface="Arial"/>
              </a:rPr>
              <a:t> </a:t>
            </a:r>
            <a:r>
              <a:rPr sz="2200" dirty="0">
                <a:solidFill>
                  <a:srgbClr val="003399"/>
                </a:solidFill>
                <a:latin typeface="Arial"/>
                <a:cs typeface="Arial"/>
              </a:rPr>
              <a:t>vào  và </a:t>
            </a:r>
            <a:r>
              <a:rPr sz="2200" spc="-5" dirty="0">
                <a:solidFill>
                  <a:srgbClr val="003399"/>
                </a:solidFill>
                <a:latin typeface="Arial"/>
                <a:cs typeface="Arial"/>
              </a:rPr>
              <a:t>tạo </a:t>
            </a:r>
            <a:r>
              <a:rPr sz="2200" dirty="0">
                <a:solidFill>
                  <a:srgbClr val="003399"/>
                </a:solidFill>
                <a:latin typeface="Arial"/>
                <a:cs typeface="Arial"/>
              </a:rPr>
              <a:t>ra một lớn </a:t>
            </a:r>
            <a:r>
              <a:rPr sz="2200" spc="-5" dirty="0">
                <a:solidFill>
                  <a:srgbClr val="003399"/>
                </a:solidFill>
                <a:latin typeface="Arial"/>
                <a:cs typeface="Arial"/>
              </a:rPr>
              <a:t>tín </a:t>
            </a:r>
            <a:r>
              <a:rPr sz="2200" dirty="0">
                <a:solidFill>
                  <a:srgbClr val="003399"/>
                </a:solidFill>
                <a:latin typeface="Arial"/>
                <a:cs typeface="Arial"/>
              </a:rPr>
              <a:t>hiệu chọn mạch đầu</a:t>
            </a:r>
            <a:r>
              <a:rPr sz="2200" spc="-20" dirty="0">
                <a:solidFill>
                  <a:srgbClr val="003399"/>
                </a:solidFill>
                <a:latin typeface="Arial"/>
                <a:cs typeface="Arial"/>
              </a:rPr>
              <a:t> </a:t>
            </a:r>
            <a:r>
              <a:rPr sz="2200" dirty="0">
                <a:solidFill>
                  <a:srgbClr val="003399"/>
                </a:solidFill>
                <a:latin typeface="Arial"/>
                <a:cs typeface="Arial"/>
              </a:rPr>
              <a:t>ra.</a:t>
            </a:r>
            <a:endParaRPr sz="2200">
              <a:latin typeface="Arial"/>
              <a:cs typeface="Arial"/>
            </a:endParaRPr>
          </a:p>
          <a:p>
            <a:pPr marL="749300" marR="5080" lvl="1" indent="-279400">
              <a:lnSpc>
                <a:spcPct val="101200"/>
              </a:lnSpc>
              <a:spcBef>
                <a:spcPts val="455"/>
              </a:spcBef>
              <a:buClr>
                <a:srgbClr val="5E9CDA"/>
              </a:buClr>
              <a:buFont typeface="Wingdings"/>
              <a:buChar char=""/>
              <a:tabLst>
                <a:tab pos="755015" algn="l"/>
                <a:tab pos="755650" algn="l"/>
              </a:tabLst>
            </a:pPr>
            <a:r>
              <a:rPr sz="2200" dirty="0">
                <a:solidFill>
                  <a:srgbClr val="003399"/>
                </a:solidFill>
                <a:latin typeface="Arial"/>
                <a:cs typeface="Arial"/>
              </a:rPr>
              <a:t>Dễ dàng </a:t>
            </a:r>
            <a:r>
              <a:rPr sz="2200" spc="-5" dirty="0">
                <a:solidFill>
                  <a:srgbClr val="003399"/>
                </a:solidFill>
                <a:latin typeface="Arial"/>
                <a:cs typeface="Arial"/>
              </a:rPr>
              <a:t>thay </a:t>
            </a:r>
            <a:r>
              <a:rPr sz="2200" dirty="0">
                <a:solidFill>
                  <a:srgbClr val="003399"/>
                </a:solidFill>
                <a:latin typeface="Arial"/>
                <a:cs typeface="Arial"/>
              </a:rPr>
              <a:t>đổi địa chỉ của các mạch nhớ bằng cách </a:t>
            </a:r>
            <a:r>
              <a:rPr sz="2200" spc="-5" dirty="0">
                <a:solidFill>
                  <a:srgbClr val="003399"/>
                </a:solidFill>
                <a:latin typeface="Arial"/>
                <a:cs typeface="Arial"/>
              </a:rPr>
              <a:t>thay</a:t>
            </a:r>
            <a:r>
              <a:rPr sz="2200" spc="-80" dirty="0">
                <a:solidFill>
                  <a:srgbClr val="003399"/>
                </a:solidFill>
                <a:latin typeface="Arial"/>
                <a:cs typeface="Arial"/>
              </a:rPr>
              <a:t> </a:t>
            </a:r>
            <a:r>
              <a:rPr sz="2200" dirty="0">
                <a:solidFill>
                  <a:srgbClr val="003399"/>
                </a:solidFill>
                <a:latin typeface="Arial"/>
                <a:cs typeface="Arial"/>
              </a:rPr>
              <a:t>đổi  vị </a:t>
            </a:r>
            <a:r>
              <a:rPr sz="2200" spc="-5" dirty="0">
                <a:solidFill>
                  <a:srgbClr val="003399"/>
                </a:solidFill>
                <a:latin typeface="Arial"/>
                <a:cs typeface="Arial"/>
              </a:rPr>
              <a:t>trí </a:t>
            </a:r>
            <a:r>
              <a:rPr sz="2200" dirty="0">
                <a:solidFill>
                  <a:srgbClr val="003399"/>
                </a:solidFill>
                <a:latin typeface="Arial"/>
                <a:cs typeface="Arial"/>
              </a:rPr>
              <a:t>và giá </a:t>
            </a:r>
            <a:r>
              <a:rPr sz="2200" spc="-5" dirty="0">
                <a:solidFill>
                  <a:srgbClr val="003399"/>
                </a:solidFill>
                <a:latin typeface="Arial"/>
                <a:cs typeface="Arial"/>
              </a:rPr>
              <a:t>trị </a:t>
            </a:r>
            <a:r>
              <a:rPr sz="2200" dirty="0">
                <a:solidFill>
                  <a:srgbClr val="003399"/>
                </a:solidFill>
                <a:latin typeface="Arial"/>
                <a:cs typeface="Arial"/>
              </a:rPr>
              <a:t>dữ liệu </a:t>
            </a:r>
            <a:r>
              <a:rPr sz="2200" spc="-5" dirty="0">
                <a:solidFill>
                  <a:srgbClr val="003399"/>
                </a:solidFill>
                <a:latin typeface="Arial"/>
                <a:cs typeface="Arial"/>
              </a:rPr>
              <a:t>trong </a:t>
            </a:r>
            <a:r>
              <a:rPr sz="2200" dirty="0">
                <a:solidFill>
                  <a:srgbClr val="003399"/>
                </a:solidFill>
                <a:latin typeface="Arial"/>
                <a:cs typeface="Arial"/>
              </a:rPr>
              <a:t>mạch nhớ giải mã</a:t>
            </a:r>
            <a:r>
              <a:rPr sz="2200" spc="-15" dirty="0">
                <a:solidFill>
                  <a:srgbClr val="003399"/>
                </a:solidFill>
                <a:latin typeface="Arial"/>
                <a:cs typeface="Arial"/>
              </a:rPr>
              <a:t> </a:t>
            </a:r>
            <a:r>
              <a:rPr sz="2200" spc="-5" dirty="0">
                <a:solidFill>
                  <a:srgbClr val="003399"/>
                </a:solidFill>
                <a:latin typeface="Arial"/>
                <a:cs typeface="Arial"/>
              </a:rPr>
              <a:t>ROM.</a:t>
            </a:r>
            <a:endParaRPr sz="2200">
              <a:latin typeface="Arial"/>
              <a:cs typeface="Arial"/>
            </a:endParaRPr>
          </a:p>
          <a:p>
            <a:pPr marL="355600" indent="-342900">
              <a:lnSpc>
                <a:spcPct val="100000"/>
              </a:lnSpc>
              <a:spcBef>
                <a:spcPts val="635"/>
              </a:spcBef>
              <a:buFont typeface="Wingdings"/>
              <a:buChar char=""/>
              <a:tabLst>
                <a:tab pos="355600" algn="l"/>
              </a:tabLst>
            </a:pPr>
            <a:r>
              <a:rPr sz="2400" spc="-5" dirty="0">
                <a:solidFill>
                  <a:srgbClr val="003399"/>
                </a:solidFill>
                <a:latin typeface="Arial"/>
                <a:cs typeface="Arial"/>
              </a:rPr>
              <a:t>Nhược</a:t>
            </a:r>
            <a:r>
              <a:rPr sz="2400" spc="-10" dirty="0">
                <a:solidFill>
                  <a:srgbClr val="003399"/>
                </a:solidFill>
                <a:latin typeface="Arial"/>
                <a:cs typeface="Arial"/>
              </a:rPr>
              <a:t> </a:t>
            </a:r>
            <a:r>
              <a:rPr sz="2400" dirty="0">
                <a:solidFill>
                  <a:srgbClr val="003399"/>
                </a:solidFill>
                <a:latin typeface="Arial"/>
                <a:cs typeface="Arial"/>
              </a:rPr>
              <a:t>điểm:</a:t>
            </a:r>
            <a:endParaRPr sz="24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255" y="795020"/>
            <a:ext cx="6344285" cy="452120"/>
          </a:xfrm>
          <a:prstGeom prst="rect">
            <a:avLst/>
          </a:prstGeom>
        </p:spPr>
        <p:txBody>
          <a:bodyPr vert="horz" wrap="square" lIns="0" tIns="12700" rIns="0" bIns="0" rtlCol="0">
            <a:spAutoFit/>
          </a:bodyPr>
          <a:lstStyle/>
          <a:p>
            <a:pPr marL="12700">
              <a:lnSpc>
                <a:spcPct val="100000"/>
              </a:lnSpc>
              <a:spcBef>
                <a:spcPts val="100"/>
              </a:spcBef>
            </a:pPr>
            <a:r>
              <a:rPr spc="-5" dirty="0"/>
              <a:t>4.4. Phối ghép </a:t>
            </a:r>
            <a:r>
              <a:rPr dirty="0"/>
              <a:t>CPU </a:t>
            </a:r>
            <a:r>
              <a:rPr spc="-5" dirty="0"/>
              <a:t>với thiết bị </a:t>
            </a:r>
            <a:r>
              <a:rPr dirty="0"/>
              <a:t>vào</a:t>
            </a:r>
            <a:r>
              <a:rPr spc="-40" dirty="0"/>
              <a:t> </a:t>
            </a:r>
            <a:r>
              <a:rPr dirty="0"/>
              <a:t>ra</a:t>
            </a:r>
          </a:p>
        </p:txBody>
      </p:sp>
      <p:sp>
        <p:nvSpPr>
          <p:cNvPr id="3" name="object 3"/>
          <p:cNvSpPr txBox="1"/>
          <p:nvPr/>
        </p:nvSpPr>
        <p:spPr>
          <a:xfrm>
            <a:off x="761999" y="2057400"/>
            <a:ext cx="1219200" cy="3657600"/>
          </a:xfrm>
          <a:prstGeom prst="rect">
            <a:avLst/>
          </a:prstGeom>
          <a:ln w="25399">
            <a:solidFill>
              <a:srgbClr val="5385B0"/>
            </a:solidFill>
          </a:ln>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marL="290195">
              <a:lnSpc>
                <a:spcPct val="100000"/>
              </a:lnSpc>
              <a:spcBef>
                <a:spcPts val="1805"/>
              </a:spcBef>
            </a:pPr>
            <a:r>
              <a:rPr sz="2400" b="1" dirty="0">
                <a:latin typeface="Arial"/>
                <a:cs typeface="Arial"/>
              </a:rPr>
              <a:t>CPU</a:t>
            </a:r>
            <a:endParaRPr sz="2400">
              <a:latin typeface="Arial"/>
              <a:cs typeface="Arial"/>
            </a:endParaRPr>
          </a:p>
        </p:txBody>
      </p:sp>
      <p:sp>
        <p:nvSpPr>
          <p:cNvPr id="4" name="object 4"/>
          <p:cNvSpPr txBox="1"/>
          <p:nvPr/>
        </p:nvSpPr>
        <p:spPr>
          <a:xfrm>
            <a:off x="3670111" y="2017395"/>
            <a:ext cx="1329690" cy="746760"/>
          </a:xfrm>
          <a:prstGeom prst="rect">
            <a:avLst/>
          </a:prstGeom>
        </p:spPr>
        <p:txBody>
          <a:bodyPr vert="horz" wrap="square" lIns="0" tIns="33020" rIns="0" bIns="0" rtlCol="0">
            <a:spAutoFit/>
          </a:bodyPr>
          <a:lstStyle/>
          <a:p>
            <a:pPr marL="141605" marR="5080" indent="-129539">
              <a:lnSpc>
                <a:spcPts val="2800"/>
              </a:lnSpc>
              <a:spcBef>
                <a:spcPts val="260"/>
              </a:spcBef>
            </a:pPr>
            <a:r>
              <a:rPr sz="2400" b="1" spc="-5" dirty="0">
                <a:latin typeface="Arial"/>
                <a:cs typeface="Arial"/>
              </a:rPr>
              <a:t>Giao</a:t>
            </a:r>
            <a:r>
              <a:rPr sz="2400" b="1" spc="-80" dirty="0">
                <a:latin typeface="Arial"/>
                <a:cs typeface="Arial"/>
              </a:rPr>
              <a:t> </a:t>
            </a:r>
            <a:r>
              <a:rPr sz="2400" b="1" spc="-5" dirty="0">
                <a:latin typeface="Arial"/>
                <a:cs typeface="Arial"/>
              </a:rPr>
              <a:t>tiếp  bộ</a:t>
            </a:r>
            <a:r>
              <a:rPr sz="2400" b="1" spc="-40" dirty="0">
                <a:latin typeface="Arial"/>
                <a:cs typeface="Arial"/>
              </a:rPr>
              <a:t> </a:t>
            </a:r>
            <a:r>
              <a:rPr sz="2400" b="1" spc="-5" dirty="0">
                <a:latin typeface="Arial"/>
                <a:cs typeface="Arial"/>
              </a:rPr>
              <a:t>nhớ</a:t>
            </a:r>
            <a:endParaRPr sz="2400">
              <a:latin typeface="Arial"/>
              <a:cs typeface="Arial"/>
            </a:endParaRPr>
          </a:p>
        </p:txBody>
      </p:sp>
      <p:sp>
        <p:nvSpPr>
          <p:cNvPr id="5" name="object 5"/>
          <p:cNvSpPr/>
          <p:nvPr/>
        </p:nvSpPr>
        <p:spPr>
          <a:xfrm>
            <a:off x="3417887" y="1676400"/>
            <a:ext cx="1828800" cy="1447800"/>
          </a:xfrm>
          <a:custGeom>
            <a:avLst/>
            <a:gdLst/>
            <a:ahLst/>
            <a:cxnLst/>
            <a:rect l="l" t="t" r="r" b="b"/>
            <a:pathLst>
              <a:path w="1828800" h="1447800">
                <a:moveTo>
                  <a:pt x="0" y="0"/>
                </a:moveTo>
                <a:lnTo>
                  <a:pt x="1828798" y="0"/>
                </a:lnTo>
                <a:lnTo>
                  <a:pt x="1828798" y="1447798"/>
                </a:lnTo>
                <a:lnTo>
                  <a:pt x="0" y="1447798"/>
                </a:lnTo>
                <a:lnTo>
                  <a:pt x="0" y="0"/>
                </a:lnTo>
                <a:close/>
              </a:path>
            </a:pathLst>
          </a:custGeom>
          <a:ln w="25399">
            <a:solidFill>
              <a:srgbClr val="5385B0"/>
            </a:solidFill>
          </a:ln>
        </p:spPr>
        <p:txBody>
          <a:bodyPr wrap="square" lIns="0" tIns="0" rIns="0" bIns="0" rtlCol="0"/>
          <a:lstStyle/>
          <a:p>
            <a:endParaRPr/>
          </a:p>
        </p:txBody>
      </p:sp>
      <p:sp>
        <p:nvSpPr>
          <p:cNvPr id="6" name="object 6"/>
          <p:cNvSpPr txBox="1"/>
          <p:nvPr/>
        </p:nvSpPr>
        <p:spPr>
          <a:xfrm>
            <a:off x="3500437" y="4648200"/>
            <a:ext cx="1676400" cy="1371600"/>
          </a:xfrm>
          <a:prstGeom prst="rect">
            <a:avLst/>
          </a:prstGeom>
          <a:ln w="25399">
            <a:solidFill>
              <a:srgbClr val="5385B0"/>
            </a:solidFill>
          </a:ln>
        </p:spPr>
        <p:txBody>
          <a:bodyPr vert="horz" wrap="square" lIns="0" tIns="0" rIns="0" bIns="0" rtlCol="0">
            <a:spAutoFit/>
          </a:bodyPr>
          <a:lstStyle/>
          <a:p>
            <a:pPr>
              <a:lnSpc>
                <a:spcPct val="100000"/>
              </a:lnSpc>
            </a:pPr>
            <a:endParaRPr sz="2300">
              <a:latin typeface="Times New Roman"/>
              <a:cs typeface="Times New Roman"/>
            </a:endParaRPr>
          </a:p>
          <a:p>
            <a:pPr marL="391160" marR="175895" indent="-203200">
              <a:lnSpc>
                <a:spcPts val="2800"/>
              </a:lnSpc>
            </a:pPr>
            <a:r>
              <a:rPr sz="2400" b="1" spc="-5" dirty="0">
                <a:latin typeface="Arial"/>
                <a:cs typeface="Arial"/>
              </a:rPr>
              <a:t>Giao</a:t>
            </a:r>
            <a:r>
              <a:rPr sz="2400" b="1" spc="-80" dirty="0">
                <a:latin typeface="Arial"/>
                <a:cs typeface="Arial"/>
              </a:rPr>
              <a:t> </a:t>
            </a:r>
            <a:r>
              <a:rPr sz="2400" b="1" spc="-5" dirty="0">
                <a:latin typeface="Arial"/>
                <a:cs typeface="Arial"/>
              </a:rPr>
              <a:t>tiếp  vào/ra</a:t>
            </a:r>
            <a:endParaRPr sz="2400">
              <a:latin typeface="Arial"/>
              <a:cs typeface="Arial"/>
            </a:endParaRPr>
          </a:p>
        </p:txBody>
      </p:sp>
      <p:sp>
        <p:nvSpPr>
          <p:cNvPr id="7" name="object 7"/>
          <p:cNvSpPr txBox="1"/>
          <p:nvPr/>
        </p:nvSpPr>
        <p:spPr>
          <a:xfrm>
            <a:off x="6624637" y="1981200"/>
            <a:ext cx="1828800" cy="838200"/>
          </a:xfrm>
          <a:prstGeom prst="rect">
            <a:avLst/>
          </a:prstGeom>
          <a:ln w="25399">
            <a:solidFill>
              <a:srgbClr val="5385B0"/>
            </a:solidFill>
          </a:ln>
        </p:spPr>
        <p:txBody>
          <a:bodyPr vert="horz" wrap="square" lIns="0" tIns="234315" rIns="0" bIns="0" rtlCol="0">
            <a:spAutoFit/>
          </a:bodyPr>
          <a:lstStyle/>
          <a:p>
            <a:pPr marL="376555">
              <a:lnSpc>
                <a:spcPct val="100000"/>
              </a:lnSpc>
              <a:spcBef>
                <a:spcPts val="1845"/>
              </a:spcBef>
            </a:pPr>
            <a:r>
              <a:rPr sz="2400" b="1" dirty="0">
                <a:latin typeface="Arial"/>
                <a:cs typeface="Arial"/>
              </a:rPr>
              <a:t>Bộ</a:t>
            </a:r>
            <a:r>
              <a:rPr sz="2400" b="1" spc="-20" dirty="0">
                <a:latin typeface="Arial"/>
                <a:cs typeface="Arial"/>
              </a:rPr>
              <a:t> </a:t>
            </a:r>
            <a:r>
              <a:rPr sz="2400" b="1" dirty="0">
                <a:latin typeface="Arial"/>
                <a:cs typeface="Arial"/>
              </a:rPr>
              <a:t>nhớ</a:t>
            </a:r>
            <a:endParaRPr sz="2400">
              <a:latin typeface="Arial"/>
              <a:cs typeface="Arial"/>
            </a:endParaRPr>
          </a:p>
        </p:txBody>
      </p:sp>
      <p:sp>
        <p:nvSpPr>
          <p:cNvPr id="8" name="object 8"/>
          <p:cNvSpPr txBox="1"/>
          <p:nvPr/>
        </p:nvSpPr>
        <p:spPr>
          <a:xfrm>
            <a:off x="6476999" y="4572000"/>
            <a:ext cx="1981200" cy="1447800"/>
          </a:xfrm>
          <a:prstGeom prst="rect">
            <a:avLst/>
          </a:prstGeom>
          <a:ln w="25399">
            <a:solidFill>
              <a:srgbClr val="5385B0"/>
            </a:solidFill>
          </a:ln>
        </p:spPr>
        <p:txBody>
          <a:bodyPr vert="horz" wrap="square" lIns="0" tIns="218440" rIns="0" bIns="0" rtlCol="0">
            <a:spAutoFit/>
          </a:bodyPr>
          <a:lstStyle/>
          <a:p>
            <a:pPr marL="539115" marR="163830" indent="-372745">
              <a:lnSpc>
                <a:spcPts val="2800"/>
              </a:lnSpc>
              <a:spcBef>
                <a:spcPts val="1720"/>
              </a:spcBef>
            </a:pPr>
            <a:r>
              <a:rPr sz="2400" b="1" dirty="0">
                <a:latin typeface="Arial"/>
                <a:cs typeface="Arial"/>
              </a:rPr>
              <a:t>Các </a:t>
            </a:r>
            <a:r>
              <a:rPr sz="2400" b="1" spc="-5" dirty="0">
                <a:latin typeface="Arial"/>
                <a:cs typeface="Arial"/>
              </a:rPr>
              <a:t>thiết</a:t>
            </a:r>
            <a:r>
              <a:rPr sz="2400" b="1" spc="-85" dirty="0">
                <a:latin typeface="Arial"/>
                <a:cs typeface="Arial"/>
              </a:rPr>
              <a:t> </a:t>
            </a:r>
            <a:r>
              <a:rPr sz="2400" b="1" spc="-5" dirty="0">
                <a:latin typeface="Arial"/>
                <a:cs typeface="Arial"/>
              </a:rPr>
              <a:t>bị  vào/ra</a:t>
            </a:r>
            <a:endParaRPr sz="2400">
              <a:latin typeface="Arial"/>
              <a:cs typeface="Arial"/>
            </a:endParaRPr>
          </a:p>
        </p:txBody>
      </p:sp>
      <p:grpSp>
        <p:nvGrpSpPr>
          <p:cNvPr id="9" name="object 9"/>
          <p:cNvGrpSpPr/>
          <p:nvPr/>
        </p:nvGrpSpPr>
        <p:grpSpPr>
          <a:xfrm>
            <a:off x="1968500" y="2197100"/>
            <a:ext cx="4673600" cy="787400"/>
            <a:chOff x="1968500" y="2197100"/>
            <a:chExt cx="4673600" cy="787400"/>
          </a:xfrm>
        </p:grpSpPr>
        <p:sp>
          <p:nvSpPr>
            <p:cNvPr id="10" name="object 10"/>
            <p:cNvSpPr/>
            <p:nvPr/>
          </p:nvSpPr>
          <p:spPr>
            <a:xfrm>
              <a:off x="5257800" y="2209800"/>
              <a:ext cx="1371600" cy="457200"/>
            </a:xfrm>
            <a:custGeom>
              <a:avLst/>
              <a:gdLst/>
              <a:ahLst/>
              <a:cxnLst/>
              <a:rect l="l" t="t" r="r" b="b"/>
              <a:pathLst>
                <a:path w="1371600" h="457200">
                  <a:moveTo>
                    <a:pt x="1143000" y="0"/>
                  </a:moveTo>
                  <a:lnTo>
                    <a:pt x="1143000" y="114300"/>
                  </a:lnTo>
                  <a:lnTo>
                    <a:pt x="228600" y="114300"/>
                  </a:lnTo>
                  <a:lnTo>
                    <a:pt x="228600" y="0"/>
                  </a:lnTo>
                  <a:lnTo>
                    <a:pt x="0" y="228600"/>
                  </a:lnTo>
                  <a:lnTo>
                    <a:pt x="228600" y="457200"/>
                  </a:lnTo>
                  <a:lnTo>
                    <a:pt x="228600" y="342900"/>
                  </a:lnTo>
                  <a:lnTo>
                    <a:pt x="1143000" y="342900"/>
                  </a:lnTo>
                  <a:lnTo>
                    <a:pt x="1143000" y="457200"/>
                  </a:lnTo>
                  <a:lnTo>
                    <a:pt x="1371600" y="228600"/>
                  </a:lnTo>
                  <a:lnTo>
                    <a:pt x="1143000" y="0"/>
                  </a:lnTo>
                  <a:close/>
                </a:path>
              </a:pathLst>
            </a:custGeom>
            <a:solidFill>
              <a:srgbClr val="6FADE1"/>
            </a:solidFill>
          </p:spPr>
          <p:txBody>
            <a:bodyPr wrap="square" lIns="0" tIns="0" rIns="0" bIns="0" rtlCol="0"/>
            <a:lstStyle/>
            <a:p>
              <a:endParaRPr/>
            </a:p>
          </p:txBody>
        </p:sp>
        <p:sp>
          <p:nvSpPr>
            <p:cNvPr id="11" name="object 11"/>
            <p:cNvSpPr/>
            <p:nvPr/>
          </p:nvSpPr>
          <p:spPr>
            <a:xfrm>
              <a:off x="5257800" y="2209800"/>
              <a:ext cx="1371600" cy="457200"/>
            </a:xfrm>
            <a:custGeom>
              <a:avLst/>
              <a:gdLst/>
              <a:ahLst/>
              <a:cxnLst/>
              <a:rect l="l" t="t" r="r" b="b"/>
              <a:pathLst>
                <a:path w="1371600" h="457200">
                  <a:moveTo>
                    <a:pt x="0" y="228599"/>
                  </a:moveTo>
                  <a:lnTo>
                    <a:pt x="228599" y="0"/>
                  </a:lnTo>
                  <a:lnTo>
                    <a:pt x="228599" y="114299"/>
                  </a:lnTo>
                  <a:lnTo>
                    <a:pt x="1142999" y="114299"/>
                  </a:lnTo>
                  <a:lnTo>
                    <a:pt x="1142999" y="0"/>
                  </a:lnTo>
                  <a:lnTo>
                    <a:pt x="1371598" y="228599"/>
                  </a:lnTo>
                  <a:lnTo>
                    <a:pt x="1142999" y="457199"/>
                  </a:lnTo>
                  <a:lnTo>
                    <a:pt x="1142999" y="342899"/>
                  </a:lnTo>
                  <a:lnTo>
                    <a:pt x="228599" y="342899"/>
                  </a:lnTo>
                  <a:lnTo>
                    <a:pt x="228599" y="457199"/>
                  </a:lnTo>
                  <a:lnTo>
                    <a:pt x="0" y="228599"/>
                  </a:lnTo>
                  <a:close/>
                </a:path>
              </a:pathLst>
            </a:custGeom>
            <a:ln w="25399">
              <a:solidFill>
                <a:srgbClr val="5385B0"/>
              </a:solidFill>
            </a:ln>
          </p:spPr>
          <p:txBody>
            <a:bodyPr wrap="square" lIns="0" tIns="0" rIns="0" bIns="0" rtlCol="0"/>
            <a:lstStyle/>
            <a:p>
              <a:endParaRPr/>
            </a:p>
          </p:txBody>
        </p:sp>
        <p:sp>
          <p:nvSpPr>
            <p:cNvPr id="12" name="object 12"/>
            <p:cNvSpPr/>
            <p:nvPr/>
          </p:nvSpPr>
          <p:spPr>
            <a:xfrm>
              <a:off x="1981200" y="2514600"/>
              <a:ext cx="1447800" cy="457200"/>
            </a:xfrm>
            <a:custGeom>
              <a:avLst/>
              <a:gdLst/>
              <a:ahLst/>
              <a:cxnLst/>
              <a:rect l="l" t="t" r="r" b="b"/>
              <a:pathLst>
                <a:path w="1447800" h="457200">
                  <a:moveTo>
                    <a:pt x="1219200" y="0"/>
                  </a:moveTo>
                  <a:lnTo>
                    <a:pt x="1219200" y="114300"/>
                  </a:lnTo>
                  <a:lnTo>
                    <a:pt x="228600" y="114300"/>
                  </a:lnTo>
                  <a:lnTo>
                    <a:pt x="228600" y="0"/>
                  </a:lnTo>
                  <a:lnTo>
                    <a:pt x="0" y="228600"/>
                  </a:lnTo>
                  <a:lnTo>
                    <a:pt x="228600" y="457200"/>
                  </a:lnTo>
                  <a:lnTo>
                    <a:pt x="228600" y="342900"/>
                  </a:lnTo>
                  <a:lnTo>
                    <a:pt x="1219200" y="342900"/>
                  </a:lnTo>
                  <a:lnTo>
                    <a:pt x="1219200" y="457200"/>
                  </a:lnTo>
                  <a:lnTo>
                    <a:pt x="1447800" y="228600"/>
                  </a:lnTo>
                  <a:lnTo>
                    <a:pt x="1219200" y="0"/>
                  </a:lnTo>
                  <a:close/>
                </a:path>
              </a:pathLst>
            </a:custGeom>
            <a:solidFill>
              <a:srgbClr val="6FADE1"/>
            </a:solidFill>
          </p:spPr>
          <p:txBody>
            <a:bodyPr wrap="square" lIns="0" tIns="0" rIns="0" bIns="0" rtlCol="0"/>
            <a:lstStyle/>
            <a:p>
              <a:endParaRPr/>
            </a:p>
          </p:txBody>
        </p:sp>
        <p:sp>
          <p:nvSpPr>
            <p:cNvPr id="13" name="object 13"/>
            <p:cNvSpPr/>
            <p:nvPr/>
          </p:nvSpPr>
          <p:spPr>
            <a:xfrm>
              <a:off x="1981199" y="2514600"/>
              <a:ext cx="1447800" cy="457200"/>
            </a:xfrm>
            <a:custGeom>
              <a:avLst/>
              <a:gdLst/>
              <a:ahLst/>
              <a:cxnLst/>
              <a:rect l="l" t="t" r="r" b="b"/>
              <a:pathLst>
                <a:path w="1447800" h="457200">
                  <a:moveTo>
                    <a:pt x="0" y="228599"/>
                  </a:moveTo>
                  <a:lnTo>
                    <a:pt x="228599" y="0"/>
                  </a:lnTo>
                  <a:lnTo>
                    <a:pt x="228599" y="114299"/>
                  </a:lnTo>
                  <a:lnTo>
                    <a:pt x="1219199" y="114299"/>
                  </a:lnTo>
                  <a:lnTo>
                    <a:pt x="1219199" y="0"/>
                  </a:lnTo>
                  <a:lnTo>
                    <a:pt x="1447799" y="228599"/>
                  </a:lnTo>
                  <a:lnTo>
                    <a:pt x="1219199" y="457199"/>
                  </a:lnTo>
                  <a:lnTo>
                    <a:pt x="1219199" y="342899"/>
                  </a:lnTo>
                  <a:lnTo>
                    <a:pt x="228599" y="342899"/>
                  </a:lnTo>
                  <a:lnTo>
                    <a:pt x="228599" y="457199"/>
                  </a:lnTo>
                  <a:lnTo>
                    <a:pt x="0" y="228599"/>
                  </a:lnTo>
                  <a:close/>
                </a:path>
              </a:pathLst>
            </a:custGeom>
            <a:ln w="25399">
              <a:solidFill>
                <a:srgbClr val="5385B0"/>
              </a:solidFill>
            </a:ln>
          </p:spPr>
          <p:txBody>
            <a:bodyPr wrap="square" lIns="0" tIns="0" rIns="0" bIns="0" rtlCol="0"/>
            <a:lstStyle/>
            <a:p>
              <a:endParaRPr/>
            </a:p>
          </p:txBody>
        </p:sp>
      </p:grpSp>
      <p:grpSp>
        <p:nvGrpSpPr>
          <p:cNvPr id="14" name="object 14"/>
          <p:cNvGrpSpPr/>
          <p:nvPr/>
        </p:nvGrpSpPr>
        <p:grpSpPr>
          <a:xfrm>
            <a:off x="1968500" y="4940300"/>
            <a:ext cx="1473200" cy="558800"/>
            <a:chOff x="1968500" y="4940300"/>
            <a:chExt cx="1473200" cy="558800"/>
          </a:xfrm>
        </p:grpSpPr>
        <p:sp>
          <p:nvSpPr>
            <p:cNvPr id="15" name="object 15"/>
            <p:cNvSpPr/>
            <p:nvPr/>
          </p:nvSpPr>
          <p:spPr>
            <a:xfrm>
              <a:off x="1981200" y="4952999"/>
              <a:ext cx="1447800" cy="533400"/>
            </a:xfrm>
            <a:custGeom>
              <a:avLst/>
              <a:gdLst/>
              <a:ahLst/>
              <a:cxnLst/>
              <a:rect l="l" t="t" r="r" b="b"/>
              <a:pathLst>
                <a:path w="1447800" h="533400">
                  <a:moveTo>
                    <a:pt x="1181100" y="0"/>
                  </a:moveTo>
                  <a:lnTo>
                    <a:pt x="1181100" y="133350"/>
                  </a:lnTo>
                  <a:lnTo>
                    <a:pt x="266700" y="133350"/>
                  </a:lnTo>
                  <a:lnTo>
                    <a:pt x="266700" y="0"/>
                  </a:lnTo>
                  <a:lnTo>
                    <a:pt x="0" y="266700"/>
                  </a:lnTo>
                  <a:lnTo>
                    <a:pt x="266700" y="533400"/>
                  </a:lnTo>
                  <a:lnTo>
                    <a:pt x="266700" y="400050"/>
                  </a:lnTo>
                  <a:lnTo>
                    <a:pt x="1181100" y="400050"/>
                  </a:lnTo>
                  <a:lnTo>
                    <a:pt x="1181100" y="533400"/>
                  </a:lnTo>
                  <a:lnTo>
                    <a:pt x="1447800" y="266700"/>
                  </a:lnTo>
                  <a:lnTo>
                    <a:pt x="1181100" y="0"/>
                  </a:lnTo>
                  <a:close/>
                </a:path>
              </a:pathLst>
            </a:custGeom>
            <a:solidFill>
              <a:srgbClr val="6FADE1"/>
            </a:solidFill>
          </p:spPr>
          <p:txBody>
            <a:bodyPr wrap="square" lIns="0" tIns="0" rIns="0" bIns="0" rtlCol="0"/>
            <a:lstStyle/>
            <a:p>
              <a:endParaRPr/>
            </a:p>
          </p:txBody>
        </p:sp>
        <p:sp>
          <p:nvSpPr>
            <p:cNvPr id="16" name="object 16"/>
            <p:cNvSpPr/>
            <p:nvPr/>
          </p:nvSpPr>
          <p:spPr>
            <a:xfrm>
              <a:off x="1981199" y="4952999"/>
              <a:ext cx="1447800" cy="533400"/>
            </a:xfrm>
            <a:custGeom>
              <a:avLst/>
              <a:gdLst/>
              <a:ahLst/>
              <a:cxnLst/>
              <a:rect l="l" t="t" r="r" b="b"/>
              <a:pathLst>
                <a:path w="1447800" h="533400">
                  <a:moveTo>
                    <a:pt x="0" y="266699"/>
                  </a:moveTo>
                  <a:lnTo>
                    <a:pt x="266699" y="0"/>
                  </a:lnTo>
                  <a:lnTo>
                    <a:pt x="266699" y="133349"/>
                  </a:lnTo>
                  <a:lnTo>
                    <a:pt x="1181099" y="133349"/>
                  </a:lnTo>
                  <a:lnTo>
                    <a:pt x="1181099" y="0"/>
                  </a:lnTo>
                  <a:lnTo>
                    <a:pt x="1447799" y="266699"/>
                  </a:lnTo>
                  <a:lnTo>
                    <a:pt x="1181099" y="533399"/>
                  </a:lnTo>
                  <a:lnTo>
                    <a:pt x="1181099" y="400049"/>
                  </a:lnTo>
                  <a:lnTo>
                    <a:pt x="266699" y="400049"/>
                  </a:lnTo>
                  <a:lnTo>
                    <a:pt x="266699" y="533399"/>
                  </a:lnTo>
                  <a:lnTo>
                    <a:pt x="0" y="266699"/>
                  </a:lnTo>
                  <a:close/>
                </a:path>
              </a:pathLst>
            </a:custGeom>
            <a:ln w="25399">
              <a:solidFill>
                <a:srgbClr val="5385B0"/>
              </a:solidFill>
            </a:ln>
          </p:spPr>
          <p:txBody>
            <a:bodyPr wrap="square" lIns="0" tIns="0" rIns="0" bIns="0" rtlCol="0"/>
            <a:lstStyle/>
            <a:p>
              <a:endParaRPr/>
            </a:p>
          </p:txBody>
        </p:sp>
      </p:grpSp>
      <p:grpSp>
        <p:nvGrpSpPr>
          <p:cNvPr id="17" name="object 17"/>
          <p:cNvGrpSpPr/>
          <p:nvPr/>
        </p:nvGrpSpPr>
        <p:grpSpPr>
          <a:xfrm>
            <a:off x="2044700" y="2806700"/>
            <a:ext cx="6654800" cy="1854200"/>
            <a:chOff x="2044700" y="2806700"/>
            <a:chExt cx="6654800" cy="1854200"/>
          </a:xfrm>
        </p:grpSpPr>
        <p:sp>
          <p:nvSpPr>
            <p:cNvPr id="18" name="object 18"/>
            <p:cNvSpPr/>
            <p:nvPr/>
          </p:nvSpPr>
          <p:spPr>
            <a:xfrm>
              <a:off x="2057399" y="3657600"/>
              <a:ext cx="6629400" cy="533400"/>
            </a:xfrm>
            <a:custGeom>
              <a:avLst/>
              <a:gdLst/>
              <a:ahLst/>
              <a:cxnLst/>
              <a:rect l="l" t="t" r="r" b="b"/>
              <a:pathLst>
                <a:path w="6629400" h="533400">
                  <a:moveTo>
                    <a:pt x="6362700" y="0"/>
                  </a:moveTo>
                  <a:lnTo>
                    <a:pt x="6362700" y="133350"/>
                  </a:lnTo>
                  <a:lnTo>
                    <a:pt x="266700" y="133350"/>
                  </a:lnTo>
                  <a:lnTo>
                    <a:pt x="266700" y="0"/>
                  </a:lnTo>
                  <a:lnTo>
                    <a:pt x="0" y="266700"/>
                  </a:lnTo>
                  <a:lnTo>
                    <a:pt x="266700" y="533400"/>
                  </a:lnTo>
                  <a:lnTo>
                    <a:pt x="266700" y="400050"/>
                  </a:lnTo>
                  <a:lnTo>
                    <a:pt x="6362700" y="400050"/>
                  </a:lnTo>
                  <a:lnTo>
                    <a:pt x="6362700" y="533400"/>
                  </a:lnTo>
                  <a:lnTo>
                    <a:pt x="6629400" y="266700"/>
                  </a:lnTo>
                  <a:lnTo>
                    <a:pt x="6362700" y="0"/>
                  </a:lnTo>
                  <a:close/>
                </a:path>
              </a:pathLst>
            </a:custGeom>
            <a:solidFill>
              <a:srgbClr val="6FADE1"/>
            </a:solidFill>
          </p:spPr>
          <p:txBody>
            <a:bodyPr wrap="square" lIns="0" tIns="0" rIns="0" bIns="0" rtlCol="0"/>
            <a:lstStyle/>
            <a:p>
              <a:endParaRPr/>
            </a:p>
          </p:txBody>
        </p:sp>
        <p:sp>
          <p:nvSpPr>
            <p:cNvPr id="19" name="object 19"/>
            <p:cNvSpPr/>
            <p:nvPr/>
          </p:nvSpPr>
          <p:spPr>
            <a:xfrm>
              <a:off x="2057399" y="3657599"/>
              <a:ext cx="6629400" cy="533400"/>
            </a:xfrm>
            <a:custGeom>
              <a:avLst/>
              <a:gdLst/>
              <a:ahLst/>
              <a:cxnLst/>
              <a:rect l="l" t="t" r="r" b="b"/>
              <a:pathLst>
                <a:path w="6629400" h="533400">
                  <a:moveTo>
                    <a:pt x="0" y="266699"/>
                  </a:moveTo>
                  <a:lnTo>
                    <a:pt x="266699" y="0"/>
                  </a:lnTo>
                  <a:lnTo>
                    <a:pt x="266699" y="133349"/>
                  </a:lnTo>
                  <a:lnTo>
                    <a:pt x="6362695" y="133349"/>
                  </a:lnTo>
                  <a:lnTo>
                    <a:pt x="6362695" y="0"/>
                  </a:lnTo>
                  <a:lnTo>
                    <a:pt x="6629395" y="266699"/>
                  </a:lnTo>
                  <a:lnTo>
                    <a:pt x="6362695" y="533399"/>
                  </a:lnTo>
                  <a:lnTo>
                    <a:pt x="6362695" y="400049"/>
                  </a:lnTo>
                  <a:lnTo>
                    <a:pt x="266699" y="400049"/>
                  </a:lnTo>
                  <a:lnTo>
                    <a:pt x="266699" y="533399"/>
                  </a:lnTo>
                  <a:lnTo>
                    <a:pt x="0" y="266699"/>
                  </a:lnTo>
                  <a:close/>
                </a:path>
              </a:pathLst>
            </a:custGeom>
            <a:ln w="25399">
              <a:solidFill>
                <a:srgbClr val="5385B0"/>
              </a:solidFill>
            </a:ln>
          </p:spPr>
          <p:txBody>
            <a:bodyPr wrap="square" lIns="0" tIns="0" rIns="0" bIns="0" rtlCol="0"/>
            <a:lstStyle/>
            <a:p>
              <a:endParaRPr/>
            </a:p>
          </p:txBody>
        </p:sp>
        <p:sp>
          <p:nvSpPr>
            <p:cNvPr id="20" name="object 20"/>
            <p:cNvSpPr/>
            <p:nvPr/>
          </p:nvSpPr>
          <p:spPr>
            <a:xfrm>
              <a:off x="7239000" y="2819399"/>
              <a:ext cx="381000" cy="914400"/>
            </a:xfrm>
            <a:custGeom>
              <a:avLst/>
              <a:gdLst/>
              <a:ahLst/>
              <a:cxnLst/>
              <a:rect l="l" t="t" r="r" b="b"/>
              <a:pathLst>
                <a:path w="381000" h="914400">
                  <a:moveTo>
                    <a:pt x="190500" y="0"/>
                  </a:moveTo>
                  <a:lnTo>
                    <a:pt x="0" y="190500"/>
                  </a:lnTo>
                  <a:lnTo>
                    <a:pt x="95250" y="190500"/>
                  </a:lnTo>
                  <a:lnTo>
                    <a:pt x="95250" y="723900"/>
                  </a:lnTo>
                  <a:lnTo>
                    <a:pt x="0" y="723900"/>
                  </a:lnTo>
                  <a:lnTo>
                    <a:pt x="190500" y="914400"/>
                  </a:lnTo>
                  <a:lnTo>
                    <a:pt x="381000" y="723900"/>
                  </a:lnTo>
                  <a:lnTo>
                    <a:pt x="285750" y="723900"/>
                  </a:lnTo>
                  <a:lnTo>
                    <a:pt x="285750" y="190500"/>
                  </a:lnTo>
                  <a:lnTo>
                    <a:pt x="381000" y="190500"/>
                  </a:lnTo>
                  <a:lnTo>
                    <a:pt x="190500" y="0"/>
                  </a:lnTo>
                  <a:close/>
                </a:path>
              </a:pathLst>
            </a:custGeom>
            <a:solidFill>
              <a:srgbClr val="6FADE1"/>
            </a:solidFill>
          </p:spPr>
          <p:txBody>
            <a:bodyPr wrap="square" lIns="0" tIns="0" rIns="0" bIns="0" rtlCol="0"/>
            <a:lstStyle/>
            <a:p>
              <a:endParaRPr/>
            </a:p>
          </p:txBody>
        </p:sp>
        <p:sp>
          <p:nvSpPr>
            <p:cNvPr id="21" name="object 21"/>
            <p:cNvSpPr/>
            <p:nvPr/>
          </p:nvSpPr>
          <p:spPr>
            <a:xfrm>
              <a:off x="7239000" y="2819399"/>
              <a:ext cx="381000" cy="914400"/>
            </a:xfrm>
            <a:custGeom>
              <a:avLst/>
              <a:gdLst/>
              <a:ahLst/>
              <a:cxnLst/>
              <a:rect l="l" t="t" r="r" b="b"/>
              <a:pathLst>
                <a:path w="381000" h="914400">
                  <a:moveTo>
                    <a:pt x="0" y="190499"/>
                  </a:moveTo>
                  <a:lnTo>
                    <a:pt x="190500" y="0"/>
                  </a:lnTo>
                  <a:lnTo>
                    <a:pt x="380999" y="190499"/>
                  </a:lnTo>
                  <a:lnTo>
                    <a:pt x="285749" y="190499"/>
                  </a:lnTo>
                  <a:lnTo>
                    <a:pt x="285749" y="723899"/>
                  </a:lnTo>
                  <a:lnTo>
                    <a:pt x="380999" y="723899"/>
                  </a:lnTo>
                  <a:lnTo>
                    <a:pt x="190500" y="914399"/>
                  </a:lnTo>
                  <a:lnTo>
                    <a:pt x="0" y="723899"/>
                  </a:lnTo>
                  <a:lnTo>
                    <a:pt x="95249" y="723899"/>
                  </a:lnTo>
                  <a:lnTo>
                    <a:pt x="95249" y="190499"/>
                  </a:lnTo>
                  <a:lnTo>
                    <a:pt x="0" y="190499"/>
                  </a:lnTo>
                  <a:close/>
                </a:path>
              </a:pathLst>
            </a:custGeom>
            <a:ln w="25399">
              <a:solidFill>
                <a:srgbClr val="5385B0"/>
              </a:solidFill>
            </a:ln>
          </p:spPr>
          <p:txBody>
            <a:bodyPr wrap="square" lIns="0" tIns="0" rIns="0" bIns="0" rtlCol="0"/>
            <a:lstStyle/>
            <a:p>
              <a:endParaRPr/>
            </a:p>
          </p:txBody>
        </p:sp>
        <p:sp>
          <p:nvSpPr>
            <p:cNvPr id="22" name="object 22"/>
            <p:cNvSpPr/>
            <p:nvPr/>
          </p:nvSpPr>
          <p:spPr>
            <a:xfrm>
              <a:off x="4191000" y="4038600"/>
              <a:ext cx="381000" cy="609600"/>
            </a:xfrm>
            <a:custGeom>
              <a:avLst/>
              <a:gdLst/>
              <a:ahLst/>
              <a:cxnLst/>
              <a:rect l="l" t="t" r="r" b="b"/>
              <a:pathLst>
                <a:path w="381000" h="609600">
                  <a:moveTo>
                    <a:pt x="190500" y="0"/>
                  </a:moveTo>
                  <a:lnTo>
                    <a:pt x="0" y="190500"/>
                  </a:lnTo>
                  <a:lnTo>
                    <a:pt x="95250" y="190500"/>
                  </a:lnTo>
                  <a:lnTo>
                    <a:pt x="95250" y="419100"/>
                  </a:lnTo>
                  <a:lnTo>
                    <a:pt x="0" y="419100"/>
                  </a:lnTo>
                  <a:lnTo>
                    <a:pt x="190500" y="609600"/>
                  </a:lnTo>
                  <a:lnTo>
                    <a:pt x="381000" y="419100"/>
                  </a:lnTo>
                  <a:lnTo>
                    <a:pt x="285750" y="419100"/>
                  </a:lnTo>
                  <a:lnTo>
                    <a:pt x="285750" y="190500"/>
                  </a:lnTo>
                  <a:lnTo>
                    <a:pt x="381000" y="190500"/>
                  </a:lnTo>
                  <a:lnTo>
                    <a:pt x="190500" y="0"/>
                  </a:lnTo>
                  <a:close/>
                </a:path>
              </a:pathLst>
            </a:custGeom>
            <a:solidFill>
              <a:srgbClr val="6FADE1"/>
            </a:solidFill>
          </p:spPr>
          <p:txBody>
            <a:bodyPr wrap="square" lIns="0" tIns="0" rIns="0" bIns="0" rtlCol="0"/>
            <a:lstStyle/>
            <a:p>
              <a:endParaRPr/>
            </a:p>
          </p:txBody>
        </p:sp>
        <p:sp>
          <p:nvSpPr>
            <p:cNvPr id="23" name="object 23"/>
            <p:cNvSpPr/>
            <p:nvPr/>
          </p:nvSpPr>
          <p:spPr>
            <a:xfrm>
              <a:off x="4190999" y="4038599"/>
              <a:ext cx="381000" cy="609600"/>
            </a:xfrm>
            <a:custGeom>
              <a:avLst/>
              <a:gdLst/>
              <a:ahLst/>
              <a:cxnLst/>
              <a:rect l="l" t="t" r="r" b="b"/>
              <a:pathLst>
                <a:path w="381000" h="609600">
                  <a:moveTo>
                    <a:pt x="0" y="190499"/>
                  </a:moveTo>
                  <a:lnTo>
                    <a:pt x="190499" y="0"/>
                  </a:lnTo>
                  <a:lnTo>
                    <a:pt x="380999" y="190499"/>
                  </a:lnTo>
                  <a:lnTo>
                    <a:pt x="285749" y="190499"/>
                  </a:lnTo>
                  <a:lnTo>
                    <a:pt x="285749" y="419099"/>
                  </a:lnTo>
                  <a:lnTo>
                    <a:pt x="380999" y="419099"/>
                  </a:lnTo>
                  <a:lnTo>
                    <a:pt x="190499" y="609599"/>
                  </a:lnTo>
                  <a:lnTo>
                    <a:pt x="0" y="419099"/>
                  </a:lnTo>
                  <a:lnTo>
                    <a:pt x="95249" y="419099"/>
                  </a:lnTo>
                  <a:lnTo>
                    <a:pt x="95249" y="190499"/>
                  </a:lnTo>
                  <a:lnTo>
                    <a:pt x="0" y="190499"/>
                  </a:lnTo>
                  <a:close/>
                </a:path>
              </a:pathLst>
            </a:custGeom>
            <a:ln w="25399">
              <a:solidFill>
                <a:srgbClr val="5385B0"/>
              </a:solidFill>
            </a:ln>
          </p:spPr>
          <p:txBody>
            <a:bodyPr wrap="square" lIns="0" tIns="0" rIns="0" bIns="0" rtlCol="0"/>
            <a:lstStyle/>
            <a:p>
              <a:endParaRPr/>
            </a:p>
          </p:txBody>
        </p:sp>
      </p:grpSp>
      <p:grpSp>
        <p:nvGrpSpPr>
          <p:cNvPr id="24" name="object 24"/>
          <p:cNvGrpSpPr/>
          <p:nvPr/>
        </p:nvGrpSpPr>
        <p:grpSpPr>
          <a:xfrm>
            <a:off x="5245100" y="5016500"/>
            <a:ext cx="1092200" cy="482600"/>
            <a:chOff x="5245100" y="5016500"/>
            <a:chExt cx="1092200" cy="482600"/>
          </a:xfrm>
        </p:grpSpPr>
        <p:sp>
          <p:nvSpPr>
            <p:cNvPr id="25" name="object 25"/>
            <p:cNvSpPr/>
            <p:nvPr/>
          </p:nvSpPr>
          <p:spPr>
            <a:xfrm>
              <a:off x="5257799" y="5029199"/>
              <a:ext cx="1066800" cy="457200"/>
            </a:xfrm>
            <a:custGeom>
              <a:avLst/>
              <a:gdLst/>
              <a:ahLst/>
              <a:cxnLst/>
              <a:rect l="l" t="t" r="r" b="b"/>
              <a:pathLst>
                <a:path w="1066800" h="457200">
                  <a:moveTo>
                    <a:pt x="838200" y="0"/>
                  </a:moveTo>
                  <a:lnTo>
                    <a:pt x="838200" y="114300"/>
                  </a:lnTo>
                  <a:lnTo>
                    <a:pt x="228600" y="114300"/>
                  </a:lnTo>
                  <a:lnTo>
                    <a:pt x="228600" y="0"/>
                  </a:lnTo>
                  <a:lnTo>
                    <a:pt x="0" y="228600"/>
                  </a:lnTo>
                  <a:lnTo>
                    <a:pt x="228600" y="457200"/>
                  </a:lnTo>
                  <a:lnTo>
                    <a:pt x="228600" y="342900"/>
                  </a:lnTo>
                  <a:lnTo>
                    <a:pt x="838200" y="342900"/>
                  </a:lnTo>
                  <a:lnTo>
                    <a:pt x="838200" y="457200"/>
                  </a:lnTo>
                  <a:lnTo>
                    <a:pt x="1066800" y="228600"/>
                  </a:lnTo>
                  <a:lnTo>
                    <a:pt x="838200" y="0"/>
                  </a:lnTo>
                  <a:close/>
                </a:path>
              </a:pathLst>
            </a:custGeom>
            <a:solidFill>
              <a:srgbClr val="6FADE1"/>
            </a:solidFill>
          </p:spPr>
          <p:txBody>
            <a:bodyPr wrap="square" lIns="0" tIns="0" rIns="0" bIns="0" rtlCol="0"/>
            <a:lstStyle/>
            <a:p>
              <a:endParaRPr/>
            </a:p>
          </p:txBody>
        </p:sp>
        <p:sp>
          <p:nvSpPr>
            <p:cNvPr id="26" name="object 26"/>
            <p:cNvSpPr/>
            <p:nvPr/>
          </p:nvSpPr>
          <p:spPr>
            <a:xfrm>
              <a:off x="5257799" y="5029199"/>
              <a:ext cx="1066800" cy="457200"/>
            </a:xfrm>
            <a:custGeom>
              <a:avLst/>
              <a:gdLst/>
              <a:ahLst/>
              <a:cxnLst/>
              <a:rect l="l" t="t" r="r" b="b"/>
              <a:pathLst>
                <a:path w="1066800" h="457200">
                  <a:moveTo>
                    <a:pt x="0" y="228599"/>
                  </a:moveTo>
                  <a:lnTo>
                    <a:pt x="228599" y="0"/>
                  </a:lnTo>
                  <a:lnTo>
                    <a:pt x="228599" y="114299"/>
                  </a:lnTo>
                  <a:lnTo>
                    <a:pt x="838199" y="114299"/>
                  </a:lnTo>
                  <a:lnTo>
                    <a:pt x="838199" y="0"/>
                  </a:lnTo>
                  <a:lnTo>
                    <a:pt x="1066799" y="228599"/>
                  </a:lnTo>
                  <a:lnTo>
                    <a:pt x="838199" y="457199"/>
                  </a:lnTo>
                  <a:lnTo>
                    <a:pt x="838199" y="342899"/>
                  </a:lnTo>
                  <a:lnTo>
                    <a:pt x="228599" y="342899"/>
                  </a:lnTo>
                  <a:lnTo>
                    <a:pt x="228599" y="457199"/>
                  </a:lnTo>
                  <a:lnTo>
                    <a:pt x="0" y="228599"/>
                  </a:lnTo>
                  <a:close/>
                </a:path>
              </a:pathLst>
            </a:custGeom>
            <a:ln w="25399">
              <a:solidFill>
                <a:srgbClr val="5385B0"/>
              </a:solidFill>
            </a:ln>
          </p:spPr>
          <p:txBody>
            <a:bodyPr wrap="square" lIns="0" tIns="0" rIns="0" bIns="0" rtlCol="0"/>
            <a:lstStyle/>
            <a:p>
              <a:endParaRPr/>
            </a:p>
          </p:txBody>
        </p:sp>
      </p:grpSp>
      <p:sp>
        <p:nvSpPr>
          <p:cNvPr id="27" name="object 27"/>
          <p:cNvSpPr txBox="1"/>
          <p:nvPr/>
        </p:nvSpPr>
        <p:spPr>
          <a:xfrm>
            <a:off x="4424136" y="3309620"/>
            <a:ext cx="901700"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Dữ</a:t>
            </a:r>
            <a:r>
              <a:rPr sz="2000" b="1" spc="-85" dirty="0">
                <a:latin typeface="Arial"/>
                <a:cs typeface="Arial"/>
              </a:rPr>
              <a:t> </a:t>
            </a:r>
            <a:r>
              <a:rPr sz="2000" b="1" dirty="0">
                <a:latin typeface="Arial"/>
                <a:cs typeface="Arial"/>
              </a:rPr>
              <a:t>liệu</a:t>
            </a:r>
            <a:endParaRPr sz="2000">
              <a:latin typeface="Arial"/>
              <a:cs typeface="Arial"/>
            </a:endParaRPr>
          </a:p>
        </p:txBody>
      </p:sp>
      <p:sp>
        <p:nvSpPr>
          <p:cNvPr id="28" name="object 28"/>
          <p:cNvSpPr txBox="1"/>
          <p:nvPr/>
        </p:nvSpPr>
        <p:spPr>
          <a:xfrm>
            <a:off x="5664668" y="1861820"/>
            <a:ext cx="858519"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Địa</a:t>
            </a:r>
            <a:r>
              <a:rPr sz="2000" b="1" spc="-85" dirty="0">
                <a:latin typeface="Arial"/>
                <a:cs typeface="Arial"/>
              </a:rPr>
              <a:t> </a:t>
            </a:r>
            <a:r>
              <a:rPr sz="2000" b="1" dirty="0">
                <a:latin typeface="Arial"/>
                <a:cs typeface="Arial"/>
              </a:rPr>
              <a:t>chỉ</a:t>
            </a:r>
            <a:endParaRPr sz="2000">
              <a:latin typeface="Arial"/>
              <a:cs typeface="Arial"/>
            </a:endParaRPr>
          </a:p>
        </p:txBody>
      </p:sp>
      <p:sp>
        <p:nvSpPr>
          <p:cNvPr id="29" name="object 29"/>
          <p:cNvSpPr txBox="1"/>
          <p:nvPr/>
        </p:nvSpPr>
        <p:spPr>
          <a:xfrm>
            <a:off x="2388068" y="2242820"/>
            <a:ext cx="858519" cy="635000"/>
          </a:xfrm>
          <a:prstGeom prst="rect">
            <a:avLst/>
          </a:prstGeom>
        </p:spPr>
        <p:txBody>
          <a:bodyPr vert="horz" wrap="square" lIns="0" tIns="12700" rIns="0" bIns="0" rtlCol="0">
            <a:spAutoFit/>
          </a:bodyPr>
          <a:lstStyle/>
          <a:p>
            <a:pPr marL="337185" marR="5080" indent="-325120">
              <a:lnSpc>
                <a:spcPct val="100000"/>
              </a:lnSpc>
              <a:spcBef>
                <a:spcPts val="100"/>
              </a:spcBef>
            </a:pPr>
            <a:r>
              <a:rPr sz="2000" b="1" dirty="0">
                <a:latin typeface="Arial"/>
                <a:cs typeface="Arial"/>
              </a:rPr>
              <a:t>Địa</a:t>
            </a:r>
            <a:r>
              <a:rPr sz="2000" b="1" spc="-100" dirty="0">
                <a:latin typeface="Arial"/>
                <a:cs typeface="Arial"/>
              </a:rPr>
              <a:t> </a:t>
            </a:r>
            <a:r>
              <a:rPr sz="2000" b="1" dirty="0">
                <a:latin typeface="Arial"/>
                <a:cs typeface="Arial"/>
              </a:rPr>
              <a:t>chỉ  &amp;</a:t>
            </a:r>
            <a:endParaRPr sz="2000">
              <a:latin typeface="Arial"/>
              <a:cs typeface="Arial"/>
            </a:endParaRPr>
          </a:p>
        </p:txBody>
      </p:sp>
      <p:sp>
        <p:nvSpPr>
          <p:cNvPr id="30" name="object 30"/>
          <p:cNvSpPr txBox="1"/>
          <p:nvPr/>
        </p:nvSpPr>
        <p:spPr>
          <a:xfrm>
            <a:off x="2197560" y="2852420"/>
            <a:ext cx="1309370"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Arial"/>
                <a:cs typeface="Arial"/>
              </a:rPr>
              <a:t>Điều</a:t>
            </a:r>
            <a:r>
              <a:rPr sz="2000" b="1" spc="-75" dirty="0">
                <a:latin typeface="Arial"/>
                <a:cs typeface="Arial"/>
              </a:rPr>
              <a:t> </a:t>
            </a:r>
            <a:r>
              <a:rPr sz="2000" b="1" spc="-5" dirty="0">
                <a:latin typeface="Arial"/>
                <a:cs typeface="Arial"/>
              </a:rPr>
              <a:t>khiển</a:t>
            </a:r>
            <a:endParaRPr sz="2000">
              <a:latin typeface="Arial"/>
              <a:cs typeface="Arial"/>
            </a:endParaRPr>
          </a:p>
        </p:txBody>
      </p:sp>
      <p:sp>
        <p:nvSpPr>
          <p:cNvPr id="31" name="object 31"/>
          <p:cNvSpPr txBox="1"/>
          <p:nvPr/>
        </p:nvSpPr>
        <p:spPr>
          <a:xfrm>
            <a:off x="2261577" y="4757420"/>
            <a:ext cx="1197610" cy="1244600"/>
          </a:xfrm>
          <a:prstGeom prst="rect">
            <a:avLst/>
          </a:prstGeom>
        </p:spPr>
        <p:txBody>
          <a:bodyPr vert="horz" wrap="square" lIns="0" tIns="12700" rIns="0" bIns="0" rtlCol="0">
            <a:spAutoFit/>
          </a:bodyPr>
          <a:lstStyle/>
          <a:p>
            <a:pPr marL="12065" marR="5080" algn="ctr">
              <a:lnSpc>
                <a:spcPct val="100000"/>
              </a:lnSpc>
              <a:spcBef>
                <a:spcPts val="100"/>
              </a:spcBef>
            </a:pPr>
            <a:r>
              <a:rPr sz="2000" b="1" dirty="0">
                <a:latin typeface="Arial"/>
                <a:cs typeface="Arial"/>
              </a:rPr>
              <a:t>Địa</a:t>
            </a:r>
            <a:r>
              <a:rPr sz="2000" b="1" spc="-50" dirty="0">
                <a:latin typeface="Arial"/>
                <a:cs typeface="Arial"/>
              </a:rPr>
              <a:t> </a:t>
            </a:r>
            <a:r>
              <a:rPr sz="2000" b="1" dirty="0">
                <a:latin typeface="Arial"/>
                <a:cs typeface="Arial"/>
              </a:rPr>
              <a:t>chỉ</a:t>
            </a:r>
            <a:r>
              <a:rPr sz="2000" b="1" spc="-50" dirty="0">
                <a:latin typeface="Arial"/>
                <a:cs typeface="Arial"/>
              </a:rPr>
              <a:t> </a:t>
            </a:r>
            <a:r>
              <a:rPr sz="2000" b="1" dirty="0">
                <a:latin typeface="Arial"/>
                <a:cs typeface="Arial"/>
              </a:rPr>
              <a:t>IO  &amp;</a:t>
            </a:r>
            <a:endParaRPr sz="2000">
              <a:latin typeface="Arial"/>
              <a:cs typeface="Arial"/>
            </a:endParaRPr>
          </a:p>
          <a:p>
            <a:pPr marL="266700" marR="259079" algn="ctr">
              <a:lnSpc>
                <a:spcPct val="100000"/>
              </a:lnSpc>
            </a:pPr>
            <a:r>
              <a:rPr sz="2000" b="1" dirty="0">
                <a:latin typeface="Arial"/>
                <a:cs typeface="Arial"/>
              </a:rPr>
              <a:t>Điều  khiển</a:t>
            </a:r>
            <a:endParaRPr sz="20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7255" y="795020"/>
            <a:ext cx="6344285" cy="452120"/>
          </a:xfrm>
          <a:prstGeom prst="rect">
            <a:avLst/>
          </a:prstGeom>
        </p:spPr>
        <p:txBody>
          <a:bodyPr vert="horz" wrap="square" lIns="0" tIns="12700" rIns="0" bIns="0" rtlCol="0">
            <a:spAutoFit/>
          </a:bodyPr>
          <a:lstStyle/>
          <a:p>
            <a:pPr marL="12700">
              <a:lnSpc>
                <a:spcPct val="100000"/>
              </a:lnSpc>
              <a:spcBef>
                <a:spcPts val="100"/>
              </a:spcBef>
            </a:pPr>
            <a:r>
              <a:rPr spc="-5" dirty="0"/>
              <a:t>4.4. Phối ghép </a:t>
            </a:r>
            <a:r>
              <a:rPr dirty="0"/>
              <a:t>CPU </a:t>
            </a:r>
            <a:r>
              <a:rPr spc="-5" dirty="0"/>
              <a:t>với thiết bị </a:t>
            </a:r>
            <a:r>
              <a:rPr dirty="0"/>
              <a:t>vào</a:t>
            </a:r>
            <a:r>
              <a:rPr spc="-40" dirty="0"/>
              <a:t> </a:t>
            </a:r>
            <a:r>
              <a:rPr dirty="0"/>
              <a:t>ra</a:t>
            </a:r>
          </a:p>
        </p:txBody>
      </p:sp>
      <p:sp>
        <p:nvSpPr>
          <p:cNvPr id="3" name="object 3"/>
          <p:cNvSpPr txBox="1"/>
          <p:nvPr/>
        </p:nvSpPr>
        <p:spPr>
          <a:xfrm>
            <a:off x="5988850" y="4970094"/>
            <a:ext cx="15494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Điều khiển</a:t>
            </a:r>
            <a:r>
              <a:rPr sz="1800" b="1" spc="-75" dirty="0">
                <a:latin typeface="Arial"/>
                <a:cs typeface="Arial"/>
              </a:rPr>
              <a:t> </a:t>
            </a:r>
            <a:r>
              <a:rPr sz="1800" b="1" dirty="0">
                <a:latin typeface="Arial"/>
                <a:cs typeface="Arial"/>
              </a:rPr>
              <a:t>I/O</a:t>
            </a:r>
            <a:endParaRPr sz="1800">
              <a:latin typeface="Arial"/>
              <a:cs typeface="Arial"/>
            </a:endParaRPr>
          </a:p>
        </p:txBody>
      </p:sp>
      <p:grpSp>
        <p:nvGrpSpPr>
          <p:cNvPr id="4" name="object 4"/>
          <p:cNvGrpSpPr/>
          <p:nvPr/>
        </p:nvGrpSpPr>
        <p:grpSpPr>
          <a:xfrm>
            <a:off x="3413125" y="2181225"/>
            <a:ext cx="2552700" cy="3911600"/>
            <a:chOff x="3413125" y="2181225"/>
            <a:chExt cx="2552700" cy="3911600"/>
          </a:xfrm>
        </p:grpSpPr>
        <p:sp>
          <p:nvSpPr>
            <p:cNvPr id="5" name="object 5"/>
            <p:cNvSpPr/>
            <p:nvPr/>
          </p:nvSpPr>
          <p:spPr>
            <a:xfrm>
              <a:off x="3425825" y="2193927"/>
              <a:ext cx="2527300" cy="3886200"/>
            </a:xfrm>
            <a:custGeom>
              <a:avLst/>
              <a:gdLst/>
              <a:ahLst/>
              <a:cxnLst/>
              <a:rect l="l" t="t" r="r" b="b"/>
              <a:pathLst>
                <a:path w="2527300" h="3886200">
                  <a:moveTo>
                    <a:pt x="2527300" y="0"/>
                  </a:moveTo>
                  <a:lnTo>
                    <a:pt x="0" y="0"/>
                  </a:lnTo>
                  <a:lnTo>
                    <a:pt x="0" y="3886200"/>
                  </a:lnTo>
                  <a:lnTo>
                    <a:pt x="2527300" y="3886200"/>
                  </a:lnTo>
                  <a:lnTo>
                    <a:pt x="2527300" y="0"/>
                  </a:lnTo>
                  <a:close/>
                </a:path>
              </a:pathLst>
            </a:custGeom>
            <a:solidFill>
              <a:srgbClr val="6FADE1"/>
            </a:solidFill>
          </p:spPr>
          <p:txBody>
            <a:bodyPr wrap="square" lIns="0" tIns="0" rIns="0" bIns="0" rtlCol="0"/>
            <a:lstStyle/>
            <a:p>
              <a:endParaRPr/>
            </a:p>
          </p:txBody>
        </p:sp>
        <p:sp>
          <p:nvSpPr>
            <p:cNvPr id="6" name="object 6"/>
            <p:cNvSpPr/>
            <p:nvPr/>
          </p:nvSpPr>
          <p:spPr>
            <a:xfrm>
              <a:off x="3425825" y="2193925"/>
              <a:ext cx="2527300" cy="3886200"/>
            </a:xfrm>
            <a:custGeom>
              <a:avLst/>
              <a:gdLst/>
              <a:ahLst/>
              <a:cxnLst/>
              <a:rect l="l" t="t" r="r" b="b"/>
              <a:pathLst>
                <a:path w="2527300" h="3886200">
                  <a:moveTo>
                    <a:pt x="0" y="0"/>
                  </a:moveTo>
                  <a:lnTo>
                    <a:pt x="2527298" y="0"/>
                  </a:lnTo>
                  <a:lnTo>
                    <a:pt x="2527298" y="3886197"/>
                  </a:lnTo>
                  <a:lnTo>
                    <a:pt x="0" y="3886197"/>
                  </a:lnTo>
                  <a:lnTo>
                    <a:pt x="0" y="0"/>
                  </a:lnTo>
                  <a:close/>
                </a:path>
              </a:pathLst>
            </a:custGeom>
            <a:ln w="25399">
              <a:solidFill>
                <a:srgbClr val="5385B0"/>
              </a:solidFill>
            </a:ln>
          </p:spPr>
          <p:txBody>
            <a:bodyPr wrap="square" lIns="0" tIns="0" rIns="0" bIns="0" rtlCol="0"/>
            <a:lstStyle/>
            <a:p>
              <a:endParaRPr/>
            </a:p>
          </p:txBody>
        </p:sp>
        <p:sp>
          <p:nvSpPr>
            <p:cNvPr id="7" name="object 7"/>
            <p:cNvSpPr/>
            <p:nvPr/>
          </p:nvSpPr>
          <p:spPr>
            <a:xfrm>
              <a:off x="3716337" y="2743199"/>
              <a:ext cx="1912937" cy="646112"/>
            </a:xfrm>
            <a:prstGeom prst="rect">
              <a:avLst/>
            </a:prstGeom>
            <a:blipFill>
              <a:blip r:embed="rId2" cstate="print"/>
              <a:stretch>
                <a:fillRect/>
              </a:stretch>
            </a:blipFill>
          </p:spPr>
          <p:txBody>
            <a:bodyPr wrap="square" lIns="0" tIns="0" rIns="0" bIns="0" rtlCol="0"/>
            <a:lstStyle/>
            <a:p>
              <a:endParaRPr/>
            </a:p>
          </p:txBody>
        </p:sp>
      </p:grpSp>
      <p:sp>
        <p:nvSpPr>
          <p:cNvPr id="8" name="object 8"/>
          <p:cNvSpPr txBox="1"/>
          <p:nvPr/>
        </p:nvSpPr>
        <p:spPr>
          <a:xfrm>
            <a:off x="3716337" y="2743199"/>
            <a:ext cx="1913255" cy="646430"/>
          </a:xfrm>
          <a:prstGeom prst="rect">
            <a:avLst/>
          </a:prstGeom>
        </p:spPr>
        <p:txBody>
          <a:bodyPr vert="horz" wrap="square" lIns="0" tIns="60960" rIns="0" bIns="0" rtlCol="0">
            <a:spAutoFit/>
          </a:bodyPr>
          <a:lstStyle/>
          <a:p>
            <a:pPr marL="577215" marR="133350" indent="-431800">
              <a:lnSpc>
                <a:spcPts val="2100"/>
              </a:lnSpc>
              <a:spcBef>
                <a:spcPts val="480"/>
              </a:spcBef>
            </a:pPr>
            <a:r>
              <a:rPr sz="1800" b="1" spc="-5" dirty="0">
                <a:latin typeface="Arial"/>
                <a:cs typeface="Arial"/>
              </a:rPr>
              <a:t>Thanh ghi</a:t>
            </a:r>
            <a:r>
              <a:rPr sz="1800" b="1" spc="-80" dirty="0">
                <a:latin typeface="Arial"/>
                <a:cs typeface="Arial"/>
              </a:rPr>
              <a:t> </a:t>
            </a:r>
            <a:r>
              <a:rPr sz="1800" b="1" spc="-5" dirty="0">
                <a:latin typeface="Arial"/>
                <a:cs typeface="Arial"/>
              </a:rPr>
              <a:t>đệm  dữ</a:t>
            </a:r>
            <a:r>
              <a:rPr sz="1800" b="1" spc="-15" dirty="0">
                <a:latin typeface="Arial"/>
                <a:cs typeface="Arial"/>
              </a:rPr>
              <a:t> </a:t>
            </a:r>
            <a:r>
              <a:rPr sz="1800" b="1" spc="-5" dirty="0">
                <a:latin typeface="Arial"/>
                <a:cs typeface="Arial"/>
              </a:rPr>
              <a:t>liệu</a:t>
            </a:r>
            <a:endParaRPr sz="1800">
              <a:latin typeface="Arial"/>
              <a:cs typeface="Arial"/>
            </a:endParaRPr>
          </a:p>
        </p:txBody>
      </p:sp>
      <p:sp>
        <p:nvSpPr>
          <p:cNvPr id="9" name="object 9"/>
          <p:cNvSpPr/>
          <p:nvPr/>
        </p:nvSpPr>
        <p:spPr>
          <a:xfrm>
            <a:off x="3716337" y="3581400"/>
            <a:ext cx="1912937" cy="646112"/>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3716337" y="3581400"/>
            <a:ext cx="1913255" cy="646430"/>
          </a:xfrm>
          <a:prstGeom prst="rect">
            <a:avLst/>
          </a:prstGeom>
        </p:spPr>
        <p:txBody>
          <a:bodyPr vert="horz" wrap="square" lIns="0" tIns="60960" rIns="0" bIns="0" rtlCol="0">
            <a:spAutoFit/>
          </a:bodyPr>
          <a:lstStyle/>
          <a:p>
            <a:pPr marL="755650" marR="82550" indent="-660400">
              <a:lnSpc>
                <a:spcPts val="2100"/>
              </a:lnSpc>
              <a:spcBef>
                <a:spcPts val="480"/>
              </a:spcBef>
            </a:pPr>
            <a:r>
              <a:rPr sz="1800" b="1" spc="-5" dirty="0">
                <a:latin typeface="Arial"/>
                <a:cs typeface="Arial"/>
              </a:rPr>
              <a:t>Thanh ghi</a:t>
            </a:r>
            <a:r>
              <a:rPr sz="1800" b="1" spc="-65" dirty="0">
                <a:latin typeface="Arial"/>
                <a:cs typeface="Arial"/>
              </a:rPr>
              <a:t> </a:t>
            </a:r>
            <a:r>
              <a:rPr sz="1800" b="1" spc="-5" dirty="0">
                <a:latin typeface="Arial"/>
                <a:cs typeface="Arial"/>
              </a:rPr>
              <a:t>trạng  thái</a:t>
            </a:r>
            <a:endParaRPr sz="1800">
              <a:latin typeface="Arial"/>
              <a:cs typeface="Arial"/>
            </a:endParaRPr>
          </a:p>
        </p:txBody>
      </p:sp>
      <p:sp>
        <p:nvSpPr>
          <p:cNvPr id="11" name="object 11"/>
          <p:cNvSpPr/>
          <p:nvPr/>
        </p:nvSpPr>
        <p:spPr>
          <a:xfrm>
            <a:off x="3716337" y="4394200"/>
            <a:ext cx="1912937" cy="646112"/>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3716337" y="4394200"/>
            <a:ext cx="1913255" cy="646430"/>
          </a:xfrm>
          <a:prstGeom prst="rect">
            <a:avLst/>
          </a:prstGeom>
        </p:spPr>
        <p:txBody>
          <a:bodyPr vert="horz" wrap="square" lIns="0" tIns="60960" rIns="0" bIns="0" rtlCol="0">
            <a:spAutoFit/>
          </a:bodyPr>
          <a:lstStyle/>
          <a:p>
            <a:pPr marL="335915" marR="101600" indent="-222250">
              <a:lnSpc>
                <a:spcPts val="2100"/>
              </a:lnSpc>
              <a:spcBef>
                <a:spcPts val="480"/>
              </a:spcBef>
            </a:pPr>
            <a:r>
              <a:rPr sz="1800" b="1" dirty="0">
                <a:latin typeface="Arial"/>
                <a:cs typeface="Arial"/>
              </a:rPr>
              <a:t>Điều khiển</a:t>
            </a:r>
            <a:r>
              <a:rPr sz="1800" b="1" spc="-110" dirty="0">
                <a:latin typeface="Arial"/>
                <a:cs typeface="Arial"/>
              </a:rPr>
              <a:t> </a:t>
            </a:r>
            <a:r>
              <a:rPr sz="1800" b="1" spc="-5" dirty="0">
                <a:latin typeface="Arial"/>
                <a:cs typeface="Arial"/>
              </a:rPr>
              <a:t>giao  thức</a:t>
            </a:r>
            <a:r>
              <a:rPr sz="1800" b="1" spc="-15" dirty="0">
                <a:latin typeface="Arial"/>
                <a:cs typeface="Arial"/>
              </a:rPr>
              <a:t> </a:t>
            </a:r>
            <a:r>
              <a:rPr sz="1800" b="1" spc="-5" dirty="0">
                <a:latin typeface="Arial"/>
                <a:cs typeface="Arial"/>
              </a:rPr>
              <a:t>vào/ra</a:t>
            </a:r>
            <a:endParaRPr sz="1800">
              <a:latin typeface="Arial"/>
              <a:cs typeface="Arial"/>
            </a:endParaRPr>
          </a:p>
        </p:txBody>
      </p:sp>
      <p:grpSp>
        <p:nvGrpSpPr>
          <p:cNvPr id="13" name="object 13"/>
          <p:cNvGrpSpPr/>
          <p:nvPr/>
        </p:nvGrpSpPr>
        <p:grpSpPr>
          <a:xfrm>
            <a:off x="2043112" y="2943225"/>
            <a:ext cx="1323975" cy="482600"/>
            <a:chOff x="2043112" y="2943225"/>
            <a:chExt cx="1323975" cy="482600"/>
          </a:xfrm>
        </p:grpSpPr>
        <p:sp>
          <p:nvSpPr>
            <p:cNvPr id="14" name="object 14"/>
            <p:cNvSpPr/>
            <p:nvPr/>
          </p:nvSpPr>
          <p:spPr>
            <a:xfrm>
              <a:off x="2055812" y="2955925"/>
              <a:ext cx="1298575" cy="457200"/>
            </a:xfrm>
            <a:custGeom>
              <a:avLst/>
              <a:gdLst/>
              <a:ahLst/>
              <a:cxnLst/>
              <a:rect l="l" t="t" r="r" b="b"/>
              <a:pathLst>
                <a:path w="1298575" h="457200">
                  <a:moveTo>
                    <a:pt x="1069975" y="0"/>
                  </a:moveTo>
                  <a:lnTo>
                    <a:pt x="1069975" y="114300"/>
                  </a:lnTo>
                  <a:lnTo>
                    <a:pt x="228600" y="114300"/>
                  </a:lnTo>
                  <a:lnTo>
                    <a:pt x="228600" y="0"/>
                  </a:lnTo>
                  <a:lnTo>
                    <a:pt x="0" y="228600"/>
                  </a:lnTo>
                  <a:lnTo>
                    <a:pt x="228600" y="457200"/>
                  </a:lnTo>
                  <a:lnTo>
                    <a:pt x="228600" y="342900"/>
                  </a:lnTo>
                  <a:lnTo>
                    <a:pt x="1069975" y="342900"/>
                  </a:lnTo>
                  <a:lnTo>
                    <a:pt x="1069975" y="457200"/>
                  </a:lnTo>
                  <a:lnTo>
                    <a:pt x="1298575" y="228600"/>
                  </a:lnTo>
                  <a:lnTo>
                    <a:pt x="1069975" y="0"/>
                  </a:lnTo>
                  <a:close/>
                </a:path>
              </a:pathLst>
            </a:custGeom>
            <a:solidFill>
              <a:srgbClr val="6FADE1"/>
            </a:solidFill>
          </p:spPr>
          <p:txBody>
            <a:bodyPr wrap="square" lIns="0" tIns="0" rIns="0" bIns="0" rtlCol="0"/>
            <a:lstStyle/>
            <a:p>
              <a:endParaRPr/>
            </a:p>
          </p:txBody>
        </p:sp>
        <p:sp>
          <p:nvSpPr>
            <p:cNvPr id="15" name="object 15"/>
            <p:cNvSpPr/>
            <p:nvPr/>
          </p:nvSpPr>
          <p:spPr>
            <a:xfrm>
              <a:off x="2055812" y="2955925"/>
              <a:ext cx="1298575" cy="457200"/>
            </a:xfrm>
            <a:custGeom>
              <a:avLst/>
              <a:gdLst/>
              <a:ahLst/>
              <a:cxnLst/>
              <a:rect l="l" t="t" r="r" b="b"/>
              <a:pathLst>
                <a:path w="1298575" h="457200">
                  <a:moveTo>
                    <a:pt x="0" y="228599"/>
                  </a:moveTo>
                  <a:lnTo>
                    <a:pt x="228599" y="0"/>
                  </a:lnTo>
                  <a:lnTo>
                    <a:pt x="228599" y="114299"/>
                  </a:lnTo>
                  <a:lnTo>
                    <a:pt x="1069969" y="114299"/>
                  </a:lnTo>
                  <a:lnTo>
                    <a:pt x="1069969" y="0"/>
                  </a:lnTo>
                  <a:lnTo>
                    <a:pt x="1298579" y="228599"/>
                  </a:lnTo>
                  <a:lnTo>
                    <a:pt x="1069969" y="457199"/>
                  </a:lnTo>
                  <a:lnTo>
                    <a:pt x="1069969" y="342899"/>
                  </a:lnTo>
                  <a:lnTo>
                    <a:pt x="228599" y="342899"/>
                  </a:lnTo>
                  <a:lnTo>
                    <a:pt x="228599" y="457199"/>
                  </a:lnTo>
                  <a:lnTo>
                    <a:pt x="0" y="228599"/>
                  </a:lnTo>
                  <a:close/>
                </a:path>
              </a:pathLst>
            </a:custGeom>
            <a:ln w="25399">
              <a:solidFill>
                <a:srgbClr val="5385B0"/>
              </a:solidFill>
            </a:ln>
          </p:spPr>
          <p:txBody>
            <a:bodyPr wrap="square" lIns="0" tIns="0" rIns="0" bIns="0" rtlCol="0"/>
            <a:lstStyle/>
            <a:p>
              <a:endParaRPr/>
            </a:p>
          </p:txBody>
        </p:sp>
      </p:grpSp>
      <p:sp>
        <p:nvSpPr>
          <p:cNvPr id="16" name="object 16"/>
          <p:cNvSpPr txBox="1"/>
          <p:nvPr/>
        </p:nvSpPr>
        <p:spPr>
          <a:xfrm>
            <a:off x="2337390" y="2607792"/>
            <a:ext cx="81406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Dữ</a:t>
            </a:r>
            <a:r>
              <a:rPr sz="1800" b="1" spc="-85" dirty="0">
                <a:latin typeface="Arial"/>
                <a:cs typeface="Arial"/>
              </a:rPr>
              <a:t> </a:t>
            </a:r>
            <a:r>
              <a:rPr sz="1800" b="1" dirty="0">
                <a:latin typeface="Arial"/>
                <a:cs typeface="Arial"/>
              </a:rPr>
              <a:t>liệu</a:t>
            </a:r>
            <a:endParaRPr sz="1800">
              <a:latin typeface="Arial"/>
              <a:cs typeface="Arial"/>
            </a:endParaRPr>
          </a:p>
        </p:txBody>
      </p:sp>
      <p:grpSp>
        <p:nvGrpSpPr>
          <p:cNvPr id="17" name="object 17"/>
          <p:cNvGrpSpPr/>
          <p:nvPr/>
        </p:nvGrpSpPr>
        <p:grpSpPr>
          <a:xfrm>
            <a:off x="2043112" y="3933825"/>
            <a:ext cx="1323975" cy="482600"/>
            <a:chOff x="2043112" y="3933825"/>
            <a:chExt cx="1323975" cy="482600"/>
          </a:xfrm>
        </p:grpSpPr>
        <p:sp>
          <p:nvSpPr>
            <p:cNvPr id="18" name="object 18"/>
            <p:cNvSpPr/>
            <p:nvPr/>
          </p:nvSpPr>
          <p:spPr>
            <a:xfrm>
              <a:off x="2055812" y="3946524"/>
              <a:ext cx="1298575" cy="457200"/>
            </a:xfrm>
            <a:custGeom>
              <a:avLst/>
              <a:gdLst/>
              <a:ahLst/>
              <a:cxnLst/>
              <a:rect l="l" t="t" r="r" b="b"/>
              <a:pathLst>
                <a:path w="1298575" h="457200">
                  <a:moveTo>
                    <a:pt x="1069975" y="0"/>
                  </a:moveTo>
                  <a:lnTo>
                    <a:pt x="1069975" y="114300"/>
                  </a:lnTo>
                  <a:lnTo>
                    <a:pt x="228600" y="114300"/>
                  </a:lnTo>
                  <a:lnTo>
                    <a:pt x="228600" y="0"/>
                  </a:lnTo>
                  <a:lnTo>
                    <a:pt x="0" y="228600"/>
                  </a:lnTo>
                  <a:lnTo>
                    <a:pt x="228600" y="457200"/>
                  </a:lnTo>
                  <a:lnTo>
                    <a:pt x="228600" y="342900"/>
                  </a:lnTo>
                  <a:lnTo>
                    <a:pt x="1069975" y="342900"/>
                  </a:lnTo>
                  <a:lnTo>
                    <a:pt x="1069975" y="457200"/>
                  </a:lnTo>
                  <a:lnTo>
                    <a:pt x="1298575" y="228600"/>
                  </a:lnTo>
                  <a:lnTo>
                    <a:pt x="1069975" y="0"/>
                  </a:lnTo>
                  <a:close/>
                </a:path>
              </a:pathLst>
            </a:custGeom>
            <a:solidFill>
              <a:srgbClr val="6FADE1"/>
            </a:solidFill>
          </p:spPr>
          <p:txBody>
            <a:bodyPr wrap="square" lIns="0" tIns="0" rIns="0" bIns="0" rtlCol="0"/>
            <a:lstStyle/>
            <a:p>
              <a:endParaRPr/>
            </a:p>
          </p:txBody>
        </p:sp>
        <p:sp>
          <p:nvSpPr>
            <p:cNvPr id="19" name="object 19"/>
            <p:cNvSpPr/>
            <p:nvPr/>
          </p:nvSpPr>
          <p:spPr>
            <a:xfrm>
              <a:off x="2055812" y="3946524"/>
              <a:ext cx="1298575" cy="457200"/>
            </a:xfrm>
            <a:custGeom>
              <a:avLst/>
              <a:gdLst/>
              <a:ahLst/>
              <a:cxnLst/>
              <a:rect l="l" t="t" r="r" b="b"/>
              <a:pathLst>
                <a:path w="1298575" h="457200">
                  <a:moveTo>
                    <a:pt x="0" y="228599"/>
                  </a:moveTo>
                  <a:lnTo>
                    <a:pt x="228599" y="0"/>
                  </a:lnTo>
                  <a:lnTo>
                    <a:pt x="228599" y="114299"/>
                  </a:lnTo>
                  <a:lnTo>
                    <a:pt x="1069969" y="114299"/>
                  </a:lnTo>
                  <a:lnTo>
                    <a:pt x="1069969" y="0"/>
                  </a:lnTo>
                  <a:lnTo>
                    <a:pt x="1298579" y="228599"/>
                  </a:lnTo>
                  <a:lnTo>
                    <a:pt x="1069969" y="457199"/>
                  </a:lnTo>
                  <a:lnTo>
                    <a:pt x="1069969" y="342899"/>
                  </a:lnTo>
                  <a:lnTo>
                    <a:pt x="228599" y="342899"/>
                  </a:lnTo>
                  <a:lnTo>
                    <a:pt x="228599" y="457199"/>
                  </a:lnTo>
                  <a:lnTo>
                    <a:pt x="0" y="228599"/>
                  </a:lnTo>
                  <a:close/>
                </a:path>
              </a:pathLst>
            </a:custGeom>
            <a:ln w="25399">
              <a:solidFill>
                <a:srgbClr val="5385B0"/>
              </a:solidFill>
            </a:ln>
          </p:spPr>
          <p:txBody>
            <a:bodyPr wrap="square" lIns="0" tIns="0" rIns="0" bIns="0" rtlCol="0"/>
            <a:lstStyle/>
            <a:p>
              <a:endParaRPr/>
            </a:p>
          </p:txBody>
        </p:sp>
      </p:grpSp>
      <p:sp>
        <p:nvSpPr>
          <p:cNvPr id="20" name="object 20"/>
          <p:cNvSpPr txBox="1"/>
          <p:nvPr/>
        </p:nvSpPr>
        <p:spPr>
          <a:xfrm>
            <a:off x="2356589" y="3598443"/>
            <a:ext cx="7753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Địa</a:t>
            </a:r>
            <a:r>
              <a:rPr sz="1800" b="1" spc="-85" dirty="0">
                <a:latin typeface="Arial"/>
                <a:cs typeface="Arial"/>
              </a:rPr>
              <a:t> </a:t>
            </a:r>
            <a:r>
              <a:rPr sz="1800" b="1" dirty="0">
                <a:latin typeface="Arial"/>
                <a:cs typeface="Arial"/>
              </a:rPr>
              <a:t>chỉ</a:t>
            </a:r>
            <a:endParaRPr sz="1800">
              <a:latin typeface="Arial"/>
              <a:cs typeface="Arial"/>
            </a:endParaRPr>
          </a:p>
        </p:txBody>
      </p:sp>
      <p:grpSp>
        <p:nvGrpSpPr>
          <p:cNvPr id="21" name="object 21"/>
          <p:cNvGrpSpPr/>
          <p:nvPr/>
        </p:nvGrpSpPr>
        <p:grpSpPr>
          <a:xfrm>
            <a:off x="2043112" y="5153025"/>
            <a:ext cx="1323975" cy="482600"/>
            <a:chOff x="2043112" y="5153025"/>
            <a:chExt cx="1323975" cy="482600"/>
          </a:xfrm>
        </p:grpSpPr>
        <p:sp>
          <p:nvSpPr>
            <p:cNvPr id="22" name="object 22"/>
            <p:cNvSpPr/>
            <p:nvPr/>
          </p:nvSpPr>
          <p:spPr>
            <a:xfrm>
              <a:off x="2055812" y="5165724"/>
              <a:ext cx="1298575" cy="457200"/>
            </a:xfrm>
            <a:custGeom>
              <a:avLst/>
              <a:gdLst/>
              <a:ahLst/>
              <a:cxnLst/>
              <a:rect l="l" t="t" r="r" b="b"/>
              <a:pathLst>
                <a:path w="1298575" h="457200">
                  <a:moveTo>
                    <a:pt x="1069975" y="0"/>
                  </a:moveTo>
                  <a:lnTo>
                    <a:pt x="1069975" y="114300"/>
                  </a:lnTo>
                  <a:lnTo>
                    <a:pt x="228600" y="114300"/>
                  </a:lnTo>
                  <a:lnTo>
                    <a:pt x="228600" y="0"/>
                  </a:lnTo>
                  <a:lnTo>
                    <a:pt x="0" y="228600"/>
                  </a:lnTo>
                  <a:lnTo>
                    <a:pt x="228600" y="457202"/>
                  </a:lnTo>
                  <a:lnTo>
                    <a:pt x="228600" y="342900"/>
                  </a:lnTo>
                  <a:lnTo>
                    <a:pt x="1069975" y="342900"/>
                  </a:lnTo>
                  <a:lnTo>
                    <a:pt x="1069975" y="457202"/>
                  </a:lnTo>
                  <a:lnTo>
                    <a:pt x="1298575" y="228600"/>
                  </a:lnTo>
                  <a:lnTo>
                    <a:pt x="1069975" y="0"/>
                  </a:lnTo>
                  <a:close/>
                </a:path>
              </a:pathLst>
            </a:custGeom>
            <a:solidFill>
              <a:srgbClr val="6FADE1"/>
            </a:solidFill>
          </p:spPr>
          <p:txBody>
            <a:bodyPr wrap="square" lIns="0" tIns="0" rIns="0" bIns="0" rtlCol="0"/>
            <a:lstStyle/>
            <a:p>
              <a:endParaRPr/>
            </a:p>
          </p:txBody>
        </p:sp>
        <p:sp>
          <p:nvSpPr>
            <p:cNvPr id="23" name="object 23"/>
            <p:cNvSpPr/>
            <p:nvPr/>
          </p:nvSpPr>
          <p:spPr>
            <a:xfrm>
              <a:off x="2055812" y="5165724"/>
              <a:ext cx="1298575" cy="457200"/>
            </a:xfrm>
            <a:custGeom>
              <a:avLst/>
              <a:gdLst/>
              <a:ahLst/>
              <a:cxnLst/>
              <a:rect l="l" t="t" r="r" b="b"/>
              <a:pathLst>
                <a:path w="1298575" h="457200">
                  <a:moveTo>
                    <a:pt x="0" y="228599"/>
                  </a:moveTo>
                  <a:lnTo>
                    <a:pt x="228599" y="0"/>
                  </a:lnTo>
                  <a:lnTo>
                    <a:pt x="228599" y="114299"/>
                  </a:lnTo>
                  <a:lnTo>
                    <a:pt x="1069969" y="114299"/>
                  </a:lnTo>
                  <a:lnTo>
                    <a:pt x="1069969" y="0"/>
                  </a:lnTo>
                  <a:lnTo>
                    <a:pt x="1298579" y="228599"/>
                  </a:lnTo>
                  <a:lnTo>
                    <a:pt x="1069969" y="457199"/>
                  </a:lnTo>
                  <a:lnTo>
                    <a:pt x="1069969" y="342899"/>
                  </a:lnTo>
                  <a:lnTo>
                    <a:pt x="228599" y="342899"/>
                  </a:lnTo>
                  <a:lnTo>
                    <a:pt x="228599" y="457199"/>
                  </a:lnTo>
                  <a:lnTo>
                    <a:pt x="0" y="228599"/>
                  </a:lnTo>
                  <a:close/>
                </a:path>
              </a:pathLst>
            </a:custGeom>
            <a:ln w="25399">
              <a:solidFill>
                <a:srgbClr val="5385B0"/>
              </a:solidFill>
            </a:ln>
          </p:spPr>
          <p:txBody>
            <a:bodyPr wrap="square" lIns="0" tIns="0" rIns="0" bIns="0" rtlCol="0"/>
            <a:lstStyle/>
            <a:p>
              <a:endParaRPr/>
            </a:p>
          </p:txBody>
        </p:sp>
      </p:grpSp>
      <p:sp>
        <p:nvSpPr>
          <p:cNvPr id="24" name="object 24"/>
          <p:cNvSpPr txBox="1"/>
          <p:nvPr/>
        </p:nvSpPr>
        <p:spPr>
          <a:xfrm>
            <a:off x="2432825" y="4817694"/>
            <a:ext cx="622935" cy="566420"/>
          </a:xfrm>
          <a:prstGeom prst="rect">
            <a:avLst/>
          </a:prstGeom>
        </p:spPr>
        <p:txBody>
          <a:bodyPr vert="horz" wrap="square" lIns="0" tIns="27939" rIns="0" bIns="0" rtlCol="0">
            <a:spAutoFit/>
          </a:bodyPr>
          <a:lstStyle/>
          <a:p>
            <a:pPr marL="12700" marR="5080" indent="50800">
              <a:lnSpc>
                <a:spcPts val="2100"/>
              </a:lnSpc>
              <a:spcBef>
                <a:spcPts val="219"/>
              </a:spcBef>
            </a:pPr>
            <a:r>
              <a:rPr sz="1800" b="1" dirty="0">
                <a:latin typeface="Arial"/>
                <a:cs typeface="Arial"/>
              </a:rPr>
              <a:t>Điều  khiển</a:t>
            </a:r>
            <a:endParaRPr sz="1800">
              <a:latin typeface="Arial"/>
              <a:cs typeface="Arial"/>
            </a:endParaRPr>
          </a:p>
        </p:txBody>
      </p:sp>
      <p:sp>
        <p:nvSpPr>
          <p:cNvPr id="25" name="object 25"/>
          <p:cNvSpPr txBox="1"/>
          <p:nvPr/>
        </p:nvSpPr>
        <p:spPr>
          <a:xfrm>
            <a:off x="2254665" y="1480820"/>
            <a:ext cx="10547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Phía</a:t>
            </a:r>
            <a:r>
              <a:rPr sz="1800" b="1" spc="-75" dirty="0">
                <a:latin typeface="Arial"/>
                <a:cs typeface="Arial"/>
              </a:rPr>
              <a:t> </a:t>
            </a:r>
            <a:r>
              <a:rPr sz="1800" b="1" dirty="0">
                <a:latin typeface="Arial"/>
                <a:cs typeface="Arial"/>
              </a:rPr>
              <a:t>CPU</a:t>
            </a:r>
            <a:endParaRPr sz="1800">
              <a:latin typeface="Arial"/>
              <a:cs typeface="Arial"/>
            </a:endParaRPr>
          </a:p>
        </p:txBody>
      </p:sp>
      <p:grpSp>
        <p:nvGrpSpPr>
          <p:cNvPr id="26" name="object 26"/>
          <p:cNvGrpSpPr/>
          <p:nvPr/>
        </p:nvGrpSpPr>
        <p:grpSpPr>
          <a:xfrm>
            <a:off x="5940425" y="3035300"/>
            <a:ext cx="1323975" cy="482600"/>
            <a:chOff x="5940425" y="3035300"/>
            <a:chExt cx="1323975" cy="482600"/>
          </a:xfrm>
        </p:grpSpPr>
        <p:sp>
          <p:nvSpPr>
            <p:cNvPr id="27" name="object 27"/>
            <p:cNvSpPr/>
            <p:nvPr/>
          </p:nvSpPr>
          <p:spPr>
            <a:xfrm>
              <a:off x="5953125" y="3048000"/>
              <a:ext cx="1298575" cy="457200"/>
            </a:xfrm>
            <a:custGeom>
              <a:avLst/>
              <a:gdLst/>
              <a:ahLst/>
              <a:cxnLst/>
              <a:rect l="l" t="t" r="r" b="b"/>
              <a:pathLst>
                <a:path w="1298575" h="457200">
                  <a:moveTo>
                    <a:pt x="1069975" y="0"/>
                  </a:moveTo>
                  <a:lnTo>
                    <a:pt x="1069975" y="114300"/>
                  </a:lnTo>
                  <a:lnTo>
                    <a:pt x="228600" y="114300"/>
                  </a:lnTo>
                  <a:lnTo>
                    <a:pt x="228600" y="0"/>
                  </a:lnTo>
                  <a:lnTo>
                    <a:pt x="0" y="228600"/>
                  </a:lnTo>
                  <a:lnTo>
                    <a:pt x="228600" y="457200"/>
                  </a:lnTo>
                  <a:lnTo>
                    <a:pt x="228600" y="342900"/>
                  </a:lnTo>
                  <a:lnTo>
                    <a:pt x="1069975" y="342900"/>
                  </a:lnTo>
                  <a:lnTo>
                    <a:pt x="1069975" y="457200"/>
                  </a:lnTo>
                  <a:lnTo>
                    <a:pt x="1298575" y="228600"/>
                  </a:lnTo>
                  <a:lnTo>
                    <a:pt x="1069975" y="0"/>
                  </a:lnTo>
                  <a:close/>
                </a:path>
              </a:pathLst>
            </a:custGeom>
            <a:solidFill>
              <a:srgbClr val="6FADE1"/>
            </a:solidFill>
          </p:spPr>
          <p:txBody>
            <a:bodyPr wrap="square" lIns="0" tIns="0" rIns="0" bIns="0" rtlCol="0"/>
            <a:lstStyle/>
            <a:p>
              <a:endParaRPr/>
            </a:p>
          </p:txBody>
        </p:sp>
        <p:sp>
          <p:nvSpPr>
            <p:cNvPr id="28" name="object 28"/>
            <p:cNvSpPr/>
            <p:nvPr/>
          </p:nvSpPr>
          <p:spPr>
            <a:xfrm>
              <a:off x="5953125" y="3048000"/>
              <a:ext cx="1298575" cy="457200"/>
            </a:xfrm>
            <a:custGeom>
              <a:avLst/>
              <a:gdLst/>
              <a:ahLst/>
              <a:cxnLst/>
              <a:rect l="l" t="t" r="r" b="b"/>
              <a:pathLst>
                <a:path w="1298575" h="457200">
                  <a:moveTo>
                    <a:pt x="0" y="228599"/>
                  </a:moveTo>
                  <a:lnTo>
                    <a:pt x="228599" y="0"/>
                  </a:lnTo>
                  <a:lnTo>
                    <a:pt x="228599" y="114299"/>
                  </a:lnTo>
                  <a:lnTo>
                    <a:pt x="1069969" y="114299"/>
                  </a:lnTo>
                  <a:lnTo>
                    <a:pt x="1069969" y="0"/>
                  </a:lnTo>
                  <a:lnTo>
                    <a:pt x="1298579" y="228599"/>
                  </a:lnTo>
                  <a:lnTo>
                    <a:pt x="1069969" y="457199"/>
                  </a:lnTo>
                  <a:lnTo>
                    <a:pt x="1069969" y="342899"/>
                  </a:lnTo>
                  <a:lnTo>
                    <a:pt x="228599" y="342899"/>
                  </a:lnTo>
                  <a:lnTo>
                    <a:pt x="228599" y="457199"/>
                  </a:lnTo>
                  <a:lnTo>
                    <a:pt x="0" y="228599"/>
                  </a:lnTo>
                  <a:close/>
                </a:path>
              </a:pathLst>
            </a:custGeom>
            <a:ln w="25399">
              <a:solidFill>
                <a:srgbClr val="5385B0"/>
              </a:solidFill>
            </a:ln>
          </p:spPr>
          <p:txBody>
            <a:bodyPr wrap="square" lIns="0" tIns="0" rIns="0" bIns="0" rtlCol="0"/>
            <a:lstStyle/>
            <a:p>
              <a:endParaRPr/>
            </a:p>
          </p:txBody>
        </p:sp>
      </p:grpSp>
      <p:sp>
        <p:nvSpPr>
          <p:cNvPr id="29" name="object 29"/>
          <p:cNvSpPr txBox="1"/>
          <p:nvPr/>
        </p:nvSpPr>
        <p:spPr>
          <a:xfrm>
            <a:off x="6108020" y="2700070"/>
            <a:ext cx="1067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Cổng</a:t>
            </a:r>
            <a:r>
              <a:rPr sz="1800" b="1" spc="-85" dirty="0">
                <a:latin typeface="Arial"/>
                <a:cs typeface="Arial"/>
              </a:rPr>
              <a:t> </a:t>
            </a:r>
            <a:r>
              <a:rPr sz="1800" b="1" spc="-5" dirty="0">
                <a:latin typeface="Arial"/>
                <a:cs typeface="Arial"/>
              </a:rPr>
              <a:t>vào</a:t>
            </a:r>
            <a:endParaRPr sz="1800">
              <a:latin typeface="Arial"/>
              <a:cs typeface="Arial"/>
            </a:endParaRPr>
          </a:p>
        </p:txBody>
      </p:sp>
      <p:grpSp>
        <p:nvGrpSpPr>
          <p:cNvPr id="30" name="object 30"/>
          <p:cNvGrpSpPr/>
          <p:nvPr/>
        </p:nvGrpSpPr>
        <p:grpSpPr>
          <a:xfrm>
            <a:off x="5940425" y="4025900"/>
            <a:ext cx="1323975" cy="482600"/>
            <a:chOff x="5940425" y="4025900"/>
            <a:chExt cx="1323975" cy="482600"/>
          </a:xfrm>
        </p:grpSpPr>
        <p:sp>
          <p:nvSpPr>
            <p:cNvPr id="31" name="object 31"/>
            <p:cNvSpPr/>
            <p:nvPr/>
          </p:nvSpPr>
          <p:spPr>
            <a:xfrm>
              <a:off x="5953125" y="4038599"/>
              <a:ext cx="1298575" cy="457200"/>
            </a:xfrm>
            <a:custGeom>
              <a:avLst/>
              <a:gdLst/>
              <a:ahLst/>
              <a:cxnLst/>
              <a:rect l="l" t="t" r="r" b="b"/>
              <a:pathLst>
                <a:path w="1298575" h="457200">
                  <a:moveTo>
                    <a:pt x="1069975" y="0"/>
                  </a:moveTo>
                  <a:lnTo>
                    <a:pt x="1069975" y="114300"/>
                  </a:lnTo>
                  <a:lnTo>
                    <a:pt x="228600" y="114300"/>
                  </a:lnTo>
                  <a:lnTo>
                    <a:pt x="228600" y="0"/>
                  </a:lnTo>
                  <a:lnTo>
                    <a:pt x="0" y="228600"/>
                  </a:lnTo>
                  <a:lnTo>
                    <a:pt x="228600" y="457200"/>
                  </a:lnTo>
                  <a:lnTo>
                    <a:pt x="228600" y="342900"/>
                  </a:lnTo>
                  <a:lnTo>
                    <a:pt x="1069975" y="342900"/>
                  </a:lnTo>
                  <a:lnTo>
                    <a:pt x="1069975" y="457200"/>
                  </a:lnTo>
                  <a:lnTo>
                    <a:pt x="1298575" y="228600"/>
                  </a:lnTo>
                  <a:lnTo>
                    <a:pt x="1069975" y="0"/>
                  </a:lnTo>
                  <a:close/>
                </a:path>
              </a:pathLst>
            </a:custGeom>
            <a:solidFill>
              <a:srgbClr val="6FADE1"/>
            </a:solidFill>
          </p:spPr>
          <p:txBody>
            <a:bodyPr wrap="square" lIns="0" tIns="0" rIns="0" bIns="0" rtlCol="0"/>
            <a:lstStyle/>
            <a:p>
              <a:endParaRPr/>
            </a:p>
          </p:txBody>
        </p:sp>
        <p:sp>
          <p:nvSpPr>
            <p:cNvPr id="32" name="object 32"/>
            <p:cNvSpPr/>
            <p:nvPr/>
          </p:nvSpPr>
          <p:spPr>
            <a:xfrm>
              <a:off x="5953125" y="4038600"/>
              <a:ext cx="1298575" cy="457200"/>
            </a:xfrm>
            <a:custGeom>
              <a:avLst/>
              <a:gdLst/>
              <a:ahLst/>
              <a:cxnLst/>
              <a:rect l="l" t="t" r="r" b="b"/>
              <a:pathLst>
                <a:path w="1298575" h="457200">
                  <a:moveTo>
                    <a:pt x="0" y="228599"/>
                  </a:moveTo>
                  <a:lnTo>
                    <a:pt x="228599" y="0"/>
                  </a:lnTo>
                  <a:lnTo>
                    <a:pt x="228599" y="114299"/>
                  </a:lnTo>
                  <a:lnTo>
                    <a:pt x="1069969" y="114299"/>
                  </a:lnTo>
                  <a:lnTo>
                    <a:pt x="1069969" y="0"/>
                  </a:lnTo>
                  <a:lnTo>
                    <a:pt x="1298579" y="228599"/>
                  </a:lnTo>
                  <a:lnTo>
                    <a:pt x="1069969" y="457199"/>
                  </a:lnTo>
                  <a:lnTo>
                    <a:pt x="1069969" y="342899"/>
                  </a:lnTo>
                  <a:lnTo>
                    <a:pt x="228599" y="342899"/>
                  </a:lnTo>
                  <a:lnTo>
                    <a:pt x="228599" y="457199"/>
                  </a:lnTo>
                  <a:lnTo>
                    <a:pt x="0" y="228599"/>
                  </a:lnTo>
                  <a:close/>
                </a:path>
              </a:pathLst>
            </a:custGeom>
            <a:ln w="25399">
              <a:solidFill>
                <a:srgbClr val="5385B0"/>
              </a:solidFill>
            </a:ln>
          </p:spPr>
          <p:txBody>
            <a:bodyPr wrap="square" lIns="0" tIns="0" rIns="0" bIns="0" rtlCol="0"/>
            <a:lstStyle/>
            <a:p>
              <a:endParaRPr/>
            </a:p>
          </p:txBody>
        </p:sp>
      </p:grpSp>
      <p:sp>
        <p:nvSpPr>
          <p:cNvPr id="33" name="object 33"/>
          <p:cNvSpPr txBox="1"/>
          <p:nvPr/>
        </p:nvSpPr>
        <p:spPr>
          <a:xfrm>
            <a:off x="6196926" y="3690721"/>
            <a:ext cx="8896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Cổng</a:t>
            </a:r>
            <a:r>
              <a:rPr sz="1800" b="1" spc="-85" dirty="0">
                <a:latin typeface="Arial"/>
                <a:cs typeface="Arial"/>
              </a:rPr>
              <a:t> </a:t>
            </a:r>
            <a:r>
              <a:rPr sz="1800" b="1" spc="-5" dirty="0">
                <a:latin typeface="Arial"/>
                <a:cs typeface="Arial"/>
              </a:rPr>
              <a:t>ra</a:t>
            </a:r>
            <a:endParaRPr sz="1800">
              <a:latin typeface="Arial"/>
              <a:cs typeface="Arial"/>
            </a:endParaRPr>
          </a:p>
        </p:txBody>
      </p:sp>
      <p:grpSp>
        <p:nvGrpSpPr>
          <p:cNvPr id="34" name="object 34"/>
          <p:cNvGrpSpPr/>
          <p:nvPr/>
        </p:nvGrpSpPr>
        <p:grpSpPr>
          <a:xfrm>
            <a:off x="5940425" y="5245100"/>
            <a:ext cx="1323975" cy="482600"/>
            <a:chOff x="5940425" y="5245100"/>
            <a:chExt cx="1323975" cy="482600"/>
          </a:xfrm>
        </p:grpSpPr>
        <p:sp>
          <p:nvSpPr>
            <p:cNvPr id="35" name="object 35"/>
            <p:cNvSpPr/>
            <p:nvPr/>
          </p:nvSpPr>
          <p:spPr>
            <a:xfrm>
              <a:off x="5953125" y="5257800"/>
              <a:ext cx="1298575" cy="457200"/>
            </a:xfrm>
            <a:custGeom>
              <a:avLst/>
              <a:gdLst/>
              <a:ahLst/>
              <a:cxnLst/>
              <a:rect l="l" t="t" r="r" b="b"/>
              <a:pathLst>
                <a:path w="1298575" h="457200">
                  <a:moveTo>
                    <a:pt x="1069975" y="0"/>
                  </a:moveTo>
                  <a:lnTo>
                    <a:pt x="1069975" y="114300"/>
                  </a:lnTo>
                  <a:lnTo>
                    <a:pt x="228600" y="114300"/>
                  </a:lnTo>
                  <a:lnTo>
                    <a:pt x="228600" y="0"/>
                  </a:lnTo>
                  <a:lnTo>
                    <a:pt x="0" y="228600"/>
                  </a:lnTo>
                  <a:lnTo>
                    <a:pt x="228600" y="457202"/>
                  </a:lnTo>
                  <a:lnTo>
                    <a:pt x="228600" y="342902"/>
                  </a:lnTo>
                  <a:lnTo>
                    <a:pt x="1069975" y="342902"/>
                  </a:lnTo>
                  <a:lnTo>
                    <a:pt x="1069975" y="457202"/>
                  </a:lnTo>
                  <a:lnTo>
                    <a:pt x="1298575" y="228600"/>
                  </a:lnTo>
                  <a:lnTo>
                    <a:pt x="1069975" y="0"/>
                  </a:lnTo>
                  <a:close/>
                </a:path>
              </a:pathLst>
            </a:custGeom>
            <a:solidFill>
              <a:srgbClr val="6FADE1"/>
            </a:solidFill>
          </p:spPr>
          <p:txBody>
            <a:bodyPr wrap="square" lIns="0" tIns="0" rIns="0" bIns="0" rtlCol="0"/>
            <a:lstStyle/>
            <a:p>
              <a:endParaRPr/>
            </a:p>
          </p:txBody>
        </p:sp>
        <p:sp>
          <p:nvSpPr>
            <p:cNvPr id="36" name="object 36"/>
            <p:cNvSpPr/>
            <p:nvPr/>
          </p:nvSpPr>
          <p:spPr>
            <a:xfrm>
              <a:off x="5953124" y="5257799"/>
              <a:ext cx="1298575" cy="457200"/>
            </a:xfrm>
            <a:custGeom>
              <a:avLst/>
              <a:gdLst/>
              <a:ahLst/>
              <a:cxnLst/>
              <a:rect l="l" t="t" r="r" b="b"/>
              <a:pathLst>
                <a:path w="1298575" h="457200">
                  <a:moveTo>
                    <a:pt x="0" y="228599"/>
                  </a:moveTo>
                  <a:lnTo>
                    <a:pt x="228599" y="0"/>
                  </a:lnTo>
                  <a:lnTo>
                    <a:pt x="228599" y="114299"/>
                  </a:lnTo>
                  <a:lnTo>
                    <a:pt x="1069969" y="114299"/>
                  </a:lnTo>
                  <a:lnTo>
                    <a:pt x="1069969" y="0"/>
                  </a:lnTo>
                  <a:lnTo>
                    <a:pt x="1298579" y="228599"/>
                  </a:lnTo>
                  <a:lnTo>
                    <a:pt x="1069969" y="457199"/>
                  </a:lnTo>
                  <a:lnTo>
                    <a:pt x="1069969" y="342899"/>
                  </a:lnTo>
                  <a:lnTo>
                    <a:pt x="228599" y="342899"/>
                  </a:lnTo>
                  <a:lnTo>
                    <a:pt x="228599" y="457199"/>
                  </a:lnTo>
                  <a:lnTo>
                    <a:pt x="0" y="228599"/>
                  </a:lnTo>
                  <a:close/>
                </a:path>
              </a:pathLst>
            </a:custGeom>
            <a:ln w="25399">
              <a:solidFill>
                <a:srgbClr val="5385B0"/>
              </a:solidFill>
            </a:ln>
          </p:spPr>
          <p:txBody>
            <a:bodyPr wrap="square" lIns="0" tIns="0" rIns="0" bIns="0" rtlCol="0"/>
            <a:lstStyle/>
            <a:p>
              <a:endParaRPr/>
            </a:p>
          </p:txBody>
        </p:sp>
      </p:grpSp>
      <p:sp>
        <p:nvSpPr>
          <p:cNvPr id="37" name="object 37"/>
          <p:cNvSpPr txBox="1"/>
          <p:nvPr/>
        </p:nvSpPr>
        <p:spPr>
          <a:xfrm>
            <a:off x="6222277" y="1557032"/>
            <a:ext cx="1054735" cy="566420"/>
          </a:xfrm>
          <a:prstGeom prst="rect">
            <a:avLst/>
          </a:prstGeom>
        </p:spPr>
        <p:txBody>
          <a:bodyPr vert="horz" wrap="square" lIns="0" tIns="27939" rIns="0" bIns="0" rtlCol="0">
            <a:spAutoFit/>
          </a:bodyPr>
          <a:lstStyle/>
          <a:p>
            <a:pPr marL="241300" marR="5080" indent="-229235">
              <a:lnSpc>
                <a:spcPts val="2100"/>
              </a:lnSpc>
              <a:spcBef>
                <a:spcPts val="219"/>
              </a:spcBef>
            </a:pPr>
            <a:r>
              <a:rPr sz="1800" b="1" spc="-5" dirty="0">
                <a:latin typeface="Arial"/>
                <a:cs typeface="Arial"/>
              </a:rPr>
              <a:t>Phía</a:t>
            </a:r>
            <a:r>
              <a:rPr sz="1800" b="1" spc="-70" dirty="0">
                <a:latin typeface="Arial"/>
                <a:cs typeface="Arial"/>
              </a:rPr>
              <a:t> </a:t>
            </a:r>
            <a:r>
              <a:rPr sz="1800" b="1" spc="-5" dirty="0">
                <a:latin typeface="Arial"/>
                <a:cs typeface="Arial"/>
              </a:rPr>
              <a:t>thiết  bị</a:t>
            </a:r>
            <a:r>
              <a:rPr sz="1800" b="1" spc="-30" dirty="0">
                <a:latin typeface="Arial"/>
                <a:cs typeface="Arial"/>
              </a:rPr>
              <a:t> </a:t>
            </a:r>
            <a:r>
              <a:rPr sz="1800" b="1" dirty="0">
                <a:latin typeface="Arial"/>
                <a:cs typeface="Arial"/>
              </a:rPr>
              <a:t>I/O</a:t>
            </a:r>
            <a:endParaRPr sz="18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3144" y="833120"/>
            <a:ext cx="8112759" cy="406400"/>
          </a:xfrm>
          <a:prstGeom prst="rect">
            <a:avLst/>
          </a:prstGeom>
        </p:spPr>
        <p:txBody>
          <a:bodyPr vert="horz" wrap="square" lIns="0" tIns="0" rIns="0" bIns="0" rtlCol="0">
            <a:spAutoFit/>
          </a:bodyPr>
          <a:lstStyle/>
          <a:p>
            <a:pPr marL="12700">
              <a:lnSpc>
                <a:spcPts val="3160"/>
              </a:lnSpc>
            </a:pPr>
            <a:r>
              <a:rPr spc="-5" dirty="0"/>
              <a:t>4.4.1 </a:t>
            </a:r>
            <a:r>
              <a:rPr sz="2500" spc="-5" dirty="0">
                <a:solidFill>
                  <a:srgbClr val="011279"/>
                </a:solidFill>
              </a:rPr>
              <a:t>Phân loại thiết bị </a:t>
            </a:r>
            <a:r>
              <a:rPr sz="2500" dirty="0">
                <a:solidFill>
                  <a:srgbClr val="011279"/>
                </a:solidFill>
              </a:rPr>
              <a:t>vào ra </a:t>
            </a:r>
            <a:r>
              <a:rPr sz="2500" spc="-5" dirty="0">
                <a:solidFill>
                  <a:srgbClr val="011279"/>
                </a:solidFill>
              </a:rPr>
              <a:t>theo không gian địa</a:t>
            </a:r>
            <a:r>
              <a:rPr sz="2500" dirty="0">
                <a:solidFill>
                  <a:srgbClr val="011279"/>
                </a:solidFill>
              </a:rPr>
              <a:t> </a:t>
            </a:r>
            <a:r>
              <a:rPr sz="2500" spc="-5" dirty="0">
                <a:solidFill>
                  <a:srgbClr val="011279"/>
                </a:solidFill>
              </a:rPr>
              <a:t>chỉ</a:t>
            </a:r>
            <a:endParaRPr sz="2500"/>
          </a:p>
        </p:txBody>
      </p:sp>
      <p:sp>
        <p:nvSpPr>
          <p:cNvPr id="3" name="object 3"/>
          <p:cNvSpPr txBox="1"/>
          <p:nvPr/>
        </p:nvSpPr>
        <p:spPr>
          <a:xfrm>
            <a:off x="688340" y="1633220"/>
            <a:ext cx="3622040" cy="746760"/>
          </a:xfrm>
          <a:prstGeom prst="rect">
            <a:avLst/>
          </a:prstGeom>
        </p:spPr>
        <p:txBody>
          <a:bodyPr vert="horz" wrap="square" lIns="0" tIns="33020" rIns="0" bIns="0" rtlCol="0">
            <a:spAutoFit/>
          </a:bodyPr>
          <a:lstStyle/>
          <a:p>
            <a:pPr marL="355600" marR="5080" indent="-342900">
              <a:lnSpc>
                <a:spcPts val="2800"/>
              </a:lnSpc>
              <a:spcBef>
                <a:spcPts val="260"/>
              </a:spcBef>
              <a:buFont typeface="Wingdings"/>
              <a:buChar char=""/>
              <a:tabLst>
                <a:tab pos="355600" algn="l"/>
              </a:tabLst>
            </a:pPr>
            <a:r>
              <a:rPr sz="2400" spc="-5" dirty="0">
                <a:solidFill>
                  <a:srgbClr val="003399"/>
                </a:solidFill>
                <a:latin typeface="Arial"/>
                <a:cs typeface="Arial"/>
              </a:rPr>
              <a:t>Thiết </a:t>
            </a:r>
            <a:r>
              <a:rPr sz="2400" dirty="0">
                <a:solidFill>
                  <a:srgbClr val="003399"/>
                </a:solidFill>
                <a:latin typeface="Arial"/>
                <a:cs typeface="Arial"/>
              </a:rPr>
              <a:t>bị </a:t>
            </a:r>
            <a:r>
              <a:rPr sz="2400" spc="-5" dirty="0">
                <a:solidFill>
                  <a:srgbClr val="003399"/>
                </a:solidFill>
                <a:latin typeface="Arial"/>
                <a:cs typeface="Arial"/>
              </a:rPr>
              <a:t>vào/ra </a:t>
            </a:r>
            <a:r>
              <a:rPr sz="2400" dirty="0">
                <a:solidFill>
                  <a:srgbClr val="003399"/>
                </a:solidFill>
                <a:latin typeface="Arial"/>
                <a:cs typeface="Arial"/>
              </a:rPr>
              <a:t>có</a:t>
            </a:r>
            <a:r>
              <a:rPr sz="2400" spc="-50" dirty="0">
                <a:solidFill>
                  <a:srgbClr val="003399"/>
                </a:solidFill>
                <a:latin typeface="Arial"/>
                <a:cs typeface="Arial"/>
              </a:rPr>
              <a:t> </a:t>
            </a:r>
            <a:r>
              <a:rPr sz="2400" dirty="0">
                <a:solidFill>
                  <a:srgbClr val="003399"/>
                </a:solidFill>
                <a:latin typeface="Arial"/>
                <a:cs typeface="Arial"/>
              </a:rPr>
              <a:t>không  gian địa chỉ </a:t>
            </a:r>
            <a:r>
              <a:rPr sz="2400" spc="-5" dirty="0">
                <a:solidFill>
                  <a:srgbClr val="003399"/>
                </a:solidFill>
                <a:latin typeface="Arial"/>
                <a:cs typeface="Arial"/>
              </a:rPr>
              <a:t>tách</a:t>
            </a:r>
            <a:r>
              <a:rPr sz="2400" spc="-40" dirty="0">
                <a:solidFill>
                  <a:srgbClr val="003399"/>
                </a:solidFill>
                <a:latin typeface="Arial"/>
                <a:cs typeface="Arial"/>
              </a:rPr>
              <a:t> </a:t>
            </a:r>
            <a:r>
              <a:rPr sz="2400" dirty="0">
                <a:solidFill>
                  <a:srgbClr val="003399"/>
                </a:solidFill>
                <a:latin typeface="Arial"/>
                <a:cs typeface="Arial"/>
              </a:rPr>
              <a:t>biệt</a:t>
            </a:r>
            <a:endParaRPr sz="2400">
              <a:latin typeface="Arial"/>
              <a:cs typeface="Arial"/>
            </a:endParaRPr>
          </a:p>
        </p:txBody>
      </p:sp>
      <p:sp>
        <p:nvSpPr>
          <p:cNvPr id="4" name="object 4"/>
          <p:cNvSpPr txBox="1"/>
          <p:nvPr/>
        </p:nvSpPr>
        <p:spPr>
          <a:xfrm>
            <a:off x="4955540" y="1633220"/>
            <a:ext cx="3665220" cy="1115060"/>
          </a:xfrm>
          <a:prstGeom prst="rect">
            <a:avLst/>
          </a:prstGeom>
        </p:spPr>
        <p:txBody>
          <a:bodyPr vert="horz" wrap="square" lIns="0" tIns="15875" rIns="0" bIns="0" rtlCol="0">
            <a:spAutoFit/>
          </a:bodyPr>
          <a:lstStyle/>
          <a:p>
            <a:pPr marL="279400" marR="5080" indent="-266700">
              <a:lnSpc>
                <a:spcPct val="99000"/>
              </a:lnSpc>
              <a:spcBef>
                <a:spcPts val="125"/>
              </a:spcBef>
              <a:tabLst>
                <a:tab pos="285115" algn="l"/>
              </a:tabLst>
            </a:pPr>
            <a:r>
              <a:rPr sz="1800" spc="-180" dirty="0">
                <a:solidFill>
                  <a:srgbClr val="5E9CDA"/>
                </a:solidFill>
                <a:latin typeface="Verdana"/>
                <a:cs typeface="Verdana"/>
              </a:rPr>
              <a:t>}		</a:t>
            </a:r>
            <a:r>
              <a:rPr sz="2400" spc="-5" dirty="0">
                <a:solidFill>
                  <a:srgbClr val="003399"/>
                </a:solidFill>
                <a:latin typeface="Arial"/>
                <a:cs typeface="Arial"/>
              </a:rPr>
              <a:t>Thiết </a:t>
            </a:r>
            <a:r>
              <a:rPr sz="2400" dirty="0">
                <a:solidFill>
                  <a:srgbClr val="003399"/>
                </a:solidFill>
                <a:latin typeface="Arial"/>
                <a:cs typeface="Arial"/>
              </a:rPr>
              <a:t>bị </a:t>
            </a:r>
            <a:r>
              <a:rPr sz="2400" spc="-5" dirty="0">
                <a:solidFill>
                  <a:srgbClr val="003399"/>
                </a:solidFill>
                <a:latin typeface="Arial"/>
                <a:cs typeface="Arial"/>
              </a:rPr>
              <a:t>vào/ra </a:t>
            </a:r>
            <a:r>
              <a:rPr sz="2400" dirty="0">
                <a:solidFill>
                  <a:srgbClr val="003399"/>
                </a:solidFill>
                <a:latin typeface="Arial"/>
                <a:cs typeface="Arial"/>
              </a:rPr>
              <a:t>dùng  chung không gian địa</a:t>
            </a:r>
            <a:r>
              <a:rPr sz="2400" spc="-100" dirty="0">
                <a:solidFill>
                  <a:srgbClr val="003399"/>
                </a:solidFill>
                <a:latin typeface="Arial"/>
                <a:cs typeface="Arial"/>
              </a:rPr>
              <a:t> </a:t>
            </a:r>
            <a:r>
              <a:rPr sz="2400" dirty="0">
                <a:solidFill>
                  <a:srgbClr val="003399"/>
                </a:solidFill>
                <a:latin typeface="Arial"/>
                <a:cs typeface="Arial"/>
              </a:rPr>
              <a:t>chỉ  với bộ</a:t>
            </a:r>
            <a:r>
              <a:rPr sz="2400" spc="-10" dirty="0">
                <a:solidFill>
                  <a:srgbClr val="003399"/>
                </a:solidFill>
                <a:latin typeface="Arial"/>
                <a:cs typeface="Arial"/>
              </a:rPr>
              <a:t> </a:t>
            </a:r>
            <a:r>
              <a:rPr sz="2400" dirty="0">
                <a:solidFill>
                  <a:srgbClr val="003399"/>
                </a:solidFill>
                <a:latin typeface="Arial"/>
                <a:cs typeface="Arial"/>
              </a:rPr>
              <a:t>nhớ</a:t>
            </a:r>
            <a:endParaRPr sz="2400">
              <a:latin typeface="Arial"/>
              <a:cs typeface="Arial"/>
            </a:endParaRPr>
          </a:p>
        </p:txBody>
      </p:sp>
      <p:sp>
        <p:nvSpPr>
          <p:cNvPr id="5" name="object 5"/>
          <p:cNvSpPr txBox="1"/>
          <p:nvPr/>
        </p:nvSpPr>
        <p:spPr>
          <a:xfrm>
            <a:off x="1143000" y="3657600"/>
            <a:ext cx="1524000" cy="1828800"/>
          </a:xfrm>
          <a:prstGeom prst="rect">
            <a:avLst/>
          </a:prstGeom>
          <a:solidFill>
            <a:srgbClr val="6FADE1"/>
          </a:solidFill>
          <a:ln w="25399">
            <a:solidFill>
              <a:srgbClr val="5385B0"/>
            </a:solidFill>
          </a:ln>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spcBef>
                <a:spcPts val="40"/>
              </a:spcBef>
            </a:pPr>
            <a:endParaRPr sz="2450">
              <a:latin typeface="Times New Roman"/>
              <a:cs typeface="Times New Roman"/>
            </a:endParaRPr>
          </a:p>
          <a:p>
            <a:pPr marL="543560" marR="205104" indent="-325755">
              <a:lnSpc>
                <a:spcPts val="2100"/>
              </a:lnSpc>
            </a:pPr>
            <a:r>
              <a:rPr sz="1800" b="1" dirty="0">
                <a:solidFill>
                  <a:srgbClr val="FFFFFF"/>
                </a:solidFill>
                <a:latin typeface="Arial"/>
                <a:cs typeface="Arial"/>
              </a:rPr>
              <a:t>Địa chỉ</a:t>
            </a:r>
            <a:r>
              <a:rPr sz="1800" b="1" spc="-105" dirty="0">
                <a:solidFill>
                  <a:srgbClr val="FFFFFF"/>
                </a:solidFill>
                <a:latin typeface="Arial"/>
                <a:cs typeface="Arial"/>
              </a:rPr>
              <a:t> </a:t>
            </a:r>
            <a:r>
              <a:rPr sz="1800" b="1" spc="-5" dirty="0">
                <a:solidFill>
                  <a:srgbClr val="FFFFFF"/>
                </a:solidFill>
                <a:latin typeface="Arial"/>
                <a:cs typeface="Arial"/>
              </a:rPr>
              <a:t>bộ  nhớ</a:t>
            </a:r>
            <a:endParaRPr sz="1800">
              <a:latin typeface="Arial"/>
              <a:cs typeface="Arial"/>
            </a:endParaRPr>
          </a:p>
        </p:txBody>
      </p:sp>
      <p:grpSp>
        <p:nvGrpSpPr>
          <p:cNvPr id="6" name="object 6"/>
          <p:cNvGrpSpPr/>
          <p:nvPr/>
        </p:nvGrpSpPr>
        <p:grpSpPr>
          <a:xfrm>
            <a:off x="5930900" y="3568700"/>
            <a:ext cx="1549400" cy="2235200"/>
            <a:chOff x="5930900" y="3568700"/>
            <a:chExt cx="1549400" cy="2235200"/>
          </a:xfrm>
        </p:grpSpPr>
        <p:sp>
          <p:nvSpPr>
            <p:cNvPr id="7" name="object 7"/>
            <p:cNvSpPr/>
            <p:nvPr/>
          </p:nvSpPr>
          <p:spPr>
            <a:xfrm>
              <a:off x="5943599" y="3581399"/>
              <a:ext cx="1524000" cy="2209800"/>
            </a:xfrm>
            <a:custGeom>
              <a:avLst/>
              <a:gdLst/>
              <a:ahLst/>
              <a:cxnLst/>
              <a:rect l="l" t="t" r="r" b="b"/>
              <a:pathLst>
                <a:path w="1524000" h="2209800">
                  <a:moveTo>
                    <a:pt x="1524000" y="0"/>
                  </a:moveTo>
                  <a:lnTo>
                    <a:pt x="0" y="0"/>
                  </a:lnTo>
                  <a:lnTo>
                    <a:pt x="0" y="2209800"/>
                  </a:lnTo>
                  <a:lnTo>
                    <a:pt x="1524000" y="2209800"/>
                  </a:lnTo>
                  <a:lnTo>
                    <a:pt x="1524000" y="0"/>
                  </a:lnTo>
                  <a:close/>
                </a:path>
              </a:pathLst>
            </a:custGeom>
            <a:solidFill>
              <a:srgbClr val="6FADE1"/>
            </a:solidFill>
          </p:spPr>
          <p:txBody>
            <a:bodyPr wrap="square" lIns="0" tIns="0" rIns="0" bIns="0" rtlCol="0"/>
            <a:lstStyle/>
            <a:p>
              <a:endParaRPr/>
            </a:p>
          </p:txBody>
        </p:sp>
        <p:sp>
          <p:nvSpPr>
            <p:cNvPr id="8" name="object 8"/>
            <p:cNvSpPr/>
            <p:nvPr/>
          </p:nvSpPr>
          <p:spPr>
            <a:xfrm>
              <a:off x="5943600" y="3581400"/>
              <a:ext cx="1524000" cy="2209800"/>
            </a:xfrm>
            <a:custGeom>
              <a:avLst/>
              <a:gdLst/>
              <a:ahLst/>
              <a:cxnLst/>
              <a:rect l="l" t="t" r="r" b="b"/>
              <a:pathLst>
                <a:path w="1524000" h="2209800">
                  <a:moveTo>
                    <a:pt x="0" y="0"/>
                  </a:moveTo>
                  <a:lnTo>
                    <a:pt x="1523998" y="0"/>
                  </a:lnTo>
                  <a:lnTo>
                    <a:pt x="1523998" y="2209798"/>
                  </a:lnTo>
                  <a:lnTo>
                    <a:pt x="0" y="2209798"/>
                  </a:lnTo>
                  <a:lnTo>
                    <a:pt x="0" y="0"/>
                  </a:lnTo>
                  <a:close/>
                </a:path>
              </a:pathLst>
            </a:custGeom>
            <a:ln w="25399">
              <a:solidFill>
                <a:srgbClr val="5385B0"/>
              </a:solidFill>
            </a:ln>
          </p:spPr>
          <p:txBody>
            <a:bodyPr wrap="square" lIns="0" tIns="0" rIns="0" bIns="0" rtlCol="0"/>
            <a:lstStyle/>
            <a:p>
              <a:endParaRPr/>
            </a:p>
          </p:txBody>
        </p:sp>
      </p:grpSp>
      <p:sp>
        <p:nvSpPr>
          <p:cNvPr id="9" name="object 9"/>
          <p:cNvSpPr txBox="1"/>
          <p:nvPr/>
        </p:nvSpPr>
        <p:spPr>
          <a:xfrm>
            <a:off x="5956300" y="3594100"/>
            <a:ext cx="1498600" cy="1435100"/>
          </a:xfrm>
          <a:prstGeom prst="rect">
            <a:avLst/>
          </a:prstGeom>
          <a:solidFill>
            <a:srgbClr val="6FADE1"/>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5"/>
              </a:spcBef>
            </a:pPr>
            <a:endParaRPr sz="1700">
              <a:latin typeface="Times New Roman"/>
              <a:cs typeface="Times New Roman"/>
            </a:endParaRPr>
          </a:p>
          <a:p>
            <a:pPr marL="530860" marR="192405" indent="-325755">
              <a:lnSpc>
                <a:spcPts val="2100"/>
              </a:lnSpc>
            </a:pPr>
            <a:r>
              <a:rPr sz="1800" b="1" dirty="0">
                <a:solidFill>
                  <a:srgbClr val="FFFFFF"/>
                </a:solidFill>
                <a:latin typeface="Arial"/>
                <a:cs typeface="Arial"/>
              </a:rPr>
              <a:t>Địa chỉ</a:t>
            </a:r>
            <a:r>
              <a:rPr sz="1800" b="1" spc="-105" dirty="0">
                <a:solidFill>
                  <a:srgbClr val="FFFFFF"/>
                </a:solidFill>
                <a:latin typeface="Arial"/>
                <a:cs typeface="Arial"/>
              </a:rPr>
              <a:t> </a:t>
            </a:r>
            <a:r>
              <a:rPr sz="1800" b="1" spc="-5" dirty="0">
                <a:solidFill>
                  <a:srgbClr val="FFFFFF"/>
                </a:solidFill>
                <a:latin typeface="Arial"/>
                <a:cs typeface="Arial"/>
              </a:rPr>
              <a:t>bộ  nhớ</a:t>
            </a:r>
            <a:endParaRPr sz="1800">
              <a:latin typeface="Arial"/>
              <a:cs typeface="Arial"/>
            </a:endParaRPr>
          </a:p>
        </p:txBody>
      </p:sp>
      <p:sp>
        <p:nvSpPr>
          <p:cNvPr id="10" name="object 10"/>
          <p:cNvSpPr txBox="1"/>
          <p:nvPr/>
        </p:nvSpPr>
        <p:spPr>
          <a:xfrm>
            <a:off x="2971800" y="3657600"/>
            <a:ext cx="1524000" cy="1066800"/>
          </a:xfrm>
          <a:prstGeom prst="rect">
            <a:avLst/>
          </a:prstGeom>
          <a:solidFill>
            <a:srgbClr val="6FADE1"/>
          </a:solidFill>
          <a:ln w="25399">
            <a:solidFill>
              <a:srgbClr val="5385B0"/>
            </a:solidFill>
          </a:ln>
        </p:spPr>
        <p:txBody>
          <a:bodyPr vert="horz" wrap="square" lIns="0" tIns="3810" rIns="0" bIns="0" rtlCol="0">
            <a:spAutoFit/>
          </a:bodyPr>
          <a:lstStyle/>
          <a:p>
            <a:pPr>
              <a:lnSpc>
                <a:spcPct val="100000"/>
              </a:lnSpc>
              <a:spcBef>
                <a:spcPts val="30"/>
              </a:spcBef>
            </a:pPr>
            <a:endParaRPr sz="1850">
              <a:latin typeface="Times New Roman"/>
              <a:cs typeface="Times New Roman"/>
            </a:endParaRPr>
          </a:p>
          <a:p>
            <a:pPr marL="655955" marR="116205" indent="-527685">
              <a:lnSpc>
                <a:spcPts val="2100"/>
              </a:lnSpc>
            </a:pPr>
            <a:r>
              <a:rPr sz="1800" b="1" dirty="0">
                <a:solidFill>
                  <a:srgbClr val="FFFFFF"/>
                </a:solidFill>
                <a:latin typeface="Arial"/>
                <a:cs typeface="Arial"/>
              </a:rPr>
              <a:t>Địa chỉ</a:t>
            </a:r>
            <a:r>
              <a:rPr sz="1800" b="1" spc="-95" dirty="0">
                <a:solidFill>
                  <a:srgbClr val="FFFFFF"/>
                </a:solidFill>
                <a:latin typeface="Arial"/>
                <a:cs typeface="Arial"/>
              </a:rPr>
              <a:t> </a:t>
            </a:r>
            <a:r>
              <a:rPr sz="1800" b="1" spc="-5" dirty="0">
                <a:solidFill>
                  <a:srgbClr val="FFFFFF"/>
                </a:solidFill>
                <a:latin typeface="Arial"/>
                <a:cs typeface="Arial"/>
              </a:rPr>
              <a:t>vào/  </a:t>
            </a:r>
            <a:r>
              <a:rPr sz="1800" b="1" dirty="0">
                <a:solidFill>
                  <a:srgbClr val="FFFFFF"/>
                </a:solidFill>
                <a:latin typeface="Arial"/>
                <a:cs typeface="Arial"/>
              </a:rPr>
              <a:t>ra</a:t>
            </a:r>
            <a:endParaRPr sz="1800">
              <a:latin typeface="Arial"/>
              <a:cs typeface="Arial"/>
            </a:endParaRPr>
          </a:p>
        </p:txBody>
      </p:sp>
      <p:sp>
        <p:nvSpPr>
          <p:cNvPr id="11" name="object 11"/>
          <p:cNvSpPr/>
          <p:nvPr/>
        </p:nvSpPr>
        <p:spPr>
          <a:xfrm>
            <a:off x="5943600" y="5029200"/>
            <a:ext cx="1523999" cy="366712"/>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5956300" y="5062220"/>
            <a:ext cx="1498600" cy="299720"/>
          </a:xfrm>
          <a:prstGeom prst="rect">
            <a:avLst/>
          </a:prstGeom>
        </p:spPr>
        <p:txBody>
          <a:bodyPr vert="horz" wrap="square" lIns="0" tIns="12700" rIns="0" bIns="0" rtlCol="0">
            <a:spAutoFit/>
          </a:bodyPr>
          <a:lstStyle/>
          <a:p>
            <a:pPr marL="186055">
              <a:lnSpc>
                <a:spcPct val="100000"/>
              </a:lnSpc>
              <a:spcBef>
                <a:spcPts val="100"/>
              </a:spcBef>
            </a:pPr>
            <a:r>
              <a:rPr sz="1800" b="1" dirty="0">
                <a:latin typeface="Arial"/>
                <a:cs typeface="Arial"/>
              </a:rPr>
              <a:t>Đ/C </a:t>
            </a:r>
            <a:r>
              <a:rPr sz="1800" b="1" spc="-5" dirty="0">
                <a:latin typeface="Arial"/>
                <a:cs typeface="Arial"/>
              </a:rPr>
              <a:t>vào</a:t>
            </a:r>
            <a:r>
              <a:rPr sz="1800" b="1" spc="-45" dirty="0">
                <a:latin typeface="Arial"/>
                <a:cs typeface="Arial"/>
              </a:rPr>
              <a:t> </a:t>
            </a:r>
            <a:r>
              <a:rPr sz="1800" b="1" dirty="0">
                <a:latin typeface="Arial"/>
                <a:cs typeface="Arial"/>
              </a:rPr>
              <a:t>ra</a:t>
            </a:r>
            <a:endParaRPr sz="1800">
              <a:latin typeface="Arial"/>
              <a:cs typeface="Arial"/>
            </a:endParaRPr>
          </a:p>
        </p:txBody>
      </p:sp>
      <p:sp>
        <p:nvSpPr>
          <p:cNvPr id="13" name="object 13"/>
          <p:cNvSpPr txBox="1"/>
          <p:nvPr/>
        </p:nvSpPr>
        <p:spPr>
          <a:xfrm>
            <a:off x="840739" y="3309620"/>
            <a:ext cx="661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00000</a:t>
            </a:r>
            <a:endParaRPr sz="1800">
              <a:latin typeface="Arial"/>
              <a:cs typeface="Arial"/>
            </a:endParaRPr>
          </a:p>
        </p:txBody>
      </p:sp>
      <p:sp>
        <p:nvSpPr>
          <p:cNvPr id="14" name="object 14"/>
          <p:cNvSpPr txBox="1"/>
          <p:nvPr/>
        </p:nvSpPr>
        <p:spPr>
          <a:xfrm>
            <a:off x="2821939" y="3309620"/>
            <a:ext cx="534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0000</a:t>
            </a:r>
            <a:endParaRPr sz="1800">
              <a:latin typeface="Arial"/>
              <a:cs typeface="Arial"/>
            </a:endParaRPr>
          </a:p>
        </p:txBody>
      </p:sp>
      <p:sp>
        <p:nvSpPr>
          <p:cNvPr id="15" name="object 15"/>
          <p:cNvSpPr txBox="1"/>
          <p:nvPr/>
        </p:nvSpPr>
        <p:spPr>
          <a:xfrm>
            <a:off x="764540" y="5519420"/>
            <a:ext cx="7239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FFFFF</a:t>
            </a:r>
            <a:endParaRPr sz="1800">
              <a:latin typeface="Arial"/>
              <a:cs typeface="Arial"/>
            </a:endParaRPr>
          </a:p>
        </p:txBody>
      </p:sp>
      <p:sp>
        <p:nvSpPr>
          <p:cNvPr id="16" name="object 16"/>
          <p:cNvSpPr txBox="1"/>
          <p:nvPr/>
        </p:nvSpPr>
        <p:spPr>
          <a:xfrm>
            <a:off x="2745739" y="4757420"/>
            <a:ext cx="5842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FFFF</a:t>
            </a:r>
            <a:endParaRPr sz="1800">
              <a:latin typeface="Arial"/>
              <a:cs typeface="Arial"/>
            </a:endParaRPr>
          </a:p>
        </p:txBody>
      </p:sp>
      <p:sp>
        <p:nvSpPr>
          <p:cNvPr id="17" name="object 17"/>
          <p:cNvSpPr txBox="1"/>
          <p:nvPr/>
        </p:nvSpPr>
        <p:spPr>
          <a:xfrm>
            <a:off x="5336540" y="3233420"/>
            <a:ext cx="661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00000</a:t>
            </a:r>
            <a:endParaRPr sz="1800">
              <a:latin typeface="Arial"/>
              <a:cs typeface="Arial"/>
            </a:endParaRPr>
          </a:p>
        </p:txBody>
      </p:sp>
      <p:sp>
        <p:nvSpPr>
          <p:cNvPr id="18" name="object 18"/>
          <p:cNvSpPr txBox="1"/>
          <p:nvPr/>
        </p:nvSpPr>
        <p:spPr>
          <a:xfrm>
            <a:off x="5260340" y="5824220"/>
            <a:ext cx="7239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FFFFF</a:t>
            </a:r>
            <a:endParaRPr sz="1800">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3144" y="833120"/>
            <a:ext cx="8112759" cy="406400"/>
          </a:xfrm>
          <a:prstGeom prst="rect">
            <a:avLst/>
          </a:prstGeom>
        </p:spPr>
        <p:txBody>
          <a:bodyPr vert="horz" wrap="square" lIns="0" tIns="0" rIns="0" bIns="0" rtlCol="0">
            <a:spAutoFit/>
          </a:bodyPr>
          <a:lstStyle/>
          <a:p>
            <a:pPr marL="12700">
              <a:lnSpc>
                <a:spcPts val="3160"/>
              </a:lnSpc>
            </a:pPr>
            <a:r>
              <a:rPr spc="-5" dirty="0"/>
              <a:t>4.4.1 </a:t>
            </a:r>
            <a:r>
              <a:rPr sz="2500" spc="-5" dirty="0">
                <a:solidFill>
                  <a:srgbClr val="011279"/>
                </a:solidFill>
              </a:rPr>
              <a:t>Phân loại thiết bị </a:t>
            </a:r>
            <a:r>
              <a:rPr sz="2500" dirty="0">
                <a:solidFill>
                  <a:srgbClr val="011279"/>
                </a:solidFill>
              </a:rPr>
              <a:t>vào ra </a:t>
            </a:r>
            <a:r>
              <a:rPr sz="2500" spc="-5" dirty="0">
                <a:solidFill>
                  <a:srgbClr val="011279"/>
                </a:solidFill>
              </a:rPr>
              <a:t>theo không gian địa</a:t>
            </a:r>
            <a:r>
              <a:rPr sz="2500" dirty="0">
                <a:solidFill>
                  <a:srgbClr val="011279"/>
                </a:solidFill>
              </a:rPr>
              <a:t> </a:t>
            </a:r>
            <a:r>
              <a:rPr sz="2500" spc="-5" dirty="0">
                <a:solidFill>
                  <a:srgbClr val="011279"/>
                </a:solidFill>
              </a:rPr>
              <a:t>chỉ</a:t>
            </a:r>
            <a:endParaRPr sz="2500"/>
          </a:p>
        </p:txBody>
      </p:sp>
      <p:sp>
        <p:nvSpPr>
          <p:cNvPr id="3" name="object 3"/>
          <p:cNvSpPr txBox="1">
            <a:spLocks noGrp="1"/>
          </p:cNvSpPr>
          <p:nvPr>
            <p:ph sz="half" idx="2"/>
          </p:nvPr>
        </p:nvSpPr>
        <p:spPr>
          <a:prstGeom prst="rect">
            <a:avLst/>
          </a:prstGeom>
        </p:spPr>
        <p:txBody>
          <a:bodyPr vert="horz" wrap="square" lIns="0" tIns="27939" rIns="0" bIns="0" rtlCol="0">
            <a:spAutoFit/>
          </a:bodyPr>
          <a:lstStyle/>
          <a:p>
            <a:pPr marL="279400" marR="5080" indent="-266700">
              <a:lnSpc>
                <a:spcPts val="3100"/>
              </a:lnSpc>
              <a:spcBef>
                <a:spcPts val="219"/>
              </a:spcBef>
              <a:buClr>
                <a:srgbClr val="5E9CDA"/>
              </a:buClr>
              <a:buSzPct val="75000"/>
              <a:buFont typeface="Verdana"/>
              <a:buChar char="}"/>
              <a:tabLst>
                <a:tab pos="285115" algn="l"/>
                <a:tab pos="285750" algn="l"/>
              </a:tabLst>
            </a:pPr>
            <a:r>
              <a:rPr spc="-5" dirty="0"/>
              <a:t>Thao tác đọc/ghi </a:t>
            </a:r>
            <a:r>
              <a:rPr dirty="0"/>
              <a:t>dữ  liệu với không gian</a:t>
            </a:r>
            <a:r>
              <a:rPr spc="-100" dirty="0"/>
              <a:t> </a:t>
            </a:r>
            <a:r>
              <a:rPr dirty="0"/>
              <a:t>địa  chỉ </a:t>
            </a:r>
            <a:r>
              <a:rPr spc="-5" dirty="0"/>
              <a:t>tách</a:t>
            </a:r>
            <a:r>
              <a:rPr spc="-10" dirty="0"/>
              <a:t> </a:t>
            </a:r>
            <a:r>
              <a:rPr spc="-5" dirty="0"/>
              <a:t>biệt:</a:t>
            </a:r>
          </a:p>
          <a:p>
            <a:pPr marL="552450" lvl="1" indent="-273050">
              <a:lnSpc>
                <a:spcPct val="100000"/>
              </a:lnSpc>
              <a:spcBef>
                <a:spcPts val="380"/>
              </a:spcBef>
              <a:buClr>
                <a:srgbClr val="93C052"/>
              </a:buClr>
              <a:buSzPct val="76086"/>
              <a:buFont typeface="Verdana"/>
              <a:buChar char="}"/>
              <a:tabLst>
                <a:tab pos="551815" algn="l"/>
                <a:tab pos="552450" algn="l"/>
              </a:tabLst>
            </a:pPr>
            <a:r>
              <a:rPr sz="2300" spc="-5" dirty="0">
                <a:solidFill>
                  <a:srgbClr val="003399"/>
                </a:solidFill>
                <a:latin typeface="Arial"/>
                <a:cs typeface="Arial"/>
              </a:rPr>
              <a:t>IN </a:t>
            </a:r>
            <a:r>
              <a:rPr sz="2300" dirty="0">
                <a:solidFill>
                  <a:srgbClr val="003399"/>
                </a:solidFill>
                <a:latin typeface="Arial"/>
                <a:cs typeface="Arial"/>
              </a:rPr>
              <a:t>AX, </a:t>
            </a:r>
            <a:r>
              <a:rPr sz="2300" spc="-5" dirty="0">
                <a:solidFill>
                  <a:srgbClr val="003399"/>
                </a:solidFill>
                <a:latin typeface="Arial"/>
                <a:cs typeface="Arial"/>
              </a:rPr>
              <a:t>[Địa </a:t>
            </a:r>
            <a:r>
              <a:rPr sz="2300" dirty="0">
                <a:solidFill>
                  <a:srgbClr val="003399"/>
                </a:solidFill>
                <a:latin typeface="Arial"/>
                <a:cs typeface="Arial"/>
              </a:rPr>
              <a:t>chỉ</a:t>
            </a:r>
            <a:r>
              <a:rPr sz="2300" spc="-165" dirty="0">
                <a:solidFill>
                  <a:srgbClr val="003399"/>
                </a:solidFill>
                <a:latin typeface="Arial"/>
                <a:cs typeface="Arial"/>
              </a:rPr>
              <a:t> </a:t>
            </a:r>
            <a:r>
              <a:rPr sz="2300" dirty="0">
                <a:solidFill>
                  <a:srgbClr val="003399"/>
                </a:solidFill>
                <a:latin typeface="Arial"/>
                <a:cs typeface="Arial"/>
              </a:rPr>
              <a:t>cổng]</a:t>
            </a:r>
            <a:endParaRPr sz="2300">
              <a:latin typeface="Arial"/>
              <a:cs typeface="Arial"/>
            </a:endParaRPr>
          </a:p>
          <a:p>
            <a:pPr marL="552450" lvl="1" indent="-273050">
              <a:lnSpc>
                <a:spcPct val="100000"/>
              </a:lnSpc>
              <a:spcBef>
                <a:spcPts val="540"/>
              </a:spcBef>
              <a:buClr>
                <a:srgbClr val="93C052"/>
              </a:buClr>
              <a:buSzPct val="76086"/>
              <a:buFont typeface="Verdana"/>
              <a:buChar char="}"/>
              <a:tabLst>
                <a:tab pos="551815" algn="l"/>
                <a:tab pos="552450" algn="l"/>
              </a:tabLst>
            </a:pPr>
            <a:r>
              <a:rPr sz="2300" spc="-5" dirty="0">
                <a:solidFill>
                  <a:srgbClr val="003399"/>
                </a:solidFill>
                <a:latin typeface="Arial"/>
                <a:cs typeface="Arial"/>
              </a:rPr>
              <a:t>OUT [Địa </a:t>
            </a:r>
            <a:r>
              <a:rPr sz="2300" dirty="0">
                <a:solidFill>
                  <a:srgbClr val="003399"/>
                </a:solidFill>
                <a:latin typeface="Arial"/>
                <a:cs typeface="Arial"/>
              </a:rPr>
              <a:t>chỉ </a:t>
            </a:r>
            <a:r>
              <a:rPr sz="2300" spc="-5" dirty="0">
                <a:solidFill>
                  <a:srgbClr val="003399"/>
                </a:solidFill>
                <a:latin typeface="Arial"/>
                <a:cs typeface="Arial"/>
              </a:rPr>
              <a:t>cổng],</a:t>
            </a:r>
            <a:r>
              <a:rPr sz="2300" spc="-210" dirty="0">
                <a:solidFill>
                  <a:srgbClr val="003399"/>
                </a:solidFill>
                <a:latin typeface="Arial"/>
                <a:cs typeface="Arial"/>
              </a:rPr>
              <a:t> </a:t>
            </a:r>
            <a:r>
              <a:rPr sz="2300" dirty="0">
                <a:solidFill>
                  <a:srgbClr val="003399"/>
                </a:solidFill>
                <a:latin typeface="Arial"/>
                <a:cs typeface="Arial"/>
              </a:rPr>
              <a:t>AX</a:t>
            </a:r>
            <a:endParaRPr sz="2300">
              <a:latin typeface="Arial"/>
              <a:cs typeface="Arial"/>
            </a:endParaRPr>
          </a:p>
          <a:p>
            <a:pPr marL="552450" lvl="1" indent="-273050">
              <a:lnSpc>
                <a:spcPct val="100000"/>
              </a:lnSpc>
              <a:spcBef>
                <a:spcPts val="439"/>
              </a:spcBef>
              <a:buClr>
                <a:srgbClr val="93C052"/>
              </a:buClr>
              <a:buSzPct val="76086"/>
              <a:buFont typeface="Verdana"/>
              <a:buChar char="}"/>
              <a:tabLst>
                <a:tab pos="551815" algn="l"/>
                <a:tab pos="552450" algn="l"/>
              </a:tabLst>
            </a:pPr>
            <a:r>
              <a:rPr sz="2300" dirty="0">
                <a:solidFill>
                  <a:srgbClr val="003399"/>
                </a:solidFill>
                <a:latin typeface="Arial"/>
                <a:cs typeface="Arial"/>
              </a:rPr>
              <a:t>Địa chỉ cổng</a:t>
            </a:r>
            <a:r>
              <a:rPr sz="2300" spc="-25" dirty="0">
                <a:solidFill>
                  <a:srgbClr val="003399"/>
                </a:solidFill>
                <a:latin typeface="Arial"/>
                <a:cs typeface="Arial"/>
              </a:rPr>
              <a:t> </a:t>
            </a:r>
            <a:r>
              <a:rPr sz="2300" spc="-5" dirty="0">
                <a:solidFill>
                  <a:srgbClr val="003399"/>
                </a:solidFill>
                <a:latin typeface="Arial"/>
                <a:cs typeface="Arial"/>
              </a:rPr>
              <a:t>vào/ra</a:t>
            </a:r>
            <a:endParaRPr sz="2300">
              <a:latin typeface="Arial"/>
              <a:cs typeface="Arial"/>
            </a:endParaRPr>
          </a:p>
          <a:p>
            <a:pPr marL="825500" marR="245745" lvl="2" indent="-228600">
              <a:lnSpc>
                <a:spcPct val="100000"/>
              </a:lnSpc>
              <a:spcBef>
                <a:spcPts val="540"/>
              </a:spcBef>
              <a:buClr>
                <a:srgbClr val="BCBCBC"/>
              </a:buClr>
              <a:buSzPct val="75000"/>
              <a:buFont typeface="Verdana"/>
              <a:buChar char="}"/>
              <a:tabLst>
                <a:tab pos="825500" algn="l"/>
              </a:tabLst>
            </a:pPr>
            <a:r>
              <a:rPr sz="2000" spc="-5" dirty="0">
                <a:solidFill>
                  <a:srgbClr val="003399"/>
                </a:solidFill>
                <a:latin typeface="Arial"/>
                <a:cs typeface="Arial"/>
              </a:rPr>
              <a:t>0000-FFFF: Lưu trong  </a:t>
            </a:r>
            <a:r>
              <a:rPr sz="2000" dirty="0">
                <a:solidFill>
                  <a:srgbClr val="003399"/>
                </a:solidFill>
                <a:latin typeface="Arial"/>
                <a:cs typeface="Arial"/>
              </a:rPr>
              <a:t>DX</a:t>
            </a:r>
            <a:endParaRPr sz="2000">
              <a:latin typeface="Arial"/>
              <a:cs typeface="Arial"/>
            </a:endParaRPr>
          </a:p>
          <a:p>
            <a:pPr marL="825500" lvl="2" indent="-440690">
              <a:lnSpc>
                <a:spcPct val="100000"/>
              </a:lnSpc>
              <a:spcBef>
                <a:spcPts val="500"/>
              </a:spcBef>
              <a:buClr>
                <a:srgbClr val="BCBCBC"/>
              </a:buClr>
              <a:buSzPct val="75000"/>
              <a:buFont typeface="Verdana"/>
              <a:buChar char="}"/>
              <a:tabLst>
                <a:tab pos="825500" algn="l"/>
              </a:tabLst>
            </a:pPr>
            <a:r>
              <a:rPr sz="2000" spc="-5" dirty="0">
                <a:solidFill>
                  <a:srgbClr val="003399"/>
                </a:solidFill>
                <a:latin typeface="Arial"/>
                <a:cs typeface="Arial"/>
              </a:rPr>
              <a:t>00-FF: </a:t>
            </a:r>
            <a:r>
              <a:rPr sz="2000" dirty="0">
                <a:solidFill>
                  <a:srgbClr val="003399"/>
                </a:solidFill>
                <a:latin typeface="Arial"/>
                <a:cs typeface="Arial"/>
              </a:rPr>
              <a:t>địa chỉ </a:t>
            </a:r>
            <a:r>
              <a:rPr sz="2000" spc="-5" dirty="0">
                <a:solidFill>
                  <a:srgbClr val="003399"/>
                </a:solidFill>
                <a:latin typeface="Arial"/>
                <a:cs typeface="Arial"/>
              </a:rPr>
              <a:t>trực</a:t>
            </a:r>
            <a:r>
              <a:rPr sz="2000" spc="-40" dirty="0">
                <a:solidFill>
                  <a:srgbClr val="003399"/>
                </a:solidFill>
                <a:latin typeface="Arial"/>
                <a:cs typeface="Arial"/>
              </a:rPr>
              <a:t> </a:t>
            </a:r>
            <a:r>
              <a:rPr sz="2000" spc="-5" dirty="0">
                <a:solidFill>
                  <a:srgbClr val="003399"/>
                </a:solidFill>
                <a:latin typeface="Arial"/>
                <a:cs typeface="Arial"/>
              </a:rPr>
              <a:t>tiếp</a:t>
            </a:r>
            <a:endParaRPr sz="2000">
              <a:latin typeface="Arial"/>
              <a:cs typeface="Arial"/>
            </a:endParaRPr>
          </a:p>
        </p:txBody>
      </p:sp>
      <p:sp>
        <p:nvSpPr>
          <p:cNvPr id="4" name="object 4"/>
          <p:cNvSpPr txBox="1"/>
          <p:nvPr/>
        </p:nvSpPr>
        <p:spPr>
          <a:xfrm>
            <a:off x="4803140" y="1590357"/>
            <a:ext cx="3842385" cy="3271520"/>
          </a:xfrm>
          <a:prstGeom prst="rect">
            <a:avLst/>
          </a:prstGeom>
        </p:spPr>
        <p:txBody>
          <a:bodyPr vert="horz" wrap="square" lIns="0" tIns="27939" rIns="0" bIns="0" rtlCol="0">
            <a:spAutoFit/>
          </a:bodyPr>
          <a:lstStyle/>
          <a:p>
            <a:pPr marL="279400" marR="5080" indent="-266700">
              <a:lnSpc>
                <a:spcPts val="3100"/>
              </a:lnSpc>
              <a:spcBef>
                <a:spcPts val="219"/>
              </a:spcBef>
              <a:buClr>
                <a:srgbClr val="5E9CDA"/>
              </a:buClr>
              <a:buSzPct val="75000"/>
              <a:buFont typeface="Verdana"/>
              <a:buChar char="}"/>
              <a:tabLst>
                <a:tab pos="285115" algn="l"/>
                <a:tab pos="285750" algn="l"/>
              </a:tabLst>
            </a:pPr>
            <a:r>
              <a:rPr sz="2600" spc="-5" dirty="0">
                <a:solidFill>
                  <a:srgbClr val="003399"/>
                </a:solidFill>
                <a:latin typeface="Arial"/>
                <a:cs typeface="Arial"/>
              </a:rPr>
              <a:t>Thao tác đọc/ghi </a:t>
            </a:r>
            <a:r>
              <a:rPr sz="2600" dirty="0">
                <a:solidFill>
                  <a:srgbClr val="003399"/>
                </a:solidFill>
                <a:latin typeface="Arial"/>
                <a:cs typeface="Arial"/>
              </a:rPr>
              <a:t>dữ</a:t>
            </a:r>
            <a:r>
              <a:rPr sz="2600" spc="-40" dirty="0">
                <a:solidFill>
                  <a:srgbClr val="003399"/>
                </a:solidFill>
                <a:latin typeface="Arial"/>
                <a:cs typeface="Arial"/>
              </a:rPr>
              <a:t> </a:t>
            </a:r>
            <a:r>
              <a:rPr sz="2600" dirty="0">
                <a:solidFill>
                  <a:srgbClr val="003399"/>
                </a:solidFill>
                <a:latin typeface="Arial"/>
                <a:cs typeface="Arial"/>
              </a:rPr>
              <a:t>liệu  với không gian địa chỉ  dùng</a:t>
            </a:r>
            <a:r>
              <a:rPr sz="2600" spc="-5" dirty="0">
                <a:solidFill>
                  <a:srgbClr val="003399"/>
                </a:solidFill>
                <a:latin typeface="Arial"/>
                <a:cs typeface="Arial"/>
              </a:rPr>
              <a:t> </a:t>
            </a:r>
            <a:r>
              <a:rPr sz="2600" dirty="0">
                <a:solidFill>
                  <a:srgbClr val="003399"/>
                </a:solidFill>
                <a:latin typeface="Arial"/>
                <a:cs typeface="Arial"/>
              </a:rPr>
              <a:t>chung:</a:t>
            </a:r>
            <a:endParaRPr sz="2600">
              <a:latin typeface="Arial"/>
              <a:cs typeface="Arial"/>
            </a:endParaRPr>
          </a:p>
          <a:p>
            <a:pPr marL="742950" lvl="1" indent="-273050">
              <a:lnSpc>
                <a:spcPct val="100000"/>
              </a:lnSpc>
              <a:spcBef>
                <a:spcPts val="480"/>
              </a:spcBef>
              <a:buClr>
                <a:srgbClr val="5E9CDA"/>
              </a:buClr>
              <a:buSzPct val="76086"/>
              <a:buFont typeface="Verdana"/>
              <a:buChar char="}"/>
              <a:tabLst>
                <a:tab pos="742315" algn="l"/>
                <a:tab pos="742950" algn="l"/>
              </a:tabLst>
            </a:pPr>
            <a:r>
              <a:rPr sz="2300" spc="-5" dirty="0">
                <a:solidFill>
                  <a:srgbClr val="003399"/>
                </a:solidFill>
                <a:latin typeface="Arial"/>
                <a:cs typeface="Arial"/>
              </a:rPr>
              <a:t>MOV [Địa </a:t>
            </a:r>
            <a:r>
              <a:rPr sz="2300" dirty="0">
                <a:solidFill>
                  <a:srgbClr val="003399"/>
                </a:solidFill>
                <a:latin typeface="Arial"/>
                <a:cs typeface="Arial"/>
              </a:rPr>
              <a:t>chỉ </a:t>
            </a:r>
            <a:r>
              <a:rPr sz="2300" spc="-5" dirty="0">
                <a:solidFill>
                  <a:srgbClr val="003399"/>
                </a:solidFill>
                <a:latin typeface="Arial"/>
                <a:cs typeface="Arial"/>
              </a:rPr>
              <a:t>cổng],</a:t>
            </a:r>
            <a:r>
              <a:rPr sz="2300" spc="-165" dirty="0">
                <a:solidFill>
                  <a:srgbClr val="003399"/>
                </a:solidFill>
                <a:latin typeface="Arial"/>
                <a:cs typeface="Arial"/>
              </a:rPr>
              <a:t> </a:t>
            </a:r>
            <a:r>
              <a:rPr sz="2300" dirty="0">
                <a:solidFill>
                  <a:srgbClr val="003399"/>
                </a:solidFill>
                <a:latin typeface="Arial"/>
                <a:cs typeface="Arial"/>
              </a:rPr>
              <a:t>AX</a:t>
            </a:r>
            <a:endParaRPr sz="2300">
              <a:latin typeface="Arial"/>
              <a:cs typeface="Arial"/>
            </a:endParaRPr>
          </a:p>
          <a:p>
            <a:pPr marL="736600" marR="153035" lvl="1" indent="-266700">
              <a:lnSpc>
                <a:spcPts val="2700"/>
              </a:lnSpc>
              <a:spcBef>
                <a:spcPts val="780"/>
              </a:spcBef>
              <a:buClr>
                <a:srgbClr val="5E9CDA"/>
              </a:buClr>
              <a:buSzPct val="76086"/>
              <a:buFont typeface="Verdana"/>
              <a:buChar char="}"/>
              <a:tabLst>
                <a:tab pos="742315" algn="l"/>
                <a:tab pos="742950" algn="l"/>
              </a:tabLst>
            </a:pPr>
            <a:r>
              <a:rPr sz="2300" dirty="0">
                <a:solidFill>
                  <a:srgbClr val="003399"/>
                </a:solidFill>
                <a:latin typeface="Arial"/>
                <a:cs typeface="Arial"/>
              </a:rPr>
              <a:t>Đọc: </a:t>
            </a:r>
            <a:r>
              <a:rPr sz="2300" spc="-5" dirty="0">
                <a:solidFill>
                  <a:srgbClr val="003399"/>
                </a:solidFill>
                <a:latin typeface="Arial"/>
                <a:cs typeface="Arial"/>
              </a:rPr>
              <a:t>MOV </a:t>
            </a:r>
            <a:r>
              <a:rPr sz="2300" dirty="0">
                <a:solidFill>
                  <a:srgbClr val="003399"/>
                </a:solidFill>
                <a:latin typeface="Arial"/>
                <a:cs typeface="Arial"/>
              </a:rPr>
              <a:t>AX, </a:t>
            </a:r>
            <a:r>
              <a:rPr sz="2300" spc="-5" dirty="0">
                <a:solidFill>
                  <a:srgbClr val="003399"/>
                </a:solidFill>
                <a:latin typeface="Arial"/>
                <a:cs typeface="Arial"/>
              </a:rPr>
              <a:t>[Địa</a:t>
            </a:r>
            <a:r>
              <a:rPr sz="2300" spc="-210" dirty="0">
                <a:solidFill>
                  <a:srgbClr val="003399"/>
                </a:solidFill>
                <a:latin typeface="Arial"/>
                <a:cs typeface="Arial"/>
              </a:rPr>
              <a:t> </a:t>
            </a:r>
            <a:r>
              <a:rPr sz="2300" dirty="0">
                <a:solidFill>
                  <a:srgbClr val="003399"/>
                </a:solidFill>
                <a:latin typeface="Arial"/>
                <a:cs typeface="Arial"/>
              </a:rPr>
              <a:t>chỉ  cổng]</a:t>
            </a:r>
            <a:endParaRPr sz="2300">
              <a:latin typeface="Arial"/>
              <a:cs typeface="Arial"/>
            </a:endParaRPr>
          </a:p>
          <a:p>
            <a:pPr marL="742950" lvl="1" indent="-273050">
              <a:lnSpc>
                <a:spcPct val="100000"/>
              </a:lnSpc>
              <a:spcBef>
                <a:spcPts val="560"/>
              </a:spcBef>
              <a:buClr>
                <a:srgbClr val="5E9CDA"/>
              </a:buClr>
              <a:buSzPct val="76086"/>
              <a:buFont typeface="Verdana"/>
              <a:buChar char="}"/>
              <a:tabLst>
                <a:tab pos="742315" algn="l"/>
                <a:tab pos="742950" algn="l"/>
              </a:tabLst>
            </a:pPr>
            <a:r>
              <a:rPr sz="2300" dirty="0">
                <a:solidFill>
                  <a:srgbClr val="003399"/>
                </a:solidFill>
                <a:latin typeface="Arial"/>
                <a:cs typeface="Arial"/>
              </a:rPr>
              <a:t>Địa chỉ cổng</a:t>
            </a:r>
            <a:r>
              <a:rPr sz="2300" spc="-25" dirty="0">
                <a:solidFill>
                  <a:srgbClr val="003399"/>
                </a:solidFill>
                <a:latin typeface="Arial"/>
                <a:cs typeface="Arial"/>
              </a:rPr>
              <a:t> </a:t>
            </a:r>
            <a:r>
              <a:rPr sz="2300" spc="-5" dirty="0">
                <a:solidFill>
                  <a:srgbClr val="003399"/>
                </a:solidFill>
                <a:latin typeface="Arial"/>
                <a:cs typeface="Arial"/>
              </a:rPr>
              <a:t>vào/ra</a:t>
            </a:r>
            <a:endParaRPr sz="2300">
              <a:latin typeface="Arial"/>
              <a:cs typeface="Arial"/>
            </a:endParaRPr>
          </a:p>
          <a:p>
            <a:pPr marL="927100">
              <a:lnSpc>
                <a:spcPct val="100000"/>
              </a:lnSpc>
              <a:spcBef>
                <a:spcPts val="640"/>
              </a:spcBef>
              <a:tabLst>
                <a:tab pos="1199515" algn="l"/>
              </a:tabLst>
            </a:pPr>
            <a:r>
              <a:rPr sz="1750" spc="-185" dirty="0">
                <a:solidFill>
                  <a:srgbClr val="5E9CDA"/>
                </a:solidFill>
                <a:latin typeface="Verdana"/>
                <a:cs typeface="Verdana"/>
              </a:rPr>
              <a:t>}	</a:t>
            </a:r>
            <a:r>
              <a:rPr sz="2300" spc="-5" dirty="0">
                <a:solidFill>
                  <a:srgbClr val="003399"/>
                </a:solidFill>
                <a:latin typeface="Arial"/>
                <a:cs typeface="Arial"/>
              </a:rPr>
              <a:t>00000-FFFFF</a:t>
            </a:r>
            <a:endParaRPr sz="230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149" y="795020"/>
            <a:ext cx="8206740" cy="452120"/>
          </a:xfrm>
          <a:prstGeom prst="rect">
            <a:avLst/>
          </a:prstGeom>
        </p:spPr>
        <p:txBody>
          <a:bodyPr vert="horz" wrap="square" lIns="0" tIns="12700" rIns="0" bIns="0" rtlCol="0">
            <a:spAutoFit/>
          </a:bodyPr>
          <a:lstStyle/>
          <a:p>
            <a:pPr marL="12700">
              <a:lnSpc>
                <a:spcPct val="100000"/>
              </a:lnSpc>
              <a:spcBef>
                <a:spcPts val="100"/>
              </a:spcBef>
            </a:pPr>
            <a:r>
              <a:rPr spc="-5" dirty="0"/>
              <a:t>4.4.2 Giải </a:t>
            </a:r>
            <a:r>
              <a:rPr dirty="0"/>
              <a:t>mã </a:t>
            </a:r>
            <a:r>
              <a:rPr spc="-5" dirty="0"/>
              <a:t>đ.chỉ t.b </a:t>
            </a:r>
            <a:r>
              <a:rPr dirty="0"/>
              <a:t>vào ra sử </a:t>
            </a:r>
            <a:r>
              <a:rPr spc="-5" dirty="0"/>
              <a:t>dụng cổng</a:t>
            </a:r>
            <a:r>
              <a:rPr spc="-45" dirty="0"/>
              <a:t> </a:t>
            </a:r>
            <a:r>
              <a:rPr spc="-5" dirty="0"/>
              <a:t>logic</a:t>
            </a:r>
          </a:p>
        </p:txBody>
      </p:sp>
      <p:sp>
        <p:nvSpPr>
          <p:cNvPr id="3" name="object 3"/>
          <p:cNvSpPr txBox="1"/>
          <p:nvPr/>
        </p:nvSpPr>
        <p:spPr>
          <a:xfrm>
            <a:off x="523240" y="1480820"/>
            <a:ext cx="3982720" cy="3237865"/>
          </a:xfrm>
          <a:prstGeom prst="rect">
            <a:avLst/>
          </a:prstGeom>
        </p:spPr>
        <p:txBody>
          <a:bodyPr vert="horz" wrap="square" lIns="0" tIns="15875" rIns="0" bIns="0" rtlCol="0">
            <a:spAutoFit/>
          </a:bodyPr>
          <a:lstStyle/>
          <a:p>
            <a:pPr marL="368300" marR="17780" indent="-342900">
              <a:lnSpc>
                <a:spcPct val="99000"/>
              </a:lnSpc>
              <a:spcBef>
                <a:spcPts val="125"/>
              </a:spcBef>
              <a:buFont typeface="Wingdings"/>
              <a:buChar char=""/>
              <a:tabLst>
                <a:tab pos="368300" algn="l"/>
              </a:tabLst>
            </a:pPr>
            <a:r>
              <a:rPr sz="2400" spc="-5" dirty="0">
                <a:solidFill>
                  <a:srgbClr val="003399"/>
                </a:solidFill>
                <a:latin typeface="Arial"/>
                <a:cs typeface="Arial"/>
              </a:rPr>
              <a:t>Tổ </a:t>
            </a:r>
            <a:r>
              <a:rPr sz="2400" dirty="0">
                <a:solidFill>
                  <a:srgbClr val="003399"/>
                </a:solidFill>
                <a:latin typeface="Arial"/>
                <a:cs typeface="Arial"/>
              </a:rPr>
              <a:t>hợp các </a:t>
            </a:r>
            <a:r>
              <a:rPr sz="2400" spc="-5" dirty="0">
                <a:solidFill>
                  <a:srgbClr val="003399"/>
                </a:solidFill>
                <a:latin typeface="Arial"/>
                <a:cs typeface="Arial"/>
              </a:rPr>
              <a:t>tín </a:t>
            </a:r>
            <a:r>
              <a:rPr sz="2400" dirty="0">
                <a:solidFill>
                  <a:srgbClr val="003399"/>
                </a:solidFill>
                <a:latin typeface="Arial"/>
                <a:cs typeface="Arial"/>
              </a:rPr>
              <a:t>hiệu địa</a:t>
            </a:r>
            <a:r>
              <a:rPr sz="2400" spc="-85" dirty="0">
                <a:solidFill>
                  <a:srgbClr val="003399"/>
                </a:solidFill>
                <a:latin typeface="Arial"/>
                <a:cs typeface="Arial"/>
              </a:rPr>
              <a:t> </a:t>
            </a:r>
            <a:r>
              <a:rPr sz="2400" dirty="0">
                <a:solidFill>
                  <a:srgbClr val="003399"/>
                </a:solidFill>
                <a:latin typeface="Arial"/>
                <a:cs typeface="Arial"/>
              </a:rPr>
              <a:t>chỉ  và điều khiển </a:t>
            </a:r>
            <a:r>
              <a:rPr sz="2400" spc="-5" dirty="0">
                <a:solidFill>
                  <a:srgbClr val="003399"/>
                </a:solidFill>
                <a:latin typeface="Arial"/>
                <a:cs typeface="Arial"/>
              </a:rPr>
              <a:t>thành </a:t>
            </a:r>
            <a:r>
              <a:rPr sz="2400" dirty="0">
                <a:solidFill>
                  <a:srgbClr val="003399"/>
                </a:solidFill>
                <a:latin typeface="Arial"/>
                <a:cs typeface="Arial"/>
              </a:rPr>
              <a:t>xung  </a:t>
            </a:r>
            <a:r>
              <a:rPr sz="2400" spc="-5" dirty="0">
                <a:solidFill>
                  <a:srgbClr val="003399"/>
                </a:solidFill>
                <a:latin typeface="Arial"/>
                <a:cs typeface="Arial"/>
              </a:rPr>
              <a:t>đọc/ghi</a:t>
            </a:r>
            <a:endParaRPr sz="2400">
              <a:latin typeface="Arial"/>
              <a:cs typeface="Arial"/>
            </a:endParaRPr>
          </a:p>
          <a:p>
            <a:pPr marL="768350" lvl="1" indent="-285750">
              <a:lnSpc>
                <a:spcPct val="100000"/>
              </a:lnSpc>
              <a:spcBef>
                <a:spcPts val="550"/>
              </a:spcBef>
              <a:buClr>
                <a:srgbClr val="5E9CDA"/>
              </a:buClr>
              <a:buFont typeface="Wingdings"/>
              <a:buChar char=""/>
              <a:tabLst>
                <a:tab pos="767715" algn="l"/>
                <a:tab pos="768350" algn="l"/>
              </a:tabLst>
            </a:pPr>
            <a:r>
              <a:rPr sz="2200" dirty="0">
                <a:solidFill>
                  <a:srgbClr val="003399"/>
                </a:solidFill>
                <a:latin typeface="Arial"/>
                <a:cs typeface="Arial"/>
              </a:rPr>
              <a:t>Địa chỉ</a:t>
            </a:r>
            <a:r>
              <a:rPr sz="2200" spc="-10" dirty="0">
                <a:solidFill>
                  <a:srgbClr val="003399"/>
                </a:solidFill>
                <a:latin typeface="Arial"/>
                <a:cs typeface="Arial"/>
              </a:rPr>
              <a:t> </a:t>
            </a:r>
            <a:r>
              <a:rPr sz="2200" dirty="0">
                <a:solidFill>
                  <a:srgbClr val="003399"/>
                </a:solidFill>
                <a:latin typeface="Arial"/>
                <a:cs typeface="Arial"/>
              </a:rPr>
              <a:t>riêng</a:t>
            </a:r>
            <a:endParaRPr sz="2200">
              <a:latin typeface="Arial"/>
              <a:cs typeface="Arial"/>
            </a:endParaRPr>
          </a:p>
          <a:p>
            <a:pPr marL="1168400" lvl="2" indent="-228600">
              <a:lnSpc>
                <a:spcPct val="100000"/>
              </a:lnSpc>
              <a:spcBef>
                <a:spcPts val="465"/>
              </a:spcBef>
              <a:buClr>
                <a:srgbClr val="93C052"/>
              </a:buClr>
              <a:buChar char="•"/>
              <a:tabLst>
                <a:tab pos="1167765" algn="l"/>
                <a:tab pos="1168400" algn="l"/>
              </a:tabLst>
            </a:pPr>
            <a:r>
              <a:rPr sz="1800" spc="-5" dirty="0">
                <a:solidFill>
                  <a:srgbClr val="003399"/>
                </a:solidFill>
                <a:latin typeface="Arial"/>
                <a:cs typeface="Arial"/>
              </a:rPr>
              <a:t>IO </a:t>
            </a:r>
            <a:r>
              <a:rPr sz="1800" dirty="0">
                <a:solidFill>
                  <a:srgbClr val="003399"/>
                </a:solidFill>
                <a:latin typeface="Arial"/>
                <a:cs typeface="Arial"/>
              </a:rPr>
              <a:t>+ RD~ + </a:t>
            </a:r>
            <a:r>
              <a:rPr sz="1800" spc="-5" dirty="0">
                <a:solidFill>
                  <a:srgbClr val="003399"/>
                </a:solidFill>
                <a:latin typeface="Arial"/>
                <a:cs typeface="Arial"/>
              </a:rPr>
              <a:t>A</a:t>
            </a:r>
            <a:r>
              <a:rPr sz="1800" spc="-7" baseline="-20833" dirty="0">
                <a:solidFill>
                  <a:srgbClr val="0048AA"/>
                </a:solidFill>
                <a:latin typeface="Arial"/>
                <a:cs typeface="Arial"/>
              </a:rPr>
              <a:t>i</a:t>
            </a:r>
            <a:r>
              <a:rPr sz="1800" spc="-5" dirty="0">
                <a:solidFill>
                  <a:srgbClr val="003399"/>
                </a:solidFill>
                <a:latin typeface="Arial"/>
                <a:cs typeface="Arial"/>
              </a:rPr>
              <a:t>…A</a:t>
            </a:r>
            <a:r>
              <a:rPr sz="1800" spc="-7" baseline="-20833" dirty="0">
                <a:solidFill>
                  <a:srgbClr val="0048AA"/>
                </a:solidFill>
                <a:latin typeface="Arial"/>
                <a:cs typeface="Arial"/>
              </a:rPr>
              <a:t>j </a:t>
            </a:r>
            <a:r>
              <a:rPr sz="1800" dirty="0">
                <a:solidFill>
                  <a:srgbClr val="003399"/>
                </a:solidFill>
                <a:latin typeface="Arial"/>
                <a:cs typeface="Arial"/>
              </a:rPr>
              <a:t>=</a:t>
            </a:r>
            <a:r>
              <a:rPr sz="1800" spc="-290" dirty="0">
                <a:solidFill>
                  <a:srgbClr val="003399"/>
                </a:solidFill>
                <a:latin typeface="Arial"/>
                <a:cs typeface="Arial"/>
              </a:rPr>
              <a:t> </a:t>
            </a:r>
            <a:r>
              <a:rPr sz="1800" spc="-5" dirty="0">
                <a:solidFill>
                  <a:srgbClr val="003399"/>
                </a:solidFill>
                <a:latin typeface="Arial"/>
                <a:cs typeface="Arial"/>
              </a:rPr>
              <a:t>IN</a:t>
            </a:r>
            <a:endParaRPr sz="1800">
              <a:latin typeface="Arial"/>
              <a:cs typeface="Arial"/>
            </a:endParaRPr>
          </a:p>
          <a:p>
            <a:pPr marL="1168400" lvl="2" indent="-228600">
              <a:lnSpc>
                <a:spcPct val="100000"/>
              </a:lnSpc>
              <a:spcBef>
                <a:spcPts val="440"/>
              </a:spcBef>
              <a:buClr>
                <a:srgbClr val="93C052"/>
              </a:buClr>
              <a:buChar char="•"/>
              <a:tabLst>
                <a:tab pos="1167765" algn="l"/>
                <a:tab pos="1168400" algn="l"/>
              </a:tabLst>
            </a:pPr>
            <a:r>
              <a:rPr sz="1800" spc="-5" dirty="0">
                <a:solidFill>
                  <a:srgbClr val="003399"/>
                </a:solidFill>
                <a:latin typeface="Arial"/>
                <a:cs typeface="Arial"/>
              </a:rPr>
              <a:t>IO </a:t>
            </a:r>
            <a:r>
              <a:rPr sz="1800" dirty="0">
                <a:solidFill>
                  <a:srgbClr val="003399"/>
                </a:solidFill>
                <a:latin typeface="Arial"/>
                <a:cs typeface="Arial"/>
              </a:rPr>
              <a:t>+ </a:t>
            </a:r>
            <a:r>
              <a:rPr sz="1800" spc="-5" dirty="0">
                <a:solidFill>
                  <a:srgbClr val="003399"/>
                </a:solidFill>
                <a:latin typeface="Arial"/>
                <a:cs typeface="Arial"/>
              </a:rPr>
              <a:t>WR~ </a:t>
            </a:r>
            <a:r>
              <a:rPr sz="1800" dirty="0">
                <a:solidFill>
                  <a:srgbClr val="003399"/>
                </a:solidFill>
                <a:latin typeface="Arial"/>
                <a:cs typeface="Arial"/>
              </a:rPr>
              <a:t>+ A</a:t>
            </a:r>
            <a:r>
              <a:rPr sz="1800" baseline="-20833" dirty="0">
                <a:solidFill>
                  <a:srgbClr val="0048AA"/>
                </a:solidFill>
                <a:latin typeface="Arial"/>
                <a:cs typeface="Arial"/>
              </a:rPr>
              <a:t>i</a:t>
            </a:r>
            <a:r>
              <a:rPr sz="1800" dirty="0">
                <a:solidFill>
                  <a:srgbClr val="003399"/>
                </a:solidFill>
                <a:latin typeface="Arial"/>
                <a:cs typeface="Arial"/>
              </a:rPr>
              <a:t>…A</a:t>
            </a:r>
            <a:r>
              <a:rPr sz="1800" baseline="-20833" dirty="0">
                <a:solidFill>
                  <a:srgbClr val="0048AA"/>
                </a:solidFill>
                <a:latin typeface="Arial"/>
                <a:cs typeface="Arial"/>
              </a:rPr>
              <a:t>j </a:t>
            </a:r>
            <a:r>
              <a:rPr sz="1800" dirty="0">
                <a:solidFill>
                  <a:srgbClr val="003399"/>
                </a:solidFill>
                <a:latin typeface="Arial"/>
                <a:cs typeface="Arial"/>
              </a:rPr>
              <a:t>=</a:t>
            </a:r>
            <a:r>
              <a:rPr sz="1800" spc="-315" dirty="0">
                <a:solidFill>
                  <a:srgbClr val="003399"/>
                </a:solidFill>
                <a:latin typeface="Arial"/>
                <a:cs typeface="Arial"/>
              </a:rPr>
              <a:t> </a:t>
            </a:r>
            <a:r>
              <a:rPr sz="1800" spc="-5" dirty="0">
                <a:solidFill>
                  <a:srgbClr val="003399"/>
                </a:solidFill>
                <a:latin typeface="Arial"/>
                <a:cs typeface="Arial"/>
              </a:rPr>
              <a:t>OUT</a:t>
            </a:r>
            <a:endParaRPr sz="1800">
              <a:latin typeface="Arial"/>
              <a:cs typeface="Arial"/>
            </a:endParaRPr>
          </a:p>
          <a:p>
            <a:pPr marL="768350" lvl="1" indent="-285750">
              <a:lnSpc>
                <a:spcPct val="100000"/>
              </a:lnSpc>
              <a:spcBef>
                <a:spcPts val="434"/>
              </a:spcBef>
              <a:buClr>
                <a:srgbClr val="5E9CDA"/>
              </a:buClr>
              <a:buFont typeface="Wingdings"/>
              <a:buChar char=""/>
              <a:tabLst>
                <a:tab pos="767715" algn="l"/>
                <a:tab pos="768350" algn="l"/>
              </a:tabLst>
            </a:pPr>
            <a:r>
              <a:rPr sz="2200" dirty="0">
                <a:solidFill>
                  <a:srgbClr val="003399"/>
                </a:solidFill>
                <a:latin typeface="Arial"/>
                <a:cs typeface="Arial"/>
              </a:rPr>
              <a:t>Địa chỉ chung với bộ</a:t>
            </a:r>
            <a:r>
              <a:rPr sz="2200" spc="-80" dirty="0">
                <a:solidFill>
                  <a:srgbClr val="003399"/>
                </a:solidFill>
                <a:latin typeface="Arial"/>
                <a:cs typeface="Arial"/>
              </a:rPr>
              <a:t> </a:t>
            </a:r>
            <a:r>
              <a:rPr sz="2200" dirty="0">
                <a:solidFill>
                  <a:srgbClr val="003399"/>
                </a:solidFill>
                <a:latin typeface="Arial"/>
                <a:cs typeface="Arial"/>
              </a:rPr>
              <a:t>nhớ</a:t>
            </a:r>
            <a:endParaRPr sz="2200">
              <a:latin typeface="Arial"/>
              <a:cs typeface="Arial"/>
            </a:endParaRPr>
          </a:p>
          <a:p>
            <a:pPr marL="1168400" lvl="2" indent="-228600">
              <a:lnSpc>
                <a:spcPct val="100000"/>
              </a:lnSpc>
              <a:spcBef>
                <a:spcPts val="465"/>
              </a:spcBef>
              <a:buClr>
                <a:srgbClr val="93C052"/>
              </a:buClr>
              <a:buChar char="•"/>
              <a:tabLst>
                <a:tab pos="1167765" algn="l"/>
                <a:tab pos="1168400" algn="l"/>
              </a:tabLst>
            </a:pPr>
            <a:r>
              <a:rPr sz="1800" dirty="0">
                <a:solidFill>
                  <a:srgbClr val="003399"/>
                </a:solidFill>
                <a:latin typeface="Arial"/>
                <a:cs typeface="Arial"/>
              </a:rPr>
              <a:t>M~ + RD~ + </a:t>
            </a:r>
            <a:r>
              <a:rPr sz="1800" spc="-5" dirty="0">
                <a:solidFill>
                  <a:srgbClr val="003399"/>
                </a:solidFill>
                <a:latin typeface="Arial"/>
                <a:cs typeface="Arial"/>
              </a:rPr>
              <a:t>A</a:t>
            </a:r>
            <a:r>
              <a:rPr sz="1800" spc="-7" baseline="-20833" dirty="0">
                <a:solidFill>
                  <a:srgbClr val="0048AA"/>
                </a:solidFill>
                <a:latin typeface="Arial"/>
                <a:cs typeface="Arial"/>
              </a:rPr>
              <a:t>i</a:t>
            </a:r>
            <a:r>
              <a:rPr sz="1800" spc="-5" dirty="0">
                <a:solidFill>
                  <a:srgbClr val="003399"/>
                </a:solidFill>
                <a:latin typeface="Arial"/>
                <a:cs typeface="Arial"/>
              </a:rPr>
              <a:t>…A</a:t>
            </a:r>
            <a:r>
              <a:rPr sz="1800" spc="-7" baseline="-20833" dirty="0">
                <a:solidFill>
                  <a:srgbClr val="0048AA"/>
                </a:solidFill>
                <a:latin typeface="Arial"/>
                <a:cs typeface="Arial"/>
              </a:rPr>
              <a:t>j </a:t>
            </a:r>
            <a:r>
              <a:rPr sz="1800" dirty="0">
                <a:solidFill>
                  <a:srgbClr val="003399"/>
                </a:solidFill>
                <a:latin typeface="Arial"/>
                <a:cs typeface="Arial"/>
              </a:rPr>
              <a:t>=</a:t>
            </a:r>
            <a:r>
              <a:rPr sz="1800" spc="-300" dirty="0">
                <a:solidFill>
                  <a:srgbClr val="003399"/>
                </a:solidFill>
                <a:latin typeface="Arial"/>
                <a:cs typeface="Arial"/>
              </a:rPr>
              <a:t> </a:t>
            </a:r>
            <a:r>
              <a:rPr sz="1800" spc="-5" dirty="0">
                <a:solidFill>
                  <a:srgbClr val="003399"/>
                </a:solidFill>
                <a:latin typeface="Arial"/>
                <a:cs typeface="Arial"/>
              </a:rPr>
              <a:t>IN</a:t>
            </a:r>
            <a:endParaRPr sz="1800">
              <a:latin typeface="Arial"/>
              <a:cs typeface="Arial"/>
            </a:endParaRPr>
          </a:p>
          <a:p>
            <a:pPr marL="1168400" lvl="2" indent="-228600">
              <a:lnSpc>
                <a:spcPct val="100000"/>
              </a:lnSpc>
              <a:spcBef>
                <a:spcPts val="440"/>
              </a:spcBef>
              <a:buClr>
                <a:srgbClr val="93C052"/>
              </a:buClr>
              <a:buChar char="•"/>
              <a:tabLst>
                <a:tab pos="1167765" algn="l"/>
                <a:tab pos="1168400" algn="l"/>
              </a:tabLst>
            </a:pPr>
            <a:r>
              <a:rPr sz="1800" dirty="0">
                <a:solidFill>
                  <a:srgbClr val="003399"/>
                </a:solidFill>
                <a:latin typeface="Arial"/>
                <a:cs typeface="Arial"/>
              </a:rPr>
              <a:t>M~ + </a:t>
            </a:r>
            <a:r>
              <a:rPr sz="1800" spc="-5" dirty="0">
                <a:solidFill>
                  <a:srgbClr val="003399"/>
                </a:solidFill>
                <a:latin typeface="Arial"/>
                <a:cs typeface="Arial"/>
              </a:rPr>
              <a:t>WR~ </a:t>
            </a:r>
            <a:r>
              <a:rPr sz="1800" dirty="0">
                <a:solidFill>
                  <a:srgbClr val="003399"/>
                </a:solidFill>
                <a:latin typeface="Arial"/>
                <a:cs typeface="Arial"/>
              </a:rPr>
              <a:t>+ A</a:t>
            </a:r>
            <a:r>
              <a:rPr sz="1800" baseline="-20833" dirty="0">
                <a:solidFill>
                  <a:srgbClr val="0048AA"/>
                </a:solidFill>
                <a:latin typeface="Arial"/>
                <a:cs typeface="Arial"/>
              </a:rPr>
              <a:t>i</a:t>
            </a:r>
            <a:r>
              <a:rPr sz="1800" dirty="0">
                <a:solidFill>
                  <a:srgbClr val="003399"/>
                </a:solidFill>
                <a:latin typeface="Arial"/>
                <a:cs typeface="Arial"/>
              </a:rPr>
              <a:t>…A</a:t>
            </a:r>
            <a:r>
              <a:rPr sz="1800" baseline="-20833" dirty="0">
                <a:solidFill>
                  <a:srgbClr val="0048AA"/>
                </a:solidFill>
                <a:latin typeface="Arial"/>
                <a:cs typeface="Arial"/>
              </a:rPr>
              <a:t>j </a:t>
            </a:r>
            <a:r>
              <a:rPr sz="1800" dirty="0">
                <a:solidFill>
                  <a:srgbClr val="003399"/>
                </a:solidFill>
                <a:latin typeface="Arial"/>
                <a:cs typeface="Arial"/>
              </a:rPr>
              <a:t>=</a:t>
            </a:r>
            <a:r>
              <a:rPr sz="1800" spc="-330" dirty="0">
                <a:solidFill>
                  <a:srgbClr val="003399"/>
                </a:solidFill>
                <a:latin typeface="Arial"/>
                <a:cs typeface="Arial"/>
              </a:rPr>
              <a:t> </a:t>
            </a:r>
            <a:r>
              <a:rPr sz="1800" spc="-5" dirty="0">
                <a:solidFill>
                  <a:srgbClr val="003399"/>
                </a:solidFill>
                <a:latin typeface="Arial"/>
                <a:cs typeface="Arial"/>
              </a:rPr>
              <a:t>OUT</a:t>
            </a:r>
            <a:endParaRPr sz="1800">
              <a:latin typeface="Arial"/>
              <a:cs typeface="Arial"/>
            </a:endParaRPr>
          </a:p>
        </p:txBody>
      </p:sp>
      <p:sp>
        <p:nvSpPr>
          <p:cNvPr id="4" name="object 4"/>
          <p:cNvSpPr/>
          <p:nvPr/>
        </p:nvSpPr>
        <p:spPr>
          <a:xfrm>
            <a:off x="4876800" y="1469687"/>
            <a:ext cx="4149725" cy="203551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800600" y="3832697"/>
            <a:ext cx="4149725" cy="211090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40" y="795020"/>
            <a:ext cx="8775700" cy="452120"/>
          </a:xfrm>
          <a:prstGeom prst="rect">
            <a:avLst/>
          </a:prstGeom>
        </p:spPr>
        <p:txBody>
          <a:bodyPr vert="horz" wrap="square" lIns="0" tIns="12700" rIns="0" bIns="0" rtlCol="0">
            <a:spAutoFit/>
          </a:bodyPr>
          <a:lstStyle/>
          <a:p>
            <a:pPr marL="12700">
              <a:lnSpc>
                <a:spcPct val="100000"/>
              </a:lnSpc>
              <a:spcBef>
                <a:spcPts val="100"/>
              </a:spcBef>
            </a:pPr>
            <a:r>
              <a:rPr spc="-5" dirty="0"/>
              <a:t>4.4.2 Giải </a:t>
            </a:r>
            <a:r>
              <a:rPr dirty="0"/>
              <a:t>mã </a:t>
            </a:r>
            <a:r>
              <a:rPr spc="-5" dirty="0"/>
              <a:t>đ.chỉ </a:t>
            </a:r>
            <a:r>
              <a:rPr dirty="0"/>
              <a:t>tb vào ra sử </a:t>
            </a:r>
            <a:r>
              <a:rPr spc="-5" dirty="0"/>
              <a:t>dụng </a:t>
            </a:r>
            <a:r>
              <a:rPr dirty="0"/>
              <a:t>mạch </a:t>
            </a:r>
            <a:r>
              <a:rPr spc="-5" dirty="0"/>
              <a:t>tích</a:t>
            </a:r>
            <a:r>
              <a:rPr spc="-60" dirty="0"/>
              <a:t> </a:t>
            </a:r>
            <a:r>
              <a:rPr spc="-5" dirty="0"/>
              <a:t>hợp</a:t>
            </a:r>
          </a:p>
        </p:txBody>
      </p:sp>
      <p:sp>
        <p:nvSpPr>
          <p:cNvPr id="3" name="object 3"/>
          <p:cNvSpPr/>
          <p:nvPr/>
        </p:nvSpPr>
        <p:spPr>
          <a:xfrm>
            <a:off x="237848" y="2349500"/>
            <a:ext cx="4236002" cy="223824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11725" y="2400325"/>
            <a:ext cx="4052497" cy="214127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434589" y="5154383"/>
            <a:ext cx="428815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Arial"/>
                <a:cs typeface="Arial"/>
              </a:rPr>
              <a:t>Giải </a:t>
            </a:r>
            <a:r>
              <a:rPr sz="2000" b="1" dirty="0">
                <a:latin typeface="Arial"/>
                <a:cs typeface="Arial"/>
              </a:rPr>
              <a:t>mã </a:t>
            </a:r>
            <a:r>
              <a:rPr sz="2000" b="1" spc="-5" dirty="0">
                <a:latin typeface="Arial"/>
                <a:cs typeface="Arial"/>
              </a:rPr>
              <a:t>địa chỉ cổng dùng</a:t>
            </a:r>
            <a:r>
              <a:rPr sz="2000" b="1" spc="-30" dirty="0">
                <a:latin typeface="Arial"/>
                <a:cs typeface="Arial"/>
              </a:rPr>
              <a:t> </a:t>
            </a:r>
            <a:r>
              <a:rPr sz="2000" b="1" spc="-5" dirty="0">
                <a:latin typeface="Arial"/>
                <a:cs typeface="Arial"/>
              </a:rPr>
              <a:t>74LS138</a:t>
            </a:r>
            <a:endParaRPr sz="200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3219" y="795020"/>
            <a:ext cx="5652770" cy="452120"/>
          </a:xfrm>
          <a:prstGeom prst="rect">
            <a:avLst/>
          </a:prstGeom>
        </p:spPr>
        <p:txBody>
          <a:bodyPr vert="horz" wrap="square" lIns="0" tIns="12700" rIns="0" bIns="0" rtlCol="0">
            <a:spAutoFit/>
          </a:bodyPr>
          <a:lstStyle/>
          <a:p>
            <a:pPr marL="12700">
              <a:lnSpc>
                <a:spcPct val="100000"/>
              </a:lnSpc>
              <a:spcBef>
                <a:spcPts val="100"/>
              </a:spcBef>
            </a:pPr>
            <a:r>
              <a:rPr spc="-5" dirty="0"/>
              <a:t>4.4.3 Một </a:t>
            </a:r>
            <a:r>
              <a:rPr dirty="0"/>
              <a:t>số mạch </a:t>
            </a:r>
            <a:r>
              <a:rPr spc="-5" dirty="0"/>
              <a:t>cổng đơn</a:t>
            </a:r>
            <a:r>
              <a:rPr spc="-60" dirty="0"/>
              <a:t> </a:t>
            </a:r>
            <a:r>
              <a:rPr spc="-5" dirty="0"/>
              <a:t>giản</a:t>
            </a:r>
          </a:p>
        </p:txBody>
      </p:sp>
      <p:sp>
        <p:nvSpPr>
          <p:cNvPr id="3" name="object 3"/>
          <p:cNvSpPr txBox="1"/>
          <p:nvPr/>
        </p:nvSpPr>
        <p:spPr>
          <a:xfrm>
            <a:off x="231140" y="1480820"/>
            <a:ext cx="8550275" cy="2252980"/>
          </a:xfrm>
          <a:prstGeom prst="rect">
            <a:avLst/>
          </a:prstGeom>
        </p:spPr>
        <p:txBody>
          <a:bodyPr vert="horz" wrap="square" lIns="0" tIns="15875" rIns="0" bIns="0" rtlCol="0">
            <a:spAutoFit/>
          </a:bodyPr>
          <a:lstStyle/>
          <a:p>
            <a:pPr marL="355600" marR="41910" indent="-342900">
              <a:lnSpc>
                <a:spcPct val="99000"/>
              </a:lnSpc>
              <a:spcBef>
                <a:spcPts val="125"/>
              </a:spcBef>
              <a:buFont typeface="Wingdings"/>
              <a:buChar char=""/>
              <a:tabLst>
                <a:tab pos="355600" algn="l"/>
              </a:tabLst>
            </a:pPr>
            <a:r>
              <a:rPr sz="2400" dirty="0">
                <a:solidFill>
                  <a:srgbClr val="003399"/>
                </a:solidFill>
                <a:latin typeface="Arial"/>
                <a:cs typeface="Arial"/>
              </a:rPr>
              <a:t>Có </a:t>
            </a:r>
            <a:r>
              <a:rPr sz="2400" spc="-5" dirty="0">
                <a:solidFill>
                  <a:srgbClr val="003399"/>
                </a:solidFill>
                <a:latin typeface="Arial"/>
                <a:cs typeface="Arial"/>
              </a:rPr>
              <a:t>thể </a:t>
            </a:r>
            <a:r>
              <a:rPr sz="2400" dirty="0">
                <a:solidFill>
                  <a:srgbClr val="003399"/>
                </a:solidFill>
                <a:latin typeface="Arial"/>
                <a:cs typeface="Arial"/>
              </a:rPr>
              <a:t>sử dụng các mạch </a:t>
            </a:r>
            <a:r>
              <a:rPr sz="2400" spc="-5" dirty="0">
                <a:solidFill>
                  <a:srgbClr val="003399"/>
                </a:solidFill>
                <a:latin typeface="Arial"/>
                <a:cs typeface="Arial"/>
              </a:rPr>
              <a:t>tích </a:t>
            </a:r>
            <a:r>
              <a:rPr sz="2400" dirty="0">
                <a:solidFill>
                  <a:srgbClr val="003399"/>
                </a:solidFill>
                <a:latin typeface="Arial"/>
                <a:cs typeface="Arial"/>
              </a:rPr>
              <a:t>hợp cỡ </a:t>
            </a:r>
            <a:r>
              <a:rPr sz="2400" spc="-5" dirty="0">
                <a:solidFill>
                  <a:srgbClr val="003399"/>
                </a:solidFill>
                <a:latin typeface="Arial"/>
                <a:cs typeface="Arial"/>
              </a:rPr>
              <a:t>vừa </a:t>
            </a:r>
            <a:r>
              <a:rPr sz="2400" dirty="0">
                <a:solidFill>
                  <a:srgbClr val="003399"/>
                </a:solidFill>
                <a:latin typeface="Arial"/>
                <a:cs typeface="Arial"/>
              </a:rPr>
              <a:t>để làm cổng</a:t>
            </a:r>
            <a:r>
              <a:rPr sz="2400" spc="-70" dirty="0">
                <a:solidFill>
                  <a:srgbClr val="003399"/>
                </a:solidFill>
                <a:latin typeface="Arial"/>
                <a:cs typeface="Arial"/>
              </a:rPr>
              <a:t> </a:t>
            </a:r>
            <a:r>
              <a:rPr sz="2400" dirty="0">
                <a:solidFill>
                  <a:srgbClr val="003399"/>
                </a:solidFill>
                <a:latin typeface="Arial"/>
                <a:cs typeface="Arial"/>
              </a:rPr>
              <a:t>phối  ghép với vi xử lý để </a:t>
            </a:r>
            <a:r>
              <a:rPr sz="2400" spc="-5" dirty="0">
                <a:solidFill>
                  <a:srgbClr val="003399"/>
                </a:solidFill>
                <a:latin typeface="Arial"/>
                <a:cs typeface="Arial"/>
              </a:rPr>
              <a:t>vào/ra </a:t>
            </a:r>
            <a:r>
              <a:rPr sz="2400" dirty="0">
                <a:solidFill>
                  <a:srgbClr val="003399"/>
                </a:solidFill>
                <a:latin typeface="Arial"/>
                <a:cs typeface="Arial"/>
              </a:rPr>
              <a:t>dữ liệu. Các mạch này </a:t>
            </a:r>
            <a:r>
              <a:rPr sz="2400" spc="-5" dirty="0">
                <a:solidFill>
                  <a:srgbClr val="003399"/>
                </a:solidFill>
                <a:latin typeface="Arial"/>
                <a:cs typeface="Arial"/>
              </a:rPr>
              <a:t>thường  được </a:t>
            </a:r>
            <a:r>
              <a:rPr sz="2400" dirty="0">
                <a:solidFill>
                  <a:srgbClr val="003399"/>
                </a:solidFill>
                <a:latin typeface="Arial"/>
                <a:cs typeface="Arial"/>
              </a:rPr>
              <a:t>cấu </a:t>
            </a:r>
            <a:r>
              <a:rPr sz="2400" spc="-5" dirty="0">
                <a:solidFill>
                  <a:srgbClr val="003399"/>
                </a:solidFill>
                <a:latin typeface="Arial"/>
                <a:cs typeface="Arial"/>
              </a:rPr>
              <a:t>tạo từ:</a:t>
            </a:r>
            <a:endParaRPr sz="2400">
              <a:latin typeface="Arial"/>
              <a:cs typeface="Arial"/>
            </a:endParaRPr>
          </a:p>
          <a:p>
            <a:pPr marL="755650" lvl="1" indent="-285750">
              <a:lnSpc>
                <a:spcPct val="100000"/>
              </a:lnSpc>
              <a:spcBef>
                <a:spcPts val="550"/>
              </a:spcBef>
              <a:buClr>
                <a:srgbClr val="5E9CDA"/>
              </a:buClr>
              <a:buFont typeface="Wingdings"/>
              <a:buChar char=""/>
              <a:tabLst>
                <a:tab pos="755015" algn="l"/>
                <a:tab pos="755650" algn="l"/>
              </a:tabLst>
            </a:pPr>
            <a:r>
              <a:rPr sz="2200" dirty="0">
                <a:solidFill>
                  <a:srgbClr val="003399"/>
                </a:solidFill>
                <a:latin typeface="Arial"/>
                <a:cs typeface="Arial"/>
              </a:rPr>
              <a:t>Các mạch chốt 8 </a:t>
            </a:r>
            <a:r>
              <a:rPr sz="2200" spc="-5" dirty="0">
                <a:solidFill>
                  <a:srgbClr val="003399"/>
                </a:solidFill>
                <a:latin typeface="Arial"/>
                <a:cs typeface="Arial"/>
              </a:rPr>
              <a:t>bít </a:t>
            </a:r>
            <a:r>
              <a:rPr sz="2200" dirty="0">
                <a:solidFill>
                  <a:srgbClr val="003399"/>
                </a:solidFill>
                <a:latin typeface="Arial"/>
                <a:cs typeface="Arial"/>
              </a:rPr>
              <a:t>có đầu ra 3 </a:t>
            </a:r>
            <a:r>
              <a:rPr sz="2200" spc="-5" dirty="0">
                <a:solidFill>
                  <a:srgbClr val="003399"/>
                </a:solidFill>
                <a:latin typeface="Arial"/>
                <a:cs typeface="Arial"/>
              </a:rPr>
              <a:t>trạng thái</a:t>
            </a:r>
            <a:r>
              <a:rPr sz="2200" spc="10" dirty="0">
                <a:solidFill>
                  <a:srgbClr val="003399"/>
                </a:solidFill>
                <a:latin typeface="Arial"/>
                <a:cs typeface="Arial"/>
              </a:rPr>
              <a:t> </a:t>
            </a:r>
            <a:r>
              <a:rPr sz="2200" spc="-5" dirty="0">
                <a:solidFill>
                  <a:srgbClr val="003399"/>
                </a:solidFill>
                <a:latin typeface="Arial"/>
                <a:cs typeface="Arial"/>
              </a:rPr>
              <a:t>(74LS373,74LS374)</a:t>
            </a:r>
            <a:endParaRPr sz="2200">
              <a:latin typeface="Arial"/>
              <a:cs typeface="Arial"/>
            </a:endParaRPr>
          </a:p>
          <a:p>
            <a:pPr marL="749300" marR="532765" lvl="1" indent="-279400">
              <a:lnSpc>
                <a:spcPts val="2570"/>
              </a:lnSpc>
              <a:spcBef>
                <a:spcPts val="705"/>
              </a:spcBef>
              <a:buClr>
                <a:srgbClr val="5E9CDA"/>
              </a:buClr>
              <a:buFont typeface="Wingdings"/>
              <a:buChar char=""/>
              <a:tabLst>
                <a:tab pos="755015" algn="l"/>
                <a:tab pos="755650" algn="l"/>
              </a:tabLst>
            </a:pPr>
            <a:r>
              <a:rPr sz="2200" dirty="0">
                <a:solidFill>
                  <a:srgbClr val="003399"/>
                </a:solidFill>
                <a:latin typeface="Arial"/>
                <a:cs typeface="Arial"/>
              </a:rPr>
              <a:t>Các mạch khuếch đại đệm 2 chiều 8 </a:t>
            </a:r>
            <a:r>
              <a:rPr sz="2200" spc="-5" dirty="0">
                <a:solidFill>
                  <a:srgbClr val="003399"/>
                </a:solidFill>
                <a:latin typeface="Arial"/>
                <a:cs typeface="Arial"/>
              </a:rPr>
              <a:t>bít </a:t>
            </a:r>
            <a:r>
              <a:rPr sz="2200" dirty="0">
                <a:solidFill>
                  <a:srgbClr val="003399"/>
                </a:solidFill>
                <a:latin typeface="Arial"/>
                <a:cs typeface="Arial"/>
              </a:rPr>
              <a:t>đầu ra 3 </a:t>
            </a:r>
            <a:r>
              <a:rPr sz="2200" spc="-5" dirty="0">
                <a:solidFill>
                  <a:srgbClr val="003399"/>
                </a:solidFill>
                <a:latin typeface="Arial"/>
                <a:cs typeface="Arial"/>
              </a:rPr>
              <a:t>trạng</a:t>
            </a:r>
            <a:r>
              <a:rPr sz="2200" spc="-70" dirty="0">
                <a:solidFill>
                  <a:srgbClr val="003399"/>
                </a:solidFill>
                <a:latin typeface="Arial"/>
                <a:cs typeface="Arial"/>
              </a:rPr>
              <a:t> </a:t>
            </a:r>
            <a:r>
              <a:rPr sz="2200" spc="-5" dirty="0">
                <a:solidFill>
                  <a:srgbClr val="003399"/>
                </a:solidFill>
                <a:latin typeface="Arial"/>
                <a:cs typeface="Arial"/>
              </a:rPr>
              <a:t>thái  </a:t>
            </a:r>
            <a:r>
              <a:rPr sz="2200" dirty="0">
                <a:solidFill>
                  <a:srgbClr val="003399"/>
                </a:solidFill>
                <a:latin typeface="Arial"/>
                <a:cs typeface="Arial"/>
              </a:rPr>
              <a:t>(74LS245)</a:t>
            </a:r>
            <a:endParaRPr sz="22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136" y="795020"/>
            <a:ext cx="8600440" cy="452120"/>
          </a:xfrm>
          <a:prstGeom prst="rect">
            <a:avLst/>
          </a:prstGeom>
        </p:spPr>
        <p:txBody>
          <a:bodyPr vert="horz" wrap="square" lIns="0" tIns="12700" rIns="0" bIns="0" rtlCol="0">
            <a:spAutoFit/>
          </a:bodyPr>
          <a:lstStyle/>
          <a:p>
            <a:pPr marL="12700">
              <a:lnSpc>
                <a:spcPct val="100000"/>
              </a:lnSpc>
              <a:spcBef>
                <a:spcPts val="100"/>
              </a:spcBef>
            </a:pPr>
            <a:r>
              <a:rPr spc="-5" dirty="0"/>
              <a:t>4.4.3 Một </a:t>
            </a:r>
            <a:r>
              <a:rPr dirty="0"/>
              <a:t>số mạch </a:t>
            </a:r>
            <a:r>
              <a:rPr spc="-5" dirty="0"/>
              <a:t>cổng đ.giản–Ghép nối bàn</a:t>
            </a:r>
            <a:r>
              <a:rPr spc="-35" dirty="0"/>
              <a:t> </a:t>
            </a:r>
            <a:r>
              <a:rPr spc="-5" dirty="0"/>
              <a:t>phím</a:t>
            </a:r>
          </a:p>
        </p:txBody>
      </p:sp>
      <p:sp>
        <p:nvSpPr>
          <p:cNvPr id="3" name="object 3"/>
          <p:cNvSpPr/>
          <p:nvPr/>
        </p:nvSpPr>
        <p:spPr>
          <a:xfrm>
            <a:off x="990600" y="1219200"/>
            <a:ext cx="7280275" cy="5105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136" y="795020"/>
            <a:ext cx="8600440" cy="452120"/>
          </a:xfrm>
          <a:prstGeom prst="rect">
            <a:avLst/>
          </a:prstGeom>
        </p:spPr>
        <p:txBody>
          <a:bodyPr vert="horz" wrap="square" lIns="0" tIns="12700" rIns="0" bIns="0" rtlCol="0">
            <a:spAutoFit/>
          </a:bodyPr>
          <a:lstStyle/>
          <a:p>
            <a:pPr marL="12700">
              <a:lnSpc>
                <a:spcPct val="100000"/>
              </a:lnSpc>
              <a:spcBef>
                <a:spcPts val="100"/>
              </a:spcBef>
            </a:pPr>
            <a:r>
              <a:rPr spc="-5" dirty="0"/>
              <a:t>4.4.3 Một </a:t>
            </a:r>
            <a:r>
              <a:rPr dirty="0"/>
              <a:t>số mạch </a:t>
            </a:r>
            <a:r>
              <a:rPr spc="-5" dirty="0"/>
              <a:t>cổng đ.giản–Ghép nối bàn</a:t>
            </a:r>
            <a:r>
              <a:rPr spc="-35" dirty="0"/>
              <a:t> </a:t>
            </a:r>
            <a:r>
              <a:rPr spc="-5" dirty="0"/>
              <a:t>phím</a:t>
            </a:r>
          </a:p>
        </p:txBody>
      </p:sp>
      <p:sp>
        <p:nvSpPr>
          <p:cNvPr id="3" name="object 3"/>
          <p:cNvSpPr txBox="1"/>
          <p:nvPr/>
        </p:nvSpPr>
        <p:spPr>
          <a:xfrm>
            <a:off x="231140" y="1480820"/>
            <a:ext cx="8702040" cy="4315460"/>
          </a:xfrm>
          <a:prstGeom prst="rect">
            <a:avLst/>
          </a:prstGeom>
        </p:spPr>
        <p:txBody>
          <a:bodyPr vert="horz" wrap="square" lIns="0" tIns="33020" rIns="0" bIns="0" rtlCol="0">
            <a:spAutoFit/>
          </a:bodyPr>
          <a:lstStyle/>
          <a:p>
            <a:pPr marL="355600" marR="322580" indent="-342900" algn="just">
              <a:lnSpc>
                <a:spcPts val="2800"/>
              </a:lnSpc>
              <a:spcBef>
                <a:spcPts val="260"/>
              </a:spcBef>
              <a:buFont typeface="Wingdings"/>
              <a:buChar char=""/>
              <a:tabLst>
                <a:tab pos="355600" algn="l"/>
              </a:tabLst>
            </a:pPr>
            <a:r>
              <a:rPr sz="2400" dirty="0">
                <a:solidFill>
                  <a:srgbClr val="003399"/>
                </a:solidFill>
                <a:latin typeface="Arial"/>
                <a:cs typeface="Arial"/>
              </a:rPr>
              <a:t>Cổng ghép nối bàn </a:t>
            </a:r>
            <a:r>
              <a:rPr sz="2400" spc="-5" dirty="0">
                <a:solidFill>
                  <a:srgbClr val="003399"/>
                </a:solidFill>
                <a:latin typeface="Arial"/>
                <a:cs typeface="Arial"/>
              </a:rPr>
              <a:t>phím </a:t>
            </a:r>
            <a:r>
              <a:rPr sz="2400" dirty="0">
                <a:solidFill>
                  <a:srgbClr val="003399"/>
                </a:solidFill>
                <a:latin typeface="Arial"/>
                <a:cs typeface="Arial"/>
              </a:rPr>
              <a:t>16 số dạng </a:t>
            </a:r>
            <a:r>
              <a:rPr sz="2400" spc="-5" dirty="0">
                <a:solidFill>
                  <a:srgbClr val="003399"/>
                </a:solidFill>
                <a:latin typeface="Arial"/>
                <a:cs typeface="Arial"/>
              </a:rPr>
              <a:t>tiếp </a:t>
            </a:r>
            <a:r>
              <a:rPr sz="2400" dirty="0">
                <a:solidFill>
                  <a:srgbClr val="003399"/>
                </a:solidFill>
                <a:latin typeface="Arial"/>
                <a:cs typeface="Arial"/>
              </a:rPr>
              <a:t>điểm sử dụng</a:t>
            </a:r>
            <a:r>
              <a:rPr sz="2400" spc="-75" dirty="0">
                <a:solidFill>
                  <a:srgbClr val="003399"/>
                </a:solidFill>
                <a:latin typeface="Arial"/>
                <a:cs typeface="Arial"/>
              </a:rPr>
              <a:t> </a:t>
            </a:r>
            <a:r>
              <a:rPr sz="2400" dirty="0">
                <a:solidFill>
                  <a:srgbClr val="003399"/>
                </a:solidFill>
                <a:latin typeface="Arial"/>
                <a:cs typeface="Arial"/>
              </a:rPr>
              <a:t>các  mạch </a:t>
            </a:r>
            <a:r>
              <a:rPr sz="2400" spc="-5" dirty="0">
                <a:solidFill>
                  <a:srgbClr val="003399"/>
                </a:solidFill>
                <a:latin typeface="Arial"/>
                <a:cs typeface="Arial"/>
              </a:rPr>
              <a:t>tích </a:t>
            </a:r>
            <a:r>
              <a:rPr sz="2400" dirty="0">
                <a:solidFill>
                  <a:srgbClr val="003399"/>
                </a:solidFill>
                <a:latin typeface="Arial"/>
                <a:cs typeface="Arial"/>
              </a:rPr>
              <a:t>hợp:</a:t>
            </a:r>
            <a:endParaRPr sz="2400">
              <a:latin typeface="Arial"/>
              <a:cs typeface="Arial"/>
            </a:endParaRPr>
          </a:p>
          <a:p>
            <a:pPr marL="749300" marR="5080" lvl="1" indent="-279400" algn="just">
              <a:lnSpc>
                <a:spcPct val="100800"/>
              </a:lnSpc>
              <a:spcBef>
                <a:spcPts val="400"/>
              </a:spcBef>
              <a:buClr>
                <a:srgbClr val="5E9CDA"/>
              </a:buClr>
              <a:buFont typeface="Wingdings"/>
              <a:buChar char=""/>
              <a:tabLst>
                <a:tab pos="755650" algn="l"/>
              </a:tabLst>
            </a:pPr>
            <a:r>
              <a:rPr sz="2000" dirty="0">
                <a:solidFill>
                  <a:srgbClr val="003399"/>
                </a:solidFill>
                <a:latin typeface="Arial"/>
                <a:cs typeface="Arial"/>
              </a:rPr>
              <a:t>Vi mạch 74LS374 </a:t>
            </a:r>
            <a:r>
              <a:rPr sz="2000" spc="-5" dirty="0">
                <a:solidFill>
                  <a:srgbClr val="003399"/>
                </a:solidFill>
                <a:latin typeface="Arial"/>
                <a:cs typeface="Arial"/>
              </a:rPr>
              <a:t>được </a:t>
            </a:r>
            <a:r>
              <a:rPr sz="2000" dirty="0">
                <a:solidFill>
                  <a:srgbClr val="003399"/>
                </a:solidFill>
                <a:latin typeface="Arial"/>
                <a:cs typeface="Arial"/>
              </a:rPr>
              <a:t>dùng để điều khiển các </a:t>
            </a:r>
            <a:r>
              <a:rPr sz="2000" spc="-5" dirty="0">
                <a:solidFill>
                  <a:srgbClr val="003399"/>
                </a:solidFill>
                <a:latin typeface="Arial"/>
                <a:cs typeface="Arial"/>
              </a:rPr>
              <a:t>tín </a:t>
            </a:r>
            <a:r>
              <a:rPr sz="2000" dirty="0">
                <a:solidFill>
                  <a:srgbClr val="003399"/>
                </a:solidFill>
                <a:latin typeface="Arial"/>
                <a:cs typeface="Arial"/>
              </a:rPr>
              <a:t>hiệu hàng và</a:t>
            </a:r>
            <a:r>
              <a:rPr sz="2000" spc="-85" dirty="0">
                <a:solidFill>
                  <a:srgbClr val="003399"/>
                </a:solidFill>
                <a:latin typeface="Arial"/>
                <a:cs typeface="Arial"/>
              </a:rPr>
              <a:t> </a:t>
            </a:r>
            <a:r>
              <a:rPr sz="2000" dirty="0">
                <a:solidFill>
                  <a:srgbClr val="003399"/>
                </a:solidFill>
                <a:latin typeface="Arial"/>
                <a:cs typeface="Arial"/>
              </a:rPr>
              <a:t>mạch  74LS244 dùng để điều khiển các </a:t>
            </a:r>
            <a:r>
              <a:rPr sz="2000" spc="-5" dirty="0">
                <a:solidFill>
                  <a:srgbClr val="003399"/>
                </a:solidFill>
                <a:latin typeface="Arial"/>
                <a:cs typeface="Arial"/>
              </a:rPr>
              <a:t>tín </a:t>
            </a:r>
            <a:r>
              <a:rPr sz="2000" dirty="0">
                <a:solidFill>
                  <a:srgbClr val="003399"/>
                </a:solidFill>
                <a:latin typeface="Arial"/>
                <a:cs typeface="Arial"/>
              </a:rPr>
              <a:t>hiệu</a:t>
            </a:r>
            <a:r>
              <a:rPr sz="2000" spc="-15" dirty="0">
                <a:solidFill>
                  <a:srgbClr val="003399"/>
                </a:solidFill>
                <a:latin typeface="Arial"/>
                <a:cs typeface="Arial"/>
              </a:rPr>
              <a:t> </a:t>
            </a:r>
            <a:r>
              <a:rPr sz="2000" spc="-5" dirty="0">
                <a:solidFill>
                  <a:srgbClr val="003399"/>
                </a:solidFill>
                <a:latin typeface="Arial"/>
                <a:cs typeface="Arial"/>
              </a:rPr>
              <a:t>cột;</a:t>
            </a:r>
            <a:endParaRPr sz="2000">
              <a:latin typeface="Arial"/>
              <a:cs typeface="Arial"/>
            </a:endParaRPr>
          </a:p>
          <a:p>
            <a:pPr marL="355600" indent="-342900" algn="just">
              <a:lnSpc>
                <a:spcPct val="100000"/>
              </a:lnSpc>
              <a:spcBef>
                <a:spcPts val="575"/>
              </a:spcBef>
              <a:buFont typeface="Wingdings"/>
              <a:buChar char=""/>
              <a:tabLst>
                <a:tab pos="355600" algn="l"/>
              </a:tabLst>
            </a:pPr>
            <a:r>
              <a:rPr sz="2400" dirty="0">
                <a:solidFill>
                  <a:srgbClr val="003399"/>
                </a:solidFill>
                <a:latin typeface="Arial"/>
                <a:cs typeface="Arial"/>
              </a:rPr>
              <a:t>Nguyên </a:t>
            </a:r>
            <a:r>
              <a:rPr sz="2400" spc="-5" dirty="0">
                <a:solidFill>
                  <a:srgbClr val="003399"/>
                </a:solidFill>
                <a:latin typeface="Arial"/>
                <a:cs typeface="Arial"/>
              </a:rPr>
              <a:t>tắc </a:t>
            </a:r>
            <a:r>
              <a:rPr sz="2400" dirty="0">
                <a:solidFill>
                  <a:srgbClr val="003399"/>
                </a:solidFill>
                <a:latin typeface="Arial"/>
                <a:cs typeface="Arial"/>
              </a:rPr>
              <a:t>hoạt</a:t>
            </a:r>
            <a:r>
              <a:rPr sz="2400" spc="-10" dirty="0">
                <a:solidFill>
                  <a:srgbClr val="003399"/>
                </a:solidFill>
                <a:latin typeface="Arial"/>
                <a:cs typeface="Arial"/>
              </a:rPr>
              <a:t> </a:t>
            </a:r>
            <a:r>
              <a:rPr sz="2400" dirty="0">
                <a:solidFill>
                  <a:srgbClr val="003399"/>
                </a:solidFill>
                <a:latin typeface="Arial"/>
                <a:cs typeface="Arial"/>
              </a:rPr>
              <a:t>động:</a:t>
            </a:r>
            <a:endParaRPr sz="2400">
              <a:latin typeface="Arial"/>
              <a:cs typeface="Arial"/>
            </a:endParaRPr>
          </a:p>
          <a:p>
            <a:pPr marL="749300" marR="236854" lvl="1" indent="-279400" algn="just">
              <a:lnSpc>
                <a:spcPct val="100400"/>
              </a:lnSpc>
              <a:spcBef>
                <a:spcPts val="415"/>
              </a:spcBef>
              <a:buClr>
                <a:srgbClr val="5E9CDA"/>
              </a:buClr>
              <a:buFont typeface="Wingdings"/>
              <a:buChar char=""/>
              <a:tabLst>
                <a:tab pos="755650" algn="l"/>
              </a:tabLst>
            </a:pPr>
            <a:r>
              <a:rPr sz="2000" dirty="0">
                <a:solidFill>
                  <a:srgbClr val="003399"/>
                </a:solidFill>
                <a:latin typeface="Arial"/>
                <a:cs typeface="Arial"/>
              </a:rPr>
              <a:t>Nếu </a:t>
            </a:r>
            <a:r>
              <a:rPr sz="2000" spc="-5" dirty="0">
                <a:solidFill>
                  <a:srgbClr val="003399"/>
                </a:solidFill>
                <a:latin typeface="Arial"/>
                <a:cs typeface="Arial"/>
              </a:rPr>
              <a:t>tín </a:t>
            </a:r>
            <a:r>
              <a:rPr sz="2000" dirty="0">
                <a:solidFill>
                  <a:srgbClr val="003399"/>
                </a:solidFill>
                <a:latin typeface="Arial"/>
                <a:cs typeface="Arial"/>
              </a:rPr>
              <a:t>hiệu X ở </a:t>
            </a:r>
            <a:r>
              <a:rPr sz="2000" spc="-5" dirty="0">
                <a:solidFill>
                  <a:srgbClr val="003399"/>
                </a:solidFill>
                <a:latin typeface="Arial"/>
                <a:cs typeface="Arial"/>
              </a:rPr>
              <a:t>mức </a:t>
            </a:r>
            <a:r>
              <a:rPr sz="2000" dirty="0">
                <a:solidFill>
                  <a:srgbClr val="003399"/>
                </a:solidFill>
                <a:latin typeface="Arial"/>
                <a:cs typeface="Arial"/>
              </a:rPr>
              <a:t>cao </a:t>
            </a:r>
            <a:r>
              <a:rPr sz="2000" spc="-5" dirty="0">
                <a:solidFill>
                  <a:srgbClr val="003399"/>
                </a:solidFill>
                <a:latin typeface="Arial"/>
                <a:cs typeface="Arial"/>
              </a:rPr>
              <a:t>(lô-gíc </a:t>
            </a:r>
            <a:r>
              <a:rPr sz="2000" dirty="0">
                <a:solidFill>
                  <a:srgbClr val="003399"/>
                </a:solidFill>
                <a:latin typeface="Arial"/>
                <a:cs typeface="Arial"/>
              </a:rPr>
              <a:t>1) </a:t>
            </a:r>
            <a:r>
              <a:rPr sz="2000" spc="-5" dirty="0">
                <a:solidFill>
                  <a:srgbClr val="003399"/>
                </a:solidFill>
                <a:latin typeface="Arial"/>
                <a:cs typeface="Arial"/>
              </a:rPr>
              <a:t>thì </a:t>
            </a:r>
            <a:r>
              <a:rPr sz="2000" dirty="0">
                <a:solidFill>
                  <a:srgbClr val="003399"/>
                </a:solidFill>
                <a:latin typeface="Arial"/>
                <a:cs typeface="Arial"/>
              </a:rPr>
              <a:t>đi-ốt sẽ khóa lại, vậy nên </a:t>
            </a:r>
            <a:r>
              <a:rPr sz="2000" spc="-5" dirty="0">
                <a:solidFill>
                  <a:srgbClr val="003399"/>
                </a:solidFill>
                <a:latin typeface="Arial"/>
                <a:cs typeface="Arial"/>
              </a:rPr>
              <a:t>tiếp  </a:t>
            </a:r>
            <a:r>
              <a:rPr sz="2000" dirty="0">
                <a:solidFill>
                  <a:srgbClr val="003399"/>
                </a:solidFill>
                <a:latin typeface="Arial"/>
                <a:cs typeface="Arial"/>
              </a:rPr>
              <a:t>điểm Y có đóng xuống hay không </a:t>
            </a:r>
            <a:r>
              <a:rPr sz="2000" spc="-5" dirty="0">
                <a:solidFill>
                  <a:srgbClr val="003399"/>
                </a:solidFill>
                <a:latin typeface="Arial"/>
                <a:cs typeface="Arial"/>
              </a:rPr>
              <a:t>thì tại </a:t>
            </a:r>
            <a:r>
              <a:rPr sz="2000" dirty="0">
                <a:solidFill>
                  <a:srgbClr val="003399"/>
                </a:solidFill>
                <a:latin typeface="Arial"/>
                <a:cs typeface="Arial"/>
              </a:rPr>
              <a:t>đầu O </a:t>
            </a:r>
            <a:r>
              <a:rPr sz="2000" spc="-5" dirty="0">
                <a:solidFill>
                  <a:srgbClr val="003399"/>
                </a:solidFill>
                <a:latin typeface="Arial"/>
                <a:cs typeface="Arial"/>
              </a:rPr>
              <a:t>ta </a:t>
            </a:r>
            <a:r>
              <a:rPr sz="2000" dirty="0">
                <a:solidFill>
                  <a:srgbClr val="003399"/>
                </a:solidFill>
                <a:latin typeface="Arial"/>
                <a:cs typeface="Arial"/>
              </a:rPr>
              <a:t>luôn </a:t>
            </a:r>
            <a:r>
              <a:rPr sz="2000" spc="-5" dirty="0">
                <a:solidFill>
                  <a:srgbClr val="003399"/>
                </a:solidFill>
                <a:latin typeface="Arial"/>
                <a:cs typeface="Arial"/>
              </a:rPr>
              <a:t>thu được </a:t>
            </a:r>
            <a:r>
              <a:rPr sz="2000" dirty="0">
                <a:solidFill>
                  <a:srgbClr val="003399"/>
                </a:solidFill>
                <a:latin typeface="Arial"/>
                <a:cs typeface="Arial"/>
              </a:rPr>
              <a:t>điện  áp 5V (không có dòng</a:t>
            </a:r>
            <a:r>
              <a:rPr sz="2000" spc="-10" dirty="0">
                <a:solidFill>
                  <a:srgbClr val="003399"/>
                </a:solidFill>
                <a:latin typeface="Arial"/>
                <a:cs typeface="Arial"/>
              </a:rPr>
              <a:t> </a:t>
            </a:r>
            <a:r>
              <a:rPr sz="2000" dirty="0">
                <a:solidFill>
                  <a:srgbClr val="003399"/>
                </a:solidFill>
                <a:latin typeface="Arial"/>
                <a:cs typeface="Arial"/>
              </a:rPr>
              <a:t>điện).</a:t>
            </a:r>
            <a:endParaRPr sz="2000">
              <a:latin typeface="Arial"/>
              <a:cs typeface="Arial"/>
            </a:endParaRPr>
          </a:p>
          <a:p>
            <a:pPr marL="755650" lvl="1" indent="-285750" algn="just">
              <a:lnSpc>
                <a:spcPct val="100000"/>
              </a:lnSpc>
              <a:spcBef>
                <a:spcPts val="480"/>
              </a:spcBef>
              <a:buClr>
                <a:srgbClr val="5E9CDA"/>
              </a:buClr>
              <a:buFont typeface="Wingdings"/>
              <a:buChar char=""/>
              <a:tabLst>
                <a:tab pos="755650" algn="l"/>
              </a:tabLst>
            </a:pPr>
            <a:r>
              <a:rPr sz="2000" dirty="0">
                <a:solidFill>
                  <a:srgbClr val="003399"/>
                </a:solidFill>
                <a:latin typeface="Arial"/>
                <a:cs typeface="Arial"/>
              </a:rPr>
              <a:t>Nếu </a:t>
            </a:r>
            <a:r>
              <a:rPr sz="2000" spc="-5" dirty="0">
                <a:solidFill>
                  <a:srgbClr val="003399"/>
                </a:solidFill>
                <a:latin typeface="Arial"/>
                <a:cs typeface="Arial"/>
              </a:rPr>
              <a:t>tín </a:t>
            </a:r>
            <a:r>
              <a:rPr sz="2000" dirty="0">
                <a:solidFill>
                  <a:srgbClr val="003399"/>
                </a:solidFill>
                <a:latin typeface="Arial"/>
                <a:cs typeface="Arial"/>
              </a:rPr>
              <a:t>hiệu X ở </a:t>
            </a:r>
            <a:r>
              <a:rPr sz="2000" spc="-5" dirty="0">
                <a:solidFill>
                  <a:srgbClr val="003399"/>
                </a:solidFill>
                <a:latin typeface="Arial"/>
                <a:cs typeface="Arial"/>
              </a:rPr>
              <a:t>mức thấp (lô-gíc </a:t>
            </a:r>
            <a:r>
              <a:rPr sz="2000" dirty="0">
                <a:solidFill>
                  <a:srgbClr val="003399"/>
                </a:solidFill>
                <a:latin typeface="Arial"/>
                <a:cs typeface="Arial"/>
              </a:rPr>
              <a:t>0), </a:t>
            </a:r>
            <a:r>
              <a:rPr sz="2000" spc="-5" dirty="0">
                <a:solidFill>
                  <a:srgbClr val="003399"/>
                </a:solidFill>
                <a:latin typeface="Arial"/>
                <a:cs typeface="Arial"/>
              </a:rPr>
              <a:t>thì </a:t>
            </a:r>
            <a:r>
              <a:rPr sz="2000" dirty="0">
                <a:solidFill>
                  <a:srgbClr val="003399"/>
                </a:solidFill>
                <a:latin typeface="Arial"/>
                <a:cs typeface="Arial"/>
              </a:rPr>
              <a:t>đi-ốt mở và khi </a:t>
            </a:r>
            <a:r>
              <a:rPr sz="2000" spc="-5" dirty="0">
                <a:solidFill>
                  <a:srgbClr val="003399"/>
                </a:solidFill>
                <a:latin typeface="Arial"/>
                <a:cs typeface="Arial"/>
              </a:rPr>
              <a:t>tiếp </a:t>
            </a:r>
            <a:r>
              <a:rPr sz="2000" dirty="0">
                <a:solidFill>
                  <a:srgbClr val="003399"/>
                </a:solidFill>
                <a:latin typeface="Arial"/>
                <a:cs typeface="Arial"/>
              </a:rPr>
              <a:t>điểm</a:t>
            </a:r>
            <a:r>
              <a:rPr sz="2000" spc="-15" dirty="0">
                <a:solidFill>
                  <a:srgbClr val="003399"/>
                </a:solidFill>
                <a:latin typeface="Arial"/>
                <a:cs typeface="Arial"/>
              </a:rPr>
              <a:t> </a:t>
            </a:r>
            <a:r>
              <a:rPr sz="2000" dirty="0">
                <a:solidFill>
                  <a:srgbClr val="003399"/>
                </a:solidFill>
                <a:latin typeface="Arial"/>
                <a:cs typeface="Arial"/>
              </a:rPr>
              <a:t>Y</a:t>
            </a:r>
            <a:endParaRPr sz="2000">
              <a:latin typeface="Arial"/>
              <a:cs typeface="Arial"/>
            </a:endParaRPr>
          </a:p>
          <a:p>
            <a:pPr marL="749300" algn="just">
              <a:lnSpc>
                <a:spcPct val="100000"/>
              </a:lnSpc>
              <a:spcBef>
                <a:spcPts val="20"/>
              </a:spcBef>
            </a:pPr>
            <a:r>
              <a:rPr sz="2000" dirty="0">
                <a:solidFill>
                  <a:srgbClr val="003399"/>
                </a:solidFill>
                <a:latin typeface="Arial"/>
                <a:cs typeface="Arial"/>
              </a:rPr>
              <a:t>đóng xuống </a:t>
            </a:r>
            <a:r>
              <a:rPr sz="2000" spc="-5" dirty="0">
                <a:solidFill>
                  <a:srgbClr val="003399"/>
                </a:solidFill>
                <a:latin typeface="Arial"/>
                <a:cs typeface="Arial"/>
              </a:rPr>
              <a:t>tại </a:t>
            </a:r>
            <a:r>
              <a:rPr sz="2000" dirty="0">
                <a:solidFill>
                  <a:srgbClr val="003399"/>
                </a:solidFill>
                <a:latin typeface="Arial"/>
                <a:cs typeface="Arial"/>
              </a:rPr>
              <a:t>đầu O </a:t>
            </a:r>
            <a:r>
              <a:rPr sz="2000" spc="-5" dirty="0">
                <a:solidFill>
                  <a:srgbClr val="003399"/>
                </a:solidFill>
                <a:latin typeface="Arial"/>
                <a:cs typeface="Arial"/>
              </a:rPr>
              <a:t>ta thu được </a:t>
            </a:r>
            <a:r>
              <a:rPr sz="2000" dirty="0">
                <a:solidFill>
                  <a:srgbClr val="003399"/>
                </a:solidFill>
                <a:latin typeface="Arial"/>
                <a:cs typeface="Arial"/>
              </a:rPr>
              <a:t>điện áp</a:t>
            </a:r>
            <a:r>
              <a:rPr sz="2000" spc="-5" dirty="0">
                <a:solidFill>
                  <a:srgbClr val="003399"/>
                </a:solidFill>
                <a:latin typeface="Arial"/>
                <a:cs typeface="Arial"/>
              </a:rPr>
              <a:t> </a:t>
            </a:r>
            <a:r>
              <a:rPr sz="2000" dirty="0">
                <a:solidFill>
                  <a:srgbClr val="003399"/>
                </a:solidFill>
                <a:latin typeface="Arial"/>
                <a:cs typeface="Arial"/>
              </a:rPr>
              <a:t>0V.</a:t>
            </a:r>
            <a:endParaRPr sz="2000">
              <a:latin typeface="Arial"/>
              <a:cs typeface="Arial"/>
            </a:endParaRPr>
          </a:p>
          <a:p>
            <a:pPr marL="355600" marR="275590" indent="-342900" algn="just">
              <a:lnSpc>
                <a:spcPct val="101499"/>
              </a:lnSpc>
              <a:spcBef>
                <a:spcPts val="530"/>
              </a:spcBef>
              <a:buFont typeface="Wingdings"/>
              <a:buChar char=""/>
              <a:tabLst>
                <a:tab pos="355600" algn="l"/>
              </a:tabLst>
            </a:pPr>
            <a:r>
              <a:rPr sz="2400" dirty="0">
                <a:solidFill>
                  <a:srgbClr val="003399"/>
                </a:solidFill>
                <a:latin typeface="Arial"/>
                <a:cs typeface="Arial"/>
              </a:rPr>
              <a:t>Xác định </a:t>
            </a:r>
            <a:r>
              <a:rPr sz="2400" spc="-5" dirty="0">
                <a:solidFill>
                  <a:srgbClr val="003399"/>
                </a:solidFill>
                <a:latin typeface="Arial"/>
                <a:cs typeface="Arial"/>
              </a:rPr>
              <a:t>phím được </a:t>
            </a:r>
            <a:r>
              <a:rPr sz="2400" dirty="0">
                <a:solidFill>
                  <a:srgbClr val="003399"/>
                </a:solidFill>
                <a:latin typeface="Arial"/>
                <a:cs typeface="Arial"/>
              </a:rPr>
              <a:t>ấn: quét </a:t>
            </a:r>
            <a:r>
              <a:rPr sz="2400" spc="-5" dirty="0">
                <a:solidFill>
                  <a:srgbClr val="003399"/>
                </a:solidFill>
                <a:latin typeface="Arial"/>
                <a:cs typeface="Arial"/>
              </a:rPr>
              <a:t>tuần </a:t>
            </a:r>
            <a:r>
              <a:rPr sz="2400" dirty="0">
                <a:solidFill>
                  <a:srgbClr val="003399"/>
                </a:solidFill>
                <a:latin typeface="Arial"/>
                <a:cs typeface="Arial"/>
              </a:rPr>
              <a:t>các dòng và đọc các</a:t>
            </a:r>
            <a:r>
              <a:rPr sz="2400" spc="-65" dirty="0">
                <a:solidFill>
                  <a:srgbClr val="003399"/>
                </a:solidFill>
                <a:latin typeface="Arial"/>
                <a:cs typeface="Arial"/>
              </a:rPr>
              <a:t> </a:t>
            </a:r>
            <a:r>
              <a:rPr sz="2400" spc="-5" dirty="0">
                <a:solidFill>
                  <a:srgbClr val="003399"/>
                </a:solidFill>
                <a:latin typeface="Arial"/>
                <a:cs typeface="Arial"/>
              </a:rPr>
              <a:t>cột.  </a:t>
            </a:r>
            <a:r>
              <a:rPr sz="2400" dirty="0">
                <a:solidFill>
                  <a:srgbClr val="003399"/>
                </a:solidFill>
                <a:latin typeface="Arial"/>
                <a:cs typeface="Arial"/>
              </a:rPr>
              <a:t>Nếu một </a:t>
            </a:r>
            <a:r>
              <a:rPr sz="2400" spc="-5" dirty="0">
                <a:solidFill>
                  <a:srgbClr val="003399"/>
                </a:solidFill>
                <a:latin typeface="Arial"/>
                <a:cs typeface="Arial"/>
              </a:rPr>
              <a:t>phím được </a:t>
            </a:r>
            <a:r>
              <a:rPr sz="2400" dirty="0">
                <a:solidFill>
                  <a:srgbClr val="003399"/>
                </a:solidFill>
                <a:latin typeface="Arial"/>
                <a:cs typeface="Arial"/>
              </a:rPr>
              <a:t>ấn </a:t>
            </a:r>
            <a:r>
              <a:rPr sz="2400" spc="-5" dirty="0">
                <a:solidFill>
                  <a:srgbClr val="003399"/>
                </a:solidFill>
                <a:latin typeface="Arial"/>
                <a:cs typeface="Arial"/>
              </a:rPr>
              <a:t>thì </a:t>
            </a:r>
            <a:r>
              <a:rPr sz="2400" dirty="0">
                <a:solidFill>
                  <a:srgbClr val="003399"/>
                </a:solidFill>
                <a:latin typeface="Arial"/>
                <a:cs typeface="Arial"/>
              </a:rPr>
              <a:t>bit </a:t>
            </a:r>
            <a:r>
              <a:rPr sz="2400" spc="-5" dirty="0">
                <a:solidFill>
                  <a:srgbClr val="003399"/>
                </a:solidFill>
                <a:latin typeface="Arial"/>
                <a:cs typeface="Arial"/>
              </a:rPr>
              <a:t>tương ứng </a:t>
            </a:r>
            <a:r>
              <a:rPr sz="2400" dirty="0">
                <a:solidFill>
                  <a:srgbClr val="003399"/>
                </a:solidFill>
                <a:latin typeface="Arial"/>
                <a:cs typeface="Arial"/>
              </a:rPr>
              <a:t>ở cổng ra Di =</a:t>
            </a:r>
            <a:r>
              <a:rPr sz="2400" spc="-35" dirty="0">
                <a:solidFill>
                  <a:srgbClr val="003399"/>
                </a:solidFill>
                <a:latin typeface="Arial"/>
                <a:cs typeface="Arial"/>
              </a:rPr>
              <a:t> </a:t>
            </a:r>
            <a:r>
              <a:rPr sz="2400" dirty="0">
                <a:solidFill>
                  <a:srgbClr val="003399"/>
                </a:solidFill>
                <a:latin typeface="Arial"/>
                <a:cs typeface="Arial"/>
              </a:rPr>
              <a:t>0.</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7630">
              <a:lnSpc>
                <a:spcPct val="100000"/>
              </a:lnSpc>
              <a:spcBef>
                <a:spcPts val="100"/>
              </a:spcBef>
            </a:pPr>
            <a:r>
              <a:rPr spc="-5" dirty="0"/>
              <a:t>4.1. </a:t>
            </a:r>
            <a:r>
              <a:rPr dirty="0"/>
              <a:t>Các </a:t>
            </a:r>
            <a:r>
              <a:rPr spc="-5" dirty="0"/>
              <a:t>tín hiệu của</a:t>
            </a:r>
            <a:r>
              <a:rPr spc="-55" dirty="0"/>
              <a:t> </a:t>
            </a:r>
            <a:r>
              <a:rPr dirty="0"/>
              <a:t>8088</a:t>
            </a:r>
          </a:p>
        </p:txBody>
      </p:sp>
      <p:sp>
        <p:nvSpPr>
          <p:cNvPr id="3" name="object 3"/>
          <p:cNvSpPr txBox="1"/>
          <p:nvPr/>
        </p:nvSpPr>
        <p:spPr>
          <a:xfrm>
            <a:off x="764540" y="1419972"/>
            <a:ext cx="7996555" cy="3865879"/>
          </a:xfrm>
          <a:prstGeom prst="rect">
            <a:avLst/>
          </a:prstGeom>
        </p:spPr>
        <p:txBody>
          <a:bodyPr vert="horz" wrap="square" lIns="0" tIns="73660" rIns="0" bIns="0" rtlCol="0">
            <a:spAutoFit/>
          </a:bodyPr>
          <a:lstStyle/>
          <a:p>
            <a:pPr marL="298450" indent="-285750" algn="just">
              <a:lnSpc>
                <a:spcPct val="100000"/>
              </a:lnSpc>
              <a:spcBef>
                <a:spcPts val="580"/>
              </a:spcBef>
              <a:buClr>
                <a:srgbClr val="5E9CDA"/>
              </a:buClr>
              <a:buFont typeface="Wingdings"/>
              <a:buChar char=""/>
              <a:tabLst>
                <a:tab pos="297815" algn="l"/>
                <a:tab pos="298450" algn="l"/>
              </a:tabLst>
            </a:pPr>
            <a:r>
              <a:rPr sz="2200" dirty="0">
                <a:solidFill>
                  <a:srgbClr val="003399"/>
                </a:solidFill>
                <a:latin typeface="Arial"/>
                <a:cs typeface="Arial"/>
              </a:rPr>
              <a:t>Nhóm </a:t>
            </a:r>
            <a:r>
              <a:rPr sz="2200" spc="-5" dirty="0">
                <a:solidFill>
                  <a:srgbClr val="003399"/>
                </a:solidFill>
                <a:latin typeface="Arial"/>
                <a:cs typeface="Arial"/>
              </a:rPr>
              <a:t>tín </a:t>
            </a:r>
            <a:r>
              <a:rPr sz="2200" dirty="0">
                <a:solidFill>
                  <a:srgbClr val="003399"/>
                </a:solidFill>
                <a:latin typeface="Arial"/>
                <a:cs typeface="Arial"/>
              </a:rPr>
              <a:t>hiệu điều khiển</a:t>
            </a:r>
            <a:r>
              <a:rPr sz="2200" spc="-10" dirty="0">
                <a:solidFill>
                  <a:srgbClr val="003399"/>
                </a:solidFill>
                <a:latin typeface="Arial"/>
                <a:cs typeface="Arial"/>
              </a:rPr>
              <a:t> </a:t>
            </a:r>
            <a:r>
              <a:rPr sz="2200" dirty="0">
                <a:solidFill>
                  <a:srgbClr val="003399"/>
                </a:solidFill>
                <a:latin typeface="Arial"/>
                <a:cs typeface="Arial"/>
              </a:rPr>
              <a:t>CPU:</a:t>
            </a:r>
            <a:endParaRPr sz="2200" dirty="0">
              <a:latin typeface="Arial"/>
              <a:cs typeface="Arial"/>
            </a:endParaRPr>
          </a:p>
          <a:p>
            <a:pPr marL="698500" marR="104139" lvl="1" indent="-228600" algn="just">
              <a:lnSpc>
                <a:spcPct val="98800"/>
              </a:lnSpc>
              <a:spcBef>
                <a:spcPts val="415"/>
              </a:spcBef>
              <a:buClr>
                <a:srgbClr val="93C052"/>
              </a:buClr>
              <a:buChar char="•"/>
              <a:tabLst>
                <a:tab pos="697865" algn="l"/>
                <a:tab pos="698500" algn="l"/>
              </a:tabLst>
            </a:pPr>
            <a:r>
              <a:rPr sz="1800" spc="-5" dirty="0">
                <a:solidFill>
                  <a:srgbClr val="003399"/>
                </a:solidFill>
                <a:latin typeface="Arial"/>
                <a:cs typeface="Arial"/>
              </a:rPr>
              <a:t>NMI: Tín </a:t>
            </a:r>
            <a:r>
              <a:rPr sz="1800" dirty="0">
                <a:solidFill>
                  <a:srgbClr val="003399"/>
                </a:solidFill>
                <a:latin typeface="Arial"/>
                <a:cs typeface="Arial"/>
              </a:rPr>
              <a:t>hiệu yêu cầu ngắt không che </a:t>
            </a:r>
            <a:r>
              <a:rPr sz="1800" spc="-5" dirty="0">
                <a:solidFill>
                  <a:srgbClr val="003399"/>
                </a:solidFill>
                <a:latin typeface="Arial"/>
                <a:cs typeface="Arial"/>
              </a:rPr>
              <a:t>được </a:t>
            </a:r>
            <a:r>
              <a:rPr sz="1800" dirty="0">
                <a:solidFill>
                  <a:srgbClr val="003399"/>
                </a:solidFill>
                <a:latin typeface="Arial"/>
                <a:cs typeface="Arial"/>
              </a:rPr>
              <a:t>– không bị hạn chế bởi</a:t>
            </a:r>
            <a:r>
              <a:rPr sz="1800" spc="-65" dirty="0">
                <a:solidFill>
                  <a:srgbClr val="003399"/>
                </a:solidFill>
                <a:latin typeface="Arial"/>
                <a:cs typeface="Arial"/>
              </a:rPr>
              <a:t> </a:t>
            </a:r>
            <a:r>
              <a:rPr sz="1800" dirty="0">
                <a:solidFill>
                  <a:srgbClr val="003399"/>
                </a:solidFill>
                <a:latin typeface="Arial"/>
                <a:cs typeface="Arial"/>
              </a:rPr>
              <a:t>cờ  ngắt </a:t>
            </a:r>
            <a:r>
              <a:rPr sz="1800" spc="-5" dirty="0">
                <a:solidFill>
                  <a:srgbClr val="003399"/>
                </a:solidFill>
                <a:latin typeface="Arial"/>
                <a:cs typeface="Arial"/>
              </a:rPr>
              <a:t>IF. </a:t>
            </a:r>
            <a:r>
              <a:rPr sz="1800" dirty="0">
                <a:solidFill>
                  <a:srgbClr val="003399"/>
                </a:solidFill>
                <a:latin typeface="Arial"/>
                <a:cs typeface="Arial"/>
              </a:rPr>
              <a:t>Khi nhận </a:t>
            </a:r>
            <a:r>
              <a:rPr sz="1800" spc="-5" dirty="0">
                <a:solidFill>
                  <a:srgbClr val="003399"/>
                </a:solidFill>
                <a:latin typeface="Arial"/>
                <a:cs typeface="Arial"/>
              </a:rPr>
              <a:t>được </a:t>
            </a:r>
            <a:r>
              <a:rPr sz="1800" dirty="0">
                <a:solidFill>
                  <a:srgbClr val="003399"/>
                </a:solidFill>
                <a:latin typeface="Arial"/>
                <a:cs typeface="Arial"/>
              </a:rPr>
              <a:t>yêu cầu ngắt </a:t>
            </a:r>
            <a:r>
              <a:rPr sz="1800" spc="-5" dirty="0">
                <a:solidFill>
                  <a:srgbClr val="003399"/>
                </a:solidFill>
                <a:latin typeface="Arial"/>
                <a:cs typeface="Arial"/>
              </a:rPr>
              <a:t>NMI, </a:t>
            </a:r>
            <a:r>
              <a:rPr sz="1800" dirty="0">
                <a:solidFill>
                  <a:srgbClr val="003399"/>
                </a:solidFill>
                <a:latin typeface="Arial"/>
                <a:cs typeface="Arial"/>
              </a:rPr>
              <a:t>CPU hoàn </a:t>
            </a:r>
            <a:r>
              <a:rPr sz="1800" spc="-5" dirty="0">
                <a:solidFill>
                  <a:srgbClr val="003399"/>
                </a:solidFill>
                <a:latin typeface="Arial"/>
                <a:cs typeface="Arial"/>
              </a:rPr>
              <a:t>tất </a:t>
            </a:r>
            <a:r>
              <a:rPr sz="1800" dirty="0">
                <a:solidFill>
                  <a:srgbClr val="003399"/>
                </a:solidFill>
                <a:latin typeface="Arial"/>
                <a:cs typeface="Arial"/>
              </a:rPr>
              <a:t>lệnh đang  </a:t>
            </a:r>
            <a:r>
              <a:rPr sz="1800" spc="-5" dirty="0">
                <a:solidFill>
                  <a:srgbClr val="003399"/>
                </a:solidFill>
                <a:latin typeface="Arial"/>
                <a:cs typeface="Arial"/>
              </a:rPr>
              <a:t>thực </a:t>
            </a:r>
            <a:r>
              <a:rPr sz="1800" dirty="0">
                <a:solidFill>
                  <a:srgbClr val="003399"/>
                </a:solidFill>
                <a:latin typeface="Arial"/>
                <a:cs typeface="Arial"/>
              </a:rPr>
              <a:t>hiện và chuyển sang chu kỳ phục vụ</a:t>
            </a:r>
            <a:r>
              <a:rPr sz="1800" spc="-25" dirty="0">
                <a:solidFill>
                  <a:srgbClr val="003399"/>
                </a:solidFill>
                <a:latin typeface="Arial"/>
                <a:cs typeface="Arial"/>
              </a:rPr>
              <a:t> </a:t>
            </a:r>
            <a:r>
              <a:rPr sz="1800" spc="-5" dirty="0">
                <a:solidFill>
                  <a:srgbClr val="003399"/>
                </a:solidFill>
                <a:latin typeface="Arial"/>
                <a:cs typeface="Arial"/>
              </a:rPr>
              <a:t>ngắt.</a:t>
            </a:r>
            <a:endParaRPr sz="1800" dirty="0">
              <a:latin typeface="Arial"/>
              <a:cs typeface="Arial"/>
            </a:endParaRPr>
          </a:p>
          <a:p>
            <a:pPr marL="698500" marR="53975" lvl="1" indent="-228600" algn="just">
              <a:lnSpc>
                <a:spcPct val="100299"/>
              </a:lnSpc>
              <a:spcBef>
                <a:spcPts val="465"/>
              </a:spcBef>
              <a:buClr>
                <a:srgbClr val="93C052"/>
              </a:buClr>
              <a:buChar char="•"/>
              <a:tabLst>
                <a:tab pos="697865" algn="l"/>
                <a:tab pos="698500" algn="l"/>
              </a:tabLst>
            </a:pPr>
            <a:r>
              <a:rPr sz="1800" spc="-5" dirty="0">
                <a:solidFill>
                  <a:srgbClr val="003399"/>
                </a:solidFill>
                <a:latin typeface="Arial"/>
                <a:cs typeface="Arial"/>
              </a:rPr>
              <a:t>INTR: Tín </a:t>
            </a:r>
            <a:r>
              <a:rPr sz="1800" dirty="0">
                <a:solidFill>
                  <a:srgbClr val="003399"/>
                </a:solidFill>
                <a:latin typeface="Arial"/>
                <a:cs typeface="Arial"/>
              </a:rPr>
              <a:t>hiệu yêu cầu ngắt che </a:t>
            </a:r>
            <a:r>
              <a:rPr sz="1800" spc="-5" dirty="0">
                <a:solidFill>
                  <a:srgbClr val="003399"/>
                </a:solidFill>
                <a:latin typeface="Arial"/>
                <a:cs typeface="Arial"/>
              </a:rPr>
              <a:t>được </a:t>
            </a:r>
            <a:r>
              <a:rPr sz="1800" dirty="0">
                <a:solidFill>
                  <a:srgbClr val="003399"/>
                </a:solidFill>
                <a:latin typeface="Arial"/>
                <a:cs typeface="Arial"/>
              </a:rPr>
              <a:t>– bị hạn chế bởi cờ ngắt </a:t>
            </a:r>
            <a:r>
              <a:rPr sz="1800" spc="-5" dirty="0">
                <a:solidFill>
                  <a:srgbClr val="003399"/>
                </a:solidFill>
                <a:latin typeface="Arial"/>
                <a:cs typeface="Arial"/>
              </a:rPr>
              <a:t>IF.</a:t>
            </a:r>
            <a:r>
              <a:rPr sz="1800" spc="-70" dirty="0">
                <a:solidFill>
                  <a:srgbClr val="003399"/>
                </a:solidFill>
                <a:latin typeface="Arial"/>
                <a:cs typeface="Arial"/>
              </a:rPr>
              <a:t> </a:t>
            </a:r>
            <a:r>
              <a:rPr sz="1800" dirty="0">
                <a:solidFill>
                  <a:srgbClr val="003399"/>
                </a:solidFill>
                <a:latin typeface="Arial"/>
                <a:cs typeface="Arial"/>
              </a:rPr>
              <a:t>Yêu  cầu ngắt </a:t>
            </a:r>
            <a:r>
              <a:rPr sz="1800" spc="-5" dirty="0">
                <a:solidFill>
                  <a:srgbClr val="003399"/>
                </a:solidFill>
                <a:latin typeface="Arial"/>
                <a:cs typeface="Arial"/>
              </a:rPr>
              <a:t>INTR </a:t>
            </a:r>
            <a:r>
              <a:rPr sz="1800" dirty="0">
                <a:solidFill>
                  <a:srgbClr val="003399"/>
                </a:solidFill>
                <a:latin typeface="Arial"/>
                <a:cs typeface="Arial"/>
              </a:rPr>
              <a:t>sẽ bị </a:t>
            </a:r>
            <a:r>
              <a:rPr sz="1800" spc="-5" dirty="0">
                <a:solidFill>
                  <a:srgbClr val="003399"/>
                </a:solidFill>
                <a:latin typeface="Arial"/>
                <a:cs typeface="Arial"/>
              </a:rPr>
              <a:t>từ </a:t>
            </a:r>
            <a:r>
              <a:rPr sz="1800" dirty="0">
                <a:solidFill>
                  <a:srgbClr val="003399"/>
                </a:solidFill>
                <a:latin typeface="Arial"/>
                <a:cs typeface="Arial"/>
              </a:rPr>
              <a:t>chối khi cờ ngắt </a:t>
            </a:r>
            <a:r>
              <a:rPr sz="1800" spc="-5" dirty="0">
                <a:solidFill>
                  <a:srgbClr val="003399"/>
                </a:solidFill>
                <a:latin typeface="Arial"/>
                <a:cs typeface="Arial"/>
              </a:rPr>
              <a:t>IF=0. </a:t>
            </a:r>
            <a:r>
              <a:rPr sz="1800" dirty="0">
                <a:solidFill>
                  <a:srgbClr val="003399"/>
                </a:solidFill>
                <a:latin typeface="Arial"/>
                <a:cs typeface="Arial"/>
              </a:rPr>
              <a:t>Khi nhận </a:t>
            </a:r>
            <a:r>
              <a:rPr sz="1800" spc="-5" dirty="0">
                <a:solidFill>
                  <a:srgbClr val="003399"/>
                </a:solidFill>
                <a:latin typeface="Arial"/>
                <a:cs typeface="Arial"/>
              </a:rPr>
              <a:t>được </a:t>
            </a:r>
            <a:r>
              <a:rPr sz="1800" dirty="0">
                <a:solidFill>
                  <a:srgbClr val="003399"/>
                </a:solidFill>
                <a:latin typeface="Arial"/>
                <a:cs typeface="Arial"/>
              </a:rPr>
              <a:t>yêu cầu  ngắt </a:t>
            </a:r>
            <a:r>
              <a:rPr sz="1800" spc="-5" dirty="0">
                <a:solidFill>
                  <a:srgbClr val="003399"/>
                </a:solidFill>
                <a:latin typeface="Arial"/>
                <a:cs typeface="Arial"/>
              </a:rPr>
              <a:t>INTR </a:t>
            </a:r>
            <a:r>
              <a:rPr sz="1800" dirty="0">
                <a:solidFill>
                  <a:srgbClr val="003399"/>
                </a:solidFill>
                <a:latin typeface="Arial"/>
                <a:cs typeface="Arial"/>
              </a:rPr>
              <a:t>và cờ ngắt </a:t>
            </a:r>
            <a:r>
              <a:rPr sz="1800" spc="-5" dirty="0">
                <a:solidFill>
                  <a:srgbClr val="003399"/>
                </a:solidFill>
                <a:latin typeface="Arial"/>
                <a:cs typeface="Arial"/>
              </a:rPr>
              <a:t>IF=1, </a:t>
            </a:r>
            <a:r>
              <a:rPr sz="1800" dirty="0">
                <a:solidFill>
                  <a:srgbClr val="003399"/>
                </a:solidFill>
                <a:latin typeface="Arial"/>
                <a:cs typeface="Arial"/>
              </a:rPr>
              <a:t>CPU hoàn </a:t>
            </a:r>
            <a:r>
              <a:rPr sz="1800" spc="-5" dirty="0">
                <a:solidFill>
                  <a:srgbClr val="003399"/>
                </a:solidFill>
                <a:latin typeface="Arial"/>
                <a:cs typeface="Arial"/>
              </a:rPr>
              <a:t>tất </a:t>
            </a:r>
            <a:r>
              <a:rPr sz="1800" dirty="0">
                <a:solidFill>
                  <a:srgbClr val="003399"/>
                </a:solidFill>
                <a:latin typeface="Arial"/>
                <a:cs typeface="Arial"/>
              </a:rPr>
              <a:t>lệnh đang </a:t>
            </a:r>
            <a:r>
              <a:rPr sz="1800" spc="-5" dirty="0">
                <a:solidFill>
                  <a:srgbClr val="003399"/>
                </a:solidFill>
                <a:latin typeface="Arial"/>
                <a:cs typeface="Arial"/>
              </a:rPr>
              <a:t>thực </a:t>
            </a:r>
            <a:r>
              <a:rPr sz="1800" dirty="0">
                <a:solidFill>
                  <a:srgbClr val="003399"/>
                </a:solidFill>
                <a:latin typeface="Arial"/>
                <a:cs typeface="Arial"/>
              </a:rPr>
              <a:t>hiện và  chuyển sang chu kỳ phục vụ ngắt và </a:t>
            </a:r>
            <a:r>
              <a:rPr sz="1800" spc="-5" dirty="0">
                <a:solidFill>
                  <a:srgbClr val="003399"/>
                </a:solidFill>
                <a:latin typeface="Arial"/>
                <a:cs typeface="Arial"/>
              </a:rPr>
              <a:t>gửi </a:t>
            </a:r>
            <a:r>
              <a:rPr sz="1800" dirty="0">
                <a:solidFill>
                  <a:srgbClr val="003399"/>
                </a:solidFill>
                <a:latin typeface="Arial"/>
                <a:cs typeface="Arial"/>
              </a:rPr>
              <a:t>ra </a:t>
            </a:r>
            <a:r>
              <a:rPr sz="1800" spc="-5" dirty="0">
                <a:solidFill>
                  <a:srgbClr val="003399"/>
                </a:solidFill>
                <a:latin typeface="Arial"/>
                <a:cs typeface="Arial"/>
              </a:rPr>
              <a:t>tín </a:t>
            </a:r>
            <a:r>
              <a:rPr sz="1800" dirty="0">
                <a:solidFill>
                  <a:srgbClr val="003399"/>
                </a:solidFill>
                <a:latin typeface="Arial"/>
                <a:cs typeface="Arial"/>
              </a:rPr>
              <a:t>hiệu chấp nhận ngắt  </a:t>
            </a:r>
            <a:r>
              <a:rPr sz="1800" spc="-5" dirty="0">
                <a:solidFill>
                  <a:srgbClr val="003399"/>
                </a:solidFill>
                <a:latin typeface="Arial"/>
                <a:cs typeface="Arial"/>
              </a:rPr>
              <a:t>INTA=0.</a:t>
            </a:r>
            <a:endParaRPr sz="1800" dirty="0">
              <a:latin typeface="Arial"/>
              <a:cs typeface="Arial"/>
            </a:endParaRPr>
          </a:p>
          <a:p>
            <a:pPr marL="698500" marR="5080" lvl="1" indent="-228600" algn="just">
              <a:lnSpc>
                <a:spcPct val="99800"/>
              </a:lnSpc>
              <a:spcBef>
                <a:spcPts val="375"/>
              </a:spcBef>
              <a:buClr>
                <a:srgbClr val="93C052"/>
              </a:buClr>
              <a:buChar char="•"/>
              <a:tabLst>
                <a:tab pos="697865" algn="l"/>
                <a:tab pos="698500" algn="l"/>
              </a:tabLst>
            </a:pPr>
            <a:r>
              <a:rPr sz="1800" spc="-5" dirty="0">
                <a:solidFill>
                  <a:srgbClr val="003399"/>
                </a:solidFill>
                <a:latin typeface="Arial"/>
                <a:cs typeface="Arial"/>
              </a:rPr>
              <a:t>RESET: </a:t>
            </a:r>
            <a:r>
              <a:rPr sz="1800" spc="-5" dirty="0">
                <a:solidFill>
                  <a:srgbClr val="0048AA"/>
                </a:solidFill>
                <a:latin typeface="Arial"/>
                <a:cs typeface="Arial"/>
              </a:rPr>
              <a:t>tín </a:t>
            </a:r>
            <a:r>
              <a:rPr sz="1800" dirty="0">
                <a:solidFill>
                  <a:srgbClr val="0048AA"/>
                </a:solidFill>
                <a:latin typeface="Arial"/>
                <a:cs typeface="Arial"/>
              </a:rPr>
              <a:t>hiệu khởi động lại </a:t>
            </a:r>
            <a:r>
              <a:rPr sz="1800" spc="-5" dirty="0">
                <a:solidFill>
                  <a:srgbClr val="0048AA"/>
                </a:solidFill>
                <a:latin typeface="Arial"/>
                <a:cs typeface="Arial"/>
              </a:rPr>
              <a:t>8086/8088. </a:t>
            </a:r>
            <a:r>
              <a:rPr sz="1800" dirty="0">
                <a:solidFill>
                  <a:srgbClr val="0048AA"/>
                </a:solidFill>
                <a:latin typeface="Arial"/>
                <a:cs typeface="Arial"/>
              </a:rPr>
              <a:t>khi RESET = 1 kéo dài </a:t>
            </a:r>
            <a:r>
              <a:rPr sz="1800" dirty="0">
                <a:solidFill>
                  <a:srgbClr val="003399"/>
                </a:solidFill>
                <a:latin typeface="Arial"/>
                <a:cs typeface="Arial"/>
              </a:rPr>
              <a:t> </a:t>
            </a:r>
            <a:r>
              <a:rPr sz="1800" spc="-5" dirty="0">
                <a:solidFill>
                  <a:srgbClr val="003399"/>
                </a:solidFill>
                <a:latin typeface="Arial"/>
                <a:cs typeface="Arial"/>
              </a:rPr>
              <a:t>ít </a:t>
            </a:r>
            <a:r>
              <a:rPr sz="1800" dirty="0">
                <a:solidFill>
                  <a:srgbClr val="003399"/>
                </a:solidFill>
                <a:latin typeface="Arial"/>
                <a:cs typeface="Arial"/>
              </a:rPr>
              <a:t>nhất </a:t>
            </a:r>
            <a:r>
              <a:rPr sz="1800" spc="-5" dirty="0">
                <a:solidFill>
                  <a:srgbClr val="003399"/>
                </a:solidFill>
                <a:latin typeface="Arial"/>
                <a:cs typeface="Arial"/>
              </a:rPr>
              <a:t>trong thời </a:t>
            </a:r>
            <a:r>
              <a:rPr sz="1800" dirty="0">
                <a:solidFill>
                  <a:srgbClr val="003399"/>
                </a:solidFill>
                <a:latin typeface="Arial"/>
                <a:cs typeface="Arial"/>
              </a:rPr>
              <a:t>gian 4 chu kỳ đồng hồ </a:t>
            </a:r>
            <a:r>
              <a:rPr sz="1800" spc="-5" dirty="0">
                <a:solidFill>
                  <a:srgbClr val="003399"/>
                </a:solidFill>
                <a:latin typeface="Arial"/>
                <a:cs typeface="Arial"/>
              </a:rPr>
              <a:t>thì 8086/8088 </a:t>
            </a:r>
            <a:r>
              <a:rPr sz="1800" dirty="0">
                <a:solidFill>
                  <a:srgbClr val="003399"/>
                </a:solidFill>
                <a:latin typeface="Arial"/>
                <a:cs typeface="Arial"/>
              </a:rPr>
              <a:t>bị buộc phải  khởi động lại: nó xoá các </a:t>
            </a:r>
            <a:r>
              <a:rPr sz="1800" spc="-5" dirty="0">
                <a:solidFill>
                  <a:srgbClr val="003399"/>
                </a:solidFill>
                <a:latin typeface="Arial"/>
                <a:cs typeface="Arial"/>
              </a:rPr>
              <a:t>thanh </a:t>
            </a:r>
            <a:r>
              <a:rPr sz="1800" dirty="0">
                <a:solidFill>
                  <a:srgbClr val="003399"/>
                </a:solidFill>
                <a:latin typeface="Arial"/>
                <a:cs typeface="Arial"/>
              </a:rPr>
              <a:t>ghi DS, ES, SS, </a:t>
            </a:r>
            <a:r>
              <a:rPr sz="1800" spc="-5" dirty="0">
                <a:solidFill>
                  <a:srgbClr val="003399"/>
                </a:solidFill>
                <a:latin typeface="Arial"/>
                <a:cs typeface="Arial"/>
              </a:rPr>
              <a:t>IP </a:t>
            </a:r>
            <a:r>
              <a:rPr sz="1800" dirty="0">
                <a:solidFill>
                  <a:srgbClr val="003399"/>
                </a:solidFill>
                <a:latin typeface="Arial"/>
                <a:cs typeface="Arial"/>
              </a:rPr>
              <a:t>và </a:t>
            </a:r>
            <a:r>
              <a:rPr sz="1800" spc="-5" dirty="0">
                <a:solidFill>
                  <a:srgbClr val="003399"/>
                </a:solidFill>
                <a:latin typeface="Arial"/>
                <a:cs typeface="Arial"/>
              </a:rPr>
              <a:t>FR </a:t>
            </a:r>
            <a:r>
              <a:rPr sz="1800" dirty="0">
                <a:solidFill>
                  <a:srgbClr val="003399"/>
                </a:solidFill>
                <a:latin typeface="Arial"/>
                <a:cs typeface="Arial"/>
              </a:rPr>
              <a:t>về 0 và  bắt đầu </a:t>
            </a:r>
            <a:r>
              <a:rPr sz="1800" spc="-5" dirty="0">
                <a:solidFill>
                  <a:srgbClr val="003399"/>
                </a:solidFill>
                <a:latin typeface="Arial"/>
                <a:cs typeface="Arial"/>
              </a:rPr>
              <a:t>thực </a:t>
            </a:r>
            <a:r>
              <a:rPr sz="1800" dirty="0">
                <a:solidFill>
                  <a:srgbClr val="003399"/>
                </a:solidFill>
                <a:latin typeface="Arial"/>
                <a:cs typeface="Arial"/>
              </a:rPr>
              <a:t>hiện </a:t>
            </a:r>
            <a:r>
              <a:rPr sz="1800" spc="-5" dirty="0">
                <a:solidFill>
                  <a:srgbClr val="003399"/>
                </a:solidFill>
                <a:latin typeface="Arial"/>
                <a:cs typeface="Arial"/>
              </a:rPr>
              <a:t>chương trình tại </a:t>
            </a:r>
            <a:r>
              <a:rPr sz="1800" dirty="0">
                <a:solidFill>
                  <a:srgbClr val="003399"/>
                </a:solidFill>
                <a:latin typeface="Arial"/>
                <a:cs typeface="Arial"/>
              </a:rPr>
              <a:t>địa chỉ</a:t>
            </a:r>
            <a:r>
              <a:rPr sz="1800" spc="25" dirty="0">
                <a:solidFill>
                  <a:srgbClr val="003399"/>
                </a:solidFill>
                <a:latin typeface="Arial"/>
                <a:cs typeface="Arial"/>
              </a:rPr>
              <a:t> </a:t>
            </a:r>
            <a:r>
              <a:rPr sz="1800" spc="-5" dirty="0">
                <a:solidFill>
                  <a:srgbClr val="003399"/>
                </a:solidFill>
                <a:latin typeface="Arial"/>
                <a:cs typeface="Arial"/>
              </a:rPr>
              <a:t>CS:IP=FFFF:0000H.</a:t>
            </a:r>
            <a:endParaRPr sz="1800" dirty="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7374" y="795020"/>
            <a:ext cx="6384290" cy="452120"/>
          </a:xfrm>
          <a:prstGeom prst="rect">
            <a:avLst/>
          </a:prstGeom>
        </p:spPr>
        <p:txBody>
          <a:bodyPr vert="horz" wrap="square" lIns="0" tIns="12700" rIns="0" bIns="0" rtlCol="0">
            <a:spAutoFit/>
          </a:bodyPr>
          <a:lstStyle/>
          <a:p>
            <a:pPr marL="12700">
              <a:lnSpc>
                <a:spcPct val="100000"/>
              </a:lnSpc>
              <a:spcBef>
                <a:spcPts val="100"/>
              </a:spcBef>
            </a:pPr>
            <a:r>
              <a:rPr spc="-5" dirty="0"/>
              <a:t>4.4.3 Chương trình kiểm </a:t>
            </a:r>
            <a:r>
              <a:rPr dirty="0"/>
              <a:t>tra </a:t>
            </a:r>
            <a:r>
              <a:rPr spc="-5" dirty="0"/>
              <a:t>một</a:t>
            </a:r>
            <a:r>
              <a:rPr spc="-25" dirty="0"/>
              <a:t> </a:t>
            </a:r>
            <a:r>
              <a:rPr spc="-5" dirty="0"/>
              <a:t>phím</a:t>
            </a:r>
          </a:p>
        </p:txBody>
      </p:sp>
      <p:sp>
        <p:nvSpPr>
          <p:cNvPr id="3" name="object 3"/>
          <p:cNvSpPr txBox="1"/>
          <p:nvPr/>
        </p:nvSpPr>
        <p:spPr>
          <a:xfrm>
            <a:off x="307340" y="1480820"/>
            <a:ext cx="8328025" cy="1115060"/>
          </a:xfrm>
          <a:prstGeom prst="rect">
            <a:avLst/>
          </a:prstGeom>
        </p:spPr>
        <p:txBody>
          <a:bodyPr vert="horz" wrap="square" lIns="0" tIns="15875" rIns="0" bIns="0" rtlCol="0">
            <a:spAutoFit/>
          </a:bodyPr>
          <a:lstStyle/>
          <a:p>
            <a:pPr marL="355600" marR="5080" indent="-342900">
              <a:lnSpc>
                <a:spcPct val="99000"/>
              </a:lnSpc>
              <a:spcBef>
                <a:spcPts val="125"/>
              </a:spcBef>
              <a:buFont typeface="Wingdings"/>
              <a:buChar char=""/>
              <a:tabLst>
                <a:tab pos="355600" algn="l"/>
              </a:tabLst>
            </a:pPr>
            <a:r>
              <a:rPr sz="2400" dirty="0">
                <a:solidFill>
                  <a:srgbClr val="003399"/>
                </a:solidFill>
                <a:latin typeface="Arial"/>
                <a:cs typeface="Arial"/>
              </a:rPr>
              <a:t>Đoạn </a:t>
            </a:r>
            <a:r>
              <a:rPr sz="2400" spc="-5" dirty="0">
                <a:solidFill>
                  <a:srgbClr val="003399"/>
                </a:solidFill>
                <a:latin typeface="Arial"/>
                <a:cs typeface="Arial"/>
              </a:rPr>
              <a:t>chương trình </a:t>
            </a:r>
            <a:r>
              <a:rPr sz="2400" dirty="0">
                <a:solidFill>
                  <a:srgbClr val="003399"/>
                </a:solidFill>
                <a:latin typeface="Arial"/>
                <a:cs typeface="Arial"/>
              </a:rPr>
              <a:t>kiểm </a:t>
            </a:r>
            <a:r>
              <a:rPr sz="2400" spc="-5" dirty="0">
                <a:solidFill>
                  <a:srgbClr val="003399"/>
                </a:solidFill>
                <a:latin typeface="Arial"/>
                <a:cs typeface="Arial"/>
              </a:rPr>
              <a:t>tra </a:t>
            </a:r>
            <a:r>
              <a:rPr sz="2400" dirty="0">
                <a:solidFill>
                  <a:srgbClr val="003399"/>
                </a:solidFill>
                <a:latin typeface="Arial"/>
                <a:cs typeface="Arial"/>
              </a:rPr>
              <a:t>xem </a:t>
            </a:r>
            <a:r>
              <a:rPr sz="2400" spc="-5" dirty="0">
                <a:solidFill>
                  <a:srgbClr val="003399"/>
                </a:solidFill>
                <a:latin typeface="Arial"/>
                <a:cs typeface="Arial"/>
              </a:rPr>
              <a:t>phím </a:t>
            </a:r>
            <a:r>
              <a:rPr sz="2400" dirty="0">
                <a:solidFill>
                  <a:srgbClr val="003399"/>
                </a:solidFill>
                <a:latin typeface="Arial"/>
                <a:cs typeface="Arial"/>
              </a:rPr>
              <a:t>C (hàng D0, cột D3)  có </a:t>
            </a:r>
            <a:r>
              <a:rPr sz="2400" spc="-5" dirty="0">
                <a:solidFill>
                  <a:srgbClr val="003399"/>
                </a:solidFill>
                <a:latin typeface="Arial"/>
                <a:cs typeface="Arial"/>
              </a:rPr>
              <a:t>được </a:t>
            </a:r>
            <a:r>
              <a:rPr sz="2400" dirty="0">
                <a:solidFill>
                  <a:srgbClr val="003399"/>
                </a:solidFill>
                <a:latin typeface="Arial"/>
                <a:cs typeface="Arial"/>
              </a:rPr>
              <a:t>bấm hay không. Biết địa chỉ cổng hàng là 0Ah và  địa chỉ cổng cột là</a:t>
            </a:r>
            <a:r>
              <a:rPr sz="2400" spc="-15" dirty="0">
                <a:solidFill>
                  <a:srgbClr val="003399"/>
                </a:solidFill>
                <a:latin typeface="Arial"/>
                <a:cs typeface="Arial"/>
              </a:rPr>
              <a:t> </a:t>
            </a:r>
            <a:r>
              <a:rPr sz="2400" dirty="0">
                <a:solidFill>
                  <a:srgbClr val="003399"/>
                </a:solidFill>
                <a:latin typeface="Arial"/>
                <a:cs typeface="Arial"/>
              </a:rPr>
              <a:t>0Bh.</a:t>
            </a:r>
            <a:endParaRPr sz="2400">
              <a:latin typeface="Arial"/>
              <a:cs typeface="Arial"/>
            </a:endParaRPr>
          </a:p>
        </p:txBody>
      </p:sp>
      <p:graphicFrame>
        <p:nvGraphicFramePr>
          <p:cNvPr id="4" name="object 4"/>
          <p:cNvGraphicFramePr>
            <a:graphicFrameLocks noGrp="1"/>
          </p:cNvGraphicFramePr>
          <p:nvPr/>
        </p:nvGraphicFramePr>
        <p:xfrm>
          <a:off x="1202689" y="2873940"/>
          <a:ext cx="7191374" cy="2836462"/>
        </p:xfrm>
        <a:graphic>
          <a:graphicData uri="http://schemas.openxmlformats.org/drawingml/2006/table">
            <a:tbl>
              <a:tblPr firstRow="1" bandRow="1">
                <a:tableStyleId>{2D5ABB26-0587-4C30-8999-92F81FD0307C}</a:tableStyleId>
              </a:tblPr>
              <a:tblGrid>
                <a:gridCol w="792480">
                  <a:extLst>
                    <a:ext uri="{9D8B030D-6E8A-4147-A177-3AD203B41FA5}">
                      <a16:colId xmlns:a16="http://schemas.microsoft.com/office/drawing/2014/main" val="20000"/>
                    </a:ext>
                  </a:extLst>
                </a:gridCol>
                <a:gridCol w="2675889">
                  <a:extLst>
                    <a:ext uri="{9D8B030D-6E8A-4147-A177-3AD203B41FA5}">
                      <a16:colId xmlns:a16="http://schemas.microsoft.com/office/drawing/2014/main" val="20001"/>
                    </a:ext>
                  </a:extLst>
                </a:gridCol>
                <a:gridCol w="3723005">
                  <a:extLst>
                    <a:ext uri="{9D8B030D-6E8A-4147-A177-3AD203B41FA5}">
                      <a16:colId xmlns:a16="http://schemas.microsoft.com/office/drawing/2014/main" val="20002"/>
                    </a:ext>
                  </a:extLst>
                </a:gridCol>
              </a:tblGrid>
              <a:tr h="687982">
                <a:tc>
                  <a:txBody>
                    <a:bodyPr/>
                    <a:lstStyle/>
                    <a:p>
                      <a:pPr marL="31750">
                        <a:lnSpc>
                          <a:spcPts val="2210"/>
                        </a:lnSpc>
                      </a:pPr>
                      <a:r>
                        <a:rPr sz="2000" dirty="0">
                          <a:solidFill>
                            <a:srgbClr val="0048AA"/>
                          </a:solidFill>
                          <a:latin typeface="Arial"/>
                          <a:cs typeface="Arial"/>
                        </a:rPr>
                        <a:t>Hang</a:t>
                      </a:r>
                      <a:endParaRPr sz="2000">
                        <a:latin typeface="Arial"/>
                        <a:cs typeface="Arial"/>
                      </a:endParaRPr>
                    </a:p>
                    <a:p>
                      <a:pPr marL="31750">
                        <a:lnSpc>
                          <a:spcPct val="100000"/>
                        </a:lnSpc>
                        <a:spcBef>
                          <a:spcPts val="500"/>
                        </a:spcBef>
                      </a:pPr>
                      <a:r>
                        <a:rPr sz="2000" dirty="0">
                          <a:solidFill>
                            <a:srgbClr val="0048AA"/>
                          </a:solidFill>
                          <a:latin typeface="Arial"/>
                          <a:cs typeface="Arial"/>
                        </a:rPr>
                        <a:t>Cot</a:t>
                      </a:r>
                      <a:endParaRPr sz="2000">
                        <a:latin typeface="Arial"/>
                        <a:cs typeface="Arial"/>
                      </a:endParaRPr>
                    </a:p>
                  </a:txBody>
                  <a:tcPr marL="0" marR="0" marT="0" marB="0"/>
                </a:tc>
                <a:tc>
                  <a:txBody>
                    <a:bodyPr/>
                    <a:lstStyle/>
                    <a:p>
                      <a:pPr marL="153035">
                        <a:lnSpc>
                          <a:spcPts val="2210"/>
                        </a:lnSpc>
                      </a:pPr>
                      <a:r>
                        <a:rPr sz="2000" spc="-5" dirty="0">
                          <a:solidFill>
                            <a:srgbClr val="0048AA"/>
                          </a:solidFill>
                          <a:latin typeface="Arial"/>
                          <a:cs typeface="Arial"/>
                        </a:rPr>
                        <a:t>EQU</a:t>
                      </a:r>
                      <a:r>
                        <a:rPr sz="2000" spc="-90" dirty="0">
                          <a:solidFill>
                            <a:srgbClr val="0048AA"/>
                          </a:solidFill>
                          <a:latin typeface="Arial"/>
                          <a:cs typeface="Arial"/>
                        </a:rPr>
                        <a:t> </a:t>
                      </a:r>
                      <a:r>
                        <a:rPr sz="2000" dirty="0">
                          <a:solidFill>
                            <a:srgbClr val="0048AA"/>
                          </a:solidFill>
                          <a:latin typeface="Arial"/>
                          <a:cs typeface="Arial"/>
                        </a:rPr>
                        <a:t>0AH</a:t>
                      </a:r>
                      <a:endParaRPr sz="2000">
                        <a:latin typeface="Arial"/>
                        <a:cs typeface="Arial"/>
                      </a:endParaRPr>
                    </a:p>
                    <a:p>
                      <a:pPr marL="153035">
                        <a:lnSpc>
                          <a:spcPct val="100000"/>
                        </a:lnSpc>
                        <a:spcBef>
                          <a:spcPts val="500"/>
                        </a:spcBef>
                      </a:pPr>
                      <a:r>
                        <a:rPr sz="2000" spc="-5" dirty="0">
                          <a:solidFill>
                            <a:srgbClr val="0048AA"/>
                          </a:solidFill>
                          <a:latin typeface="Arial"/>
                          <a:cs typeface="Arial"/>
                        </a:rPr>
                        <a:t>EQU</a:t>
                      </a:r>
                      <a:r>
                        <a:rPr sz="2000" spc="-90" dirty="0">
                          <a:solidFill>
                            <a:srgbClr val="0048AA"/>
                          </a:solidFill>
                          <a:latin typeface="Arial"/>
                          <a:cs typeface="Arial"/>
                        </a:rPr>
                        <a:t> </a:t>
                      </a:r>
                      <a:r>
                        <a:rPr sz="2000" dirty="0">
                          <a:solidFill>
                            <a:srgbClr val="0048AA"/>
                          </a:solidFill>
                          <a:latin typeface="Arial"/>
                          <a:cs typeface="Arial"/>
                        </a:rPr>
                        <a:t>0BH</a:t>
                      </a:r>
                      <a:endParaRPr sz="2000">
                        <a:latin typeface="Arial"/>
                        <a:cs typeface="Arial"/>
                      </a:endParaRPr>
                    </a:p>
                  </a:txBody>
                  <a:tcPr marL="0" marR="0" marT="0" marB="0"/>
                </a:tc>
                <a:tc>
                  <a:txBody>
                    <a:bodyPr/>
                    <a:lstStyle/>
                    <a:p>
                      <a:pPr marL="220345">
                        <a:lnSpc>
                          <a:spcPts val="2210"/>
                        </a:lnSpc>
                      </a:pPr>
                      <a:r>
                        <a:rPr sz="2000" dirty="0">
                          <a:solidFill>
                            <a:srgbClr val="0048AA"/>
                          </a:solidFill>
                          <a:latin typeface="Arial"/>
                          <a:cs typeface="Arial"/>
                        </a:rPr>
                        <a:t>; Địa chỉ cổng</a:t>
                      </a:r>
                      <a:r>
                        <a:rPr sz="2000" spc="-25" dirty="0">
                          <a:solidFill>
                            <a:srgbClr val="0048AA"/>
                          </a:solidFill>
                          <a:latin typeface="Arial"/>
                          <a:cs typeface="Arial"/>
                        </a:rPr>
                        <a:t> </a:t>
                      </a:r>
                      <a:r>
                        <a:rPr sz="2000" dirty="0">
                          <a:solidFill>
                            <a:srgbClr val="0048AA"/>
                          </a:solidFill>
                          <a:latin typeface="Arial"/>
                          <a:cs typeface="Arial"/>
                        </a:rPr>
                        <a:t>hàng</a:t>
                      </a:r>
                      <a:endParaRPr sz="2000">
                        <a:latin typeface="Arial"/>
                        <a:cs typeface="Arial"/>
                      </a:endParaRPr>
                    </a:p>
                    <a:p>
                      <a:pPr marL="220345">
                        <a:lnSpc>
                          <a:spcPct val="100000"/>
                        </a:lnSpc>
                        <a:spcBef>
                          <a:spcPts val="500"/>
                        </a:spcBef>
                      </a:pPr>
                      <a:r>
                        <a:rPr sz="2000" dirty="0">
                          <a:solidFill>
                            <a:srgbClr val="0048AA"/>
                          </a:solidFill>
                          <a:latin typeface="Arial"/>
                          <a:cs typeface="Arial"/>
                        </a:rPr>
                        <a:t>; Địa chỉ cổng</a:t>
                      </a:r>
                      <a:r>
                        <a:rPr sz="2000" spc="-25" dirty="0">
                          <a:solidFill>
                            <a:srgbClr val="0048AA"/>
                          </a:solidFill>
                          <a:latin typeface="Arial"/>
                          <a:cs typeface="Arial"/>
                        </a:rPr>
                        <a:t> </a:t>
                      </a:r>
                      <a:r>
                        <a:rPr sz="2000" dirty="0">
                          <a:solidFill>
                            <a:srgbClr val="0048AA"/>
                          </a:solidFill>
                          <a:latin typeface="Arial"/>
                          <a:cs typeface="Arial"/>
                        </a:rPr>
                        <a:t>cột</a:t>
                      </a:r>
                      <a:endParaRPr sz="2000">
                        <a:latin typeface="Arial"/>
                        <a:cs typeface="Arial"/>
                      </a:endParaRPr>
                    </a:p>
                  </a:txBody>
                  <a:tcPr marL="0" marR="0" marT="0" marB="0"/>
                </a:tc>
                <a:extLst>
                  <a:ext uri="{0D108BD9-81ED-4DB2-BD59-A6C34878D82A}">
                    <a16:rowId xmlns:a16="http://schemas.microsoft.com/office/drawing/2014/main" val="10000"/>
                  </a:ext>
                </a:extLst>
              </a:tr>
              <a:tr h="361950">
                <a:tc>
                  <a:txBody>
                    <a:bodyPr/>
                    <a:lstStyle/>
                    <a:p>
                      <a:pPr>
                        <a:lnSpc>
                          <a:spcPct val="100000"/>
                        </a:lnSpc>
                      </a:pPr>
                      <a:endParaRPr sz="2200">
                        <a:latin typeface="Times New Roman"/>
                        <a:cs typeface="Times New Roman"/>
                      </a:endParaRPr>
                    </a:p>
                  </a:txBody>
                  <a:tcPr marL="0" marR="0" marT="0" marB="0"/>
                </a:tc>
                <a:tc>
                  <a:txBody>
                    <a:bodyPr/>
                    <a:lstStyle/>
                    <a:p>
                      <a:pPr marL="153035">
                        <a:lnSpc>
                          <a:spcPct val="100000"/>
                        </a:lnSpc>
                        <a:spcBef>
                          <a:spcPts val="90"/>
                        </a:spcBef>
                      </a:pPr>
                      <a:r>
                        <a:rPr sz="2000" spc="-5" dirty="0">
                          <a:solidFill>
                            <a:srgbClr val="0048AA"/>
                          </a:solidFill>
                          <a:latin typeface="Arial"/>
                          <a:cs typeface="Arial"/>
                        </a:rPr>
                        <a:t>MOV</a:t>
                      </a:r>
                      <a:r>
                        <a:rPr sz="2000" spc="-10" dirty="0">
                          <a:solidFill>
                            <a:srgbClr val="0048AA"/>
                          </a:solidFill>
                          <a:latin typeface="Arial"/>
                          <a:cs typeface="Arial"/>
                        </a:rPr>
                        <a:t> </a:t>
                      </a:r>
                      <a:r>
                        <a:rPr sz="2000" spc="-5" dirty="0">
                          <a:solidFill>
                            <a:srgbClr val="0048AA"/>
                          </a:solidFill>
                          <a:latin typeface="Arial"/>
                          <a:cs typeface="Arial"/>
                        </a:rPr>
                        <a:t>AL,11111110b</a:t>
                      </a:r>
                      <a:endParaRPr sz="2000">
                        <a:latin typeface="Arial"/>
                        <a:cs typeface="Arial"/>
                      </a:endParaRPr>
                    </a:p>
                  </a:txBody>
                  <a:tcPr marL="0" marR="0" marT="11430" marB="0"/>
                </a:tc>
                <a:tc>
                  <a:txBody>
                    <a:bodyPr/>
                    <a:lstStyle/>
                    <a:p>
                      <a:pPr marL="220345">
                        <a:lnSpc>
                          <a:spcPct val="100000"/>
                        </a:lnSpc>
                        <a:spcBef>
                          <a:spcPts val="90"/>
                        </a:spcBef>
                      </a:pPr>
                      <a:r>
                        <a:rPr sz="2000" dirty="0">
                          <a:solidFill>
                            <a:srgbClr val="0048AA"/>
                          </a:solidFill>
                          <a:latin typeface="Arial"/>
                          <a:cs typeface="Arial"/>
                        </a:rPr>
                        <a:t>; Chỉ có D0=0 – hàng </a:t>
                      </a:r>
                      <a:r>
                        <a:rPr sz="2000" spc="-5" dirty="0">
                          <a:solidFill>
                            <a:srgbClr val="0048AA"/>
                          </a:solidFill>
                          <a:latin typeface="Arial"/>
                          <a:cs typeface="Arial"/>
                        </a:rPr>
                        <a:t>thứ</a:t>
                      </a:r>
                      <a:r>
                        <a:rPr sz="2000" spc="-90" dirty="0">
                          <a:solidFill>
                            <a:srgbClr val="0048AA"/>
                          </a:solidFill>
                          <a:latin typeface="Arial"/>
                          <a:cs typeface="Arial"/>
                        </a:rPr>
                        <a:t> </a:t>
                      </a:r>
                      <a:r>
                        <a:rPr sz="2000" dirty="0">
                          <a:solidFill>
                            <a:srgbClr val="0048AA"/>
                          </a:solidFill>
                          <a:latin typeface="Arial"/>
                          <a:cs typeface="Arial"/>
                        </a:rPr>
                        <a:t>nhất</a:t>
                      </a:r>
                      <a:endParaRPr sz="2000">
                        <a:latin typeface="Arial"/>
                        <a:cs typeface="Arial"/>
                      </a:endParaRPr>
                    </a:p>
                  </a:txBody>
                  <a:tcPr marL="0" marR="0" marT="11430" marB="0"/>
                </a:tc>
                <a:extLst>
                  <a:ext uri="{0D108BD9-81ED-4DB2-BD59-A6C34878D82A}">
                    <a16:rowId xmlns:a16="http://schemas.microsoft.com/office/drawing/2014/main" val="10001"/>
                  </a:ext>
                </a:extLst>
              </a:tr>
              <a:tr h="368299">
                <a:tc>
                  <a:txBody>
                    <a:bodyPr/>
                    <a:lstStyle/>
                    <a:p>
                      <a:pPr>
                        <a:lnSpc>
                          <a:spcPct val="100000"/>
                        </a:lnSpc>
                      </a:pPr>
                      <a:endParaRPr sz="2200">
                        <a:latin typeface="Times New Roman"/>
                        <a:cs typeface="Times New Roman"/>
                      </a:endParaRPr>
                    </a:p>
                  </a:txBody>
                  <a:tcPr marL="0" marR="0" marT="0" marB="0"/>
                </a:tc>
                <a:tc>
                  <a:txBody>
                    <a:bodyPr/>
                    <a:lstStyle/>
                    <a:p>
                      <a:pPr marL="153035">
                        <a:lnSpc>
                          <a:spcPct val="100000"/>
                        </a:lnSpc>
                        <a:spcBef>
                          <a:spcPts val="140"/>
                        </a:spcBef>
                      </a:pPr>
                      <a:r>
                        <a:rPr sz="2000" spc="-5" dirty="0">
                          <a:solidFill>
                            <a:srgbClr val="0048AA"/>
                          </a:solidFill>
                          <a:latin typeface="Arial"/>
                          <a:cs typeface="Arial"/>
                        </a:rPr>
                        <a:t>OUT </a:t>
                      </a:r>
                      <a:r>
                        <a:rPr sz="2000" dirty="0">
                          <a:solidFill>
                            <a:srgbClr val="0048AA"/>
                          </a:solidFill>
                          <a:latin typeface="Arial"/>
                          <a:cs typeface="Arial"/>
                        </a:rPr>
                        <a:t>Hang,</a:t>
                      </a:r>
                      <a:r>
                        <a:rPr sz="2000" spc="-20" dirty="0">
                          <a:solidFill>
                            <a:srgbClr val="0048AA"/>
                          </a:solidFill>
                          <a:latin typeface="Arial"/>
                          <a:cs typeface="Arial"/>
                        </a:rPr>
                        <a:t> </a:t>
                      </a:r>
                      <a:r>
                        <a:rPr sz="2000" dirty="0">
                          <a:solidFill>
                            <a:srgbClr val="0048AA"/>
                          </a:solidFill>
                          <a:latin typeface="Arial"/>
                          <a:cs typeface="Arial"/>
                        </a:rPr>
                        <a:t>AL</a:t>
                      </a:r>
                      <a:endParaRPr sz="2000">
                        <a:latin typeface="Arial"/>
                        <a:cs typeface="Arial"/>
                      </a:endParaRPr>
                    </a:p>
                  </a:txBody>
                  <a:tcPr marL="0" marR="0" marT="1778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a16="http://schemas.microsoft.com/office/drawing/2014/main" val="10002"/>
                  </a:ext>
                </a:extLst>
              </a:tr>
              <a:tr h="368300">
                <a:tc>
                  <a:txBody>
                    <a:bodyPr/>
                    <a:lstStyle/>
                    <a:p>
                      <a:pPr marL="31750">
                        <a:lnSpc>
                          <a:spcPct val="100000"/>
                        </a:lnSpc>
                        <a:spcBef>
                          <a:spcPts val="140"/>
                        </a:spcBef>
                      </a:pPr>
                      <a:r>
                        <a:rPr sz="2000" spc="-5" dirty="0">
                          <a:solidFill>
                            <a:srgbClr val="0048AA"/>
                          </a:solidFill>
                          <a:latin typeface="Arial"/>
                          <a:cs typeface="Arial"/>
                        </a:rPr>
                        <a:t>Ktra:</a:t>
                      </a:r>
                      <a:endParaRPr sz="2000">
                        <a:latin typeface="Arial"/>
                        <a:cs typeface="Arial"/>
                      </a:endParaRPr>
                    </a:p>
                  </a:txBody>
                  <a:tcPr marL="0" marR="0" marT="17780" marB="0"/>
                </a:tc>
                <a:tc>
                  <a:txBody>
                    <a:bodyPr/>
                    <a:lstStyle/>
                    <a:p>
                      <a:pPr marL="153035">
                        <a:lnSpc>
                          <a:spcPct val="100000"/>
                        </a:lnSpc>
                        <a:spcBef>
                          <a:spcPts val="140"/>
                        </a:spcBef>
                      </a:pPr>
                      <a:r>
                        <a:rPr sz="2000" spc="-5" dirty="0">
                          <a:solidFill>
                            <a:srgbClr val="0048AA"/>
                          </a:solidFill>
                          <a:latin typeface="Arial"/>
                          <a:cs typeface="Arial"/>
                        </a:rPr>
                        <a:t>IN </a:t>
                      </a:r>
                      <a:r>
                        <a:rPr sz="2000" dirty="0">
                          <a:solidFill>
                            <a:srgbClr val="0048AA"/>
                          </a:solidFill>
                          <a:latin typeface="Arial"/>
                          <a:cs typeface="Arial"/>
                        </a:rPr>
                        <a:t>AL,</a:t>
                      </a:r>
                      <a:r>
                        <a:rPr sz="2000" spc="-10" dirty="0">
                          <a:solidFill>
                            <a:srgbClr val="0048AA"/>
                          </a:solidFill>
                          <a:latin typeface="Arial"/>
                          <a:cs typeface="Arial"/>
                        </a:rPr>
                        <a:t> </a:t>
                      </a:r>
                      <a:r>
                        <a:rPr sz="2000" dirty="0">
                          <a:solidFill>
                            <a:srgbClr val="0048AA"/>
                          </a:solidFill>
                          <a:latin typeface="Arial"/>
                          <a:cs typeface="Arial"/>
                        </a:rPr>
                        <a:t>Cot</a:t>
                      </a:r>
                      <a:endParaRPr sz="2000">
                        <a:latin typeface="Arial"/>
                        <a:cs typeface="Arial"/>
                      </a:endParaRPr>
                    </a:p>
                  </a:txBody>
                  <a:tcPr marL="0" marR="0" marT="17780" marB="0"/>
                </a:tc>
                <a:tc>
                  <a:txBody>
                    <a:bodyPr/>
                    <a:lstStyle/>
                    <a:p>
                      <a:pPr marL="220345">
                        <a:lnSpc>
                          <a:spcPct val="100000"/>
                        </a:lnSpc>
                        <a:spcBef>
                          <a:spcPts val="140"/>
                        </a:spcBef>
                      </a:pPr>
                      <a:r>
                        <a:rPr sz="2000" dirty="0">
                          <a:solidFill>
                            <a:srgbClr val="0048AA"/>
                          </a:solidFill>
                          <a:latin typeface="Arial"/>
                          <a:cs typeface="Arial"/>
                        </a:rPr>
                        <a:t>; Đọc </a:t>
                      </a:r>
                      <a:r>
                        <a:rPr sz="2000" spc="-5" dirty="0">
                          <a:solidFill>
                            <a:srgbClr val="0048AA"/>
                          </a:solidFill>
                          <a:latin typeface="Arial"/>
                          <a:cs typeface="Arial"/>
                        </a:rPr>
                        <a:t>tín </a:t>
                      </a:r>
                      <a:r>
                        <a:rPr sz="2000" dirty="0">
                          <a:solidFill>
                            <a:srgbClr val="0048AA"/>
                          </a:solidFill>
                          <a:latin typeface="Arial"/>
                          <a:cs typeface="Arial"/>
                        </a:rPr>
                        <a:t>hiệu</a:t>
                      </a:r>
                      <a:r>
                        <a:rPr sz="2000" spc="-20" dirty="0">
                          <a:solidFill>
                            <a:srgbClr val="0048AA"/>
                          </a:solidFill>
                          <a:latin typeface="Arial"/>
                          <a:cs typeface="Arial"/>
                        </a:rPr>
                        <a:t> </a:t>
                      </a:r>
                      <a:r>
                        <a:rPr sz="2000" dirty="0">
                          <a:solidFill>
                            <a:srgbClr val="0048AA"/>
                          </a:solidFill>
                          <a:latin typeface="Arial"/>
                          <a:cs typeface="Arial"/>
                        </a:rPr>
                        <a:t>cột</a:t>
                      </a:r>
                      <a:endParaRPr sz="2000">
                        <a:latin typeface="Arial"/>
                        <a:cs typeface="Arial"/>
                      </a:endParaRPr>
                    </a:p>
                  </a:txBody>
                  <a:tcPr marL="0" marR="0" marT="17780" marB="0"/>
                </a:tc>
                <a:extLst>
                  <a:ext uri="{0D108BD9-81ED-4DB2-BD59-A6C34878D82A}">
                    <a16:rowId xmlns:a16="http://schemas.microsoft.com/office/drawing/2014/main" val="10003"/>
                  </a:ext>
                </a:extLst>
              </a:tr>
              <a:tr h="368299">
                <a:tc>
                  <a:txBody>
                    <a:bodyPr/>
                    <a:lstStyle/>
                    <a:p>
                      <a:pPr>
                        <a:lnSpc>
                          <a:spcPct val="100000"/>
                        </a:lnSpc>
                      </a:pPr>
                      <a:endParaRPr sz="2200">
                        <a:latin typeface="Times New Roman"/>
                        <a:cs typeface="Times New Roman"/>
                      </a:endParaRPr>
                    </a:p>
                  </a:txBody>
                  <a:tcPr marL="0" marR="0" marT="0" marB="0"/>
                </a:tc>
                <a:tc>
                  <a:txBody>
                    <a:bodyPr/>
                    <a:lstStyle/>
                    <a:p>
                      <a:pPr marL="153035">
                        <a:lnSpc>
                          <a:spcPct val="100000"/>
                        </a:lnSpc>
                        <a:spcBef>
                          <a:spcPts val="140"/>
                        </a:spcBef>
                      </a:pPr>
                      <a:r>
                        <a:rPr sz="2000" dirty="0">
                          <a:solidFill>
                            <a:srgbClr val="0048AA"/>
                          </a:solidFill>
                          <a:latin typeface="Arial"/>
                          <a:cs typeface="Arial"/>
                        </a:rPr>
                        <a:t>AND</a:t>
                      </a:r>
                      <a:r>
                        <a:rPr sz="2000" spc="-10" dirty="0">
                          <a:solidFill>
                            <a:srgbClr val="0048AA"/>
                          </a:solidFill>
                          <a:latin typeface="Arial"/>
                          <a:cs typeface="Arial"/>
                        </a:rPr>
                        <a:t> </a:t>
                      </a:r>
                      <a:r>
                        <a:rPr sz="2000" spc="-5" dirty="0">
                          <a:solidFill>
                            <a:srgbClr val="0048AA"/>
                          </a:solidFill>
                          <a:latin typeface="Arial"/>
                          <a:cs typeface="Arial"/>
                        </a:rPr>
                        <a:t>AL,00001000b</a:t>
                      </a:r>
                      <a:endParaRPr sz="2000">
                        <a:latin typeface="Arial"/>
                        <a:cs typeface="Arial"/>
                      </a:endParaRPr>
                    </a:p>
                  </a:txBody>
                  <a:tcPr marL="0" marR="0" marT="17780" marB="0"/>
                </a:tc>
                <a:tc>
                  <a:txBody>
                    <a:bodyPr/>
                    <a:lstStyle/>
                    <a:p>
                      <a:pPr marL="220345">
                        <a:lnSpc>
                          <a:spcPct val="100000"/>
                        </a:lnSpc>
                        <a:spcBef>
                          <a:spcPts val="140"/>
                        </a:spcBef>
                      </a:pPr>
                      <a:r>
                        <a:rPr sz="2000" dirty="0">
                          <a:solidFill>
                            <a:srgbClr val="0048AA"/>
                          </a:solidFill>
                          <a:latin typeface="Arial"/>
                          <a:cs typeface="Arial"/>
                        </a:rPr>
                        <a:t>; </a:t>
                      </a:r>
                      <a:r>
                        <a:rPr sz="2000" spc="-5" dirty="0">
                          <a:solidFill>
                            <a:srgbClr val="0048AA"/>
                          </a:solidFill>
                          <a:latin typeface="Arial"/>
                          <a:cs typeface="Arial"/>
                        </a:rPr>
                        <a:t>Giữ </a:t>
                      </a:r>
                      <a:r>
                        <a:rPr sz="2000" dirty="0">
                          <a:solidFill>
                            <a:srgbClr val="0048AA"/>
                          </a:solidFill>
                          <a:latin typeface="Arial"/>
                          <a:cs typeface="Arial"/>
                        </a:rPr>
                        <a:t>lại </a:t>
                      </a:r>
                      <a:r>
                        <a:rPr sz="2000" spc="-5" dirty="0">
                          <a:solidFill>
                            <a:srgbClr val="0048AA"/>
                          </a:solidFill>
                          <a:latin typeface="Arial"/>
                          <a:cs typeface="Arial"/>
                        </a:rPr>
                        <a:t>bít </a:t>
                      </a:r>
                      <a:r>
                        <a:rPr sz="2000" dirty="0">
                          <a:solidFill>
                            <a:srgbClr val="0048AA"/>
                          </a:solidFill>
                          <a:latin typeface="Arial"/>
                          <a:cs typeface="Arial"/>
                        </a:rPr>
                        <a:t>D3 </a:t>
                      </a:r>
                      <a:r>
                        <a:rPr sz="2000" spc="-5" dirty="0">
                          <a:solidFill>
                            <a:srgbClr val="0048AA"/>
                          </a:solidFill>
                          <a:latin typeface="Arial"/>
                          <a:cs typeface="Arial"/>
                        </a:rPr>
                        <a:t>ứng </a:t>
                      </a:r>
                      <a:r>
                        <a:rPr sz="2000" dirty="0">
                          <a:solidFill>
                            <a:srgbClr val="0048AA"/>
                          </a:solidFill>
                          <a:latin typeface="Arial"/>
                          <a:cs typeface="Arial"/>
                        </a:rPr>
                        <a:t>với </a:t>
                      </a:r>
                      <a:r>
                        <a:rPr sz="2000" spc="-5" dirty="0">
                          <a:solidFill>
                            <a:srgbClr val="0048AA"/>
                          </a:solidFill>
                          <a:latin typeface="Arial"/>
                          <a:cs typeface="Arial"/>
                        </a:rPr>
                        <a:t>phím</a:t>
                      </a:r>
                      <a:r>
                        <a:rPr sz="2000" spc="-60" dirty="0">
                          <a:solidFill>
                            <a:srgbClr val="0048AA"/>
                          </a:solidFill>
                          <a:latin typeface="Arial"/>
                          <a:cs typeface="Arial"/>
                        </a:rPr>
                        <a:t> </a:t>
                      </a:r>
                      <a:r>
                        <a:rPr sz="2000" dirty="0">
                          <a:solidFill>
                            <a:srgbClr val="0048AA"/>
                          </a:solidFill>
                          <a:latin typeface="Arial"/>
                          <a:cs typeface="Arial"/>
                        </a:rPr>
                        <a:t>C</a:t>
                      </a:r>
                      <a:endParaRPr sz="2000">
                        <a:latin typeface="Arial"/>
                        <a:cs typeface="Arial"/>
                      </a:endParaRPr>
                    </a:p>
                  </a:txBody>
                  <a:tcPr marL="0" marR="0" marT="17780" marB="0"/>
                </a:tc>
                <a:extLst>
                  <a:ext uri="{0D108BD9-81ED-4DB2-BD59-A6C34878D82A}">
                    <a16:rowId xmlns:a16="http://schemas.microsoft.com/office/drawing/2014/main" val="10004"/>
                  </a:ext>
                </a:extLst>
              </a:tr>
              <a:tr h="681632">
                <a:tc>
                  <a:txBody>
                    <a:bodyPr/>
                    <a:lstStyle/>
                    <a:p>
                      <a:pPr>
                        <a:lnSpc>
                          <a:spcPct val="100000"/>
                        </a:lnSpc>
                      </a:pPr>
                      <a:endParaRPr sz="2200">
                        <a:latin typeface="Times New Roman"/>
                        <a:cs typeface="Times New Roman"/>
                      </a:endParaRPr>
                    </a:p>
                  </a:txBody>
                  <a:tcPr marL="0" marR="0" marT="0" marB="0"/>
                </a:tc>
                <a:tc>
                  <a:txBody>
                    <a:bodyPr/>
                    <a:lstStyle/>
                    <a:p>
                      <a:pPr marL="153035">
                        <a:lnSpc>
                          <a:spcPct val="100000"/>
                        </a:lnSpc>
                        <a:spcBef>
                          <a:spcPts val="140"/>
                        </a:spcBef>
                      </a:pPr>
                      <a:r>
                        <a:rPr sz="2000" dirty="0">
                          <a:solidFill>
                            <a:srgbClr val="0048AA"/>
                          </a:solidFill>
                          <a:latin typeface="Arial"/>
                          <a:cs typeface="Arial"/>
                        </a:rPr>
                        <a:t>JNZ</a:t>
                      </a:r>
                      <a:r>
                        <a:rPr sz="2000" spc="-10" dirty="0">
                          <a:solidFill>
                            <a:srgbClr val="0048AA"/>
                          </a:solidFill>
                          <a:latin typeface="Arial"/>
                          <a:cs typeface="Arial"/>
                        </a:rPr>
                        <a:t> </a:t>
                      </a:r>
                      <a:r>
                        <a:rPr sz="2000" spc="-5" dirty="0">
                          <a:solidFill>
                            <a:srgbClr val="0048AA"/>
                          </a:solidFill>
                          <a:latin typeface="Arial"/>
                          <a:cs typeface="Arial"/>
                        </a:rPr>
                        <a:t>Ktra</a:t>
                      </a:r>
                      <a:endParaRPr sz="2000">
                        <a:latin typeface="Arial"/>
                        <a:cs typeface="Arial"/>
                      </a:endParaRPr>
                    </a:p>
                    <a:p>
                      <a:pPr marL="153035">
                        <a:lnSpc>
                          <a:spcPts val="2325"/>
                        </a:lnSpc>
                        <a:spcBef>
                          <a:spcPts val="400"/>
                        </a:spcBef>
                      </a:pPr>
                      <a:r>
                        <a:rPr sz="2000" spc="-5" dirty="0">
                          <a:solidFill>
                            <a:srgbClr val="0048AA"/>
                          </a:solidFill>
                          <a:latin typeface="Arial"/>
                          <a:cs typeface="Arial"/>
                        </a:rPr>
                        <a:t>...</a:t>
                      </a:r>
                      <a:endParaRPr sz="2000">
                        <a:latin typeface="Arial"/>
                        <a:cs typeface="Arial"/>
                      </a:endParaRPr>
                    </a:p>
                  </a:txBody>
                  <a:tcPr marL="0" marR="0" marT="17780" marB="0"/>
                </a:tc>
                <a:tc>
                  <a:txBody>
                    <a:bodyPr/>
                    <a:lstStyle/>
                    <a:p>
                      <a:pPr marL="220345">
                        <a:lnSpc>
                          <a:spcPct val="100000"/>
                        </a:lnSpc>
                        <a:spcBef>
                          <a:spcPts val="140"/>
                        </a:spcBef>
                      </a:pPr>
                      <a:r>
                        <a:rPr sz="2000" dirty="0">
                          <a:solidFill>
                            <a:srgbClr val="0048AA"/>
                          </a:solidFill>
                          <a:latin typeface="Arial"/>
                          <a:cs typeface="Arial"/>
                        </a:rPr>
                        <a:t>; Không</a:t>
                      </a:r>
                      <a:r>
                        <a:rPr sz="2000" spc="-15" dirty="0">
                          <a:solidFill>
                            <a:srgbClr val="0048AA"/>
                          </a:solidFill>
                          <a:latin typeface="Arial"/>
                          <a:cs typeface="Arial"/>
                        </a:rPr>
                        <a:t> </a:t>
                      </a:r>
                      <a:r>
                        <a:rPr sz="2000" dirty="0">
                          <a:solidFill>
                            <a:srgbClr val="0048AA"/>
                          </a:solidFill>
                          <a:latin typeface="Arial"/>
                          <a:cs typeface="Arial"/>
                        </a:rPr>
                        <a:t>bấm</a:t>
                      </a:r>
                      <a:endParaRPr sz="2000">
                        <a:latin typeface="Arial"/>
                        <a:cs typeface="Arial"/>
                      </a:endParaRPr>
                    </a:p>
                    <a:p>
                      <a:pPr marL="220345">
                        <a:lnSpc>
                          <a:spcPts val="2325"/>
                        </a:lnSpc>
                        <a:spcBef>
                          <a:spcPts val="400"/>
                        </a:spcBef>
                      </a:pPr>
                      <a:r>
                        <a:rPr sz="2000" dirty="0">
                          <a:solidFill>
                            <a:srgbClr val="0048AA"/>
                          </a:solidFill>
                          <a:latin typeface="Arial"/>
                          <a:cs typeface="Arial"/>
                        </a:rPr>
                        <a:t>; </a:t>
                      </a:r>
                      <a:r>
                        <a:rPr sz="2000" spc="-5" dirty="0">
                          <a:solidFill>
                            <a:srgbClr val="0048AA"/>
                          </a:solidFill>
                          <a:latin typeface="Arial"/>
                          <a:cs typeface="Arial"/>
                        </a:rPr>
                        <a:t>Phím </a:t>
                      </a:r>
                      <a:r>
                        <a:rPr sz="2000" dirty="0">
                          <a:solidFill>
                            <a:srgbClr val="0048AA"/>
                          </a:solidFill>
                          <a:latin typeface="Arial"/>
                          <a:cs typeface="Arial"/>
                        </a:rPr>
                        <a:t>C </a:t>
                      </a:r>
                      <a:r>
                        <a:rPr sz="2000" spc="-5" dirty="0">
                          <a:solidFill>
                            <a:srgbClr val="0048AA"/>
                          </a:solidFill>
                          <a:latin typeface="Arial"/>
                          <a:cs typeface="Arial"/>
                        </a:rPr>
                        <a:t>được</a:t>
                      </a:r>
                      <a:r>
                        <a:rPr sz="2000" spc="-25" dirty="0">
                          <a:solidFill>
                            <a:srgbClr val="0048AA"/>
                          </a:solidFill>
                          <a:latin typeface="Arial"/>
                          <a:cs typeface="Arial"/>
                        </a:rPr>
                        <a:t> </a:t>
                      </a:r>
                      <a:r>
                        <a:rPr sz="2000" dirty="0">
                          <a:solidFill>
                            <a:srgbClr val="0048AA"/>
                          </a:solidFill>
                          <a:latin typeface="Arial"/>
                          <a:cs typeface="Arial"/>
                        </a:rPr>
                        <a:t>bấm</a:t>
                      </a:r>
                      <a:endParaRPr sz="2000">
                        <a:latin typeface="Arial"/>
                        <a:cs typeface="Arial"/>
                      </a:endParaRPr>
                    </a:p>
                  </a:txBody>
                  <a:tcPr marL="0" marR="0" marT="17780" marB="0"/>
                </a:tc>
                <a:extLst>
                  <a:ext uri="{0D108BD9-81ED-4DB2-BD59-A6C34878D82A}">
                    <a16:rowId xmlns:a16="http://schemas.microsoft.com/office/drawing/2014/main" val="10005"/>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441" y="795020"/>
            <a:ext cx="7652384" cy="452120"/>
          </a:xfrm>
          <a:prstGeom prst="rect">
            <a:avLst/>
          </a:prstGeom>
        </p:spPr>
        <p:txBody>
          <a:bodyPr vert="horz" wrap="square" lIns="0" tIns="12700" rIns="0" bIns="0" rtlCol="0">
            <a:spAutoFit/>
          </a:bodyPr>
          <a:lstStyle/>
          <a:p>
            <a:pPr marL="12700">
              <a:lnSpc>
                <a:spcPct val="100000"/>
              </a:lnSpc>
              <a:spcBef>
                <a:spcPts val="100"/>
              </a:spcBef>
            </a:pPr>
            <a:r>
              <a:rPr spc="-5" dirty="0"/>
              <a:t>4.4.3 Một </a:t>
            </a:r>
            <a:r>
              <a:rPr dirty="0"/>
              <a:t>số mạch </a:t>
            </a:r>
            <a:r>
              <a:rPr spc="-5" dirty="0"/>
              <a:t>cổng–Ghép nối hiển thị</a:t>
            </a:r>
            <a:r>
              <a:rPr spc="-40" dirty="0"/>
              <a:t> </a:t>
            </a:r>
            <a:r>
              <a:rPr dirty="0"/>
              <a:t>số</a:t>
            </a:r>
          </a:p>
        </p:txBody>
      </p:sp>
      <p:sp>
        <p:nvSpPr>
          <p:cNvPr id="3" name="object 3"/>
          <p:cNvSpPr txBox="1"/>
          <p:nvPr/>
        </p:nvSpPr>
        <p:spPr>
          <a:xfrm>
            <a:off x="294640" y="1480820"/>
            <a:ext cx="8483600" cy="4437380"/>
          </a:xfrm>
          <a:prstGeom prst="rect">
            <a:avLst/>
          </a:prstGeom>
        </p:spPr>
        <p:txBody>
          <a:bodyPr vert="horz" wrap="square" lIns="0" tIns="33020" rIns="0" bIns="0" rtlCol="0">
            <a:spAutoFit/>
          </a:bodyPr>
          <a:lstStyle/>
          <a:p>
            <a:pPr marL="368300" marR="314960" indent="-342900">
              <a:lnSpc>
                <a:spcPts val="2800"/>
              </a:lnSpc>
              <a:spcBef>
                <a:spcPts val="260"/>
              </a:spcBef>
              <a:buFont typeface="Wingdings"/>
              <a:buChar char=""/>
              <a:tabLst>
                <a:tab pos="368300" algn="l"/>
              </a:tabLst>
            </a:pPr>
            <a:r>
              <a:rPr sz="2400" spc="-5" dirty="0">
                <a:solidFill>
                  <a:srgbClr val="003399"/>
                </a:solidFill>
                <a:latin typeface="Arial"/>
                <a:cs typeface="Arial"/>
              </a:rPr>
              <a:t>Ghép </a:t>
            </a:r>
            <a:r>
              <a:rPr sz="2400" dirty="0">
                <a:solidFill>
                  <a:srgbClr val="003399"/>
                </a:solidFill>
                <a:latin typeface="Arial"/>
                <a:cs typeface="Arial"/>
              </a:rPr>
              <a:t>nối hiển </a:t>
            </a:r>
            <a:r>
              <a:rPr sz="2400" spc="-5" dirty="0">
                <a:solidFill>
                  <a:srgbClr val="003399"/>
                </a:solidFill>
                <a:latin typeface="Arial"/>
                <a:cs typeface="Arial"/>
              </a:rPr>
              <a:t>thị </a:t>
            </a:r>
            <a:r>
              <a:rPr sz="2400" dirty="0">
                <a:solidFill>
                  <a:srgbClr val="003399"/>
                </a:solidFill>
                <a:latin typeface="Arial"/>
                <a:cs typeface="Arial"/>
              </a:rPr>
              <a:t>số sử dụng mạch </a:t>
            </a:r>
            <a:r>
              <a:rPr sz="2400" spc="-5" dirty="0">
                <a:solidFill>
                  <a:srgbClr val="003399"/>
                </a:solidFill>
                <a:latin typeface="Arial"/>
                <a:cs typeface="Arial"/>
              </a:rPr>
              <a:t>tích </a:t>
            </a:r>
            <a:r>
              <a:rPr sz="2400" dirty="0">
                <a:solidFill>
                  <a:srgbClr val="003399"/>
                </a:solidFill>
                <a:latin typeface="Arial"/>
                <a:cs typeface="Arial"/>
              </a:rPr>
              <a:t>hợp 7447 và</a:t>
            </a:r>
            <a:r>
              <a:rPr sz="2400" spc="-55" dirty="0">
                <a:solidFill>
                  <a:srgbClr val="003399"/>
                </a:solidFill>
                <a:latin typeface="Arial"/>
                <a:cs typeface="Arial"/>
              </a:rPr>
              <a:t> </a:t>
            </a:r>
            <a:r>
              <a:rPr sz="2400" dirty="0">
                <a:solidFill>
                  <a:srgbClr val="003399"/>
                </a:solidFill>
                <a:latin typeface="Arial"/>
                <a:cs typeface="Arial"/>
              </a:rPr>
              <a:t>LED  bảy</a:t>
            </a:r>
            <a:r>
              <a:rPr sz="2400" spc="-10" dirty="0">
                <a:solidFill>
                  <a:srgbClr val="003399"/>
                </a:solidFill>
                <a:latin typeface="Arial"/>
                <a:cs typeface="Arial"/>
              </a:rPr>
              <a:t> </a:t>
            </a:r>
            <a:r>
              <a:rPr sz="2400" dirty="0">
                <a:solidFill>
                  <a:srgbClr val="003399"/>
                </a:solidFill>
                <a:latin typeface="Arial"/>
                <a:cs typeface="Arial"/>
              </a:rPr>
              <a:t>đoạn:</a:t>
            </a:r>
            <a:endParaRPr sz="2400">
              <a:latin typeface="Arial"/>
              <a:cs typeface="Arial"/>
            </a:endParaRPr>
          </a:p>
          <a:p>
            <a:pPr marL="762000" marR="17780" lvl="1" indent="-279400">
              <a:lnSpc>
                <a:spcPct val="101200"/>
              </a:lnSpc>
              <a:spcBef>
                <a:spcPts val="434"/>
              </a:spcBef>
              <a:buClr>
                <a:srgbClr val="5E9CDA"/>
              </a:buClr>
              <a:buFont typeface="Wingdings"/>
              <a:buChar char=""/>
              <a:tabLst>
                <a:tab pos="767715" algn="l"/>
                <a:tab pos="768350" algn="l"/>
              </a:tabLst>
            </a:pPr>
            <a:r>
              <a:rPr sz="2200" dirty="0">
                <a:solidFill>
                  <a:srgbClr val="003399"/>
                </a:solidFill>
                <a:latin typeface="Arial"/>
                <a:cs typeface="Arial"/>
              </a:rPr>
              <a:t>Cổng A nhận </a:t>
            </a:r>
            <a:r>
              <a:rPr sz="2200" spc="-5" dirty="0">
                <a:solidFill>
                  <a:srgbClr val="003399"/>
                </a:solidFill>
                <a:latin typeface="Arial"/>
                <a:cs typeface="Arial"/>
              </a:rPr>
              <a:t>thông tin </a:t>
            </a:r>
            <a:r>
              <a:rPr sz="2200" dirty="0">
                <a:solidFill>
                  <a:srgbClr val="003399"/>
                </a:solidFill>
                <a:latin typeface="Arial"/>
                <a:cs typeface="Arial"/>
              </a:rPr>
              <a:t>điều khiển </a:t>
            </a:r>
            <a:r>
              <a:rPr sz="2200" spc="-5" dirty="0">
                <a:solidFill>
                  <a:srgbClr val="003399"/>
                </a:solidFill>
                <a:latin typeface="Arial"/>
                <a:cs typeface="Arial"/>
              </a:rPr>
              <a:t>(bật/tắt) </a:t>
            </a:r>
            <a:r>
              <a:rPr sz="2200" dirty="0">
                <a:solidFill>
                  <a:srgbClr val="003399"/>
                </a:solidFill>
                <a:latin typeface="Arial"/>
                <a:cs typeface="Arial"/>
              </a:rPr>
              <a:t>các </a:t>
            </a:r>
            <a:r>
              <a:rPr sz="2200" spc="-5" dirty="0">
                <a:solidFill>
                  <a:srgbClr val="003399"/>
                </a:solidFill>
                <a:latin typeface="Arial"/>
                <a:cs typeface="Arial"/>
              </a:rPr>
              <a:t>thanh </a:t>
            </a:r>
            <a:r>
              <a:rPr sz="2200" dirty="0">
                <a:solidFill>
                  <a:srgbClr val="003399"/>
                </a:solidFill>
                <a:latin typeface="Arial"/>
                <a:cs typeface="Arial"/>
              </a:rPr>
              <a:t>led </a:t>
            </a:r>
            <a:r>
              <a:rPr sz="2200" spc="-5" dirty="0">
                <a:solidFill>
                  <a:srgbClr val="003399"/>
                </a:solidFill>
                <a:latin typeface="Arial"/>
                <a:cs typeface="Arial"/>
              </a:rPr>
              <a:t>thông  </a:t>
            </a:r>
            <a:r>
              <a:rPr sz="2200" dirty="0">
                <a:solidFill>
                  <a:srgbClr val="003399"/>
                </a:solidFill>
                <a:latin typeface="Arial"/>
                <a:cs typeface="Arial"/>
              </a:rPr>
              <a:t>qua 7 </a:t>
            </a:r>
            <a:r>
              <a:rPr sz="2200" spc="-5" dirty="0">
                <a:solidFill>
                  <a:srgbClr val="003399"/>
                </a:solidFill>
                <a:latin typeface="Arial"/>
                <a:cs typeface="Arial"/>
              </a:rPr>
              <a:t>transitor Q1-Q7. </a:t>
            </a:r>
            <a:r>
              <a:rPr sz="2200" dirty="0">
                <a:solidFill>
                  <a:srgbClr val="003399"/>
                </a:solidFill>
                <a:latin typeface="Arial"/>
                <a:cs typeface="Arial"/>
              </a:rPr>
              <a:t>Địa chỉ cổng A là</a:t>
            </a:r>
            <a:r>
              <a:rPr sz="2200" spc="-15" dirty="0">
                <a:solidFill>
                  <a:srgbClr val="003399"/>
                </a:solidFill>
                <a:latin typeface="Arial"/>
                <a:cs typeface="Arial"/>
              </a:rPr>
              <a:t> </a:t>
            </a:r>
            <a:r>
              <a:rPr sz="2200" dirty="0">
                <a:solidFill>
                  <a:srgbClr val="003399"/>
                </a:solidFill>
                <a:latin typeface="Arial"/>
                <a:cs typeface="Arial"/>
              </a:rPr>
              <a:t>0Ah.</a:t>
            </a:r>
            <a:endParaRPr sz="2200">
              <a:latin typeface="Arial"/>
              <a:cs typeface="Arial"/>
            </a:endParaRPr>
          </a:p>
          <a:p>
            <a:pPr marL="762000" marR="102235" lvl="1" indent="-279400">
              <a:lnSpc>
                <a:spcPct val="100699"/>
              </a:lnSpc>
              <a:spcBef>
                <a:spcPts val="470"/>
              </a:spcBef>
              <a:buClr>
                <a:srgbClr val="5E9CDA"/>
              </a:buClr>
              <a:buFont typeface="Wingdings"/>
              <a:buChar char=""/>
              <a:tabLst>
                <a:tab pos="767715" algn="l"/>
                <a:tab pos="768350" algn="l"/>
              </a:tabLst>
            </a:pPr>
            <a:r>
              <a:rPr sz="2200" dirty="0">
                <a:solidFill>
                  <a:srgbClr val="003399"/>
                </a:solidFill>
                <a:latin typeface="Arial"/>
                <a:cs typeface="Arial"/>
              </a:rPr>
              <a:t>Cổng B nhận dữ liệu số hiển </a:t>
            </a:r>
            <a:r>
              <a:rPr sz="2200" spc="-5" dirty="0">
                <a:solidFill>
                  <a:srgbClr val="003399"/>
                </a:solidFill>
                <a:latin typeface="Arial"/>
                <a:cs typeface="Arial"/>
              </a:rPr>
              <a:t>thị </a:t>
            </a:r>
            <a:r>
              <a:rPr sz="2200" dirty="0">
                <a:solidFill>
                  <a:srgbClr val="003399"/>
                </a:solidFill>
                <a:latin typeface="Arial"/>
                <a:cs typeface="Arial"/>
              </a:rPr>
              <a:t>- </a:t>
            </a:r>
            <a:r>
              <a:rPr sz="2200" spc="-5" dirty="0">
                <a:solidFill>
                  <a:srgbClr val="003399"/>
                </a:solidFill>
                <a:latin typeface="Arial"/>
                <a:cs typeface="Arial"/>
              </a:rPr>
              <a:t>thông </a:t>
            </a:r>
            <a:r>
              <a:rPr sz="2200" dirty="0">
                <a:solidFill>
                  <a:srgbClr val="003399"/>
                </a:solidFill>
                <a:latin typeface="Arial"/>
                <a:cs typeface="Arial"/>
              </a:rPr>
              <a:t>qua mạch 7447 giải  mã số đầu vào dạng BCD ở cổng B (A-D) sinh ra các </a:t>
            </a:r>
            <a:r>
              <a:rPr sz="2200" spc="-5" dirty="0">
                <a:solidFill>
                  <a:srgbClr val="003399"/>
                </a:solidFill>
                <a:latin typeface="Arial"/>
                <a:cs typeface="Arial"/>
              </a:rPr>
              <a:t>tín </a:t>
            </a:r>
            <a:r>
              <a:rPr sz="2200" dirty="0">
                <a:solidFill>
                  <a:srgbClr val="003399"/>
                </a:solidFill>
                <a:latin typeface="Arial"/>
                <a:cs typeface="Arial"/>
              </a:rPr>
              <a:t>hiệu  </a:t>
            </a:r>
            <a:r>
              <a:rPr sz="2200" spc="-5" dirty="0">
                <a:solidFill>
                  <a:srgbClr val="003399"/>
                </a:solidFill>
                <a:latin typeface="Arial"/>
                <a:cs typeface="Arial"/>
              </a:rPr>
              <a:t>kích </a:t>
            </a:r>
            <a:r>
              <a:rPr sz="2200" dirty="0">
                <a:solidFill>
                  <a:srgbClr val="003399"/>
                </a:solidFill>
                <a:latin typeface="Arial"/>
                <a:cs typeface="Arial"/>
              </a:rPr>
              <a:t>hoạt (a-g) các </a:t>
            </a:r>
            <a:r>
              <a:rPr sz="2200" spc="-5" dirty="0">
                <a:solidFill>
                  <a:srgbClr val="003399"/>
                </a:solidFill>
                <a:latin typeface="Arial"/>
                <a:cs typeface="Arial"/>
              </a:rPr>
              <a:t>thanh </a:t>
            </a:r>
            <a:r>
              <a:rPr sz="2200" dirty="0">
                <a:solidFill>
                  <a:srgbClr val="003399"/>
                </a:solidFill>
                <a:latin typeface="Arial"/>
                <a:cs typeface="Arial"/>
              </a:rPr>
              <a:t>led của LED bảy đoạn. Địa chỉ</a:t>
            </a:r>
            <a:r>
              <a:rPr sz="2200" spc="-80" dirty="0">
                <a:solidFill>
                  <a:srgbClr val="003399"/>
                </a:solidFill>
                <a:latin typeface="Arial"/>
                <a:cs typeface="Arial"/>
              </a:rPr>
              <a:t> </a:t>
            </a:r>
            <a:r>
              <a:rPr sz="2200" dirty="0">
                <a:solidFill>
                  <a:srgbClr val="003399"/>
                </a:solidFill>
                <a:latin typeface="Arial"/>
                <a:cs typeface="Arial"/>
              </a:rPr>
              <a:t>cổng  B là</a:t>
            </a:r>
            <a:r>
              <a:rPr sz="2200" spc="-5" dirty="0">
                <a:solidFill>
                  <a:srgbClr val="003399"/>
                </a:solidFill>
                <a:latin typeface="Arial"/>
                <a:cs typeface="Arial"/>
              </a:rPr>
              <a:t> </a:t>
            </a:r>
            <a:r>
              <a:rPr sz="2200" dirty="0">
                <a:solidFill>
                  <a:srgbClr val="003399"/>
                </a:solidFill>
                <a:latin typeface="Arial"/>
                <a:cs typeface="Arial"/>
              </a:rPr>
              <a:t>0Bh.</a:t>
            </a:r>
            <a:endParaRPr sz="2200">
              <a:latin typeface="Arial"/>
              <a:cs typeface="Arial"/>
            </a:endParaRPr>
          </a:p>
          <a:p>
            <a:pPr marL="768350" lvl="1" indent="-285750">
              <a:lnSpc>
                <a:spcPct val="100000"/>
              </a:lnSpc>
              <a:spcBef>
                <a:spcPts val="484"/>
              </a:spcBef>
              <a:buClr>
                <a:srgbClr val="5E9CDA"/>
              </a:buClr>
              <a:buFont typeface="Wingdings"/>
              <a:buChar char=""/>
              <a:tabLst>
                <a:tab pos="767715" algn="l"/>
                <a:tab pos="768350" algn="l"/>
              </a:tabLst>
            </a:pPr>
            <a:r>
              <a:rPr sz="2200" dirty="0">
                <a:solidFill>
                  <a:srgbClr val="003399"/>
                </a:solidFill>
                <a:latin typeface="Arial"/>
                <a:cs typeface="Arial"/>
              </a:rPr>
              <a:t>Bật đèn led </a:t>
            </a:r>
            <a:r>
              <a:rPr sz="2200" spc="-5" dirty="0">
                <a:solidFill>
                  <a:srgbClr val="003399"/>
                </a:solidFill>
                <a:latin typeface="Arial"/>
                <a:cs typeface="Arial"/>
              </a:rPr>
              <a:t>thứ </a:t>
            </a:r>
            <a:r>
              <a:rPr sz="2200" dirty="0">
                <a:solidFill>
                  <a:srgbClr val="003399"/>
                </a:solidFill>
                <a:latin typeface="Arial"/>
                <a:cs typeface="Arial"/>
              </a:rPr>
              <a:t>i: </a:t>
            </a:r>
            <a:r>
              <a:rPr sz="2200" spc="-5" dirty="0">
                <a:solidFill>
                  <a:srgbClr val="003399"/>
                </a:solidFill>
                <a:latin typeface="Arial"/>
                <a:cs typeface="Arial"/>
              </a:rPr>
              <a:t>gửi </a:t>
            </a:r>
            <a:r>
              <a:rPr sz="2200" dirty="0">
                <a:solidFill>
                  <a:srgbClr val="003399"/>
                </a:solidFill>
                <a:latin typeface="Arial"/>
                <a:cs typeface="Arial"/>
              </a:rPr>
              <a:t>bit </a:t>
            </a:r>
            <a:r>
              <a:rPr sz="2200" spc="-5" dirty="0">
                <a:solidFill>
                  <a:srgbClr val="003399"/>
                </a:solidFill>
                <a:latin typeface="Arial"/>
                <a:cs typeface="Arial"/>
              </a:rPr>
              <a:t>D</a:t>
            </a:r>
            <a:r>
              <a:rPr sz="2175" spc="-7" baseline="-21072" dirty="0">
                <a:solidFill>
                  <a:srgbClr val="0048AA"/>
                </a:solidFill>
                <a:latin typeface="Arial"/>
                <a:cs typeface="Arial"/>
              </a:rPr>
              <a:t>i  </a:t>
            </a:r>
            <a:r>
              <a:rPr sz="2200" dirty="0">
                <a:solidFill>
                  <a:srgbClr val="003399"/>
                </a:solidFill>
                <a:latin typeface="Arial"/>
                <a:cs typeface="Arial"/>
              </a:rPr>
              <a:t>= 0 ra cổng</a:t>
            </a:r>
            <a:r>
              <a:rPr sz="2200" spc="-270" dirty="0">
                <a:solidFill>
                  <a:srgbClr val="003399"/>
                </a:solidFill>
                <a:latin typeface="Arial"/>
                <a:cs typeface="Arial"/>
              </a:rPr>
              <a:t> </a:t>
            </a:r>
            <a:r>
              <a:rPr sz="2200" dirty="0">
                <a:solidFill>
                  <a:srgbClr val="003399"/>
                </a:solidFill>
                <a:latin typeface="Arial"/>
                <a:cs typeface="Arial"/>
              </a:rPr>
              <a:t>A</a:t>
            </a:r>
            <a:endParaRPr sz="2200">
              <a:latin typeface="Arial"/>
              <a:cs typeface="Arial"/>
            </a:endParaRPr>
          </a:p>
          <a:p>
            <a:pPr marL="768350" lvl="1" indent="-285750">
              <a:lnSpc>
                <a:spcPct val="100000"/>
              </a:lnSpc>
              <a:spcBef>
                <a:spcPts val="560"/>
              </a:spcBef>
              <a:buClr>
                <a:srgbClr val="5E9CDA"/>
              </a:buClr>
              <a:buFont typeface="Wingdings"/>
              <a:buChar char=""/>
              <a:tabLst>
                <a:tab pos="767715" algn="l"/>
                <a:tab pos="768350" algn="l"/>
              </a:tabLst>
            </a:pPr>
            <a:r>
              <a:rPr sz="2200" spc="-5" dirty="0">
                <a:solidFill>
                  <a:srgbClr val="003399"/>
                </a:solidFill>
                <a:latin typeface="Arial"/>
                <a:cs typeface="Arial"/>
              </a:rPr>
              <a:t>Tắt đèn led thứ i: gửi bit </a:t>
            </a:r>
            <a:r>
              <a:rPr sz="2200" spc="5" dirty="0">
                <a:solidFill>
                  <a:srgbClr val="003399"/>
                </a:solidFill>
                <a:latin typeface="Arial"/>
                <a:cs typeface="Arial"/>
              </a:rPr>
              <a:t>D</a:t>
            </a:r>
            <a:r>
              <a:rPr sz="2175" spc="7" baseline="-21072" dirty="0">
                <a:solidFill>
                  <a:srgbClr val="0048AA"/>
                </a:solidFill>
                <a:latin typeface="Arial"/>
                <a:cs typeface="Arial"/>
              </a:rPr>
              <a:t>i  </a:t>
            </a:r>
            <a:r>
              <a:rPr sz="2200" dirty="0">
                <a:solidFill>
                  <a:srgbClr val="003399"/>
                </a:solidFill>
                <a:latin typeface="Arial"/>
                <a:cs typeface="Arial"/>
              </a:rPr>
              <a:t>= 1 ra cổng</a:t>
            </a:r>
            <a:r>
              <a:rPr sz="2200" spc="-254" dirty="0">
                <a:solidFill>
                  <a:srgbClr val="003399"/>
                </a:solidFill>
                <a:latin typeface="Arial"/>
                <a:cs typeface="Arial"/>
              </a:rPr>
              <a:t> </a:t>
            </a:r>
            <a:r>
              <a:rPr sz="2200" dirty="0">
                <a:solidFill>
                  <a:srgbClr val="003399"/>
                </a:solidFill>
                <a:latin typeface="Arial"/>
                <a:cs typeface="Arial"/>
              </a:rPr>
              <a:t>A</a:t>
            </a:r>
            <a:endParaRPr sz="2200">
              <a:latin typeface="Arial"/>
              <a:cs typeface="Arial"/>
            </a:endParaRPr>
          </a:p>
          <a:p>
            <a:pPr marL="762000" marR="234950" lvl="1" indent="-279400">
              <a:lnSpc>
                <a:spcPct val="101200"/>
              </a:lnSpc>
              <a:spcBef>
                <a:spcPts val="430"/>
              </a:spcBef>
              <a:buClr>
                <a:srgbClr val="5E9CDA"/>
              </a:buClr>
              <a:buFont typeface="Wingdings"/>
              <a:buChar char=""/>
              <a:tabLst>
                <a:tab pos="767715" algn="l"/>
                <a:tab pos="768350" algn="l"/>
              </a:tabLst>
            </a:pPr>
            <a:r>
              <a:rPr sz="2200" dirty="0">
                <a:solidFill>
                  <a:srgbClr val="003399"/>
                </a:solidFill>
                <a:latin typeface="Arial"/>
                <a:cs typeface="Arial"/>
              </a:rPr>
              <a:t>Hiển </a:t>
            </a:r>
            <a:r>
              <a:rPr sz="2200" spc="-5" dirty="0">
                <a:solidFill>
                  <a:srgbClr val="003399"/>
                </a:solidFill>
                <a:latin typeface="Arial"/>
                <a:cs typeface="Arial"/>
              </a:rPr>
              <a:t>thị </a:t>
            </a:r>
            <a:r>
              <a:rPr sz="2200" dirty="0">
                <a:solidFill>
                  <a:srgbClr val="003399"/>
                </a:solidFill>
                <a:latin typeface="Arial"/>
                <a:cs typeface="Arial"/>
              </a:rPr>
              <a:t>số: </a:t>
            </a:r>
            <a:r>
              <a:rPr sz="2200" spc="-5" dirty="0">
                <a:solidFill>
                  <a:srgbClr val="003399"/>
                </a:solidFill>
                <a:latin typeface="Arial"/>
                <a:cs typeface="Arial"/>
              </a:rPr>
              <a:t>Gửi </a:t>
            </a:r>
            <a:r>
              <a:rPr sz="2200" dirty="0">
                <a:solidFill>
                  <a:srgbClr val="003399"/>
                </a:solidFill>
                <a:latin typeface="Arial"/>
                <a:cs typeface="Arial"/>
              </a:rPr>
              <a:t>số cần hiện </a:t>
            </a:r>
            <a:r>
              <a:rPr sz="2200" spc="-5" dirty="0">
                <a:solidFill>
                  <a:srgbClr val="003399"/>
                </a:solidFill>
                <a:latin typeface="Arial"/>
                <a:cs typeface="Arial"/>
              </a:rPr>
              <a:t>thị </a:t>
            </a:r>
            <a:r>
              <a:rPr sz="2200" dirty="0">
                <a:solidFill>
                  <a:srgbClr val="003399"/>
                </a:solidFill>
                <a:latin typeface="Arial"/>
                <a:cs typeface="Arial"/>
              </a:rPr>
              <a:t>ra cổng B, bật đèn led i</a:t>
            </a:r>
            <a:r>
              <a:rPr sz="2200" spc="-75" dirty="0">
                <a:solidFill>
                  <a:srgbClr val="003399"/>
                </a:solidFill>
                <a:latin typeface="Arial"/>
                <a:cs typeface="Arial"/>
              </a:rPr>
              <a:t> </a:t>
            </a:r>
            <a:r>
              <a:rPr sz="2200" dirty="0">
                <a:solidFill>
                  <a:srgbClr val="003399"/>
                </a:solidFill>
                <a:latin typeface="Arial"/>
                <a:cs typeface="Arial"/>
              </a:rPr>
              <a:t>bằng  cách </a:t>
            </a:r>
            <a:r>
              <a:rPr sz="2200" spc="-5" dirty="0">
                <a:solidFill>
                  <a:srgbClr val="003399"/>
                </a:solidFill>
                <a:latin typeface="Arial"/>
                <a:cs typeface="Arial"/>
              </a:rPr>
              <a:t>gửi </a:t>
            </a:r>
            <a:r>
              <a:rPr sz="2200" dirty="0">
                <a:solidFill>
                  <a:srgbClr val="003399"/>
                </a:solidFill>
                <a:latin typeface="Arial"/>
                <a:cs typeface="Arial"/>
              </a:rPr>
              <a:t>bit </a:t>
            </a:r>
            <a:r>
              <a:rPr sz="2200" spc="-5" dirty="0">
                <a:solidFill>
                  <a:srgbClr val="003399"/>
                </a:solidFill>
                <a:latin typeface="Arial"/>
                <a:cs typeface="Arial"/>
              </a:rPr>
              <a:t>D</a:t>
            </a:r>
            <a:r>
              <a:rPr sz="2175" spc="-7" baseline="-21072" dirty="0">
                <a:solidFill>
                  <a:srgbClr val="0048AA"/>
                </a:solidFill>
                <a:latin typeface="Arial"/>
                <a:cs typeface="Arial"/>
              </a:rPr>
              <a:t>i </a:t>
            </a:r>
            <a:r>
              <a:rPr sz="2200" dirty="0">
                <a:solidFill>
                  <a:srgbClr val="003399"/>
                </a:solidFill>
                <a:latin typeface="Arial"/>
                <a:cs typeface="Arial"/>
              </a:rPr>
              <a:t>= 0 ra cổng</a:t>
            </a:r>
            <a:r>
              <a:rPr sz="2200" spc="-200" dirty="0">
                <a:solidFill>
                  <a:srgbClr val="003399"/>
                </a:solidFill>
                <a:latin typeface="Arial"/>
                <a:cs typeface="Arial"/>
              </a:rPr>
              <a:t> </a:t>
            </a:r>
            <a:r>
              <a:rPr sz="2200" dirty="0">
                <a:solidFill>
                  <a:srgbClr val="003399"/>
                </a:solidFill>
                <a:latin typeface="Arial"/>
                <a:cs typeface="Arial"/>
              </a:rPr>
              <a:t>A.</a:t>
            </a:r>
            <a:endParaRPr sz="22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441" y="795020"/>
            <a:ext cx="7652384" cy="452120"/>
          </a:xfrm>
          <a:prstGeom prst="rect">
            <a:avLst/>
          </a:prstGeom>
        </p:spPr>
        <p:txBody>
          <a:bodyPr vert="horz" wrap="square" lIns="0" tIns="12700" rIns="0" bIns="0" rtlCol="0">
            <a:spAutoFit/>
          </a:bodyPr>
          <a:lstStyle/>
          <a:p>
            <a:pPr marL="12700">
              <a:lnSpc>
                <a:spcPct val="100000"/>
              </a:lnSpc>
              <a:spcBef>
                <a:spcPts val="100"/>
              </a:spcBef>
            </a:pPr>
            <a:r>
              <a:rPr spc="-5" dirty="0"/>
              <a:t>4.4.3 Một </a:t>
            </a:r>
            <a:r>
              <a:rPr dirty="0"/>
              <a:t>số mạch </a:t>
            </a:r>
            <a:r>
              <a:rPr spc="-5" dirty="0"/>
              <a:t>cổng–Ghép nối hiển thị</a:t>
            </a:r>
            <a:r>
              <a:rPr spc="-40" dirty="0"/>
              <a:t> </a:t>
            </a:r>
            <a:r>
              <a:rPr dirty="0"/>
              <a:t>số</a:t>
            </a:r>
          </a:p>
        </p:txBody>
      </p:sp>
      <p:sp>
        <p:nvSpPr>
          <p:cNvPr id="3" name="object 3"/>
          <p:cNvSpPr/>
          <p:nvPr/>
        </p:nvSpPr>
        <p:spPr>
          <a:xfrm>
            <a:off x="2771775" y="1590675"/>
            <a:ext cx="3629025" cy="48482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441" y="795020"/>
            <a:ext cx="7652384" cy="452120"/>
          </a:xfrm>
          <a:prstGeom prst="rect">
            <a:avLst/>
          </a:prstGeom>
        </p:spPr>
        <p:txBody>
          <a:bodyPr vert="horz" wrap="square" lIns="0" tIns="12700" rIns="0" bIns="0" rtlCol="0">
            <a:spAutoFit/>
          </a:bodyPr>
          <a:lstStyle/>
          <a:p>
            <a:pPr marL="12700">
              <a:lnSpc>
                <a:spcPct val="100000"/>
              </a:lnSpc>
              <a:spcBef>
                <a:spcPts val="100"/>
              </a:spcBef>
            </a:pPr>
            <a:r>
              <a:rPr spc="-5" dirty="0"/>
              <a:t>4.4.3 Một </a:t>
            </a:r>
            <a:r>
              <a:rPr dirty="0"/>
              <a:t>số mạch </a:t>
            </a:r>
            <a:r>
              <a:rPr spc="-5" dirty="0"/>
              <a:t>cổng–Ghép nối hiển thị</a:t>
            </a:r>
            <a:r>
              <a:rPr spc="-40" dirty="0"/>
              <a:t> </a:t>
            </a:r>
            <a:r>
              <a:rPr dirty="0"/>
              <a:t>số</a:t>
            </a:r>
          </a:p>
        </p:txBody>
      </p:sp>
      <p:sp>
        <p:nvSpPr>
          <p:cNvPr id="3" name="object 3"/>
          <p:cNvSpPr/>
          <p:nvPr/>
        </p:nvSpPr>
        <p:spPr>
          <a:xfrm>
            <a:off x="704359" y="1295400"/>
            <a:ext cx="8054982" cy="5410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9439" y="795020"/>
            <a:ext cx="6680200" cy="452120"/>
          </a:xfrm>
          <a:prstGeom prst="rect">
            <a:avLst/>
          </a:prstGeom>
        </p:spPr>
        <p:txBody>
          <a:bodyPr vert="horz" wrap="square" lIns="0" tIns="12700" rIns="0" bIns="0" rtlCol="0">
            <a:spAutoFit/>
          </a:bodyPr>
          <a:lstStyle/>
          <a:p>
            <a:pPr marL="12700">
              <a:lnSpc>
                <a:spcPct val="100000"/>
              </a:lnSpc>
              <a:spcBef>
                <a:spcPts val="100"/>
              </a:spcBef>
            </a:pPr>
            <a:r>
              <a:rPr spc="-5" dirty="0"/>
              <a:t>4.4.3 Chương trình hiển thị </a:t>
            </a:r>
            <a:r>
              <a:rPr dirty="0"/>
              <a:t>số trên</a:t>
            </a:r>
            <a:r>
              <a:rPr spc="-35" dirty="0"/>
              <a:t> </a:t>
            </a:r>
            <a:r>
              <a:rPr spc="-5" dirty="0"/>
              <a:t>LED</a:t>
            </a:r>
          </a:p>
        </p:txBody>
      </p:sp>
      <p:sp>
        <p:nvSpPr>
          <p:cNvPr id="3" name="object 3"/>
          <p:cNvSpPr txBox="1"/>
          <p:nvPr/>
        </p:nvSpPr>
        <p:spPr>
          <a:xfrm>
            <a:off x="307340" y="1341120"/>
            <a:ext cx="8211184" cy="1115060"/>
          </a:xfrm>
          <a:prstGeom prst="rect">
            <a:avLst/>
          </a:prstGeom>
        </p:spPr>
        <p:txBody>
          <a:bodyPr vert="horz" wrap="square" lIns="0" tIns="15875" rIns="0" bIns="0" rtlCol="0">
            <a:spAutoFit/>
          </a:bodyPr>
          <a:lstStyle/>
          <a:p>
            <a:pPr marL="355600" marR="5080" indent="-342900" algn="just">
              <a:lnSpc>
                <a:spcPct val="99000"/>
              </a:lnSpc>
              <a:spcBef>
                <a:spcPts val="125"/>
              </a:spcBef>
              <a:buFont typeface="Wingdings"/>
              <a:buChar char=""/>
              <a:tabLst>
                <a:tab pos="355600" algn="l"/>
              </a:tabLst>
            </a:pPr>
            <a:r>
              <a:rPr sz="2400" dirty="0">
                <a:solidFill>
                  <a:srgbClr val="003399"/>
                </a:solidFill>
                <a:latin typeface="Arial"/>
                <a:cs typeface="Arial"/>
              </a:rPr>
              <a:t>Đoạn </a:t>
            </a:r>
            <a:r>
              <a:rPr sz="2400" spc="-5" dirty="0">
                <a:solidFill>
                  <a:srgbClr val="003399"/>
                </a:solidFill>
                <a:latin typeface="Arial"/>
                <a:cs typeface="Arial"/>
              </a:rPr>
              <a:t>chương trình </a:t>
            </a:r>
            <a:r>
              <a:rPr sz="2400" dirty="0">
                <a:solidFill>
                  <a:srgbClr val="003399"/>
                </a:solidFill>
                <a:latin typeface="Arial"/>
                <a:cs typeface="Arial"/>
              </a:rPr>
              <a:t>kiểm </a:t>
            </a:r>
            <a:r>
              <a:rPr sz="2400" spc="-5" dirty="0">
                <a:solidFill>
                  <a:srgbClr val="003399"/>
                </a:solidFill>
                <a:latin typeface="Arial"/>
                <a:cs typeface="Arial"/>
              </a:rPr>
              <a:t>tra </a:t>
            </a:r>
            <a:r>
              <a:rPr sz="2400" dirty="0">
                <a:solidFill>
                  <a:srgbClr val="003399"/>
                </a:solidFill>
                <a:latin typeface="Arial"/>
                <a:cs typeface="Arial"/>
              </a:rPr>
              <a:t>hệ </a:t>
            </a:r>
            <a:r>
              <a:rPr sz="2400" spc="-5" dirty="0">
                <a:solidFill>
                  <a:srgbClr val="003399"/>
                </a:solidFill>
                <a:latin typeface="Arial"/>
                <a:cs typeface="Arial"/>
              </a:rPr>
              <a:t>thống </a:t>
            </a:r>
            <a:r>
              <a:rPr sz="2400" dirty="0">
                <a:solidFill>
                  <a:srgbClr val="003399"/>
                </a:solidFill>
                <a:latin typeface="Arial"/>
                <a:cs typeface="Arial"/>
              </a:rPr>
              <a:t>LED bằng cách hiển  </a:t>
            </a:r>
            <a:r>
              <a:rPr sz="2400" spc="-5" dirty="0">
                <a:solidFill>
                  <a:srgbClr val="003399"/>
                </a:solidFill>
                <a:latin typeface="Arial"/>
                <a:cs typeface="Arial"/>
              </a:rPr>
              <a:t>thị trên </a:t>
            </a:r>
            <a:r>
              <a:rPr sz="2400" dirty="0">
                <a:solidFill>
                  <a:srgbClr val="003399"/>
                </a:solidFill>
                <a:latin typeface="Arial"/>
                <a:cs typeface="Arial"/>
              </a:rPr>
              <a:t>cả 7 LED số 8. Biết địa chỉ cổng điều khiển LED là  0Ah và địa chỉ cổng dữ liệu hiển </a:t>
            </a:r>
            <a:r>
              <a:rPr sz="2400" spc="-5" dirty="0">
                <a:solidFill>
                  <a:srgbClr val="003399"/>
                </a:solidFill>
                <a:latin typeface="Arial"/>
                <a:cs typeface="Arial"/>
              </a:rPr>
              <a:t>thị </a:t>
            </a:r>
            <a:r>
              <a:rPr sz="2400" dirty="0">
                <a:solidFill>
                  <a:srgbClr val="003399"/>
                </a:solidFill>
                <a:latin typeface="Arial"/>
                <a:cs typeface="Arial"/>
              </a:rPr>
              <a:t>là</a:t>
            </a:r>
            <a:r>
              <a:rPr sz="2400" spc="-30" dirty="0">
                <a:solidFill>
                  <a:srgbClr val="003399"/>
                </a:solidFill>
                <a:latin typeface="Arial"/>
                <a:cs typeface="Arial"/>
              </a:rPr>
              <a:t> </a:t>
            </a:r>
            <a:r>
              <a:rPr sz="2400" dirty="0">
                <a:solidFill>
                  <a:srgbClr val="003399"/>
                </a:solidFill>
                <a:latin typeface="Arial"/>
                <a:cs typeface="Arial"/>
              </a:rPr>
              <a:t>0Bh.</a:t>
            </a:r>
            <a:endParaRPr sz="2400">
              <a:latin typeface="Arial"/>
              <a:cs typeface="Arial"/>
            </a:endParaRPr>
          </a:p>
        </p:txBody>
      </p:sp>
      <p:sp>
        <p:nvSpPr>
          <p:cNvPr id="4" name="object 4"/>
          <p:cNvSpPr txBox="1"/>
          <p:nvPr/>
        </p:nvSpPr>
        <p:spPr>
          <a:xfrm>
            <a:off x="1221739" y="2572004"/>
            <a:ext cx="2312035" cy="1016000"/>
          </a:xfrm>
          <a:prstGeom prst="rect">
            <a:avLst/>
          </a:prstGeom>
        </p:spPr>
        <p:txBody>
          <a:bodyPr vert="horz" wrap="square" lIns="0" tIns="12700" rIns="0" bIns="0" rtlCol="0">
            <a:spAutoFit/>
          </a:bodyPr>
          <a:lstStyle/>
          <a:p>
            <a:pPr marL="12700" marR="372745">
              <a:lnSpc>
                <a:spcPct val="120400"/>
              </a:lnSpc>
              <a:spcBef>
                <a:spcPts val="100"/>
              </a:spcBef>
            </a:pPr>
            <a:r>
              <a:rPr sz="1800" spc="20" dirty="0">
                <a:solidFill>
                  <a:srgbClr val="0048AA"/>
                </a:solidFill>
                <a:latin typeface="Arial"/>
                <a:cs typeface="Arial"/>
              </a:rPr>
              <a:t>DK_LEDEQU</a:t>
            </a:r>
            <a:r>
              <a:rPr sz="1800" spc="-90" dirty="0">
                <a:solidFill>
                  <a:srgbClr val="0048AA"/>
                </a:solidFill>
                <a:latin typeface="Arial"/>
                <a:cs typeface="Arial"/>
              </a:rPr>
              <a:t> </a:t>
            </a:r>
            <a:r>
              <a:rPr sz="1800" dirty="0">
                <a:solidFill>
                  <a:srgbClr val="0048AA"/>
                </a:solidFill>
                <a:latin typeface="Arial"/>
                <a:cs typeface="Arial"/>
              </a:rPr>
              <a:t>0AH  DL_LED </a:t>
            </a:r>
            <a:r>
              <a:rPr sz="1800" spc="-5" dirty="0">
                <a:solidFill>
                  <a:srgbClr val="0048AA"/>
                </a:solidFill>
                <a:latin typeface="Arial"/>
                <a:cs typeface="Arial"/>
              </a:rPr>
              <a:t>EQU</a:t>
            </a:r>
            <a:r>
              <a:rPr sz="1800" spc="-195" dirty="0">
                <a:solidFill>
                  <a:srgbClr val="0048AA"/>
                </a:solidFill>
                <a:latin typeface="Arial"/>
                <a:cs typeface="Arial"/>
              </a:rPr>
              <a:t> </a:t>
            </a:r>
            <a:r>
              <a:rPr sz="1800" dirty="0">
                <a:solidFill>
                  <a:srgbClr val="0048AA"/>
                </a:solidFill>
                <a:latin typeface="Arial"/>
                <a:cs typeface="Arial"/>
              </a:rPr>
              <a:t>0BH</a:t>
            </a:r>
            <a:endParaRPr sz="1800">
              <a:latin typeface="Arial"/>
              <a:cs typeface="Arial"/>
            </a:endParaRPr>
          </a:p>
          <a:p>
            <a:pPr marL="926465">
              <a:lnSpc>
                <a:spcPct val="100000"/>
              </a:lnSpc>
              <a:spcBef>
                <a:spcPts val="439"/>
              </a:spcBef>
            </a:pPr>
            <a:r>
              <a:rPr sz="1800" spc="-5" dirty="0">
                <a:solidFill>
                  <a:srgbClr val="0048AA"/>
                </a:solidFill>
                <a:latin typeface="Arial"/>
                <a:cs typeface="Arial"/>
              </a:rPr>
              <a:t>MOV</a:t>
            </a:r>
            <a:r>
              <a:rPr sz="1800" spc="-60" dirty="0">
                <a:solidFill>
                  <a:srgbClr val="0048AA"/>
                </a:solidFill>
                <a:latin typeface="Arial"/>
                <a:cs typeface="Arial"/>
              </a:rPr>
              <a:t> </a:t>
            </a:r>
            <a:r>
              <a:rPr sz="1800" spc="-5" dirty="0">
                <a:solidFill>
                  <a:srgbClr val="0048AA"/>
                </a:solidFill>
                <a:latin typeface="Arial"/>
                <a:cs typeface="Arial"/>
              </a:rPr>
              <a:t>AL,FFH</a:t>
            </a:r>
            <a:endParaRPr sz="1800">
              <a:latin typeface="Arial"/>
              <a:cs typeface="Arial"/>
            </a:endParaRPr>
          </a:p>
        </p:txBody>
      </p:sp>
      <p:sp>
        <p:nvSpPr>
          <p:cNvPr id="5" name="object 5"/>
          <p:cNvSpPr txBox="1"/>
          <p:nvPr/>
        </p:nvSpPr>
        <p:spPr>
          <a:xfrm>
            <a:off x="3964940" y="2572004"/>
            <a:ext cx="2313305" cy="1016000"/>
          </a:xfrm>
          <a:prstGeom prst="rect">
            <a:avLst/>
          </a:prstGeom>
        </p:spPr>
        <p:txBody>
          <a:bodyPr vert="horz" wrap="square" lIns="0" tIns="68580" rIns="0" bIns="0" rtlCol="0">
            <a:spAutoFit/>
          </a:bodyPr>
          <a:lstStyle/>
          <a:p>
            <a:pPr marL="12700">
              <a:lnSpc>
                <a:spcPct val="100000"/>
              </a:lnSpc>
              <a:spcBef>
                <a:spcPts val="540"/>
              </a:spcBef>
            </a:pPr>
            <a:r>
              <a:rPr sz="1800" dirty="0">
                <a:solidFill>
                  <a:srgbClr val="0048AA"/>
                </a:solidFill>
                <a:latin typeface="Arial"/>
                <a:cs typeface="Arial"/>
              </a:rPr>
              <a:t>; Cổng điều khiển</a:t>
            </a:r>
            <a:r>
              <a:rPr sz="1800" spc="-100" dirty="0">
                <a:solidFill>
                  <a:srgbClr val="0048AA"/>
                </a:solidFill>
                <a:latin typeface="Arial"/>
                <a:cs typeface="Arial"/>
              </a:rPr>
              <a:t> </a:t>
            </a:r>
            <a:r>
              <a:rPr sz="1800" dirty="0">
                <a:solidFill>
                  <a:srgbClr val="0048AA"/>
                </a:solidFill>
                <a:latin typeface="Arial"/>
                <a:cs typeface="Arial"/>
              </a:rPr>
              <a:t>LED</a:t>
            </a:r>
            <a:endParaRPr sz="1800">
              <a:latin typeface="Arial"/>
              <a:cs typeface="Arial"/>
            </a:endParaRPr>
          </a:p>
          <a:p>
            <a:pPr marL="12700">
              <a:lnSpc>
                <a:spcPct val="100000"/>
              </a:lnSpc>
              <a:spcBef>
                <a:spcPts val="439"/>
              </a:spcBef>
            </a:pPr>
            <a:r>
              <a:rPr sz="1800" dirty="0">
                <a:solidFill>
                  <a:srgbClr val="0048AA"/>
                </a:solidFill>
                <a:latin typeface="Arial"/>
                <a:cs typeface="Arial"/>
              </a:rPr>
              <a:t>; </a:t>
            </a:r>
            <a:r>
              <a:rPr sz="1800" spc="-5" dirty="0">
                <a:solidFill>
                  <a:srgbClr val="0048AA"/>
                </a:solidFill>
                <a:latin typeface="Arial"/>
                <a:cs typeface="Arial"/>
              </a:rPr>
              <a:t>Cổng dữ liệu hiển</a:t>
            </a:r>
            <a:r>
              <a:rPr sz="1800" spc="-65" dirty="0">
                <a:solidFill>
                  <a:srgbClr val="0048AA"/>
                </a:solidFill>
                <a:latin typeface="Arial"/>
                <a:cs typeface="Arial"/>
              </a:rPr>
              <a:t> </a:t>
            </a:r>
            <a:r>
              <a:rPr sz="1800" spc="-5" dirty="0">
                <a:solidFill>
                  <a:srgbClr val="0048AA"/>
                </a:solidFill>
                <a:latin typeface="Arial"/>
                <a:cs typeface="Arial"/>
              </a:rPr>
              <a:t>thị</a:t>
            </a:r>
            <a:endParaRPr sz="1800">
              <a:latin typeface="Arial"/>
              <a:cs typeface="Arial"/>
            </a:endParaRPr>
          </a:p>
          <a:p>
            <a:pPr marL="12700">
              <a:lnSpc>
                <a:spcPct val="100000"/>
              </a:lnSpc>
              <a:spcBef>
                <a:spcPts val="439"/>
              </a:spcBef>
            </a:pPr>
            <a:r>
              <a:rPr sz="1800" dirty="0">
                <a:solidFill>
                  <a:srgbClr val="0048AA"/>
                </a:solidFill>
                <a:latin typeface="Arial"/>
                <a:cs typeface="Arial"/>
              </a:rPr>
              <a:t>; </a:t>
            </a:r>
            <a:r>
              <a:rPr sz="1800" spc="-5" dirty="0">
                <a:solidFill>
                  <a:srgbClr val="0048AA"/>
                </a:solidFill>
                <a:latin typeface="Arial"/>
                <a:cs typeface="Arial"/>
              </a:rPr>
              <a:t>Tắt tất </a:t>
            </a:r>
            <a:r>
              <a:rPr sz="1800" dirty="0">
                <a:solidFill>
                  <a:srgbClr val="0048AA"/>
                </a:solidFill>
                <a:latin typeface="Arial"/>
                <a:cs typeface="Arial"/>
              </a:rPr>
              <a:t>cả các</a:t>
            </a:r>
            <a:r>
              <a:rPr sz="1800" spc="-55" dirty="0">
                <a:solidFill>
                  <a:srgbClr val="0048AA"/>
                </a:solidFill>
                <a:latin typeface="Arial"/>
                <a:cs typeface="Arial"/>
              </a:rPr>
              <a:t> </a:t>
            </a:r>
            <a:r>
              <a:rPr sz="1800" dirty="0">
                <a:solidFill>
                  <a:srgbClr val="0048AA"/>
                </a:solidFill>
                <a:latin typeface="Arial"/>
                <a:cs typeface="Arial"/>
              </a:rPr>
              <a:t>LED</a:t>
            </a:r>
            <a:endParaRPr sz="1800">
              <a:latin typeface="Arial"/>
              <a:cs typeface="Arial"/>
            </a:endParaRPr>
          </a:p>
        </p:txBody>
      </p:sp>
      <p:sp>
        <p:nvSpPr>
          <p:cNvPr id="6" name="object 6"/>
          <p:cNvSpPr txBox="1"/>
          <p:nvPr/>
        </p:nvSpPr>
        <p:spPr>
          <a:xfrm>
            <a:off x="2136139" y="3618483"/>
            <a:ext cx="18681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48AA"/>
                </a:solidFill>
                <a:latin typeface="Arial"/>
                <a:cs typeface="Arial"/>
              </a:rPr>
              <a:t>OUT </a:t>
            </a:r>
            <a:r>
              <a:rPr sz="1800" dirty="0">
                <a:solidFill>
                  <a:srgbClr val="0048AA"/>
                </a:solidFill>
                <a:latin typeface="Arial"/>
                <a:cs typeface="Arial"/>
              </a:rPr>
              <a:t>DK_LED,</a:t>
            </a:r>
            <a:r>
              <a:rPr sz="1800" spc="-90" dirty="0">
                <a:solidFill>
                  <a:srgbClr val="0048AA"/>
                </a:solidFill>
                <a:latin typeface="Arial"/>
                <a:cs typeface="Arial"/>
              </a:rPr>
              <a:t> </a:t>
            </a:r>
            <a:r>
              <a:rPr sz="1800" dirty="0">
                <a:solidFill>
                  <a:srgbClr val="0048AA"/>
                </a:solidFill>
                <a:latin typeface="Arial"/>
                <a:cs typeface="Arial"/>
              </a:rPr>
              <a:t>AL</a:t>
            </a:r>
            <a:endParaRPr sz="1800">
              <a:latin typeface="Arial"/>
              <a:cs typeface="Arial"/>
            </a:endParaRPr>
          </a:p>
        </p:txBody>
      </p:sp>
      <p:sp>
        <p:nvSpPr>
          <p:cNvPr id="7" name="object 7"/>
          <p:cNvSpPr txBox="1"/>
          <p:nvPr/>
        </p:nvSpPr>
        <p:spPr>
          <a:xfrm>
            <a:off x="2136139" y="3892803"/>
            <a:ext cx="1779270" cy="2006600"/>
          </a:xfrm>
          <a:prstGeom prst="rect">
            <a:avLst/>
          </a:prstGeom>
        </p:spPr>
        <p:txBody>
          <a:bodyPr vert="horz" wrap="square" lIns="0" tIns="12700" rIns="0" bIns="0" rtlCol="0">
            <a:spAutoFit/>
          </a:bodyPr>
          <a:lstStyle/>
          <a:p>
            <a:pPr marL="12700" marR="538480">
              <a:lnSpc>
                <a:spcPct val="120400"/>
              </a:lnSpc>
              <a:spcBef>
                <a:spcPts val="100"/>
              </a:spcBef>
            </a:pPr>
            <a:r>
              <a:rPr sz="1800" spc="-5" dirty="0">
                <a:solidFill>
                  <a:srgbClr val="0048AA"/>
                </a:solidFill>
                <a:latin typeface="Arial"/>
                <a:cs typeface="Arial"/>
              </a:rPr>
              <a:t>MOV</a:t>
            </a:r>
            <a:r>
              <a:rPr sz="1800" spc="-70" dirty="0">
                <a:solidFill>
                  <a:srgbClr val="0048AA"/>
                </a:solidFill>
                <a:latin typeface="Arial"/>
                <a:cs typeface="Arial"/>
              </a:rPr>
              <a:t> </a:t>
            </a:r>
            <a:r>
              <a:rPr sz="1800" spc="-5" dirty="0">
                <a:solidFill>
                  <a:srgbClr val="0048AA"/>
                </a:solidFill>
                <a:latin typeface="Arial"/>
                <a:cs typeface="Arial"/>
              </a:rPr>
              <a:t>CX,64  NOP</a:t>
            </a:r>
            <a:endParaRPr sz="1800">
              <a:latin typeface="Arial"/>
              <a:cs typeface="Arial"/>
            </a:endParaRPr>
          </a:p>
          <a:p>
            <a:pPr marL="12700" marR="703580">
              <a:lnSpc>
                <a:spcPct val="120400"/>
              </a:lnSpc>
            </a:pPr>
            <a:r>
              <a:rPr sz="1800" spc="-5" dirty="0">
                <a:solidFill>
                  <a:srgbClr val="0048AA"/>
                </a:solidFill>
                <a:latin typeface="Arial"/>
                <a:cs typeface="Arial"/>
              </a:rPr>
              <a:t>LOOP Tre  MOV</a:t>
            </a:r>
            <a:r>
              <a:rPr sz="1800" spc="-75" dirty="0">
                <a:solidFill>
                  <a:srgbClr val="0048AA"/>
                </a:solidFill>
                <a:latin typeface="Arial"/>
                <a:cs typeface="Arial"/>
              </a:rPr>
              <a:t> </a:t>
            </a:r>
            <a:r>
              <a:rPr sz="1800" spc="-5" dirty="0">
                <a:solidFill>
                  <a:srgbClr val="0048AA"/>
                </a:solidFill>
                <a:latin typeface="Arial"/>
                <a:cs typeface="Arial"/>
              </a:rPr>
              <a:t>AL,8</a:t>
            </a:r>
            <a:endParaRPr sz="1800">
              <a:latin typeface="Arial"/>
              <a:cs typeface="Arial"/>
            </a:endParaRPr>
          </a:p>
          <a:p>
            <a:pPr marL="12700" marR="5080">
              <a:lnSpc>
                <a:spcPct val="120400"/>
              </a:lnSpc>
            </a:pPr>
            <a:r>
              <a:rPr sz="1800" spc="-5" dirty="0">
                <a:solidFill>
                  <a:srgbClr val="0048AA"/>
                </a:solidFill>
                <a:latin typeface="Arial"/>
                <a:cs typeface="Arial"/>
              </a:rPr>
              <a:t>OUT</a:t>
            </a:r>
            <a:r>
              <a:rPr sz="1800" spc="-55" dirty="0">
                <a:solidFill>
                  <a:srgbClr val="0048AA"/>
                </a:solidFill>
                <a:latin typeface="Arial"/>
                <a:cs typeface="Arial"/>
              </a:rPr>
              <a:t> </a:t>
            </a:r>
            <a:r>
              <a:rPr sz="1800" spc="-5" dirty="0">
                <a:solidFill>
                  <a:srgbClr val="0048AA"/>
                </a:solidFill>
                <a:latin typeface="Arial"/>
                <a:cs typeface="Arial"/>
              </a:rPr>
              <a:t>DL_LED,AL  XOR</a:t>
            </a:r>
            <a:r>
              <a:rPr sz="1800" spc="-10" dirty="0">
                <a:solidFill>
                  <a:srgbClr val="0048AA"/>
                </a:solidFill>
                <a:latin typeface="Arial"/>
                <a:cs typeface="Arial"/>
              </a:rPr>
              <a:t> </a:t>
            </a:r>
            <a:r>
              <a:rPr sz="1800" spc="-5" dirty="0">
                <a:solidFill>
                  <a:srgbClr val="0048AA"/>
                </a:solidFill>
                <a:latin typeface="Arial"/>
                <a:cs typeface="Arial"/>
              </a:rPr>
              <a:t>AL,AL</a:t>
            </a:r>
            <a:endParaRPr sz="1800">
              <a:latin typeface="Arial"/>
              <a:cs typeface="Arial"/>
            </a:endParaRPr>
          </a:p>
        </p:txBody>
      </p:sp>
      <p:sp>
        <p:nvSpPr>
          <p:cNvPr id="8" name="object 8"/>
          <p:cNvSpPr txBox="1"/>
          <p:nvPr/>
        </p:nvSpPr>
        <p:spPr>
          <a:xfrm>
            <a:off x="3964940" y="3948683"/>
            <a:ext cx="24403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48AA"/>
                </a:solidFill>
                <a:latin typeface="Arial"/>
                <a:cs typeface="Arial"/>
              </a:rPr>
              <a:t>; </a:t>
            </a:r>
            <a:r>
              <a:rPr sz="1800" spc="-5" dirty="0">
                <a:solidFill>
                  <a:srgbClr val="0048AA"/>
                </a:solidFill>
                <a:latin typeface="Arial"/>
                <a:cs typeface="Arial"/>
              </a:rPr>
              <a:t>Trễ </a:t>
            </a:r>
            <a:r>
              <a:rPr sz="1800" dirty="0">
                <a:solidFill>
                  <a:srgbClr val="0048AA"/>
                </a:solidFill>
                <a:latin typeface="Arial"/>
                <a:cs typeface="Arial"/>
              </a:rPr>
              <a:t>bằng 64 lệnh</a:t>
            </a:r>
            <a:r>
              <a:rPr sz="1800" spc="-80" dirty="0">
                <a:solidFill>
                  <a:srgbClr val="0048AA"/>
                </a:solidFill>
                <a:latin typeface="Arial"/>
                <a:cs typeface="Arial"/>
              </a:rPr>
              <a:t> </a:t>
            </a:r>
            <a:r>
              <a:rPr sz="1800" spc="-5" dirty="0">
                <a:solidFill>
                  <a:srgbClr val="0048AA"/>
                </a:solidFill>
                <a:latin typeface="Arial"/>
                <a:cs typeface="Arial"/>
              </a:rPr>
              <a:t>NOP</a:t>
            </a:r>
            <a:endParaRPr sz="1800">
              <a:latin typeface="Arial"/>
              <a:cs typeface="Arial"/>
            </a:endParaRPr>
          </a:p>
        </p:txBody>
      </p:sp>
      <p:sp>
        <p:nvSpPr>
          <p:cNvPr id="9" name="object 9"/>
          <p:cNvSpPr txBox="1"/>
          <p:nvPr/>
        </p:nvSpPr>
        <p:spPr>
          <a:xfrm>
            <a:off x="1221739" y="4278883"/>
            <a:ext cx="432434"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48AA"/>
                </a:solidFill>
                <a:latin typeface="Arial"/>
                <a:cs typeface="Arial"/>
              </a:rPr>
              <a:t>T</a:t>
            </a:r>
            <a:r>
              <a:rPr sz="1800" dirty="0">
                <a:solidFill>
                  <a:srgbClr val="0048AA"/>
                </a:solidFill>
                <a:latin typeface="Arial"/>
                <a:cs typeface="Arial"/>
              </a:rPr>
              <a:t>re:</a:t>
            </a:r>
            <a:endParaRPr sz="1800">
              <a:latin typeface="Arial"/>
              <a:cs typeface="Arial"/>
            </a:endParaRPr>
          </a:p>
        </p:txBody>
      </p:sp>
      <p:sp>
        <p:nvSpPr>
          <p:cNvPr id="10" name="object 10"/>
          <p:cNvSpPr txBox="1"/>
          <p:nvPr/>
        </p:nvSpPr>
        <p:spPr>
          <a:xfrm>
            <a:off x="3964940" y="4939283"/>
            <a:ext cx="19323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48AA"/>
                </a:solidFill>
                <a:latin typeface="Arial"/>
                <a:cs typeface="Arial"/>
              </a:rPr>
              <a:t>; </a:t>
            </a:r>
            <a:r>
              <a:rPr sz="1800" spc="-5" dirty="0">
                <a:solidFill>
                  <a:srgbClr val="0048AA"/>
                </a:solidFill>
                <a:latin typeface="Arial"/>
                <a:cs typeface="Arial"/>
              </a:rPr>
              <a:t>Đưa </a:t>
            </a:r>
            <a:r>
              <a:rPr sz="1800" dirty="0">
                <a:solidFill>
                  <a:srgbClr val="0048AA"/>
                </a:solidFill>
                <a:latin typeface="Arial"/>
                <a:cs typeface="Arial"/>
              </a:rPr>
              <a:t>số 8 ra</a:t>
            </a:r>
            <a:r>
              <a:rPr sz="1800" spc="-90" dirty="0">
                <a:solidFill>
                  <a:srgbClr val="0048AA"/>
                </a:solidFill>
                <a:latin typeface="Arial"/>
                <a:cs typeface="Arial"/>
              </a:rPr>
              <a:t> </a:t>
            </a:r>
            <a:r>
              <a:rPr sz="1800" dirty="0">
                <a:solidFill>
                  <a:srgbClr val="0048AA"/>
                </a:solidFill>
                <a:latin typeface="Arial"/>
                <a:cs typeface="Arial"/>
              </a:rPr>
              <a:t>7447</a:t>
            </a:r>
            <a:endParaRPr sz="1800">
              <a:latin typeface="Arial"/>
              <a:cs typeface="Arial"/>
            </a:endParaRPr>
          </a:p>
        </p:txBody>
      </p:sp>
      <p:sp>
        <p:nvSpPr>
          <p:cNvPr id="11" name="object 11"/>
          <p:cNvSpPr txBox="1"/>
          <p:nvPr/>
        </p:nvSpPr>
        <p:spPr>
          <a:xfrm>
            <a:off x="3964940" y="5599683"/>
            <a:ext cx="11125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48AA"/>
                </a:solidFill>
                <a:latin typeface="Arial"/>
                <a:cs typeface="Arial"/>
              </a:rPr>
              <a:t>; Đặt</a:t>
            </a:r>
            <a:r>
              <a:rPr sz="1800" spc="-100" dirty="0">
                <a:solidFill>
                  <a:srgbClr val="0048AA"/>
                </a:solidFill>
                <a:latin typeface="Arial"/>
                <a:cs typeface="Arial"/>
              </a:rPr>
              <a:t> </a:t>
            </a:r>
            <a:r>
              <a:rPr sz="1800" dirty="0">
                <a:solidFill>
                  <a:srgbClr val="0048AA"/>
                </a:solidFill>
                <a:latin typeface="Arial"/>
                <a:cs typeface="Arial"/>
              </a:rPr>
              <a:t>AL=0</a:t>
            </a:r>
            <a:endParaRPr sz="1800">
              <a:latin typeface="Arial"/>
              <a:cs typeface="Arial"/>
            </a:endParaRPr>
          </a:p>
        </p:txBody>
      </p:sp>
      <p:sp>
        <p:nvSpPr>
          <p:cNvPr id="12" name="object 12"/>
          <p:cNvSpPr txBox="1"/>
          <p:nvPr/>
        </p:nvSpPr>
        <p:spPr>
          <a:xfrm>
            <a:off x="2136139" y="5929883"/>
            <a:ext cx="387477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48AA"/>
                </a:solidFill>
                <a:latin typeface="Arial"/>
                <a:cs typeface="Arial"/>
              </a:rPr>
              <a:t>OUT DK_LED,AL </a:t>
            </a:r>
            <a:r>
              <a:rPr sz="1800" dirty="0">
                <a:solidFill>
                  <a:srgbClr val="0048AA"/>
                </a:solidFill>
                <a:latin typeface="Arial"/>
                <a:cs typeface="Arial"/>
              </a:rPr>
              <a:t>; Bật </a:t>
            </a:r>
            <a:r>
              <a:rPr sz="1800" spc="-5" dirty="0">
                <a:solidFill>
                  <a:srgbClr val="0048AA"/>
                </a:solidFill>
                <a:latin typeface="Arial"/>
                <a:cs typeface="Arial"/>
              </a:rPr>
              <a:t>tất </a:t>
            </a:r>
            <a:r>
              <a:rPr sz="1800" dirty="0">
                <a:solidFill>
                  <a:srgbClr val="0048AA"/>
                </a:solidFill>
                <a:latin typeface="Arial"/>
                <a:cs typeface="Arial"/>
              </a:rPr>
              <a:t>cả các</a:t>
            </a:r>
            <a:r>
              <a:rPr sz="1800" spc="-160" dirty="0">
                <a:solidFill>
                  <a:srgbClr val="0048AA"/>
                </a:solidFill>
                <a:latin typeface="Arial"/>
                <a:cs typeface="Arial"/>
              </a:rPr>
              <a:t> </a:t>
            </a:r>
            <a:r>
              <a:rPr sz="1800" dirty="0">
                <a:solidFill>
                  <a:srgbClr val="0048AA"/>
                </a:solidFill>
                <a:latin typeface="Arial"/>
                <a:cs typeface="Arial"/>
              </a:rPr>
              <a:t>LED</a:t>
            </a:r>
            <a:endParaRPr sz="1800">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441" y="680318"/>
            <a:ext cx="7652384" cy="566822"/>
          </a:xfrm>
          <a:prstGeom prst="rect">
            <a:avLst/>
          </a:prstGeom>
        </p:spPr>
        <p:txBody>
          <a:bodyPr vert="horz" wrap="square" lIns="0" tIns="12700" rIns="0" bIns="0" rtlCol="0">
            <a:spAutoFit/>
          </a:bodyPr>
          <a:lstStyle/>
          <a:p>
            <a:pPr marL="12700">
              <a:lnSpc>
                <a:spcPct val="100000"/>
              </a:lnSpc>
              <a:spcBef>
                <a:spcPts val="100"/>
              </a:spcBef>
            </a:pPr>
            <a:r>
              <a:rPr sz="3600" dirty="0" err="1">
                <a:latin typeface="Times New Roman" panose="02020603050405020304" pitchFamily="18" charset="0"/>
                <a:cs typeface="Times New Roman" panose="02020603050405020304" pitchFamily="18" charset="0"/>
              </a:rPr>
              <a:t>Một</a:t>
            </a:r>
            <a:r>
              <a:rPr sz="3600" spc="-1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số</a:t>
            </a:r>
            <a:r>
              <a:rPr sz="3600" spc="-1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mạch</a:t>
            </a:r>
            <a:r>
              <a:rPr sz="3600" spc="-1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cổng–Ghép</a:t>
            </a:r>
            <a:r>
              <a:rPr sz="3600" spc="-15" dirty="0">
                <a:latin typeface="Times New Roman" panose="02020603050405020304" pitchFamily="18" charset="0"/>
                <a:cs typeface="Times New Roman" panose="02020603050405020304" pitchFamily="18" charset="0"/>
              </a:rPr>
              <a:t> </a:t>
            </a:r>
            <a:r>
              <a:rPr sz="3600" dirty="0" err="1">
                <a:latin typeface="Times New Roman" panose="02020603050405020304" pitchFamily="18" charset="0"/>
                <a:cs typeface="Times New Roman" panose="02020603050405020304" pitchFamily="18" charset="0"/>
              </a:rPr>
              <a:t>nối</a:t>
            </a:r>
            <a:r>
              <a:rPr sz="3600" spc="-10" dirty="0">
                <a:latin typeface="Times New Roman" panose="02020603050405020304" pitchFamily="18" charset="0"/>
                <a:cs typeface="Times New Roman" panose="02020603050405020304" pitchFamily="18" charset="0"/>
              </a:rPr>
              <a:t> </a:t>
            </a:r>
            <a:r>
              <a:rPr lang="en-VN" sz="3600" dirty="0">
                <a:latin typeface="Times New Roman" panose="02020603050405020304" pitchFamily="18" charset="0"/>
                <a:cs typeface="Times New Roman" panose="02020603050405020304" pitchFamily="18" charset="0"/>
              </a:rPr>
              <a:t>đèn LED</a:t>
            </a:r>
            <a:endParaRPr sz="3600" spc="-25"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1E850C-570A-6E48-86B4-A9CF745C8138}"/>
              </a:ext>
            </a:extLst>
          </p:cNvPr>
          <p:cNvSpPr>
            <a:spLocks noGrp="1"/>
          </p:cNvSpPr>
          <p:nvPr>
            <p:ph type="sldNum" sz="quarter" idx="7"/>
          </p:nvPr>
        </p:nvSpPr>
        <p:spPr>
          <a:xfrm>
            <a:off x="6583680" y="6377940"/>
            <a:ext cx="2103120" cy="342900"/>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pPr/>
              <a:t>75</a:t>
            </a:fld>
            <a:endParaRPr lang="en-VN"/>
          </a:p>
        </p:txBody>
      </p:sp>
      <p:pic>
        <p:nvPicPr>
          <p:cNvPr id="6" name="Picture 5">
            <a:extLst>
              <a:ext uri="{FF2B5EF4-FFF2-40B4-BE49-F238E27FC236}">
                <a16:creationId xmlns:a16="http://schemas.microsoft.com/office/drawing/2014/main" id="{E0C47A61-84AF-EE4F-90E0-2ED80940D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598" y="1628800"/>
            <a:ext cx="6736804" cy="4427043"/>
          </a:xfrm>
          <a:prstGeom prst="rect">
            <a:avLst/>
          </a:prstGeom>
        </p:spPr>
      </p:pic>
    </p:spTree>
    <p:extLst>
      <p:ext uri="{BB962C8B-B14F-4D97-AF65-F5344CB8AC3E}">
        <p14:creationId xmlns:p14="http://schemas.microsoft.com/office/powerpoint/2010/main" val="22138849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9552" y="557208"/>
            <a:ext cx="7978972" cy="443711"/>
          </a:xfrm>
          <a:prstGeom prst="rect">
            <a:avLst/>
          </a:prstGeom>
        </p:spPr>
        <p:txBody>
          <a:bodyPr vert="horz" wrap="square" lIns="0" tIns="12700" rIns="0" bIns="0" rtlCol="0">
            <a:spAutoFit/>
          </a:bodyPr>
          <a:lstStyle/>
          <a:p>
            <a:pPr marL="12700">
              <a:spcBef>
                <a:spcPts val="100"/>
              </a:spcBef>
            </a:pPr>
            <a:r>
              <a:rPr spc="-5" dirty="0" err="1"/>
              <a:t>Chương</a:t>
            </a:r>
            <a:r>
              <a:rPr spc="-5" dirty="0"/>
              <a:t> </a:t>
            </a:r>
            <a:r>
              <a:rPr lang="vi-VN" spc="-5" dirty="0"/>
              <a:t>trình điều khiển LED sáng</a:t>
            </a:r>
            <a:endParaRPr spc="-5" dirty="0"/>
          </a:p>
        </p:txBody>
      </p:sp>
      <p:sp>
        <p:nvSpPr>
          <p:cNvPr id="13" name="Slide Number Placeholder 12">
            <a:extLst>
              <a:ext uri="{FF2B5EF4-FFF2-40B4-BE49-F238E27FC236}">
                <a16:creationId xmlns:a16="http://schemas.microsoft.com/office/drawing/2014/main" id="{68E25421-E192-A648-A122-AEE9FDD963E9}"/>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76</a:t>
            </a:fld>
            <a:endParaRPr lang="en-VN">
              <a:solidFill>
                <a:schemeClr val="tx1"/>
              </a:solidFill>
              <a:latin typeface="Times New Roman" panose="02020603050405020304" pitchFamily="18" charset="0"/>
              <a:cs typeface="Times New Roman" panose="02020603050405020304" pitchFamily="18" charset="0"/>
            </a:endParaRPr>
          </a:p>
        </p:txBody>
      </p:sp>
      <p:sp>
        <p:nvSpPr>
          <p:cNvPr id="14" name="Rectangle 1">
            <a:extLst>
              <a:ext uri="{FF2B5EF4-FFF2-40B4-BE49-F238E27FC236}">
                <a16:creationId xmlns:a16="http://schemas.microsoft.com/office/drawing/2014/main" id="{F90CE032-EFC1-C740-A40E-AEB51F031FE2}"/>
              </a:ext>
            </a:extLst>
          </p:cNvPr>
          <p:cNvSpPr>
            <a:spLocks noChangeArrowheads="1"/>
          </p:cNvSpPr>
          <p:nvPr/>
        </p:nvSpPr>
        <p:spPr bwMode="auto">
          <a:xfrm>
            <a:off x="467544" y="1351038"/>
            <a:ext cx="8442970" cy="146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114264"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VN" altLang="en-VN" sz="2000" dirty="0">
                <a:latin typeface="Times New Roman" panose="02020603050405020304" pitchFamily="18" charset="0"/>
                <a:cs typeface="Times New Roman" panose="02020603050405020304" pitchFamily="18" charset="0"/>
              </a:rPr>
              <a:t>C</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hương trình để 8 LED nối với cổng ra 2C0</a:t>
            </a:r>
            <a:r>
              <a:rPr lang="en-US" sz="2000" dirty="0">
                <a:latin typeface="Times New Roman" panose="02020603050405020304" pitchFamily="18" charset="0"/>
                <a:cs typeface="Times New Roman" panose="02020603050405020304" pitchFamily="18" charset="0"/>
              </a:rPr>
              <a:t>H</a:t>
            </a:r>
            <a:r>
              <a:rPr lang="en-VN" sz="2000" dirty="0">
                <a:latin typeface="Times New Roman" panose="02020603050405020304" pitchFamily="18" charset="0"/>
                <a:cs typeface="Times New Roman" panose="02020603050405020304" pitchFamily="18" charset="0"/>
              </a:rPr>
              <a:t> </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sáng rồi tắt led. </a:t>
            </a:r>
            <a:r>
              <a:rPr lang="en-US" sz="2000" dirty="0" err="1">
                <a:latin typeface="Times New Roman" panose="02020603050405020304" pitchFamily="18" charset="0"/>
                <a:cs typeface="Times New Roman" panose="02020603050405020304" pitchFamily="18" charset="0"/>
              </a:rPr>
              <a:t>đèn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0. </a:t>
            </a:r>
            <a:r>
              <a:rPr lang="en-US" sz="2000" dirty="0" err="1">
                <a:latin typeface="Times New Roman" panose="02020603050405020304" pitchFamily="18" charset="0"/>
                <a:cs typeface="Times New Roman" panose="02020603050405020304" pitchFamily="18" charset="0"/>
              </a:rPr>
              <a:t>Ngược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 Minh họa trong hình phía dưới </a:t>
            </a:r>
            <a:r>
              <a:rPr lang="en-US" altLang="en-VN" sz="2000" dirty="0" err="1">
                <a:latin typeface="Times New Roman" panose="02020603050405020304" pitchFamily="18" charset="0"/>
                <a:cs typeface="Times New Roman" panose="02020603050405020304" pitchFamily="18" charset="0"/>
              </a:rPr>
              <a:t>Tất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cả</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các</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đều</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cùng</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bật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liên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tục</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với</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khoảng</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trễ</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giữa</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hai</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lần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bật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là</a:t>
            </a:r>
            <a:r>
              <a:rPr lang="en-US" altLang="en-VN" sz="2000" dirty="0">
                <a:latin typeface="Times New Roman" panose="02020603050405020304" pitchFamily="18" charset="0"/>
                <a:cs typeface="Times New Roman" panose="02020603050405020304" pitchFamily="18" charset="0"/>
              </a:rPr>
              <a:t> 64 chu </a:t>
            </a:r>
            <a:r>
              <a:rPr lang="en-US" altLang="en-VN" sz="2000" dirty="0" err="1">
                <a:latin typeface="Times New Roman" panose="02020603050405020304" pitchFamily="18" charset="0"/>
                <a:cs typeface="Times New Roman" panose="02020603050405020304" pitchFamily="18" charset="0"/>
              </a:rPr>
              <a:t>kỳ</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lệnh</a:t>
            </a:r>
            <a:r>
              <a:rPr lang="en-US" altLang="en-VN" sz="2000" dirty="0">
                <a:latin typeface="Times New Roman" panose="02020603050405020304" pitchFamily="18" charset="0"/>
                <a:cs typeface="Times New Roman" panose="02020603050405020304" pitchFamily="18" charset="0"/>
              </a:rPr>
              <a:t> NOP </a:t>
            </a:r>
            <a:endPar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1026" name="Picture 2" descr="Mô phỏng điều khiển 8 led sáng tắt cùng lúc">
            <a:extLst>
              <a:ext uri="{FF2B5EF4-FFF2-40B4-BE49-F238E27FC236}">
                <a16:creationId xmlns:a16="http://schemas.microsoft.com/office/drawing/2014/main" id="{41F14AD3-A21B-1F4D-80E7-476BAB749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4" y="2916803"/>
            <a:ext cx="2336800" cy="22860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594144A-3D2D-DC4B-992A-523AB13FD401}"/>
              </a:ext>
            </a:extLst>
          </p:cNvPr>
          <p:cNvSpPr txBox="1"/>
          <p:nvPr/>
        </p:nvSpPr>
        <p:spPr>
          <a:xfrm>
            <a:off x="4355976" y="3635726"/>
            <a:ext cx="4331635" cy="369332"/>
          </a:xfrm>
          <a:prstGeom prst="rect">
            <a:avLst/>
          </a:prstGeom>
          <a:noFill/>
        </p:spPr>
        <p:txBody>
          <a:bodyPr wrap="none" rtlCol="0">
            <a:spAutoFit/>
          </a:bodyPr>
          <a:lstStyle/>
          <a:p>
            <a:r>
              <a:rPr lang="en-VN" dirty="0"/>
              <a:t>Đặt giá trị cổng vào = FFH đèn tắt</a:t>
            </a:r>
          </a:p>
        </p:txBody>
      </p:sp>
      <p:sp>
        <p:nvSpPr>
          <p:cNvPr id="19" name="TextBox 18">
            <a:extLst>
              <a:ext uri="{FF2B5EF4-FFF2-40B4-BE49-F238E27FC236}">
                <a16:creationId xmlns:a16="http://schemas.microsoft.com/office/drawing/2014/main" id="{07DC1E28-CD1A-684E-AD7E-AAF83FCE2A3C}"/>
              </a:ext>
            </a:extLst>
          </p:cNvPr>
          <p:cNvSpPr txBox="1"/>
          <p:nvPr/>
        </p:nvSpPr>
        <p:spPr>
          <a:xfrm>
            <a:off x="4138915" y="5006833"/>
            <a:ext cx="4443845" cy="369332"/>
          </a:xfrm>
          <a:prstGeom prst="rect">
            <a:avLst/>
          </a:prstGeom>
          <a:noFill/>
        </p:spPr>
        <p:txBody>
          <a:bodyPr wrap="none" rtlCol="0">
            <a:spAutoFit/>
          </a:bodyPr>
          <a:lstStyle/>
          <a:p>
            <a:r>
              <a:rPr lang="en-VN" dirty="0"/>
              <a:t>Đặt giá trị cổng vào = 00H đèn sáng</a:t>
            </a:r>
          </a:p>
        </p:txBody>
      </p:sp>
      <p:sp>
        <p:nvSpPr>
          <p:cNvPr id="18" name="TextBox 17">
            <a:extLst>
              <a:ext uri="{FF2B5EF4-FFF2-40B4-BE49-F238E27FC236}">
                <a16:creationId xmlns:a16="http://schemas.microsoft.com/office/drawing/2014/main" id="{5EC024C5-39E1-4345-B04D-52DBFB2D6C6A}"/>
              </a:ext>
            </a:extLst>
          </p:cNvPr>
          <p:cNvSpPr txBox="1"/>
          <p:nvPr/>
        </p:nvSpPr>
        <p:spPr>
          <a:xfrm>
            <a:off x="4427984" y="4410756"/>
            <a:ext cx="2308645" cy="369332"/>
          </a:xfrm>
          <a:prstGeom prst="rect">
            <a:avLst/>
          </a:prstGeom>
          <a:noFill/>
        </p:spPr>
        <p:txBody>
          <a:bodyPr wrap="none" rtlCol="0">
            <a:spAutoFit/>
          </a:bodyPr>
          <a:lstStyle/>
          <a:p>
            <a:r>
              <a:rPr lang="en-VN" dirty="0"/>
              <a:t>Làm trễ 64 chu kỳ</a:t>
            </a:r>
          </a:p>
        </p:txBody>
      </p:sp>
      <p:sp>
        <p:nvSpPr>
          <p:cNvPr id="23" name="TextBox 22">
            <a:extLst>
              <a:ext uri="{FF2B5EF4-FFF2-40B4-BE49-F238E27FC236}">
                <a16:creationId xmlns:a16="http://schemas.microsoft.com/office/drawing/2014/main" id="{9215B73A-D3C2-CF4F-B806-10EC8C39C5C0}"/>
              </a:ext>
            </a:extLst>
          </p:cNvPr>
          <p:cNvSpPr txBox="1"/>
          <p:nvPr/>
        </p:nvSpPr>
        <p:spPr>
          <a:xfrm>
            <a:off x="4442824" y="5602910"/>
            <a:ext cx="2308645" cy="369332"/>
          </a:xfrm>
          <a:prstGeom prst="rect">
            <a:avLst/>
          </a:prstGeom>
          <a:noFill/>
        </p:spPr>
        <p:txBody>
          <a:bodyPr wrap="none" rtlCol="0">
            <a:spAutoFit/>
          </a:bodyPr>
          <a:lstStyle/>
          <a:p>
            <a:r>
              <a:rPr lang="en-VN" dirty="0"/>
              <a:t>Làm trễ 64 chu kỳ</a:t>
            </a:r>
          </a:p>
        </p:txBody>
      </p:sp>
      <p:pic>
        <p:nvPicPr>
          <p:cNvPr id="28" name="Picture 27">
            <a:extLst>
              <a:ext uri="{FF2B5EF4-FFF2-40B4-BE49-F238E27FC236}">
                <a16:creationId xmlns:a16="http://schemas.microsoft.com/office/drawing/2014/main" id="{A15A3EBC-9223-1243-8481-727BCF2F0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727444"/>
            <a:ext cx="1944216" cy="3960440"/>
          </a:xfrm>
          <a:prstGeom prst="rect">
            <a:avLst/>
          </a:prstGeom>
        </p:spPr>
      </p:pic>
    </p:spTree>
    <p:extLst>
      <p:ext uri="{BB962C8B-B14F-4D97-AF65-F5344CB8AC3E}">
        <p14:creationId xmlns:p14="http://schemas.microsoft.com/office/powerpoint/2010/main" val="32703121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9552" y="557208"/>
            <a:ext cx="7978972" cy="443711"/>
          </a:xfrm>
          <a:prstGeom prst="rect">
            <a:avLst/>
          </a:prstGeom>
        </p:spPr>
        <p:txBody>
          <a:bodyPr vert="horz" wrap="square" lIns="0" tIns="12700" rIns="0" bIns="0" rtlCol="0">
            <a:spAutoFit/>
          </a:bodyPr>
          <a:lstStyle/>
          <a:p>
            <a:pPr marL="12700">
              <a:spcBef>
                <a:spcPts val="100"/>
              </a:spcBef>
            </a:pPr>
            <a:r>
              <a:rPr spc="-5" dirty="0" err="1"/>
              <a:t>Chương</a:t>
            </a:r>
            <a:r>
              <a:rPr spc="-5" dirty="0"/>
              <a:t> </a:t>
            </a:r>
            <a:r>
              <a:rPr lang="vi-VN" spc="-5" dirty="0"/>
              <a:t>trình điều khiển LED sáng</a:t>
            </a:r>
            <a:endParaRPr spc="-5" dirty="0"/>
          </a:p>
        </p:txBody>
      </p:sp>
      <p:sp>
        <p:nvSpPr>
          <p:cNvPr id="4" name="object 4"/>
          <p:cNvSpPr txBox="1"/>
          <p:nvPr/>
        </p:nvSpPr>
        <p:spPr>
          <a:xfrm>
            <a:off x="1005715" y="2852936"/>
            <a:ext cx="2990220" cy="661400"/>
          </a:xfrm>
          <a:prstGeom prst="rect">
            <a:avLst/>
          </a:prstGeom>
        </p:spPr>
        <p:txBody>
          <a:bodyPr vert="horz" wrap="square" lIns="0" tIns="12700" rIns="0" bIns="0" rtlCol="0">
            <a:spAutoFit/>
          </a:bodyPr>
          <a:lstStyle/>
          <a:p>
            <a:pPr marL="12700" marR="372745">
              <a:lnSpc>
                <a:spcPct val="120400"/>
              </a:lnSpc>
              <a:spcBef>
                <a:spcPts val="100"/>
              </a:spcBef>
            </a:pPr>
            <a:r>
              <a:rPr sz="1800" dirty="0">
                <a:latin typeface="Times New Roman" panose="02020603050405020304" pitchFamily="18" charset="0"/>
                <a:cs typeface="Times New Roman" panose="02020603050405020304" pitchFamily="18" charset="0"/>
              </a:rPr>
              <a:t>DK_LED</a:t>
            </a:r>
            <a:r>
              <a:rPr lang="vi-VN" sz="18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EQU</a:t>
            </a:r>
            <a:r>
              <a:rPr lang="vi-VN" sz="1800" dirty="0">
                <a:latin typeface="Times New Roman" panose="02020603050405020304" pitchFamily="18" charset="0"/>
                <a:cs typeface="Times New Roman" panose="02020603050405020304" pitchFamily="18" charset="0"/>
              </a:rPr>
              <a:t> </a:t>
            </a:r>
            <a:r>
              <a:rPr lang="en-VN" spc="-25" dirty="0">
                <a:latin typeface="Times New Roman" panose="02020603050405020304" pitchFamily="18" charset="0"/>
                <a:cs typeface="Times New Roman" panose="02020603050405020304" pitchFamily="18" charset="0"/>
              </a:rPr>
              <a:t>2C0H</a:t>
            </a:r>
          </a:p>
          <a:p>
            <a:pPr marL="12700" marR="372745">
              <a:lnSpc>
                <a:spcPct val="120400"/>
              </a:lnSpc>
              <a:spcBef>
                <a:spcPts val="100"/>
              </a:spcBef>
            </a:pPr>
            <a:r>
              <a:rPr lang="en-VN" dirty="0">
                <a:latin typeface="Times New Roman" panose="02020603050405020304" pitchFamily="18" charset="0"/>
                <a:cs typeface="Times New Roman" panose="02020603050405020304" pitchFamily="18" charset="0"/>
              </a:rPr>
              <a:t>Lap: 	</a:t>
            </a:r>
            <a:r>
              <a:rPr sz="1800" dirty="0">
                <a:latin typeface="Times New Roman" panose="02020603050405020304" pitchFamily="18" charset="0"/>
                <a:cs typeface="Times New Roman" panose="02020603050405020304" pitchFamily="18" charset="0"/>
              </a:rPr>
              <a:t>MOV</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AL,</a:t>
            </a:r>
            <a:r>
              <a:rPr lang="vi-VN"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FFH</a:t>
            </a:r>
            <a:endParaRPr sz="18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3748916" y="2852936"/>
            <a:ext cx="2313305" cy="674544"/>
          </a:xfrm>
          <a:prstGeom prst="rect">
            <a:avLst/>
          </a:prstGeom>
        </p:spPr>
        <p:txBody>
          <a:bodyPr vert="horz" wrap="square" lIns="0" tIns="68580" rIns="0" bIns="0" rtlCol="0">
            <a:spAutoFit/>
          </a:bodyPr>
          <a:lstStyle/>
          <a:p>
            <a:pPr marL="12700">
              <a:lnSpc>
                <a:spcPct val="100000"/>
              </a:lnSpc>
              <a:spcBef>
                <a:spcPts val="540"/>
              </a:spcBef>
            </a:pPr>
            <a:r>
              <a:rPr sz="1800" dirty="0">
                <a:latin typeface="Times New Roman" panose="02020603050405020304" pitchFamily="18" charset="0"/>
                <a:cs typeface="Times New Roman" panose="02020603050405020304" pitchFamily="18" charset="0"/>
              </a:rPr>
              <a:t>;</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Cổng điều </a:t>
            </a:r>
            <a:r>
              <a:rPr sz="1800" dirty="0" err="1">
                <a:latin typeface="Times New Roman" panose="02020603050405020304" pitchFamily="18" charset="0"/>
                <a:cs typeface="Times New Roman" panose="02020603050405020304" pitchFamily="18" charset="0"/>
              </a:rPr>
              <a:t>khiển</a:t>
            </a:r>
            <a:r>
              <a:rPr sz="180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LED</a:t>
            </a:r>
            <a:endParaRPr lang="vi-VN" sz="1800" dirty="0">
              <a:latin typeface="Times New Roman" panose="02020603050405020304" pitchFamily="18" charset="0"/>
              <a:cs typeface="Times New Roman" panose="02020603050405020304" pitchFamily="18" charset="0"/>
            </a:endParaRPr>
          </a:p>
          <a:p>
            <a:pPr marL="12700">
              <a:lnSpc>
                <a:spcPct val="100000"/>
              </a:lnSpc>
              <a:spcBef>
                <a:spcPts val="439"/>
              </a:spcBef>
            </a:pPr>
            <a:r>
              <a:rPr sz="1800" dirty="0">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Tắt</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tất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cả các</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LED</a:t>
            </a:r>
            <a:endParaRPr sz="18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005715" y="3565917"/>
            <a:ext cx="2782570" cy="289823"/>
          </a:xfrm>
          <a:prstGeom prst="rect">
            <a:avLst/>
          </a:prstGeom>
        </p:spPr>
        <p:txBody>
          <a:bodyPr vert="horz" wrap="square" lIns="0" tIns="12700" rIns="0" bIns="0" rtlCol="0">
            <a:spAutoFit/>
          </a:bodyPr>
          <a:lstStyle/>
          <a:p>
            <a:pPr marL="12700">
              <a:lnSpc>
                <a:spcPct val="100000"/>
              </a:lnSpc>
              <a:spcBef>
                <a:spcPts val="100"/>
              </a:spcBef>
            </a:pPr>
            <a:r>
              <a:rPr lang="vi-VN" sz="18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OUT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DK_LED,</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AL</a:t>
            </a:r>
            <a:endParaRPr sz="18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920114" y="3840237"/>
            <a:ext cx="2075821" cy="1313373"/>
          </a:xfrm>
          <a:prstGeom prst="rect">
            <a:avLst/>
          </a:prstGeom>
        </p:spPr>
        <p:txBody>
          <a:bodyPr vert="horz" wrap="square" lIns="0" tIns="12700" rIns="0" bIns="0" rtlCol="0">
            <a:spAutoFit/>
          </a:bodyPr>
          <a:lstStyle/>
          <a:p>
            <a:pPr marL="12700" marR="538480">
              <a:lnSpc>
                <a:spcPct val="120400"/>
              </a:lnSpc>
              <a:spcBef>
                <a:spcPts val="100"/>
              </a:spcBef>
            </a:pPr>
            <a:r>
              <a:rPr sz="1800" dirty="0">
                <a:latin typeface="Times New Roman" panose="02020603050405020304" pitchFamily="18" charset="0"/>
                <a:cs typeface="Times New Roman" panose="02020603050405020304" pitchFamily="18" charset="0"/>
              </a:rPr>
              <a:t>MOV</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CX,64 </a:t>
            </a:r>
            <a:r>
              <a:rPr sz="1800" spc="-25" dirty="0">
                <a:latin typeface="Times New Roman" panose="02020603050405020304" pitchFamily="18" charset="0"/>
                <a:cs typeface="Times New Roman" panose="02020603050405020304" pitchFamily="18" charset="0"/>
              </a:rPr>
              <a:t>NOP</a:t>
            </a:r>
            <a:endParaRPr sz="1800" dirty="0">
              <a:latin typeface="Times New Roman" panose="02020603050405020304" pitchFamily="18" charset="0"/>
              <a:cs typeface="Times New Roman" panose="02020603050405020304" pitchFamily="18" charset="0"/>
            </a:endParaRPr>
          </a:p>
          <a:p>
            <a:pPr marL="12700" marR="703580">
              <a:lnSpc>
                <a:spcPct val="120400"/>
              </a:lnSpc>
            </a:pPr>
            <a:r>
              <a:rPr sz="1800" dirty="0">
                <a:latin typeface="Times New Roman" panose="02020603050405020304" pitchFamily="18" charset="0"/>
                <a:cs typeface="Times New Roman" panose="02020603050405020304" pitchFamily="18" charset="0"/>
              </a:rPr>
              <a:t>LOOP</a:t>
            </a:r>
            <a:r>
              <a:rPr sz="1800" spc="-1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Tre</a:t>
            </a:r>
            <a:r>
              <a:rPr lang="vi-VN" sz="1800" spc="-25" dirty="0">
                <a:latin typeface="Times New Roman" panose="02020603050405020304" pitchFamily="18" charset="0"/>
                <a:cs typeface="Times New Roman" panose="02020603050405020304" pitchFamily="18" charset="0"/>
              </a:rPr>
              <a:t>_1</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XOR</a:t>
            </a:r>
            <a:r>
              <a:rPr lang="vi-VN"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AL,AL</a:t>
            </a:r>
            <a:endParaRPr sz="18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3748916" y="3896117"/>
            <a:ext cx="24403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Trễ bằng 64 lệnh </a:t>
            </a:r>
            <a:r>
              <a:rPr sz="1800" spc="-25" dirty="0">
                <a:latin typeface="Times New Roman" panose="02020603050405020304" pitchFamily="18" charset="0"/>
                <a:cs typeface="Times New Roman" panose="02020603050405020304" pitchFamily="18" charset="0"/>
              </a:rPr>
              <a:t>NOP</a:t>
            </a:r>
            <a:endParaRPr sz="1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005714" y="4226317"/>
            <a:ext cx="613957" cy="289823"/>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imes New Roman" panose="02020603050405020304" pitchFamily="18" charset="0"/>
                <a:cs typeface="Times New Roman" panose="02020603050405020304" pitchFamily="18" charset="0"/>
              </a:rPr>
              <a:t>Tre</a:t>
            </a:r>
            <a:r>
              <a:rPr lang="vi-VN" sz="1800" spc="-20" dirty="0">
                <a:latin typeface="Times New Roman" panose="02020603050405020304" pitchFamily="18" charset="0"/>
                <a:cs typeface="Times New Roman" panose="02020603050405020304" pitchFamily="18" charset="0"/>
              </a:rPr>
              <a:t>_1</a:t>
            </a:r>
            <a:r>
              <a:rPr sz="1800" spc="-2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3723931" y="4884370"/>
            <a:ext cx="11125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Đặt</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AL=0</a:t>
            </a:r>
            <a:endParaRPr sz="1800"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1877926" y="5184090"/>
            <a:ext cx="3874770" cy="160249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OUT</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DK_LED,AL</a:t>
            </a:r>
            <a:r>
              <a:rPr sz="1800" spc="-1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Bật</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tất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cả </a:t>
            </a:r>
            <a:r>
              <a:rPr sz="1800" dirty="0" err="1">
                <a:latin typeface="Times New Roman" panose="02020603050405020304" pitchFamily="18" charset="0"/>
                <a:cs typeface="Times New Roman" panose="02020603050405020304" pitchFamily="18" charset="0"/>
              </a:rPr>
              <a:t>các</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LED</a:t>
            </a:r>
            <a:endParaRPr lang="vi-VN" sz="1800" spc="-25" dirty="0">
              <a:latin typeface="Times New Roman" panose="02020603050405020304" pitchFamily="18" charset="0"/>
              <a:cs typeface="Times New Roman" panose="02020603050405020304" pitchFamily="18" charset="0"/>
            </a:endParaRPr>
          </a:p>
          <a:p>
            <a:pPr marL="12700" marR="538480">
              <a:lnSpc>
                <a:spcPct val="120400"/>
              </a:lnSpc>
              <a:spcBef>
                <a:spcPts val="100"/>
              </a:spcBef>
            </a:pPr>
            <a:r>
              <a:rPr lang="en-US" dirty="0">
                <a:latin typeface="Times New Roman" panose="02020603050405020304" pitchFamily="18" charset="0"/>
                <a:cs typeface="Times New Roman" panose="02020603050405020304" pitchFamily="18" charset="0"/>
              </a:rPr>
              <a:t>MOV</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CX,64 </a:t>
            </a:r>
          </a:p>
          <a:p>
            <a:pPr marL="12700" marR="538480">
              <a:lnSpc>
                <a:spcPct val="120400"/>
              </a:lnSpc>
              <a:spcBef>
                <a:spcPts val="100"/>
              </a:spcBef>
            </a:pPr>
            <a:r>
              <a:rPr lang="en-US" spc="-25" dirty="0">
                <a:latin typeface="Times New Roman" panose="02020603050405020304" pitchFamily="18" charset="0"/>
                <a:cs typeface="Times New Roman" panose="02020603050405020304" pitchFamily="18" charset="0"/>
              </a:rPr>
              <a:t>NOP</a:t>
            </a:r>
            <a:endParaRPr lang="en-US" dirty="0">
              <a:latin typeface="Times New Roman" panose="02020603050405020304" pitchFamily="18" charset="0"/>
              <a:cs typeface="Times New Roman" panose="02020603050405020304" pitchFamily="18" charset="0"/>
            </a:endParaRPr>
          </a:p>
          <a:p>
            <a:pPr marL="12700" marR="703580">
              <a:lnSpc>
                <a:spcPct val="120400"/>
              </a:lnSpc>
            </a:pPr>
            <a:r>
              <a:rPr lang="en-US" dirty="0">
                <a:latin typeface="Times New Roman" panose="02020603050405020304" pitchFamily="18" charset="0"/>
                <a:cs typeface="Times New Roman" panose="02020603050405020304" pitchFamily="18" charset="0"/>
              </a:rPr>
              <a:t>LOOP</a:t>
            </a:r>
            <a:r>
              <a:rPr lang="en-US" spc="-10"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Tre_2</a:t>
            </a:r>
            <a:endParaRPr lang="vi-VN" sz="1800" spc="-25"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VN" spc="-25" dirty="0">
                <a:latin typeface="Times New Roman" panose="02020603050405020304" pitchFamily="18" charset="0"/>
                <a:cs typeface="Times New Roman" panose="02020603050405020304" pitchFamily="18" charset="0"/>
              </a:rPr>
              <a:t>JMP Lap</a:t>
            </a:r>
            <a:endParaRPr sz="1800"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68E25421-E192-A648-A122-AEE9FDD963E9}"/>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77</a:t>
            </a:fld>
            <a:endParaRPr lang="en-VN">
              <a:solidFill>
                <a:schemeClr val="tx1"/>
              </a:solidFill>
              <a:latin typeface="Times New Roman" panose="02020603050405020304" pitchFamily="18" charset="0"/>
              <a:cs typeface="Times New Roman" panose="02020603050405020304" pitchFamily="18" charset="0"/>
            </a:endParaRPr>
          </a:p>
        </p:txBody>
      </p:sp>
      <p:sp>
        <p:nvSpPr>
          <p:cNvPr id="14" name="Rectangle 1">
            <a:extLst>
              <a:ext uri="{FF2B5EF4-FFF2-40B4-BE49-F238E27FC236}">
                <a16:creationId xmlns:a16="http://schemas.microsoft.com/office/drawing/2014/main" id="{F90CE032-EFC1-C740-A40E-AEB51F031FE2}"/>
              </a:ext>
            </a:extLst>
          </p:cNvPr>
          <p:cNvSpPr>
            <a:spLocks noChangeArrowheads="1"/>
          </p:cNvSpPr>
          <p:nvPr/>
        </p:nvSpPr>
        <p:spPr bwMode="auto">
          <a:xfrm>
            <a:off x="501974" y="1479395"/>
            <a:ext cx="8442970" cy="146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114264"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VN" altLang="en-VN" sz="2000" dirty="0">
                <a:latin typeface="Times New Roman" panose="02020603050405020304" pitchFamily="18" charset="0"/>
                <a:cs typeface="Times New Roman" panose="02020603050405020304" pitchFamily="18" charset="0"/>
              </a:rPr>
              <a:t>C</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hương trình để 8 LED nối với cổng ra 2C0</a:t>
            </a:r>
            <a:r>
              <a:rPr lang="en-US" sz="2000" dirty="0">
                <a:latin typeface="Times New Roman" panose="02020603050405020304" pitchFamily="18" charset="0"/>
                <a:cs typeface="Times New Roman" panose="02020603050405020304" pitchFamily="18" charset="0"/>
              </a:rPr>
              <a:t>H</a:t>
            </a:r>
            <a:r>
              <a:rPr lang="en-VN" sz="2000" dirty="0">
                <a:latin typeface="Times New Roman" panose="02020603050405020304" pitchFamily="18" charset="0"/>
                <a:cs typeface="Times New Roman" panose="02020603050405020304" pitchFamily="18" charset="0"/>
              </a:rPr>
              <a:t> </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sáng rồi tắt led. </a:t>
            </a:r>
            <a:r>
              <a:rPr lang="en-US" sz="2000" dirty="0" err="1">
                <a:latin typeface="Times New Roman" panose="02020603050405020304" pitchFamily="18" charset="0"/>
                <a:cs typeface="Times New Roman" panose="02020603050405020304" pitchFamily="18" charset="0"/>
              </a:rPr>
              <a:t>đèn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0. </a:t>
            </a:r>
            <a:r>
              <a:rPr lang="en-US" sz="2000" dirty="0" err="1">
                <a:latin typeface="Times New Roman" panose="02020603050405020304" pitchFamily="18" charset="0"/>
                <a:cs typeface="Times New Roman" panose="02020603050405020304" pitchFamily="18" charset="0"/>
              </a:rPr>
              <a:t>Ngược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 Minh họa trong hình phía dưới. </a:t>
            </a:r>
            <a:r>
              <a:rPr lang="en-US" altLang="en-VN" sz="2000" dirty="0" err="1">
                <a:latin typeface="Times New Roman" panose="02020603050405020304" pitchFamily="18" charset="0"/>
                <a:cs typeface="Times New Roman" panose="02020603050405020304" pitchFamily="18" charset="0"/>
              </a:rPr>
              <a:t>Tất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cả</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các</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đều</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cùng</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bật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liên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tục</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với</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khoảng</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trễ</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giữa</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hai</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lần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bật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là</a:t>
            </a:r>
            <a:r>
              <a:rPr lang="en-US" altLang="en-VN" sz="2000" dirty="0">
                <a:latin typeface="Times New Roman" panose="02020603050405020304" pitchFamily="18" charset="0"/>
                <a:cs typeface="Times New Roman" panose="02020603050405020304" pitchFamily="18" charset="0"/>
              </a:rPr>
              <a:t> 64 chu </a:t>
            </a:r>
            <a:r>
              <a:rPr lang="en-US" altLang="en-VN" sz="2000" dirty="0" err="1">
                <a:latin typeface="Times New Roman" panose="02020603050405020304" pitchFamily="18" charset="0"/>
                <a:cs typeface="Times New Roman" panose="02020603050405020304" pitchFamily="18" charset="0"/>
              </a:rPr>
              <a:t>kỳ</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lệnh</a:t>
            </a:r>
            <a:r>
              <a:rPr lang="en-US" altLang="en-VN" sz="2000" dirty="0">
                <a:latin typeface="Times New Roman" panose="02020603050405020304" pitchFamily="18" charset="0"/>
                <a:cs typeface="Times New Roman" panose="02020603050405020304" pitchFamily="18" charset="0"/>
              </a:rPr>
              <a:t> NOP </a:t>
            </a:r>
            <a:endPar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1026" name="Picture 2" descr="Mô phỏng điều khiển 8 led sáng tắt cùng lúc">
            <a:extLst>
              <a:ext uri="{FF2B5EF4-FFF2-40B4-BE49-F238E27FC236}">
                <a16:creationId xmlns:a16="http://schemas.microsoft.com/office/drawing/2014/main" id="{41F14AD3-A21B-1F4D-80E7-476BAB749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4" y="2916803"/>
            <a:ext cx="2336800" cy="228601"/>
          </a:xfrm>
          <a:prstGeom prst="rect">
            <a:avLst/>
          </a:prstGeom>
          <a:noFill/>
          <a:extLst>
            <a:ext uri="{909E8E84-426E-40DD-AFC4-6F175D3DCCD1}">
              <a14:hiddenFill xmlns:a14="http://schemas.microsoft.com/office/drawing/2010/main">
                <a:solidFill>
                  <a:srgbClr val="FFFFFF"/>
                </a:solidFill>
              </a14:hiddenFill>
            </a:ext>
          </a:extLst>
        </p:spPr>
      </p:pic>
      <p:sp>
        <p:nvSpPr>
          <p:cNvPr id="15" name="object 9">
            <a:extLst>
              <a:ext uri="{FF2B5EF4-FFF2-40B4-BE49-F238E27FC236}">
                <a16:creationId xmlns:a16="http://schemas.microsoft.com/office/drawing/2014/main" id="{3A8B11CD-D419-0749-99F4-6C714877C6B5}"/>
              </a:ext>
            </a:extLst>
          </p:cNvPr>
          <p:cNvSpPr txBox="1"/>
          <p:nvPr/>
        </p:nvSpPr>
        <p:spPr>
          <a:xfrm>
            <a:off x="899592" y="5780409"/>
            <a:ext cx="613957" cy="289823"/>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imes New Roman" panose="02020603050405020304" pitchFamily="18" charset="0"/>
                <a:cs typeface="Times New Roman" panose="02020603050405020304" pitchFamily="18" charset="0"/>
              </a:rPr>
              <a:t>Tre</a:t>
            </a:r>
            <a:r>
              <a:rPr lang="vi-VN" sz="1800" spc="-20" dirty="0">
                <a:latin typeface="Times New Roman" panose="02020603050405020304" pitchFamily="18" charset="0"/>
                <a:cs typeface="Times New Roman" panose="02020603050405020304" pitchFamily="18" charset="0"/>
              </a:rPr>
              <a:t>_2</a:t>
            </a:r>
            <a:r>
              <a:rPr sz="1800" spc="-2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16" name="object 8">
            <a:extLst>
              <a:ext uri="{FF2B5EF4-FFF2-40B4-BE49-F238E27FC236}">
                <a16:creationId xmlns:a16="http://schemas.microsoft.com/office/drawing/2014/main" id="{005FC603-9620-C241-9283-B39E624F6652}"/>
              </a:ext>
            </a:extLst>
          </p:cNvPr>
          <p:cNvSpPr txBox="1"/>
          <p:nvPr/>
        </p:nvSpPr>
        <p:spPr>
          <a:xfrm>
            <a:off x="3621916" y="6032380"/>
            <a:ext cx="24403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Trễ bằng 64 lệnh </a:t>
            </a:r>
            <a:r>
              <a:rPr sz="1800" spc="-25" dirty="0">
                <a:latin typeface="Times New Roman" panose="02020603050405020304" pitchFamily="18" charset="0"/>
                <a:cs typeface="Times New Roman" panose="02020603050405020304" pitchFamily="18" charset="0"/>
              </a:rPr>
              <a:t>NOP</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2208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9552" y="557208"/>
            <a:ext cx="7978972" cy="443711"/>
          </a:xfrm>
          <a:prstGeom prst="rect">
            <a:avLst/>
          </a:prstGeom>
        </p:spPr>
        <p:txBody>
          <a:bodyPr vert="horz" wrap="square" lIns="0" tIns="12700" rIns="0" bIns="0" rtlCol="0">
            <a:spAutoFit/>
          </a:bodyPr>
          <a:lstStyle/>
          <a:p>
            <a:pPr marL="12700">
              <a:spcBef>
                <a:spcPts val="100"/>
              </a:spcBef>
            </a:pPr>
            <a:r>
              <a:rPr spc="-5" dirty="0" err="1"/>
              <a:t>Chương</a:t>
            </a:r>
            <a:r>
              <a:rPr spc="-5" dirty="0"/>
              <a:t> </a:t>
            </a:r>
            <a:r>
              <a:rPr lang="vi-VN" spc="-5" dirty="0"/>
              <a:t>trình điều khiển LED sáng</a:t>
            </a:r>
            <a:endParaRPr spc="-5" dirty="0"/>
          </a:p>
        </p:txBody>
      </p:sp>
      <p:sp>
        <p:nvSpPr>
          <p:cNvPr id="13" name="Slide Number Placeholder 12">
            <a:extLst>
              <a:ext uri="{FF2B5EF4-FFF2-40B4-BE49-F238E27FC236}">
                <a16:creationId xmlns:a16="http://schemas.microsoft.com/office/drawing/2014/main" id="{68E25421-E192-A648-A122-AEE9FDD963E9}"/>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78</a:t>
            </a:fld>
            <a:endParaRPr lang="en-VN">
              <a:solidFill>
                <a:schemeClr val="tx1"/>
              </a:solidFill>
              <a:latin typeface="Times New Roman" panose="02020603050405020304" pitchFamily="18" charset="0"/>
              <a:cs typeface="Times New Roman" panose="02020603050405020304" pitchFamily="18" charset="0"/>
            </a:endParaRPr>
          </a:p>
        </p:txBody>
      </p:sp>
      <p:sp>
        <p:nvSpPr>
          <p:cNvPr id="14" name="Rectangle 1">
            <a:extLst>
              <a:ext uri="{FF2B5EF4-FFF2-40B4-BE49-F238E27FC236}">
                <a16:creationId xmlns:a16="http://schemas.microsoft.com/office/drawing/2014/main" id="{F90CE032-EFC1-C740-A40E-AEB51F031FE2}"/>
              </a:ext>
            </a:extLst>
          </p:cNvPr>
          <p:cNvSpPr>
            <a:spLocks noChangeArrowheads="1"/>
          </p:cNvSpPr>
          <p:nvPr/>
        </p:nvSpPr>
        <p:spPr bwMode="auto">
          <a:xfrm>
            <a:off x="514700" y="1338965"/>
            <a:ext cx="8442970" cy="1769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114264"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VN" altLang="en-VN" sz="2000" dirty="0">
                <a:latin typeface="Times New Roman" panose="02020603050405020304" pitchFamily="18" charset="0"/>
                <a:cs typeface="Times New Roman" panose="02020603050405020304" pitchFamily="18" charset="0"/>
              </a:rPr>
              <a:t>C</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hương trình để 8 LED (L1 – L8) nối với cổng ra 2C0</a:t>
            </a:r>
            <a:r>
              <a:rPr lang="en-US" sz="2000" dirty="0">
                <a:latin typeface="Times New Roman" panose="02020603050405020304" pitchFamily="18" charset="0"/>
                <a:cs typeface="Times New Roman" panose="02020603050405020304" pitchFamily="18" charset="0"/>
              </a:rPr>
              <a:t>H</a:t>
            </a:r>
            <a:r>
              <a:rPr lang="en-VN" sz="2000" dirty="0">
                <a:latin typeface="Times New Roman" panose="02020603050405020304" pitchFamily="18" charset="0"/>
                <a:cs typeface="Times New Roman" panose="02020603050405020304" pitchFamily="18" charset="0"/>
              </a:rPr>
              <a:t> </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sáng rồi tắt xen kẽ nhau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1,3,5,7 </a:t>
            </a:r>
            <a:r>
              <a:rPr lang="en-US" altLang="en-VN" sz="2000" dirty="0" err="1">
                <a:latin typeface="Times New Roman" panose="02020603050405020304" pitchFamily="18" charset="0"/>
                <a:cs typeface="Times New Roman" panose="02020603050405020304" pitchFamily="18" charset="0"/>
              </a:rPr>
              <a:t>sáng</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2,4,6,8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 </a:t>
            </a:r>
            <a:r>
              <a:rPr lang="en-US" altLang="en-VN" sz="2000" dirty="0" err="1">
                <a:latin typeface="Times New Roman" panose="02020603050405020304" pitchFamily="18" charset="0"/>
                <a:cs typeface="Times New Roman" panose="02020603050405020304" pitchFamily="18" charset="0"/>
              </a:rPr>
              <a:t>sau</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đó</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1,3,5,7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2,4,6,8 </a:t>
            </a:r>
            <a:r>
              <a:rPr lang="en-US" altLang="en-VN" sz="2000" dirty="0" err="1">
                <a:latin typeface="Times New Roman" panose="02020603050405020304" pitchFamily="18" charset="0"/>
                <a:cs typeface="Times New Roman" panose="02020603050405020304" pitchFamily="18" charset="0"/>
              </a:rPr>
              <a:t>sáng</a:t>
            </a:r>
            <a:r>
              <a:rPr lang="en-US" altLang="en-VN" sz="2000" dirty="0">
                <a:latin typeface="Times New Roman" panose="02020603050405020304" pitchFamily="18" charset="0"/>
                <a:cs typeface="Times New Roman" panose="02020603050405020304" pitchFamily="18" charset="0"/>
              </a:rPr>
              <a:t>)</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VN" sz="2000" b="0" i="0" u="none" strike="noStrike" cap="none" normalizeH="0" baseline="0" dirty="0" err="1">
                <a:ln>
                  <a:noFill/>
                </a:ln>
                <a:effectLst/>
                <a:latin typeface="Times New Roman" panose="02020603050405020304" pitchFamily="18" charset="0"/>
                <a:cs typeface="Times New Roman" panose="02020603050405020304" pitchFamily="18" charset="0"/>
              </a:rPr>
              <a:t>Đ</a:t>
            </a:r>
            <a:r>
              <a:rPr lang="en-US" sz="2000" dirty="0" err="1">
                <a:latin typeface="Times New Roman" panose="02020603050405020304" pitchFamily="18" charset="0"/>
                <a:cs typeface="Times New Roman" panose="02020603050405020304" pitchFamily="18" charset="0"/>
              </a:rPr>
              <a:t>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0. </a:t>
            </a:r>
            <a:r>
              <a:rPr lang="en-US" sz="2000" dirty="0" err="1">
                <a:latin typeface="Times New Roman" panose="02020603050405020304" pitchFamily="18" charset="0"/>
                <a:cs typeface="Times New Roman" panose="02020603050405020304" pitchFamily="18" charset="0"/>
              </a:rPr>
              <a:t>Ngược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 Minh họa trong hình phía dưới </a:t>
            </a:r>
            <a:r>
              <a:rPr lang="en-US" altLang="en-VN" sz="2000" dirty="0" err="1">
                <a:latin typeface="Times New Roman" panose="02020603050405020304" pitchFamily="18" charset="0"/>
                <a:cs typeface="Times New Roman" panose="02020603050405020304" pitchFamily="18" charset="0"/>
              </a:rPr>
              <a:t>Tất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cả</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các</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đều</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cùng</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bật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liên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tục</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với</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khoảng</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trễ</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giữa</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hai</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lần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bật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là</a:t>
            </a:r>
            <a:r>
              <a:rPr lang="en-US" altLang="en-VN" sz="2000" dirty="0">
                <a:latin typeface="Times New Roman" panose="02020603050405020304" pitchFamily="18" charset="0"/>
                <a:cs typeface="Times New Roman" panose="02020603050405020304" pitchFamily="18" charset="0"/>
              </a:rPr>
              <a:t> 64 chu </a:t>
            </a:r>
            <a:r>
              <a:rPr lang="en-US" altLang="en-VN" sz="2000" dirty="0" err="1">
                <a:latin typeface="Times New Roman" panose="02020603050405020304" pitchFamily="18" charset="0"/>
                <a:cs typeface="Times New Roman" panose="02020603050405020304" pitchFamily="18" charset="0"/>
              </a:rPr>
              <a:t>kỳ</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lệnh</a:t>
            </a:r>
            <a:r>
              <a:rPr lang="en-US" altLang="en-VN" sz="2000" dirty="0">
                <a:latin typeface="Times New Roman" panose="02020603050405020304" pitchFamily="18" charset="0"/>
                <a:cs typeface="Times New Roman" panose="02020603050405020304" pitchFamily="18" charset="0"/>
              </a:rPr>
              <a:t> NOP  </a:t>
            </a:r>
            <a:endPar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594144A-3D2D-DC4B-992A-523AB13FD401}"/>
              </a:ext>
            </a:extLst>
          </p:cNvPr>
          <p:cNvSpPr txBox="1"/>
          <p:nvPr/>
        </p:nvSpPr>
        <p:spPr>
          <a:xfrm>
            <a:off x="4018311" y="3800836"/>
            <a:ext cx="4041491" cy="369332"/>
          </a:xfrm>
          <a:prstGeom prst="rect">
            <a:avLst/>
          </a:prstGeom>
          <a:noFill/>
        </p:spPr>
        <p:txBody>
          <a:bodyPr wrap="none" rtlCol="0">
            <a:spAutoFit/>
          </a:bodyPr>
          <a:lstStyle/>
          <a:p>
            <a:r>
              <a:rPr lang="en-VN" dirty="0"/>
              <a:t>Đặt giá trị cổng vào =1 đèn sáng</a:t>
            </a:r>
          </a:p>
        </p:txBody>
      </p:sp>
      <p:sp>
        <p:nvSpPr>
          <p:cNvPr id="19" name="TextBox 18">
            <a:extLst>
              <a:ext uri="{FF2B5EF4-FFF2-40B4-BE49-F238E27FC236}">
                <a16:creationId xmlns:a16="http://schemas.microsoft.com/office/drawing/2014/main" id="{07DC1E28-CD1A-684E-AD7E-AAF83FCE2A3C}"/>
              </a:ext>
            </a:extLst>
          </p:cNvPr>
          <p:cNvSpPr txBox="1"/>
          <p:nvPr/>
        </p:nvSpPr>
        <p:spPr>
          <a:xfrm>
            <a:off x="3985385" y="4991469"/>
            <a:ext cx="3898824" cy="369332"/>
          </a:xfrm>
          <a:prstGeom prst="rect">
            <a:avLst/>
          </a:prstGeom>
          <a:noFill/>
        </p:spPr>
        <p:txBody>
          <a:bodyPr wrap="none" rtlCol="0">
            <a:spAutoFit/>
          </a:bodyPr>
          <a:lstStyle/>
          <a:p>
            <a:r>
              <a:rPr lang="en-VN" dirty="0"/>
              <a:t>Đặt giá trị cổng vào = 0 đèn tắt</a:t>
            </a:r>
          </a:p>
        </p:txBody>
      </p:sp>
      <p:sp>
        <p:nvSpPr>
          <p:cNvPr id="18" name="TextBox 17">
            <a:extLst>
              <a:ext uri="{FF2B5EF4-FFF2-40B4-BE49-F238E27FC236}">
                <a16:creationId xmlns:a16="http://schemas.microsoft.com/office/drawing/2014/main" id="{5EC024C5-39E1-4345-B04D-52DBFB2D6C6A}"/>
              </a:ext>
            </a:extLst>
          </p:cNvPr>
          <p:cNvSpPr txBox="1"/>
          <p:nvPr/>
        </p:nvSpPr>
        <p:spPr>
          <a:xfrm>
            <a:off x="4511241" y="5636772"/>
            <a:ext cx="2308645" cy="369332"/>
          </a:xfrm>
          <a:prstGeom prst="rect">
            <a:avLst/>
          </a:prstGeom>
          <a:noFill/>
        </p:spPr>
        <p:txBody>
          <a:bodyPr wrap="none" rtlCol="0">
            <a:spAutoFit/>
          </a:bodyPr>
          <a:lstStyle/>
          <a:p>
            <a:r>
              <a:rPr lang="en-VN" dirty="0"/>
              <a:t>Làm trễ 64 chu kỳ</a:t>
            </a:r>
          </a:p>
        </p:txBody>
      </p:sp>
      <p:pic>
        <p:nvPicPr>
          <p:cNvPr id="4098" name="Picture 2" descr="Mô phỏng điều khiển sáng tắt 8 led">
            <a:extLst>
              <a:ext uri="{FF2B5EF4-FFF2-40B4-BE49-F238E27FC236}">
                <a16:creationId xmlns:a16="http://schemas.microsoft.com/office/drawing/2014/main" id="{62D346B8-E843-6E47-8339-3934D6544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564" y="3086100"/>
            <a:ext cx="25654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6DD479D-D5E6-9149-B17D-AEA0E801FE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3074557"/>
            <a:ext cx="1728192" cy="3520391"/>
          </a:xfrm>
          <a:prstGeom prst="rect">
            <a:avLst/>
          </a:prstGeom>
        </p:spPr>
      </p:pic>
      <p:sp>
        <p:nvSpPr>
          <p:cNvPr id="20" name="TextBox 19">
            <a:extLst>
              <a:ext uri="{FF2B5EF4-FFF2-40B4-BE49-F238E27FC236}">
                <a16:creationId xmlns:a16="http://schemas.microsoft.com/office/drawing/2014/main" id="{1807A48B-BB33-0E47-95A0-C03D7977AE89}"/>
              </a:ext>
            </a:extLst>
          </p:cNvPr>
          <p:cNvSpPr txBox="1"/>
          <p:nvPr/>
        </p:nvSpPr>
        <p:spPr>
          <a:xfrm>
            <a:off x="4511240" y="4422846"/>
            <a:ext cx="2308645" cy="369332"/>
          </a:xfrm>
          <a:prstGeom prst="rect">
            <a:avLst/>
          </a:prstGeom>
          <a:noFill/>
        </p:spPr>
        <p:txBody>
          <a:bodyPr wrap="none" rtlCol="0">
            <a:spAutoFit/>
          </a:bodyPr>
          <a:lstStyle/>
          <a:p>
            <a:r>
              <a:rPr lang="en-VN" dirty="0"/>
              <a:t>Làm trễ 64 chu kỳ</a:t>
            </a:r>
          </a:p>
        </p:txBody>
      </p:sp>
    </p:spTree>
    <p:extLst>
      <p:ext uri="{BB962C8B-B14F-4D97-AF65-F5344CB8AC3E}">
        <p14:creationId xmlns:p14="http://schemas.microsoft.com/office/powerpoint/2010/main" val="1291257136"/>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174" y="545941"/>
            <a:ext cx="7978972" cy="443711"/>
          </a:xfrm>
          <a:prstGeom prst="rect">
            <a:avLst/>
          </a:prstGeom>
        </p:spPr>
        <p:txBody>
          <a:bodyPr vert="horz" wrap="square" lIns="0" tIns="12700" rIns="0" bIns="0" rtlCol="0">
            <a:spAutoFit/>
          </a:bodyPr>
          <a:lstStyle/>
          <a:p>
            <a:pPr marL="12700">
              <a:spcBef>
                <a:spcPts val="100"/>
              </a:spcBef>
            </a:pPr>
            <a:r>
              <a:rPr spc="-5" dirty="0" err="1"/>
              <a:t>Chương</a:t>
            </a:r>
            <a:r>
              <a:rPr spc="-5" dirty="0"/>
              <a:t> </a:t>
            </a:r>
            <a:r>
              <a:rPr lang="vi-VN" spc="-5" dirty="0"/>
              <a:t>trình điều khiển LED sáng</a:t>
            </a:r>
            <a:endParaRPr spc="-5" dirty="0"/>
          </a:p>
        </p:txBody>
      </p:sp>
      <p:sp>
        <p:nvSpPr>
          <p:cNvPr id="4" name="object 4"/>
          <p:cNvSpPr txBox="1"/>
          <p:nvPr/>
        </p:nvSpPr>
        <p:spPr>
          <a:xfrm>
            <a:off x="827584" y="2999488"/>
            <a:ext cx="3062229" cy="661400"/>
          </a:xfrm>
          <a:prstGeom prst="rect">
            <a:avLst/>
          </a:prstGeom>
        </p:spPr>
        <p:txBody>
          <a:bodyPr vert="horz" wrap="square" lIns="0" tIns="12700" rIns="0" bIns="0" rtlCol="0">
            <a:spAutoFit/>
          </a:bodyPr>
          <a:lstStyle/>
          <a:p>
            <a:pPr marL="12700" marR="372745">
              <a:lnSpc>
                <a:spcPct val="120400"/>
              </a:lnSpc>
              <a:spcBef>
                <a:spcPts val="100"/>
              </a:spcBef>
            </a:pPr>
            <a:r>
              <a:rPr sz="1800" dirty="0">
                <a:latin typeface="Times New Roman" panose="02020603050405020304" pitchFamily="18" charset="0"/>
                <a:cs typeface="Times New Roman" panose="02020603050405020304" pitchFamily="18" charset="0"/>
              </a:rPr>
              <a:t>DK_LED</a:t>
            </a:r>
            <a:r>
              <a:rPr lang="vi-VN" sz="18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EQU</a:t>
            </a:r>
            <a:r>
              <a:rPr lang="vi-VN" sz="1800" dirty="0">
                <a:latin typeface="Times New Roman" panose="02020603050405020304" pitchFamily="18" charset="0"/>
                <a:cs typeface="Times New Roman" panose="02020603050405020304" pitchFamily="18" charset="0"/>
              </a:rPr>
              <a:t> </a:t>
            </a:r>
            <a:r>
              <a:rPr lang="en-VN" spc="-25" dirty="0">
                <a:latin typeface="Times New Roman" panose="02020603050405020304" pitchFamily="18" charset="0"/>
                <a:cs typeface="Times New Roman" panose="02020603050405020304" pitchFamily="18" charset="0"/>
              </a:rPr>
              <a:t>2C0H</a:t>
            </a:r>
          </a:p>
          <a:p>
            <a:pPr marL="12700" marR="372745">
              <a:lnSpc>
                <a:spcPct val="120400"/>
              </a:lnSpc>
              <a:spcBef>
                <a:spcPts val="100"/>
              </a:spcBef>
            </a:pPr>
            <a:r>
              <a:rPr lang="en-VN" dirty="0">
                <a:latin typeface="Times New Roman" panose="02020603050405020304" pitchFamily="18" charset="0"/>
                <a:cs typeface="Times New Roman" panose="02020603050405020304" pitchFamily="18" charset="0"/>
              </a:rPr>
              <a:t>Lap: 	</a:t>
            </a:r>
            <a:r>
              <a:rPr sz="1800" dirty="0">
                <a:latin typeface="Times New Roman" panose="02020603050405020304" pitchFamily="18" charset="0"/>
                <a:cs typeface="Times New Roman" panose="02020603050405020304" pitchFamily="18" charset="0"/>
              </a:rPr>
              <a:t>MOV</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AL,</a:t>
            </a:r>
            <a:r>
              <a:rPr lang="vi-VN" sz="1800" spc="-10" dirty="0">
                <a:latin typeface="Times New Roman" panose="02020603050405020304" pitchFamily="18" charset="0"/>
                <a:cs typeface="Times New Roman" panose="02020603050405020304" pitchFamily="18" charset="0"/>
              </a:rPr>
              <a:t> </a:t>
            </a:r>
            <a:r>
              <a:rPr lang="en-VN" sz="1800" spc="-10" dirty="0">
                <a:latin typeface="Times New Roman" panose="02020603050405020304" pitchFamily="18" charset="0"/>
                <a:cs typeface="Times New Roman" panose="02020603050405020304" pitchFamily="18" charset="0"/>
              </a:rPr>
              <a:t>AA</a:t>
            </a:r>
            <a:r>
              <a:rPr sz="1800" spc="-10" dirty="0">
                <a:latin typeface="Times New Roman" panose="02020603050405020304" pitchFamily="18" charset="0"/>
                <a:cs typeface="Times New Roman" panose="02020603050405020304" pitchFamily="18" charset="0"/>
              </a:rPr>
              <a:t>H</a:t>
            </a:r>
            <a:endParaRPr sz="18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3570784" y="2999488"/>
            <a:ext cx="3957321" cy="674544"/>
          </a:xfrm>
          <a:prstGeom prst="rect">
            <a:avLst/>
          </a:prstGeom>
        </p:spPr>
        <p:txBody>
          <a:bodyPr vert="horz" wrap="square" lIns="0" tIns="68580" rIns="0" bIns="0" rtlCol="0">
            <a:spAutoFit/>
          </a:bodyPr>
          <a:lstStyle/>
          <a:p>
            <a:pPr marL="12700">
              <a:lnSpc>
                <a:spcPct val="100000"/>
              </a:lnSpc>
              <a:spcBef>
                <a:spcPts val="540"/>
              </a:spcBef>
            </a:pPr>
            <a:r>
              <a:rPr sz="1800" dirty="0">
                <a:latin typeface="Times New Roman" panose="02020603050405020304" pitchFamily="18" charset="0"/>
                <a:cs typeface="Times New Roman" panose="02020603050405020304" pitchFamily="18" charset="0"/>
              </a:rPr>
              <a:t>;</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Cổng điều </a:t>
            </a:r>
            <a:r>
              <a:rPr sz="1800" dirty="0" err="1">
                <a:latin typeface="Times New Roman" panose="02020603050405020304" pitchFamily="18" charset="0"/>
                <a:cs typeface="Times New Roman" panose="02020603050405020304" pitchFamily="18" charset="0"/>
              </a:rPr>
              <a:t>khiển</a:t>
            </a:r>
            <a:r>
              <a:rPr sz="180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LED</a:t>
            </a:r>
            <a:endParaRPr lang="vi-VN" sz="1800" dirty="0">
              <a:latin typeface="Times New Roman" panose="02020603050405020304" pitchFamily="18" charset="0"/>
              <a:cs typeface="Times New Roman" panose="02020603050405020304" pitchFamily="18" charset="0"/>
            </a:endParaRPr>
          </a:p>
          <a:p>
            <a:pPr marL="12700">
              <a:lnSpc>
                <a:spcPct val="100000"/>
              </a:lnSpc>
              <a:spcBef>
                <a:spcPts val="439"/>
              </a:spcBef>
            </a:pPr>
            <a:r>
              <a:rPr sz="1800" dirty="0">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Tắt</a:t>
            </a:r>
            <a:r>
              <a:rPr sz="1800" spc="-5" dirty="0">
                <a:latin typeface="Times New Roman" panose="02020603050405020304" pitchFamily="18" charset="0"/>
                <a:cs typeface="Times New Roman" panose="02020603050405020304" pitchFamily="18" charset="0"/>
              </a:rPr>
              <a:t> </a:t>
            </a:r>
            <a:r>
              <a:rPr sz="1800" dirty="0" err="1">
                <a:latin typeface="Times New Roman" panose="02020603050405020304" pitchFamily="18" charset="0"/>
                <a:cs typeface="Times New Roman" panose="02020603050405020304" pitchFamily="18" charset="0"/>
              </a:rPr>
              <a:t>tất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 </a:t>
            </a:r>
            <a:r>
              <a:rPr sz="1800" dirty="0" err="1">
                <a:latin typeface="Times New Roman" panose="02020603050405020304" pitchFamily="18" charset="0"/>
                <a:cs typeface="Times New Roman" panose="02020603050405020304" pitchFamily="18" charset="0"/>
              </a:rPr>
              <a:t>các</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LED</a:t>
            </a:r>
            <a:r>
              <a:rPr lang="vi-VN" sz="1800" spc="-25" dirty="0">
                <a:latin typeface="Times New Roman" panose="02020603050405020304" pitchFamily="18" charset="0"/>
                <a:cs typeface="Times New Roman" panose="02020603050405020304" pitchFamily="18" charset="0"/>
              </a:rPr>
              <a:t>  1,3,5,7 và mở 2,4,6,8</a:t>
            </a:r>
            <a:endParaRPr sz="18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827584" y="3712469"/>
            <a:ext cx="2782570" cy="289823"/>
          </a:xfrm>
          <a:prstGeom prst="rect">
            <a:avLst/>
          </a:prstGeom>
        </p:spPr>
        <p:txBody>
          <a:bodyPr vert="horz" wrap="square" lIns="0" tIns="12700" rIns="0" bIns="0" rtlCol="0">
            <a:spAutoFit/>
          </a:bodyPr>
          <a:lstStyle/>
          <a:p>
            <a:pPr marL="12700">
              <a:lnSpc>
                <a:spcPct val="100000"/>
              </a:lnSpc>
              <a:spcBef>
                <a:spcPts val="100"/>
              </a:spcBef>
            </a:pPr>
            <a:r>
              <a:rPr lang="en-VN"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OUT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DK_LED,</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AL</a:t>
            </a:r>
            <a:endParaRPr sz="18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741983" y="3986789"/>
            <a:ext cx="2219838" cy="1313373"/>
          </a:xfrm>
          <a:prstGeom prst="rect">
            <a:avLst/>
          </a:prstGeom>
        </p:spPr>
        <p:txBody>
          <a:bodyPr vert="horz" wrap="square" lIns="0" tIns="12700" rIns="0" bIns="0" rtlCol="0">
            <a:spAutoFit/>
          </a:bodyPr>
          <a:lstStyle/>
          <a:p>
            <a:pPr marL="12700" marR="538480">
              <a:lnSpc>
                <a:spcPct val="120400"/>
              </a:lnSpc>
              <a:spcBef>
                <a:spcPts val="100"/>
              </a:spcBef>
            </a:pPr>
            <a:r>
              <a:rPr sz="1800" dirty="0">
                <a:latin typeface="Times New Roman" panose="02020603050405020304" pitchFamily="18" charset="0"/>
                <a:cs typeface="Times New Roman" panose="02020603050405020304" pitchFamily="18" charset="0"/>
              </a:rPr>
              <a:t>MOV</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CX,64 </a:t>
            </a:r>
            <a:r>
              <a:rPr sz="1800" spc="-25" dirty="0">
                <a:latin typeface="Times New Roman" panose="02020603050405020304" pitchFamily="18" charset="0"/>
                <a:cs typeface="Times New Roman" panose="02020603050405020304" pitchFamily="18" charset="0"/>
              </a:rPr>
              <a:t>NOP</a:t>
            </a:r>
            <a:endParaRPr sz="1800" dirty="0">
              <a:latin typeface="Times New Roman" panose="02020603050405020304" pitchFamily="18" charset="0"/>
              <a:cs typeface="Times New Roman" panose="02020603050405020304" pitchFamily="18" charset="0"/>
            </a:endParaRPr>
          </a:p>
          <a:p>
            <a:pPr marL="12700" marR="703580">
              <a:lnSpc>
                <a:spcPct val="120400"/>
              </a:lnSpc>
            </a:pPr>
            <a:r>
              <a:rPr sz="1800" dirty="0">
                <a:latin typeface="Times New Roman" panose="02020603050405020304" pitchFamily="18" charset="0"/>
                <a:cs typeface="Times New Roman" panose="02020603050405020304" pitchFamily="18" charset="0"/>
              </a:rPr>
              <a:t>LOOP</a:t>
            </a:r>
            <a:r>
              <a:rPr sz="1800" spc="-1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Tre</a:t>
            </a:r>
            <a:r>
              <a:rPr lang="vi-VN" sz="1800" spc="-25" dirty="0">
                <a:latin typeface="Times New Roman" panose="02020603050405020304" pitchFamily="18" charset="0"/>
                <a:cs typeface="Times New Roman" panose="02020603050405020304" pitchFamily="18" charset="0"/>
              </a:rPr>
              <a:t>_1</a:t>
            </a:r>
            <a:r>
              <a:rPr sz="1800" spc="-25" dirty="0">
                <a:latin typeface="Times New Roman" panose="02020603050405020304" pitchFamily="18" charset="0"/>
                <a:cs typeface="Times New Roman" panose="02020603050405020304" pitchFamily="18" charset="0"/>
              </a:rPr>
              <a:t> </a:t>
            </a:r>
            <a:r>
              <a:rPr lang="en-VN" sz="1800" dirty="0">
                <a:latin typeface="Times New Roman" panose="02020603050405020304" pitchFamily="18" charset="0"/>
                <a:cs typeface="Times New Roman" panose="02020603050405020304" pitchFamily="18" charset="0"/>
              </a:rPr>
              <a:t>MOV</a:t>
            </a:r>
            <a:r>
              <a:rPr lang="vi-VN"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AL,</a:t>
            </a:r>
            <a:r>
              <a:rPr lang="vi-VN" sz="1800" spc="-10" dirty="0">
                <a:latin typeface="Times New Roman" panose="02020603050405020304" pitchFamily="18" charset="0"/>
                <a:cs typeface="Times New Roman" panose="02020603050405020304" pitchFamily="18" charset="0"/>
              </a:rPr>
              <a:t> 55H</a:t>
            </a:r>
            <a:endParaRPr sz="18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3570785" y="4042669"/>
            <a:ext cx="24403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Trễ bằng 64 lệnh </a:t>
            </a:r>
            <a:r>
              <a:rPr sz="1800" spc="-25" dirty="0">
                <a:latin typeface="Times New Roman" panose="02020603050405020304" pitchFamily="18" charset="0"/>
                <a:cs typeface="Times New Roman" panose="02020603050405020304" pitchFamily="18" charset="0"/>
              </a:rPr>
              <a:t>NOP</a:t>
            </a:r>
            <a:endParaRPr sz="1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827584" y="4372869"/>
            <a:ext cx="720080" cy="289823"/>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imes New Roman" panose="02020603050405020304" pitchFamily="18" charset="0"/>
                <a:cs typeface="Times New Roman" panose="02020603050405020304" pitchFamily="18" charset="0"/>
              </a:rPr>
              <a:t>Tre</a:t>
            </a:r>
            <a:r>
              <a:rPr lang="vi-VN" sz="1800" spc="-20" dirty="0">
                <a:latin typeface="Times New Roman" panose="02020603050405020304" pitchFamily="18" charset="0"/>
                <a:cs typeface="Times New Roman" panose="02020603050405020304" pitchFamily="18" charset="0"/>
              </a:rPr>
              <a:t>_1</a:t>
            </a:r>
            <a:r>
              <a:rPr sz="1800" spc="-2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3545800" y="5030922"/>
            <a:ext cx="11125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Đặt</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AL=0</a:t>
            </a:r>
            <a:endParaRPr sz="1800"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1763688" y="5300162"/>
            <a:ext cx="6294474" cy="160249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OUT</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DK_LED,AL</a:t>
            </a:r>
            <a:r>
              <a:rPr sz="1800" spc="-1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Bật</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tất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cả </a:t>
            </a:r>
            <a:r>
              <a:rPr sz="1800" dirty="0" err="1">
                <a:latin typeface="Times New Roman" panose="02020603050405020304" pitchFamily="18" charset="0"/>
                <a:cs typeface="Times New Roman" panose="02020603050405020304" pitchFamily="18" charset="0"/>
              </a:rPr>
              <a:t>các</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LED</a:t>
            </a:r>
            <a:r>
              <a:rPr lang="vi-VN" sz="1800" spc="-25" dirty="0">
                <a:latin typeface="Times New Roman" panose="02020603050405020304" pitchFamily="18" charset="0"/>
                <a:cs typeface="Times New Roman" panose="02020603050405020304" pitchFamily="18" charset="0"/>
              </a:rPr>
              <a:t> 1,3,5,7 và tắt 2,4,6,8</a:t>
            </a:r>
          </a:p>
          <a:p>
            <a:pPr marL="12700" marR="538480">
              <a:lnSpc>
                <a:spcPct val="120400"/>
              </a:lnSpc>
              <a:spcBef>
                <a:spcPts val="100"/>
              </a:spcBef>
            </a:pPr>
            <a:r>
              <a:rPr lang="en-US" dirty="0">
                <a:latin typeface="Times New Roman" panose="02020603050405020304" pitchFamily="18" charset="0"/>
                <a:cs typeface="Times New Roman" panose="02020603050405020304" pitchFamily="18" charset="0"/>
              </a:rPr>
              <a:t>MOV</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CX,64 </a:t>
            </a:r>
          </a:p>
          <a:p>
            <a:pPr marL="12700" marR="538480">
              <a:lnSpc>
                <a:spcPct val="120400"/>
              </a:lnSpc>
              <a:spcBef>
                <a:spcPts val="100"/>
              </a:spcBef>
            </a:pPr>
            <a:r>
              <a:rPr lang="en-US" spc="-25" dirty="0">
                <a:latin typeface="Times New Roman" panose="02020603050405020304" pitchFamily="18" charset="0"/>
                <a:cs typeface="Times New Roman" panose="02020603050405020304" pitchFamily="18" charset="0"/>
              </a:rPr>
              <a:t>NOP</a:t>
            </a:r>
            <a:endParaRPr lang="en-US" dirty="0">
              <a:latin typeface="Times New Roman" panose="02020603050405020304" pitchFamily="18" charset="0"/>
              <a:cs typeface="Times New Roman" panose="02020603050405020304" pitchFamily="18" charset="0"/>
            </a:endParaRPr>
          </a:p>
          <a:p>
            <a:pPr marL="12700" marR="703580">
              <a:lnSpc>
                <a:spcPct val="120400"/>
              </a:lnSpc>
            </a:pPr>
            <a:r>
              <a:rPr lang="en-US" dirty="0">
                <a:latin typeface="Times New Roman" panose="02020603050405020304" pitchFamily="18" charset="0"/>
                <a:cs typeface="Times New Roman" panose="02020603050405020304" pitchFamily="18" charset="0"/>
              </a:rPr>
              <a:t>LOOP</a:t>
            </a:r>
            <a:r>
              <a:rPr lang="en-US" spc="-10"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Tre_2</a:t>
            </a:r>
            <a:endParaRPr lang="vi-VN" sz="1800" spc="-25"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VN" spc="-25" dirty="0">
                <a:latin typeface="Times New Roman" panose="02020603050405020304" pitchFamily="18" charset="0"/>
                <a:cs typeface="Times New Roman" panose="02020603050405020304" pitchFamily="18" charset="0"/>
              </a:rPr>
              <a:t>JMP Lap</a:t>
            </a:r>
            <a:endParaRPr sz="1800"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68E25421-E192-A648-A122-AEE9FDD963E9}"/>
              </a:ext>
            </a:extLst>
          </p:cNvPr>
          <p:cNvSpPr>
            <a:spLocks noGrp="1"/>
          </p:cNvSpPr>
          <p:nvPr>
            <p:ph type="sldNum" sz="quarter" idx="7"/>
          </p:nvPr>
        </p:nvSpPr>
        <p:spPr>
          <a:xfrm>
            <a:off x="6583680" y="6377940"/>
            <a:ext cx="2103120" cy="276999"/>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VN" smtClean="0">
                <a:solidFill>
                  <a:schemeClr val="tx1"/>
                </a:solidFill>
                <a:latin typeface="Times New Roman" panose="02020603050405020304" pitchFamily="18" charset="0"/>
                <a:cs typeface="Times New Roman" panose="02020603050405020304" pitchFamily="18" charset="0"/>
              </a:rPr>
              <a:pPr/>
              <a:t>79</a:t>
            </a:fld>
            <a:endParaRPr lang="en-VN">
              <a:solidFill>
                <a:schemeClr val="tx1"/>
              </a:solidFill>
              <a:latin typeface="Times New Roman" panose="02020603050405020304" pitchFamily="18" charset="0"/>
              <a:cs typeface="Times New Roman" panose="02020603050405020304" pitchFamily="18" charset="0"/>
            </a:endParaRPr>
          </a:p>
        </p:txBody>
      </p:sp>
      <p:sp>
        <p:nvSpPr>
          <p:cNvPr id="15" name="Rectangle 1">
            <a:extLst>
              <a:ext uri="{FF2B5EF4-FFF2-40B4-BE49-F238E27FC236}">
                <a16:creationId xmlns:a16="http://schemas.microsoft.com/office/drawing/2014/main" id="{A88469C1-7FFE-484C-909E-A97E379C5717}"/>
              </a:ext>
            </a:extLst>
          </p:cNvPr>
          <p:cNvSpPr>
            <a:spLocks noChangeArrowheads="1"/>
          </p:cNvSpPr>
          <p:nvPr/>
        </p:nvSpPr>
        <p:spPr bwMode="auto">
          <a:xfrm>
            <a:off x="395536" y="1263813"/>
            <a:ext cx="8442970" cy="1769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4264" rIns="0" bIns="114264"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VN" altLang="en-VN" sz="2000" dirty="0">
                <a:latin typeface="Times New Roman" panose="02020603050405020304" pitchFamily="18" charset="0"/>
                <a:cs typeface="Times New Roman" panose="02020603050405020304" pitchFamily="18" charset="0"/>
              </a:rPr>
              <a:t>C</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hương trình để 8 LED nối với cổng ra 2C0</a:t>
            </a:r>
            <a:r>
              <a:rPr lang="en-US" sz="2000" dirty="0">
                <a:latin typeface="Times New Roman" panose="02020603050405020304" pitchFamily="18" charset="0"/>
                <a:cs typeface="Times New Roman" panose="02020603050405020304" pitchFamily="18" charset="0"/>
              </a:rPr>
              <a:t>H</a:t>
            </a:r>
            <a:r>
              <a:rPr lang="en-VN" sz="2000" dirty="0">
                <a:latin typeface="Times New Roman" panose="02020603050405020304" pitchFamily="18" charset="0"/>
                <a:cs typeface="Times New Roman" panose="02020603050405020304" pitchFamily="18" charset="0"/>
              </a:rPr>
              <a:t> </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sáng rồi tắt xen kẽ nhau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1,3,5,7 </a:t>
            </a:r>
            <a:r>
              <a:rPr lang="en-US" altLang="en-VN" sz="2000" dirty="0" err="1">
                <a:latin typeface="Times New Roman" panose="02020603050405020304" pitchFamily="18" charset="0"/>
                <a:cs typeface="Times New Roman" panose="02020603050405020304" pitchFamily="18" charset="0"/>
              </a:rPr>
              <a:t>sáng</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2,4,6,8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 </a:t>
            </a:r>
            <a:r>
              <a:rPr lang="en-US" altLang="en-VN" sz="2000" dirty="0" err="1">
                <a:latin typeface="Times New Roman" panose="02020603050405020304" pitchFamily="18" charset="0"/>
                <a:cs typeface="Times New Roman" panose="02020603050405020304" pitchFamily="18" charset="0"/>
              </a:rPr>
              <a:t>sau</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đó</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1,3,5,7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2,4,6,8 </a:t>
            </a:r>
            <a:r>
              <a:rPr lang="en-US" altLang="en-VN" sz="2000" dirty="0" err="1">
                <a:latin typeface="Times New Roman" panose="02020603050405020304" pitchFamily="18" charset="0"/>
                <a:cs typeface="Times New Roman" panose="02020603050405020304" pitchFamily="18" charset="0"/>
              </a:rPr>
              <a:t>sáng</a:t>
            </a:r>
            <a:r>
              <a:rPr lang="en-US" altLang="en-VN" sz="2000" dirty="0">
                <a:latin typeface="Times New Roman" panose="02020603050405020304" pitchFamily="18" charset="0"/>
                <a:cs typeface="Times New Roman" panose="02020603050405020304" pitchFamily="18" charset="0"/>
              </a:rPr>
              <a:t>)</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VN" sz="2000" b="0" i="0" u="none" strike="noStrike" cap="none" normalizeH="0" baseline="0" dirty="0" err="1">
                <a:ln>
                  <a:noFill/>
                </a:ln>
                <a:effectLst/>
                <a:latin typeface="Times New Roman" panose="02020603050405020304" pitchFamily="18" charset="0"/>
                <a:cs typeface="Times New Roman" panose="02020603050405020304" pitchFamily="18" charset="0"/>
              </a:rPr>
              <a:t>Đ</a:t>
            </a:r>
            <a:r>
              <a:rPr lang="en-US" sz="2000" dirty="0" err="1">
                <a:latin typeface="Times New Roman" panose="02020603050405020304" pitchFamily="18" charset="0"/>
                <a:cs typeface="Times New Roman" panose="02020603050405020304" pitchFamily="18" charset="0"/>
              </a:rPr>
              <a:t>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0. </a:t>
            </a:r>
            <a:r>
              <a:rPr lang="en-US" sz="2000" dirty="0" err="1">
                <a:latin typeface="Times New Roman" panose="02020603050405020304" pitchFamily="18" charset="0"/>
                <a:cs typeface="Times New Roman" panose="02020603050405020304" pitchFamily="18" charset="0"/>
              </a:rPr>
              <a:t>Ngược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1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đèn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rPr>
              <a:t>. Minh họa trong hình phía dưới </a:t>
            </a:r>
            <a:r>
              <a:rPr lang="en-US" altLang="en-VN" sz="2000" dirty="0" err="1">
                <a:latin typeface="Times New Roman" panose="02020603050405020304" pitchFamily="18" charset="0"/>
                <a:cs typeface="Times New Roman" panose="02020603050405020304" pitchFamily="18" charset="0"/>
              </a:rPr>
              <a:t>Tất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cả</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các</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đèn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đều</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cùng</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bật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liên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tục</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với</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khoảng</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trễ</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giữa</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hai</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lần</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bật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tắt</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là</a:t>
            </a:r>
            <a:r>
              <a:rPr lang="en-US" altLang="en-VN" sz="2000" dirty="0">
                <a:latin typeface="Times New Roman" panose="02020603050405020304" pitchFamily="18" charset="0"/>
                <a:cs typeface="Times New Roman" panose="02020603050405020304" pitchFamily="18" charset="0"/>
              </a:rPr>
              <a:t> 64 chu </a:t>
            </a:r>
            <a:r>
              <a:rPr lang="en-US" altLang="en-VN" sz="2000" dirty="0" err="1">
                <a:latin typeface="Times New Roman" panose="02020603050405020304" pitchFamily="18" charset="0"/>
                <a:cs typeface="Times New Roman" panose="02020603050405020304" pitchFamily="18" charset="0"/>
              </a:rPr>
              <a:t>kỳ</a:t>
            </a:r>
            <a:r>
              <a:rPr lang="en-US" altLang="en-VN" sz="2000" dirty="0">
                <a:latin typeface="Times New Roman" panose="02020603050405020304" pitchFamily="18" charset="0"/>
                <a:cs typeface="Times New Roman" panose="02020603050405020304" pitchFamily="18" charset="0"/>
              </a:rPr>
              <a:t> </a:t>
            </a:r>
            <a:r>
              <a:rPr lang="en-US" altLang="en-VN" sz="2000" dirty="0" err="1">
                <a:latin typeface="Times New Roman" panose="02020603050405020304" pitchFamily="18" charset="0"/>
                <a:cs typeface="Times New Roman" panose="02020603050405020304" pitchFamily="18" charset="0"/>
              </a:rPr>
              <a:t>lệnh</a:t>
            </a:r>
            <a:r>
              <a:rPr lang="en-US" altLang="en-VN" sz="2000" dirty="0">
                <a:latin typeface="Times New Roman" panose="02020603050405020304" pitchFamily="18" charset="0"/>
                <a:cs typeface="Times New Roman" panose="02020603050405020304" pitchFamily="18" charset="0"/>
              </a:rPr>
              <a:t> NOP  </a:t>
            </a:r>
            <a:endParaRPr kumimoji="0" lang="en-VN" altLang="en-VN"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16" name="Picture 2" descr="Mô phỏng điều khiển sáng tắt 8 led">
            <a:extLst>
              <a:ext uri="{FF2B5EF4-FFF2-40B4-BE49-F238E27FC236}">
                <a16:creationId xmlns:a16="http://schemas.microsoft.com/office/drawing/2014/main" id="{5D0D7930-59F7-A84D-AD10-A167E5B08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4" y="3044228"/>
            <a:ext cx="2565400" cy="342900"/>
          </a:xfrm>
          <a:prstGeom prst="rect">
            <a:avLst/>
          </a:prstGeom>
          <a:noFill/>
          <a:extLst>
            <a:ext uri="{909E8E84-426E-40DD-AFC4-6F175D3DCCD1}">
              <a14:hiddenFill xmlns:a14="http://schemas.microsoft.com/office/drawing/2010/main">
                <a:solidFill>
                  <a:srgbClr val="FFFFFF"/>
                </a:solidFill>
              </a14:hiddenFill>
            </a:ext>
          </a:extLst>
        </p:spPr>
      </p:pic>
      <p:sp>
        <p:nvSpPr>
          <p:cNvPr id="20" name="object 9">
            <a:extLst>
              <a:ext uri="{FF2B5EF4-FFF2-40B4-BE49-F238E27FC236}">
                <a16:creationId xmlns:a16="http://schemas.microsoft.com/office/drawing/2014/main" id="{9AE35FD2-B82A-B947-B77F-F50C41918A22}"/>
              </a:ext>
            </a:extLst>
          </p:cNvPr>
          <p:cNvSpPr txBox="1"/>
          <p:nvPr/>
        </p:nvSpPr>
        <p:spPr>
          <a:xfrm>
            <a:off x="804562" y="5951547"/>
            <a:ext cx="743102" cy="289823"/>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imes New Roman" panose="02020603050405020304" pitchFamily="18" charset="0"/>
                <a:cs typeface="Times New Roman" panose="02020603050405020304" pitchFamily="18" charset="0"/>
              </a:rPr>
              <a:t>Tre</a:t>
            </a:r>
            <a:r>
              <a:rPr lang="vi-VN" sz="1800" spc="-20" dirty="0">
                <a:latin typeface="Times New Roman" panose="02020603050405020304" pitchFamily="18" charset="0"/>
                <a:cs typeface="Times New Roman" panose="02020603050405020304" pitchFamily="18" charset="0"/>
              </a:rPr>
              <a:t>_2</a:t>
            </a:r>
            <a:r>
              <a:rPr sz="1800" spc="-2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21" name="object 8">
            <a:extLst>
              <a:ext uri="{FF2B5EF4-FFF2-40B4-BE49-F238E27FC236}">
                <a16:creationId xmlns:a16="http://schemas.microsoft.com/office/drawing/2014/main" id="{744E463E-2D66-9E40-98F6-07F188F24FFA}"/>
              </a:ext>
            </a:extLst>
          </p:cNvPr>
          <p:cNvSpPr txBox="1"/>
          <p:nvPr/>
        </p:nvSpPr>
        <p:spPr>
          <a:xfrm>
            <a:off x="3610154" y="6241370"/>
            <a:ext cx="24403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pitchFamily="18" charset="0"/>
                <a:cs typeface="Times New Roman" panose="02020603050405020304" pitchFamily="18" charset="0"/>
              </a:rPr>
              <a: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Trễ bằng 64 lệnh </a:t>
            </a:r>
            <a:r>
              <a:rPr sz="1800" spc="-25" dirty="0">
                <a:latin typeface="Times New Roman" panose="02020603050405020304" pitchFamily="18" charset="0"/>
                <a:cs typeface="Times New Roman" panose="02020603050405020304" pitchFamily="18" charset="0"/>
              </a:rPr>
              <a:t>NOP</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88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7630">
              <a:lnSpc>
                <a:spcPct val="100000"/>
              </a:lnSpc>
              <a:spcBef>
                <a:spcPts val="100"/>
              </a:spcBef>
            </a:pPr>
            <a:r>
              <a:rPr spc="-5" dirty="0"/>
              <a:t>4.1. </a:t>
            </a:r>
            <a:r>
              <a:rPr dirty="0"/>
              <a:t>Các </a:t>
            </a:r>
            <a:r>
              <a:rPr spc="-5" dirty="0"/>
              <a:t>tín hiệu của</a:t>
            </a:r>
            <a:r>
              <a:rPr spc="-55" dirty="0"/>
              <a:t> </a:t>
            </a:r>
            <a:r>
              <a:rPr dirty="0"/>
              <a:t>8088</a:t>
            </a:r>
          </a:p>
        </p:txBody>
      </p:sp>
      <mc:AlternateContent xmlns:mc="http://schemas.openxmlformats.org/markup-compatibility/2006">
        <mc:Choice xmlns:a14="http://schemas.microsoft.com/office/drawing/2010/main" Requires="a14">
          <p:sp>
            <p:nvSpPr>
              <p:cNvPr id="3" name="object 3"/>
              <p:cNvSpPr txBox="1"/>
              <p:nvPr/>
            </p:nvSpPr>
            <p:spPr>
              <a:xfrm>
                <a:off x="764540" y="1428626"/>
                <a:ext cx="7617460" cy="3936077"/>
              </a:xfrm>
              <a:prstGeom prst="rect">
                <a:avLst/>
              </a:prstGeom>
            </p:spPr>
            <p:txBody>
              <a:bodyPr vert="horz" wrap="square" lIns="0" tIns="64769" rIns="0" bIns="0" rtlCol="0">
                <a:spAutoFit/>
              </a:bodyPr>
              <a:lstStyle/>
              <a:p>
                <a:pPr marL="298450" indent="-285750" algn="just">
                  <a:lnSpc>
                    <a:spcPct val="100000"/>
                  </a:lnSpc>
                  <a:spcBef>
                    <a:spcPts val="509"/>
                  </a:spcBef>
                  <a:buClr>
                    <a:srgbClr val="5E9CDA"/>
                  </a:buClr>
                  <a:buFont typeface="Wingdings"/>
                  <a:buChar char=""/>
                  <a:tabLst>
                    <a:tab pos="297815" algn="l"/>
                    <a:tab pos="298450" algn="l"/>
                  </a:tabLst>
                </a:pPr>
                <a:r>
                  <a:rPr lang="vi-VN" sz="2400" dirty="0">
                    <a:solidFill>
                      <a:srgbClr val="003399"/>
                    </a:solidFill>
                    <a:latin typeface="Arial"/>
                    <a:cs typeface="Arial"/>
                  </a:rPr>
                  <a:t>Nhóm </a:t>
                </a:r>
                <a:r>
                  <a:rPr lang="vi-VN" sz="2400" spc="-5" dirty="0">
                    <a:solidFill>
                      <a:srgbClr val="003399"/>
                    </a:solidFill>
                    <a:latin typeface="Arial"/>
                    <a:cs typeface="Arial"/>
                  </a:rPr>
                  <a:t>tín </a:t>
                </a:r>
                <a:r>
                  <a:rPr lang="vi-VN" sz="2400" dirty="0">
                    <a:solidFill>
                      <a:srgbClr val="003399"/>
                    </a:solidFill>
                    <a:latin typeface="Arial"/>
                    <a:cs typeface="Arial"/>
                  </a:rPr>
                  <a:t>hiệu điều khiển</a:t>
                </a:r>
                <a:r>
                  <a:rPr lang="vi-VN" sz="2400" spc="-10" dirty="0">
                    <a:solidFill>
                      <a:srgbClr val="003399"/>
                    </a:solidFill>
                    <a:latin typeface="Arial"/>
                    <a:cs typeface="Arial"/>
                  </a:rPr>
                  <a:t> </a:t>
                </a:r>
                <a:r>
                  <a:rPr lang="vi-VN" sz="2400" dirty="0">
                    <a:solidFill>
                      <a:srgbClr val="003399"/>
                    </a:solidFill>
                    <a:latin typeface="Arial"/>
                    <a:cs typeface="Arial"/>
                  </a:rPr>
                  <a:t>CPU:</a:t>
                </a:r>
              </a:p>
              <a:p>
                <a:pPr marL="12700" algn="just">
                  <a:lnSpc>
                    <a:spcPct val="100000"/>
                  </a:lnSpc>
                  <a:spcBef>
                    <a:spcPts val="509"/>
                  </a:spcBef>
                  <a:buClr>
                    <a:srgbClr val="5E9CDA"/>
                  </a:buClr>
                  <a:tabLst>
                    <a:tab pos="297815" algn="l"/>
                    <a:tab pos="298450" algn="l"/>
                  </a:tabLst>
                </a:pPr>
                <a:endParaRPr lang="vi-VN" sz="2400" dirty="0">
                  <a:latin typeface="Arial"/>
                  <a:cs typeface="Arial"/>
                </a:endParaRPr>
              </a:p>
              <a:p>
                <a:pPr marL="698500" marR="19685" lvl="1" indent="-228600" algn="just">
                  <a:lnSpc>
                    <a:spcPct val="99000"/>
                  </a:lnSpc>
                  <a:spcBef>
                    <a:spcPts val="515"/>
                  </a:spcBef>
                  <a:buClr>
                    <a:srgbClr val="93C052"/>
                  </a:buClr>
                  <a:buChar char="•"/>
                  <a:tabLst>
                    <a:tab pos="697865" algn="l"/>
                    <a:tab pos="698500" algn="l"/>
                    <a:tab pos="5264150" algn="l"/>
                  </a:tabLst>
                </a:pPr>
                <a14:m>
                  <m:oMath xmlns:m="http://schemas.openxmlformats.org/officeDocument/2006/math">
                    <m:r>
                      <m:rPr>
                        <m:sty m:val="p"/>
                      </m:rPr>
                      <a:rPr lang="vi-VN" sz="2000" i="1" spc="5" dirty="0">
                        <a:solidFill>
                          <a:srgbClr val="003399"/>
                        </a:solidFill>
                        <a:latin typeface="Cambria Math" panose="02040503050406030204" pitchFamily="18" charset="0"/>
                        <a:cs typeface="Arial"/>
                      </a:rPr>
                      <m:t>MN</m:t>
                    </m:r>
                    <m:r>
                      <a:rPr lang="vi-VN" sz="2000" b="0" i="1" spc="5" dirty="0" smtClean="0">
                        <a:solidFill>
                          <a:srgbClr val="003399"/>
                        </a:solidFill>
                        <a:latin typeface="Cambria Math" panose="02040503050406030204" pitchFamily="18" charset="0"/>
                        <a:cs typeface="Arial"/>
                      </a:rPr>
                      <m:t>/</m:t>
                    </m:r>
                    <m:acc>
                      <m:accPr>
                        <m:chr m:val="̅"/>
                        <m:ctrlPr>
                          <a:rPr lang="ar-AE" sz="2000" i="1" spc="-240">
                            <a:solidFill>
                              <a:srgbClr val="0048AA"/>
                            </a:solidFill>
                            <a:latin typeface="Cambria Math" panose="02040503050406030204" pitchFamily="18" charset="0"/>
                            <a:cs typeface="Arial"/>
                          </a:rPr>
                        </m:ctrlPr>
                      </m:accPr>
                      <m:e>
                        <m:r>
                          <m:rPr>
                            <m:sty m:val="p"/>
                          </m:rPr>
                          <a:rPr lang="vi-VN" sz="2000" i="1" spc="-240" smtClean="0">
                            <a:solidFill>
                              <a:srgbClr val="0048AA"/>
                            </a:solidFill>
                            <a:latin typeface="Cambria Math" panose="02040503050406030204" pitchFamily="18" charset="0"/>
                            <a:cs typeface="Arial"/>
                          </a:rPr>
                          <m:t>M</m:t>
                        </m:r>
                        <m:r>
                          <m:rPr>
                            <m:sty m:val="p"/>
                          </m:rPr>
                          <a:rPr lang="vi-VN" sz="2000" i="1" spc="-240">
                            <a:solidFill>
                              <a:srgbClr val="0048AA"/>
                            </a:solidFill>
                            <a:latin typeface="Cambria Math" panose="02040503050406030204" pitchFamily="18" charset="0"/>
                            <a:cs typeface="Arial"/>
                          </a:rPr>
                          <m:t>X</m:t>
                        </m:r>
                      </m:e>
                    </m:acc>
                    <m:r>
                      <a:rPr lang="ar-AE" sz="2000" i="1" spc="-240">
                        <a:solidFill>
                          <a:srgbClr val="0048AA"/>
                        </a:solidFill>
                        <a:latin typeface="Cambria Math" panose="02040503050406030204" pitchFamily="18" charset="0"/>
                        <a:cs typeface="Arial"/>
                      </a:rPr>
                      <m:t> </m:t>
                    </m:r>
                    <m:r>
                      <a:rPr lang="ar-AE" sz="2000" b="0" i="0" spc="-240" smtClean="0">
                        <a:solidFill>
                          <a:srgbClr val="0048AA"/>
                        </a:solidFill>
                        <a:latin typeface="Cambria Math" panose="02040503050406030204" pitchFamily="18" charset="0"/>
                        <a:cs typeface="Arial"/>
                      </a:rPr>
                      <m:t> </m:t>
                    </m:r>
                  </m:oMath>
                </a14:m>
                <a:r>
                  <a:rPr lang="ar-AE" sz="2000" dirty="0">
                    <a:solidFill>
                      <a:srgbClr val="003399"/>
                    </a:solidFill>
                    <a:latin typeface="Arial"/>
                    <a:cs typeface="Arial"/>
                  </a:rPr>
                  <a:t>: </a:t>
                </a:r>
                <a:r>
                  <a:rPr lang="vi-VN" sz="2000" dirty="0">
                    <a:solidFill>
                      <a:srgbClr val="003399"/>
                    </a:solidFill>
                    <a:latin typeface="Arial"/>
                    <a:cs typeface="Arial"/>
                  </a:rPr>
                  <a:t>chân </a:t>
                </a:r>
                <a:r>
                  <a:rPr lang="vi-VN" sz="2000" spc="-5" dirty="0">
                    <a:solidFill>
                      <a:srgbClr val="003399"/>
                    </a:solidFill>
                    <a:latin typeface="Arial"/>
                    <a:cs typeface="Arial"/>
                  </a:rPr>
                  <a:t>tín </a:t>
                </a:r>
                <a:r>
                  <a:rPr lang="vi-VN" sz="2000" dirty="0">
                    <a:solidFill>
                      <a:srgbClr val="003399"/>
                    </a:solidFill>
                    <a:latin typeface="Arial"/>
                    <a:cs typeface="Arial"/>
                  </a:rPr>
                  <a:t>hiệu xác định chế độ làm việc của CPU ở chế độ  </a:t>
                </a:r>
                <a:r>
                  <a:rPr lang="vi-VN" sz="2000" spc="-5" dirty="0">
                    <a:solidFill>
                      <a:srgbClr val="003399"/>
                    </a:solidFill>
                    <a:latin typeface="Arial"/>
                    <a:cs typeface="Arial"/>
                  </a:rPr>
                  <a:t>MIN </a:t>
                </a:r>
                <a:r>
                  <a:rPr lang="vi-VN" sz="2000" dirty="0">
                    <a:solidFill>
                      <a:srgbClr val="003399"/>
                    </a:solidFill>
                    <a:latin typeface="Arial"/>
                    <a:cs typeface="Arial"/>
                  </a:rPr>
                  <a:t>hay MAX. </a:t>
                </a:r>
                <a:r>
                  <a:rPr lang="vi-VN" sz="2000" spc="-5" dirty="0">
                    <a:solidFill>
                      <a:srgbClr val="003399"/>
                    </a:solidFill>
                    <a:latin typeface="Arial"/>
                    <a:cs typeface="Arial"/>
                  </a:rPr>
                  <a:t>Trong </a:t>
                </a:r>
                <a:r>
                  <a:rPr lang="vi-VN" sz="2000" dirty="0">
                    <a:solidFill>
                      <a:srgbClr val="003399"/>
                    </a:solidFill>
                    <a:latin typeface="Arial"/>
                    <a:cs typeface="Arial"/>
                  </a:rPr>
                  <a:t>chế độ</a:t>
                </a:r>
                <a:r>
                  <a:rPr lang="vi-VN" sz="2000" spc="30" dirty="0">
                    <a:solidFill>
                      <a:srgbClr val="003399"/>
                    </a:solidFill>
                    <a:latin typeface="Arial"/>
                    <a:cs typeface="Arial"/>
                  </a:rPr>
                  <a:t> </a:t>
                </a:r>
                <a:r>
                  <a:rPr lang="vi-VN" sz="2000" spc="-5" dirty="0">
                    <a:solidFill>
                      <a:srgbClr val="003399"/>
                    </a:solidFill>
                    <a:latin typeface="Arial"/>
                    <a:cs typeface="Arial"/>
                  </a:rPr>
                  <a:t>MIN</a:t>
                </a:r>
                <a:r>
                  <a:rPr lang="vi-VN" sz="2000" spc="5" dirty="0">
                    <a:solidFill>
                      <a:srgbClr val="003399"/>
                    </a:solidFill>
                    <a:latin typeface="Arial"/>
                    <a:cs typeface="Arial"/>
                  </a:rPr>
                  <a:t> </a:t>
                </a:r>
                <a:r>
                  <a:rPr lang="vi-VN" sz="2000" spc="-200" dirty="0">
                    <a:solidFill>
                      <a:srgbClr val="003399"/>
                    </a:solidFill>
                    <a:latin typeface="Arial"/>
                    <a:cs typeface="Arial"/>
                  </a:rPr>
                  <a:t>(</a:t>
                </a:r>
                <a14:m>
                  <m:oMath xmlns:m="http://schemas.openxmlformats.org/officeDocument/2006/math">
                    <m:r>
                      <m:rPr>
                        <m:sty m:val="p"/>
                      </m:rPr>
                      <a:rPr lang="vi-VN" sz="2000" i="1" spc="5" dirty="0">
                        <a:solidFill>
                          <a:srgbClr val="003399"/>
                        </a:solidFill>
                        <a:latin typeface="Cambria Math" panose="02040503050406030204" pitchFamily="18" charset="0"/>
                        <a:cs typeface="Arial"/>
                      </a:rPr>
                      <m:t>MN</m:t>
                    </m:r>
                    <m:r>
                      <a:rPr lang="vi-VN" sz="2000" i="1" spc="5" dirty="0">
                        <a:solidFill>
                          <a:srgbClr val="003399"/>
                        </a:solidFill>
                        <a:latin typeface="Cambria Math" panose="02040503050406030204" pitchFamily="18" charset="0"/>
                        <a:cs typeface="Arial"/>
                      </a:rPr>
                      <m:t>/</m:t>
                    </m:r>
                    <m:acc>
                      <m:accPr>
                        <m:chr m:val="̅"/>
                        <m:ctrlPr>
                          <a:rPr lang="ar-AE" sz="2000" i="1" spc="-240">
                            <a:solidFill>
                              <a:srgbClr val="0048AA"/>
                            </a:solidFill>
                            <a:latin typeface="Cambria Math" panose="02040503050406030204" pitchFamily="18" charset="0"/>
                            <a:cs typeface="Arial"/>
                          </a:rPr>
                        </m:ctrlPr>
                      </m:accPr>
                      <m:e>
                        <m:r>
                          <m:rPr>
                            <m:sty m:val="p"/>
                          </m:rPr>
                          <a:rPr lang="vi-VN" sz="2000" i="1" spc="-240">
                            <a:solidFill>
                              <a:srgbClr val="0048AA"/>
                            </a:solidFill>
                            <a:latin typeface="Cambria Math" panose="02040503050406030204" pitchFamily="18" charset="0"/>
                            <a:cs typeface="Arial"/>
                          </a:rPr>
                          <m:t>M</m:t>
                        </m:r>
                        <m:r>
                          <m:rPr>
                            <m:sty m:val="p"/>
                          </m:rPr>
                          <a:rPr lang="vi-VN" sz="2000" i="1" spc="-240">
                            <a:solidFill>
                              <a:srgbClr val="0048AA"/>
                            </a:solidFill>
                            <a:latin typeface="Cambria Math" panose="02040503050406030204" pitchFamily="18" charset="0"/>
                            <a:cs typeface="Arial"/>
                          </a:rPr>
                          <m:t>X</m:t>
                        </m:r>
                      </m:e>
                    </m:acc>
                    <m:r>
                      <a:rPr lang="ar-AE" sz="2000" i="1" spc="-240">
                        <a:solidFill>
                          <a:srgbClr val="0048AA"/>
                        </a:solidFill>
                        <a:latin typeface="Cambria Math" panose="02040503050406030204" pitchFamily="18" charset="0"/>
                        <a:cs typeface="Arial"/>
                      </a:rPr>
                      <m:t> </m:t>
                    </m:r>
                  </m:oMath>
                </a14:m>
                <a:r>
                  <a:rPr lang="vi-VN" sz="2800" spc="-200" dirty="0">
                    <a:solidFill>
                      <a:srgbClr val="0048AA"/>
                    </a:solidFill>
                    <a:latin typeface="Georgia"/>
                    <a:cs typeface="Georgia"/>
                  </a:rPr>
                  <a:t>	</a:t>
                </a:r>
                <a:r>
                  <a:rPr lang="vi-VN" sz="2000" dirty="0">
                    <a:solidFill>
                      <a:srgbClr val="003399"/>
                    </a:solidFill>
                    <a:latin typeface="Arial"/>
                    <a:cs typeface="Arial"/>
                  </a:rPr>
                  <a:t>nối vào nguồn 5V), CPU  </a:t>
                </a:r>
                <a:r>
                  <a:rPr lang="vi-VN" sz="2000" spc="-5" dirty="0">
                    <a:solidFill>
                      <a:srgbClr val="003399"/>
                    </a:solidFill>
                    <a:latin typeface="Arial"/>
                    <a:cs typeface="Arial"/>
                  </a:rPr>
                  <a:t>tự </a:t>
                </a:r>
                <a:r>
                  <a:rPr lang="vi-VN" sz="2000" dirty="0">
                    <a:solidFill>
                      <a:srgbClr val="003399"/>
                    </a:solidFill>
                    <a:latin typeface="Arial"/>
                    <a:cs typeface="Arial"/>
                  </a:rPr>
                  <a:t>sinh các </a:t>
                </a:r>
                <a:r>
                  <a:rPr lang="vi-VN" sz="2000" spc="-5" dirty="0">
                    <a:solidFill>
                      <a:srgbClr val="003399"/>
                    </a:solidFill>
                    <a:latin typeface="Arial"/>
                    <a:cs typeface="Arial"/>
                  </a:rPr>
                  <a:t>tín </a:t>
                </a:r>
                <a:r>
                  <a:rPr lang="vi-VN" sz="2000" dirty="0">
                    <a:solidFill>
                      <a:srgbClr val="003399"/>
                    </a:solidFill>
                    <a:latin typeface="Arial"/>
                    <a:cs typeface="Arial"/>
                  </a:rPr>
                  <a:t>hiệu điều khiển bus; còn </a:t>
                </a:r>
                <a:r>
                  <a:rPr lang="vi-VN" sz="2000" spc="-5" dirty="0">
                    <a:solidFill>
                      <a:srgbClr val="003399"/>
                    </a:solidFill>
                    <a:latin typeface="Arial"/>
                    <a:cs typeface="Arial"/>
                  </a:rPr>
                  <a:t>trong </a:t>
                </a:r>
                <a:r>
                  <a:rPr lang="vi-VN" sz="2000" dirty="0">
                    <a:solidFill>
                      <a:srgbClr val="003399"/>
                    </a:solidFill>
                    <a:latin typeface="Arial"/>
                    <a:cs typeface="Arial"/>
                  </a:rPr>
                  <a:t>chế độ MAX </a:t>
                </a:r>
                <a:r>
                  <a:rPr lang="vi-VN" sz="2000" spc="-200" dirty="0">
                    <a:solidFill>
                      <a:srgbClr val="003399"/>
                    </a:solidFill>
                    <a:latin typeface="Arial"/>
                    <a:cs typeface="Arial"/>
                  </a:rPr>
                  <a:t>(</a:t>
                </a:r>
                <a14:m>
                  <m:oMath xmlns:m="http://schemas.openxmlformats.org/officeDocument/2006/math">
                    <m:r>
                      <m:rPr>
                        <m:sty m:val="p"/>
                      </m:rPr>
                      <a:rPr lang="vi-VN" sz="2000" i="1" spc="5" dirty="0">
                        <a:solidFill>
                          <a:srgbClr val="003399"/>
                        </a:solidFill>
                        <a:latin typeface="Cambria Math" panose="02040503050406030204" pitchFamily="18" charset="0"/>
                        <a:cs typeface="Arial"/>
                      </a:rPr>
                      <m:t>MN</m:t>
                    </m:r>
                    <m:r>
                      <a:rPr lang="vi-VN" sz="2000" i="1" spc="5" dirty="0">
                        <a:solidFill>
                          <a:srgbClr val="003399"/>
                        </a:solidFill>
                        <a:latin typeface="Cambria Math" panose="02040503050406030204" pitchFamily="18" charset="0"/>
                        <a:cs typeface="Arial"/>
                      </a:rPr>
                      <m:t>/</m:t>
                    </m:r>
                    <m:acc>
                      <m:accPr>
                        <m:chr m:val="̅"/>
                        <m:ctrlPr>
                          <a:rPr lang="ar-AE" sz="2000" i="1" spc="-240">
                            <a:solidFill>
                              <a:srgbClr val="0048AA"/>
                            </a:solidFill>
                            <a:latin typeface="Cambria Math" panose="02040503050406030204" pitchFamily="18" charset="0"/>
                            <a:cs typeface="Arial"/>
                          </a:rPr>
                        </m:ctrlPr>
                      </m:accPr>
                      <m:e>
                        <m:r>
                          <m:rPr>
                            <m:sty m:val="p"/>
                          </m:rPr>
                          <a:rPr lang="vi-VN" sz="2000" i="1" spc="-240">
                            <a:solidFill>
                              <a:srgbClr val="0048AA"/>
                            </a:solidFill>
                            <a:latin typeface="Cambria Math" panose="02040503050406030204" pitchFamily="18" charset="0"/>
                            <a:cs typeface="Arial"/>
                          </a:rPr>
                          <m:t>M</m:t>
                        </m:r>
                        <m:r>
                          <m:rPr>
                            <m:sty m:val="p"/>
                          </m:rPr>
                          <a:rPr lang="vi-VN" sz="2000" i="1" spc="-240">
                            <a:solidFill>
                              <a:srgbClr val="0048AA"/>
                            </a:solidFill>
                            <a:latin typeface="Cambria Math" panose="02040503050406030204" pitchFamily="18" charset="0"/>
                            <a:cs typeface="Arial"/>
                          </a:rPr>
                          <m:t>X</m:t>
                        </m:r>
                      </m:e>
                    </m:acc>
                    <m:r>
                      <a:rPr lang="ar-AE" sz="2000" i="1" spc="-240">
                        <a:solidFill>
                          <a:srgbClr val="0048AA"/>
                        </a:solidFill>
                        <a:latin typeface="Cambria Math" panose="02040503050406030204" pitchFamily="18" charset="0"/>
                        <a:cs typeface="Arial"/>
                      </a:rPr>
                      <m:t> </m:t>
                    </m:r>
                  </m:oMath>
                </a14:m>
                <a:r>
                  <a:rPr lang="vi-VN" sz="2000" dirty="0">
                    <a:solidFill>
                      <a:srgbClr val="003399"/>
                    </a:solidFill>
                    <a:latin typeface="Arial"/>
                    <a:cs typeface="Arial"/>
                  </a:rPr>
                  <a:t> nối </a:t>
                </a:r>
                <a:r>
                  <a:rPr lang="vi-VN" sz="2000" spc="-5" dirty="0">
                    <a:solidFill>
                      <a:srgbClr val="003399"/>
                    </a:solidFill>
                    <a:latin typeface="Arial"/>
                    <a:cs typeface="Arial"/>
                  </a:rPr>
                  <a:t>đất), </a:t>
                </a:r>
                <a:r>
                  <a:rPr lang="vi-VN" sz="2000" dirty="0">
                    <a:solidFill>
                      <a:srgbClr val="003399"/>
                    </a:solidFill>
                    <a:latin typeface="Arial"/>
                    <a:cs typeface="Arial"/>
                  </a:rPr>
                  <a:t>CPU chuyển các </a:t>
                </a:r>
                <a:r>
                  <a:rPr lang="vi-VN" sz="2000" spc="-5" dirty="0">
                    <a:solidFill>
                      <a:srgbClr val="003399"/>
                    </a:solidFill>
                    <a:latin typeface="Arial"/>
                    <a:cs typeface="Arial"/>
                  </a:rPr>
                  <a:t>tín </a:t>
                </a:r>
                <a:r>
                  <a:rPr lang="vi-VN" sz="2000" dirty="0">
                    <a:solidFill>
                      <a:srgbClr val="003399"/>
                    </a:solidFill>
                    <a:latin typeface="Arial"/>
                    <a:cs typeface="Arial"/>
                  </a:rPr>
                  <a:t>hiệu </a:t>
                </a:r>
                <a:r>
                  <a:rPr lang="vi-VN" sz="2000" spc="-5" dirty="0">
                    <a:solidFill>
                      <a:srgbClr val="003399"/>
                    </a:solidFill>
                    <a:latin typeface="Arial"/>
                    <a:cs typeface="Arial"/>
                  </a:rPr>
                  <a:t>trạng thái </a:t>
                </a:r>
                <a:r>
                  <a:rPr lang="vi-VN" sz="2000" dirty="0">
                    <a:solidFill>
                      <a:srgbClr val="003399"/>
                    </a:solidFill>
                    <a:latin typeface="Arial"/>
                    <a:cs typeface="Arial"/>
                  </a:rPr>
                  <a:t>cho mạch ngoài </a:t>
                </a:r>
                <a:r>
                  <a:rPr lang="vi-VN" sz="2000" spc="-5" dirty="0">
                    <a:solidFill>
                      <a:srgbClr val="003399"/>
                    </a:solidFill>
                    <a:latin typeface="Arial"/>
                    <a:cs typeface="Arial"/>
                  </a:rPr>
                  <a:t>tạo </a:t>
                </a:r>
                <a:r>
                  <a:rPr lang="vi-VN" sz="2000" dirty="0">
                    <a:solidFill>
                      <a:srgbClr val="003399"/>
                    </a:solidFill>
                    <a:latin typeface="Arial"/>
                    <a:cs typeface="Arial"/>
                  </a:rPr>
                  <a:t>các </a:t>
                </a:r>
                <a:r>
                  <a:rPr lang="vi-VN" sz="2000" spc="-5" dirty="0">
                    <a:solidFill>
                      <a:srgbClr val="003399"/>
                    </a:solidFill>
                    <a:latin typeface="Arial"/>
                    <a:cs typeface="Arial"/>
                  </a:rPr>
                  <a:t>tín  </a:t>
                </a:r>
                <a:r>
                  <a:rPr lang="vi-VN" sz="2000" dirty="0">
                    <a:solidFill>
                      <a:srgbClr val="003399"/>
                    </a:solidFill>
                    <a:latin typeface="Arial"/>
                    <a:cs typeface="Arial"/>
                  </a:rPr>
                  <a:t>hiệu điều khiển</a:t>
                </a:r>
                <a:r>
                  <a:rPr lang="vi-VN" sz="2000" spc="-5" dirty="0">
                    <a:solidFill>
                      <a:srgbClr val="003399"/>
                    </a:solidFill>
                    <a:latin typeface="Arial"/>
                    <a:cs typeface="Arial"/>
                  </a:rPr>
                  <a:t> </a:t>
                </a:r>
                <a:r>
                  <a:rPr lang="vi-VN" sz="2000" dirty="0">
                    <a:solidFill>
                      <a:srgbClr val="003399"/>
                    </a:solidFill>
                    <a:latin typeface="Arial"/>
                    <a:cs typeface="Arial"/>
                  </a:rPr>
                  <a:t>bus.</a:t>
                </a:r>
              </a:p>
              <a:p>
                <a:pPr marL="469900" marR="19685" lvl="1" algn="just">
                  <a:lnSpc>
                    <a:spcPct val="99000"/>
                  </a:lnSpc>
                  <a:spcBef>
                    <a:spcPts val="515"/>
                  </a:spcBef>
                  <a:buClr>
                    <a:srgbClr val="93C052"/>
                  </a:buClr>
                  <a:tabLst>
                    <a:tab pos="697865" algn="l"/>
                    <a:tab pos="698500" algn="l"/>
                    <a:tab pos="5264150" algn="l"/>
                  </a:tabLst>
                </a:pPr>
                <a:endParaRPr lang="vi-VN" sz="2000" dirty="0">
                  <a:latin typeface="Arial"/>
                  <a:cs typeface="Arial"/>
                </a:endParaRPr>
              </a:p>
              <a:p>
                <a:pPr marL="698500" marR="5080" indent="-228600" algn="just">
                  <a:lnSpc>
                    <a:spcPct val="99900"/>
                  </a:lnSpc>
                  <a:spcBef>
                    <a:spcPts val="470"/>
                  </a:spcBef>
                  <a:buClr>
                    <a:srgbClr val="93C052"/>
                  </a:buClr>
                  <a:buSzPct val="97959"/>
                  <a:buFont typeface="Georgia"/>
                  <a:buChar char="•"/>
                  <a:tabLst>
                    <a:tab pos="698500" algn="l"/>
                    <a:tab pos="3462654" algn="l"/>
                    <a:tab pos="4170679" algn="l"/>
                    <a:tab pos="7342505" algn="l"/>
                  </a:tabLst>
                </a:pPr>
                <a14:m>
                  <m:oMath xmlns:m="http://schemas.openxmlformats.org/officeDocument/2006/math">
                    <m:acc>
                      <m:accPr>
                        <m:chr m:val="̅"/>
                        <m:ctrlPr>
                          <a:rPr lang="ar-AE" sz="2000" i="1" spc="-240">
                            <a:solidFill>
                              <a:srgbClr val="0048AA"/>
                            </a:solidFill>
                            <a:latin typeface="Cambria Math" panose="02040503050406030204" pitchFamily="18" charset="0"/>
                            <a:cs typeface="Arial"/>
                          </a:rPr>
                        </m:ctrlPr>
                      </m:accPr>
                      <m:e>
                        <m:r>
                          <m:rPr>
                            <m:sty m:val="p"/>
                          </m:rPr>
                          <a:rPr lang="vi-VN" sz="2000" i="1" spc="-240" smtClean="0">
                            <a:solidFill>
                              <a:srgbClr val="0048AA"/>
                            </a:solidFill>
                            <a:latin typeface="Cambria Math" panose="02040503050406030204" pitchFamily="18" charset="0"/>
                            <a:cs typeface="Arial"/>
                          </a:rPr>
                          <m:t>TEST</m:t>
                        </m:r>
                      </m:e>
                    </m:acc>
                    <m:r>
                      <a:rPr lang="ar-AE" sz="2000" i="1" spc="-240">
                        <a:solidFill>
                          <a:srgbClr val="0048AA"/>
                        </a:solidFill>
                        <a:latin typeface="Cambria Math" panose="02040503050406030204" pitchFamily="18" charset="0"/>
                        <a:cs typeface="Arial"/>
                      </a:rPr>
                      <m:t> </m:t>
                    </m:r>
                  </m:oMath>
                </a14:m>
                <a:r>
                  <a:rPr lang="vi-VN" sz="2000" dirty="0">
                    <a:solidFill>
                      <a:srgbClr val="003399"/>
                    </a:solidFill>
                    <a:latin typeface="Arial"/>
                    <a:cs typeface="Arial"/>
                  </a:rPr>
                  <a:t>: Tín</a:t>
                </a:r>
                <a:r>
                  <a:rPr lang="vi-VN" sz="2000" spc="-125" dirty="0">
                    <a:solidFill>
                      <a:srgbClr val="003399"/>
                    </a:solidFill>
                    <a:latin typeface="Arial"/>
                    <a:cs typeface="Arial"/>
                  </a:rPr>
                  <a:t> </a:t>
                </a:r>
                <a:r>
                  <a:rPr lang="vi-VN" sz="2000" spc="-5" dirty="0">
                    <a:solidFill>
                      <a:srgbClr val="003399"/>
                    </a:solidFill>
                    <a:latin typeface="Arial"/>
                    <a:cs typeface="Arial"/>
                  </a:rPr>
                  <a:t>hiệu</a:t>
                </a:r>
                <a:r>
                  <a:rPr lang="vi-VN" sz="2000" spc="5" dirty="0">
                    <a:solidFill>
                      <a:srgbClr val="003399"/>
                    </a:solidFill>
                    <a:latin typeface="Arial"/>
                    <a:cs typeface="Arial"/>
                  </a:rPr>
                  <a:t> </a:t>
                </a:r>
                <a14:m>
                  <m:oMath xmlns:m="http://schemas.openxmlformats.org/officeDocument/2006/math">
                    <m:acc>
                      <m:accPr>
                        <m:chr m:val="̅"/>
                        <m:ctrlPr>
                          <a:rPr lang="ar-AE" sz="2000" i="1" spc="-240">
                            <a:solidFill>
                              <a:srgbClr val="0048AA"/>
                            </a:solidFill>
                            <a:latin typeface="Cambria Math" panose="02040503050406030204" pitchFamily="18" charset="0"/>
                            <a:cs typeface="Arial"/>
                          </a:rPr>
                        </m:ctrlPr>
                      </m:accPr>
                      <m:e>
                        <m:r>
                          <m:rPr>
                            <m:sty m:val="p"/>
                          </m:rPr>
                          <a:rPr lang="vi-VN" sz="2000" i="1" spc="-240">
                            <a:solidFill>
                              <a:srgbClr val="0048AA"/>
                            </a:solidFill>
                            <a:latin typeface="Cambria Math" panose="02040503050406030204" pitchFamily="18" charset="0"/>
                            <a:cs typeface="Arial"/>
                          </a:rPr>
                          <m:t>TEST</m:t>
                        </m:r>
                      </m:e>
                    </m:acc>
                    <m:r>
                      <a:rPr lang="ar-AE" sz="2000" i="1" spc="-240">
                        <a:solidFill>
                          <a:srgbClr val="0048AA"/>
                        </a:solidFill>
                        <a:latin typeface="Cambria Math" panose="02040503050406030204" pitchFamily="18" charset="0"/>
                        <a:cs typeface="Arial"/>
                      </a:rPr>
                      <m:t> </m:t>
                    </m:r>
                    <m:r>
                      <a:rPr lang="vi-VN" sz="2000" b="0" i="0" spc="-240" smtClean="0">
                        <a:solidFill>
                          <a:srgbClr val="0048AA"/>
                        </a:solidFill>
                        <a:latin typeface="Cambria Math" panose="02040503050406030204" pitchFamily="18" charset="0"/>
                        <a:cs typeface="Arial"/>
                      </a:rPr>
                      <m:t> </m:t>
                    </m:r>
                  </m:oMath>
                </a14:m>
                <a:r>
                  <a:rPr lang="vi-VN" sz="2000" spc="-5" dirty="0">
                    <a:solidFill>
                      <a:srgbClr val="003399"/>
                    </a:solidFill>
                    <a:latin typeface="Arial"/>
                    <a:cs typeface="Arial"/>
                  </a:rPr>
                  <a:t>được </a:t>
                </a:r>
                <a:r>
                  <a:rPr lang="vi-VN" sz="2000" dirty="0">
                    <a:solidFill>
                      <a:srgbClr val="003399"/>
                    </a:solidFill>
                    <a:latin typeface="Arial"/>
                    <a:cs typeface="Arial"/>
                  </a:rPr>
                  <a:t>kiểm </a:t>
                </a:r>
                <a:r>
                  <a:rPr lang="vi-VN" sz="2000" spc="-5" dirty="0">
                    <a:solidFill>
                      <a:srgbClr val="003399"/>
                    </a:solidFill>
                    <a:latin typeface="Arial"/>
                    <a:cs typeface="Arial"/>
                  </a:rPr>
                  <a:t>tra </a:t>
                </a:r>
                <a:r>
                  <a:rPr lang="vi-VN" sz="2000" dirty="0">
                    <a:solidFill>
                      <a:srgbClr val="003399"/>
                    </a:solidFill>
                    <a:latin typeface="Arial"/>
                    <a:cs typeface="Arial"/>
                  </a:rPr>
                  <a:t>bởi lệnh </a:t>
                </a:r>
                <a:r>
                  <a:rPr lang="vi-VN" sz="2000" spc="-5" dirty="0">
                    <a:solidFill>
                      <a:srgbClr val="003399"/>
                    </a:solidFill>
                    <a:latin typeface="Arial"/>
                    <a:cs typeface="Arial"/>
                  </a:rPr>
                  <a:t>WAIT. </a:t>
                </a:r>
                <a:r>
                  <a:rPr lang="vi-VN" sz="2000" dirty="0">
                    <a:solidFill>
                      <a:srgbClr val="003399"/>
                    </a:solidFill>
                    <a:latin typeface="Arial"/>
                    <a:cs typeface="Arial"/>
                  </a:rPr>
                  <a:t>Khi CPU </a:t>
                </a:r>
                <a:r>
                  <a:rPr lang="vi-VN" sz="2000" spc="-5" dirty="0">
                    <a:solidFill>
                      <a:srgbClr val="003399"/>
                    </a:solidFill>
                    <a:latin typeface="Arial"/>
                    <a:cs typeface="Arial"/>
                  </a:rPr>
                  <a:t>thực  </a:t>
                </a:r>
                <a:r>
                  <a:rPr lang="vi-VN" sz="2000" dirty="0">
                    <a:solidFill>
                      <a:srgbClr val="003399"/>
                    </a:solidFill>
                    <a:latin typeface="Arial"/>
                    <a:cs typeface="Arial"/>
                  </a:rPr>
                  <a:t>hiện lệnh </a:t>
                </a:r>
                <a:r>
                  <a:rPr lang="vi-VN" sz="2000" spc="-5" dirty="0">
                    <a:solidFill>
                      <a:srgbClr val="003399"/>
                    </a:solidFill>
                    <a:latin typeface="Arial"/>
                    <a:cs typeface="Arial"/>
                  </a:rPr>
                  <a:t>WAIT trong</a:t>
                </a:r>
                <a:r>
                  <a:rPr lang="vi-VN" sz="2000" spc="15" dirty="0">
                    <a:solidFill>
                      <a:srgbClr val="003399"/>
                    </a:solidFill>
                    <a:latin typeface="Arial"/>
                    <a:cs typeface="Arial"/>
                  </a:rPr>
                  <a:t> </a:t>
                </a:r>
                <a:r>
                  <a:rPr lang="vi-VN" sz="2000" dirty="0">
                    <a:solidFill>
                      <a:srgbClr val="003399"/>
                    </a:solidFill>
                    <a:latin typeface="Arial"/>
                    <a:cs typeface="Arial"/>
                  </a:rPr>
                  <a:t>khi </a:t>
                </a:r>
                <a14:m>
                  <m:oMath xmlns:m="http://schemas.openxmlformats.org/officeDocument/2006/math">
                    <m:acc>
                      <m:accPr>
                        <m:chr m:val="̅"/>
                        <m:ctrlPr>
                          <a:rPr lang="ar-AE" sz="2000" i="1" spc="-240">
                            <a:solidFill>
                              <a:srgbClr val="0048AA"/>
                            </a:solidFill>
                            <a:latin typeface="Cambria Math" panose="02040503050406030204" pitchFamily="18" charset="0"/>
                            <a:cs typeface="Arial"/>
                          </a:rPr>
                        </m:ctrlPr>
                      </m:accPr>
                      <m:e>
                        <m:r>
                          <m:rPr>
                            <m:sty m:val="p"/>
                          </m:rPr>
                          <a:rPr lang="vi-VN" sz="2000" i="1" spc="-240">
                            <a:solidFill>
                              <a:srgbClr val="0048AA"/>
                            </a:solidFill>
                            <a:latin typeface="Cambria Math" panose="02040503050406030204" pitchFamily="18" charset="0"/>
                            <a:cs typeface="Arial"/>
                          </a:rPr>
                          <m:t>TEST</m:t>
                        </m:r>
                      </m:e>
                    </m:acc>
                    <m:r>
                      <a:rPr lang="ar-AE" sz="2000" i="1" spc="-240">
                        <a:solidFill>
                          <a:srgbClr val="0048AA"/>
                        </a:solidFill>
                        <a:latin typeface="Cambria Math" panose="02040503050406030204" pitchFamily="18" charset="0"/>
                        <a:cs typeface="Arial"/>
                      </a:rPr>
                      <m:t> </m:t>
                    </m:r>
                    <m:r>
                      <a:rPr lang="vi-VN" sz="2000" b="0" i="0" spc="-240" smtClean="0">
                        <a:solidFill>
                          <a:srgbClr val="0048AA"/>
                        </a:solidFill>
                        <a:latin typeface="Cambria Math" panose="02040503050406030204" pitchFamily="18" charset="0"/>
                        <a:cs typeface="Arial"/>
                      </a:rPr>
                      <m:t> </m:t>
                    </m:r>
                  </m:oMath>
                </a14:m>
                <a:r>
                  <a:rPr lang="vi-VN" sz="2000" dirty="0">
                    <a:solidFill>
                      <a:srgbClr val="003399"/>
                    </a:solidFill>
                    <a:latin typeface="Arial"/>
                    <a:cs typeface="Arial"/>
                  </a:rPr>
                  <a:t>= 1, nó sẽ đợi đến khi</a:t>
                </a:r>
                <a:r>
                  <a:rPr lang="vi-VN" sz="2000" spc="-5" dirty="0">
                    <a:solidFill>
                      <a:srgbClr val="003399"/>
                    </a:solidFill>
                    <a:latin typeface="Arial"/>
                    <a:cs typeface="Arial"/>
                  </a:rPr>
                  <a:t> </a:t>
                </a:r>
                <a14:m>
                  <m:oMath xmlns:m="http://schemas.openxmlformats.org/officeDocument/2006/math">
                    <m:acc>
                      <m:accPr>
                        <m:chr m:val="̅"/>
                        <m:ctrlPr>
                          <a:rPr lang="ar-AE" sz="2000" i="1" spc="-240">
                            <a:solidFill>
                              <a:srgbClr val="0048AA"/>
                            </a:solidFill>
                            <a:latin typeface="Cambria Math" panose="02040503050406030204" pitchFamily="18" charset="0"/>
                            <a:cs typeface="Arial"/>
                          </a:rPr>
                        </m:ctrlPr>
                      </m:accPr>
                      <m:e>
                        <m:r>
                          <m:rPr>
                            <m:sty m:val="p"/>
                          </m:rPr>
                          <a:rPr lang="vi-VN" sz="2000" i="1" spc="-240">
                            <a:solidFill>
                              <a:srgbClr val="0048AA"/>
                            </a:solidFill>
                            <a:latin typeface="Cambria Math" panose="02040503050406030204" pitchFamily="18" charset="0"/>
                            <a:cs typeface="Arial"/>
                          </a:rPr>
                          <m:t>TEST</m:t>
                        </m:r>
                      </m:e>
                    </m:acc>
                    <m:r>
                      <a:rPr lang="ar-AE" sz="2000" i="1" spc="-240">
                        <a:solidFill>
                          <a:srgbClr val="0048AA"/>
                        </a:solidFill>
                        <a:latin typeface="Cambria Math" panose="02040503050406030204" pitchFamily="18" charset="0"/>
                        <a:cs typeface="Arial"/>
                      </a:rPr>
                      <m:t> </m:t>
                    </m:r>
                  </m:oMath>
                </a14:m>
                <a:r>
                  <a:rPr lang="vi-VN" sz="2000" dirty="0">
                    <a:solidFill>
                      <a:srgbClr val="003399"/>
                    </a:solidFill>
                    <a:latin typeface="Arial"/>
                    <a:cs typeface="Arial"/>
                  </a:rPr>
                  <a:t>= 0  mới </a:t>
                </a:r>
                <a:r>
                  <a:rPr lang="vi-VN" sz="2000" spc="-5" dirty="0">
                    <a:solidFill>
                      <a:srgbClr val="003399"/>
                    </a:solidFill>
                    <a:latin typeface="Arial"/>
                    <a:cs typeface="Arial"/>
                  </a:rPr>
                  <a:t>thực </a:t>
                </a:r>
                <a:r>
                  <a:rPr lang="vi-VN" sz="2000" dirty="0">
                    <a:solidFill>
                      <a:srgbClr val="003399"/>
                    </a:solidFill>
                    <a:latin typeface="Arial"/>
                    <a:cs typeface="Arial"/>
                  </a:rPr>
                  <a:t>hiện lệnh </a:t>
                </a:r>
                <a:r>
                  <a:rPr lang="vi-VN" sz="2000" spc="-5" dirty="0">
                    <a:solidFill>
                      <a:srgbClr val="003399"/>
                    </a:solidFill>
                    <a:latin typeface="Arial"/>
                    <a:cs typeface="Arial"/>
                  </a:rPr>
                  <a:t>tiếp theo.</a:t>
                </a:r>
                <a:endParaRPr sz="2000" dirty="0">
                  <a:latin typeface="Arial"/>
                  <a:cs typeface="Arial"/>
                </a:endParaRPr>
              </a:p>
            </p:txBody>
          </p:sp>
        </mc:Choice>
        <mc:Fallback>
          <p:sp>
            <p:nvSpPr>
              <p:cNvPr id="3" name="object 3"/>
              <p:cNvSpPr txBox="1">
                <a:spLocks noRot="1" noChangeAspect="1" noMove="1" noResize="1" noEditPoints="1" noAdjustHandles="1" noChangeArrowheads="1" noChangeShapeType="1" noTextEdit="1"/>
              </p:cNvSpPr>
              <p:nvPr/>
            </p:nvSpPr>
            <p:spPr>
              <a:xfrm>
                <a:off x="764540" y="1428626"/>
                <a:ext cx="7617460" cy="3936077"/>
              </a:xfrm>
              <a:prstGeom prst="rect">
                <a:avLst/>
              </a:prstGeom>
              <a:blipFill>
                <a:blip r:embed="rId2"/>
                <a:stretch>
                  <a:fillRect l="-2167" t="-965" r="-2000" b="-3215"/>
                </a:stretch>
              </a:blipFill>
            </p:spPr>
            <p:txBody>
              <a:bodyPr/>
              <a:lstStyle/>
              <a:p>
                <a:r>
                  <a:rPr lang="en-VN">
                    <a:noFill/>
                  </a:rPr>
                  <a:t> </a:t>
                </a:r>
              </a:p>
            </p:txBody>
          </p:sp>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3768" y="795020"/>
            <a:ext cx="7411720" cy="452120"/>
          </a:xfrm>
          <a:prstGeom prst="rect">
            <a:avLst/>
          </a:prstGeom>
        </p:spPr>
        <p:txBody>
          <a:bodyPr vert="horz" wrap="square" lIns="0" tIns="12700" rIns="0" bIns="0" rtlCol="0">
            <a:spAutoFit/>
          </a:bodyPr>
          <a:lstStyle/>
          <a:p>
            <a:pPr marL="12700">
              <a:lnSpc>
                <a:spcPct val="100000"/>
              </a:lnSpc>
              <a:spcBef>
                <a:spcPts val="100"/>
              </a:spcBef>
            </a:pPr>
            <a:r>
              <a:rPr spc="-5" dirty="0"/>
              <a:t>4.5. Giới thiệu một </a:t>
            </a:r>
            <a:r>
              <a:rPr dirty="0"/>
              <a:t>số mạch </a:t>
            </a:r>
            <a:r>
              <a:rPr spc="-5" dirty="0"/>
              <a:t>ghép nối </a:t>
            </a:r>
            <a:r>
              <a:rPr dirty="0"/>
              <a:t>vào</a:t>
            </a:r>
            <a:r>
              <a:rPr spc="-55" dirty="0"/>
              <a:t> </a:t>
            </a:r>
            <a:r>
              <a:rPr dirty="0"/>
              <a:t>ra</a:t>
            </a:r>
          </a:p>
        </p:txBody>
      </p:sp>
      <p:sp>
        <p:nvSpPr>
          <p:cNvPr id="3" name="object 3"/>
          <p:cNvSpPr txBox="1"/>
          <p:nvPr/>
        </p:nvSpPr>
        <p:spPr>
          <a:xfrm>
            <a:off x="154939" y="1480820"/>
            <a:ext cx="8738870" cy="4394200"/>
          </a:xfrm>
          <a:prstGeom prst="rect">
            <a:avLst/>
          </a:prstGeom>
        </p:spPr>
        <p:txBody>
          <a:bodyPr vert="horz" wrap="square" lIns="0" tIns="33020" rIns="0" bIns="0" rtlCol="0">
            <a:spAutoFit/>
          </a:bodyPr>
          <a:lstStyle/>
          <a:p>
            <a:pPr marL="355600" marR="240665" indent="-342900">
              <a:lnSpc>
                <a:spcPts val="2800"/>
              </a:lnSpc>
              <a:spcBef>
                <a:spcPts val="260"/>
              </a:spcBef>
              <a:buFont typeface="Wingdings"/>
              <a:buChar char=""/>
              <a:tabLst>
                <a:tab pos="355600" algn="l"/>
              </a:tabLst>
            </a:pPr>
            <a:r>
              <a:rPr sz="2400" dirty="0">
                <a:solidFill>
                  <a:srgbClr val="003399"/>
                </a:solidFill>
                <a:latin typeface="Arial"/>
                <a:cs typeface="Arial"/>
              </a:rPr>
              <a:t>Vi xử lý sử dụng một số mạch chuyên dụng phục vụ </a:t>
            </a:r>
            <a:r>
              <a:rPr sz="2400" spc="-5" dirty="0">
                <a:solidFill>
                  <a:srgbClr val="003399"/>
                </a:solidFill>
                <a:latin typeface="Arial"/>
                <a:cs typeface="Arial"/>
              </a:rPr>
              <a:t>trao</a:t>
            </a:r>
            <a:r>
              <a:rPr sz="2400" spc="-110" dirty="0">
                <a:solidFill>
                  <a:srgbClr val="003399"/>
                </a:solidFill>
                <a:latin typeface="Arial"/>
                <a:cs typeface="Arial"/>
              </a:rPr>
              <a:t> </a:t>
            </a:r>
            <a:r>
              <a:rPr sz="2400" dirty="0">
                <a:solidFill>
                  <a:srgbClr val="003399"/>
                </a:solidFill>
                <a:latin typeface="Arial"/>
                <a:cs typeface="Arial"/>
              </a:rPr>
              <a:t>đổi  dữ liệu với các </a:t>
            </a:r>
            <a:r>
              <a:rPr sz="2400" spc="-5" dirty="0">
                <a:solidFill>
                  <a:srgbClr val="003399"/>
                </a:solidFill>
                <a:latin typeface="Arial"/>
                <a:cs typeface="Arial"/>
              </a:rPr>
              <a:t>thiết </a:t>
            </a:r>
            <a:r>
              <a:rPr sz="2400" dirty="0">
                <a:solidFill>
                  <a:srgbClr val="003399"/>
                </a:solidFill>
                <a:latin typeface="Arial"/>
                <a:cs typeface="Arial"/>
              </a:rPr>
              <a:t>bị ngoại vi </a:t>
            </a:r>
            <a:r>
              <a:rPr sz="2400" spc="-5" dirty="0">
                <a:solidFill>
                  <a:srgbClr val="003399"/>
                </a:solidFill>
                <a:latin typeface="Arial"/>
                <a:cs typeface="Arial"/>
              </a:rPr>
              <a:t>theo </a:t>
            </a:r>
            <a:r>
              <a:rPr sz="2400" dirty="0">
                <a:solidFill>
                  <a:srgbClr val="003399"/>
                </a:solidFill>
                <a:latin typeface="Arial"/>
                <a:cs typeface="Arial"/>
              </a:rPr>
              <a:t>2 </a:t>
            </a:r>
            <a:r>
              <a:rPr sz="2400" spc="-5" dirty="0">
                <a:solidFill>
                  <a:srgbClr val="003399"/>
                </a:solidFill>
                <a:latin typeface="Arial"/>
                <a:cs typeface="Arial"/>
              </a:rPr>
              <a:t>phương </a:t>
            </a:r>
            <a:r>
              <a:rPr sz="2400" dirty="0">
                <a:solidFill>
                  <a:srgbClr val="003399"/>
                </a:solidFill>
                <a:latin typeface="Arial"/>
                <a:cs typeface="Arial"/>
              </a:rPr>
              <a:t>pháp</a:t>
            </a:r>
            <a:r>
              <a:rPr sz="2400" spc="-15" dirty="0">
                <a:solidFill>
                  <a:srgbClr val="003399"/>
                </a:solidFill>
                <a:latin typeface="Arial"/>
                <a:cs typeface="Arial"/>
              </a:rPr>
              <a:t> </a:t>
            </a:r>
            <a:r>
              <a:rPr sz="2400" spc="-5" dirty="0">
                <a:solidFill>
                  <a:srgbClr val="003399"/>
                </a:solidFill>
                <a:latin typeface="Arial"/>
                <a:cs typeface="Arial"/>
              </a:rPr>
              <a:t>chính:</a:t>
            </a:r>
            <a:endParaRPr sz="2400">
              <a:latin typeface="Arial"/>
              <a:cs typeface="Arial"/>
            </a:endParaRPr>
          </a:p>
          <a:p>
            <a:pPr marL="755650" lvl="1" indent="-285750">
              <a:lnSpc>
                <a:spcPct val="100000"/>
              </a:lnSpc>
              <a:spcBef>
                <a:spcPts val="465"/>
              </a:spcBef>
              <a:buClr>
                <a:srgbClr val="5E9CDA"/>
              </a:buClr>
              <a:buFont typeface="Wingdings"/>
              <a:buChar char=""/>
              <a:tabLst>
                <a:tab pos="755015" algn="l"/>
                <a:tab pos="755650" algn="l"/>
              </a:tabLst>
            </a:pPr>
            <a:r>
              <a:rPr sz="2200" spc="-5" dirty="0">
                <a:solidFill>
                  <a:srgbClr val="003399"/>
                </a:solidFill>
                <a:latin typeface="Arial"/>
                <a:cs typeface="Arial"/>
              </a:rPr>
              <a:t>Trao </a:t>
            </a:r>
            <a:r>
              <a:rPr sz="2200" dirty="0">
                <a:solidFill>
                  <a:srgbClr val="003399"/>
                </a:solidFill>
                <a:latin typeface="Arial"/>
                <a:cs typeface="Arial"/>
              </a:rPr>
              <a:t>đổi dữ liệu kiểu song song: sử dụng mạch ghép nối</a:t>
            </a:r>
            <a:r>
              <a:rPr sz="2200" spc="-95" dirty="0">
                <a:solidFill>
                  <a:srgbClr val="003399"/>
                </a:solidFill>
                <a:latin typeface="Arial"/>
                <a:cs typeface="Arial"/>
              </a:rPr>
              <a:t> </a:t>
            </a:r>
            <a:r>
              <a:rPr sz="2200" dirty="0">
                <a:solidFill>
                  <a:srgbClr val="003399"/>
                </a:solidFill>
                <a:latin typeface="Arial"/>
                <a:cs typeface="Arial"/>
              </a:rPr>
              <a:t>8255A.</a:t>
            </a:r>
            <a:endParaRPr sz="2200">
              <a:latin typeface="Arial"/>
              <a:cs typeface="Arial"/>
            </a:endParaRPr>
          </a:p>
          <a:p>
            <a:pPr marL="1155700" lvl="2" indent="-228600">
              <a:lnSpc>
                <a:spcPct val="100000"/>
              </a:lnSpc>
              <a:spcBef>
                <a:spcPts val="515"/>
              </a:spcBef>
              <a:buClr>
                <a:srgbClr val="93C052"/>
              </a:buClr>
              <a:buChar char="•"/>
              <a:tabLst>
                <a:tab pos="1155065" algn="l"/>
                <a:tab pos="1155700" algn="l"/>
              </a:tabLst>
            </a:pPr>
            <a:r>
              <a:rPr sz="2000" dirty="0">
                <a:solidFill>
                  <a:srgbClr val="003399"/>
                </a:solidFill>
                <a:latin typeface="Arial"/>
                <a:cs typeface="Arial"/>
              </a:rPr>
              <a:t>Cho phép </a:t>
            </a:r>
            <a:r>
              <a:rPr sz="2000" spc="-5" dirty="0">
                <a:solidFill>
                  <a:srgbClr val="003399"/>
                </a:solidFill>
                <a:latin typeface="Arial"/>
                <a:cs typeface="Arial"/>
              </a:rPr>
              <a:t>trao </a:t>
            </a:r>
            <a:r>
              <a:rPr sz="2000" dirty="0">
                <a:solidFill>
                  <a:srgbClr val="003399"/>
                </a:solidFill>
                <a:latin typeface="Arial"/>
                <a:cs typeface="Arial"/>
              </a:rPr>
              <a:t>đổi dữ liệu nhiều bit dữ liệu đồng </a:t>
            </a:r>
            <a:r>
              <a:rPr sz="2000" spc="-5" dirty="0">
                <a:solidFill>
                  <a:srgbClr val="003399"/>
                </a:solidFill>
                <a:latin typeface="Arial"/>
                <a:cs typeface="Arial"/>
              </a:rPr>
              <a:t>thời </a:t>
            </a:r>
            <a:r>
              <a:rPr sz="2000" dirty="0">
                <a:solidFill>
                  <a:srgbClr val="003399"/>
                </a:solidFill>
                <a:latin typeface="Wingdings"/>
                <a:cs typeface="Wingdings"/>
              </a:rPr>
              <a:t></a:t>
            </a:r>
            <a:r>
              <a:rPr sz="2000" dirty="0">
                <a:solidFill>
                  <a:srgbClr val="003399"/>
                </a:solidFill>
                <a:latin typeface="Times New Roman"/>
                <a:cs typeface="Times New Roman"/>
              </a:rPr>
              <a:t> </a:t>
            </a:r>
            <a:r>
              <a:rPr sz="2000" spc="-5" dirty="0">
                <a:solidFill>
                  <a:srgbClr val="003399"/>
                </a:solidFill>
                <a:latin typeface="Arial"/>
                <a:cs typeface="Arial"/>
              </a:rPr>
              <a:t>tốc </a:t>
            </a:r>
            <a:r>
              <a:rPr sz="2000" dirty="0">
                <a:solidFill>
                  <a:srgbClr val="003399"/>
                </a:solidFill>
                <a:latin typeface="Arial"/>
                <a:cs typeface="Arial"/>
              </a:rPr>
              <a:t>độ</a:t>
            </a:r>
            <a:r>
              <a:rPr sz="2000" spc="-10" dirty="0">
                <a:solidFill>
                  <a:srgbClr val="003399"/>
                </a:solidFill>
                <a:latin typeface="Arial"/>
                <a:cs typeface="Arial"/>
              </a:rPr>
              <a:t> </a:t>
            </a:r>
            <a:r>
              <a:rPr sz="2000" dirty="0">
                <a:solidFill>
                  <a:srgbClr val="003399"/>
                </a:solidFill>
                <a:latin typeface="Arial"/>
                <a:cs typeface="Arial"/>
              </a:rPr>
              <a:t>cao</a:t>
            </a:r>
            <a:endParaRPr sz="2000">
              <a:latin typeface="Arial"/>
              <a:cs typeface="Arial"/>
            </a:endParaRPr>
          </a:p>
          <a:p>
            <a:pPr marL="1155700" lvl="2" indent="-228600">
              <a:lnSpc>
                <a:spcPct val="100000"/>
              </a:lnSpc>
              <a:spcBef>
                <a:spcPts val="500"/>
              </a:spcBef>
              <a:buClr>
                <a:srgbClr val="93C052"/>
              </a:buClr>
              <a:buChar char="•"/>
              <a:tabLst>
                <a:tab pos="1155065" algn="l"/>
                <a:tab pos="1155700" algn="l"/>
              </a:tabLst>
            </a:pPr>
            <a:r>
              <a:rPr sz="2000" dirty="0">
                <a:solidFill>
                  <a:srgbClr val="003399"/>
                </a:solidFill>
                <a:latin typeface="Arial"/>
                <a:cs typeface="Arial"/>
              </a:rPr>
              <a:t>Không yêu cầu phải biến đổi dữ</a:t>
            </a:r>
            <a:r>
              <a:rPr sz="2000" spc="-20" dirty="0">
                <a:solidFill>
                  <a:srgbClr val="003399"/>
                </a:solidFill>
                <a:latin typeface="Arial"/>
                <a:cs typeface="Arial"/>
              </a:rPr>
              <a:t> </a:t>
            </a:r>
            <a:r>
              <a:rPr sz="2000" dirty="0">
                <a:solidFill>
                  <a:srgbClr val="003399"/>
                </a:solidFill>
                <a:latin typeface="Arial"/>
                <a:cs typeface="Arial"/>
              </a:rPr>
              <a:t>liệu</a:t>
            </a:r>
            <a:endParaRPr sz="2000">
              <a:latin typeface="Arial"/>
              <a:cs typeface="Arial"/>
            </a:endParaRPr>
          </a:p>
          <a:p>
            <a:pPr marL="1155700" lvl="2" indent="-228600">
              <a:lnSpc>
                <a:spcPct val="100000"/>
              </a:lnSpc>
              <a:spcBef>
                <a:spcPts val="400"/>
              </a:spcBef>
              <a:buClr>
                <a:srgbClr val="93C052"/>
              </a:buClr>
              <a:buChar char="•"/>
              <a:tabLst>
                <a:tab pos="1155065" algn="l"/>
                <a:tab pos="1155700" algn="l"/>
              </a:tabLst>
            </a:pPr>
            <a:r>
              <a:rPr sz="2000" dirty="0">
                <a:solidFill>
                  <a:srgbClr val="003399"/>
                </a:solidFill>
                <a:latin typeface="Arial"/>
                <a:cs typeface="Arial"/>
              </a:rPr>
              <a:t>Hạn chế về khoảng cách do cần nhiều dây </a:t>
            </a:r>
            <a:r>
              <a:rPr sz="2000" spc="-5" dirty="0">
                <a:solidFill>
                  <a:srgbClr val="003399"/>
                </a:solidFill>
                <a:latin typeface="Arial"/>
                <a:cs typeface="Arial"/>
              </a:rPr>
              <a:t>tín</a:t>
            </a:r>
            <a:r>
              <a:rPr sz="2000" spc="-35" dirty="0">
                <a:solidFill>
                  <a:srgbClr val="003399"/>
                </a:solidFill>
                <a:latin typeface="Arial"/>
                <a:cs typeface="Arial"/>
              </a:rPr>
              <a:t> </a:t>
            </a:r>
            <a:r>
              <a:rPr sz="2000" dirty="0">
                <a:solidFill>
                  <a:srgbClr val="003399"/>
                </a:solidFill>
                <a:latin typeface="Arial"/>
                <a:cs typeface="Arial"/>
              </a:rPr>
              <a:t>hiệu</a:t>
            </a:r>
            <a:endParaRPr sz="2000">
              <a:latin typeface="Arial"/>
              <a:cs typeface="Arial"/>
            </a:endParaRPr>
          </a:p>
          <a:p>
            <a:pPr marL="749300" marR="657225" lvl="1" indent="-279400">
              <a:lnSpc>
                <a:spcPct val="101200"/>
              </a:lnSpc>
              <a:spcBef>
                <a:spcPts val="515"/>
              </a:spcBef>
              <a:buClr>
                <a:srgbClr val="5E9CDA"/>
              </a:buClr>
              <a:buFont typeface="Wingdings"/>
              <a:buChar char=""/>
              <a:tabLst>
                <a:tab pos="755015" algn="l"/>
                <a:tab pos="755650" algn="l"/>
              </a:tabLst>
            </a:pPr>
            <a:r>
              <a:rPr sz="2200" spc="-5" dirty="0">
                <a:solidFill>
                  <a:srgbClr val="003399"/>
                </a:solidFill>
                <a:latin typeface="Arial"/>
                <a:cs typeface="Arial"/>
              </a:rPr>
              <a:t>Trao </a:t>
            </a:r>
            <a:r>
              <a:rPr sz="2200" dirty="0">
                <a:solidFill>
                  <a:srgbClr val="003399"/>
                </a:solidFill>
                <a:latin typeface="Arial"/>
                <a:cs typeface="Arial"/>
              </a:rPr>
              <a:t>đổi dữ liệu kiểu nối </a:t>
            </a:r>
            <a:r>
              <a:rPr sz="2200" spc="-5" dirty="0">
                <a:solidFill>
                  <a:srgbClr val="003399"/>
                </a:solidFill>
                <a:latin typeface="Arial"/>
                <a:cs typeface="Arial"/>
              </a:rPr>
              <a:t>tiếp: </a:t>
            </a:r>
            <a:r>
              <a:rPr sz="2200" dirty="0">
                <a:solidFill>
                  <a:srgbClr val="003399"/>
                </a:solidFill>
                <a:latin typeface="Arial"/>
                <a:cs typeface="Arial"/>
              </a:rPr>
              <a:t>sử dụng mạch ghép nối</a:t>
            </a:r>
            <a:r>
              <a:rPr sz="2200" spc="-70" dirty="0">
                <a:solidFill>
                  <a:srgbClr val="003399"/>
                </a:solidFill>
                <a:latin typeface="Arial"/>
                <a:cs typeface="Arial"/>
              </a:rPr>
              <a:t> </a:t>
            </a:r>
            <a:r>
              <a:rPr sz="2200" dirty="0">
                <a:solidFill>
                  <a:srgbClr val="003399"/>
                </a:solidFill>
                <a:latin typeface="Arial"/>
                <a:cs typeface="Arial"/>
              </a:rPr>
              <a:t>8250  hoặc</a:t>
            </a:r>
            <a:r>
              <a:rPr sz="2200" spc="-10" dirty="0">
                <a:solidFill>
                  <a:srgbClr val="003399"/>
                </a:solidFill>
                <a:latin typeface="Arial"/>
                <a:cs typeface="Arial"/>
              </a:rPr>
              <a:t> </a:t>
            </a:r>
            <a:r>
              <a:rPr sz="2200" dirty="0">
                <a:solidFill>
                  <a:srgbClr val="003399"/>
                </a:solidFill>
                <a:latin typeface="Arial"/>
                <a:cs typeface="Arial"/>
              </a:rPr>
              <a:t>8251.</a:t>
            </a:r>
            <a:endParaRPr sz="2200">
              <a:latin typeface="Arial"/>
              <a:cs typeface="Arial"/>
            </a:endParaRPr>
          </a:p>
          <a:p>
            <a:pPr marL="1155700" lvl="2" indent="-228600">
              <a:lnSpc>
                <a:spcPct val="100000"/>
              </a:lnSpc>
              <a:spcBef>
                <a:spcPts val="440"/>
              </a:spcBef>
              <a:buClr>
                <a:srgbClr val="93C052"/>
              </a:buClr>
              <a:buChar char="•"/>
              <a:tabLst>
                <a:tab pos="1155065" algn="l"/>
                <a:tab pos="1155700" algn="l"/>
              </a:tabLst>
            </a:pPr>
            <a:r>
              <a:rPr sz="2000" dirty="0">
                <a:solidFill>
                  <a:srgbClr val="003399"/>
                </a:solidFill>
                <a:latin typeface="Arial"/>
                <a:cs typeface="Arial"/>
              </a:rPr>
              <a:t>Có </a:t>
            </a:r>
            <a:r>
              <a:rPr sz="2000" spc="-5" dirty="0">
                <a:solidFill>
                  <a:srgbClr val="003399"/>
                </a:solidFill>
                <a:latin typeface="Arial"/>
                <a:cs typeface="Arial"/>
              </a:rPr>
              <a:t>thể tăng </a:t>
            </a:r>
            <a:r>
              <a:rPr sz="2000" dirty="0">
                <a:solidFill>
                  <a:srgbClr val="003399"/>
                </a:solidFill>
                <a:latin typeface="Arial"/>
                <a:cs typeface="Arial"/>
              </a:rPr>
              <a:t>khoảng cách </a:t>
            </a:r>
            <a:r>
              <a:rPr sz="2000" spc="-5" dirty="0">
                <a:solidFill>
                  <a:srgbClr val="003399"/>
                </a:solidFill>
                <a:latin typeface="Arial"/>
                <a:cs typeface="Arial"/>
              </a:rPr>
              <a:t>truyền </a:t>
            </a:r>
            <a:r>
              <a:rPr sz="2000" dirty="0">
                <a:solidFill>
                  <a:srgbClr val="003399"/>
                </a:solidFill>
                <a:latin typeface="Arial"/>
                <a:cs typeface="Arial"/>
              </a:rPr>
              <a:t>dữ liệu do cần </a:t>
            </a:r>
            <a:r>
              <a:rPr sz="2000" spc="-5" dirty="0">
                <a:solidFill>
                  <a:srgbClr val="003399"/>
                </a:solidFill>
                <a:latin typeface="Arial"/>
                <a:cs typeface="Arial"/>
              </a:rPr>
              <a:t>ít </a:t>
            </a:r>
            <a:r>
              <a:rPr sz="2000" dirty="0">
                <a:solidFill>
                  <a:srgbClr val="003399"/>
                </a:solidFill>
                <a:latin typeface="Arial"/>
                <a:cs typeface="Arial"/>
              </a:rPr>
              <a:t>dây </a:t>
            </a:r>
            <a:r>
              <a:rPr sz="2000" spc="-5" dirty="0">
                <a:solidFill>
                  <a:srgbClr val="003399"/>
                </a:solidFill>
                <a:latin typeface="Arial"/>
                <a:cs typeface="Arial"/>
              </a:rPr>
              <a:t>tín</a:t>
            </a:r>
            <a:r>
              <a:rPr sz="2000" spc="-20" dirty="0">
                <a:solidFill>
                  <a:srgbClr val="003399"/>
                </a:solidFill>
                <a:latin typeface="Arial"/>
                <a:cs typeface="Arial"/>
              </a:rPr>
              <a:t> </a:t>
            </a:r>
            <a:r>
              <a:rPr sz="2000" dirty="0">
                <a:solidFill>
                  <a:srgbClr val="003399"/>
                </a:solidFill>
                <a:latin typeface="Arial"/>
                <a:cs typeface="Arial"/>
              </a:rPr>
              <a:t>hiệu</a:t>
            </a:r>
            <a:endParaRPr sz="2000">
              <a:latin typeface="Arial"/>
              <a:cs typeface="Arial"/>
            </a:endParaRPr>
          </a:p>
          <a:p>
            <a:pPr marL="1155700" lvl="2" indent="-228600">
              <a:lnSpc>
                <a:spcPct val="100000"/>
              </a:lnSpc>
              <a:spcBef>
                <a:spcPts val="500"/>
              </a:spcBef>
              <a:buClr>
                <a:srgbClr val="93C052"/>
              </a:buClr>
              <a:buChar char="•"/>
              <a:tabLst>
                <a:tab pos="1155065" algn="l"/>
                <a:tab pos="1155700" algn="l"/>
              </a:tabLst>
            </a:pPr>
            <a:r>
              <a:rPr sz="2000" spc="-5" dirty="0">
                <a:solidFill>
                  <a:srgbClr val="003399"/>
                </a:solidFill>
                <a:latin typeface="Arial"/>
                <a:cs typeface="Arial"/>
              </a:rPr>
              <a:t>Tốc </a:t>
            </a:r>
            <a:r>
              <a:rPr sz="2000" dirty="0">
                <a:solidFill>
                  <a:srgbClr val="003399"/>
                </a:solidFill>
                <a:latin typeface="Arial"/>
                <a:cs typeface="Arial"/>
              </a:rPr>
              <a:t>độ</a:t>
            </a:r>
            <a:r>
              <a:rPr sz="2000" spc="-5" dirty="0">
                <a:solidFill>
                  <a:srgbClr val="003399"/>
                </a:solidFill>
                <a:latin typeface="Arial"/>
                <a:cs typeface="Arial"/>
              </a:rPr>
              <a:t> </a:t>
            </a:r>
            <a:r>
              <a:rPr sz="2000" dirty="0">
                <a:solidFill>
                  <a:srgbClr val="003399"/>
                </a:solidFill>
                <a:latin typeface="Arial"/>
                <a:cs typeface="Arial"/>
              </a:rPr>
              <a:t>chậm</a:t>
            </a:r>
            <a:endParaRPr sz="2000">
              <a:latin typeface="Arial"/>
              <a:cs typeface="Arial"/>
            </a:endParaRPr>
          </a:p>
          <a:p>
            <a:pPr marL="1155700" marR="208279" lvl="2" indent="-228600">
              <a:lnSpc>
                <a:spcPct val="100800"/>
              </a:lnSpc>
              <a:spcBef>
                <a:spcPts val="480"/>
              </a:spcBef>
              <a:buClr>
                <a:srgbClr val="93C052"/>
              </a:buClr>
              <a:buChar char="•"/>
              <a:tabLst>
                <a:tab pos="1155065" algn="l"/>
                <a:tab pos="1155700" algn="l"/>
              </a:tabLst>
            </a:pPr>
            <a:r>
              <a:rPr sz="2000" dirty="0">
                <a:solidFill>
                  <a:srgbClr val="003399"/>
                </a:solidFill>
                <a:latin typeface="Arial"/>
                <a:cs typeface="Arial"/>
              </a:rPr>
              <a:t>Cần biến đổi dữ liệu khi </a:t>
            </a:r>
            <a:r>
              <a:rPr sz="2000" spc="-5" dirty="0">
                <a:solidFill>
                  <a:srgbClr val="003399"/>
                </a:solidFill>
                <a:latin typeface="Arial"/>
                <a:cs typeface="Arial"/>
              </a:rPr>
              <a:t>gửi </a:t>
            </a:r>
            <a:r>
              <a:rPr sz="2000" dirty="0">
                <a:solidFill>
                  <a:srgbClr val="003399"/>
                </a:solidFill>
                <a:latin typeface="Arial"/>
                <a:cs typeface="Arial"/>
              </a:rPr>
              <a:t>đi (song song </a:t>
            </a:r>
            <a:r>
              <a:rPr sz="2000" dirty="0">
                <a:solidFill>
                  <a:srgbClr val="003399"/>
                </a:solidFill>
                <a:latin typeface="Wingdings"/>
                <a:cs typeface="Wingdings"/>
              </a:rPr>
              <a:t></a:t>
            </a:r>
            <a:r>
              <a:rPr sz="2000" dirty="0">
                <a:solidFill>
                  <a:srgbClr val="003399"/>
                </a:solidFill>
                <a:latin typeface="Times New Roman"/>
                <a:cs typeface="Times New Roman"/>
              </a:rPr>
              <a:t> </a:t>
            </a:r>
            <a:r>
              <a:rPr sz="2000" dirty="0">
                <a:solidFill>
                  <a:srgbClr val="003399"/>
                </a:solidFill>
                <a:latin typeface="Arial"/>
                <a:cs typeface="Arial"/>
              </a:rPr>
              <a:t>nối </a:t>
            </a:r>
            <a:r>
              <a:rPr sz="2000" spc="-5" dirty="0">
                <a:solidFill>
                  <a:srgbClr val="003399"/>
                </a:solidFill>
                <a:latin typeface="Arial"/>
                <a:cs typeface="Arial"/>
              </a:rPr>
              <a:t>tiếp) </a:t>
            </a:r>
            <a:r>
              <a:rPr sz="2000" dirty="0">
                <a:solidFill>
                  <a:srgbClr val="003399"/>
                </a:solidFill>
                <a:latin typeface="Arial"/>
                <a:cs typeface="Arial"/>
              </a:rPr>
              <a:t>và khi nhận  về (nối </a:t>
            </a:r>
            <a:r>
              <a:rPr sz="2000" spc="-5" dirty="0">
                <a:solidFill>
                  <a:srgbClr val="003399"/>
                </a:solidFill>
                <a:latin typeface="Arial"/>
                <a:cs typeface="Arial"/>
              </a:rPr>
              <a:t>tiếp </a:t>
            </a:r>
            <a:r>
              <a:rPr sz="2000" dirty="0">
                <a:solidFill>
                  <a:srgbClr val="003399"/>
                </a:solidFill>
                <a:latin typeface="Wingdings"/>
                <a:cs typeface="Wingdings"/>
              </a:rPr>
              <a:t></a:t>
            </a:r>
            <a:r>
              <a:rPr sz="2000" dirty="0">
                <a:solidFill>
                  <a:srgbClr val="003399"/>
                </a:solidFill>
                <a:latin typeface="Times New Roman"/>
                <a:cs typeface="Times New Roman"/>
              </a:rPr>
              <a:t> </a:t>
            </a:r>
            <a:r>
              <a:rPr sz="2000" dirty="0">
                <a:solidFill>
                  <a:srgbClr val="003399"/>
                </a:solidFill>
                <a:latin typeface="Arial"/>
                <a:cs typeface="Arial"/>
              </a:rPr>
              <a:t>song</a:t>
            </a:r>
            <a:r>
              <a:rPr sz="2000" spc="50" dirty="0">
                <a:solidFill>
                  <a:srgbClr val="003399"/>
                </a:solidFill>
                <a:latin typeface="Arial"/>
                <a:cs typeface="Arial"/>
              </a:rPr>
              <a:t> </a:t>
            </a:r>
            <a:r>
              <a:rPr sz="2000" spc="-5" dirty="0">
                <a:solidFill>
                  <a:srgbClr val="003399"/>
                </a:solidFill>
                <a:latin typeface="Arial"/>
                <a:cs typeface="Arial"/>
              </a:rPr>
              <a:t>song).</a:t>
            </a:r>
            <a:endParaRPr sz="2000">
              <a:latin typeface="Arial"/>
              <a:cs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2638" y="795020"/>
            <a:ext cx="6013450" cy="452120"/>
          </a:xfrm>
          <a:prstGeom prst="rect">
            <a:avLst/>
          </a:prstGeom>
        </p:spPr>
        <p:txBody>
          <a:bodyPr vert="horz" wrap="square" lIns="0" tIns="12700" rIns="0" bIns="0" rtlCol="0">
            <a:spAutoFit/>
          </a:bodyPr>
          <a:lstStyle/>
          <a:p>
            <a:pPr marL="12700">
              <a:lnSpc>
                <a:spcPct val="100000"/>
              </a:lnSpc>
              <a:spcBef>
                <a:spcPts val="100"/>
              </a:spcBef>
            </a:pPr>
            <a:r>
              <a:rPr spc="-5" dirty="0"/>
              <a:t>4.5.1 </a:t>
            </a:r>
            <a:r>
              <a:rPr dirty="0"/>
              <a:t>Mạch vào ra </a:t>
            </a:r>
            <a:r>
              <a:rPr spc="-5" dirty="0"/>
              <a:t>song </a:t>
            </a:r>
            <a:r>
              <a:rPr dirty="0"/>
              <a:t>song</a:t>
            </a:r>
            <a:r>
              <a:rPr spc="-100" dirty="0"/>
              <a:t> </a:t>
            </a:r>
            <a:r>
              <a:rPr spc="-5" dirty="0"/>
              <a:t>8255A</a:t>
            </a:r>
          </a:p>
        </p:txBody>
      </p:sp>
      <p:sp>
        <p:nvSpPr>
          <p:cNvPr id="3" name="object 3"/>
          <p:cNvSpPr/>
          <p:nvPr/>
        </p:nvSpPr>
        <p:spPr>
          <a:xfrm>
            <a:off x="1676400" y="1295394"/>
            <a:ext cx="6096000" cy="54999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9338" y="795020"/>
            <a:ext cx="5480685" cy="452120"/>
          </a:xfrm>
          <a:prstGeom prst="rect">
            <a:avLst/>
          </a:prstGeom>
        </p:spPr>
        <p:txBody>
          <a:bodyPr vert="horz" wrap="square" lIns="0" tIns="12700" rIns="0" bIns="0" rtlCol="0">
            <a:spAutoFit/>
          </a:bodyPr>
          <a:lstStyle/>
          <a:p>
            <a:pPr marL="12700">
              <a:lnSpc>
                <a:spcPct val="100000"/>
              </a:lnSpc>
              <a:spcBef>
                <a:spcPts val="100"/>
              </a:spcBef>
            </a:pPr>
            <a:r>
              <a:rPr spc="-5" dirty="0"/>
              <a:t>4.5.2 </a:t>
            </a:r>
            <a:r>
              <a:rPr dirty="0"/>
              <a:t>Mạch vào ra </a:t>
            </a:r>
            <a:r>
              <a:rPr spc="-5" dirty="0"/>
              <a:t>nối tiếp</a:t>
            </a:r>
            <a:r>
              <a:rPr spc="-75" dirty="0"/>
              <a:t> </a:t>
            </a:r>
            <a:r>
              <a:rPr dirty="0"/>
              <a:t>8251A</a:t>
            </a:r>
          </a:p>
        </p:txBody>
      </p:sp>
      <p:sp>
        <p:nvSpPr>
          <p:cNvPr id="3" name="object 3"/>
          <p:cNvSpPr/>
          <p:nvPr/>
        </p:nvSpPr>
        <p:spPr>
          <a:xfrm>
            <a:off x="1558297" y="1257300"/>
            <a:ext cx="6533267" cy="5410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87630">
              <a:lnSpc>
                <a:spcPct val="100000"/>
              </a:lnSpc>
              <a:spcBef>
                <a:spcPts val="100"/>
              </a:spcBef>
            </a:pPr>
            <a:r>
              <a:rPr dirty="0"/>
              <a:t>Bài tập </a:t>
            </a:r>
            <a:r>
              <a:rPr spc="-5" dirty="0"/>
              <a:t>bổ sung </a:t>
            </a:r>
            <a:r>
              <a:rPr dirty="0"/>
              <a:t>– Xây </a:t>
            </a:r>
            <a:r>
              <a:rPr spc="-5" dirty="0"/>
              <a:t>dựng </a:t>
            </a:r>
            <a:r>
              <a:rPr dirty="0"/>
              <a:t>mạch </a:t>
            </a:r>
            <a:r>
              <a:rPr spc="-5" dirty="0"/>
              <a:t>giải </a:t>
            </a:r>
            <a:r>
              <a:rPr dirty="0"/>
              <a:t>mã </a:t>
            </a:r>
            <a:r>
              <a:rPr spc="-5" dirty="0"/>
              <a:t>địa</a:t>
            </a:r>
            <a:r>
              <a:rPr spc="-70" dirty="0"/>
              <a:t> </a:t>
            </a:r>
            <a:r>
              <a:rPr spc="-5" dirty="0"/>
              <a:t>chỉ</a:t>
            </a:r>
          </a:p>
        </p:txBody>
      </p:sp>
      <p:sp>
        <p:nvSpPr>
          <p:cNvPr id="3" name="object 3"/>
          <p:cNvSpPr txBox="1"/>
          <p:nvPr/>
        </p:nvSpPr>
        <p:spPr>
          <a:xfrm>
            <a:off x="307340" y="1480820"/>
            <a:ext cx="8087995" cy="1115060"/>
          </a:xfrm>
          <a:prstGeom prst="rect">
            <a:avLst/>
          </a:prstGeom>
        </p:spPr>
        <p:txBody>
          <a:bodyPr vert="horz" wrap="square" lIns="0" tIns="15875" rIns="0" bIns="0" rtlCol="0">
            <a:spAutoFit/>
          </a:bodyPr>
          <a:lstStyle/>
          <a:p>
            <a:pPr marL="469900" marR="5080" indent="-457200">
              <a:lnSpc>
                <a:spcPct val="99000"/>
              </a:lnSpc>
              <a:spcBef>
                <a:spcPts val="125"/>
              </a:spcBef>
              <a:tabLst>
                <a:tab pos="469265" algn="l"/>
              </a:tabLst>
            </a:pPr>
            <a:r>
              <a:rPr sz="2400" dirty="0">
                <a:solidFill>
                  <a:srgbClr val="003399"/>
                </a:solidFill>
                <a:latin typeface="Arial"/>
                <a:cs typeface="Arial"/>
              </a:rPr>
              <a:t>1.	Xây </a:t>
            </a:r>
            <a:r>
              <a:rPr sz="2400" spc="-5" dirty="0">
                <a:solidFill>
                  <a:srgbClr val="003399"/>
                </a:solidFill>
                <a:latin typeface="Arial"/>
                <a:cs typeface="Arial"/>
              </a:rPr>
              <a:t>dựng </a:t>
            </a:r>
            <a:r>
              <a:rPr sz="2400" dirty="0">
                <a:solidFill>
                  <a:srgbClr val="003399"/>
                </a:solidFill>
                <a:latin typeface="Arial"/>
                <a:cs typeface="Arial"/>
              </a:rPr>
              <a:t>mạch giải mã địa chỉ dùng các mạch </a:t>
            </a:r>
            <a:r>
              <a:rPr sz="2400" spc="-5" dirty="0">
                <a:solidFill>
                  <a:srgbClr val="003399"/>
                </a:solidFill>
                <a:latin typeface="Arial"/>
                <a:cs typeface="Arial"/>
              </a:rPr>
              <a:t>lô-gíc</a:t>
            </a:r>
            <a:r>
              <a:rPr sz="2400" spc="-70" dirty="0">
                <a:solidFill>
                  <a:srgbClr val="003399"/>
                </a:solidFill>
                <a:latin typeface="Arial"/>
                <a:cs typeface="Arial"/>
              </a:rPr>
              <a:t> </a:t>
            </a:r>
            <a:r>
              <a:rPr sz="2400" dirty="0">
                <a:solidFill>
                  <a:srgbClr val="003399"/>
                </a:solidFill>
                <a:latin typeface="Arial"/>
                <a:cs typeface="Arial"/>
              </a:rPr>
              <a:t>cơ  bản cho bộ nhớ </a:t>
            </a:r>
            <a:r>
              <a:rPr sz="2400" spc="-5" dirty="0">
                <a:solidFill>
                  <a:srgbClr val="003399"/>
                </a:solidFill>
                <a:latin typeface="Arial"/>
                <a:cs typeface="Arial"/>
              </a:rPr>
              <a:t>ROM </a:t>
            </a:r>
            <a:r>
              <a:rPr sz="2400" dirty="0">
                <a:solidFill>
                  <a:srgbClr val="003399"/>
                </a:solidFill>
                <a:latin typeface="Arial"/>
                <a:cs typeface="Arial"/>
              </a:rPr>
              <a:t>dung </a:t>
            </a:r>
            <a:r>
              <a:rPr sz="2400" spc="-5" dirty="0">
                <a:solidFill>
                  <a:srgbClr val="003399"/>
                </a:solidFill>
                <a:latin typeface="Arial"/>
                <a:cs typeface="Arial"/>
              </a:rPr>
              <a:t>lượng </a:t>
            </a:r>
            <a:r>
              <a:rPr sz="2400" dirty="0">
                <a:solidFill>
                  <a:srgbClr val="003399"/>
                </a:solidFill>
                <a:latin typeface="Arial"/>
                <a:cs typeface="Arial"/>
              </a:rPr>
              <a:t>4KB có địa chỉ cơ sở  05800H dùng vi mạch nhớ</a:t>
            </a:r>
            <a:r>
              <a:rPr sz="2400" spc="-15" dirty="0">
                <a:solidFill>
                  <a:srgbClr val="003399"/>
                </a:solidFill>
                <a:latin typeface="Arial"/>
                <a:cs typeface="Arial"/>
              </a:rPr>
              <a:t> </a:t>
            </a:r>
            <a:r>
              <a:rPr sz="2400" dirty="0">
                <a:solidFill>
                  <a:srgbClr val="003399"/>
                </a:solidFill>
                <a:latin typeface="Arial"/>
                <a:cs typeface="Arial"/>
              </a:rPr>
              <a:t>2Kx8.</a:t>
            </a:r>
            <a:endParaRPr sz="2400">
              <a:latin typeface="Arial"/>
              <a:cs typeface="Arial"/>
            </a:endParaRPr>
          </a:p>
        </p:txBody>
      </p:sp>
      <p:sp>
        <p:nvSpPr>
          <p:cNvPr id="4" name="object 4"/>
          <p:cNvSpPr/>
          <p:nvPr/>
        </p:nvSpPr>
        <p:spPr>
          <a:xfrm>
            <a:off x="3035300" y="2818558"/>
            <a:ext cx="3915340" cy="295781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750" y="795020"/>
            <a:ext cx="8305800" cy="452120"/>
          </a:xfrm>
          <a:prstGeom prst="rect">
            <a:avLst/>
          </a:prstGeom>
        </p:spPr>
        <p:txBody>
          <a:bodyPr vert="horz" wrap="square" lIns="0" tIns="12700" rIns="0" bIns="0" rtlCol="0">
            <a:spAutoFit/>
          </a:bodyPr>
          <a:lstStyle/>
          <a:p>
            <a:pPr marL="12700">
              <a:lnSpc>
                <a:spcPct val="100000"/>
              </a:lnSpc>
              <a:spcBef>
                <a:spcPts val="100"/>
              </a:spcBef>
            </a:pPr>
            <a:r>
              <a:rPr dirty="0"/>
              <a:t>Bài tập </a:t>
            </a:r>
            <a:r>
              <a:rPr spc="-5" dirty="0"/>
              <a:t>bổ sung </a:t>
            </a:r>
            <a:r>
              <a:rPr dirty="0"/>
              <a:t>– Xây </a:t>
            </a:r>
            <a:r>
              <a:rPr spc="-5" dirty="0"/>
              <a:t>dựng </a:t>
            </a:r>
            <a:r>
              <a:rPr dirty="0"/>
              <a:t>mạch </a:t>
            </a:r>
            <a:r>
              <a:rPr spc="-5" dirty="0"/>
              <a:t>giải </a:t>
            </a:r>
            <a:r>
              <a:rPr dirty="0"/>
              <a:t>mã </a:t>
            </a:r>
            <a:r>
              <a:rPr spc="-5" dirty="0"/>
              <a:t>địa</a:t>
            </a:r>
            <a:r>
              <a:rPr spc="-70" dirty="0"/>
              <a:t> </a:t>
            </a:r>
            <a:r>
              <a:rPr spc="-5" dirty="0"/>
              <a:t>chỉ</a:t>
            </a:r>
          </a:p>
        </p:txBody>
      </p:sp>
      <p:sp>
        <p:nvSpPr>
          <p:cNvPr id="3" name="object 3"/>
          <p:cNvSpPr txBox="1"/>
          <p:nvPr/>
        </p:nvSpPr>
        <p:spPr>
          <a:xfrm>
            <a:off x="307340" y="1480820"/>
            <a:ext cx="8392795" cy="2283460"/>
          </a:xfrm>
          <a:prstGeom prst="rect">
            <a:avLst/>
          </a:prstGeom>
        </p:spPr>
        <p:txBody>
          <a:bodyPr vert="horz" wrap="square" lIns="0" tIns="15875" rIns="0" bIns="0" rtlCol="0">
            <a:spAutoFit/>
          </a:bodyPr>
          <a:lstStyle/>
          <a:p>
            <a:pPr marL="469900" marR="21590" indent="-457200">
              <a:lnSpc>
                <a:spcPct val="99000"/>
              </a:lnSpc>
              <a:spcBef>
                <a:spcPts val="125"/>
              </a:spcBef>
              <a:buAutoNum type="arabicPeriod" startAt="2"/>
              <a:tabLst>
                <a:tab pos="469265" algn="l"/>
                <a:tab pos="469900" algn="l"/>
              </a:tabLst>
            </a:pPr>
            <a:r>
              <a:rPr sz="2400" dirty="0">
                <a:solidFill>
                  <a:srgbClr val="003399"/>
                </a:solidFill>
                <a:latin typeface="Arial"/>
                <a:cs typeface="Arial"/>
              </a:rPr>
              <a:t>Xây </a:t>
            </a:r>
            <a:r>
              <a:rPr sz="2400" spc="-5" dirty="0">
                <a:solidFill>
                  <a:srgbClr val="003399"/>
                </a:solidFill>
                <a:latin typeface="Arial"/>
                <a:cs typeface="Arial"/>
              </a:rPr>
              <a:t>dựng </a:t>
            </a:r>
            <a:r>
              <a:rPr sz="2400" dirty="0">
                <a:solidFill>
                  <a:srgbClr val="003399"/>
                </a:solidFill>
                <a:latin typeface="Arial"/>
                <a:cs typeface="Arial"/>
              </a:rPr>
              <a:t>mạch giải mã địa chỉ cho cổng vào có địa chỉ  8000h. Biết không gian cổng có địa chỉ </a:t>
            </a:r>
            <a:r>
              <a:rPr sz="2400" spc="-5" dirty="0">
                <a:solidFill>
                  <a:srgbClr val="003399"/>
                </a:solidFill>
                <a:latin typeface="Arial"/>
                <a:cs typeface="Arial"/>
              </a:rPr>
              <a:t>tách </a:t>
            </a:r>
            <a:r>
              <a:rPr sz="2400" dirty="0">
                <a:solidFill>
                  <a:srgbClr val="003399"/>
                </a:solidFill>
                <a:latin typeface="Arial"/>
                <a:cs typeface="Arial"/>
              </a:rPr>
              <a:t>biết với</a:t>
            </a:r>
            <a:r>
              <a:rPr sz="2400" spc="-95" dirty="0">
                <a:solidFill>
                  <a:srgbClr val="003399"/>
                </a:solidFill>
                <a:latin typeface="Arial"/>
                <a:cs typeface="Arial"/>
              </a:rPr>
              <a:t> </a:t>
            </a:r>
            <a:r>
              <a:rPr sz="2400" dirty="0">
                <a:solidFill>
                  <a:srgbClr val="003399"/>
                </a:solidFill>
                <a:latin typeface="Arial"/>
                <a:cs typeface="Arial"/>
              </a:rPr>
              <a:t>không  </a:t>
            </a:r>
            <a:r>
              <a:rPr sz="2400" spc="-5" dirty="0">
                <a:solidFill>
                  <a:srgbClr val="003399"/>
                </a:solidFill>
                <a:latin typeface="Arial"/>
                <a:cs typeface="Arial"/>
              </a:rPr>
              <a:t>gian </a:t>
            </a:r>
            <a:r>
              <a:rPr sz="2400" dirty="0">
                <a:solidFill>
                  <a:srgbClr val="003399"/>
                </a:solidFill>
                <a:latin typeface="Arial"/>
                <a:cs typeface="Arial"/>
              </a:rPr>
              <a:t>bộ nhớ.</a:t>
            </a:r>
            <a:endParaRPr sz="2400">
              <a:latin typeface="Arial"/>
              <a:cs typeface="Arial"/>
            </a:endParaRPr>
          </a:p>
          <a:p>
            <a:pPr marL="469900" marR="5080" indent="-457200">
              <a:lnSpc>
                <a:spcPct val="99400"/>
              </a:lnSpc>
              <a:spcBef>
                <a:spcPts val="615"/>
              </a:spcBef>
              <a:buAutoNum type="arabicPeriod" startAt="2"/>
              <a:tabLst>
                <a:tab pos="469265" algn="l"/>
                <a:tab pos="469900" algn="l"/>
              </a:tabLst>
            </a:pPr>
            <a:r>
              <a:rPr sz="2400" dirty="0">
                <a:solidFill>
                  <a:srgbClr val="003399"/>
                </a:solidFill>
                <a:latin typeface="Arial"/>
                <a:cs typeface="Arial"/>
              </a:rPr>
              <a:t>Xây </a:t>
            </a:r>
            <a:r>
              <a:rPr sz="2400" spc="-5" dirty="0">
                <a:solidFill>
                  <a:srgbClr val="003399"/>
                </a:solidFill>
                <a:latin typeface="Arial"/>
                <a:cs typeface="Arial"/>
              </a:rPr>
              <a:t>dựng </a:t>
            </a:r>
            <a:r>
              <a:rPr sz="2400" dirty="0">
                <a:solidFill>
                  <a:srgbClr val="003399"/>
                </a:solidFill>
                <a:latin typeface="Arial"/>
                <a:cs typeface="Arial"/>
              </a:rPr>
              <a:t>mạch giải mã địa chỉ cho cổng ra có địa chỉ  </a:t>
            </a:r>
            <a:r>
              <a:rPr sz="2400" spc="-5" dirty="0">
                <a:solidFill>
                  <a:srgbClr val="003399"/>
                </a:solidFill>
                <a:latin typeface="Arial"/>
                <a:cs typeface="Arial"/>
              </a:rPr>
              <a:t>03F8h. </a:t>
            </a:r>
            <a:r>
              <a:rPr sz="2400" dirty="0">
                <a:solidFill>
                  <a:srgbClr val="003399"/>
                </a:solidFill>
                <a:latin typeface="Arial"/>
                <a:cs typeface="Arial"/>
              </a:rPr>
              <a:t>Biết không gian cổng có địa chỉ </a:t>
            </a:r>
            <a:r>
              <a:rPr sz="2400" spc="-5" dirty="0">
                <a:solidFill>
                  <a:srgbClr val="003399"/>
                </a:solidFill>
                <a:latin typeface="Arial"/>
                <a:cs typeface="Arial"/>
              </a:rPr>
              <a:t>tách </a:t>
            </a:r>
            <a:r>
              <a:rPr sz="2400" dirty="0">
                <a:solidFill>
                  <a:srgbClr val="003399"/>
                </a:solidFill>
                <a:latin typeface="Arial"/>
                <a:cs typeface="Arial"/>
              </a:rPr>
              <a:t>biết với</a:t>
            </a:r>
            <a:r>
              <a:rPr sz="2400" spc="-65" dirty="0">
                <a:solidFill>
                  <a:srgbClr val="003399"/>
                </a:solidFill>
                <a:latin typeface="Arial"/>
                <a:cs typeface="Arial"/>
              </a:rPr>
              <a:t> </a:t>
            </a:r>
            <a:r>
              <a:rPr sz="2400" dirty="0">
                <a:solidFill>
                  <a:srgbClr val="003399"/>
                </a:solidFill>
                <a:latin typeface="Arial"/>
                <a:cs typeface="Arial"/>
              </a:rPr>
              <a:t>không  </a:t>
            </a:r>
            <a:r>
              <a:rPr sz="2400" spc="-5" dirty="0">
                <a:solidFill>
                  <a:srgbClr val="003399"/>
                </a:solidFill>
                <a:latin typeface="Arial"/>
                <a:cs typeface="Arial"/>
              </a:rPr>
              <a:t>gian </a:t>
            </a:r>
            <a:r>
              <a:rPr sz="2400" dirty="0">
                <a:solidFill>
                  <a:srgbClr val="003399"/>
                </a:solidFill>
                <a:latin typeface="Arial"/>
                <a:cs typeface="Arial"/>
              </a:rPr>
              <a:t>bộ nhớ.</a:t>
            </a: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7630">
              <a:lnSpc>
                <a:spcPct val="100000"/>
              </a:lnSpc>
              <a:spcBef>
                <a:spcPts val="100"/>
              </a:spcBef>
            </a:pPr>
            <a:r>
              <a:rPr spc="-5" dirty="0"/>
              <a:t>4.1. </a:t>
            </a:r>
            <a:r>
              <a:rPr dirty="0"/>
              <a:t>Các </a:t>
            </a:r>
            <a:r>
              <a:rPr spc="-5" dirty="0"/>
              <a:t>tín hiệu của</a:t>
            </a:r>
            <a:r>
              <a:rPr spc="-55" dirty="0"/>
              <a:t> </a:t>
            </a:r>
            <a:r>
              <a:rPr dirty="0"/>
              <a:t>8088</a:t>
            </a:r>
          </a:p>
        </p:txBody>
      </p:sp>
      <p:sp>
        <p:nvSpPr>
          <p:cNvPr id="3" name="object 3"/>
          <p:cNvSpPr txBox="1"/>
          <p:nvPr/>
        </p:nvSpPr>
        <p:spPr>
          <a:xfrm>
            <a:off x="764540" y="1419972"/>
            <a:ext cx="7317740" cy="4289425"/>
          </a:xfrm>
          <a:prstGeom prst="rect">
            <a:avLst/>
          </a:prstGeom>
        </p:spPr>
        <p:txBody>
          <a:bodyPr vert="horz" wrap="square" lIns="0" tIns="73660" rIns="0" bIns="0" rtlCol="0">
            <a:spAutoFit/>
          </a:bodyPr>
          <a:lstStyle/>
          <a:p>
            <a:pPr marL="298450" indent="-285750">
              <a:lnSpc>
                <a:spcPct val="100000"/>
              </a:lnSpc>
              <a:spcBef>
                <a:spcPts val="580"/>
              </a:spcBef>
              <a:buClr>
                <a:srgbClr val="5E9CDA"/>
              </a:buClr>
              <a:buFont typeface="Wingdings"/>
              <a:buChar char=""/>
              <a:tabLst>
                <a:tab pos="297815" algn="l"/>
                <a:tab pos="298450" algn="l"/>
              </a:tabLst>
            </a:pPr>
            <a:r>
              <a:rPr sz="2200" dirty="0">
                <a:solidFill>
                  <a:srgbClr val="003399"/>
                </a:solidFill>
                <a:latin typeface="Arial"/>
                <a:cs typeface="Arial"/>
              </a:rPr>
              <a:t>Nhóm </a:t>
            </a:r>
            <a:r>
              <a:rPr sz="2200" spc="-5" dirty="0">
                <a:solidFill>
                  <a:srgbClr val="003399"/>
                </a:solidFill>
                <a:latin typeface="Arial"/>
                <a:cs typeface="Arial"/>
              </a:rPr>
              <a:t>tín </a:t>
            </a:r>
            <a:r>
              <a:rPr sz="2200" dirty="0">
                <a:solidFill>
                  <a:srgbClr val="003399"/>
                </a:solidFill>
                <a:latin typeface="Arial"/>
                <a:cs typeface="Arial"/>
              </a:rPr>
              <a:t>hiệu đồng hồ và</a:t>
            </a:r>
            <a:r>
              <a:rPr sz="2200" spc="-15" dirty="0">
                <a:solidFill>
                  <a:srgbClr val="003399"/>
                </a:solidFill>
                <a:latin typeface="Arial"/>
                <a:cs typeface="Arial"/>
              </a:rPr>
              <a:t> </a:t>
            </a:r>
            <a:r>
              <a:rPr sz="2200" dirty="0">
                <a:solidFill>
                  <a:srgbClr val="003399"/>
                </a:solidFill>
                <a:latin typeface="Arial"/>
                <a:cs typeface="Arial"/>
              </a:rPr>
              <a:t>nguồn:</a:t>
            </a:r>
            <a:endParaRPr sz="2200">
              <a:latin typeface="Arial"/>
              <a:cs typeface="Arial"/>
            </a:endParaRPr>
          </a:p>
          <a:p>
            <a:pPr marL="698500" lvl="1" indent="-228600">
              <a:lnSpc>
                <a:spcPct val="100000"/>
              </a:lnSpc>
              <a:spcBef>
                <a:spcPts val="390"/>
              </a:spcBef>
              <a:buClr>
                <a:srgbClr val="93C052"/>
              </a:buClr>
              <a:buChar char="•"/>
              <a:tabLst>
                <a:tab pos="697865" algn="l"/>
                <a:tab pos="698500" algn="l"/>
              </a:tabLst>
            </a:pPr>
            <a:r>
              <a:rPr sz="1800" dirty="0">
                <a:solidFill>
                  <a:srgbClr val="003399"/>
                </a:solidFill>
                <a:latin typeface="Arial"/>
                <a:cs typeface="Arial"/>
              </a:rPr>
              <a:t>CLK: Xung nhịp đồng hồ cung cấp nhịp làm việc cho</a:t>
            </a:r>
            <a:r>
              <a:rPr sz="1800" spc="-65" dirty="0">
                <a:solidFill>
                  <a:srgbClr val="003399"/>
                </a:solidFill>
                <a:latin typeface="Arial"/>
                <a:cs typeface="Arial"/>
              </a:rPr>
              <a:t> </a:t>
            </a:r>
            <a:r>
              <a:rPr sz="1800" dirty="0">
                <a:solidFill>
                  <a:srgbClr val="003399"/>
                </a:solidFill>
                <a:latin typeface="Arial"/>
                <a:cs typeface="Arial"/>
              </a:rPr>
              <a:t>CPU.</a:t>
            </a:r>
            <a:endParaRPr sz="1800">
              <a:latin typeface="Arial"/>
              <a:cs typeface="Arial"/>
            </a:endParaRPr>
          </a:p>
          <a:p>
            <a:pPr marL="698500" lvl="1" indent="-228600">
              <a:lnSpc>
                <a:spcPct val="100000"/>
              </a:lnSpc>
              <a:spcBef>
                <a:spcPts val="440"/>
              </a:spcBef>
              <a:buClr>
                <a:srgbClr val="93C052"/>
              </a:buClr>
              <a:buChar char="•"/>
              <a:tabLst>
                <a:tab pos="697865" algn="l"/>
                <a:tab pos="698500" algn="l"/>
              </a:tabLst>
            </a:pPr>
            <a:r>
              <a:rPr sz="1800" dirty="0">
                <a:solidFill>
                  <a:srgbClr val="003399"/>
                </a:solidFill>
                <a:latin typeface="Arial"/>
                <a:cs typeface="Arial"/>
              </a:rPr>
              <a:t>Vcc: chân cung cấp nguồn nuôi</a:t>
            </a:r>
            <a:r>
              <a:rPr sz="1800" spc="-20" dirty="0">
                <a:solidFill>
                  <a:srgbClr val="003399"/>
                </a:solidFill>
                <a:latin typeface="Arial"/>
                <a:cs typeface="Arial"/>
              </a:rPr>
              <a:t> </a:t>
            </a:r>
            <a:r>
              <a:rPr sz="1800" dirty="0">
                <a:solidFill>
                  <a:srgbClr val="003399"/>
                </a:solidFill>
                <a:latin typeface="Arial"/>
                <a:cs typeface="Arial"/>
              </a:rPr>
              <a:t>5V.</a:t>
            </a:r>
            <a:endParaRPr sz="1800">
              <a:latin typeface="Arial"/>
              <a:cs typeface="Arial"/>
            </a:endParaRPr>
          </a:p>
          <a:p>
            <a:pPr marL="698500" lvl="1" indent="-228600">
              <a:lnSpc>
                <a:spcPct val="100000"/>
              </a:lnSpc>
              <a:spcBef>
                <a:spcPts val="440"/>
              </a:spcBef>
              <a:buClr>
                <a:srgbClr val="93C052"/>
              </a:buClr>
              <a:buChar char="•"/>
              <a:tabLst>
                <a:tab pos="697865" algn="l"/>
                <a:tab pos="698500" algn="l"/>
              </a:tabLst>
            </a:pPr>
            <a:r>
              <a:rPr sz="1800" dirty="0">
                <a:solidFill>
                  <a:srgbClr val="003399"/>
                </a:solidFill>
                <a:latin typeface="Arial"/>
                <a:cs typeface="Arial"/>
              </a:rPr>
              <a:t>GND: </a:t>
            </a:r>
            <a:r>
              <a:rPr sz="1800" spc="-5" dirty="0">
                <a:solidFill>
                  <a:srgbClr val="003399"/>
                </a:solidFill>
                <a:latin typeface="Arial"/>
                <a:cs typeface="Arial"/>
              </a:rPr>
              <a:t>Chân nối</a:t>
            </a:r>
            <a:r>
              <a:rPr sz="1800" spc="-85" dirty="0">
                <a:solidFill>
                  <a:srgbClr val="003399"/>
                </a:solidFill>
                <a:latin typeface="Arial"/>
                <a:cs typeface="Arial"/>
              </a:rPr>
              <a:t> </a:t>
            </a:r>
            <a:r>
              <a:rPr sz="1800" spc="-5" dirty="0">
                <a:solidFill>
                  <a:srgbClr val="003399"/>
                </a:solidFill>
                <a:latin typeface="Arial"/>
                <a:cs typeface="Arial"/>
              </a:rPr>
              <a:t>đất.</a:t>
            </a:r>
            <a:endParaRPr sz="1800">
              <a:latin typeface="Arial"/>
              <a:cs typeface="Arial"/>
            </a:endParaRPr>
          </a:p>
          <a:p>
            <a:pPr marL="698500" lvl="1" indent="-228600">
              <a:lnSpc>
                <a:spcPct val="100000"/>
              </a:lnSpc>
              <a:spcBef>
                <a:spcPts val="440"/>
              </a:spcBef>
              <a:buClr>
                <a:srgbClr val="93C052"/>
              </a:buClr>
              <a:buChar char="•"/>
              <a:tabLst>
                <a:tab pos="697865" algn="l"/>
                <a:tab pos="698500" algn="l"/>
              </a:tabLst>
            </a:pPr>
            <a:r>
              <a:rPr sz="1800" dirty="0">
                <a:solidFill>
                  <a:srgbClr val="003399"/>
                </a:solidFill>
                <a:latin typeface="Arial"/>
                <a:cs typeface="Arial"/>
              </a:rPr>
              <a:t>GND: </a:t>
            </a:r>
            <a:r>
              <a:rPr sz="1800" spc="-5" dirty="0">
                <a:solidFill>
                  <a:srgbClr val="003399"/>
                </a:solidFill>
                <a:latin typeface="Arial"/>
                <a:cs typeface="Arial"/>
              </a:rPr>
              <a:t>Chân nối</a:t>
            </a:r>
            <a:r>
              <a:rPr sz="1800" spc="-85" dirty="0">
                <a:solidFill>
                  <a:srgbClr val="003399"/>
                </a:solidFill>
                <a:latin typeface="Arial"/>
                <a:cs typeface="Arial"/>
              </a:rPr>
              <a:t> </a:t>
            </a:r>
            <a:r>
              <a:rPr sz="1800" spc="-5" dirty="0">
                <a:solidFill>
                  <a:srgbClr val="003399"/>
                </a:solidFill>
                <a:latin typeface="Arial"/>
                <a:cs typeface="Arial"/>
              </a:rPr>
              <a:t>đất.</a:t>
            </a:r>
            <a:endParaRPr sz="1800">
              <a:latin typeface="Arial"/>
              <a:cs typeface="Arial"/>
            </a:endParaRPr>
          </a:p>
          <a:p>
            <a:pPr marL="298450" indent="-285750">
              <a:lnSpc>
                <a:spcPct val="100000"/>
              </a:lnSpc>
              <a:spcBef>
                <a:spcPts val="535"/>
              </a:spcBef>
              <a:buClr>
                <a:srgbClr val="5E9CDA"/>
              </a:buClr>
              <a:buFont typeface="Wingdings"/>
              <a:buChar char=""/>
              <a:tabLst>
                <a:tab pos="297815" algn="l"/>
                <a:tab pos="298450" algn="l"/>
              </a:tabLst>
            </a:pPr>
            <a:r>
              <a:rPr sz="2200" dirty="0">
                <a:solidFill>
                  <a:srgbClr val="003399"/>
                </a:solidFill>
                <a:latin typeface="Arial"/>
                <a:cs typeface="Arial"/>
              </a:rPr>
              <a:t>Nhóm các </a:t>
            </a:r>
            <a:r>
              <a:rPr sz="2200" spc="-5" dirty="0">
                <a:solidFill>
                  <a:srgbClr val="003399"/>
                </a:solidFill>
                <a:latin typeface="Arial"/>
                <a:cs typeface="Arial"/>
              </a:rPr>
              <a:t>tín </a:t>
            </a:r>
            <a:r>
              <a:rPr sz="2200" dirty="0">
                <a:solidFill>
                  <a:srgbClr val="003399"/>
                </a:solidFill>
                <a:latin typeface="Arial"/>
                <a:cs typeface="Arial"/>
              </a:rPr>
              <a:t>hiệu </a:t>
            </a:r>
            <a:r>
              <a:rPr sz="2200" spc="-5" dirty="0">
                <a:solidFill>
                  <a:srgbClr val="003399"/>
                </a:solidFill>
                <a:latin typeface="Arial"/>
                <a:cs typeface="Arial"/>
              </a:rPr>
              <a:t>trạng</a:t>
            </a:r>
            <a:r>
              <a:rPr sz="2200" spc="-15" dirty="0">
                <a:solidFill>
                  <a:srgbClr val="003399"/>
                </a:solidFill>
                <a:latin typeface="Arial"/>
                <a:cs typeface="Arial"/>
              </a:rPr>
              <a:t> </a:t>
            </a:r>
            <a:r>
              <a:rPr sz="2200" spc="-5" dirty="0">
                <a:solidFill>
                  <a:srgbClr val="003399"/>
                </a:solidFill>
                <a:latin typeface="Arial"/>
                <a:cs typeface="Arial"/>
              </a:rPr>
              <a:t>thái:</a:t>
            </a:r>
            <a:endParaRPr sz="2200">
              <a:latin typeface="Arial"/>
              <a:cs typeface="Arial"/>
            </a:endParaRPr>
          </a:p>
          <a:p>
            <a:pPr marL="698500" lvl="1" indent="-228600">
              <a:lnSpc>
                <a:spcPct val="100000"/>
              </a:lnSpc>
              <a:spcBef>
                <a:spcPts val="365"/>
              </a:spcBef>
              <a:buClr>
                <a:srgbClr val="93C052"/>
              </a:buClr>
              <a:buChar char="•"/>
              <a:tabLst>
                <a:tab pos="697865" algn="l"/>
                <a:tab pos="698500" algn="l"/>
              </a:tabLst>
            </a:pPr>
            <a:r>
              <a:rPr sz="1800" dirty="0">
                <a:solidFill>
                  <a:srgbClr val="003399"/>
                </a:solidFill>
                <a:latin typeface="Arial"/>
                <a:cs typeface="Arial"/>
              </a:rPr>
              <a:t>S3, S4: phối hợp cho biết </a:t>
            </a:r>
            <a:r>
              <a:rPr sz="1800" spc="-5" dirty="0">
                <a:solidFill>
                  <a:srgbClr val="003399"/>
                </a:solidFill>
                <a:latin typeface="Arial"/>
                <a:cs typeface="Arial"/>
              </a:rPr>
              <a:t>trạng thái truy </a:t>
            </a:r>
            <a:r>
              <a:rPr sz="1800" dirty="0">
                <a:solidFill>
                  <a:srgbClr val="003399"/>
                </a:solidFill>
                <a:latin typeface="Arial"/>
                <a:cs typeface="Arial"/>
              </a:rPr>
              <a:t>nhập các </a:t>
            </a:r>
            <a:r>
              <a:rPr sz="1800" spc="-5" dirty="0">
                <a:solidFill>
                  <a:srgbClr val="003399"/>
                </a:solidFill>
                <a:latin typeface="Arial"/>
                <a:cs typeface="Arial"/>
              </a:rPr>
              <a:t>thanh </a:t>
            </a:r>
            <a:r>
              <a:rPr sz="1800" dirty="0">
                <a:solidFill>
                  <a:srgbClr val="003399"/>
                </a:solidFill>
                <a:latin typeface="Arial"/>
                <a:cs typeface="Arial"/>
              </a:rPr>
              <a:t>ghi</a:t>
            </a:r>
            <a:r>
              <a:rPr sz="1800" spc="-35" dirty="0">
                <a:solidFill>
                  <a:srgbClr val="003399"/>
                </a:solidFill>
                <a:latin typeface="Arial"/>
                <a:cs typeface="Arial"/>
              </a:rPr>
              <a:t> </a:t>
            </a:r>
            <a:r>
              <a:rPr sz="1800" dirty="0">
                <a:solidFill>
                  <a:srgbClr val="003399"/>
                </a:solidFill>
                <a:latin typeface="Arial"/>
                <a:cs typeface="Arial"/>
              </a:rPr>
              <a:t>đoạn</a:t>
            </a:r>
            <a:endParaRPr sz="1800">
              <a:latin typeface="Arial"/>
              <a:cs typeface="Arial"/>
            </a:endParaRPr>
          </a:p>
          <a:p>
            <a:pPr marL="1155700" lvl="2" indent="-229235">
              <a:lnSpc>
                <a:spcPct val="100000"/>
              </a:lnSpc>
              <a:spcBef>
                <a:spcPts val="390"/>
              </a:spcBef>
              <a:buClr>
                <a:srgbClr val="003399"/>
              </a:buClr>
              <a:buChar char="–"/>
              <a:tabLst>
                <a:tab pos="1155700" algn="l"/>
              </a:tabLst>
            </a:pPr>
            <a:r>
              <a:rPr sz="1600" dirty="0">
                <a:solidFill>
                  <a:srgbClr val="0048AA"/>
                </a:solidFill>
                <a:latin typeface="Arial"/>
                <a:cs typeface="Arial"/>
              </a:rPr>
              <a:t>00: CPU </a:t>
            </a:r>
            <a:r>
              <a:rPr sz="1600" spc="-5" dirty="0">
                <a:solidFill>
                  <a:srgbClr val="0048AA"/>
                </a:solidFill>
                <a:latin typeface="Arial"/>
                <a:cs typeface="Arial"/>
              </a:rPr>
              <a:t>truy </a:t>
            </a:r>
            <a:r>
              <a:rPr sz="1600" dirty="0">
                <a:solidFill>
                  <a:srgbClr val="0048AA"/>
                </a:solidFill>
                <a:latin typeface="Arial"/>
                <a:cs typeface="Arial"/>
              </a:rPr>
              <a:t>nhập đoạn dữ liệu phụ</a:t>
            </a:r>
            <a:r>
              <a:rPr sz="1600" spc="-25" dirty="0">
                <a:solidFill>
                  <a:srgbClr val="0048AA"/>
                </a:solidFill>
                <a:latin typeface="Arial"/>
                <a:cs typeface="Arial"/>
              </a:rPr>
              <a:t> </a:t>
            </a:r>
            <a:r>
              <a:rPr sz="1600" dirty="0">
                <a:solidFill>
                  <a:srgbClr val="0048AA"/>
                </a:solidFill>
                <a:latin typeface="Arial"/>
                <a:cs typeface="Arial"/>
              </a:rPr>
              <a:t>ES</a:t>
            </a:r>
            <a:endParaRPr sz="1600">
              <a:latin typeface="Arial"/>
              <a:cs typeface="Arial"/>
            </a:endParaRPr>
          </a:p>
          <a:p>
            <a:pPr marL="1155700" lvl="2" indent="-229235">
              <a:lnSpc>
                <a:spcPct val="100000"/>
              </a:lnSpc>
              <a:spcBef>
                <a:spcPts val="380"/>
              </a:spcBef>
              <a:buClr>
                <a:srgbClr val="003399"/>
              </a:buClr>
              <a:buChar char="–"/>
              <a:tabLst>
                <a:tab pos="1155700" algn="l"/>
              </a:tabLst>
            </a:pPr>
            <a:r>
              <a:rPr sz="1600" dirty="0">
                <a:solidFill>
                  <a:srgbClr val="0048AA"/>
                </a:solidFill>
                <a:latin typeface="Arial"/>
                <a:cs typeface="Arial"/>
              </a:rPr>
              <a:t>01: CPU </a:t>
            </a:r>
            <a:r>
              <a:rPr sz="1600" spc="-5" dirty="0">
                <a:solidFill>
                  <a:srgbClr val="0048AA"/>
                </a:solidFill>
                <a:latin typeface="Arial"/>
                <a:cs typeface="Arial"/>
              </a:rPr>
              <a:t>truy </a:t>
            </a:r>
            <a:r>
              <a:rPr sz="1600" dirty="0">
                <a:solidFill>
                  <a:srgbClr val="0048AA"/>
                </a:solidFill>
                <a:latin typeface="Arial"/>
                <a:cs typeface="Arial"/>
              </a:rPr>
              <a:t>nhập đoạn ngăn xếp</a:t>
            </a:r>
            <a:r>
              <a:rPr sz="1600" spc="-20" dirty="0">
                <a:solidFill>
                  <a:srgbClr val="0048AA"/>
                </a:solidFill>
                <a:latin typeface="Arial"/>
                <a:cs typeface="Arial"/>
              </a:rPr>
              <a:t> </a:t>
            </a:r>
            <a:r>
              <a:rPr sz="1600" dirty="0">
                <a:solidFill>
                  <a:srgbClr val="0048AA"/>
                </a:solidFill>
                <a:latin typeface="Arial"/>
                <a:cs typeface="Arial"/>
              </a:rPr>
              <a:t>SS</a:t>
            </a:r>
            <a:endParaRPr sz="1600">
              <a:latin typeface="Arial"/>
              <a:cs typeface="Arial"/>
            </a:endParaRPr>
          </a:p>
          <a:p>
            <a:pPr marL="1155700" lvl="2" indent="-229235">
              <a:lnSpc>
                <a:spcPct val="100000"/>
              </a:lnSpc>
              <a:spcBef>
                <a:spcPts val="380"/>
              </a:spcBef>
              <a:buClr>
                <a:srgbClr val="003399"/>
              </a:buClr>
              <a:buChar char="–"/>
              <a:tabLst>
                <a:tab pos="1155700" algn="l"/>
              </a:tabLst>
            </a:pPr>
            <a:r>
              <a:rPr sz="1600" dirty="0">
                <a:solidFill>
                  <a:srgbClr val="0048AA"/>
                </a:solidFill>
                <a:latin typeface="Arial"/>
                <a:cs typeface="Arial"/>
              </a:rPr>
              <a:t>10: CPU </a:t>
            </a:r>
            <a:r>
              <a:rPr sz="1600" spc="-5" dirty="0">
                <a:solidFill>
                  <a:srgbClr val="0048AA"/>
                </a:solidFill>
                <a:latin typeface="Arial"/>
                <a:cs typeface="Arial"/>
              </a:rPr>
              <a:t>truy </a:t>
            </a:r>
            <a:r>
              <a:rPr sz="1600" dirty="0">
                <a:solidFill>
                  <a:srgbClr val="0048AA"/>
                </a:solidFill>
                <a:latin typeface="Arial"/>
                <a:cs typeface="Arial"/>
              </a:rPr>
              <a:t>nhập đoạn mã hoặc không đoạn</a:t>
            </a:r>
            <a:r>
              <a:rPr sz="1600" spc="-35" dirty="0">
                <a:solidFill>
                  <a:srgbClr val="0048AA"/>
                </a:solidFill>
                <a:latin typeface="Arial"/>
                <a:cs typeface="Arial"/>
              </a:rPr>
              <a:t> </a:t>
            </a:r>
            <a:r>
              <a:rPr sz="1600" dirty="0">
                <a:solidFill>
                  <a:srgbClr val="0048AA"/>
                </a:solidFill>
                <a:latin typeface="Arial"/>
                <a:cs typeface="Arial"/>
              </a:rPr>
              <a:t>nào</a:t>
            </a:r>
            <a:endParaRPr sz="1600">
              <a:latin typeface="Arial"/>
              <a:cs typeface="Arial"/>
            </a:endParaRPr>
          </a:p>
          <a:p>
            <a:pPr marL="1155700" lvl="2" indent="-229235">
              <a:lnSpc>
                <a:spcPct val="100000"/>
              </a:lnSpc>
              <a:spcBef>
                <a:spcPts val="380"/>
              </a:spcBef>
              <a:buClr>
                <a:srgbClr val="003399"/>
              </a:buClr>
              <a:buChar char="–"/>
              <a:tabLst>
                <a:tab pos="1155700" algn="l"/>
              </a:tabLst>
            </a:pPr>
            <a:r>
              <a:rPr sz="1600" dirty="0">
                <a:solidFill>
                  <a:srgbClr val="0048AA"/>
                </a:solidFill>
                <a:latin typeface="Arial"/>
                <a:cs typeface="Arial"/>
              </a:rPr>
              <a:t>11: CPU </a:t>
            </a:r>
            <a:r>
              <a:rPr sz="1600" spc="-5" dirty="0">
                <a:solidFill>
                  <a:srgbClr val="0048AA"/>
                </a:solidFill>
                <a:latin typeface="Arial"/>
                <a:cs typeface="Arial"/>
              </a:rPr>
              <a:t>truy </a:t>
            </a:r>
            <a:r>
              <a:rPr sz="1600" dirty="0">
                <a:solidFill>
                  <a:srgbClr val="0048AA"/>
                </a:solidFill>
                <a:latin typeface="Arial"/>
                <a:cs typeface="Arial"/>
              </a:rPr>
              <a:t>nhập đoạn dữ</a:t>
            </a:r>
            <a:r>
              <a:rPr sz="1600" spc="-20" dirty="0">
                <a:solidFill>
                  <a:srgbClr val="0048AA"/>
                </a:solidFill>
                <a:latin typeface="Arial"/>
                <a:cs typeface="Arial"/>
              </a:rPr>
              <a:t> </a:t>
            </a:r>
            <a:r>
              <a:rPr sz="1600" dirty="0">
                <a:solidFill>
                  <a:srgbClr val="0048AA"/>
                </a:solidFill>
                <a:latin typeface="Arial"/>
                <a:cs typeface="Arial"/>
              </a:rPr>
              <a:t>liệu</a:t>
            </a:r>
            <a:endParaRPr sz="1600">
              <a:latin typeface="Arial"/>
              <a:cs typeface="Arial"/>
            </a:endParaRPr>
          </a:p>
          <a:p>
            <a:pPr marL="698500" lvl="1" indent="-228600">
              <a:lnSpc>
                <a:spcPct val="100000"/>
              </a:lnSpc>
              <a:spcBef>
                <a:spcPts val="430"/>
              </a:spcBef>
              <a:buClr>
                <a:srgbClr val="93C052"/>
              </a:buClr>
              <a:buChar char="•"/>
              <a:tabLst>
                <a:tab pos="697865" algn="l"/>
                <a:tab pos="698500" algn="l"/>
              </a:tabLst>
            </a:pPr>
            <a:r>
              <a:rPr sz="1800" dirty="0">
                <a:solidFill>
                  <a:srgbClr val="003399"/>
                </a:solidFill>
                <a:latin typeface="Arial"/>
                <a:cs typeface="Arial"/>
              </a:rPr>
              <a:t>S5: S5 phản ánh giá </a:t>
            </a:r>
            <a:r>
              <a:rPr sz="1800" spc="-5" dirty="0">
                <a:solidFill>
                  <a:srgbClr val="003399"/>
                </a:solidFill>
                <a:latin typeface="Arial"/>
                <a:cs typeface="Arial"/>
              </a:rPr>
              <a:t>trị </a:t>
            </a:r>
            <a:r>
              <a:rPr sz="1800" dirty="0">
                <a:solidFill>
                  <a:srgbClr val="003399"/>
                </a:solidFill>
                <a:latin typeface="Arial"/>
                <a:cs typeface="Arial"/>
              </a:rPr>
              <a:t>cờ</a:t>
            </a:r>
            <a:r>
              <a:rPr sz="1800" spc="-10" dirty="0">
                <a:solidFill>
                  <a:srgbClr val="003399"/>
                </a:solidFill>
                <a:latin typeface="Arial"/>
                <a:cs typeface="Arial"/>
              </a:rPr>
              <a:t> </a:t>
            </a:r>
            <a:r>
              <a:rPr sz="1800" spc="-5" dirty="0">
                <a:solidFill>
                  <a:srgbClr val="003399"/>
                </a:solidFill>
                <a:latin typeface="Arial"/>
                <a:cs typeface="Arial"/>
              </a:rPr>
              <a:t>IF</a:t>
            </a:r>
            <a:endParaRPr sz="1800">
              <a:latin typeface="Arial"/>
              <a:cs typeface="Arial"/>
            </a:endParaRPr>
          </a:p>
          <a:p>
            <a:pPr marL="698500" lvl="1" indent="-228600">
              <a:lnSpc>
                <a:spcPct val="100000"/>
              </a:lnSpc>
              <a:spcBef>
                <a:spcPts val="440"/>
              </a:spcBef>
              <a:buClr>
                <a:srgbClr val="93C052"/>
              </a:buClr>
              <a:buChar char="•"/>
              <a:tabLst>
                <a:tab pos="697865" algn="l"/>
                <a:tab pos="698500" algn="l"/>
              </a:tabLst>
            </a:pPr>
            <a:r>
              <a:rPr sz="1800" dirty="0">
                <a:solidFill>
                  <a:srgbClr val="003399"/>
                </a:solidFill>
                <a:latin typeface="Arial"/>
                <a:cs typeface="Arial"/>
              </a:rPr>
              <a:t>S6: S6 luôn bằng</a:t>
            </a:r>
            <a:r>
              <a:rPr sz="1800" spc="-15" dirty="0">
                <a:solidFill>
                  <a:srgbClr val="003399"/>
                </a:solidFill>
                <a:latin typeface="Arial"/>
                <a:cs typeface="Arial"/>
              </a:rPr>
              <a:t> </a:t>
            </a:r>
            <a:r>
              <a:rPr sz="1800" dirty="0">
                <a:solidFill>
                  <a:srgbClr val="003399"/>
                </a:solidFill>
                <a:latin typeface="Arial"/>
                <a:cs typeface="Arial"/>
              </a:rPr>
              <a:t>0</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33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3399"/>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68</TotalTime>
  <Words>7886</Words>
  <Application>Microsoft Macintosh PowerPoint</Application>
  <PresentationFormat>On-screen Show (4:3)</PresentationFormat>
  <Paragraphs>1362</Paragraphs>
  <Slides>84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84</vt:i4>
      </vt:variant>
    </vt:vector>
  </HeadingPairs>
  <TitlesOfParts>
    <vt:vector size="94" baseType="lpstr">
      <vt:lpstr>Arial</vt:lpstr>
      <vt:lpstr>Calibri</vt:lpstr>
      <vt:lpstr>Cambria Math</vt:lpstr>
      <vt:lpstr>Courier New</vt:lpstr>
      <vt:lpstr>Georgia</vt:lpstr>
      <vt:lpstr>Symbol</vt:lpstr>
      <vt:lpstr>Times New Roman</vt:lpstr>
      <vt:lpstr>Verdana</vt:lpstr>
      <vt:lpstr>Wingdings</vt:lpstr>
      <vt:lpstr>Office Theme</vt:lpstr>
      <vt:lpstr>HỌC VIỆN CÔNG NGHỆ BƯU CHÍNH VIỄN THÔNG</vt:lpstr>
      <vt:lpstr>NỘI DUNG</vt:lpstr>
      <vt:lpstr>4.1. Các tín hiệu của 8088</vt:lpstr>
      <vt:lpstr>4.1. Các tín hiệu của 8088</vt:lpstr>
      <vt:lpstr>4.1. Các tín hiệu của 8088</vt:lpstr>
      <vt:lpstr>4.1. Các tín hiệu của 8088</vt:lpstr>
      <vt:lpstr>4.1. Các tín hiệu của 8088</vt:lpstr>
      <vt:lpstr>4.1. Các tín hiệu của 8088</vt:lpstr>
      <vt:lpstr>4.1. Các tín hiệu của 8088</vt:lpstr>
      <vt:lpstr>4.1. Các tín hiệu của 8088 – Chu kỳ bus</vt:lpstr>
      <vt:lpstr>4.1. Các tín hiệu của 8088 – Chế độ Min/Max</vt:lpstr>
      <vt:lpstr>4.1. Các tín hiệu của 8088 – Chế độ Max</vt:lpstr>
      <vt:lpstr>4.1. Các tín hiệu của 8088 – Chế độ Max</vt:lpstr>
      <vt:lpstr>4.1. Các tín hiệu của 8088 – Chế độ Max</vt:lpstr>
      <vt:lpstr>4.2 Các mạch phụ trợ</vt:lpstr>
      <vt:lpstr>4.2.1 Mạch tạo xung nhịp 8284</vt:lpstr>
      <vt:lpstr>4.2.1 Mạch tạo xung nhịp 8284</vt:lpstr>
      <vt:lpstr>4.2.1 Mạch tạo xung nhịp 8284</vt:lpstr>
      <vt:lpstr>4.2.1 Mạch tạo xung nhịp 8284 ghép nối với CPU</vt:lpstr>
      <vt:lpstr>4.2.2 Mạch điều khiển bus 8288</vt:lpstr>
      <vt:lpstr>4.2.2 Mạch điều khiển bus 8288</vt:lpstr>
      <vt:lpstr>4.2.3 Định thời và chu trình đọc ghi bus</vt:lpstr>
      <vt:lpstr>4.2.3 Định thời và chu trình đọc ghi bus</vt:lpstr>
      <vt:lpstr>4.2.3 Chu trình đọc bus</vt:lpstr>
      <vt:lpstr>4.2.3 Chu trình ghi bus</vt:lpstr>
      <vt:lpstr>4.3 Phối ghép CPU với bộ nhớ</vt:lpstr>
      <vt:lpstr>4.3.1 Cấu trúc mạch nhớ - tổng quát</vt:lpstr>
      <vt:lpstr>4.3.1 Cấu trúc mạch nhớ - EFROM Intel 2176(2Kx8)</vt:lpstr>
      <vt:lpstr>4.3.1 Cấu trúc mạch nhớ - SRAM</vt:lpstr>
      <vt:lpstr>4.3.1 Cấu trúc mạch nhớ - DRAM</vt:lpstr>
      <vt:lpstr>4.3.2 Giải mã địa chỉ bộ nhớ</vt:lpstr>
      <vt:lpstr>4.3.2 Giải mã đ.c b.nhớ sử dụng mạch lôgic cơ bản</vt:lpstr>
      <vt:lpstr>4.3.2 Giải mã đ.c b.nhớ sử dụng mạch lôgic cơ bản</vt:lpstr>
      <vt:lpstr>PowerPoint Presentation</vt:lpstr>
      <vt:lpstr>PowerPoint Presentation</vt:lpstr>
      <vt:lpstr>PowerPoint Presentation</vt:lpstr>
      <vt:lpstr>PowerPoint Presentation</vt:lpstr>
      <vt:lpstr>PowerPoint Presentation</vt:lpstr>
      <vt:lpstr>4.3.2 Giải mã đ.c b.nhớ sử dụng mạch lôgic cơ bản</vt:lpstr>
      <vt:lpstr>4.3.2 Giải mã đ.c b.nhớ sử dụng mạch tích hợp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4.3.2 Giải mã đ.c b.nhớ sử dụng mạch tích hợp</vt:lpstr>
      <vt:lpstr>4.3.2 Giải mã đ.c b.nhớ sử dụng mạch tích hợp</vt:lpstr>
      <vt:lpstr>4.3.2 Giải mã đ.c b.nhớ sử dụng mạch tích hợp</vt:lpstr>
      <vt:lpstr>4.3.2 Giải mã đ.c b.nhớ sử dụng mạch tích hợp</vt:lpstr>
      <vt:lpstr>4.3.2 Giải mã đ.c b.nhớ sử dụng PROM</vt:lpstr>
      <vt:lpstr>4.3.2 Giải mã đ.c b.nhớ sử dụng PROM</vt:lpstr>
      <vt:lpstr>4.3.2 Giải mã đ.c b.nhớ sử dụng PROM</vt:lpstr>
      <vt:lpstr>4.3.2 Giải mã đ.c b.nhớ sử dụng PROM</vt:lpstr>
      <vt:lpstr>4.4. Phối ghép CPU với thiết bị vào ra</vt:lpstr>
      <vt:lpstr>4.4. Phối ghép CPU với thiết bị vào ra</vt:lpstr>
      <vt:lpstr>4.4.1 Phân loại thiết bị vào ra theo không gian địa chỉ</vt:lpstr>
      <vt:lpstr>4.4.1 Phân loại thiết bị vào ra theo không gian địa chỉ</vt:lpstr>
      <vt:lpstr>4.4.2 Giải mã đ.chỉ t.b vào ra sử dụng cổng logic</vt:lpstr>
      <vt:lpstr>4.4.2 Giải mã đ.chỉ tb vào ra sử dụng mạch tích hợp</vt:lpstr>
      <vt:lpstr>4.4.3 Một số mạch cổng đơn giản</vt:lpstr>
      <vt:lpstr>4.4.3 Một số mạch cổng đ.giản–Ghép nối bàn phím</vt:lpstr>
      <vt:lpstr>4.4.3 Một số mạch cổng đ.giản–Ghép nối bàn phím</vt:lpstr>
      <vt:lpstr>4.4.3 Chương trình kiểm tra một phím</vt:lpstr>
      <vt:lpstr>4.4.3 Một số mạch cổng–Ghép nối hiển thị số</vt:lpstr>
      <vt:lpstr>4.4.3 Một số mạch cổng–Ghép nối hiển thị số</vt:lpstr>
      <vt:lpstr>4.4.3 Một số mạch cổng–Ghép nối hiển thị số</vt:lpstr>
      <vt:lpstr>4.4.3 Chương trình hiển thị số trên LED</vt:lpstr>
      <vt:lpstr>Một số mạch cổng–Ghép nối đèn LED</vt:lpstr>
      <vt:lpstr>Chương trình điều khiển LED sáng</vt:lpstr>
      <vt:lpstr>Chương trình điều khiển LED sáng</vt:lpstr>
      <vt:lpstr>Chương trình điều khiển LED sáng</vt:lpstr>
      <vt:lpstr>Chương trình điều khiển LED sáng</vt:lpstr>
      <vt:lpstr>4.5. Giới thiệu một số mạch ghép nối vào ra</vt:lpstr>
      <vt:lpstr>4.5.1 Mạch vào ra song song 8255A</vt:lpstr>
      <vt:lpstr>4.5.2 Mạch vào ra nối tiếp 8251A</vt:lpstr>
      <vt:lpstr>Bài tập bổ sung – Xây dựng mạch giải mã địa chỉ</vt:lpstr>
      <vt:lpstr>Bài tập bổ sung – Xây dựng mạch giải mã địa chỉ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VIỆN CÔNG NGHỆ BƯU CHÍNH VIỄN THÔNG</dc:title>
  <cp:lastModifiedBy>Truong. Dinh Xuan - CMC ATI</cp:lastModifiedBy>
  <cp:revision>12</cp:revision>
  <dcterms:created xsi:type="dcterms:W3CDTF">2023-03-20T10:34:32Z</dcterms:created>
  <dcterms:modified xsi:type="dcterms:W3CDTF">2024-01-14T04:08:31Z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2023-03-20T00:00:00Z</vt:filetime>
  </property>
</Properties>
</file>